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4"/>
  </p:notesMasterIdLst>
  <p:sldIdLst>
    <p:sldId id="289" r:id="rId2"/>
    <p:sldId id="290" r:id="rId3"/>
    <p:sldId id="291" r:id="rId4"/>
    <p:sldId id="308" r:id="rId5"/>
    <p:sldId id="315" r:id="rId6"/>
    <p:sldId id="309" r:id="rId7"/>
    <p:sldId id="311" r:id="rId8"/>
    <p:sldId id="310" r:id="rId9"/>
    <p:sldId id="312" r:id="rId10"/>
    <p:sldId id="313" r:id="rId11"/>
    <p:sldId id="314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52" autoAdjust="0"/>
    <p:restoredTop sz="86661" autoAdjust="0"/>
  </p:normalViewPr>
  <p:slideViewPr>
    <p:cSldViewPr snapToGrid="0">
      <p:cViewPr varScale="1">
        <p:scale>
          <a:sx n="140" d="100"/>
          <a:sy n="140" d="100"/>
        </p:scale>
        <p:origin x="5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6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2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1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2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16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65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15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80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07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01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7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5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5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5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87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11/11/2025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11/11/2025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11/11/2025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11/11/2025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11/11/2025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11/11/2025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11/11/2025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2121877"/>
            <a:ext cx="7171353" cy="922169"/>
          </a:xfrm>
        </p:spPr>
        <p:txBody>
          <a:bodyPr>
            <a:noAutofit/>
          </a:bodyPr>
          <a:lstStyle/>
          <a:p>
            <a:r>
              <a:rPr lang="en-US" dirty="0"/>
              <a:t>Conduction-cooled SRF cryomodule for compact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SRF Frontiers Workshop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November 12,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Gianluigi Ciovati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cap="all" dirty="0"/>
              <a:t>surface resistance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1044707" cy="1457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Field and temperature dependent surface resistance assuming: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Residual magnetic field: 10 </a:t>
            </a:r>
            <a:r>
              <a:rPr lang="en-US" dirty="0" err="1"/>
              <a:t>mG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Temperature gradient at T</a:t>
            </a:r>
            <a:r>
              <a:rPr lang="en-US" baseline="-25000" dirty="0"/>
              <a:t>c</a:t>
            </a:r>
            <a:r>
              <a:rPr lang="en-US" dirty="0"/>
              <a:t>: 3 K/m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Intrinsic residual resistance: 5 </a:t>
            </a:r>
            <a:r>
              <a:rPr lang="en-US" dirty="0" err="1"/>
              <a:t>n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5216820-5080-4EB0-9AE8-CF0E490D7D6D}"/>
              </a:ext>
            </a:extLst>
          </p:cNvPr>
          <p:cNvSpPr/>
          <p:nvPr/>
        </p:nvSpPr>
        <p:spPr>
          <a:xfrm>
            <a:off x="4156364" y="1911927"/>
            <a:ext cx="135081" cy="7897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9AE8C-CCFF-4AB6-BF71-7E8B297AB925}"/>
              </a:ext>
            </a:extLst>
          </p:cNvPr>
          <p:cNvSpPr txBox="1"/>
          <p:nvPr/>
        </p:nvSpPr>
        <p:spPr>
          <a:xfrm>
            <a:off x="4443845" y="2106726"/>
            <a:ext cx="165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21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endParaRPr lang="en-US" sz="2000" dirty="0">
              <a:solidFill>
                <a:schemeClr val="tx2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2453-0B51-452B-92B8-B9667B70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27" y="2793939"/>
            <a:ext cx="5584420" cy="390177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A2A1FD-3DF9-43FD-A331-AAD355D74A2C}"/>
              </a:ext>
            </a:extLst>
          </p:cNvPr>
          <p:cNvCxnSpPr/>
          <p:nvPr/>
        </p:nvCxnSpPr>
        <p:spPr>
          <a:xfrm flipV="1">
            <a:off x="8208818" y="3709555"/>
            <a:ext cx="0" cy="229639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3FB0D5-23D8-4710-80EC-E9B700F7F6E1}"/>
              </a:ext>
            </a:extLst>
          </p:cNvPr>
          <p:cNvSpPr txBox="1"/>
          <p:nvPr/>
        </p:nvSpPr>
        <p:spPr>
          <a:xfrm>
            <a:off x="8250381" y="3667991"/>
            <a:ext cx="82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999EFA-B183-4A8F-AD4E-CB897E3E564F}"/>
              </a:ext>
            </a:extLst>
          </p:cNvPr>
          <p:cNvCxnSpPr/>
          <p:nvPr/>
        </p:nvCxnSpPr>
        <p:spPr>
          <a:xfrm>
            <a:off x="4633827" y="5683827"/>
            <a:ext cx="10811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4A5E59-791C-4C25-BA0C-4DAFBC7F1680}"/>
              </a:ext>
            </a:extLst>
          </p:cNvPr>
          <p:cNvSpPr txBox="1"/>
          <p:nvPr/>
        </p:nvSpPr>
        <p:spPr>
          <a:xfrm>
            <a:off x="2410691" y="5483772"/>
            <a:ext cx="2181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K)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~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1.3×10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26506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Thermal analysis - results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1044707" cy="43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results were achieved with either thermal link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0A4F9-F245-4DAD-809C-D5A90738ECA3}"/>
              </a:ext>
            </a:extLst>
          </p:cNvPr>
          <p:cNvSpPr txBox="1"/>
          <p:nvPr/>
        </p:nvSpPr>
        <p:spPr>
          <a:xfrm>
            <a:off x="1049079" y="1984663"/>
            <a:ext cx="957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Temperature distributions in the cavity and thermal links for case with beam loading, 11 MV/m, </a:t>
            </a:r>
            <a:r>
              <a:rPr lang="en-US" sz="2400" i="1" dirty="0" err="1">
                <a:solidFill>
                  <a:srgbClr val="FF0000"/>
                </a:solidFill>
              </a:rPr>
              <a:t>P</a:t>
            </a:r>
            <a:r>
              <a:rPr lang="en-US" sz="2400" i="1" baseline="-25000" dirty="0" err="1">
                <a:solidFill>
                  <a:srgbClr val="FF0000"/>
                </a:solidFill>
              </a:rPr>
              <a:t>fwd</a:t>
            </a:r>
            <a:r>
              <a:rPr lang="en-US" sz="2400" i="1" dirty="0">
                <a:solidFill>
                  <a:srgbClr val="FF0000"/>
                </a:solidFill>
              </a:rPr>
              <a:t> = 18 kW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764A0-8A8A-4C04-8546-17F4F12A5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4" y="3032477"/>
            <a:ext cx="5124887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39710-DD70-4F5C-AACD-1248F0E28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422" y="2818751"/>
            <a:ext cx="5760720" cy="36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Thermal analysis – total heat loads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E0A4F9-F245-4DAD-809C-D5A90738ECA3}"/>
              </a:ext>
            </a:extLst>
          </p:cNvPr>
          <p:cNvSpPr txBox="1"/>
          <p:nvPr/>
        </p:nvSpPr>
        <p:spPr>
          <a:xfrm>
            <a:off x="1064478" y="1433944"/>
            <a:ext cx="561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Temperature distributions in the cavity and thermal links for case with beam loading, 11 MV/m, </a:t>
            </a:r>
            <a:r>
              <a:rPr lang="en-US" sz="2400" i="1" dirty="0" err="1">
                <a:solidFill>
                  <a:srgbClr val="0070C0"/>
                </a:solidFill>
              </a:rPr>
              <a:t>P</a:t>
            </a:r>
            <a:r>
              <a:rPr lang="en-US" sz="2400" i="1" baseline="-25000" dirty="0" err="1">
                <a:solidFill>
                  <a:srgbClr val="0070C0"/>
                </a:solidFill>
              </a:rPr>
              <a:t>fwd</a:t>
            </a:r>
            <a:r>
              <a:rPr lang="en-US" sz="2400" i="1" dirty="0">
                <a:solidFill>
                  <a:srgbClr val="0070C0"/>
                </a:solidFill>
              </a:rPr>
              <a:t> = 18 kW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42EB5-1462-43A2-9786-DEE46253A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697" y="1288471"/>
            <a:ext cx="3893953" cy="2471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176C7B-5D36-4B06-B9E3-3215D3BA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367" y="3780751"/>
            <a:ext cx="4919265" cy="2871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A5C409-15C6-4132-9917-0E65213F2AB7}"/>
              </a:ext>
            </a:extLst>
          </p:cNvPr>
          <p:cNvGrpSpPr/>
          <p:nvPr/>
        </p:nvGrpSpPr>
        <p:grpSpPr>
          <a:xfrm>
            <a:off x="573094" y="3356264"/>
            <a:ext cx="5426406" cy="2389909"/>
            <a:chOff x="573094" y="3356264"/>
            <a:chExt cx="5426406" cy="23899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6CD2F2-89CD-4F41-A4FA-79054EB8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94" y="4321884"/>
              <a:ext cx="5426406" cy="13474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889554-F94B-4A33-9CEB-72BFD6CF3DA0}"/>
                </a:ext>
              </a:extLst>
            </p:cNvPr>
            <p:cNvSpPr txBox="1"/>
            <p:nvPr/>
          </p:nvSpPr>
          <p:spPr>
            <a:xfrm>
              <a:off x="820883" y="3429000"/>
              <a:ext cx="51786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Temperatures T</a:t>
              </a:r>
              <a:r>
                <a:rPr lang="en-US" sz="2400" i="1" baseline="-25000" dirty="0">
                  <a:solidFill>
                    <a:srgbClr val="FF0000"/>
                  </a:solidFill>
                </a:rPr>
                <a:t>1</a:t>
              </a:r>
              <a:r>
                <a:rPr lang="en-US" sz="2400" i="1" dirty="0">
                  <a:solidFill>
                    <a:srgbClr val="FF0000"/>
                  </a:solidFill>
                </a:rPr>
                <a:t>, T</a:t>
              </a:r>
              <a:r>
                <a:rPr lang="en-US" sz="2400" i="1" baseline="-25000" dirty="0">
                  <a:solidFill>
                    <a:srgbClr val="FF0000"/>
                  </a:solidFill>
                </a:rPr>
                <a:t>2</a:t>
              </a:r>
              <a:r>
                <a:rPr lang="en-US" sz="2400" i="1" dirty="0">
                  <a:solidFill>
                    <a:srgbClr val="FF0000"/>
                  </a:solidFill>
                </a:rPr>
                <a:t> and total heat loads Q</a:t>
              </a:r>
              <a:r>
                <a:rPr lang="en-US" sz="2400" i="1" baseline="-25000" dirty="0">
                  <a:solidFill>
                    <a:srgbClr val="FF0000"/>
                  </a:solidFill>
                </a:rPr>
                <a:t>1</a:t>
              </a:r>
              <a:r>
                <a:rPr lang="en-US" sz="2400" i="1" dirty="0">
                  <a:solidFill>
                    <a:srgbClr val="FF0000"/>
                  </a:solidFill>
                </a:rPr>
                <a:t>, Q</a:t>
              </a:r>
              <a:r>
                <a:rPr lang="en-US" sz="2400" i="1" baseline="-25000" dirty="0">
                  <a:solidFill>
                    <a:srgbClr val="FF0000"/>
                  </a:solidFill>
                </a:rPr>
                <a:t>2</a:t>
              </a:r>
              <a:r>
                <a:rPr lang="en-US" sz="2400" i="1" dirty="0">
                  <a:solidFill>
                    <a:srgbClr val="FF0000"/>
                  </a:solidFill>
                </a:rPr>
                <a:t> for each stage of each cryocooler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2E1C13-177A-44FA-9024-7B4ED3B9AB4C}"/>
                </a:ext>
              </a:extLst>
            </p:cNvPr>
            <p:cNvSpPr/>
            <p:nvPr/>
          </p:nvSpPr>
          <p:spPr>
            <a:xfrm>
              <a:off x="706583" y="3356264"/>
              <a:ext cx="5292917" cy="23899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95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Cryomodule components – cost (2025)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7698071" cy="449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Vacuum vessel: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$180k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Inner and outer magnetic shields: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$25k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Thermal shield: 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$18k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GM-type cryocooler, 2 W at 4 K: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$50k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PT-type cryocooler, 5 W at 4 K: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$150k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Thermal links: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$25k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Warm-to-cold transitions: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$20k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NEG pumps: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$6k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16 temperature sensors: ~$7k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 flux-gate magnetometers: ~$5k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86D43-8911-4753-B2EE-9B7C17035BCA}"/>
              </a:ext>
            </a:extLst>
          </p:cNvPr>
          <p:cNvSpPr txBox="1"/>
          <p:nvPr/>
        </p:nvSpPr>
        <p:spPr>
          <a:xfrm>
            <a:off x="4404937" y="5917476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~$486k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4574B-12F2-45AC-84F1-0CB070862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492" y="1585596"/>
            <a:ext cx="4404936" cy="45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3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6" y="2641306"/>
            <a:ext cx="4436920" cy="678664"/>
          </a:xfrm>
        </p:spPr>
        <p:txBody>
          <a:bodyPr/>
          <a:lstStyle/>
          <a:p>
            <a:r>
              <a:rPr lang="en-US" sz="4000" cap="all" dirty="0"/>
              <a:t>OTHER DESIGNS</a:t>
            </a:r>
          </a:p>
        </p:txBody>
      </p:sp>
    </p:spTree>
    <p:extLst>
      <p:ext uri="{BB962C8B-B14F-4D97-AF65-F5344CB8AC3E}">
        <p14:creationId xmlns:p14="http://schemas.microsoft.com/office/powerpoint/2010/main" val="419663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EUCLID TECHLABS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9" y="1473205"/>
            <a:ext cx="5089644" cy="449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1.5 cell, 1.3 GHz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1.6 MeV, 6.5 – 650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GM-type 2 W at 4 K cryocooler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Static heat load at 4 K ~0.2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Cylindrical vacuum vessel, space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6830B-091E-4351-99F5-6602449E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73" y="1491551"/>
            <a:ext cx="3275947" cy="3773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B843E-E301-4F31-AF3B-7E2714911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091" y="1442498"/>
            <a:ext cx="2823680" cy="38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err="1"/>
              <a:t>fermilab</a:t>
            </a:r>
            <a:endParaRPr lang="en-US" cap="al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449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1.6 cell, 650 MHz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1.6 MeV, 20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PT-type 2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Cylindrical vacuum vessel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1F08A-10E9-415A-893B-24EC94F1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27" y="1815174"/>
            <a:ext cx="6287600" cy="41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6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Cornell university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2764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Single-cell, 1.3 GHz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MeV, 100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PT-type 2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Static heat load: ~1.1 W at 4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Box-type vacuum vessel, space-frame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81771-B5ED-4795-B04C-CC998A2F6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12" y="1386085"/>
            <a:ext cx="4530567" cy="254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042DE-4734-40EC-8E45-27E91DF5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565" y="4018730"/>
            <a:ext cx="3490613" cy="26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err="1"/>
              <a:t>radiabeam</a:t>
            </a:r>
            <a:endParaRPr lang="en-US" cap="al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449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4.5-cell, 650 MHz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MeV, 1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Four PT-type 2.5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Box-type vacuum vessel, </a:t>
            </a:r>
            <a:r>
              <a:rPr lang="en-US" b="1" dirty="0"/>
              <a:t>top-loaded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Two-layers magnetic shield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Prototyped with a single-cell 650 MHz, one cryocooler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Static heat load ~3.2 W at 4 K, limited by non-optimal MLI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E606B-88BA-47B3-8BA5-FBFF3C6F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63" y="1422816"/>
            <a:ext cx="1928653" cy="1795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D272A-25E3-441A-8BA5-9A98507A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896" y="1261004"/>
            <a:ext cx="3028904" cy="2534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492A7-CCFE-4709-A13C-D9435381F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817" y="3844724"/>
            <a:ext cx="3274983" cy="28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– 10 MeV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449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5-cell, 915 MHz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MeV, 1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OFHC Cu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Four GM-type 2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Box-type vacuum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Two-layers magnetic shield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Coaxial beamline FPC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A4FD3E-AFA6-4C77-A4FA-2808F2760DF3}"/>
              </a:ext>
            </a:extLst>
          </p:cNvPr>
          <p:cNvGrpSpPr/>
          <p:nvPr/>
        </p:nvGrpSpPr>
        <p:grpSpPr>
          <a:xfrm>
            <a:off x="5663541" y="1329001"/>
            <a:ext cx="3842126" cy="2564122"/>
            <a:chOff x="4674077" y="1999397"/>
            <a:chExt cx="5652092" cy="37599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7F5DC-DCEE-43C4-80BE-51DDF2D2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4077" y="1999397"/>
              <a:ext cx="5652092" cy="37599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8290A7-4919-432B-9608-12B10C2207C5}"/>
                </a:ext>
              </a:extLst>
            </p:cNvPr>
            <p:cNvSpPr/>
            <p:nvPr/>
          </p:nvSpPr>
          <p:spPr>
            <a:xfrm>
              <a:off x="4674077" y="5001905"/>
              <a:ext cx="1296819" cy="716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F22D3-A41E-4E58-9A30-49AF95F65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48" y="3969273"/>
            <a:ext cx="3577210" cy="28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Overall features of Cryomodule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480865"/>
            <a:ext cx="10745594" cy="47297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Low-cost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Minimize the heat load at 4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Minimize the number of joints between the cryocoolers’ 4 K-stage and the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Ease of assembly and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absence of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eliminates the need for a He tank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possible applications require a beam energy of 1-10 MeV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/>
              <a:t>single-cavity </a:t>
            </a:r>
            <a:r>
              <a:rPr lang="en-US" dirty="0" err="1"/>
              <a:t>linac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solidFill>
                  <a:srgbClr val="00B050"/>
                </a:solidFill>
              </a:rPr>
              <a:t>eliminate the need for a cold tuner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52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– 10 MeV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4173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designs: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9-cell, 1.3 GHz cavity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MeV, 20 kW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Six PT-type 2.5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4.5 cell, 650 MHz cavity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MeV, 1 MW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Four PT-type 2 W + two PT-type 2.5 W at 4 K cryocoolers</a:t>
            </a:r>
          </a:p>
          <a:p>
            <a:r>
              <a:rPr lang="en-US" dirty="0"/>
              <a:t>Commonalities: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Box-type vacuum vessel, </a:t>
            </a:r>
            <a:r>
              <a:rPr lang="en-US" b="1" dirty="0"/>
              <a:t>top-loaded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magnetic shield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DB201-20CD-4303-B388-C3E79AEA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83" y="1296008"/>
            <a:ext cx="3820161" cy="2476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51A7C-5C9E-4987-A0D7-A01DE3E48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70" y="4022159"/>
            <a:ext cx="5196156" cy="2827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7A40C-EC39-4AF0-B8C6-475A63EE4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145" y="3112202"/>
            <a:ext cx="2483636" cy="18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9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5"/>
            <a:ext cx="11044707" cy="4173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6-cell, 650 MHz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1.9 MeV beam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OFHC Cu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Ten GM-type 2 W at 4 K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Box-type vacuum vessel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66999-B6F2-4893-869A-799675A0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669" y="1267633"/>
            <a:ext cx="3597379" cy="237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FED06-540C-4C00-B8FD-2BB828C5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06" y="3701994"/>
            <a:ext cx="3234993" cy="31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3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80DFEB-1EA2-41C8-8D9C-6E20424B697F}"/>
              </a:ext>
            </a:extLst>
          </p:cNvPr>
          <p:cNvSpPr txBox="1">
            <a:spLocks/>
          </p:cNvSpPr>
          <p:nvPr/>
        </p:nvSpPr>
        <p:spPr>
          <a:xfrm>
            <a:off x="417228" y="1473204"/>
            <a:ext cx="11044707" cy="4395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Cryomodules for conduction-cooled SRF cavities have fewer components than those based on cooling with </a:t>
            </a:r>
            <a:r>
              <a:rPr lang="en-US" dirty="0" err="1"/>
              <a:t>LHe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designs have been developed: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Cylindrical and box-type vacuum vessels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Front-loaded, top-loaded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5N Al thermal links (most popular), OFHC Cu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Designs requiring more than 2 in-line cryocoolers favor box-type vacuum vessel for ease of assembly.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or double layer of magnetic shielding for &lt;10 </a:t>
            </a:r>
            <a:r>
              <a:rPr lang="en-US" dirty="0" err="1"/>
              <a:t>mG</a:t>
            </a:r>
            <a:r>
              <a:rPr lang="en-US" dirty="0"/>
              <a:t> or &lt;5 </a:t>
            </a:r>
            <a:r>
              <a:rPr lang="en-US" dirty="0" err="1"/>
              <a:t>mG</a:t>
            </a:r>
            <a:r>
              <a:rPr lang="en-US" dirty="0"/>
              <a:t> residual field requirement.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would be useful to compare the cost and performance of the different designs.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conduction-cooled SRF </a:t>
            </a:r>
            <a:r>
              <a:rPr lang="en-US" dirty="0" err="1"/>
              <a:t>linac</a:t>
            </a:r>
            <a:r>
              <a:rPr lang="en-US" dirty="0"/>
              <a:t> has accelerated a “quasi-CW” beam up to 1.9 MeV in China in 2024. The US is lagging behind.</a:t>
            </a:r>
          </a:p>
        </p:txBody>
      </p:sp>
    </p:spTree>
    <p:extLst>
      <p:ext uri="{BB962C8B-B14F-4D97-AF65-F5344CB8AC3E}">
        <p14:creationId xmlns:p14="http://schemas.microsoft.com/office/powerpoint/2010/main" val="2521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Horizontal Test Cryostat -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9" y="1984667"/>
            <a:ext cx="5951864" cy="4341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952 MHz cavity supported by </a:t>
            </a:r>
            <a:r>
              <a:rPr lang="en-US" dirty="0" err="1"/>
              <a:t>Nitronic</a:t>
            </a:r>
            <a:r>
              <a:rPr lang="en-US" dirty="0"/>
              <a:t> rods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layers of magnetic shields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Three GM-type cryocoolers at top and bottom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Flexible Cu thermal links used to connect cryocoolers directly to the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Top and bottom halves of thermal shield allowed to slide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Thermally intercepted RF cables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and procurement of components by </a:t>
            </a:r>
            <a:r>
              <a:rPr lang="en-US" dirty="0" err="1"/>
              <a:t>JLab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Assembly done by General Atomics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D2B49D-65A8-4AF9-A462-1E9609E58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008" y="1983764"/>
            <a:ext cx="5677192" cy="441982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BFF049-0F94-4F99-9850-EDF0EBFBCFED}"/>
              </a:ext>
            </a:extLst>
          </p:cNvPr>
          <p:cNvSpPr txBox="1">
            <a:spLocks/>
          </p:cNvSpPr>
          <p:nvPr/>
        </p:nvSpPr>
        <p:spPr>
          <a:xfrm>
            <a:off x="417228" y="1531188"/>
            <a:ext cx="8726771" cy="45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Cylindrical vacuum vessel with domed caps: </a:t>
            </a:r>
            <a:r>
              <a:rPr lang="en-US" b="1" dirty="0"/>
              <a:t>~59” long, ~42” diameter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1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Horizontal Test Cryostat - Performance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7"/>
            <a:ext cx="11044707" cy="9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cooled from 300 K to 3.7 K in 1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Residual magnetic field at cavity equator at 3 locations before cool-down was 0.9 – 2.2 </a:t>
            </a:r>
            <a:r>
              <a:rPr lang="en-US" dirty="0" err="1"/>
              <a:t>mG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727A4D-106C-4263-8036-8CA60A8BDD45}"/>
              </a:ext>
            </a:extLst>
          </p:cNvPr>
          <p:cNvSpPr txBox="1">
            <a:spLocks/>
          </p:cNvSpPr>
          <p:nvPr/>
        </p:nvSpPr>
        <p:spPr>
          <a:xfrm>
            <a:off x="417228" y="2370925"/>
            <a:ext cx="7409763" cy="4101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Bottom thermal shield temperature: 52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Top thermal shield: 38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Static heat load to thermal shield ~100 W (no MLI)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Static heat load to 4 K stage: ~1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was thermally stable up to ~18 W of RF heat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Cu/</a:t>
            </a:r>
            <a:r>
              <a:rPr lang="en-US" dirty="0" err="1"/>
              <a:t>Nb</a:t>
            </a:r>
            <a:r>
              <a:rPr lang="en-US" dirty="0"/>
              <a:t>/Nb</a:t>
            </a:r>
            <a:r>
              <a:rPr lang="en-US" baseline="-25000" dirty="0"/>
              <a:t>3</a:t>
            </a:r>
            <a:r>
              <a:rPr lang="en-US" dirty="0"/>
              <a:t>Sn cavity: evidence for residual magnetic field produced by thermoelectric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cryostat was used for testing a 1.3 GHz 3-cell cavity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5656405-ACBF-478F-8820-1B294E4884EB}"/>
              </a:ext>
            </a:extLst>
          </p:cNvPr>
          <p:cNvSpPr/>
          <p:nvPr/>
        </p:nvSpPr>
        <p:spPr>
          <a:xfrm>
            <a:off x="7356143" y="5356746"/>
            <a:ext cx="470848" cy="238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B27B1-5D9B-20AB-730A-FA49D0E3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" r="2378"/>
          <a:stretch/>
        </p:blipFill>
        <p:spPr>
          <a:xfrm>
            <a:off x="8051047" y="3938196"/>
            <a:ext cx="2735683" cy="275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73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Horizontal Test Cryostat – Cost (2021)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1044707" cy="3254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Vacuum vessel: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$125k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Inner and outer magnetic shields: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$25k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Thermal shield: 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Three GM-type cryocoolers, Sumitomo RDE-418D4 (2 W at 4 K):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$150k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Thermal links: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dirty="0"/>
              <a:t>$10k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16 temperature sensors: ~$6k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 flux-gate magnetometers: ~$5k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05C94-556F-4FDE-87DB-077008B9EA9F}"/>
              </a:ext>
            </a:extLst>
          </p:cNvPr>
          <p:cNvSpPr txBox="1"/>
          <p:nvPr/>
        </p:nvSpPr>
        <p:spPr>
          <a:xfrm>
            <a:off x="4656303" y="4925045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~$336k </a:t>
            </a:r>
          </a:p>
        </p:txBody>
      </p:sp>
    </p:spTree>
    <p:extLst>
      <p:ext uri="{BB962C8B-B14F-4D97-AF65-F5344CB8AC3E}">
        <p14:creationId xmlns:p14="http://schemas.microsoft.com/office/powerpoint/2010/main" val="33359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Cryomodule design for 915 MHz 2-cell cavity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0936571" cy="237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design principles as for the horizontal test cryostat – re-use the vacuum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Replaced one top and bottom GM-type cryocoolers with one 5 W at 4 K PT-type cryocooler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Flexible Cu thermal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types of thermal link connections to the cavity: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Direct connection to Cu-plated </a:t>
            </a:r>
            <a:r>
              <a:rPr lang="en-US" dirty="0" err="1"/>
              <a:t>Nb</a:t>
            </a:r>
            <a:r>
              <a:rPr lang="en-US" dirty="0"/>
              <a:t> cooling rings on the cavity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Connection to 5N Al rings bolted to </a:t>
            </a:r>
            <a:r>
              <a:rPr lang="en-US" dirty="0" err="1"/>
              <a:t>Nb</a:t>
            </a:r>
            <a:r>
              <a:rPr lang="en-US" dirty="0"/>
              <a:t> cooling rings on the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1F4544-F0D1-44CD-A3E8-E93AACC69DDB}"/>
              </a:ext>
            </a:extLst>
          </p:cNvPr>
          <p:cNvGrpSpPr/>
          <p:nvPr/>
        </p:nvGrpSpPr>
        <p:grpSpPr>
          <a:xfrm>
            <a:off x="1452776" y="3746437"/>
            <a:ext cx="3747021" cy="2845627"/>
            <a:chOff x="1452776" y="3746437"/>
            <a:chExt cx="3747021" cy="28456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B725EA-90C3-4C66-A768-946B3763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5409" y="4006989"/>
              <a:ext cx="3144388" cy="255665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F1F1F0-A48B-4584-AE2C-C16C9F8602A8}"/>
                </a:ext>
              </a:extLst>
            </p:cNvPr>
            <p:cNvCxnSpPr/>
            <p:nvPr/>
          </p:nvCxnSpPr>
          <p:spPr>
            <a:xfrm>
              <a:off x="2634018" y="4006989"/>
              <a:ext cx="1050878" cy="27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935CB97-E6FB-466F-9426-497B38588756}"/>
                </a:ext>
              </a:extLst>
            </p:cNvPr>
            <p:cNvCxnSpPr/>
            <p:nvPr/>
          </p:nvCxnSpPr>
          <p:spPr>
            <a:xfrm>
              <a:off x="2613546" y="4006989"/>
              <a:ext cx="88711" cy="5923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1E9776-DB24-43B2-AA35-12AD3F01FA37}"/>
                </a:ext>
              </a:extLst>
            </p:cNvPr>
            <p:cNvSpPr txBox="1"/>
            <p:nvPr/>
          </p:nvSpPr>
          <p:spPr>
            <a:xfrm>
              <a:off x="1452776" y="3746437"/>
              <a:ext cx="1398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OFHC Cu flexible thermal links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192B640-8EAE-40A6-89DC-35FCBC075949}"/>
                </a:ext>
              </a:extLst>
            </p:cNvPr>
            <p:cNvCxnSpPr/>
            <p:nvPr/>
          </p:nvCxnSpPr>
          <p:spPr>
            <a:xfrm flipV="1">
              <a:off x="2565779" y="6393976"/>
              <a:ext cx="784746" cy="119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5138E3-0A3D-439D-859E-95BADA024046}"/>
                </a:ext>
              </a:extLst>
            </p:cNvPr>
            <p:cNvSpPr txBox="1"/>
            <p:nvPr/>
          </p:nvSpPr>
          <p:spPr>
            <a:xfrm>
              <a:off x="1688200" y="6315065"/>
              <a:ext cx="1398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5N Al rings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37E484-0027-4AC4-983A-B38E169D5633}"/>
              </a:ext>
            </a:extLst>
          </p:cNvPr>
          <p:cNvGrpSpPr/>
          <p:nvPr/>
        </p:nvGrpSpPr>
        <p:grpSpPr>
          <a:xfrm>
            <a:off x="6382316" y="3698795"/>
            <a:ext cx="3805739" cy="2952858"/>
            <a:chOff x="6382316" y="3698795"/>
            <a:chExt cx="3805739" cy="29528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63F4A9-1505-4B18-8AC6-00CA01986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6015" y="3929628"/>
              <a:ext cx="2982040" cy="2634013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B66D5E4-42A3-4501-943C-DD5D2B4354D3}"/>
                </a:ext>
              </a:extLst>
            </p:cNvPr>
            <p:cNvCxnSpPr/>
            <p:nvPr/>
          </p:nvCxnSpPr>
          <p:spPr>
            <a:xfrm>
              <a:off x="7563558" y="3959347"/>
              <a:ext cx="1050878" cy="27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E033460-C37E-4163-8331-71119F5BC11C}"/>
                </a:ext>
              </a:extLst>
            </p:cNvPr>
            <p:cNvCxnSpPr/>
            <p:nvPr/>
          </p:nvCxnSpPr>
          <p:spPr>
            <a:xfrm>
              <a:off x="7543086" y="3959347"/>
              <a:ext cx="88711" cy="5923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4C1D9C-14B1-4CCE-BE41-AC208032C763}"/>
                </a:ext>
              </a:extLst>
            </p:cNvPr>
            <p:cNvSpPr txBox="1"/>
            <p:nvPr/>
          </p:nvSpPr>
          <p:spPr>
            <a:xfrm>
              <a:off x="6382316" y="3698795"/>
              <a:ext cx="1398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OFHC Cu flexible thermal links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86BEEF3-F17E-41A5-8CD1-F5C7408FDF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645" y="6453565"/>
              <a:ext cx="549318" cy="595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AF183-77BD-4ADF-921C-4FE048A7CBD5}"/>
                </a:ext>
              </a:extLst>
            </p:cNvPr>
            <p:cNvSpPr txBox="1"/>
            <p:nvPr/>
          </p:nvSpPr>
          <p:spPr>
            <a:xfrm>
              <a:off x="6843638" y="6374654"/>
              <a:ext cx="1398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Cu-plated rings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58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Hermetic assembly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9155F4-4714-4FB3-95DD-03FEF5B9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47" y="1463681"/>
            <a:ext cx="8002292" cy="461294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5471D0-9EB7-427D-9969-86E23AEDD185}"/>
              </a:ext>
            </a:extLst>
          </p:cNvPr>
          <p:cNvCxnSpPr/>
          <p:nvPr/>
        </p:nvCxnSpPr>
        <p:spPr>
          <a:xfrm flipV="1">
            <a:off x="4483290" y="5230505"/>
            <a:ext cx="545911" cy="7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DB0350C-5BB4-48B4-919C-0BF5B50F7F7E}"/>
              </a:ext>
            </a:extLst>
          </p:cNvPr>
          <p:cNvSpPr txBox="1"/>
          <p:nvPr/>
        </p:nvSpPr>
        <p:spPr>
          <a:xfrm>
            <a:off x="3241342" y="5120901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Coaxial FPC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31373-81E2-4103-A9D2-B41541AE1FD0}"/>
              </a:ext>
            </a:extLst>
          </p:cNvPr>
          <p:cNvSpPr txBox="1"/>
          <p:nvPr/>
        </p:nvSpPr>
        <p:spPr>
          <a:xfrm>
            <a:off x="8320584" y="3325800"/>
            <a:ext cx="210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Vacuum vessel interface plate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BFDD49-15A0-4839-B63C-6CBD7564309B}"/>
              </a:ext>
            </a:extLst>
          </p:cNvPr>
          <p:cNvCxnSpPr>
            <a:cxnSpLocks/>
          </p:cNvCxnSpPr>
          <p:nvPr/>
        </p:nvCxnSpPr>
        <p:spPr>
          <a:xfrm flipH="1">
            <a:off x="7977116" y="3903260"/>
            <a:ext cx="343468" cy="225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1208CEE-1F10-4271-AA12-95E1784D04C6}"/>
              </a:ext>
            </a:extLst>
          </p:cNvPr>
          <p:cNvCxnSpPr>
            <a:cxnSpLocks/>
          </p:cNvCxnSpPr>
          <p:nvPr/>
        </p:nvCxnSpPr>
        <p:spPr>
          <a:xfrm flipH="1">
            <a:off x="8225050" y="4609178"/>
            <a:ext cx="343468" cy="225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1C09F3E-5D14-40BE-B72B-BC561839D504}"/>
              </a:ext>
            </a:extLst>
          </p:cNvPr>
          <p:cNvSpPr txBox="1"/>
          <p:nvPr/>
        </p:nvSpPr>
        <p:spPr>
          <a:xfrm>
            <a:off x="8544186" y="4417311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Gate valve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D541F3-CED2-46AE-A6F8-7C45AC53DE25}"/>
              </a:ext>
            </a:extLst>
          </p:cNvPr>
          <p:cNvCxnSpPr/>
          <p:nvPr/>
        </p:nvCxnSpPr>
        <p:spPr>
          <a:xfrm flipV="1">
            <a:off x="3043451" y="2756848"/>
            <a:ext cx="252483" cy="3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88BF477-6D36-480F-A5A4-5EC0E82848F8}"/>
              </a:ext>
            </a:extLst>
          </p:cNvPr>
          <p:cNvSpPr txBox="1"/>
          <p:nvPr/>
        </p:nvSpPr>
        <p:spPr>
          <a:xfrm>
            <a:off x="2165443" y="3103935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NEG pump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37FD7B-2F1B-4FA1-8F4E-99CD09D2E1FE}"/>
              </a:ext>
            </a:extLst>
          </p:cNvPr>
          <p:cNvCxnSpPr>
            <a:cxnSpLocks/>
          </p:cNvCxnSpPr>
          <p:nvPr/>
        </p:nvCxnSpPr>
        <p:spPr>
          <a:xfrm flipH="1">
            <a:off x="3341426" y="1557702"/>
            <a:ext cx="486771" cy="87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49C1D33-C499-417F-9667-4B0FDC6431D4}"/>
              </a:ext>
            </a:extLst>
          </p:cNvPr>
          <p:cNvSpPr txBox="1"/>
          <p:nvPr/>
        </p:nvSpPr>
        <p:spPr>
          <a:xfrm>
            <a:off x="3896434" y="1367767"/>
            <a:ext cx="159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Vacuum gauge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F9D15E-3B50-4138-BD30-E6135CAE8908}"/>
              </a:ext>
            </a:extLst>
          </p:cNvPr>
          <p:cNvCxnSpPr/>
          <p:nvPr/>
        </p:nvCxnSpPr>
        <p:spPr>
          <a:xfrm flipV="1">
            <a:off x="4425285" y="3673203"/>
            <a:ext cx="252483" cy="3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F50CCC-7695-422B-91B2-2193364DBE6B}"/>
              </a:ext>
            </a:extLst>
          </p:cNvPr>
          <p:cNvSpPr txBox="1"/>
          <p:nvPr/>
        </p:nvSpPr>
        <p:spPr>
          <a:xfrm>
            <a:off x="2963312" y="3775848"/>
            <a:ext cx="176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Nitronic</a:t>
            </a:r>
            <a:r>
              <a:rPr lang="en-US" dirty="0">
                <a:solidFill>
                  <a:srgbClr val="C00000"/>
                </a:solidFill>
              </a:rPr>
              <a:t> rods mounting flange</a:t>
            </a:r>
          </a:p>
        </p:txBody>
      </p:sp>
    </p:spTree>
    <p:extLst>
      <p:ext uri="{BB962C8B-B14F-4D97-AF65-F5344CB8AC3E}">
        <p14:creationId xmlns:p14="http://schemas.microsoft.com/office/powerpoint/2010/main" val="174919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Connections to thermal shield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0936571" cy="237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Mechanical load limits for cryocoolers’ heat stations: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GM-type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PT-type: &lt; 20 </a:t>
            </a:r>
            <a:r>
              <a:rPr lang="en-US" dirty="0" err="1"/>
              <a:t>kgf</a:t>
            </a:r>
            <a:r>
              <a:rPr lang="en-US" dirty="0"/>
              <a:t> combined in the 𝑥, 𝑦 and 𝑧 directions and for both stages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6F78-1034-4D21-A425-B3737F743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099" y="1388658"/>
            <a:ext cx="1643292" cy="26864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57DC3E-31EA-4208-8BBB-216E2A7BB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506142"/>
              </p:ext>
            </p:extLst>
          </p:nvPr>
        </p:nvGraphicFramePr>
        <p:xfrm>
          <a:off x="2221336" y="1958198"/>
          <a:ext cx="3607558" cy="1429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178">
                  <a:extLst>
                    <a:ext uri="{9D8B030D-6E8A-4147-A177-3AD203B41FA5}">
                      <a16:colId xmlns:a16="http://schemas.microsoft.com/office/drawing/2014/main" val="1133917413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4098279893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3813307105"/>
                    </a:ext>
                  </a:extLst>
                </a:gridCol>
              </a:tblGrid>
              <a:tr h="35746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r>
                        <a:rPr lang="en-US" sz="1200" baseline="30000" dirty="0"/>
                        <a:t>st</a:t>
                      </a:r>
                      <a:r>
                        <a:rPr lang="en-US" sz="1200" dirty="0"/>
                        <a:t>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  <a:r>
                        <a:rPr lang="en-US" sz="1200" baseline="30000" dirty="0"/>
                        <a:t>nd</a:t>
                      </a:r>
                      <a:r>
                        <a:rPr lang="en-US" sz="1200" dirty="0"/>
                        <a:t>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850455"/>
                  </a:ext>
                </a:extLst>
              </a:tr>
              <a:tr h="357463">
                <a:tc>
                  <a:txBody>
                    <a:bodyPr/>
                    <a:lstStyle/>
                    <a:p>
                      <a:r>
                        <a:rPr lang="en-US" sz="1400" dirty="0"/>
                        <a:t>Horizontal load (</a:t>
                      </a:r>
                      <a:r>
                        <a:rPr lang="en-US" sz="1400" dirty="0" err="1"/>
                        <a:t>kgf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97457"/>
                  </a:ext>
                </a:extLst>
              </a:tr>
              <a:tr h="357463">
                <a:tc>
                  <a:txBody>
                    <a:bodyPr/>
                    <a:lstStyle/>
                    <a:p>
                      <a:r>
                        <a:rPr lang="en-US" sz="1400" dirty="0"/>
                        <a:t>Tensile load (</a:t>
                      </a:r>
                      <a:r>
                        <a:rPr lang="en-US" sz="1400" dirty="0" err="1"/>
                        <a:t>kgf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23680"/>
                  </a:ext>
                </a:extLst>
              </a:tr>
              <a:tr h="357463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 load (</a:t>
                      </a:r>
                      <a:r>
                        <a:rPr lang="en-US" sz="1400" dirty="0" err="1"/>
                        <a:t>kgf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993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B11C310-0250-460A-B6C2-D0BCBF704AE7}"/>
              </a:ext>
            </a:extLst>
          </p:cNvPr>
          <p:cNvSpPr txBox="1"/>
          <p:nvPr/>
        </p:nvSpPr>
        <p:spPr>
          <a:xfrm>
            <a:off x="8400197" y="2328466"/>
            <a:ext cx="743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baseline="30000" dirty="0"/>
              <a:t>st</a:t>
            </a:r>
            <a:r>
              <a:rPr lang="en-US" sz="1000" dirty="0"/>
              <a:t>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6C4A8-13B7-4B72-8C58-8664CB42A3BC}"/>
              </a:ext>
            </a:extLst>
          </p:cNvPr>
          <p:cNvSpPr txBox="1"/>
          <p:nvPr/>
        </p:nvSpPr>
        <p:spPr>
          <a:xfrm>
            <a:off x="8400197" y="2910865"/>
            <a:ext cx="743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baseline="30000" dirty="0"/>
              <a:t>nd</a:t>
            </a:r>
            <a:r>
              <a:rPr lang="en-US" sz="1000" dirty="0"/>
              <a:t> stage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C9A66-C3FD-4322-8E39-B749F150E1C3}"/>
              </a:ext>
            </a:extLst>
          </p:cNvPr>
          <p:cNvSpPr txBox="1">
            <a:spLocks/>
          </p:cNvSpPr>
          <p:nvPr/>
        </p:nvSpPr>
        <p:spPr>
          <a:xfrm>
            <a:off x="417229" y="4411261"/>
            <a:ext cx="4971389" cy="237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Mechanical analysis of the CM after cool-down indicated the need to mechanically decouple the two cryocoolers and the FPC from the thermal shield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543CD8-6A9C-4117-A16C-F37061675AB1}"/>
              </a:ext>
            </a:extLst>
          </p:cNvPr>
          <p:cNvGrpSpPr/>
          <p:nvPr/>
        </p:nvGrpSpPr>
        <p:grpSpPr>
          <a:xfrm>
            <a:off x="5388618" y="4252223"/>
            <a:ext cx="6386153" cy="2176817"/>
            <a:chOff x="5388618" y="4252223"/>
            <a:chExt cx="6386153" cy="21768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F5A932-2016-4FB5-9761-F42C8058F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56" r="12895"/>
            <a:stretch/>
          </p:blipFill>
          <p:spPr>
            <a:xfrm>
              <a:off x="5388618" y="4252223"/>
              <a:ext cx="2988860" cy="21768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2F3690-45B1-4851-A6C7-3B58B40B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3012"/>
            <a:stretch/>
          </p:blipFill>
          <p:spPr>
            <a:xfrm>
              <a:off x="8489907" y="4252223"/>
              <a:ext cx="3284864" cy="2176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4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Thermal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3871AB-1A03-40CC-A4B6-52FDD521682C}"/>
              </a:ext>
            </a:extLst>
          </p:cNvPr>
          <p:cNvSpPr txBox="1">
            <a:spLocks/>
          </p:cNvSpPr>
          <p:nvPr/>
        </p:nvSpPr>
        <p:spPr>
          <a:xfrm>
            <a:off x="417228" y="1473206"/>
            <a:ext cx="11044707" cy="2122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Aiming at operating the cavity with up to </a:t>
            </a:r>
            <a:r>
              <a:rPr lang="en-US" b="1" dirty="0"/>
              <a:t>18 kW</a:t>
            </a:r>
            <a:r>
              <a:rPr lang="en-US" dirty="0"/>
              <a:t> of </a:t>
            </a:r>
            <a:r>
              <a:rPr lang="en-US" b="1" dirty="0"/>
              <a:t>CW</a:t>
            </a:r>
            <a:r>
              <a:rPr lang="en-US" dirty="0"/>
              <a:t> forward power and </a:t>
            </a:r>
            <a:r>
              <a:rPr lang="en-US" b="1" dirty="0" err="1"/>
              <a:t>E</a:t>
            </a:r>
            <a:r>
              <a:rPr lang="en-US" b="1" baseline="-25000" dirty="0" err="1"/>
              <a:t>acc</a:t>
            </a:r>
            <a:r>
              <a:rPr lang="en-US" b="1" dirty="0"/>
              <a:t> = 11 MV/m. </a:t>
            </a:r>
            <a:r>
              <a:rPr lang="en-US" dirty="0"/>
              <a:t>Meeting these specifications would allow accelerating a </a:t>
            </a:r>
            <a:r>
              <a:rPr lang="en-US" b="1" dirty="0">
                <a:solidFill>
                  <a:srgbClr val="FF0000"/>
                </a:solidFill>
              </a:rPr>
              <a:t>5 mA </a:t>
            </a:r>
            <a:r>
              <a:rPr lang="en-US" dirty="0"/>
              <a:t>CW electron beam by </a:t>
            </a:r>
            <a:r>
              <a:rPr lang="en-US" b="1" dirty="0">
                <a:solidFill>
                  <a:srgbClr val="FF0000"/>
                </a:solidFill>
              </a:rPr>
              <a:t>3.5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Surface fields in the model for 3 cases: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on-resonance, with beam, </a:t>
            </a:r>
            <a:r>
              <a:rPr lang="en-US" dirty="0" err="1"/>
              <a:t>P</a:t>
            </a:r>
            <a:r>
              <a:rPr lang="en-US" baseline="-25000" dirty="0" err="1"/>
              <a:t>fwd</a:t>
            </a:r>
            <a:r>
              <a:rPr lang="en-US" dirty="0"/>
              <a:t> = 18 kW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on-resonance, without beam, </a:t>
            </a:r>
            <a:r>
              <a:rPr lang="en-US" dirty="0" err="1"/>
              <a:t>P</a:t>
            </a:r>
            <a:r>
              <a:rPr lang="en-US" baseline="-25000" dirty="0" err="1"/>
              <a:t>fwd</a:t>
            </a:r>
            <a:r>
              <a:rPr lang="en-US" dirty="0"/>
              <a:t> = 4.5 kW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Cavity off-resonance, without beam, </a:t>
            </a:r>
            <a:r>
              <a:rPr lang="en-US" dirty="0" err="1"/>
              <a:t>P</a:t>
            </a:r>
            <a:r>
              <a:rPr lang="en-US" baseline="-25000" dirty="0" err="1"/>
              <a:t>fwd</a:t>
            </a:r>
            <a:r>
              <a:rPr lang="en-US" dirty="0"/>
              <a:t> = 18 kW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C9A66-C3FD-4322-8E39-B749F150E1C3}"/>
              </a:ext>
            </a:extLst>
          </p:cNvPr>
          <p:cNvSpPr txBox="1">
            <a:spLocks/>
          </p:cNvSpPr>
          <p:nvPr/>
        </p:nvSpPr>
        <p:spPr>
          <a:xfrm>
            <a:off x="417227" y="3595250"/>
            <a:ext cx="10823329" cy="2805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radiative heat load of 55 W applied to the thermal shield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heat load of 1 W applied to the cavity outer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with water at 303 K for the FPC window and the air-side section of the FPC. Air cooling for the vacuum-side section of the inner conductor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 versus heat load capacity maps of the cryocoolers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 dependent thermal conductivity and thermal interface resistance tables for all of the materials and joints which were part of the models</a:t>
            </a:r>
          </a:p>
        </p:txBody>
      </p:sp>
    </p:spTree>
    <p:extLst>
      <p:ext uri="{BB962C8B-B14F-4D97-AF65-F5344CB8AC3E}">
        <p14:creationId xmlns:p14="http://schemas.microsoft.com/office/powerpoint/2010/main" val="28412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ere next with SRF_Ciovati" id="{4ACB4259-DCA8-48BF-A4C1-E31F697B1C30}" vid="{7469075C-679E-438D-AEB7-7F279EE55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Where next with SRF_Ciovati</Template>
  <TotalTime>2412</TotalTime>
  <Words>1324</Words>
  <Application>Microsoft Office PowerPoint</Application>
  <PresentationFormat>Widescreen</PresentationFormat>
  <Paragraphs>219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Symbol</vt:lpstr>
      <vt:lpstr>Calibri</vt:lpstr>
      <vt:lpstr>Cambria Math</vt:lpstr>
      <vt:lpstr>Times New Roman</vt:lpstr>
      <vt:lpstr>Jefferson Lab Theme 1</vt:lpstr>
      <vt:lpstr>Conduction-cooled SRF cryomodule for compact accelerators</vt:lpstr>
      <vt:lpstr>Overall features of Cryomodule design</vt:lpstr>
      <vt:lpstr>Horizontal Test Cryostat - Design</vt:lpstr>
      <vt:lpstr>Horizontal Test Cryostat - Performance</vt:lpstr>
      <vt:lpstr>Horizontal Test Cryostat – Cost (2021)</vt:lpstr>
      <vt:lpstr>Cryomodule design for 915 MHz 2-cell cavity</vt:lpstr>
      <vt:lpstr>Hermetic assembly</vt:lpstr>
      <vt:lpstr>Connections to thermal shield</vt:lpstr>
      <vt:lpstr>Thermal analysis</vt:lpstr>
      <vt:lpstr>Nb3Sn surface resistance</vt:lpstr>
      <vt:lpstr>Thermal analysis - results</vt:lpstr>
      <vt:lpstr>Thermal analysis – total heat loads</vt:lpstr>
      <vt:lpstr>Cryomodule components – cost (2025)</vt:lpstr>
      <vt:lpstr>OTHER DESIGNS</vt:lpstr>
      <vt:lpstr>EUCLID TECHLABS</vt:lpstr>
      <vt:lpstr>fermilab</vt:lpstr>
      <vt:lpstr>Cornell university</vt:lpstr>
      <vt:lpstr>radiabeam</vt:lpstr>
      <vt:lpstr>JLAB – 10 MeV</vt:lpstr>
      <vt:lpstr>FERMILAB – 10 MeV</vt:lpstr>
      <vt:lpstr>IMP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SRF for future accelerators: What performance do we need?</dc:title>
  <dc:creator>Gianluigi Ciovati</dc:creator>
  <cp:lastModifiedBy>Gianluigi Ciovati</cp:lastModifiedBy>
  <cp:revision>142</cp:revision>
  <cp:lastPrinted>2024-11-21T18:51:38Z</cp:lastPrinted>
  <dcterms:created xsi:type="dcterms:W3CDTF">2025-07-02T20:45:07Z</dcterms:created>
  <dcterms:modified xsi:type="dcterms:W3CDTF">2025-11-11T13:20:34Z</dcterms:modified>
</cp:coreProperties>
</file>