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70" r:id="rId1"/>
  </p:sldMasterIdLst>
  <p:notesMasterIdLst>
    <p:notesMasterId r:id="rId21"/>
  </p:notesMasterIdLst>
  <p:sldIdLst>
    <p:sldId id="289" r:id="rId2"/>
    <p:sldId id="280" r:id="rId3"/>
    <p:sldId id="290" r:id="rId4"/>
    <p:sldId id="277" r:id="rId5"/>
    <p:sldId id="271" r:id="rId6"/>
    <p:sldId id="291" r:id="rId7"/>
    <p:sldId id="294" r:id="rId8"/>
    <p:sldId id="293" r:id="rId9"/>
    <p:sldId id="301" r:id="rId10"/>
    <p:sldId id="302" r:id="rId11"/>
    <p:sldId id="303" r:id="rId12"/>
    <p:sldId id="295" r:id="rId13"/>
    <p:sldId id="298" r:id="rId14"/>
    <p:sldId id="299" r:id="rId15"/>
    <p:sldId id="305" r:id="rId16"/>
    <p:sldId id="306" r:id="rId17"/>
    <p:sldId id="296" r:id="rId18"/>
    <p:sldId id="300" r:id="rId19"/>
    <p:sldId id="272" r:id="rId20"/>
  </p:sldIdLst>
  <p:sldSz cx="12192000" cy="6858000"/>
  <p:notesSz cx="6858000" cy="9144000"/>
  <p:embeddedFontLst>
    <p:embeddedFont>
      <p:font typeface="DengXian" panose="02010600030101010101" pitchFamily="2" charset="-122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D5DD"/>
    <a:srgbClr val="5C7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59" autoAdjust="0"/>
    <p:restoredTop sz="76599"/>
  </p:normalViewPr>
  <p:slideViewPr>
    <p:cSldViewPr snapToGrid="0">
      <p:cViewPr varScale="1">
        <p:scale>
          <a:sx n="96" d="100"/>
          <a:sy n="96" d="100"/>
        </p:scale>
        <p:origin x="18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DDC30C42-F1EA-EA44-9613-5E7947EE8325}" type="datetimeFigureOut">
              <a:rPr lang="en-US" smtClean="0"/>
              <a:pPr/>
              <a:t>11/11/25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93BBF43-A868-D94C-A9CC-39C296714D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67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6C7AA-86AD-BEB3-BF4C-54F9FAF3F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6DA5A-5942-5391-17F4-CC5604FF4D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894558-4C39-B51D-662D-EBC000912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Tip: Keep titles under 60 characters for readability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6D029-F3FF-09D9-212B-90FD668CEB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894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3A389-E126-BAD7-ADF5-CDB0FD4B0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5D406B-F086-DE52-9B06-EF71BB335A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81258F-13DE-285C-4174-7EDCC21407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7A27E-329A-BE38-A88B-81F61A462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903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50C18-6FD1-A116-8C7E-C6A554D96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BB292F-4026-1A87-AAC6-EC85765D71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0E7285-52F3-0FCF-341E-66D2AC14EB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2A0842-6420-E245-3979-16B9477E69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22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Before sharing your presentation, confirm: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Fonts are consistent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Images meet quality standards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Charts use template colors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Footer information is current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Spell check completed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Links are working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File size is optimized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635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21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C6D87-38DF-1AFE-2AF3-EC46E18B1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3AE3F0-373B-07A7-BC16-17F86CABFB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DF3B49-0118-C09E-3FE4-E579967C7A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F99349-B1FD-0645-5A11-01A2806B7F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278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998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975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E684F-FC61-9999-F843-7C4D05EAF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F5B971-BEF8-C988-5186-F72E11C8F6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E85ECE-7022-07CC-E906-3FBAC48F36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48FF9C-9291-BB52-03F1-F14F80CDC1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648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28E3A-A721-80D8-5EF2-A31E3261B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036525-C8CF-528C-3F9B-AD660ED7D6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828BD2-FAED-3A89-3864-69DA70709C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6C3CEE-A80E-14C3-1F01-6D88533ED5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351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03269-FA81-A892-12EC-8169D5161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F35CFD-9DF7-AE86-3465-B29B0F00FE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58C3FC-33C0-CF23-A16B-FCA79ABEB6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26F694-C278-9324-9B82-911E258EF8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157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92BED-1EB3-53C6-AEDB-FC45B6468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E323C5-AEA0-5A48-D7D7-B2677DCFAA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93F2AA-DFDC-70E6-9A51-0A52C28204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BA534-C855-BFDF-EAC6-38315632B6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265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BF14DA4-6BD3-41D0-ED7B-F5CF63D8E0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7975" y="0"/>
            <a:ext cx="6804025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795D8-36C7-9AC6-7BB0-2FA187F49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17" y="2125014"/>
            <a:ext cx="6297984" cy="919032"/>
          </a:xfr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76DAF6-7FAD-3329-1F2F-26D428433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416" y="3047266"/>
            <a:ext cx="6559241" cy="529861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5E06F63-AE6B-E540-C04D-8905B2EFD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6963" y="4244658"/>
            <a:ext cx="5999008" cy="529861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BCBF152-3CD9-3B8D-5C6A-83D9FE6F56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6963" y="4775200"/>
            <a:ext cx="5999162" cy="50165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4607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AA5FB620-142D-2BE0-8116-9FAAA7F69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SRF Frontier Workshop, Jefferson Lab</a:t>
            </a:r>
            <a:endParaRPr lang="en-US" dirty="0"/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85A35A3C-EFCE-E977-5D10-513BA05CD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FD481F92-CD79-AD15-7CA5-87C78AC69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11/12/25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B17564-960C-4BE2-AE3B-9E042530B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38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465704-2370-60F7-6005-D0288DFD8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0A29258-15C1-6FB2-52AC-108985A07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5682288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E85E37D-8958-2DEE-18A0-03962A83466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10467" y="1322610"/>
            <a:ext cx="568228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6FBE509B-CE41-57EF-59C3-275E43C03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SRF Frontier Workshop, Jefferson Lab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44E86B8-08A1-6B0A-9E8F-1A2C02525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E111C8-7DEA-F7D8-15DA-EC66E6103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11/12/25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72F205-0884-4182-ADD8-D44EB4825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54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Slate Two Photo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9AD2392-E6B3-D73D-424E-42A0157E1C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DF46FADE-5392-BCFC-BAD6-D700EFBD7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SRF Frontier Workshop, Jefferson Lab</a:t>
            </a:r>
            <a:endParaRPr lang="en-US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4B37EFF6-260E-A1F5-FF79-F0ABEF7A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1D8BB-52A9-22B5-DB17-DA5C230724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11/12/25</a:t>
            </a:r>
            <a:endParaRPr lang="en-US" dirty="0"/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D19EE4BA-CD94-40C8-BA88-88F35B10B1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32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Grey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903C67-DC6F-088A-9EA9-D734508F8D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77E5CE1A-809C-DEBF-5077-24C3A3D4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SRF Frontier Workshop, Jefferson Lab</a:t>
            </a:r>
            <a:endParaRPr lang="en-US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6A59512F-10DA-5515-E4C4-B98127B2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FEC5F-8621-2ECE-218F-2628960DE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11/12/25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CFCA19-01CD-4B66-B389-82A12968C5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60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7" y="2759119"/>
            <a:ext cx="10053033" cy="880970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830D66-7C16-31AC-766A-71753A606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7059" y="6170055"/>
            <a:ext cx="1728303" cy="49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02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Slide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37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s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632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2 Photo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A6C8BEAD-C13B-93F9-6676-CE56FFBEEB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11/12/25</a:t>
            </a:r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9B986840-5762-4DAF-7AD9-5F837D062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SRF Frontier Workshop, Jefferson Lab</a:t>
            </a:r>
            <a:endParaRPr lang="en-US" dirty="0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1E2F678D-103F-49D4-B531-CA075474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371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721D4D-BA71-46BF-9E11-753BC33668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0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Top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8195"/>
            <a:ext cx="12192000" cy="34208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924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18A1B46-8C31-1942-9CDD-F244EA45E1A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03516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2D036AA-9340-745D-7ECF-2C66965EE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531951"/>
            <a:ext cx="6094412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E2354D38-C6CF-E355-ADC2-9780C4F40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SRF Frontier Workshop, Jefferson Lab</a:t>
            </a:r>
            <a:endParaRPr lang="en-U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24DF5B5C-0FB6-281B-79D1-3AAEEBC73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E744EEC-877B-6658-1AF3-402C4637D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11/12/25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51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A4AF7EA1-AC10-6B34-7D70-18A57ABF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SRF Frontier Workshop, Jefferson Lab</a:t>
            </a:r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B83816E-8201-5044-F359-AFD3FCE21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CE785-B03D-6A9D-B2E7-6E9D526B22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11/12/25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869AEF-C002-4444-8791-56AEEFBFD8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83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ircular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0496" y="531951"/>
            <a:ext cx="5971504" cy="56786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EF6ADE35-BF0E-DF23-D913-1DAA8CCD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SRF Frontier Workshop, Jefferson Lab</a:t>
            </a:r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B898288-99FE-E6BE-FBE5-A3D4DE28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36C01-DAC5-C8E5-E590-A408A6BB4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11/12/25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F161EE-76CC-45E3-AC2B-F55638E717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91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5C33B-E0CB-3D46-9D0E-81845337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SRF Frontier Workshop, Jefferson Lab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E25E4-5B52-F70B-5E1A-F65D7D46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8F0D3-C01F-3256-0218-65AF71F759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F0606B-4EF8-C644-338C-2B63D06C1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3B0BD89-A704-0E29-46BD-5C54BB397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1044706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31EC031-12D9-ECFF-D858-559CF081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11/12/25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176E9F-8359-4E77-8769-BF761EF6ED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09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1F1912-9CBC-18CD-A6E2-D8584EE6F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062" y="1424693"/>
            <a:ext cx="5798137" cy="3804129"/>
          </a:xfrm>
        </p:spPr>
        <p:txBody>
          <a:bodyPr anchor="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8444A-CE1E-BF31-5D75-39569219C3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406" y="1424694"/>
            <a:ext cx="5018982" cy="4422313"/>
          </a:xfrm>
        </p:spPr>
        <p:txBody>
          <a:bodyPr anchor="t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D9F4886-7D05-5680-AF1E-08F99859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C475642F-9965-9846-0682-55C7C6944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SRF Frontier Workshop, Jefferson Lab</a:t>
            </a:r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914D833-6B3E-46B1-EDE5-A7FD64C9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0EA70E93-BE46-91B7-C94B-CF452506D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11/12/25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C10AA7-5409-41F3-BC4E-22F426FB6B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38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ody Slide - 1 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584" y="674221"/>
            <a:ext cx="6057364" cy="716698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659082"/>
            <a:ext cx="5550795" cy="34492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79584" y="1560773"/>
            <a:ext cx="6057364" cy="465909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B1BBB6AD-F5E7-2C7D-F208-959FE1C64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SRF Frontier Workshop, Jefferson Lab</a:t>
            </a:r>
            <a:endParaRPr lang="en-US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E6658A98-A780-C524-1137-D3BF53A55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91057C-FA10-F5DE-B4C8-C3931D750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11/12/25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C835BB-5A9A-4887-AD28-9C7DC0F81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47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D8159-AD9B-885B-18F2-9B7C42B9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5885B-F131-1373-A6B2-E992A159B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C86D55-AA86-4418-BC5F-C51768C25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53F9866-9D6A-4E48-8AAE-F0F10B4380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14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50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18706-BE92-5674-8ED0-33DF2CC72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Placeholder 34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F4A7F67A-F711-D40B-01C6-A6770706EF7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2A7D87-594F-52B2-2EA3-D41B34B42A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663937" cy="68600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AC87CA-8223-4766-DC0C-EF69FC282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896171"/>
            <a:ext cx="8155761" cy="919032"/>
          </a:xfrm>
        </p:spPr>
        <p:txBody>
          <a:bodyPr>
            <a:noAutofit/>
          </a:bodyPr>
          <a:lstStyle/>
          <a:p>
            <a:r>
              <a:rPr lang="en-US" sz="3200" dirty="0"/>
              <a:t>First Beam Test of </a:t>
            </a:r>
            <a:br>
              <a:rPr lang="en-US" sz="3200" dirty="0"/>
            </a:br>
            <a:r>
              <a:rPr lang="en-US" sz="3200" dirty="0"/>
              <a:t>Nb3Sn Cryomodule Gray Enid I </a:t>
            </a:r>
            <a:br>
              <a:rPr lang="en-US" sz="3200" dirty="0"/>
            </a:br>
            <a:r>
              <a:rPr lang="en-US" sz="3200" dirty="0"/>
              <a:t>at UITF and Next Steps   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B1FD6E6E-8348-06B4-85C7-15104B0D78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4308" y="4421161"/>
            <a:ext cx="5999008" cy="529861"/>
          </a:xfrm>
        </p:spPr>
        <p:txBody>
          <a:bodyPr/>
          <a:lstStyle/>
          <a:p>
            <a:r>
              <a:rPr lang="en-US" dirty="0"/>
              <a:t>November 12, 2025 </a:t>
            </a:r>
            <a:endParaRPr lang="en-US" sz="2400" dirty="0"/>
          </a:p>
          <a:p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3CEEBFA1-2D11-2C9E-5C4A-9C08BAE97D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24154" y="5005591"/>
            <a:ext cx="5999162" cy="501650"/>
          </a:xfrm>
        </p:spPr>
        <p:txBody>
          <a:bodyPr/>
          <a:lstStyle/>
          <a:p>
            <a:r>
              <a:rPr lang="en-US" sz="2400" dirty="0"/>
              <a:t>Rongli Geng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6D3E50-8E98-3680-36F8-31C6E671ACB4}"/>
              </a:ext>
            </a:extLst>
          </p:cNvPr>
          <p:cNvSpPr txBox="1"/>
          <p:nvPr/>
        </p:nvSpPr>
        <p:spPr>
          <a:xfrm>
            <a:off x="0" y="246979"/>
            <a:ext cx="5324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SRF Frontier Workshop, Nov 12-14, 2025, Jefferson Lab</a:t>
            </a:r>
          </a:p>
        </p:txBody>
      </p:sp>
    </p:spTree>
    <p:extLst>
      <p:ext uri="{BB962C8B-B14F-4D97-AF65-F5344CB8AC3E}">
        <p14:creationId xmlns:p14="http://schemas.microsoft.com/office/powerpoint/2010/main" val="1993848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28760-9AF2-B9EF-31C7-550E29779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DFE0770-6DB5-E9C0-E698-2B413B496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SRF Frontier Workshop, Jefferson Lab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44E59C-3255-7A84-9A53-A0505C867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CC95D88-92C7-7B68-2364-4D21B800C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11/12/25</a:t>
            </a:r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EB75FC6-9B4F-C048-8D7F-F64505B177E3}"/>
              </a:ext>
            </a:extLst>
          </p:cNvPr>
          <p:cNvSpPr txBox="1">
            <a:spLocks/>
          </p:cNvSpPr>
          <p:nvPr/>
        </p:nvSpPr>
        <p:spPr>
          <a:xfrm>
            <a:off x="311726" y="2495210"/>
            <a:ext cx="5293944" cy="480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400" dirty="0"/>
              <a:t>Helium pressure fluctuation at 4 K peak-to-peak 45 Torr 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3.2 Torr at 2 K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400" dirty="0"/>
              <a:t>Filter fit of detuning against pressure gives </a:t>
            </a:r>
            <a:r>
              <a:rPr lang="en-US" sz="2400" dirty="0" err="1"/>
              <a:t>df</a:t>
            </a:r>
            <a:r>
              <a:rPr lang="en-US" sz="2400" dirty="0"/>
              <a:t>/</a:t>
            </a:r>
            <a:r>
              <a:rPr lang="en-US" sz="2400" dirty="0" err="1"/>
              <a:t>dp</a:t>
            </a:r>
            <a:r>
              <a:rPr lang="en-US" sz="2400" dirty="0"/>
              <a:t> = 19 Hz/Torr for upstream cavity (cavity 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C6B34B-1C23-AF38-C8AC-B9218D73A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471" y="594360"/>
            <a:ext cx="6284883" cy="28346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1E45D3-1AF8-1D1A-6431-F0EA56B29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342" y="3495952"/>
            <a:ext cx="6186012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73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21705-EBB1-E65B-353E-992E70732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D17E0F-1389-CB93-BC0E-080794B6B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SRF Frontier Workshop, Jefferson Lab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15EDB3-BCEF-4094-75DD-97C45D813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5275471-46CE-E4DF-4783-CE6F045AA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11/12/25</a:t>
            </a:r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01283FA6-E80F-7531-065C-01104CCE197F}"/>
              </a:ext>
            </a:extLst>
          </p:cNvPr>
          <p:cNvSpPr txBox="1">
            <a:spLocks/>
          </p:cNvSpPr>
          <p:nvPr/>
        </p:nvSpPr>
        <p:spPr>
          <a:xfrm>
            <a:off x="205709" y="2495210"/>
            <a:ext cx="5557101" cy="480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400" dirty="0"/>
              <a:t>Fast detuning with “slow” detuning from pressure removed: peak-to-peak 575 Hz for upstream cavity  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400" dirty="0"/>
              <a:t>Fourier transform spectrum reveals the leading mode at 113 Hz.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3ED268-DE36-E965-680B-2857B0B9F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827" y="594360"/>
            <a:ext cx="6018373" cy="28346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AEC09E-5FDE-9B20-4FDF-EE04EA8A2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827" y="3495952"/>
            <a:ext cx="6019956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39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C8E67-ECDB-405F-5415-CD2561465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D68B419-FFC5-55B9-BA33-9C1B23134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89" y="531951"/>
            <a:ext cx="7430176" cy="678664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Beam Acceleration Test at UITF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9B0E7C-234E-09C9-7A3C-6603FE6FC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SRF Frontier Workshop, Jefferson Lab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6E064-5E66-EEF2-9024-62AAB56EA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E9273F-BCD5-C733-CB83-588874366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11/12/25</a:t>
            </a:r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FB365CB-EC73-6031-5303-666450B6C2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788929"/>
              </p:ext>
            </p:extLst>
          </p:nvPr>
        </p:nvGraphicFramePr>
        <p:xfrm>
          <a:off x="1258148" y="2274424"/>
          <a:ext cx="359355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8587">
                  <a:extLst>
                    <a:ext uri="{9D8B030D-6E8A-4147-A177-3AD203B41FA5}">
                      <a16:colId xmlns:a16="http://schemas.microsoft.com/office/drawing/2014/main" val="587430633"/>
                    </a:ext>
                  </a:extLst>
                </a:gridCol>
                <a:gridCol w="1514969">
                  <a:extLst>
                    <a:ext uri="{9D8B030D-6E8A-4147-A177-3AD203B41FA5}">
                      <a16:colId xmlns:a16="http://schemas.microsoft.com/office/drawing/2014/main" val="32481448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Metric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8885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6.9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281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 1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Eacc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MV/m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955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 2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Eacc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MV/m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538198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6B616C2-0A04-1AD4-7337-99F7ED0306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091286"/>
              </p:ext>
            </p:extLst>
          </p:nvPr>
        </p:nvGraphicFramePr>
        <p:xfrm>
          <a:off x="1258148" y="4739192"/>
          <a:ext cx="359355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8587">
                  <a:extLst>
                    <a:ext uri="{9D8B030D-6E8A-4147-A177-3AD203B41FA5}">
                      <a16:colId xmlns:a16="http://schemas.microsoft.com/office/drawing/2014/main" val="587430633"/>
                    </a:ext>
                  </a:extLst>
                </a:gridCol>
                <a:gridCol w="1514969">
                  <a:extLst>
                    <a:ext uri="{9D8B030D-6E8A-4147-A177-3AD203B41FA5}">
                      <a16:colId xmlns:a16="http://schemas.microsoft.com/office/drawing/2014/main" val="32481448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Metric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8885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8558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 1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Eacc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MV/m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5960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 2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Eacc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MV/m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535312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541ABF8-C2EB-2DAF-854C-591E7B11E5C1}"/>
              </a:ext>
            </a:extLst>
          </p:cNvPr>
          <p:cNvSpPr txBox="1"/>
          <p:nvPr/>
        </p:nvSpPr>
        <p:spPr>
          <a:xfrm>
            <a:off x="311726" y="2723716"/>
            <a:ext cx="699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2 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B4AE12-878C-B1F2-AB0C-0CA3703959E2}"/>
              </a:ext>
            </a:extLst>
          </p:cNvPr>
          <p:cNvSpPr txBox="1"/>
          <p:nvPr/>
        </p:nvSpPr>
        <p:spPr>
          <a:xfrm>
            <a:off x="311726" y="5188484"/>
            <a:ext cx="699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4 K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09FDC34-131C-D6BD-CA7D-296BA7F3F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536" y="1951433"/>
            <a:ext cx="2377440" cy="187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B074CD9-7FCA-7F38-E7C4-6922F6D78DA4}"/>
              </a:ext>
            </a:extLst>
          </p:cNvPr>
          <p:cNvSpPr/>
          <p:nvPr/>
        </p:nvSpPr>
        <p:spPr>
          <a:xfrm>
            <a:off x="5618347" y="3892820"/>
            <a:ext cx="2174926" cy="3849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CF27F8-5669-4DF1-0FE9-390306412A0A}"/>
              </a:ext>
            </a:extLst>
          </p:cNvPr>
          <p:cNvSpPr txBox="1"/>
          <p:nvPr/>
        </p:nvSpPr>
        <p:spPr>
          <a:xfrm>
            <a:off x="5674020" y="3921849"/>
            <a:ext cx="2174926" cy="355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spot on viewer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02D8E0-B4B5-2F5D-8867-31942B1FC87E}"/>
              </a:ext>
            </a:extLst>
          </p:cNvPr>
          <p:cNvSpPr/>
          <p:nvPr/>
        </p:nvSpPr>
        <p:spPr>
          <a:xfrm>
            <a:off x="8384633" y="3893431"/>
            <a:ext cx="2743200" cy="3935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40ECCB-E6A7-8C2C-0CF5-1BD53BA4EB36}"/>
              </a:ext>
            </a:extLst>
          </p:cNvPr>
          <p:cNvSpPr txBox="1"/>
          <p:nvPr/>
        </p:nvSpPr>
        <p:spPr>
          <a:xfrm>
            <a:off x="8358127" y="3921849"/>
            <a:ext cx="2748799" cy="3651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cross-section profiles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433E31-A933-3A35-5A8A-C6B689D5C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6536" y="4450335"/>
            <a:ext cx="2377440" cy="1872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45A90F-D8F8-E98F-6FC6-A35193EAEB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7525" y="4481348"/>
            <a:ext cx="2377440" cy="18294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5AFF50-0891-0F7C-EC60-5C8F625815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7525" y="1976071"/>
            <a:ext cx="2377440" cy="18306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52CF718-6092-DEDB-D6BD-6161D41F887A}"/>
              </a:ext>
            </a:extLst>
          </p:cNvPr>
          <p:cNvSpPr txBox="1"/>
          <p:nvPr/>
        </p:nvSpPr>
        <p:spPr>
          <a:xfrm>
            <a:off x="282088" y="1219201"/>
            <a:ext cx="11909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Both cavities tuned by ~ 50 kHz to common frequency of 1496.500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MHz.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Laser pulse rate at 1496.500 MHz as well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Cavity 1 compressed by tuner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Cavity 2 stretched by tuner </a:t>
            </a:r>
          </a:p>
        </p:txBody>
      </p:sp>
    </p:spTree>
    <p:extLst>
      <p:ext uri="{BB962C8B-B14F-4D97-AF65-F5344CB8AC3E}">
        <p14:creationId xmlns:p14="http://schemas.microsoft.com/office/powerpoint/2010/main" val="2833665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E0E52B-1E4C-6528-942B-E80B534F3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Beam energy was measured with varying cavity gradient set point at 2 K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Cavity 1 held at fixed gradient and phase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Cavity 2 gradient and phase scanned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Cavity phase was optimized for maximum beam 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Simulation results are compared with experimental results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Field map by ACE3P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Beam dynamics by GPT 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8B4AE86-B5D5-17C7-26E5-73A9B00FC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11/12/25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49FA4FE-0A22-DA32-859B-38CD694FE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SRF Frontier Workshop, Jefferson Lab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67A9F83-3CDC-EB0B-AD2F-193228E1F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0AD866B-2693-7CC6-CA82-5284938D2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0805" y="594360"/>
            <a:ext cx="4717183" cy="28346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A5B370-65DD-8280-E6B7-AA61846F6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804" y="3495952"/>
            <a:ext cx="4717183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73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86D2E-1008-3706-3272-3CCCEDF66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8D3B42-82F8-D171-41CE-304C081DC6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304" y="1383275"/>
            <a:ext cx="6290488" cy="443048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Cavities regulated by LLRF for amplitude &amp; phase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Cavity phase instability problem was initially encountered and more pronounced at 4 K relative to 2 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Apparent correlation with fast helium bath pressure fluctuations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This problem was mitigated by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Cryomodule thermal cycle to 30 K followed by uniform cooldown (</a:t>
            </a:r>
            <a:r>
              <a:rPr lang="en-US" dirty="0" err="1"/>
              <a:t>Delta_T</a:t>
            </a:r>
            <a:r>
              <a:rPr lang="en-US" dirty="0"/>
              <a:t> 0.3K)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Adjustment of JT control and return valve control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Optimization of tuner step motor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Cavity gradient capability at 4 K (LLRF regulates only the amplitude)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Cavity 1: 10 MV/m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Cavity 2: 6 MV/m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A12D1C0-88B4-F0B0-4AA4-47354DDDF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11/12/25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AD6FBEE-D636-22B8-3CED-04CD2FB64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SRF Frontier Workshop, Jefferson Lab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7DBECF4-2EE3-36B1-0FBB-2457707B7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E7C2C2-6530-4F81-E3EE-DAEEB13DD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8517" y="2089964"/>
            <a:ext cx="5486400" cy="30352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CC7914-9956-854E-8948-14FDBCBFD011}"/>
              </a:ext>
            </a:extLst>
          </p:cNvPr>
          <p:cNvSpPr txBox="1"/>
          <p:nvPr/>
        </p:nvSpPr>
        <p:spPr>
          <a:xfrm>
            <a:off x="9904731" y="2461035"/>
            <a:ext cx="13321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ighlight>
                  <a:srgbClr val="00FFFF"/>
                </a:highlight>
              </a:rPr>
              <a:t>Beam current [</a:t>
            </a:r>
            <a:r>
              <a:rPr lang="en-US" sz="1200" dirty="0" err="1">
                <a:highlight>
                  <a:srgbClr val="00FFFF"/>
                </a:highlight>
              </a:rPr>
              <a:t>nA</a:t>
            </a:r>
            <a:r>
              <a:rPr lang="en-US" sz="1200" dirty="0">
                <a:highlight>
                  <a:srgbClr val="00FFFF"/>
                </a:highlight>
              </a:rPr>
              <a:t>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9357D3-1324-7E53-EAC9-2BEF27089A96}"/>
              </a:ext>
            </a:extLst>
          </p:cNvPr>
          <p:cNvSpPr txBox="1"/>
          <p:nvPr/>
        </p:nvSpPr>
        <p:spPr>
          <a:xfrm>
            <a:off x="10685352" y="2815206"/>
            <a:ext cx="12856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highlight>
                  <a:srgbClr val="00FFFF"/>
                </a:highlight>
              </a:rPr>
              <a:t>E</a:t>
            </a:r>
            <a:r>
              <a:rPr lang="en-US" sz="1200" baseline="-25000" dirty="0" err="1">
                <a:highlight>
                  <a:srgbClr val="00FFFF"/>
                </a:highlight>
              </a:rPr>
              <a:t>acc</a:t>
            </a:r>
            <a:r>
              <a:rPr lang="en-US" sz="1200" dirty="0">
                <a:highlight>
                  <a:srgbClr val="00FFFF"/>
                </a:highlight>
              </a:rPr>
              <a:t> Cav 1 [MV/m]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3171EE-6E52-C53A-0709-471E7B0D2381}"/>
              </a:ext>
            </a:extLst>
          </p:cNvPr>
          <p:cNvSpPr txBox="1"/>
          <p:nvPr/>
        </p:nvSpPr>
        <p:spPr>
          <a:xfrm>
            <a:off x="10750611" y="3209714"/>
            <a:ext cx="12856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highlight>
                  <a:srgbClr val="00FFFF"/>
                </a:highlight>
              </a:rPr>
              <a:t>E</a:t>
            </a:r>
            <a:r>
              <a:rPr lang="en-US" sz="1200" baseline="-25000" dirty="0" err="1">
                <a:highlight>
                  <a:srgbClr val="00FFFF"/>
                </a:highlight>
              </a:rPr>
              <a:t>acc</a:t>
            </a:r>
            <a:r>
              <a:rPr lang="en-US" sz="1200" dirty="0">
                <a:highlight>
                  <a:srgbClr val="00FFFF"/>
                </a:highlight>
              </a:rPr>
              <a:t> Cav 2 [MV/m]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5BF38A-61E9-0BFF-4E2F-E1033C614F8E}"/>
              </a:ext>
            </a:extLst>
          </p:cNvPr>
          <p:cNvSpPr txBox="1"/>
          <p:nvPr/>
        </p:nvSpPr>
        <p:spPr>
          <a:xfrm>
            <a:off x="10650633" y="3679674"/>
            <a:ext cx="12849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ighlight>
                  <a:srgbClr val="00FFFF"/>
                </a:highlight>
              </a:rPr>
              <a:t>Cav 1 phase [deg]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50D85C-545B-345D-1E55-39EE8FC28C01}"/>
              </a:ext>
            </a:extLst>
          </p:cNvPr>
          <p:cNvSpPr txBox="1"/>
          <p:nvPr/>
        </p:nvSpPr>
        <p:spPr>
          <a:xfrm>
            <a:off x="10628622" y="3999273"/>
            <a:ext cx="12849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ighlight>
                  <a:srgbClr val="00FFFF"/>
                </a:highlight>
              </a:rPr>
              <a:t>Cav 2 phase [deg]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851F14-F1D4-A93B-B369-7CCF0B07797A}"/>
              </a:ext>
            </a:extLst>
          </p:cNvPr>
          <p:cNvSpPr txBox="1"/>
          <p:nvPr/>
        </p:nvSpPr>
        <p:spPr>
          <a:xfrm>
            <a:off x="10650633" y="4470953"/>
            <a:ext cx="16176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ighlight>
                  <a:srgbClr val="00FFFF"/>
                </a:highlight>
              </a:rPr>
              <a:t>Helium pressure [ATM]</a:t>
            </a:r>
          </a:p>
        </p:txBody>
      </p:sp>
    </p:spTree>
    <p:extLst>
      <p:ext uri="{BB962C8B-B14F-4D97-AF65-F5344CB8AC3E}">
        <p14:creationId xmlns:p14="http://schemas.microsoft.com/office/powerpoint/2010/main" val="2933501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9C9A3-D9AA-D823-428B-BAA14F844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0D4B6BF-2308-A606-A438-C6EAE19AC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89" y="531951"/>
            <a:ext cx="9232472" cy="678664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Summary of Beam Test 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1B72C-5F93-8F28-264C-8DA8D98A1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SRF Frontier Workshop, Jefferson Lab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22730-796E-5815-AE46-F0AF33190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86DAF1-4574-1BE1-6AA7-0FF077BF6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11/12/25</a:t>
            </a: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47D1E8C-E781-C731-4392-A5A1B64FD9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8062766"/>
              </p:ext>
            </p:extLst>
          </p:nvPr>
        </p:nvGraphicFramePr>
        <p:xfrm>
          <a:off x="1683326" y="1697963"/>
          <a:ext cx="8126446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3628">
                  <a:extLst>
                    <a:ext uri="{9D8B030D-6E8A-4147-A177-3AD203B41FA5}">
                      <a16:colId xmlns:a16="http://schemas.microsoft.com/office/drawing/2014/main" val="587430633"/>
                    </a:ext>
                  </a:extLst>
                </a:gridCol>
                <a:gridCol w="1391479">
                  <a:extLst>
                    <a:ext uri="{9D8B030D-6E8A-4147-A177-3AD203B41FA5}">
                      <a16:colId xmlns:a16="http://schemas.microsoft.com/office/drawing/2014/main" val="3248144812"/>
                    </a:ext>
                  </a:extLst>
                </a:gridCol>
                <a:gridCol w="1563756">
                  <a:extLst>
                    <a:ext uri="{9D8B030D-6E8A-4147-A177-3AD203B41FA5}">
                      <a16:colId xmlns:a16="http://schemas.microsoft.com/office/drawing/2014/main" val="402670452"/>
                    </a:ext>
                  </a:extLst>
                </a:gridCol>
                <a:gridCol w="2027583">
                  <a:extLst>
                    <a:ext uri="{9D8B030D-6E8A-4147-A177-3AD203B41FA5}">
                      <a16:colId xmlns:a16="http://schemas.microsoft.com/office/drawing/2014/main" val="4162777661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Metric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888536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K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6526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7.1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281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955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mode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CW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5381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Bunch rep rate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1496.500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8558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 1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2800" baseline="-25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</a:t>
                      </a:r>
                      <a:endParaRPr lang="en-US" sz="28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MV/m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5960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 2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2800" baseline="-25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</a:t>
                      </a:r>
                      <a:endParaRPr lang="en-US" sz="28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MV/m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7585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7898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386EB-E5CF-8F62-E3CC-0D65BDB8D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picture containing dirty, miller&#10;&#10;AI-generated content may be incorrect.">
            <a:extLst>
              <a:ext uri="{FF2B5EF4-FFF2-40B4-BE49-F238E27FC236}">
                <a16:creationId xmlns:a16="http://schemas.microsoft.com/office/drawing/2014/main" id="{09FC64FB-4E20-58E9-3C1C-FE9BBDA9B5A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3790" b="13790"/>
          <a:stretch>
            <a:fillRect/>
          </a:stretch>
        </p:blipFill>
        <p:spPr>
          <a:xfrm>
            <a:off x="0" y="4335561"/>
            <a:ext cx="6517979" cy="1828800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04A776-208B-8E88-C8A1-138460123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SRF Frontier Workshop, Jefferson Lab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CA7312-EE15-6E52-EB55-D5B86C6C9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77CB37-FF68-FB91-D9B1-A168B3C18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11/12/25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315024-6BB6-4C2C-D37B-F0A8394AAE9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227" t="5192" r="13342" b="4504"/>
          <a:stretch>
            <a:fillRect/>
          </a:stretch>
        </p:blipFill>
        <p:spPr>
          <a:xfrm>
            <a:off x="5605791" y="693639"/>
            <a:ext cx="3847170" cy="27432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5" name="Title 4">
            <a:extLst>
              <a:ext uri="{FF2B5EF4-FFF2-40B4-BE49-F238E27FC236}">
                <a16:creationId xmlns:a16="http://schemas.microsoft.com/office/drawing/2014/main" id="{CBF65894-CDC3-62CD-F6D2-8D2659DD3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89" y="531951"/>
            <a:ext cx="9232472" cy="678664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What’s Next?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1F85E91F-9F89-3FBD-1AAF-EC67B9B427E5}"/>
              </a:ext>
            </a:extLst>
          </p:cNvPr>
          <p:cNvSpPr txBox="1">
            <a:spLocks/>
          </p:cNvSpPr>
          <p:nvPr/>
        </p:nvSpPr>
        <p:spPr>
          <a:xfrm>
            <a:off x="152700" y="1376846"/>
            <a:ext cx="5557101" cy="480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400" dirty="0"/>
              <a:t>Deliver beam for target irradiation experiment in early 2026 with beam energy 5 MeV.      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400" dirty="0"/>
              <a:t>Install Gray Enid II to extend the beam energy to 10 MeV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1204E0-F067-1E89-1945-1A1231F8541F}"/>
              </a:ext>
            </a:extLst>
          </p:cNvPr>
          <p:cNvSpPr/>
          <p:nvPr/>
        </p:nvSpPr>
        <p:spPr>
          <a:xfrm>
            <a:off x="5486400" y="5249961"/>
            <a:ext cx="236653" cy="2099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929C5A-D1F1-FBFD-E285-3B84C58AD598}"/>
              </a:ext>
            </a:extLst>
          </p:cNvPr>
          <p:cNvCxnSpPr>
            <a:cxnSpLocks/>
          </p:cNvCxnSpPr>
          <p:nvPr/>
        </p:nvCxnSpPr>
        <p:spPr>
          <a:xfrm flipV="1">
            <a:off x="5481639" y="3478322"/>
            <a:ext cx="123087" cy="20028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5D713CD-ECDC-0F4F-731E-31AD4EFD940C}"/>
              </a:ext>
            </a:extLst>
          </p:cNvPr>
          <p:cNvCxnSpPr>
            <a:cxnSpLocks/>
          </p:cNvCxnSpPr>
          <p:nvPr/>
        </p:nvCxnSpPr>
        <p:spPr>
          <a:xfrm flipV="1">
            <a:off x="5723053" y="3485533"/>
            <a:ext cx="3729908" cy="19743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1ABD99F-3839-64C0-8120-5BB6A571BC46}"/>
              </a:ext>
            </a:extLst>
          </p:cNvPr>
          <p:cNvGrpSpPr/>
          <p:nvPr/>
        </p:nvGrpSpPr>
        <p:grpSpPr>
          <a:xfrm>
            <a:off x="9604438" y="1090427"/>
            <a:ext cx="2646979" cy="2281879"/>
            <a:chOff x="8589344" y="3732350"/>
            <a:chExt cx="2646979" cy="228187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9E5CD90-3355-E0F1-5B0A-94459181444C}"/>
                </a:ext>
              </a:extLst>
            </p:cNvPr>
            <p:cNvGrpSpPr/>
            <p:nvPr/>
          </p:nvGrpSpPr>
          <p:grpSpPr>
            <a:xfrm>
              <a:off x="8589344" y="3732350"/>
              <a:ext cx="1925903" cy="1714151"/>
              <a:chOff x="8589344" y="3732350"/>
              <a:chExt cx="1925903" cy="1714151"/>
            </a:xfrm>
          </p:grpSpPr>
          <p:sp>
            <p:nvSpPr>
              <p:cNvPr id="25" name="Cube 24">
                <a:extLst>
                  <a:ext uri="{FF2B5EF4-FFF2-40B4-BE49-F238E27FC236}">
                    <a16:creationId xmlns:a16="http://schemas.microsoft.com/office/drawing/2014/main" id="{E9D01092-DA75-BBD1-A337-338C40728962}"/>
                  </a:ext>
                </a:extLst>
              </p:cNvPr>
              <p:cNvSpPr/>
              <p:nvPr/>
            </p:nvSpPr>
            <p:spPr>
              <a:xfrm>
                <a:off x="8589344" y="3732350"/>
                <a:ext cx="1925903" cy="1714151"/>
              </a:xfrm>
              <a:prstGeom prst="cube">
                <a:avLst/>
              </a:prstGeom>
              <a:solidFill>
                <a:srgbClr val="00B0F0"/>
              </a:solidFill>
              <a:ln w="412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FF8A8CB-5F89-8D28-44FD-6B73322E44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r="48785"/>
              <a:stretch>
                <a:fillRect/>
              </a:stretch>
            </p:blipFill>
            <p:spPr>
              <a:xfrm>
                <a:off x="8788662" y="4421918"/>
                <a:ext cx="1134750" cy="640080"/>
              </a:xfrm>
              <a:prstGeom prst="rect">
                <a:avLst/>
              </a:prstGeom>
            </p:spPr>
          </p:pic>
        </p:grp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D2553BC2-EB1B-D0E3-1FD1-9AADEB61CE69}"/>
                </a:ext>
              </a:extLst>
            </p:cNvPr>
            <p:cNvCxnSpPr/>
            <p:nvPr/>
          </p:nvCxnSpPr>
          <p:spPr>
            <a:xfrm flipV="1">
              <a:off x="10658831" y="3732350"/>
              <a:ext cx="0" cy="127235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DBF99F0-2CD2-FEAD-D50C-928B3D8080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61527" y="5177914"/>
              <a:ext cx="497304" cy="432408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A5BC2B9-B051-9569-592A-25EF7A560AE8}"/>
                </a:ext>
              </a:extLst>
            </p:cNvPr>
            <p:cNvCxnSpPr>
              <a:cxnSpLocks/>
            </p:cNvCxnSpPr>
            <p:nvPr/>
          </p:nvCxnSpPr>
          <p:spPr>
            <a:xfrm>
              <a:off x="8589344" y="5592417"/>
              <a:ext cx="1522065" cy="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952BC1F-D7DC-ABBE-D712-F18ECAA488A8}"/>
                </a:ext>
              </a:extLst>
            </p:cNvPr>
            <p:cNvSpPr txBox="1"/>
            <p:nvPr/>
          </p:nvSpPr>
          <p:spPr>
            <a:xfrm>
              <a:off x="10734262" y="4203041"/>
              <a:ext cx="5020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 ft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834F472-F20B-1A61-BC2E-3200D73DBF2A}"/>
                </a:ext>
              </a:extLst>
            </p:cNvPr>
            <p:cNvSpPr txBox="1"/>
            <p:nvPr/>
          </p:nvSpPr>
          <p:spPr>
            <a:xfrm>
              <a:off x="10457918" y="5258403"/>
              <a:ext cx="5020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 ft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2AE742E-0AD9-8F93-28C3-F18B8DAD950C}"/>
                </a:ext>
              </a:extLst>
            </p:cNvPr>
            <p:cNvSpPr txBox="1"/>
            <p:nvPr/>
          </p:nvSpPr>
          <p:spPr>
            <a:xfrm>
              <a:off x="9048714" y="5644897"/>
              <a:ext cx="5020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 ft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81DF50F1-9577-D678-A3B5-EE72CCF580BD}"/>
              </a:ext>
            </a:extLst>
          </p:cNvPr>
          <p:cNvSpPr txBox="1"/>
          <p:nvPr/>
        </p:nvSpPr>
        <p:spPr>
          <a:xfrm>
            <a:off x="7135382" y="4225369"/>
            <a:ext cx="4759358" cy="193899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Gray Enid II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3’x3’x3’  box cryomodule with conduction-cooled 3-cell 1.5 GHz cavity cooled by cryo-coolers and powered by a solid-state amplifier </a:t>
            </a:r>
          </a:p>
        </p:txBody>
      </p:sp>
    </p:spTree>
    <p:extLst>
      <p:ext uri="{BB962C8B-B14F-4D97-AF65-F5344CB8AC3E}">
        <p14:creationId xmlns:p14="http://schemas.microsoft.com/office/powerpoint/2010/main" val="11714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1366 L -0.24075 0.019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92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263A9-A0C7-022C-A1AE-4C18FF55D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17613A6-C417-AD6C-FC5B-35B6E104A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Conclusion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38F2FF1-05E5-2D71-F0BA-FBEA26659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226437"/>
            <a:ext cx="11352820" cy="4891433"/>
          </a:xfrm>
        </p:spPr>
        <p:txBody>
          <a:bodyPr/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/>
              <a:t>First electron beam acceleration was accomplished with two 5-cell CEBAF-style Nb</a:t>
            </a:r>
            <a:r>
              <a:rPr lang="en-US" baseline="-25000" dirty="0"/>
              <a:t>3</a:t>
            </a:r>
            <a:r>
              <a:rPr lang="en-US" dirty="0"/>
              <a:t>Sn coated SRF cavities hosted in a CEBAF-style cryomodule, Gray Enid I, installed in JLAB’s UITF.    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/>
              <a:t>Integration of Nb</a:t>
            </a:r>
            <a:r>
              <a:rPr lang="en-US" baseline="-25000" dirty="0"/>
              <a:t>3</a:t>
            </a:r>
            <a:r>
              <a:rPr lang="en-US" dirty="0"/>
              <a:t>Sn cavities and cryomodules in an accelerator systems, including beamlines, high-power RF sources, and cryo-plant went well.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/>
              <a:t>Gradient performance of both Nb</a:t>
            </a:r>
            <a:r>
              <a:rPr lang="en-US" baseline="-25000" dirty="0"/>
              <a:t>3</a:t>
            </a:r>
            <a:r>
              <a:rPr lang="en-US" dirty="0"/>
              <a:t>Sn cavities was preserved in UITF accelerator relative to that measured at CMTF. E</a:t>
            </a:r>
            <a:r>
              <a:rPr lang="en-US" baseline="-25000" dirty="0"/>
              <a:t>acc</a:t>
            </a:r>
            <a:r>
              <a:rPr lang="en-US" dirty="0"/>
              <a:t> 10 MV/m with a CW beam current 100 </a:t>
            </a:r>
            <a:r>
              <a:rPr lang="en-US" dirty="0" err="1"/>
              <a:t>nA</a:t>
            </a:r>
            <a:r>
              <a:rPr lang="en-US" dirty="0"/>
              <a:t> was demonstrated at 2 K.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/>
              <a:t>Stable CW beam at 4 K demonstrated with a beam current of 10 µA and beam energy 5.1 MeV with amplitude and phase regulated operation of two 5-cell Nb</a:t>
            </a:r>
            <a:r>
              <a:rPr lang="en-US" baseline="-25000" dirty="0"/>
              <a:t>3</a:t>
            </a:r>
            <a:r>
              <a:rPr lang="en-US" dirty="0"/>
              <a:t>Sn cavities at E</a:t>
            </a:r>
            <a:r>
              <a:rPr lang="en-US" baseline="-25000" dirty="0"/>
              <a:t>acc</a:t>
            </a:r>
            <a:r>
              <a:rPr lang="en-US" dirty="0"/>
              <a:t> 7 and 4 MV/m, respectively (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previously published record beam acceleration E</a:t>
            </a:r>
            <a:r>
              <a:rPr lang="en-US" sz="1600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acc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2.3 MV/m, Z. Yang et al., SUST 38(2025) 015009</a:t>
            </a:r>
            <a:r>
              <a:rPr lang="en-US" dirty="0"/>
              <a:t>).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/>
              <a:t>Unloaded quality factor Q</a:t>
            </a:r>
            <a:r>
              <a:rPr lang="en-US" baseline="-25000" dirty="0"/>
              <a:t>0</a:t>
            </a:r>
            <a:r>
              <a:rPr lang="en-US" dirty="0"/>
              <a:t>  3-4E9 demonstrated at low field at 4 K (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previously published record 7E7 at 4 K in a 3-cell 8 GHz Nb</a:t>
            </a:r>
            <a:r>
              <a:rPr lang="en-US" sz="1600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Sn cavity, G. Arnolds et al., IEEE Tran.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Nucl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Sci., NS26, (1979)3775-73 </a:t>
            </a:r>
            <a:r>
              <a:rPr lang="en-US" dirty="0"/>
              <a:t>).   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/>
              <a:t>Plan to deliver beam with Gray Enid I for a target irradiation experiment in early 2026. 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/>
              <a:t>Plan calls for installation of a conduction-cooled Nb</a:t>
            </a:r>
            <a:r>
              <a:rPr lang="en-US" baseline="-25000" dirty="0"/>
              <a:t>3</a:t>
            </a:r>
            <a:r>
              <a:rPr lang="en-US" dirty="0"/>
              <a:t>Sn cryomodule to double the 4 K beam energy from 5 MeV to 10 MeV by end of 2026      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marL="114300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556BF0-F03A-107C-41E2-64E932DBD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SRF Frontier Workshop, Jefferson Lab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CC8CE-55EA-F0FF-478E-69BA4364C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7790AB-E3E2-A9A7-8F9B-34C37A2DF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11/12/25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833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5DCD692-C2FA-5D0C-BDB4-00BAEEAA2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SRF Frontier Workshop, Jefferson Lab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C95741-7055-4791-0330-3D6B8FE81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A1E866-1B84-AAF5-2546-C9454B2C2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6D48CA-82AE-9929-D087-2B0D61626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11485341" cy="4891433"/>
          </a:xfrm>
        </p:spPr>
        <p:txBody>
          <a:bodyPr/>
          <a:lstStyle/>
          <a:p>
            <a:r>
              <a:rPr lang="en-US" dirty="0"/>
              <a:t>Work presented in this talk is the result of colleagues from several groups in JLAB’s Accelerator Division and Engineering Division. </a:t>
            </a:r>
          </a:p>
          <a:p>
            <a:r>
              <a:rPr lang="en-US" dirty="0"/>
              <a:t>Special thanks to Matt Poelker, the UITF manager, for his effort in guiding and coordinating the test, Uttar Pudasaini for his outstanding contribution to the Nb</a:t>
            </a:r>
            <a:r>
              <a:rPr lang="en-US" baseline="-25000" dirty="0"/>
              <a:t>3</a:t>
            </a:r>
            <a:r>
              <a:rPr lang="en-US" dirty="0"/>
              <a:t>Sn technology development at JLAB and to the following people for their direct contribution for the beam test of Grain Enid I at JLAB’s UITF: R. </a:t>
            </a:r>
            <a:r>
              <a:rPr lang="en-US" dirty="0" err="1"/>
              <a:t>Bachimanchi</a:t>
            </a:r>
            <a:r>
              <a:rPr lang="en-US" dirty="0"/>
              <a:t>, G. Ciovati, J. Creel, M. Drury, S. Dutton, J. Fischer, N. Gale, K. Hesse, L. King, S. </a:t>
            </a:r>
            <a:r>
              <a:rPr lang="en-US" dirty="0" err="1"/>
              <a:t>Kuzikov</a:t>
            </a:r>
            <a:r>
              <a:rPr lang="en-US" dirty="0"/>
              <a:t>, J. Latshaw, G. Marble, J. Musson, P. Owen, T. </a:t>
            </a:r>
            <a:r>
              <a:rPr lang="en-US" dirty="0" err="1"/>
              <a:t>Plawski</a:t>
            </a:r>
            <a:r>
              <a:rPr lang="en-US" dirty="0"/>
              <a:t>, H. P. Wang, S. H. Wang, Y. Wang, M. Weaks, X. Gomez. </a:t>
            </a:r>
          </a:p>
          <a:p>
            <a:r>
              <a:rPr lang="en-US" dirty="0"/>
              <a:t>Thanks to Grigory Eremeev of FNAL for his leadership in starting the Nb</a:t>
            </a:r>
            <a:r>
              <a:rPr lang="en-US" baseline="-25000" dirty="0"/>
              <a:t>3</a:t>
            </a:r>
            <a:r>
              <a:rPr lang="en-US" dirty="0"/>
              <a:t>Sn effort at JLAB, his vision of 4K operation of Nb</a:t>
            </a:r>
            <a:r>
              <a:rPr lang="en-US" baseline="-25000" dirty="0"/>
              <a:t>3</a:t>
            </a:r>
            <a:r>
              <a:rPr lang="en-US" dirty="0"/>
              <a:t>Sn cavities at medium gradients, and his continued effort in advancing the two 5-cell Nb</a:t>
            </a:r>
            <a:r>
              <a:rPr lang="en-US" baseline="-25000" dirty="0"/>
              <a:t>3</a:t>
            </a:r>
            <a:r>
              <a:rPr lang="en-US" dirty="0"/>
              <a:t>Sn cavities to be successfully tested in a cryomodule at JLAB’s CMTF. Thanks to FNAL colleagues who contributed to the coating and testing of one of the two 5-cell cavities.</a:t>
            </a:r>
          </a:p>
          <a:p>
            <a:r>
              <a:rPr lang="en-US" dirty="0"/>
              <a:t>This material is based upon work supported by the U.S. Department of Energy, Office of Science, Office of Nuclear Physics under contract DE-AC05-06OR2317.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A300CF8-AA81-13F5-6993-9293BE0AC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11/12/25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095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8124D7-0699-6425-B7CA-43028B2EE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9BB996-4A9C-EA60-8BD1-573393ACF33D}"/>
              </a:ext>
            </a:extLst>
          </p:cNvPr>
          <p:cNvSpPr/>
          <p:nvPr/>
        </p:nvSpPr>
        <p:spPr>
          <a:xfrm>
            <a:off x="0" y="0"/>
            <a:ext cx="1943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284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A8304D-0AD8-38CC-8003-044839CF0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SRF Frontier Workshop, Jefferson Lab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6EA8B-4A3D-A33C-8004-D71E3F88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566A27E-06A2-4B8C-2C35-38C61B891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Outline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05881A-6838-B9BD-A9E8-8937C2542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239689"/>
            <a:ext cx="11578106" cy="4798378"/>
          </a:xfrm>
        </p:spPr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Introduction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UITF facility and cryomodule/cavity design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Cryomodule preparation and check out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Beam acceleration test results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Next steps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Conclusion 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465575-77F8-7957-C1BC-DA92BAAD3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11/12/25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045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397E3-89FA-1067-85FC-77EAA86F5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D035B5-F111-4363-E3EE-6C1C86538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SRF Frontier Workshop, Jefferson Lab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853D1-A88F-BAB5-85F0-935051239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0B98699-7ABB-708A-999C-716BB723F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Introduction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AC4B86C-5F91-B59F-3F30-7CA778CDAE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1578106" cy="5006848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Nb</a:t>
            </a:r>
            <a:r>
              <a:rPr lang="en-US" sz="2400" baseline="-25000" dirty="0"/>
              <a:t>3</a:t>
            </a:r>
            <a:r>
              <a:rPr lang="en-US" sz="2400" dirty="0"/>
              <a:t>Sn cavity development at JLAB started in 2010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DOE BES inverse Compton light source development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DOE NP Advanced Technology Research and Development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Major boost due to DOE NP ECA to Grigory Eremeev in 2016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Aim to develop Nb</a:t>
            </a:r>
            <a:r>
              <a:rPr lang="en-US" sz="1800" baseline="-25000" dirty="0"/>
              <a:t>3</a:t>
            </a:r>
            <a:r>
              <a:rPr lang="en-US" sz="1800" dirty="0"/>
              <a:t>Sn coated 5-cell CEBAF-style cavities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Demonstration of two 5-cell CEBAF-style Nb</a:t>
            </a:r>
            <a:r>
              <a:rPr lang="en-US" sz="2400" baseline="-25000" dirty="0"/>
              <a:t>3</a:t>
            </a:r>
            <a:r>
              <a:rPr lang="en-US" sz="2400" dirty="0"/>
              <a:t>Sn coated cavities in a CEBAF-style quarter cryomodule in 2024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13 MV/m and 8 MV/m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Cavity coating at FNAL &amp; JLAB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lvl="1"/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Nb</a:t>
            </a:r>
            <a:r>
              <a:rPr lang="en-US" sz="2400" baseline="-25000" dirty="0"/>
              <a:t>3</a:t>
            </a:r>
            <a:r>
              <a:rPr lang="en-US" sz="2400" dirty="0"/>
              <a:t>Sn cryomodule dedication Nov 2024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Gray Enid I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854209-E111-4605-182B-BED2CA86E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11/12/25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7EFB3F-2F9F-76E5-B80E-327B7721C1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773996"/>
            <a:ext cx="0" cy="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719709-CD0B-CCE5-0EA2-D3DE406E39F6}"/>
              </a:ext>
            </a:extLst>
          </p:cNvPr>
          <p:cNvSpPr txBox="1"/>
          <p:nvPr/>
        </p:nvSpPr>
        <p:spPr>
          <a:xfrm>
            <a:off x="1097146" y="4863689"/>
            <a:ext cx="64041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G Eremeev et al 2025 </a:t>
            </a:r>
            <a:r>
              <a:rPr lang="en-US" b="1" dirty="0" err="1"/>
              <a:t>Supercond</a:t>
            </a:r>
            <a:r>
              <a:rPr lang="en-US" b="1" dirty="0"/>
              <a:t>. Sci. Technol. 38 07LT01</a:t>
            </a:r>
          </a:p>
          <a:p>
            <a:r>
              <a:rPr lang="en-US" b="1" dirty="0"/>
              <a:t>DOI 10.1088/1361-6668/ade82d</a:t>
            </a:r>
          </a:p>
        </p:txBody>
      </p:sp>
      <p:pic>
        <p:nvPicPr>
          <p:cNvPr id="10" name="Picture 9" descr="A large machine in a factory&#10;&#10;Description automatically generated">
            <a:extLst>
              <a:ext uri="{FF2B5EF4-FFF2-40B4-BE49-F238E27FC236}">
                <a16:creationId xmlns:a16="http://schemas.microsoft.com/office/drawing/2014/main" id="{20175A88-4046-432A-F3E1-CB3A12B14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3145" y="3923019"/>
            <a:ext cx="3901709" cy="21945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92DFA40-188F-CDB6-BCFA-7990EA299C7C}"/>
              </a:ext>
            </a:extLst>
          </p:cNvPr>
          <p:cNvSpPr/>
          <p:nvPr/>
        </p:nvSpPr>
        <p:spPr>
          <a:xfrm>
            <a:off x="7230241" y="6226165"/>
            <a:ext cx="3864613" cy="4423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36FB83-6A58-79B6-E359-4195673C9ACB}"/>
              </a:ext>
            </a:extLst>
          </p:cNvPr>
          <p:cNvSpPr txBox="1"/>
          <p:nvPr/>
        </p:nvSpPr>
        <p:spPr>
          <a:xfrm>
            <a:off x="7285914" y="6268784"/>
            <a:ext cx="3808940" cy="4133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Cryomodule performance test at CMTF</a:t>
            </a:r>
          </a:p>
        </p:txBody>
      </p:sp>
      <p:pic>
        <p:nvPicPr>
          <p:cNvPr id="14" name="Picture 13" descr="A picture containing indoor, device, counter, miller&#10;&#10;Description automatically generated">
            <a:extLst>
              <a:ext uri="{FF2B5EF4-FFF2-40B4-BE49-F238E27FC236}">
                <a16:creationId xmlns:a16="http://schemas.microsoft.com/office/drawing/2014/main" id="{6629E032-E08C-A27B-53CB-73FC0678B9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543" b="12687"/>
          <a:stretch/>
        </p:blipFill>
        <p:spPr>
          <a:xfrm>
            <a:off x="4719418" y="3980964"/>
            <a:ext cx="1948086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69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picture containing dirty, miller&#10;&#10;AI-generated content may be incorrect.">
            <a:extLst>
              <a:ext uri="{FF2B5EF4-FFF2-40B4-BE49-F238E27FC236}">
                <a16:creationId xmlns:a16="http://schemas.microsoft.com/office/drawing/2014/main" id="{6E74BC44-3812-885D-B39A-4C7A8B08AB7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3790" b="13790"/>
          <a:stretch>
            <a:fillRect/>
          </a:stretch>
        </p:blipFill>
        <p:spPr/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822BB-2144-06FD-17D4-1C496D87F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Upgraded Injector Test Facility (UITF): a test bed that can be quickly reconfigured for testing new accelerator technologies.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Test cryomodules, RF cavities, photocathodes, and polarimeters.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Provide venue to perform low energy physics experiments with polarized electron beam. 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A0375B2-423E-A68A-DEE7-5D546580A51B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200 keV beam from photocathode in DC gun.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Laser pulse length 35 </a:t>
            </a:r>
            <a:r>
              <a:rPr lang="en-US" dirty="0" err="1"/>
              <a:t>ps</a:t>
            </a:r>
            <a:r>
              <a:rPr lang="en-US" dirty="0"/>
              <a:t>, rep rate 1497 MHz nominal and adjustable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Cryomodule interfaces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Cryomodule installation and connection to beamline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RF waveguide connection to upstairs 5 kW Klystrons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Cryogenic lines connection to Cryogenic Test Facility 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725BA-FB98-F92A-68C2-927AFD234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1951"/>
            <a:ext cx="12191999" cy="678664"/>
          </a:xfrm>
        </p:spPr>
        <p:txBody>
          <a:bodyPr/>
          <a:lstStyle/>
          <a:p>
            <a:r>
              <a:rPr lang="en-US" sz="4000" dirty="0">
                <a:solidFill>
                  <a:srgbClr val="C00000"/>
                </a:solidFill>
                <a:highlight>
                  <a:srgbClr val="CDD5DD"/>
                </a:highlight>
              </a:rPr>
              <a:t>  Gray Enid I Beam Acceleration Testing at UITF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E8418-9FA8-F787-FC71-DBD0B1E47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SRF Frontier Workshop, Jefferson Lab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A46B73-BD2D-3966-CD53-1171FD286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55BE46-844C-2A6F-6612-306A6E66E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11/12/25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424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432667-59CC-5A5A-E46C-64DDFE48B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6992855" cy="678664"/>
          </a:xfrm>
        </p:spPr>
        <p:txBody>
          <a:bodyPr/>
          <a:lstStyle/>
          <a:p>
            <a:r>
              <a:rPr lang="en-US" dirty="0" err="1">
                <a:solidFill>
                  <a:srgbClr val="C00000"/>
                </a:solidFill>
              </a:rPr>
              <a:t>Cryomodue</a:t>
            </a:r>
            <a:r>
              <a:rPr lang="en-US" dirty="0">
                <a:solidFill>
                  <a:srgbClr val="C00000"/>
                </a:solidFill>
              </a:rPr>
              <a:t> and Cavity Design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9904FE0-EAF7-6BC6-5E19-4A85F783710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/>
              <a:t>An existing CEBAF-style quarter cryomodule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B3AB1A-E2BE-6C7F-B018-DE4F8550C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SRF Frontier Workshop, Jefferson Lab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2FA8B-99E2-3E54-A913-0FA979C15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CC6041-47C3-7EFF-98D5-3676A11F6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11/12/25</a:t>
            </a:r>
            <a:endParaRPr lang="en-US" dirty="0"/>
          </a:p>
        </p:txBody>
      </p:sp>
      <p:pic>
        <p:nvPicPr>
          <p:cNvPr id="14" name="Picture Placeholder 13" descr="A picture containing device, worktable, miller&#10;&#10;AI-generated content may be incorrect.">
            <a:extLst>
              <a:ext uri="{FF2B5EF4-FFF2-40B4-BE49-F238E27FC236}">
                <a16:creationId xmlns:a16="http://schemas.microsoft.com/office/drawing/2014/main" id="{B1C7AE38-4D79-2175-BDBF-FB5B6091C35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tretch>
            <a:fillRect/>
          </a:stretch>
        </p:blipFill>
        <p:spPr>
          <a:xfrm>
            <a:off x="6211735" y="2941983"/>
            <a:ext cx="5985445" cy="3375553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2B00AB-DD41-F50B-F2E3-FC652E3EF3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566"/>
          <a:stretch>
            <a:fillRect/>
          </a:stretch>
        </p:blipFill>
        <p:spPr>
          <a:xfrm>
            <a:off x="158653" y="2755411"/>
            <a:ext cx="5785320" cy="351520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3C82A33-03B0-3CB0-5877-AD28D8B4CE2C}"/>
              </a:ext>
            </a:extLst>
          </p:cNvPr>
          <p:cNvSpPr txBox="1"/>
          <p:nvPr/>
        </p:nvSpPr>
        <p:spPr>
          <a:xfrm>
            <a:off x="309093" y="1759499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proceedings.jacow.org</a:t>
            </a:r>
            <a:r>
              <a:rPr lang="en-US" dirty="0"/>
              <a:t>/srf87/papers/srf87a09.pdf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2773E3-6CC2-CC22-0ACE-885B8A0991DE}"/>
              </a:ext>
            </a:extLst>
          </p:cNvPr>
          <p:cNvSpPr txBox="1"/>
          <p:nvPr/>
        </p:nvSpPr>
        <p:spPr>
          <a:xfrm>
            <a:off x="309093" y="2055556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proceedings.jacow.org</a:t>
            </a:r>
            <a:r>
              <a:rPr lang="en-US" dirty="0"/>
              <a:t>/SRF91/papers/srf91a02.pdf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4C60693A-1FC4-16AD-B89E-4BBC39B32FA2}"/>
              </a:ext>
            </a:extLst>
          </p:cNvPr>
          <p:cNvSpPr txBox="1">
            <a:spLocks/>
          </p:cNvSpPr>
          <p:nvPr/>
        </p:nvSpPr>
        <p:spPr>
          <a:xfrm>
            <a:off x="5943973" y="1325729"/>
            <a:ext cx="6102626" cy="48914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/>
              <a:t>Two CEBAF-style 5-cell cavity (new cavity cells) 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0E4B01-A396-4447-16D0-4394DB6CF829}"/>
              </a:ext>
            </a:extLst>
          </p:cNvPr>
          <p:cNvSpPr txBox="1"/>
          <p:nvPr/>
        </p:nvSpPr>
        <p:spPr>
          <a:xfrm>
            <a:off x="6839518" y="1748085"/>
            <a:ext cx="4461974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F. </a:t>
            </a:r>
            <a:r>
              <a:rPr lang="en-US" sz="1800" kern="0" dirty="0" err="1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Marhauser</a:t>
            </a:r>
            <a:r>
              <a:rPr lang="en-US" sz="1800" kern="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 et al., JLAB</a:t>
            </a:r>
            <a:r>
              <a:rPr lang="en-US" sz="1800" kern="0" dirty="0">
                <a:effectLst/>
                <a:ea typeface="DengXian" panose="02010600030101010101" pitchFamily="2" charset="-122"/>
                <a:cs typeface="Ü{&lt;"/>
              </a:rPr>
              <a:t>‐</a:t>
            </a:r>
            <a:r>
              <a:rPr lang="en-US" sz="1800" kern="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TN</a:t>
            </a:r>
            <a:r>
              <a:rPr lang="en-US" sz="1800" kern="0" dirty="0">
                <a:effectLst/>
                <a:ea typeface="DengXian" panose="02010600030101010101" pitchFamily="2" charset="-122"/>
                <a:cs typeface="Ü{&lt;"/>
              </a:rPr>
              <a:t>‐</a:t>
            </a:r>
            <a:r>
              <a:rPr lang="en-US" sz="1800" kern="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17</a:t>
            </a:r>
            <a:r>
              <a:rPr lang="en-US" sz="1800" kern="0" dirty="0">
                <a:effectLst/>
                <a:ea typeface="DengXian" panose="02010600030101010101" pitchFamily="2" charset="-122"/>
                <a:cs typeface="Ü{&lt;"/>
              </a:rPr>
              <a:t>‐</a:t>
            </a:r>
            <a:r>
              <a:rPr lang="en-US" sz="1800" kern="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055</a:t>
            </a:r>
            <a:endParaRPr lang="en-US" sz="2000" kern="10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ACEFD1C-FC4F-2C09-7145-6731791D2E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294" y="2399246"/>
            <a:ext cx="3322325" cy="16459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F5348F8-87A3-4461-9F5B-CE3A55B0D4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8258" y="2565816"/>
            <a:ext cx="271846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08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29328-86F6-CD51-9482-41CFBDD48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285C017-F963-66F1-C588-E62B53123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Cryomodule Cooldown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26F427B-D7F9-FCFD-1C0F-710971FC94F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/>
              <a:t>Ambient magnetic field in cavity space monitored with two fluxgate magnetometer. </a:t>
            </a:r>
          </a:p>
          <a:p>
            <a:pPr marL="800100" lvl="1" indent="-228600">
              <a:buFont typeface="Arial" panose="020B0604020202020204" pitchFamily="34" charset="0"/>
              <a:buChar char="•"/>
            </a:pPr>
            <a:r>
              <a:rPr lang="en-US" dirty="0"/>
              <a:t>&lt; 5 </a:t>
            </a:r>
            <a:r>
              <a:rPr lang="en-US" dirty="0" err="1"/>
              <a:t>mG</a:t>
            </a:r>
            <a:r>
              <a:rPr lang="en-US" dirty="0"/>
              <a:t> 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/>
              <a:t>Slow cooldown with uniform temperature distribution across the length of the cavity pair during the normal conducting to superconducting transitioning period.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marL="114300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B26817-3F50-715A-12C1-D5017DCB5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SRF Frontier Workshop, Jefferson Lab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47B575-7265-E8B2-22B2-4E7155D35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158CC9-CE28-2105-EE99-5571A9102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11/12/25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618D8C-FC2A-8B2A-DE48-1199AD3B6540}"/>
              </a:ext>
            </a:extLst>
          </p:cNvPr>
          <p:cNvSpPr/>
          <p:nvPr/>
        </p:nvSpPr>
        <p:spPr>
          <a:xfrm>
            <a:off x="6246796" y="5280660"/>
            <a:ext cx="5945204" cy="709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D2E777-D967-B32F-D959-41F42C4602E2}"/>
              </a:ext>
            </a:extLst>
          </p:cNvPr>
          <p:cNvSpPr txBox="1"/>
          <p:nvPr/>
        </p:nvSpPr>
        <p:spPr>
          <a:xfrm>
            <a:off x="6302469" y="5309689"/>
            <a:ext cx="5831474" cy="6802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fluxgate and </a:t>
            </a:r>
            <a:r>
              <a:rPr lang="en-US" sz="1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Cernox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sensors for monitoring ambient magnetic fields and controlling the cooldown process.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4D2B6490-5827-7989-8954-386E2354006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4988" t="6146" r="14988" b="14144"/>
          <a:stretch>
            <a:fillRect/>
          </a:stretch>
        </p:blipFill>
        <p:spPr>
          <a:xfrm>
            <a:off x="6246796" y="1643266"/>
            <a:ext cx="5945204" cy="357808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175F8B3-468D-395C-AC26-D62C32B1A47E}"/>
              </a:ext>
            </a:extLst>
          </p:cNvPr>
          <p:cNvSpPr txBox="1"/>
          <p:nvPr/>
        </p:nvSpPr>
        <p:spPr>
          <a:xfrm>
            <a:off x="11260848" y="308774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T2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7937B5-B961-62B2-5D5E-C13C5C693D3B}"/>
              </a:ext>
            </a:extLst>
          </p:cNvPr>
          <p:cNvSpPr txBox="1"/>
          <p:nvPr/>
        </p:nvSpPr>
        <p:spPr>
          <a:xfrm>
            <a:off x="6911830" y="3087746"/>
            <a:ext cx="41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T1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01885D-CE2C-1DBA-0A0E-08A9791C4391}"/>
              </a:ext>
            </a:extLst>
          </p:cNvPr>
          <p:cNvSpPr txBox="1"/>
          <p:nvPr/>
        </p:nvSpPr>
        <p:spPr>
          <a:xfrm>
            <a:off x="1034305" y="4073687"/>
            <a:ext cx="3751925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Requirement: T2-T1 &lt;= 0.3 K </a:t>
            </a:r>
          </a:p>
          <a:p>
            <a:r>
              <a:rPr lang="en-US" dirty="0"/>
              <a:t>Staring time:  When T1 reaches 18.5 K</a:t>
            </a:r>
          </a:p>
          <a:p>
            <a:r>
              <a:rPr lang="en-US" dirty="0"/>
              <a:t>Ending time: When T2 reaches 17.5 K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DDD4BA-1AF3-C9C8-F035-DABF156E2CDD}"/>
              </a:ext>
            </a:extLst>
          </p:cNvPr>
          <p:cNvSpPr txBox="1"/>
          <p:nvPr/>
        </p:nvSpPr>
        <p:spPr>
          <a:xfrm>
            <a:off x="1034305" y="5280660"/>
            <a:ext cx="3780266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After T2 is lower than 17 K, cooldown can proceed at larger rate   </a:t>
            </a:r>
          </a:p>
        </p:txBody>
      </p:sp>
    </p:spTree>
    <p:extLst>
      <p:ext uri="{BB962C8B-B14F-4D97-AF65-F5344CB8AC3E}">
        <p14:creationId xmlns:p14="http://schemas.microsoft.com/office/powerpoint/2010/main" val="12041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C5145-5029-E312-DE8A-B0BBA5437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CF4A34-775E-ED2E-5888-F166C35D1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SRF Frontier Workshop, Jefferson Lab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637B6A-5CF1-5968-398F-E1A59EAF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1463200-529D-399E-A51C-69021A36A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11/12/25</a:t>
            </a:r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617182E-F55D-3790-B4FD-6E08E2163193}"/>
              </a:ext>
            </a:extLst>
          </p:cNvPr>
          <p:cNvSpPr txBox="1">
            <a:spLocks/>
          </p:cNvSpPr>
          <p:nvPr/>
        </p:nvSpPr>
        <p:spPr>
          <a:xfrm>
            <a:off x="73188" y="1647070"/>
            <a:ext cx="4975890" cy="480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400" dirty="0"/>
              <a:t>Best Achieved </a:t>
            </a:r>
            <a:r>
              <a:rPr lang="en-US" sz="2400" dirty="0" err="1"/>
              <a:t>Delta_T</a:t>
            </a:r>
            <a:r>
              <a:rPr lang="en-US" sz="2400" dirty="0"/>
              <a:t> 0.17 K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400" dirty="0"/>
              <a:t>Process optimization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400" dirty="0"/>
              <a:t>Understanding attributes of the integrated system of cryomodule, cryo-lines, and cryo-plant </a:t>
            </a:r>
            <a:r>
              <a:rPr lang="en-US" sz="1600" dirty="0"/>
              <a:t>  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BC5219-84DB-1188-EA8D-FE8895391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6697" y="731520"/>
            <a:ext cx="7185547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282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B206C-D096-9A89-DA18-3E4F7C7FE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50A079-7AD0-2017-9829-964DB77E6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89" y="531951"/>
            <a:ext cx="5785319" cy="678664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Cryomodule Cold Checkout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06BECB-FE90-DADD-BDD4-AACFF80DE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SRF Frontier Workshop, Jefferson Lab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2762B-E7E4-31ED-FF30-5227C606F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8F12E8-3288-3A8E-247D-104C9654F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11/12/25</a:t>
            </a: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BB4A3F2-724C-23EE-FEEA-13B442CE76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270226"/>
              </p:ext>
            </p:extLst>
          </p:nvPr>
        </p:nvGraphicFramePr>
        <p:xfrm>
          <a:off x="702154" y="1713579"/>
          <a:ext cx="10731508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4072">
                  <a:extLst>
                    <a:ext uri="{9D8B030D-6E8A-4147-A177-3AD203B41FA5}">
                      <a16:colId xmlns:a16="http://schemas.microsoft.com/office/drawing/2014/main" val="587430633"/>
                    </a:ext>
                  </a:extLst>
                </a:gridCol>
                <a:gridCol w="1033670">
                  <a:extLst>
                    <a:ext uri="{9D8B030D-6E8A-4147-A177-3AD203B41FA5}">
                      <a16:colId xmlns:a16="http://schemas.microsoft.com/office/drawing/2014/main" val="3248144812"/>
                    </a:ext>
                  </a:extLst>
                </a:gridCol>
                <a:gridCol w="2928730">
                  <a:extLst>
                    <a:ext uri="{9D8B030D-6E8A-4147-A177-3AD203B41FA5}">
                      <a16:colId xmlns:a16="http://schemas.microsoft.com/office/drawing/2014/main" val="4162777661"/>
                    </a:ext>
                  </a:extLst>
                </a:gridCol>
                <a:gridCol w="3045036">
                  <a:extLst>
                    <a:ext uri="{9D8B030D-6E8A-4147-A177-3AD203B41FA5}">
                      <a16:colId xmlns:a16="http://schemas.microsoft.com/office/drawing/2014/main" val="28231539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 1/ Upstream Cav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 2/Downstream Cav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8885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Landing frequency at 4K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1496.545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1496.405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281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Qext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Incident RF power coupler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1.37E7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1.75E7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955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Qext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Field probe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5.13E11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9.18E11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5381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Emax, 4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MV/m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8558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Eops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4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MV/m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5960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Emax, 2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MV/m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758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Eops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2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MV/m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49062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9439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039D9-17A3-F053-C203-C2C20A131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698222-3443-9526-04E8-FA20B84B4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SRF Frontier Workshop, Jefferson Lab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40DAC1-5882-D1F8-6663-3D6537D6A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1F8F125-FF5B-1083-BF77-2C44E860F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11/12/25</a:t>
            </a:r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33CE044-5866-1A87-7771-CD011EDE4DD3}"/>
              </a:ext>
            </a:extLst>
          </p:cNvPr>
          <p:cNvSpPr txBox="1">
            <a:spLocks/>
          </p:cNvSpPr>
          <p:nvPr/>
        </p:nvSpPr>
        <p:spPr>
          <a:xfrm>
            <a:off x="311726" y="1647070"/>
            <a:ext cx="4975890" cy="480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400" dirty="0"/>
              <a:t>4 K Q0 1-2E9 at low field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Measurements done post certain number of quench events during the initial power rise for determining Emax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0.17 K </a:t>
            </a:r>
            <a:r>
              <a:rPr lang="en-US" sz="1800" dirty="0" err="1"/>
              <a:t>Delta_T</a:t>
            </a:r>
            <a:r>
              <a:rPr lang="en-US" sz="1800" dirty="0"/>
              <a:t> cooling across Tc 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400" dirty="0"/>
              <a:t>A 30 K thermal cycle was carried out, larger 4 K Q0 values were then observed: 3-4E9 at low field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0.33 K </a:t>
            </a:r>
            <a:r>
              <a:rPr lang="en-US" sz="1800" dirty="0" err="1"/>
              <a:t>Delta_T</a:t>
            </a:r>
            <a:r>
              <a:rPr lang="en-US" sz="1800" dirty="0"/>
              <a:t> cooling across Tc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B7D900-B847-6206-22E4-6EFB1C774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470" y="545974"/>
            <a:ext cx="5486400" cy="2972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6E8F21-6A9F-3A63-5D47-77CD759DC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561" y="3569354"/>
            <a:ext cx="5486400" cy="276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1266"/>
      </p:ext>
    </p:extLst>
  </p:cSld>
  <p:clrMapOvr>
    <a:masterClrMapping/>
  </p:clrMapOvr>
</p:sld>
</file>

<file path=ppt/theme/theme1.xml><?xml version="1.0" encoding="utf-8"?>
<a:theme xmlns:a="http://schemas.openxmlformats.org/drawingml/2006/main" name="Jefferson Lab Theme 1">
  <a:themeElements>
    <a:clrScheme name="JLab Color Theme 1">
      <a:dk1>
        <a:srgbClr val="000000"/>
      </a:dk1>
      <a:lt1>
        <a:srgbClr val="FFFFFF"/>
      </a:lt1>
      <a:dk2>
        <a:srgbClr val="1C5068"/>
      </a:dk2>
      <a:lt2>
        <a:srgbClr val="8397A9"/>
      </a:lt2>
      <a:accent1>
        <a:srgbClr val="C31230"/>
      </a:accent1>
      <a:accent2>
        <a:srgbClr val="10A1AF"/>
      </a:accent2>
      <a:accent3>
        <a:srgbClr val="5E5E5E"/>
      </a:accent3>
      <a:accent4>
        <a:srgbClr val="821282"/>
      </a:accent4>
      <a:accent5>
        <a:srgbClr val="385723"/>
      </a:accent5>
      <a:accent6>
        <a:srgbClr val="BF9000"/>
      </a:accent6>
      <a:hlink>
        <a:srgbClr val="1C5068"/>
      </a:hlink>
      <a:folHlink>
        <a:srgbClr val="10A1A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effersonLabTemplate_JG_2503" id="{3B269B79-482B-CB48-8F1B-DE1E93D1D15C}" vid="{F7CB5D91-9C74-4C48-B8C9-8E1FE7F854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Jefferson Lab Theme 1</Template>
  <TotalTime>13129</TotalTime>
  <Words>1924</Words>
  <Application>Microsoft Macintosh PowerPoint</Application>
  <PresentationFormat>Widescreen</PresentationFormat>
  <Paragraphs>293</Paragraphs>
  <Slides>19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DengXian</vt:lpstr>
      <vt:lpstr>Jefferson Lab Theme 1</vt:lpstr>
      <vt:lpstr>First Beam Test of  Nb3Sn Cryomodule Gray Enid I  at UITF and Next Steps   </vt:lpstr>
      <vt:lpstr>Outline</vt:lpstr>
      <vt:lpstr>Introduction </vt:lpstr>
      <vt:lpstr>  Gray Enid I Beam Acceleration Testing at UITF</vt:lpstr>
      <vt:lpstr>Cryomodue and Cavity Design </vt:lpstr>
      <vt:lpstr>Cryomodule Cooldown</vt:lpstr>
      <vt:lpstr>PowerPoint Presentation</vt:lpstr>
      <vt:lpstr>Cryomodule Cold Checkout</vt:lpstr>
      <vt:lpstr>PowerPoint Presentation</vt:lpstr>
      <vt:lpstr>PowerPoint Presentation</vt:lpstr>
      <vt:lpstr>PowerPoint Presentation</vt:lpstr>
      <vt:lpstr>Beam Acceleration Test at UITF</vt:lpstr>
      <vt:lpstr>PowerPoint Presentation</vt:lpstr>
      <vt:lpstr>PowerPoint Presentation</vt:lpstr>
      <vt:lpstr>Summary of Beam Test Results</vt:lpstr>
      <vt:lpstr>What’s Next?</vt:lpstr>
      <vt:lpstr>Conclusion</vt:lpstr>
      <vt:lpstr>Acknowledgements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Rongli Geng</dc:creator>
  <cp:lastModifiedBy>Rongli Geng</cp:lastModifiedBy>
  <cp:revision>164</cp:revision>
  <cp:lastPrinted>2025-09-17T16:40:53Z</cp:lastPrinted>
  <dcterms:created xsi:type="dcterms:W3CDTF">2025-09-07T18:15:51Z</dcterms:created>
  <dcterms:modified xsi:type="dcterms:W3CDTF">2025-11-11T13:12:41Z</dcterms:modified>
</cp:coreProperties>
</file>