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427" r:id="rId3"/>
    <p:sldId id="1103" r:id="rId4"/>
    <p:sldId id="257" r:id="rId5"/>
    <p:sldId id="358" r:id="rId6"/>
    <p:sldId id="500" r:id="rId7"/>
    <p:sldId id="501" r:id="rId8"/>
    <p:sldId id="484" r:id="rId9"/>
    <p:sldId id="1050" r:id="rId10"/>
    <p:sldId id="1105" r:id="rId11"/>
    <p:sldId id="1106" r:id="rId12"/>
    <p:sldId id="1107" r:id="rId13"/>
    <p:sldId id="909" r:id="rId14"/>
    <p:sldId id="1108" r:id="rId15"/>
    <p:sldId id="899" r:id="rId16"/>
    <p:sldId id="905" r:id="rId17"/>
    <p:sldId id="900" r:id="rId18"/>
    <p:sldId id="431" r:id="rId19"/>
    <p:sldId id="904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A3B2B3-3631-7945-BA4D-0BCFBE69109F}">
          <p14:sldIdLst>
            <p14:sldId id="256"/>
            <p14:sldId id="427"/>
            <p14:sldId id="1103"/>
            <p14:sldId id="257"/>
            <p14:sldId id="358"/>
            <p14:sldId id="500"/>
            <p14:sldId id="501"/>
            <p14:sldId id="484"/>
            <p14:sldId id="1050"/>
            <p14:sldId id="1105"/>
            <p14:sldId id="1106"/>
            <p14:sldId id="1107"/>
            <p14:sldId id="909"/>
          </p14:sldIdLst>
        </p14:section>
        <p14:section name="Untitled Section" id="{F2654884-9EE7-5640-A6D2-8E6BB65CC3A9}">
          <p14:sldIdLst>
            <p14:sldId id="1108"/>
            <p14:sldId id="899"/>
            <p14:sldId id="905"/>
            <p14:sldId id="900"/>
            <p14:sldId id="431"/>
            <p14:sldId id="904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7"/>
    <p:restoredTop sz="95028"/>
  </p:normalViewPr>
  <p:slideViewPr>
    <p:cSldViewPr snapToGrid="0" snapToObjects="1">
      <p:cViewPr varScale="1">
        <p:scale>
          <a:sx n="172" d="100"/>
          <a:sy n="172" d="100"/>
        </p:scale>
        <p:origin x="26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1B2BD-674C-F745-9135-B81705A7ABF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CD0E9-FD32-E049-913C-06B28B72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FAF5F7-A0CB-4F6C-B727-81124A4E236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8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EB48-D9F0-8548-8E52-EAC6131E9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CD3A1-BC0E-0043-A5EA-1BE2CC85F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B872-8A69-674F-8EA3-FB61CA43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38F2-167E-F444-A4B9-87CF350A749C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61B1-9A4D-454A-AB2A-99C56784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AC428-CE55-5A41-B480-B183BD2F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4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617F-A8AC-244E-8240-65FEEF21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2BA88-4986-F745-83B4-A8940EE81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68C27-86DE-D848-98DD-AF575FF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796A-25DB-D24D-9861-6F8062E95B82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DE74C-8395-3E41-BB91-0E48621C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C9C7-7099-EA49-8E28-FB76FEB1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6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D056D-DE42-714D-90C9-B2C4E07E9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C70BF-329E-CE43-9C2B-08D30B887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D2DCB-0D7B-CE4D-8846-442D02FB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D69E-E705-6348-9D53-70DB420BAFAA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3BBF-A160-B548-BCB2-E28B2C2F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99CA2-6C3E-5B45-95C5-CF0E393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0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E0E9-D97A-634F-A2A2-74AA6C84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35FE-5010-3C41-B559-B898C5E6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509F-E9FC-DE42-A0EF-F2E2A41F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D527-4C5F-EF47-9784-4452A001AAA8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ADF4-B7F9-B846-A102-79B1AF67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DF098-F27F-CE43-93E3-45764173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2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1C11-7D0F-3F41-ACDD-0ACB50F8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05464-7EAC-2B4D-8444-43E116AC4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334C1-2B56-C249-8A86-24866055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A79-21D2-6645-A019-3AD1E8813015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EED85-60D1-DC45-BFCF-CC472A8D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408A-00CD-3448-A487-1777BB25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0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20E1-4FDB-4148-A6E3-0B4BFDDB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B791E-9748-9A47-A3E7-6410C6BE0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69C1F-FF7F-8D4C-8F0F-15D68F7A2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44A2B-4F73-B546-85B2-BAAB26D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9AEF-A268-764E-86F6-7C81F8D2587C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2F444-3193-5142-88D2-8C16C7CD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4E8F3-DEE1-1546-B31B-D166A047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2EEE-107A-264A-AE8C-1C36B79D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99F62-1704-0346-87D4-723A9FCD2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E1FB9-83E8-694D-B168-D82C5DCBC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C483C-C1B9-344B-BD49-A760D4868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2DCF6-0C0A-D44F-AF73-E67804E5D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5045F-64D5-9747-95FD-24E8DB72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F6D29-6CD5-A843-AED5-992A6CF0FFB3}" type="datetime1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AFD86-A876-EB43-BFDC-4AA8A3AF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B5A7A-82FF-AF43-8F41-FAE53167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CFAC-AC5C-E641-B32E-85592025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25A7C-3D4B-9444-987C-E451686B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4D7F-94C2-4548-9345-5FD5BDB7C759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C579-346C-AF47-BFC4-3A5A53EC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520B9-D6FE-294B-B3F7-B55C8F4A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9F167-014D-2A4A-BB0F-E3B796A3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79CE-6063-8545-8DEA-CAF0014E18E0}" type="datetime1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CB595-C148-1846-A54E-0D8A784A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660A7-A339-8746-ACAD-C50845F3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0687-8E11-E04A-891F-299380A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736B-427A-AF48-A39D-DF3D5B441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4B330-1BE1-A34C-AB16-1974F93C2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84360-3AD4-D04A-94CA-D10D5890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3A49-5123-5645-9BC3-801794256635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575DD-CBB7-F946-A5FF-BF21F9C0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5CBE5-A184-2048-9D65-E8F071B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3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100D-4D4A-0C45-BB49-770BFB4E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C18F-69A9-3248-91CD-9CC69A362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85DE8-F418-B14E-8EF3-846D47536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849CB-75F7-BB45-BF55-3EC13F16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8011-66D8-CF49-A79E-61EC47DF6F34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70160-60DF-8A48-A63D-164365EF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20F50-44AA-6543-B1D0-C9802445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1D851-98A1-AB42-986B-EBCED326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456B9-18F0-5D4B-A288-F5408DC96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04B8E-506F-1340-8740-B9EDE76BE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BE70-E7DB-3146-8E0A-B98D02E01B3E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61784-6BC7-F542-92C6-1DFEC7368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68FAD-7B23-474B-B748-CC62D182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7.emf"/><Relationship Id="rId4" Type="http://schemas.openxmlformats.org/officeDocument/2006/relationships/image" Target="../media/image7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7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12" Type="http://schemas.openxmlformats.org/officeDocument/2006/relationships/image" Target="../media/image96.em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emf"/><Relationship Id="rId10" Type="http://schemas.openxmlformats.org/officeDocument/2006/relationships/image" Target="../media/image94.jpg"/><Relationship Id="rId4" Type="http://schemas.openxmlformats.org/officeDocument/2006/relationships/image" Target="../media/image88.emf"/><Relationship Id="rId9" Type="http://schemas.openxmlformats.org/officeDocument/2006/relationships/image" Target="../media/image9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1.png"/><Relationship Id="rId12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.emf"/><Relationship Id="rId10" Type="http://schemas.openxmlformats.org/officeDocument/2006/relationships/image" Target="../media/image12.emf"/><Relationship Id="rId4" Type="http://schemas.openxmlformats.org/officeDocument/2006/relationships/image" Target="../media/image112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0" Type="http://schemas.openxmlformats.org/officeDocument/2006/relationships/image" Target="../media/image26.emf"/><Relationship Id="rId4" Type="http://schemas.openxmlformats.org/officeDocument/2006/relationships/image" Target="../media/image22.emf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551E-EDC6-B64F-B4C0-E242CC780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234" y="-207680"/>
            <a:ext cx="10307782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Mechanisms of nonlinear surface resistance in superconducting cavities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51EC2-B06C-BC42-B97C-31D3E82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9306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Alex Gurevich</a:t>
            </a:r>
          </a:p>
          <a:p>
            <a:endParaRPr lang="en-US" dirty="0"/>
          </a:p>
          <a:p>
            <a:r>
              <a:rPr lang="en-US" dirty="0"/>
              <a:t>Department of Physics, Old Dominion University, Norfolk VA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D15DC-7F87-124A-A55C-DA397446B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4005" y="6356350"/>
            <a:ext cx="4989764" cy="365125"/>
          </a:xfrm>
        </p:spPr>
        <p:txBody>
          <a:bodyPr/>
          <a:lstStyle/>
          <a:p>
            <a:r>
              <a:rPr lang="en-US" dirty="0"/>
              <a:t>Gurevich, SRF Frontier Workshop, </a:t>
            </a:r>
            <a:r>
              <a:rPr lang="en-US" dirty="0" err="1"/>
              <a:t>JLab</a:t>
            </a:r>
            <a:r>
              <a:rPr lang="en-US" dirty="0"/>
              <a:t>, November 12-14,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29D41-1FC2-9149-9124-E628C98E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9BD20-05DA-AA48-8DEB-A8050E04D561}"/>
              </a:ext>
            </a:extLst>
          </p:cNvPr>
          <p:cNvSpPr txBox="1"/>
          <p:nvPr/>
        </p:nvSpPr>
        <p:spPr>
          <a:xfrm>
            <a:off x="3532911" y="5458691"/>
            <a:ext cx="427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Supported by DOE under </a:t>
            </a:r>
            <a:r>
              <a:rPr lang="en-US"/>
              <a:t>grant SC 0025560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02047-A77A-8263-C128-B0C03840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50853-5833-3537-DE40-CB729C8F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B2EED-63A0-CFE5-F9D6-7F0C49CDC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8" y="1142860"/>
            <a:ext cx="5334000" cy="4514229"/>
          </a:xfrm>
          <a:prstGeom prst="rect">
            <a:avLst/>
          </a:prstGeom>
        </p:spPr>
      </p:pic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91B1D9E0-4A0E-1B7C-700F-2C7CFDAAE3EA}"/>
              </a:ext>
            </a:extLst>
          </p:cNvPr>
          <p:cNvSpPr/>
          <p:nvPr/>
        </p:nvSpPr>
        <p:spPr>
          <a:xfrm>
            <a:off x="1219200" y="5284556"/>
            <a:ext cx="1439333" cy="843397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DOS broadening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DC138076-7BFE-2186-3812-DDF32796B2C3}"/>
              </a:ext>
            </a:extLst>
          </p:cNvPr>
          <p:cNvSpPr/>
          <p:nvPr/>
        </p:nvSpPr>
        <p:spPr>
          <a:xfrm>
            <a:off x="3545580" y="5318424"/>
            <a:ext cx="1439333" cy="84339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Tc suppression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97647-2E0A-0759-6536-49D692C56C8F}"/>
              </a:ext>
            </a:extLst>
          </p:cNvPr>
          <p:cNvSpPr txBox="1"/>
          <p:nvPr/>
        </p:nvSpPr>
        <p:spPr>
          <a:xfrm>
            <a:off x="4758266" y="653534"/>
            <a:ext cx="2912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DB"/>
                </a:solidFill>
              </a:rPr>
              <a:t>Gurevich and Kubo, PRB 96, 184515 (2017</a:t>
            </a:r>
            <a:r>
              <a:rPr lang="en-US" altLang="ja-JP" sz="1200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2DF0BF-E1E7-CDF4-C351-7C4DD64CC48A}"/>
              </a:ext>
            </a:extLst>
          </p:cNvPr>
          <p:cNvGrpSpPr/>
          <p:nvPr/>
        </p:nvGrpSpPr>
        <p:grpSpPr>
          <a:xfrm>
            <a:off x="-624421" y="88856"/>
            <a:ext cx="12192000" cy="5568233"/>
            <a:chOff x="-624421" y="88856"/>
            <a:chExt cx="12192000" cy="55682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468C58-2E6F-0366-DA01-F679C2BD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2263" y="1033513"/>
              <a:ext cx="4869203" cy="4623576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BB75C6C1-F453-A870-B0F4-7200E07B9135}"/>
                </a:ext>
              </a:extLst>
            </p:cNvPr>
            <p:cNvSpPr txBox="1">
              <a:spLocks/>
            </p:cNvSpPr>
            <p:nvPr/>
          </p:nvSpPr>
          <p:spPr>
            <a:xfrm>
              <a:off x="-624421" y="88856"/>
              <a:ext cx="12192000" cy="5492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Reduction of R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by magnetic impurities and interface resistance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A44713-BE3A-4F40-F726-205E0EE6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9075" y="2346076"/>
              <a:ext cx="1746250" cy="2603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ACAFEF-5F98-7D18-659F-D9CD50FB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6748" y="5250462"/>
              <a:ext cx="802078" cy="27226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Up Arrow Callout 14">
            <a:extLst>
              <a:ext uri="{FF2B5EF4-FFF2-40B4-BE49-F238E27FC236}">
                <a16:creationId xmlns:a16="http://schemas.microsoft.com/office/drawing/2014/main" id="{20384078-4482-447B-4FF9-11E6F68418FC}"/>
              </a:ext>
            </a:extLst>
          </p:cNvPr>
          <p:cNvSpPr/>
          <p:nvPr/>
        </p:nvSpPr>
        <p:spPr>
          <a:xfrm>
            <a:off x="7061193" y="5301493"/>
            <a:ext cx="1549407" cy="860328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optimum DOS broadening</a:t>
            </a:r>
          </a:p>
        </p:txBody>
      </p:sp>
      <p:sp>
        <p:nvSpPr>
          <p:cNvPr id="16" name="Up Arrow Callout 15">
            <a:extLst>
              <a:ext uri="{FF2B5EF4-FFF2-40B4-BE49-F238E27FC236}">
                <a16:creationId xmlns:a16="http://schemas.microsoft.com/office/drawing/2014/main" id="{AAF12263-16F6-CA4C-9485-98CD91D739FA}"/>
              </a:ext>
            </a:extLst>
          </p:cNvPr>
          <p:cNvSpPr/>
          <p:nvPr/>
        </p:nvSpPr>
        <p:spPr>
          <a:xfrm>
            <a:off x="9369340" y="5335362"/>
            <a:ext cx="1744138" cy="84339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Proximity effect increase of Rs</a:t>
            </a:r>
          </a:p>
        </p:txBody>
      </p:sp>
    </p:spTree>
    <p:extLst>
      <p:ext uri="{BB962C8B-B14F-4D97-AF65-F5344CB8AC3E}">
        <p14:creationId xmlns:p14="http://schemas.microsoft.com/office/powerpoint/2010/main" val="365101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3C72AA-4FB9-9411-49AC-8361B0DE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C51E4-0C3F-126D-4397-7932F694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A4BA62-D90C-997F-AC38-AB040A391850}"/>
              </a:ext>
            </a:extLst>
          </p:cNvPr>
          <p:cNvSpPr txBox="1">
            <a:spLocks/>
          </p:cNvSpPr>
          <p:nvPr/>
        </p:nvSpPr>
        <p:spPr>
          <a:xfrm>
            <a:off x="-169334" y="160277"/>
            <a:ext cx="12080964" cy="54927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            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Negative and positive Q slopes caused by current pairbreaking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33647-C577-44DB-4CBC-12658603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2" y="916597"/>
            <a:ext cx="3048740" cy="2636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3D568-3818-B888-A1A8-A0E755CD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02" y="885407"/>
            <a:ext cx="3236156" cy="2824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93F51-5C77-C895-92CB-E1B6767F8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46" y="3896618"/>
            <a:ext cx="3530971" cy="2547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CA964-4E4F-F094-4261-ED574E8DA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668" y="3896618"/>
            <a:ext cx="3862375" cy="28248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9D66E37-BDE1-D861-4F0A-718EF87CFD83}"/>
              </a:ext>
            </a:extLst>
          </p:cNvPr>
          <p:cNvGrpSpPr/>
          <p:nvPr/>
        </p:nvGrpSpPr>
        <p:grpSpPr>
          <a:xfrm>
            <a:off x="8991600" y="2184399"/>
            <a:ext cx="2920030" cy="2862322"/>
            <a:chOff x="8991600" y="2015066"/>
            <a:chExt cx="2920030" cy="28377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513C1C-3049-A3FE-57FB-85B5B0CD15B9}"/>
                </a:ext>
              </a:extLst>
            </p:cNvPr>
            <p:cNvSpPr txBox="1"/>
            <p:nvPr/>
          </p:nvSpPr>
          <p:spPr>
            <a:xfrm>
              <a:off x="8991600" y="2015066"/>
              <a:ext cx="2920030" cy="2837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Q slope can appear </a:t>
              </a:r>
            </a:p>
            <a:p>
              <a:r>
                <a:rPr lang="en-US" dirty="0"/>
                <a:t>due to current-induced DOS</a:t>
              </a:r>
            </a:p>
            <a:p>
              <a:r>
                <a:rPr lang="en-US" dirty="0" err="1"/>
                <a:t>broadering</a:t>
              </a:r>
              <a:endParaRPr lang="en-US" dirty="0"/>
            </a:p>
            <a:p>
              <a:endParaRPr lang="en-US" dirty="0"/>
            </a:p>
            <a:p>
              <a:r>
                <a:rPr lang="en-US" dirty="0"/>
                <a:t>Negative and positive </a:t>
              </a:r>
            </a:p>
            <a:p>
              <a:r>
                <a:rPr lang="en-US" dirty="0"/>
                <a:t>Q slope can be changed </a:t>
              </a:r>
            </a:p>
            <a:p>
              <a:r>
                <a:rPr lang="en-US" dirty="0"/>
                <a:t>by materials treatment  </a:t>
              </a:r>
            </a:p>
            <a:p>
              <a:endParaRPr lang="en-US" dirty="0"/>
            </a:p>
            <a:p>
              <a:r>
                <a:rPr lang="en-US" dirty="0"/>
                <a:t>Equilibrium           </a:t>
              </a:r>
            </a:p>
            <a:p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F185AF-8E5A-DA23-2EF7-F563E0D0D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7362" y="4182991"/>
              <a:ext cx="1003300" cy="302583"/>
            </a:xfrm>
            <a:prstGeom prst="rect">
              <a:avLst/>
            </a:prstGeom>
          </p:spPr>
        </p:pic>
      </p:grpSp>
      <p:sp>
        <p:nvSpPr>
          <p:cNvPr id="12" name="Left Arrow Callout 11">
            <a:extLst>
              <a:ext uri="{FF2B5EF4-FFF2-40B4-BE49-F238E27FC236}">
                <a16:creationId xmlns:a16="http://schemas.microsoft.com/office/drawing/2014/main" id="{DFF92BE3-6903-B4E1-2A6D-8845E42717A7}"/>
              </a:ext>
            </a:extLst>
          </p:cNvPr>
          <p:cNvSpPr/>
          <p:nvPr/>
        </p:nvSpPr>
        <p:spPr>
          <a:xfrm>
            <a:off x="8534400" y="1066800"/>
            <a:ext cx="2184402" cy="677334"/>
          </a:xfrm>
          <a:prstGeom prst="left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Change the  suboxide thickness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ACA79422-41E1-FBA3-5885-B7CD854FCD76}"/>
              </a:ext>
            </a:extLst>
          </p:cNvPr>
          <p:cNvSpPr/>
          <p:nvPr/>
        </p:nvSpPr>
        <p:spPr>
          <a:xfrm>
            <a:off x="8771465" y="5520260"/>
            <a:ext cx="2184402" cy="677334"/>
          </a:xfrm>
          <a:prstGeom prst="left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Change N/S diffusivity ratio by impurities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6B7B3-1F20-98CA-83EA-D53BA33B9088}"/>
              </a:ext>
            </a:extLst>
          </p:cNvPr>
          <p:cNvSpPr txBox="1"/>
          <p:nvPr/>
        </p:nvSpPr>
        <p:spPr>
          <a:xfrm>
            <a:off x="9351429" y="4865104"/>
            <a:ext cx="1811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Kubo and Gurevich, 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PRB 100, 064522 (2019)</a:t>
            </a:r>
          </a:p>
        </p:txBody>
      </p:sp>
    </p:spTree>
    <p:extLst>
      <p:ext uri="{BB962C8B-B14F-4D97-AF65-F5344CB8AC3E}">
        <p14:creationId xmlns:p14="http://schemas.microsoft.com/office/powerpoint/2010/main" val="212123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69BEC1-1BE5-56A3-4E9E-0FB07088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C30DD-0A38-A7E7-01E1-E6D55357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DECB07-1F5D-4C9B-406B-CD754A22D04B}"/>
              </a:ext>
            </a:extLst>
          </p:cNvPr>
          <p:cNvGrpSpPr/>
          <p:nvPr/>
        </p:nvGrpSpPr>
        <p:grpSpPr>
          <a:xfrm>
            <a:off x="627962" y="575734"/>
            <a:ext cx="5332571" cy="4571997"/>
            <a:chOff x="821266" y="965200"/>
            <a:chExt cx="5274733" cy="4823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498F55-69AA-2612-6D0A-93C54C4C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266" y="1384509"/>
              <a:ext cx="5274733" cy="42924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72FDFB-6F48-8E91-D1F7-09C59C609EC8}"/>
                </a:ext>
              </a:extLst>
            </p:cNvPr>
            <p:cNvSpPr txBox="1"/>
            <p:nvPr/>
          </p:nvSpPr>
          <p:spPr>
            <a:xfrm>
              <a:off x="3031069" y="2150533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1.3 GHz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2523E-D744-88FB-ACE8-D8BABD87F15D}"/>
                </a:ext>
              </a:extLst>
            </p:cNvPr>
            <p:cNvSpPr txBox="1"/>
            <p:nvPr/>
          </p:nvSpPr>
          <p:spPr>
            <a:xfrm>
              <a:off x="3048002" y="2455334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1.5 GHz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9B6054-6C12-253D-47F7-2674D52FDB77}"/>
                </a:ext>
              </a:extLst>
            </p:cNvPr>
            <p:cNvSpPr txBox="1"/>
            <p:nvPr/>
          </p:nvSpPr>
          <p:spPr>
            <a:xfrm>
              <a:off x="2997202" y="2760132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3 GHz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349C12-E80A-F0DF-0857-91C720AEDCDD}"/>
                </a:ext>
              </a:extLst>
            </p:cNvPr>
            <p:cNvCxnSpPr/>
            <p:nvPr/>
          </p:nvCxnSpPr>
          <p:spPr>
            <a:xfrm>
              <a:off x="3958829" y="3843867"/>
              <a:ext cx="376104" cy="165946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65BF7E-B592-10B3-300B-327961D0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8439" y="5573181"/>
              <a:ext cx="279400" cy="2159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227D3B-E5E5-F4BB-CF0E-92E27D69B11F}"/>
                </a:ext>
              </a:extLst>
            </p:cNvPr>
            <p:cNvSpPr txBox="1"/>
            <p:nvPr/>
          </p:nvSpPr>
          <p:spPr>
            <a:xfrm>
              <a:off x="1473200" y="965200"/>
              <a:ext cx="397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DB"/>
                  </a:solidFill>
                </a:rPr>
                <a:t>Dhakal, Khanal, Gurevich, </a:t>
              </a:r>
              <a:r>
                <a:rPr lang="en-US" sz="1200" b="1" dirty="0" err="1">
                  <a:solidFill>
                    <a:srgbClr val="0000DB"/>
                  </a:solidFill>
                </a:rPr>
                <a:t>Ciovati</a:t>
              </a:r>
              <a:r>
                <a:rPr lang="en-US" sz="1200" b="1" dirty="0">
                  <a:solidFill>
                    <a:srgbClr val="0000DB"/>
                  </a:solidFill>
                </a:rPr>
                <a:t>, PR-AB 27, 062001 (2024</a:t>
              </a:r>
              <a:r>
                <a:rPr lang="en-US" dirty="0"/>
                <a:t>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990A17-7403-6A55-E13A-C49D5CC19972}"/>
              </a:ext>
            </a:extLst>
          </p:cNvPr>
          <p:cNvSpPr txBox="1"/>
          <p:nvPr/>
        </p:nvSpPr>
        <p:spPr>
          <a:xfrm>
            <a:off x="1354666" y="2703681"/>
            <a:ext cx="38438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Consistent with the earlier FNAL results</a:t>
            </a:r>
          </a:p>
          <a:p>
            <a:pPr marR="0" lvl="0" algn="just">
              <a:buSzPts val="1000"/>
            </a:pPr>
            <a:r>
              <a:rPr lang="en-US" sz="1200" b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Martinello et al PRL 121, 224801 (2018).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2E6D16-C1C6-061D-0F99-0E0237B5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97" y="872730"/>
            <a:ext cx="5544241" cy="4275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ECB4A5A-AE5E-6C72-860B-8500788160C1}"/>
              </a:ext>
            </a:extLst>
          </p:cNvPr>
          <p:cNvSpPr txBox="1">
            <a:spLocks/>
          </p:cNvSpPr>
          <p:nvPr/>
        </p:nvSpPr>
        <p:spPr>
          <a:xfrm>
            <a:off x="2570672" y="72141"/>
            <a:ext cx="8334283" cy="5492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What does the experiment say?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F54210-B1BD-57BC-B017-E5A78BAB8B67}"/>
              </a:ext>
            </a:extLst>
          </p:cNvPr>
          <p:cNvSpPr txBox="1"/>
          <p:nvPr/>
        </p:nvSpPr>
        <p:spPr>
          <a:xfrm>
            <a:off x="304801" y="5401733"/>
            <a:ext cx="754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Negative Q slope becomes more pronounced as the frequency increases.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Negative Q slope becomes more pronounced as the temperature decreases.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8CD227-DE8D-FB14-C70D-3E3FE39C84D2}"/>
              </a:ext>
            </a:extLst>
          </p:cNvPr>
          <p:cNvSpPr/>
          <p:nvPr/>
        </p:nvSpPr>
        <p:spPr>
          <a:xfrm>
            <a:off x="6925734" y="3429000"/>
            <a:ext cx="2048932" cy="85513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Strong nonequilibrium effects at low T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1AB9B4-9010-7B4A-5D59-0EEAEFFCC8A4}"/>
              </a:ext>
            </a:extLst>
          </p:cNvPr>
          <p:cNvCxnSpPr/>
          <p:nvPr/>
        </p:nvCxnSpPr>
        <p:spPr>
          <a:xfrm flipV="1">
            <a:off x="7433732" y="2422771"/>
            <a:ext cx="118534" cy="9659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AD0E96-5DE5-8CD1-7FCA-BAAFDF9D5343}"/>
              </a:ext>
            </a:extLst>
          </p:cNvPr>
          <p:cNvCxnSpPr/>
          <p:nvPr/>
        </p:nvCxnSpPr>
        <p:spPr>
          <a:xfrm flipV="1">
            <a:off x="8974666" y="3810000"/>
            <a:ext cx="711201" cy="152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0E81ED-7772-1578-1F99-EB74164F6D26}"/>
              </a:ext>
            </a:extLst>
          </p:cNvPr>
          <p:cNvSpPr txBox="1"/>
          <p:nvPr/>
        </p:nvSpPr>
        <p:spPr>
          <a:xfrm>
            <a:off x="8087771" y="5283200"/>
            <a:ext cx="3940309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Likely caused by nonequilibrium SC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but can trapped vortices do it too?</a:t>
            </a:r>
          </a:p>
        </p:txBody>
      </p:sp>
    </p:spTree>
    <p:extLst>
      <p:ext uri="{BB962C8B-B14F-4D97-AF65-F5344CB8AC3E}">
        <p14:creationId xmlns:p14="http://schemas.microsoft.com/office/powerpoint/2010/main" val="221660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D726-181E-384C-8AAB-72D3DA3E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8" y="-70740"/>
            <a:ext cx="11310607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RF dissipation of a trapped vortex in a random pinning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E1EAC-B9BF-3D43-B990-C5B0BF8A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07" y="3933869"/>
            <a:ext cx="6629400" cy="579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AFEDA-BEBB-D04E-BEA9-098D058B0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81" y="4767193"/>
            <a:ext cx="5257800" cy="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606B-DCA9-7C4D-AB04-31401E5CA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24" y="1693153"/>
            <a:ext cx="4553558" cy="347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48EA7C-16FF-3A4F-8ECF-17DBF5392CB7}"/>
              </a:ext>
            </a:extLst>
          </p:cNvPr>
          <p:cNvSpPr txBox="1"/>
          <p:nvPr/>
        </p:nvSpPr>
        <p:spPr>
          <a:xfrm>
            <a:off x="4974314" y="1315281"/>
            <a:ext cx="7051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 simulation of nonlinear dynamics of a curvilinear elastic vortex driven by strong RF current </a:t>
            </a:r>
          </a:p>
          <a:p>
            <a:endParaRPr lang="en-US" dirty="0"/>
          </a:p>
          <a:p>
            <a:r>
              <a:rPr lang="en-US" dirty="0"/>
              <a:t>Mesoscopic effects in RF response for different pinning configurations</a:t>
            </a:r>
          </a:p>
          <a:p>
            <a:endParaRPr lang="en-US" dirty="0"/>
          </a:p>
          <a:p>
            <a:r>
              <a:rPr lang="en-US" dirty="0"/>
              <a:t>LO instability in the presence of surface, bulk and cluster pinning</a:t>
            </a:r>
          </a:p>
          <a:p>
            <a:endParaRPr lang="en-US" dirty="0"/>
          </a:p>
          <a:p>
            <a:r>
              <a:rPr lang="en-US" dirty="0"/>
              <a:t>Vortex losses as function of frequency and rf field have been calculated.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2BD6-E594-1748-A3BB-F75A8F65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041006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E68F6-31BA-6547-ADAA-B7D5AF57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78F10-A630-8D47-9E82-3B293D536A97}"/>
              </a:ext>
            </a:extLst>
          </p:cNvPr>
          <p:cNvSpPr txBox="1"/>
          <p:nvPr/>
        </p:nvSpPr>
        <p:spPr>
          <a:xfrm>
            <a:off x="383041" y="5508453"/>
            <a:ext cx="334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Pathirana and </a:t>
            </a:r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</a:rPr>
              <a:t>, PRB 101, 064504 (2020); 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PRB  103, 184518 (2021)</a:t>
            </a:r>
          </a:p>
        </p:txBody>
      </p:sp>
    </p:spTree>
    <p:extLst>
      <p:ext uri="{BB962C8B-B14F-4D97-AF65-F5344CB8AC3E}">
        <p14:creationId xmlns:p14="http://schemas.microsoft.com/office/powerpoint/2010/main" val="400904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FBA7-F199-30E7-D010-0602235E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332" y="-32807"/>
            <a:ext cx="7899400" cy="116734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Residual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en-US" sz="2800" b="1" dirty="0">
                <a:latin typeface="+mn-lt"/>
              </a:rPr>
              <a:t> due to trapped vortices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138F1-0FBD-DAB3-4557-0087D54E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E4F03-2D7D-032D-29BF-03D65BF9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14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D35551-AD5A-C22A-3DA2-B44FA6F16692}"/>
              </a:ext>
            </a:extLst>
          </p:cNvPr>
          <p:cNvGrpSpPr/>
          <p:nvPr/>
        </p:nvGrpSpPr>
        <p:grpSpPr>
          <a:xfrm>
            <a:off x="558800" y="4758265"/>
            <a:ext cx="11463867" cy="1631216"/>
            <a:chOff x="558800" y="5096934"/>
            <a:chExt cx="11463867" cy="16312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EB5026-B891-2EEA-C030-2157C393BD2B}"/>
                </a:ext>
              </a:extLst>
            </p:cNvPr>
            <p:cNvSpPr txBox="1"/>
            <p:nvPr/>
          </p:nvSpPr>
          <p:spPr>
            <a:xfrm>
              <a:off x="558800" y="5096934"/>
              <a:ext cx="1146386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sz="2000" dirty="0"/>
                <a:t>Residual resistance increases with field due to depinning of vortices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2000" dirty="0"/>
                <a:t>Residual resistance increases with frequency:                     (weak pinning),                  (strong pinning)</a:t>
              </a:r>
              <a:endParaRPr lang="ru-RU" sz="2000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2000" dirty="0"/>
                <a:t>At lower frequencies trapped flux gives dominant contribution to R</a:t>
              </a:r>
              <a:r>
                <a:rPr lang="en-US" sz="2000" baseline="-25000" dirty="0"/>
                <a:t>s</a:t>
              </a:r>
              <a:r>
                <a:rPr lang="en-US" sz="2000" dirty="0"/>
                <a:t> as compared to                         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2000" b="1" dirty="0"/>
                <a:t>Contribution of R</a:t>
              </a:r>
              <a:r>
                <a:rPr lang="en-US" sz="2000" b="1" baseline="-25000" dirty="0"/>
                <a:t>i</a:t>
              </a:r>
              <a:r>
                <a:rPr lang="en-US" sz="2000" b="1" dirty="0"/>
                <a:t>(</a:t>
              </a:r>
              <a:r>
                <a:rPr lang="en-US" sz="2000" b="1" dirty="0" err="1"/>
                <a:t>H,f</a:t>
              </a:r>
              <a:r>
                <a:rPr lang="en-US" sz="2000" b="1" dirty="0"/>
                <a:t>) can reverse the NQS as the frequency decreases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sz="2000" b="1" dirty="0">
                  <a:solidFill>
                    <a:srgbClr val="FF0000"/>
                  </a:solidFill>
                </a:rPr>
                <a:t>Can the NQS also come from trapped vortices?         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454E28-F3F8-FFA8-92B8-CA605FE2A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5415" y="5482077"/>
              <a:ext cx="939797" cy="2483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B88643-0E62-D6D3-6197-2B9F4EA7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7782" y="5499330"/>
              <a:ext cx="791583" cy="22721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2707C9-4621-350F-6BDF-816BBAC3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0403" y="5748024"/>
              <a:ext cx="1233844" cy="26489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663137-6D72-BEA2-84EC-803DF4E6EE3E}"/>
              </a:ext>
            </a:extLst>
          </p:cNvPr>
          <p:cNvGrpSpPr/>
          <p:nvPr/>
        </p:nvGrpSpPr>
        <p:grpSpPr>
          <a:xfrm>
            <a:off x="489687" y="973968"/>
            <a:ext cx="3830248" cy="3130251"/>
            <a:chOff x="489687" y="973968"/>
            <a:chExt cx="3830248" cy="3130251"/>
          </a:xfrm>
        </p:grpSpPr>
        <p:pic>
          <p:nvPicPr>
            <p:cNvPr id="6" name="Picture 5" descr="A graph of a function&#10;&#10;Description automatically generated">
              <a:extLst>
                <a:ext uri="{FF2B5EF4-FFF2-40B4-BE49-F238E27FC236}">
                  <a16:creationId xmlns:a16="http://schemas.microsoft.com/office/drawing/2014/main" id="{CB5E2E0D-04C0-88C0-829E-0AE61596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687" y="973968"/>
              <a:ext cx="3830248" cy="30392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2FFD0-5349-6A4E-5672-6BC1178ADAB2}"/>
                </a:ext>
              </a:extLst>
            </p:cNvPr>
            <p:cNvSpPr txBox="1"/>
            <p:nvPr/>
          </p:nvSpPr>
          <p:spPr>
            <a:xfrm>
              <a:off x="2133600" y="2286001"/>
              <a:ext cx="132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rf depinning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F3687E-7EA4-CABE-CBD1-5D00707791A0}"/>
                </a:ext>
              </a:extLst>
            </p:cNvPr>
            <p:cNvCxnSpPr/>
            <p:nvPr/>
          </p:nvCxnSpPr>
          <p:spPr>
            <a:xfrm flipH="1" flipV="1">
              <a:off x="2032000" y="1405468"/>
              <a:ext cx="321733" cy="7620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6FA652-58E2-DBCA-4CAD-5A6B6704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9234" y="3863867"/>
              <a:ext cx="1130301" cy="24035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E6F8D5-7EEB-6CF1-7045-3ADAB632E1B9}"/>
              </a:ext>
            </a:extLst>
          </p:cNvPr>
          <p:cNvGrpSpPr/>
          <p:nvPr/>
        </p:nvGrpSpPr>
        <p:grpSpPr>
          <a:xfrm>
            <a:off x="4525124" y="1117600"/>
            <a:ext cx="3607963" cy="3040232"/>
            <a:chOff x="4440459" y="1117600"/>
            <a:chExt cx="3607963" cy="3040232"/>
          </a:xfrm>
        </p:grpSpPr>
        <p:pic>
          <p:nvPicPr>
            <p:cNvPr id="7" name="Picture 6" descr="A graph of a function&#10;&#10;Description automatically generated">
              <a:extLst>
                <a:ext uri="{FF2B5EF4-FFF2-40B4-BE49-F238E27FC236}">
                  <a16:creationId xmlns:a16="http://schemas.microsoft.com/office/drawing/2014/main" id="{554EF465-B9BE-D828-B451-4EC803C4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0459" y="1117600"/>
              <a:ext cx="3607963" cy="30392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F876E6-3943-4E43-CB11-32C784B2882B}"/>
                </a:ext>
              </a:extLst>
            </p:cNvPr>
            <p:cNvSpPr txBox="1"/>
            <p:nvPr/>
          </p:nvSpPr>
          <p:spPr>
            <a:xfrm>
              <a:off x="5863166" y="2438400"/>
              <a:ext cx="1432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weak pinning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521F78-CDEA-4A61-CDCF-4C875A1F1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3166" y="3871386"/>
              <a:ext cx="1130300" cy="28644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46C3E2-8F15-FD43-90EA-49B93373D8F3}"/>
              </a:ext>
            </a:extLst>
          </p:cNvPr>
          <p:cNvGrpSpPr/>
          <p:nvPr/>
        </p:nvGrpSpPr>
        <p:grpSpPr>
          <a:xfrm>
            <a:off x="8371152" y="1043553"/>
            <a:ext cx="3500492" cy="3097347"/>
            <a:chOff x="8201821" y="1043553"/>
            <a:chExt cx="3500492" cy="3097347"/>
          </a:xfrm>
        </p:grpSpPr>
        <p:pic>
          <p:nvPicPr>
            <p:cNvPr id="8" name="Picture 7" descr="A graph of a function&#10;&#10;Description automatically generated">
              <a:extLst>
                <a:ext uri="{FF2B5EF4-FFF2-40B4-BE49-F238E27FC236}">
                  <a16:creationId xmlns:a16="http://schemas.microsoft.com/office/drawing/2014/main" id="{3C39E004-BEA9-C428-D96E-F9D72A89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01821" y="1043553"/>
              <a:ext cx="3500492" cy="30455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0CFE83-9E91-5863-263A-0E53C1C2601D}"/>
                </a:ext>
              </a:extLst>
            </p:cNvPr>
            <p:cNvSpPr txBox="1"/>
            <p:nvPr/>
          </p:nvSpPr>
          <p:spPr>
            <a:xfrm>
              <a:off x="9774761" y="3048000"/>
              <a:ext cx="1532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 pinning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9DD7C6-AFBF-4B90-1746-D41F14A4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4629" y="3854454"/>
              <a:ext cx="1130300" cy="28644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40DC6A0-FF51-0E1F-E270-196E02774D26}"/>
              </a:ext>
            </a:extLst>
          </p:cNvPr>
          <p:cNvSpPr txBox="1"/>
          <p:nvPr/>
        </p:nvSpPr>
        <p:spPr>
          <a:xfrm>
            <a:off x="2594791" y="1319203"/>
            <a:ext cx="147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viscous losses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42D540-D30E-369B-D255-01D5DC8C3995}"/>
              </a:ext>
            </a:extLst>
          </p:cNvPr>
          <p:cNvSpPr txBox="1"/>
          <p:nvPr/>
        </p:nvSpPr>
        <p:spPr>
          <a:xfrm>
            <a:off x="1246196" y="2800069"/>
            <a:ext cx="171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pinning </a:t>
            </a:r>
          </a:p>
          <a:p>
            <a:r>
              <a:rPr lang="en-US" dirty="0">
                <a:solidFill>
                  <a:srgbClr val="FF0000"/>
                </a:solidFill>
              </a:rPr>
              <a:t>hysteretic losses</a:t>
            </a:r>
          </a:p>
        </p:txBody>
      </p:sp>
    </p:spTree>
    <p:extLst>
      <p:ext uri="{BB962C8B-B14F-4D97-AF65-F5344CB8AC3E}">
        <p14:creationId xmlns:p14="http://schemas.microsoft.com/office/powerpoint/2010/main" val="182444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20C0-30C4-CF45-8E4E-7F64DE04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834" y="-228600"/>
            <a:ext cx="9513435" cy="1143000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happens to the vortex drag at high velocities?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2885ED-97B3-CE42-84A4-2904F51F5E20}"/>
              </a:ext>
            </a:extLst>
          </p:cNvPr>
          <p:cNvCxnSpPr>
            <a:cxnSpLocks/>
          </p:cNvCxnSpPr>
          <p:nvPr/>
        </p:nvCxnSpPr>
        <p:spPr>
          <a:xfrm>
            <a:off x="4247322" y="656490"/>
            <a:ext cx="66027" cy="6096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59882B-FEA6-FB46-9A4F-63E99CB6E7F9}"/>
              </a:ext>
            </a:extLst>
          </p:cNvPr>
          <p:cNvSpPr txBox="1"/>
          <p:nvPr/>
        </p:nvSpPr>
        <p:spPr>
          <a:xfrm>
            <a:off x="1384853" y="626166"/>
            <a:ext cx="127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vortex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D8823-56FE-7943-A8C2-AB07ADC044AB}"/>
              </a:ext>
            </a:extLst>
          </p:cNvPr>
          <p:cNvSpPr txBox="1"/>
          <p:nvPr/>
        </p:nvSpPr>
        <p:spPr>
          <a:xfrm>
            <a:off x="7315201" y="914400"/>
            <a:ext cx="120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vortex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F67400-36BD-0945-BBE3-E66AD5FA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3" y="1769166"/>
            <a:ext cx="2679629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8804E9-A636-4A46-A106-34DD920F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30" y="1275523"/>
            <a:ext cx="3222297" cy="29072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338129B-11C2-784C-9012-221D8F03A8C5}"/>
              </a:ext>
            </a:extLst>
          </p:cNvPr>
          <p:cNvSpPr/>
          <p:nvPr/>
        </p:nvSpPr>
        <p:spPr>
          <a:xfrm>
            <a:off x="1510973" y="1159566"/>
            <a:ext cx="914400" cy="914400"/>
          </a:xfrm>
          <a:prstGeom prst="ellipse">
            <a:avLst/>
          </a:prstGeom>
          <a:gradFill flip="none" rotWithShape="1">
            <a:gsLst>
              <a:gs pos="10000">
                <a:srgbClr val="FFCCCC">
                  <a:lumMod val="62000"/>
                </a:srgbClr>
              </a:gs>
              <a:gs pos="54000">
                <a:srgbClr val="FF0000">
                  <a:tint val="44500"/>
                  <a:satMod val="160000"/>
                  <a:lumMod val="87000"/>
                  <a:lumOff val="13000"/>
                </a:srgbClr>
              </a:gs>
              <a:gs pos="88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8EE8DD-1103-5849-9CCA-9C870ABCE143}"/>
              </a:ext>
            </a:extLst>
          </p:cNvPr>
          <p:cNvSpPr/>
          <p:nvPr/>
        </p:nvSpPr>
        <p:spPr>
          <a:xfrm>
            <a:off x="5543185" y="1359934"/>
            <a:ext cx="2136450" cy="621267"/>
          </a:xfrm>
          <a:prstGeom prst="ellipse">
            <a:avLst/>
          </a:prstGeom>
          <a:gradFill flip="none" rotWithShape="1">
            <a:gsLst>
              <a:gs pos="0">
                <a:srgbClr val="FFCCCC">
                  <a:lumMod val="62000"/>
                </a:srgbClr>
              </a:gs>
              <a:gs pos="42000">
                <a:srgbClr val="FF0000">
                  <a:tint val="44500"/>
                  <a:satMod val="160000"/>
                  <a:lumMod val="87000"/>
                  <a:lumOff val="13000"/>
                </a:srgbClr>
              </a:gs>
              <a:gs pos="83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56CCBAA-A407-EB41-99FF-700A29BDB39F}"/>
              </a:ext>
            </a:extLst>
          </p:cNvPr>
          <p:cNvSpPr/>
          <p:nvPr/>
        </p:nvSpPr>
        <p:spPr>
          <a:xfrm>
            <a:off x="7965137" y="1562605"/>
            <a:ext cx="1221168" cy="203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09B79-C949-C940-BE61-D368A25C989F}"/>
              </a:ext>
            </a:extLst>
          </p:cNvPr>
          <p:cNvSpPr txBox="1"/>
          <p:nvPr/>
        </p:nvSpPr>
        <p:spPr>
          <a:xfrm>
            <a:off x="8431695" y="110986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0CF3709-4F50-1C41-83AC-65C8BC5AFAEE}"/>
              </a:ext>
            </a:extLst>
          </p:cNvPr>
          <p:cNvSpPr/>
          <p:nvPr/>
        </p:nvSpPr>
        <p:spPr>
          <a:xfrm>
            <a:off x="2756452" y="1540568"/>
            <a:ext cx="533400" cy="1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C0452-6735-F041-BBCD-3892D1993123}"/>
              </a:ext>
            </a:extLst>
          </p:cNvPr>
          <p:cNvSpPr txBox="1"/>
          <p:nvPr/>
        </p:nvSpPr>
        <p:spPr>
          <a:xfrm>
            <a:off x="2747895" y="113968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76CD7-44E8-5343-84ED-05EC8AC8FD88}"/>
              </a:ext>
            </a:extLst>
          </p:cNvPr>
          <p:cNvSpPr txBox="1"/>
          <p:nvPr/>
        </p:nvSpPr>
        <p:spPr>
          <a:xfrm>
            <a:off x="4522070" y="2286001"/>
            <a:ext cx="384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Velocity-dependent Larkin-</a:t>
            </a:r>
            <a:r>
              <a:rPr lang="en-US" dirty="0" err="1"/>
              <a:t>Ovchinnikov</a:t>
            </a:r>
            <a:r>
              <a:rPr lang="en-US" dirty="0"/>
              <a:t> vortex drag: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9FEF482-80D1-2A46-8CE5-EA93E830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3293" y="6356350"/>
            <a:ext cx="4955498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DE6AAE3-E1C3-594D-AF4E-411143C4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15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D246FC-AB69-4603-EEDA-5EDDDE980984}"/>
              </a:ext>
            </a:extLst>
          </p:cNvPr>
          <p:cNvGrpSpPr/>
          <p:nvPr/>
        </p:nvGrpSpPr>
        <p:grpSpPr>
          <a:xfrm>
            <a:off x="304801" y="4068420"/>
            <a:ext cx="3851054" cy="2547781"/>
            <a:chOff x="304801" y="4068420"/>
            <a:chExt cx="3851054" cy="254778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691D68-EA0F-B14A-BC2B-765098FFE10D}"/>
                </a:ext>
              </a:extLst>
            </p:cNvPr>
            <p:cNvSpPr txBox="1"/>
            <p:nvPr/>
          </p:nvSpPr>
          <p:spPr>
            <a:xfrm>
              <a:off x="304801" y="4068420"/>
              <a:ext cx="385105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j-lt"/>
                </a:rPr>
                <a:t>A nearly round vortex core   </a:t>
              </a:r>
            </a:p>
            <a:p>
              <a:endParaRPr lang="en-US" dirty="0">
                <a:latin typeface="+mj-lt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j-lt"/>
                </a:rPr>
                <a:t>Cloud of dissipative quasiparticles is </a:t>
              </a:r>
            </a:p>
            <a:p>
              <a:r>
                <a:rPr lang="en-US" dirty="0">
                  <a:latin typeface="+mj-lt"/>
                </a:rPr>
                <a:t>      locked onto the moving core</a:t>
              </a:r>
            </a:p>
            <a:p>
              <a:endParaRPr lang="en-US" dirty="0">
                <a:latin typeface="+mj-lt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j-lt"/>
                </a:rPr>
                <a:t>Bardeen-Stephen vortex drag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784B3E-49E1-0A45-85E9-334EE4A6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435" y="5930233"/>
              <a:ext cx="1553283" cy="68596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20350C-363F-86E4-CBE2-317BE588156C}"/>
              </a:ext>
            </a:extLst>
          </p:cNvPr>
          <p:cNvGrpSpPr/>
          <p:nvPr/>
        </p:nvGrpSpPr>
        <p:grpSpPr>
          <a:xfrm>
            <a:off x="4772144" y="4377445"/>
            <a:ext cx="7115055" cy="1754326"/>
            <a:chOff x="4772144" y="4377445"/>
            <a:chExt cx="7115055" cy="17543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C0939-A28F-8B40-BEA8-1FE94A1C68F8}"/>
                </a:ext>
              </a:extLst>
            </p:cNvPr>
            <p:cNvSpPr txBox="1"/>
            <p:nvPr/>
          </p:nvSpPr>
          <p:spPr>
            <a:xfrm>
              <a:off x="4772144" y="4377445"/>
              <a:ext cx="711505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TDGL simulations show that the fast vortex core stretches along </a:t>
              </a:r>
              <a:r>
                <a:rPr lang="en-US" b="1" dirty="0"/>
                <a:t>v</a:t>
              </a:r>
              <a:endParaRPr lang="en-US" dirty="0"/>
            </a:p>
            <a:p>
              <a:endParaRPr lang="en-US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A cloud of nonequilibrium quasiparticles lags behind a fast vortex core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en-US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Decrease of the drag force                         with velocity can cause </a:t>
              </a:r>
            </a:p>
            <a:p>
              <a:r>
                <a:rPr lang="en-US" dirty="0"/>
                <a:t>      runaway acceleration of the vortex above a threshold current            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631DAA-53F5-1943-6D6B-F0A7C9935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8212" y="5506072"/>
              <a:ext cx="1023759" cy="262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5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658B-EB50-F74F-A2D4-DE304A08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2" y="-228600"/>
            <a:ext cx="8229600" cy="1143000"/>
          </a:xfrm>
        </p:spPr>
        <p:txBody>
          <a:bodyPr/>
          <a:lstStyle/>
          <a:p>
            <a:r>
              <a:rPr lang="en-US" sz="2800" b="1" dirty="0"/>
              <a:t>        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Velocity dependence of vortex drag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7BB16-4F4B-284B-9432-BA8F6BAC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68" y="2021763"/>
            <a:ext cx="3107266" cy="79267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CD037-DDE2-D44F-99C1-54400541FEE6}"/>
              </a:ext>
            </a:extLst>
          </p:cNvPr>
          <p:cNvSpPr txBox="1"/>
          <p:nvPr/>
        </p:nvSpPr>
        <p:spPr>
          <a:xfrm>
            <a:off x="427294" y="1159936"/>
            <a:ext cx="5452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Reduction of the vortex drag due to diffusive depletion of quasiparticles in the moving core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BF51F-B0CF-F245-BE7B-7B85FD23BCFE}"/>
              </a:ext>
            </a:extLst>
          </p:cNvPr>
          <p:cNvSpPr txBox="1"/>
          <p:nvPr/>
        </p:nvSpPr>
        <p:spPr>
          <a:xfrm>
            <a:off x="313268" y="3370535"/>
            <a:ext cx="194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 critical velocity: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8254D3-6890-5547-AB09-788E95CB581F}"/>
              </a:ext>
            </a:extLst>
          </p:cNvPr>
          <p:cNvCxnSpPr>
            <a:cxnSpLocks/>
          </p:cNvCxnSpPr>
          <p:nvPr/>
        </p:nvCxnSpPr>
        <p:spPr>
          <a:xfrm>
            <a:off x="6248401" y="762000"/>
            <a:ext cx="63971" cy="541866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1F30E2-3F85-0E45-AF25-0317D6C6575E}"/>
              </a:ext>
            </a:extLst>
          </p:cNvPr>
          <p:cNvSpPr txBox="1"/>
          <p:nvPr/>
        </p:nvSpPr>
        <p:spPr>
          <a:xfrm>
            <a:off x="2118401" y="722868"/>
            <a:ext cx="316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Larkin-</a:t>
            </a:r>
            <a:r>
              <a:rPr lang="en-US" b="1" dirty="0" err="1"/>
              <a:t>Ovchinnikov</a:t>
            </a:r>
            <a:r>
              <a:rPr lang="en-US" b="1" dirty="0"/>
              <a:t> mechanism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08494D-B0BB-E34D-B58B-0DFACFCE0330}"/>
              </a:ext>
            </a:extLst>
          </p:cNvPr>
          <p:cNvSpPr txBox="1"/>
          <p:nvPr/>
        </p:nvSpPr>
        <p:spPr>
          <a:xfrm>
            <a:off x="404869" y="6352722"/>
            <a:ext cx="2978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Larkin and </a:t>
            </a:r>
            <a:r>
              <a:rPr lang="en-US" sz="1200" b="1" dirty="0" err="1">
                <a:solidFill>
                  <a:srgbClr val="0000FF"/>
                </a:solidFill>
              </a:rPr>
              <a:t>Ovchinnikov</a:t>
            </a:r>
            <a:r>
              <a:rPr lang="en-US" sz="1200" b="1" dirty="0">
                <a:solidFill>
                  <a:srgbClr val="0000FF"/>
                </a:solidFill>
              </a:rPr>
              <a:t>. JETP 41, 960 (1975)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8C31A-41A5-A34C-A3DE-608BC69039BE}"/>
              </a:ext>
            </a:extLst>
          </p:cNvPr>
          <p:cNvSpPr txBox="1"/>
          <p:nvPr/>
        </p:nvSpPr>
        <p:spPr>
          <a:xfrm>
            <a:off x="7239000" y="913368"/>
            <a:ext cx="21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overheating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2E26B-7D26-1A4B-ACF2-34491A378B13}"/>
              </a:ext>
            </a:extLst>
          </p:cNvPr>
          <p:cNvSpPr txBox="1"/>
          <p:nvPr/>
        </p:nvSpPr>
        <p:spPr>
          <a:xfrm>
            <a:off x="6547733" y="1308539"/>
            <a:ext cx="537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drag coefficient depends on the electron temperature T</a:t>
            </a:r>
            <a:r>
              <a:rPr lang="en-US" baseline="-25000" dirty="0"/>
              <a:t>v</a:t>
            </a:r>
            <a:r>
              <a:rPr lang="en-US" dirty="0"/>
              <a:t> of the vortex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A2E313-1B73-1D47-B8A7-B2BC1C88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17" y="2085837"/>
            <a:ext cx="2947942" cy="582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77A00C-47C4-CD48-8A82-1A34B9FE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1" y="3337678"/>
            <a:ext cx="2544143" cy="3199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8BA2A9-35EE-B746-A21F-DD2FDFB25F22}"/>
              </a:ext>
            </a:extLst>
          </p:cNvPr>
          <p:cNvSpPr txBox="1"/>
          <p:nvPr/>
        </p:nvSpPr>
        <p:spPr>
          <a:xfrm>
            <a:off x="6604338" y="2764612"/>
            <a:ext cx="1624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balance: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3712CE-9489-E448-88C6-6879A13A7271}"/>
              </a:ext>
            </a:extLst>
          </p:cNvPr>
          <p:cNvGrpSpPr/>
          <p:nvPr/>
        </p:nvGrpSpPr>
        <p:grpSpPr>
          <a:xfrm>
            <a:off x="6629400" y="3869484"/>
            <a:ext cx="5291667" cy="1477328"/>
            <a:chOff x="5105399" y="3886200"/>
            <a:chExt cx="4226034" cy="14773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CAABEE-8053-3D49-A5AD-68D3E0A1C3D3}"/>
                </a:ext>
              </a:extLst>
            </p:cNvPr>
            <p:cNvSpPr txBox="1"/>
            <p:nvPr/>
          </p:nvSpPr>
          <p:spPr>
            <a:xfrm>
              <a:off x="5105399" y="3886200"/>
              <a:ext cx="42260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Thermal conductivity              contains both quasiparticle and phonon contributions</a:t>
              </a:r>
            </a:p>
            <a:p>
              <a:endParaRPr lang="en-US" dirty="0"/>
            </a:p>
            <a:p>
              <a:r>
                <a:rPr lang="en-US" dirty="0"/>
                <a:t>Solving for T</a:t>
              </a:r>
              <a:r>
                <a:rPr lang="en-US" baseline="-25000" dirty="0"/>
                <a:t>v</a:t>
              </a:r>
              <a:r>
                <a:rPr lang="en-US" dirty="0"/>
                <a:t> yields  the LO vortex drag with v</a:t>
              </a:r>
              <a:r>
                <a:rPr lang="en-US" baseline="-25000" dirty="0"/>
                <a:t>0</a:t>
              </a:r>
              <a:r>
                <a:rPr lang="en-US" dirty="0"/>
                <a:t>(T) decreasing as T decreases: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DA353A-6964-F042-B9DA-44B2824A7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2471" y="3939571"/>
              <a:ext cx="413115" cy="262586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A06A7A1-F2EA-BF4D-BBB4-D18FCAA7FF3E}"/>
              </a:ext>
            </a:extLst>
          </p:cNvPr>
          <p:cNvSpPr txBox="1"/>
          <p:nvPr/>
        </p:nvSpPr>
        <p:spPr>
          <a:xfrm>
            <a:off x="8753489" y="6006073"/>
            <a:ext cx="3355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</a:rPr>
              <a:t>Bezuglyj</a:t>
            </a:r>
            <a:r>
              <a:rPr lang="en-US" sz="1200" b="1" dirty="0">
                <a:solidFill>
                  <a:srgbClr val="0000FF"/>
                </a:solidFill>
              </a:rPr>
              <a:t> and </a:t>
            </a:r>
            <a:r>
              <a:rPr lang="en-US" sz="1200" b="1" dirty="0" err="1">
                <a:solidFill>
                  <a:srgbClr val="0000FF"/>
                </a:solidFill>
              </a:rPr>
              <a:t>Shklovskii</a:t>
            </a:r>
            <a:r>
              <a:rPr lang="en-US" sz="1200" b="1" dirty="0">
                <a:solidFill>
                  <a:srgbClr val="0000FF"/>
                </a:solidFill>
              </a:rPr>
              <a:t>, </a:t>
            </a:r>
            <a:r>
              <a:rPr lang="en-US" sz="1200" b="1" dirty="0" err="1">
                <a:solidFill>
                  <a:srgbClr val="0000FF"/>
                </a:solidFill>
              </a:rPr>
              <a:t>Physica</a:t>
            </a:r>
            <a:r>
              <a:rPr lang="en-US" sz="1200" b="1" dirty="0">
                <a:solidFill>
                  <a:srgbClr val="0000FF"/>
                </a:solidFill>
              </a:rPr>
              <a:t> C 202, 234 (1992)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Kunchur</a:t>
            </a:r>
            <a:r>
              <a:rPr lang="en-US" sz="1200" b="1" dirty="0">
                <a:solidFill>
                  <a:srgbClr val="0000FF"/>
                </a:solidFill>
              </a:rPr>
              <a:t>, PRL 89, 137005 (2002)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</a:rPr>
              <a:t> and </a:t>
            </a:r>
            <a:r>
              <a:rPr lang="en-US" sz="1200" b="1" dirty="0" err="1">
                <a:solidFill>
                  <a:srgbClr val="0000FF"/>
                </a:solidFill>
              </a:rPr>
              <a:t>Ciovati</a:t>
            </a:r>
            <a:r>
              <a:rPr lang="en-US" sz="1200" b="1" dirty="0">
                <a:solidFill>
                  <a:srgbClr val="0000FF"/>
                </a:solidFill>
              </a:rPr>
              <a:t>, PRB 77, 104501 (2008)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D58E71-DC53-EBD3-AAC4-8FBCCD617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834" y="3196468"/>
            <a:ext cx="3141595" cy="6876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FDF1A2-880D-5BCB-E33B-A7BC33E3456F}"/>
              </a:ext>
            </a:extLst>
          </p:cNvPr>
          <p:cNvGrpSpPr/>
          <p:nvPr/>
        </p:nvGrpSpPr>
        <p:grpSpPr>
          <a:xfrm>
            <a:off x="270932" y="4223141"/>
            <a:ext cx="5759039" cy="2308324"/>
            <a:chOff x="270932" y="4223141"/>
            <a:chExt cx="5759039" cy="23083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1E9D91-1B61-CC44-B7F7-28506CFAA067}"/>
                </a:ext>
              </a:extLst>
            </p:cNvPr>
            <p:cNvSpPr/>
            <p:nvPr/>
          </p:nvSpPr>
          <p:spPr>
            <a:xfrm>
              <a:off x="270932" y="4223141"/>
              <a:ext cx="575903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The energy relaxation time  due to scattering on phonons: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Hence,                                 decreases as T decreases of the </a:t>
              </a:r>
              <a:endParaRPr lang="en-US" baseline="-25000" dirty="0"/>
            </a:p>
            <a:p>
              <a:r>
                <a:rPr lang="en-US" dirty="0"/>
                <a:t>the impurity density increases </a:t>
              </a:r>
            </a:p>
            <a:p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043B5F7-35C4-DEB0-8DCE-F88D46F2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9683" y="4802206"/>
              <a:ext cx="2889249" cy="58275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99A06D-E9EA-C3C1-7FD9-C9BA1C2D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9719" y="5604648"/>
              <a:ext cx="1520178" cy="296620"/>
            </a:xfrm>
            <a:prstGeom prst="rect">
              <a:avLst/>
            </a:prstGeom>
          </p:spPr>
        </p:pic>
      </p:grp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E7BECFDF-E3B2-48EE-5354-3BFD2E70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AFACBC10-C254-E07A-A70C-DB2526F7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7175E-9EA6-283E-330A-968AF20C7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9616" y="5464533"/>
            <a:ext cx="2569160" cy="3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262A-C511-3548-AAD2-4CFE7B01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42" y="-2286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Larkin-Ovchinnikov instability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B267F-8512-724E-BE9D-7543C4FE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1423541"/>
            <a:ext cx="2490527" cy="64633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9C326-2B2D-5842-BEED-8DBECA82D8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61"/>
          <a:stretch>
            <a:fillRect/>
          </a:stretch>
        </p:blipFill>
        <p:spPr>
          <a:xfrm>
            <a:off x="6977642" y="266573"/>
            <a:ext cx="4480560" cy="4144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C0F50A-7D0F-2947-B747-B6C8A690B06D}"/>
              </a:ext>
            </a:extLst>
          </p:cNvPr>
          <p:cNvSpPr txBox="1"/>
          <p:nvPr/>
        </p:nvSpPr>
        <p:spPr>
          <a:xfrm>
            <a:off x="544922" y="797005"/>
            <a:ext cx="541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Balance of drag and Lorentz forces for a vortex: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86A5F5-F602-F346-B7CC-EED9E70AA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96" y="3081866"/>
            <a:ext cx="1828800" cy="292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E0395F-0374-2D44-8199-8D1A16642835}"/>
              </a:ext>
            </a:extLst>
          </p:cNvPr>
          <p:cNvSpPr txBox="1"/>
          <p:nvPr/>
        </p:nvSpPr>
        <p:spPr>
          <a:xfrm>
            <a:off x="499535" y="2202475"/>
            <a:ext cx="5254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 on different materials: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Musienko</a:t>
            </a:r>
            <a:r>
              <a:rPr lang="en-US" sz="1200" b="1" dirty="0">
                <a:solidFill>
                  <a:srgbClr val="0000FF"/>
                </a:solidFill>
              </a:rPr>
              <a:t> et al, JETP Lett. 31, 567 (1980);  Klein et al., JLTP 61, 413 (1985); 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Amenio</a:t>
            </a:r>
            <a:r>
              <a:rPr lang="en-US" sz="1200" b="1" dirty="0">
                <a:solidFill>
                  <a:srgbClr val="0000FF"/>
                </a:solidFill>
              </a:rPr>
              <a:t> et al, PRB 76, 054502 (2007); Grimaldi et al, J Phys C97, 012111 (2008); 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Villard et al, JLTP 131, 957 (2003); </a:t>
            </a:r>
            <a:r>
              <a:rPr lang="en-US" sz="1200" b="1" dirty="0" err="1">
                <a:solidFill>
                  <a:srgbClr val="0000FF"/>
                </a:solidFill>
              </a:rPr>
              <a:t>Doettinger</a:t>
            </a:r>
            <a:r>
              <a:rPr lang="en-US" sz="1200" b="1" dirty="0">
                <a:solidFill>
                  <a:srgbClr val="0000FF"/>
                </a:solidFill>
              </a:rPr>
              <a:t> et al, PRL 76, 1691 (1994) ; 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Samoilov</a:t>
            </a:r>
            <a:r>
              <a:rPr lang="en-US" sz="1200" b="1" dirty="0">
                <a:solidFill>
                  <a:srgbClr val="0000FF"/>
                </a:solidFill>
              </a:rPr>
              <a:t> et al, PRL 75, 4118 (1995); </a:t>
            </a:r>
            <a:r>
              <a:rPr lang="en-US" sz="1200" b="1" dirty="0" err="1">
                <a:solidFill>
                  <a:srgbClr val="0000FF"/>
                </a:solidFill>
              </a:rPr>
              <a:t>Bezuglyj</a:t>
            </a:r>
            <a:r>
              <a:rPr lang="en-US" sz="1200" b="1" dirty="0">
                <a:solidFill>
                  <a:srgbClr val="0000FF"/>
                </a:solidFill>
              </a:rPr>
              <a:t> et al PRB 99, 174518 (2019)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36CFF-01E8-0641-B8C8-314BD23F8004}"/>
              </a:ext>
            </a:extLst>
          </p:cNvPr>
          <p:cNvSpPr/>
          <p:nvPr/>
        </p:nvSpPr>
        <p:spPr>
          <a:xfrm>
            <a:off x="5781210" y="4419604"/>
            <a:ext cx="609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Runaway acceleration of a vortex at v &gt; v</a:t>
            </a:r>
            <a:r>
              <a:rPr lang="en-US" baseline="-25000" dirty="0">
                <a:solidFill>
                  <a:srgbClr val="FF0000"/>
                </a:solidFill>
              </a:rPr>
              <a:t>0 </a:t>
            </a:r>
            <a:r>
              <a:rPr lang="en-US" dirty="0">
                <a:solidFill>
                  <a:srgbClr val="FF0000"/>
                </a:solidFill>
              </a:rPr>
              <a:t>, jumps on V-I curves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1C434-F5A5-634A-B10A-9551BD5264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44" r="8844"/>
          <a:stretch>
            <a:fillRect/>
          </a:stretch>
        </p:blipFill>
        <p:spPr>
          <a:xfrm>
            <a:off x="1241246" y="3374871"/>
            <a:ext cx="3931920" cy="3414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B3D5C-B714-4147-8BD0-03C2263E6E35}"/>
              </a:ext>
            </a:extLst>
          </p:cNvPr>
          <p:cNvSpPr txBox="1"/>
          <p:nvPr/>
        </p:nvSpPr>
        <p:spPr>
          <a:xfrm>
            <a:off x="96274" y="5791201"/>
            <a:ext cx="1622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transport</a:t>
            </a:r>
          </a:p>
          <a:p>
            <a:r>
              <a:rPr lang="en-US" dirty="0"/>
              <a:t>in Nb films: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Peroz</a:t>
            </a:r>
            <a:r>
              <a:rPr lang="en-US" sz="1200" b="1" dirty="0">
                <a:solidFill>
                  <a:srgbClr val="0000FF"/>
                </a:solidFill>
              </a:rPr>
              <a:t> and Villard,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PRB 72, 014515 (2005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EFDA8-65D1-820A-FEFE-83F51B9E507B}"/>
              </a:ext>
            </a:extLst>
          </p:cNvPr>
          <p:cNvSpPr txBox="1"/>
          <p:nvPr/>
        </p:nvSpPr>
        <p:spPr>
          <a:xfrm>
            <a:off x="5747342" y="5249337"/>
            <a:ext cx="448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LO critical field decreases as T decreases: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B44911-3762-C890-B315-51AF22D111DC}"/>
              </a:ext>
            </a:extLst>
          </p:cNvPr>
          <p:cNvGrpSpPr/>
          <p:nvPr/>
        </p:nvGrpSpPr>
        <p:grpSpPr>
          <a:xfrm>
            <a:off x="5768876" y="4868339"/>
            <a:ext cx="6273779" cy="369332"/>
            <a:chOff x="5918220" y="5190071"/>
            <a:chExt cx="6273779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277B65-FC03-934F-9786-9606468D2C17}"/>
                </a:ext>
              </a:extLst>
            </p:cNvPr>
            <p:cNvSpPr txBox="1"/>
            <p:nvPr/>
          </p:nvSpPr>
          <p:spPr>
            <a:xfrm>
              <a:off x="5918220" y="5190071"/>
              <a:ext cx="6273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In Nb                      km/s near T</a:t>
              </a:r>
              <a:r>
                <a:rPr lang="en-US" baseline="-25000" dirty="0"/>
                <a:t>c</a:t>
              </a:r>
              <a:r>
                <a:rPr lang="en-US" dirty="0"/>
                <a:t> and decreases as T decreases. </a:t>
              </a:r>
              <a:endParaRPr lang="en-US" baseline="-250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E3DDE9-876E-6819-E00D-62587D54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2601" y="5247217"/>
              <a:ext cx="1014485" cy="24129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08784-8877-1490-9A48-12642D682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474" y="5798335"/>
            <a:ext cx="3340785" cy="36933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7441EAB-3A61-F8D3-35A2-E5D471D1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861C263-3162-04FF-118C-D8F4DE1A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934" y="-1524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 nonlinear drag of a trapped vortex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00013" y="4253317"/>
            <a:ext cx="69426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/>
              <a:t>What happens to the vortex if its supersonic tip driven by rf current is LO-unstable while the rest of the elastic vortex is LO-stable?</a:t>
            </a:r>
          </a:p>
          <a:p>
            <a:endParaRPr lang="en-US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/>
              <a:t>Field dependence of RF residual surface resistance caused by </a:t>
            </a:r>
          </a:p>
          <a:p>
            <a:r>
              <a:rPr lang="en-US" b="1" dirty="0"/>
              <a:t>      trapped vortices with nonlinear LO drag?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AA20D0-3533-FEF3-0804-C120C9F7C44B}"/>
              </a:ext>
            </a:extLst>
          </p:cNvPr>
          <p:cNvGrpSpPr/>
          <p:nvPr/>
        </p:nvGrpSpPr>
        <p:grpSpPr>
          <a:xfrm>
            <a:off x="330207" y="2074333"/>
            <a:ext cx="4317799" cy="4191000"/>
            <a:chOff x="1634069" y="2396066"/>
            <a:chExt cx="4317799" cy="4191000"/>
          </a:xfrm>
        </p:grpSpPr>
        <p:grpSp>
          <p:nvGrpSpPr>
            <p:cNvPr id="74" name="Group 45">
              <a:extLst>
                <a:ext uri="{FF2B5EF4-FFF2-40B4-BE49-F238E27FC236}">
                  <a16:creationId xmlns:a16="http://schemas.microsoft.com/office/drawing/2014/main" id="{F8F12DAE-13F3-1941-9044-70CFD4E7FA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4069" y="2396066"/>
              <a:ext cx="3886200" cy="4191000"/>
              <a:chOff x="228600" y="1447800"/>
              <a:chExt cx="4038600" cy="4601834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9D3CCE1-6521-AB41-A015-096AFF97F4C6}"/>
                  </a:ext>
                </a:extLst>
              </p:cNvPr>
              <p:cNvSpPr/>
              <p:nvPr/>
            </p:nvSpPr>
            <p:spPr bwMode="auto">
              <a:xfrm>
                <a:off x="1903413" y="2241493"/>
                <a:ext cx="557212" cy="3808141"/>
              </a:xfrm>
              <a:custGeom>
                <a:avLst/>
                <a:gdLst>
                  <a:gd name="connsiteX0" fmla="*/ 360438 w 556380"/>
                  <a:gd name="connsiteY0" fmla="*/ 0 h 3618895"/>
                  <a:gd name="connsiteX1" fmla="*/ 491066 w 556380"/>
                  <a:gd name="connsiteY1" fmla="*/ 391886 h 3618895"/>
                  <a:gd name="connsiteX2" fmla="*/ 476552 w 556380"/>
                  <a:gd name="connsiteY2" fmla="*/ 1190172 h 3618895"/>
                  <a:gd name="connsiteX3" fmla="*/ 12095 w 556380"/>
                  <a:gd name="connsiteY3" fmla="*/ 2220686 h 3618895"/>
                  <a:gd name="connsiteX4" fmla="*/ 403980 w 556380"/>
                  <a:gd name="connsiteY4" fmla="*/ 3410857 h 3618895"/>
                  <a:gd name="connsiteX5" fmla="*/ 433009 w 556380"/>
                  <a:gd name="connsiteY5" fmla="*/ 3468915 h 361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6380" h="3618895">
                    <a:moveTo>
                      <a:pt x="360438" y="0"/>
                    </a:moveTo>
                    <a:cubicBezTo>
                      <a:pt x="416076" y="96762"/>
                      <a:pt x="471714" y="193524"/>
                      <a:pt x="491066" y="391886"/>
                    </a:cubicBezTo>
                    <a:cubicBezTo>
                      <a:pt x="510418" y="590248"/>
                      <a:pt x="556380" y="885372"/>
                      <a:pt x="476552" y="1190172"/>
                    </a:cubicBezTo>
                    <a:cubicBezTo>
                      <a:pt x="396724" y="1494972"/>
                      <a:pt x="24190" y="1850572"/>
                      <a:pt x="12095" y="2220686"/>
                    </a:cubicBezTo>
                    <a:cubicBezTo>
                      <a:pt x="0" y="2590800"/>
                      <a:pt x="333828" y="3202819"/>
                      <a:pt x="403980" y="3410857"/>
                    </a:cubicBezTo>
                    <a:cubicBezTo>
                      <a:pt x="474132" y="3618895"/>
                      <a:pt x="453570" y="3543905"/>
                      <a:pt x="433009" y="3468915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497D5D76-E42F-7749-8D2A-0DB98F929B1F}"/>
                  </a:ext>
                </a:extLst>
              </p:cNvPr>
              <p:cNvSpPr/>
              <p:nvPr/>
            </p:nvSpPr>
            <p:spPr bwMode="auto">
              <a:xfrm>
                <a:off x="1447800" y="421144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A3EB614F-41FD-5040-B96F-F683FC66F9B5}"/>
                  </a:ext>
                </a:extLst>
              </p:cNvPr>
              <p:cNvSpPr/>
              <p:nvPr/>
            </p:nvSpPr>
            <p:spPr bwMode="auto">
              <a:xfrm>
                <a:off x="990600" y="4070163"/>
                <a:ext cx="1905000" cy="561935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74DD0C01-1F8E-984A-84B6-3E6D557FA5AE}"/>
                  </a:ext>
                </a:extLst>
              </p:cNvPr>
              <p:cNvSpPr/>
              <p:nvPr/>
            </p:nvSpPr>
            <p:spPr bwMode="auto">
              <a:xfrm>
                <a:off x="1676400" y="4311445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C7F06098-296D-4946-9109-878386D30844}"/>
                  </a:ext>
                </a:extLst>
              </p:cNvPr>
              <p:cNvSpPr/>
              <p:nvPr/>
            </p:nvSpPr>
            <p:spPr bwMode="auto">
              <a:xfrm>
                <a:off x="1828800" y="340981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D460DC8D-9C60-A64E-A9FA-94F63A2366D7}"/>
                  </a:ext>
                </a:extLst>
              </p:cNvPr>
              <p:cNvSpPr/>
              <p:nvPr/>
            </p:nvSpPr>
            <p:spPr bwMode="auto">
              <a:xfrm>
                <a:off x="1371600" y="3268533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9C2BC776-52A4-7E45-B159-ECF485220A47}"/>
                  </a:ext>
                </a:extLst>
              </p:cNvPr>
              <p:cNvSpPr/>
              <p:nvPr/>
            </p:nvSpPr>
            <p:spPr bwMode="auto">
              <a:xfrm>
                <a:off x="2057400" y="3508228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333D9340-54AE-9C48-8878-4B981259EBF1}"/>
                  </a:ext>
                </a:extLst>
              </p:cNvPr>
              <p:cNvSpPr/>
              <p:nvPr/>
            </p:nvSpPr>
            <p:spPr bwMode="auto">
              <a:xfrm>
                <a:off x="1905000" y="260818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3E5A55E2-7FE7-144A-A8BD-C6BC4FB6A78D}"/>
                  </a:ext>
                </a:extLst>
              </p:cNvPr>
              <p:cNvSpPr/>
              <p:nvPr/>
            </p:nvSpPr>
            <p:spPr bwMode="auto">
              <a:xfrm>
                <a:off x="1447800" y="2466902"/>
                <a:ext cx="1905000" cy="560348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42E194C0-43B9-7440-B4BB-CC15EDAD9D81}"/>
                  </a:ext>
                </a:extLst>
              </p:cNvPr>
              <p:cNvSpPr/>
              <p:nvPr/>
            </p:nvSpPr>
            <p:spPr bwMode="auto">
              <a:xfrm>
                <a:off x="2133600" y="2706598"/>
                <a:ext cx="533400" cy="160326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007B36A-580B-E945-8D27-952C2FA740CE}"/>
                  </a:ext>
                </a:extLst>
              </p:cNvPr>
              <p:cNvSpPr/>
              <p:nvPr/>
            </p:nvSpPr>
            <p:spPr bwMode="auto">
              <a:xfrm>
                <a:off x="1676400" y="5254353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AF446C3D-1178-214A-9C3E-AF749770281C}"/>
                  </a:ext>
                </a:extLst>
              </p:cNvPr>
              <p:cNvSpPr/>
              <p:nvPr/>
            </p:nvSpPr>
            <p:spPr bwMode="auto">
              <a:xfrm>
                <a:off x="1219200" y="5113076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BC413D11-9704-C24C-83B2-F9A6022533E0}"/>
                  </a:ext>
                </a:extLst>
              </p:cNvPr>
              <p:cNvSpPr/>
              <p:nvPr/>
            </p:nvSpPr>
            <p:spPr bwMode="auto">
              <a:xfrm>
                <a:off x="1905000" y="5352771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EC98223-156C-D248-BB95-AC690248638D}"/>
                  </a:ext>
                </a:extLst>
              </p:cNvPr>
              <p:cNvSpPr/>
              <p:nvPr/>
            </p:nvSpPr>
            <p:spPr>
              <a:xfrm>
                <a:off x="1966913" y="5448014"/>
                <a:ext cx="471487" cy="401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2184BD7-D546-0B41-8C6F-1623E88C76B3}"/>
                  </a:ext>
                </a:extLst>
              </p:cNvPr>
              <p:cNvSpPr/>
              <p:nvPr/>
            </p:nvSpPr>
            <p:spPr>
              <a:xfrm>
                <a:off x="457200" y="3668554"/>
                <a:ext cx="304800" cy="4016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842ED0C-CC84-A64D-A5FE-AA9F0347F89D}"/>
                  </a:ext>
                </a:extLst>
              </p:cNvPr>
              <p:cNvSpPr/>
              <p:nvPr/>
            </p:nvSpPr>
            <p:spPr>
              <a:xfrm>
                <a:off x="3124200" y="4471772"/>
                <a:ext cx="304800" cy="255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lowchart: Data 30">
                <a:extLst>
                  <a:ext uri="{FF2B5EF4-FFF2-40B4-BE49-F238E27FC236}">
                    <a16:creationId xmlns:a16="http://schemas.microsoft.com/office/drawing/2014/main" id="{82998E62-D275-A840-B81C-A475EE060756}"/>
                  </a:ext>
                </a:extLst>
              </p:cNvPr>
              <p:cNvSpPr/>
              <p:nvPr/>
            </p:nvSpPr>
            <p:spPr>
              <a:xfrm>
                <a:off x="228600" y="2000211"/>
                <a:ext cx="4038600" cy="320652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EC9D62EF-A781-9145-820E-70EAD67B8F4F}"/>
                  </a:ext>
                </a:extLst>
              </p:cNvPr>
              <p:cNvCxnSpPr/>
              <p:nvPr/>
            </p:nvCxnSpPr>
            <p:spPr>
              <a:xfrm>
                <a:off x="228600" y="2466902"/>
                <a:ext cx="12192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E691D90-6D73-0A47-8E53-5529B14CB3A4}"/>
                  </a:ext>
                </a:extLst>
              </p:cNvPr>
              <p:cNvCxnSpPr/>
              <p:nvPr/>
            </p:nvCxnSpPr>
            <p:spPr>
              <a:xfrm>
                <a:off x="228600" y="2627229"/>
                <a:ext cx="990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83670232-B726-B04D-89F4-A39C261C7DF5}"/>
                  </a:ext>
                </a:extLst>
              </p:cNvPr>
              <p:cNvCxnSpPr/>
              <p:nvPr/>
            </p:nvCxnSpPr>
            <p:spPr>
              <a:xfrm>
                <a:off x="228600" y="2787554"/>
                <a:ext cx="762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2F1AEB3-880C-8249-86E6-2A7E63834599}"/>
                  </a:ext>
                </a:extLst>
              </p:cNvPr>
              <p:cNvCxnSpPr/>
              <p:nvPr/>
            </p:nvCxnSpPr>
            <p:spPr>
              <a:xfrm>
                <a:off x="228600" y="2947881"/>
                <a:ext cx="5334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43F5A0A0-0C71-6843-974C-BC13900F3FE6}"/>
                  </a:ext>
                </a:extLst>
              </p:cNvPr>
              <p:cNvCxnSpPr/>
              <p:nvPr/>
            </p:nvCxnSpPr>
            <p:spPr>
              <a:xfrm>
                <a:off x="228600" y="3108206"/>
                <a:ext cx="381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CA535712-AC8D-364C-A7E8-B4476952B1E3}"/>
                  </a:ext>
                </a:extLst>
              </p:cNvPr>
              <p:cNvCxnSpPr/>
              <p:nvPr/>
            </p:nvCxnSpPr>
            <p:spPr>
              <a:xfrm>
                <a:off x="228600" y="3268533"/>
                <a:ext cx="228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937B80C-79ED-4B4C-9E29-C03517DF3BFF}"/>
                  </a:ext>
                </a:extLst>
              </p:cNvPr>
              <p:cNvSpPr/>
              <p:nvPr/>
            </p:nvSpPr>
            <p:spPr>
              <a:xfrm>
                <a:off x="2209800" y="2160537"/>
                <a:ext cx="152400" cy="476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14B0404-0CE7-1742-BC0B-55FCAD30C59A}"/>
                  </a:ext>
                </a:extLst>
              </p:cNvPr>
              <p:cNvCxnSpPr/>
              <p:nvPr/>
            </p:nvCxnSpPr>
            <p:spPr>
              <a:xfrm flipV="1">
                <a:off x="304800" y="1839885"/>
                <a:ext cx="838200" cy="32065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4115">
                <a:extLst>
                  <a:ext uri="{FF2B5EF4-FFF2-40B4-BE49-F238E27FC236}">
                    <a16:creationId xmlns:a16="http://schemas.microsoft.com/office/drawing/2014/main" id="{8C0E894A-F4A5-EA49-AB60-C9D7F24454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927" y="1447800"/>
                <a:ext cx="724985" cy="50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400"/>
                  <a:t>H(t)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5ADF7EF8-BD65-BB45-8BC4-A453F56C303A}"/>
                  </a:ext>
                </a:extLst>
              </p:cNvPr>
              <p:cNvCxnSpPr/>
              <p:nvPr/>
            </p:nvCxnSpPr>
            <p:spPr>
              <a:xfrm flipV="1">
                <a:off x="2286000" y="1933540"/>
                <a:ext cx="762000" cy="25557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44">
                <a:extLst>
                  <a:ext uri="{FF2B5EF4-FFF2-40B4-BE49-F238E27FC236}">
                    <a16:creationId xmlns:a16="http://schemas.microsoft.com/office/drawing/2014/main" id="{D16A63AF-0915-CB4D-B996-9C3797AE3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200" y="1611868"/>
                <a:ext cx="738312" cy="405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/>
                  <a:t>u(z,t)</a:t>
                </a: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D3C12C1-5111-FD41-9F09-5E2D17FD1247}"/>
                </a:ext>
              </a:extLst>
            </p:cNvPr>
            <p:cNvSpPr txBox="1"/>
            <p:nvPr/>
          </p:nvSpPr>
          <p:spPr>
            <a:xfrm>
              <a:off x="4961469" y="3614412"/>
              <a:ext cx="99039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 </a:t>
              </a:r>
            </a:p>
            <a:p>
              <a:pPr algn="ctr"/>
              <a:r>
                <a:rPr lang="en-US" dirty="0"/>
                <a:t>unstable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E8CB498-F741-364D-8AAC-B5855A5907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11281" y="3290321"/>
              <a:ext cx="1095077" cy="4597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673EF062-4216-204B-857A-56E61D724377}"/>
                </a:ext>
              </a:extLst>
            </p:cNvPr>
            <p:cNvSpPr txBox="1"/>
            <p:nvPr/>
          </p:nvSpPr>
          <p:spPr>
            <a:xfrm>
              <a:off x="5048715" y="4687670"/>
              <a:ext cx="74674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 </a:t>
              </a:r>
            </a:p>
            <a:p>
              <a:pPr algn="ctr"/>
              <a:r>
                <a:rPr lang="en-US" dirty="0"/>
                <a:t>stable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14229115-9BC5-4F49-A035-1F33B097EA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2461" y="4725871"/>
              <a:ext cx="1292752" cy="192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3AC1D7-9672-BC33-7483-C270930F7F32}"/>
              </a:ext>
            </a:extLst>
          </p:cNvPr>
          <p:cNvSpPr txBox="1"/>
          <p:nvPr/>
        </p:nvSpPr>
        <p:spPr>
          <a:xfrm>
            <a:off x="406399" y="786937"/>
            <a:ext cx="1139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At                             </a:t>
            </a:r>
            <a:r>
              <a:rPr lang="en-US" dirty="0" err="1">
                <a:latin typeface="+mn-lt"/>
              </a:rPr>
              <a:t>mT</a:t>
            </a:r>
            <a:r>
              <a:rPr lang="en-US" dirty="0">
                <a:latin typeface="+mn-lt"/>
              </a:rPr>
              <a:t>  the </a:t>
            </a:r>
            <a:r>
              <a:rPr lang="en-US" dirty="0" err="1">
                <a:latin typeface="+mn-lt"/>
              </a:rPr>
              <a:t>superflow</a:t>
            </a:r>
            <a:r>
              <a:rPr lang="en-US" dirty="0">
                <a:latin typeface="+mn-lt"/>
              </a:rPr>
              <a:t> velocity of Cooper pairs in Nb reaches the pairbreaking threshold            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C2FA5-50FD-E42F-BC09-0FA82257803F}"/>
              </a:ext>
            </a:extLst>
          </p:cNvPr>
          <p:cNvSpPr txBox="1"/>
          <p:nvPr/>
        </p:nvSpPr>
        <p:spPr>
          <a:xfrm>
            <a:off x="394049" y="1162966"/>
            <a:ext cx="573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Terminal velocity of</a:t>
            </a:r>
            <a:r>
              <a:rPr lang="en-US" dirty="0">
                <a:latin typeface="+mn-lt"/>
              </a:rPr>
              <a:t> the vortex tip at the pairbreaking limit: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C1B0F-057E-E559-FB0B-DE4ADAA6C5E1}"/>
              </a:ext>
            </a:extLst>
          </p:cNvPr>
          <p:cNvSpPr txBox="1"/>
          <p:nvPr/>
        </p:nvSpPr>
        <p:spPr>
          <a:xfrm>
            <a:off x="5094773" y="2344805"/>
            <a:ext cx="6767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Nb,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</a:t>
            </a:r>
            <a:r>
              <a:rPr lang="en-US" baseline="-25000" dirty="0" err="1">
                <a:latin typeface="+mn-lt"/>
              </a:rPr>
              <a:t>d</a:t>
            </a:r>
            <a:r>
              <a:rPr lang="en-US" dirty="0">
                <a:latin typeface="+mn-lt"/>
              </a:rPr>
              <a:t> = 10 km/s exceeds both the speed of sound (2-4 km/s) and </a:t>
            </a:r>
            <a:r>
              <a:rPr lang="en-US" dirty="0" err="1">
                <a:latin typeface="+mn-lt"/>
              </a:rPr>
              <a:t>v</a:t>
            </a:r>
            <a:r>
              <a:rPr lang="en-US" baseline="-25000" dirty="0" err="1">
                <a:latin typeface="+mn-lt"/>
              </a:rPr>
              <a:t>c</a:t>
            </a:r>
            <a:r>
              <a:rPr lang="en-US" dirty="0">
                <a:latin typeface="+mn-lt"/>
              </a:rPr>
              <a:t> = </a:t>
            </a:r>
            <a:r>
              <a:rPr lang="en-US" dirty="0">
                <a:latin typeface="+mn-lt"/>
                <a:sym typeface="Symbol"/>
              </a:rPr>
              <a:t>/p</a:t>
            </a:r>
            <a:r>
              <a:rPr lang="en-US" baseline="-25000" dirty="0">
                <a:latin typeface="+mn-lt"/>
                <a:sym typeface="Symbol"/>
              </a:rPr>
              <a:t>F</a:t>
            </a:r>
            <a:r>
              <a:rPr lang="en-US" dirty="0">
                <a:latin typeface="+mn-lt"/>
              </a:rPr>
              <a:t> = 1 km/s. </a:t>
            </a:r>
            <a:r>
              <a:rPr lang="en-US" dirty="0"/>
              <a:t>Velocities </a:t>
            </a:r>
            <a:r>
              <a:rPr lang="en-US" dirty="0">
                <a:latin typeface="+mn-lt"/>
              </a:rPr>
              <a:t>= 10-20 km</a:t>
            </a:r>
            <a:r>
              <a:rPr lang="en-US" dirty="0"/>
              <a:t>/s were o</a:t>
            </a:r>
            <a:r>
              <a:rPr lang="en-US" dirty="0">
                <a:latin typeface="+mn-lt"/>
              </a:rPr>
              <a:t>bserved by </a:t>
            </a:r>
            <a:r>
              <a:rPr lang="en-US" sz="1200" b="1" dirty="0" err="1">
                <a:solidFill>
                  <a:srgbClr val="0000DB"/>
                </a:solidFill>
                <a:latin typeface="+mn-lt"/>
              </a:rPr>
              <a:t>Embon</a:t>
            </a:r>
            <a:r>
              <a:rPr lang="en-US" sz="1200" b="1" dirty="0">
                <a:solidFill>
                  <a:srgbClr val="0000DB"/>
                </a:solidFill>
                <a:latin typeface="+mn-lt"/>
              </a:rPr>
              <a:t> et al. Nature Comm. 8, 85 (2017); </a:t>
            </a:r>
            <a:r>
              <a:rPr lang="en-US" sz="1200" b="1" dirty="0" err="1">
                <a:solidFill>
                  <a:srgbClr val="0000DB"/>
                </a:solidFill>
                <a:latin typeface="+mn-lt"/>
              </a:rPr>
              <a:t>Dobrovolsky</a:t>
            </a:r>
            <a:r>
              <a:rPr lang="en-US" sz="1200" b="1" dirty="0">
                <a:solidFill>
                  <a:srgbClr val="0000DB"/>
                </a:solidFill>
                <a:latin typeface="+mn-lt"/>
              </a:rPr>
              <a:t> et al, Nature Comm. 11, 2391 (2020).</a:t>
            </a:r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8AA0CF-6D5B-F5D2-6618-65B6B8F7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914" y="1413764"/>
            <a:ext cx="2664695" cy="7071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83F17-B6AD-B23A-9281-A6E182923712}"/>
              </a:ext>
            </a:extLst>
          </p:cNvPr>
          <p:cNvGrpSpPr/>
          <p:nvPr/>
        </p:nvGrpSpPr>
        <p:grpSpPr>
          <a:xfrm>
            <a:off x="5046134" y="3357474"/>
            <a:ext cx="7145866" cy="646331"/>
            <a:chOff x="5046134" y="3462404"/>
            <a:chExt cx="7145866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5046134" y="3462404"/>
              <a:ext cx="7145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Since                              km/s is 10-10</a:t>
              </a:r>
              <a:r>
                <a:rPr lang="en-US" baseline="30000" dirty="0"/>
                <a:t>2 </a:t>
              </a:r>
              <a:r>
                <a:rPr lang="en-US" dirty="0"/>
                <a:t> times smaller than vortex velocities at H = 10 -100 </a:t>
              </a:r>
              <a:r>
                <a:rPr lang="en-US" dirty="0" err="1"/>
                <a:t>mT</a:t>
              </a:r>
              <a:r>
                <a:rPr lang="en-US" dirty="0"/>
                <a:t>,  the LO nonlinearity of          is essential for SRF.                                  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55D5AF9-4307-2D40-B6DA-106B7B3FC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127" y="3550465"/>
              <a:ext cx="1382769" cy="205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2E4F71-6D0B-AD93-33A1-6E30F1EE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4298" y="3798319"/>
              <a:ext cx="399087" cy="23816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9DF1B8B-2094-FD17-EB74-D27589236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48" y="881738"/>
            <a:ext cx="1383155" cy="195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AC2984-21FD-4EE1-B96D-48C8B641B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568" y="866288"/>
            <a:ext cx="984143" cy="219357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1D8F7D0-1932-725D-7C1C-CC81D247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D671BFE-53D0-E1A3-1721-FFBC9E00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4E4F48F-93A7-9ECE-00B2-6BF7341D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74" y="51860"/>
            <a:ext cx="7899897" cy="6691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Residual resistance with the LO drag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14B54A-CDB4-831F-52B5-8BC09D4D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844" y="934480"/>
            <a:ext cx="4370859" cy="34831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01ED8A-F0AC-F349-1B60-A49027F575AB}"/>
              </a:ext>
            </a:extLst>
          </p:cNvPr>
          <p:cNvSpPr txBox="1"/>
          <p:nvPr/>
        </p:nvSpPr>
        <p:spPr>
          <a:xfrm>
            <a:off x="9103367" y="4633599"/>
            <a:ext cx="295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Fit to the experimental data  </a:t>
            </a:r>
          </a:p>
          <a:p>
            <a:r>
              <a:rPr lang="en-US" dirty="0">
                <a:latin typeface="+mn-lt"/>
              </a:rPr>
              <a:t>for a 1.47 GHz </a:t>
            </a:r>
            <a:r>
              <a:rPr lang="en-US" dirty="0" err="1">
                <a:latin typeface="+mn-lt"/>
              </a:rPr>
              <a:t>Nb</a:t>
            </a:r>
            <a:r>
              <a:rPr lang="en-US" dirty="0">
                <a:latin typeface="+mn-lt"/>
              </a:rPr>
              <a:t> cavity </a:t>
            </a:r>
          </a:p>
          <a:p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Ciovati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JAP 96, 1591 (2004)</a:t>
            </a:r>
            <a:endParaRPr lang="en-US" sz="1200" b="1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CDC740-F164-B823-BABF-1749678C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55" y="2599851"/>
            <a:ext cx="1724877" cy="2312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5ADC83-75FF-17C1-FF97-D1D7FEF82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475" y="3197200"/>
            <a:ext cx="1870972" cy="2335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2D1103-8EBC-230A-6FC1-910B50425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477" y="1972735"/>
            <a:ext cx="1314450" cy="209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24D2813-ED81-66A9-1E60-3FF9FF8F6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666" y="1346836"/>
            <a:ext cx="3639272" cy="36933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71550C-D3ED-04E2-BAF0-C63066360603}"/>
              </a:ext>
            </a:extLst>
          </p:cNvPr>
          <p:cNvSpPr txBox="1"/>
          <p:nvPr/>
        </p:nvSpPr>
        <p:spPr>
          <a:xfrm>
            <a:off x="4644574" y="846667"/>
            <a:ext cx="232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control parameter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ED9C50-F8E4-FA00-3BA9-90A17BDDC263}"/>
              </a:ext>
            </a:extLst>
          </p:cNvPr>
          <p:cNvSpPr txBox="1"/>
          <p:nvPr/>
        </p:nvSpPr>
        <p:spPr>
          <a:xfrm>
            <a:off x="4405546" y="1962790"/>
            <a:ext cx="34886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initial R</a:t>
            </a:r>
            <a:r>
              <a:rPr lang="en-US" baseline="-25000" dirty="0"/>
              <a:t>i</a:t>
            </a:r>
            <a:r>
              <a:rPr lang="en-US" dirty="0"/>
              <a:t>(H) rise at low H is</a:t>
            </a:r>
          </a:p>
          <a:p>
            <a:r>
              <a:rPr lang="en-US" dirty="0"/>
              <a:t>followed by R</a:t>
            </a:r>
            <a:r>
              <a:rPr lang="en-US" baseline="-25000" dirty="0"/>
              <a:t>i</a:t>
            </a:r>
            <a:r>
              <a:rPr lang="en-US" dirty="0"/>
              <a:t>(H) drop due to</a:t>
            </a:r>
          </a:p>
          <a:p>
            <a:r>
              <a:rPr lang="en-US" dirty="0"/>
              <a:t>the LO reduction of vortex drag.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Negative Q slope from R</a:t>
            </a:r>
            <a:r>
              <a:rPr lang="en-US" b="1" baseline="-25000" dirty="0">
                <a:solidFill>
                  <a:srgbClr val="FF0000"/>
                </a:solidFill>
              </a:rPr>
              <a:t>i </a:t>
            </a:r>
            <a:r>
              <a:rPr lang="en-US" b="1" dirty="0">
                <a:solidFill>
                  <a:srgbClr val="FF0000"/>
                </a:solidFill>
              </a:rPr>
              <a:t>(H) which</a:t>
            </a:r>
          </a:p>
          <a:p>
            <a:r>
              <a:rPr lang="en-US" b="1" dirty="0">
                <a:solidFill>
                  <a:srgbClr val="FF0000"/>
                </a:solidFill>
              </a:rPr>
              <a:t>gets more pronounced as: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Frequency is increased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Temperature is decreased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Surface gets dirtier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Suppressed by overheating</a:t>
            </a:r>
          </a:p>
          <a:p>
            <a:r>
              <a:rPr lang="en-US" b="1" dirty="0"/>
              <a:t>     if flux density is too high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6DCEC3E-D145-9D1F-2B66-14833D3CF8E9}"/>
              </a:ext>
            </a:extLst>
          </p:cNvPr>
          <p:cNvGrpSpPr/>
          <p:nvPr/>
        </p:nvGrpSpPr>
        <p:grpSpPr>
          <a:xfrm>
            <a:off x="4158574" y="5716109"/>
            <a:ext cx="5729389" cy="678825"/>
            <a:chOff x="4158574" y="5509073"/>
            <a:chExt cx="5729389" cy="6788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F83A93-DEAD-A452-F62F-4E90449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9821" y="5509073"/>
              <a:ext cx="3352800" cy="25326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D3A55D-099A-1B92-5097-A5F5473BF59A}"/>
                </a:ext>
              </a:extLst>
            </p:cNvPr>
            <p:cNvSpPr txBox="1"/>
            <p:nvPr/>
          </p:nvSpPr>
          <p:spPr>
            <a:xfrm>
              <a:off x="4158574" y="5818566"/>
              <a:ext cx="5729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  <a:r>
                <a:rPr lang="en-US" baseline="-25000" dirty="0"/>
                <a:t>0</a:t>
              </a:r>
              <a:r>
                <a:rPr lang="en-US" dirty="0"/>
                <a:t> = 22 GHz for dirty Nb with                                  nm.              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32F8C0D-37DA-E1F8-FD98-AC4740F8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6899" y="5872963"/>
              <a:ext cx="1621368" cy="25478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9E1004-D4A3-F2CA-0358-A6CEF2E11588}"/>
              </a:ext>
            </a:extLst>
          </p:cNvPr>
          <p:cNvGrpSpPr/>
          <p:nvPr/>
        </p:nvGrpSpPr>
        <p:grpSpPr>
          <a:xfrm>
            <a:off x="95757" y="-36251"/>
            <a:ext cx="4176285" cy="6268633"/>
            <a:chOff x="44958" y="136279"/>
            <a:chExt cx="4176285" cy="6268633"/>
          </a:xfrm>
        </p:grpSpPr>
        <p:pic>
          <p:nvPicPr>
            <p:cNvPr id="29" name="Picture 28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8947DB07-6571-9D1F-05A3-C3EDD147C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463" y="3270522"/>
              <a:ext cx="4082780" cy="3060918"/>
            </a:xfrm>
            <a:prstGeom prst="rect">
              <a:avLst/>
            </a:prstGeom>
          </p:spPr>
        </p:pic>
        <p:pic>
          <p:nvPicPr>
            <p:cNvPr id="31" name="Picture 30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0F01BB2E-8A4D-99F0-741A-B765FC3D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58" y="136279"/>
              <a:ext cx="4168400" cy="312510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145475-2257-7750-7027-F727FC82B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53687" y="6151642"/>
              <a:ext cx="705049" cy="25327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FC7C16-EC86-7F90-078C-2B5C11C59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02891" y="3072016"/>
              <a:ext cx="705049" cy="25327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F756F80-6D84-DA28-2119-5C353A8AF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24198" y="3730775"/>
              <a:ext cx="584199" cy="22950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728CB0-3D24-5BE5-6ADB-7D045FEE6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90852" y="498787"/>
              <a:ext cx="761103" cy="222269"/>
            </a:xfrm>
            <a:prstGeom prst="rect">
              <a:avLst/>
            </a:prstGeom>
          </p:spPr>
        </p:pic>
      </p:grp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CF06B8EB-CA0C-06B9-6398-4A3FFADF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Gurevich, SRF Frontier Workshop, JLab, November 12-14, 2025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F7266C6B-B32B-E4D6-A46B-0AED5D76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19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CA93C4-F452-6FB0-542E-3F89F69163D2}"/>
              </a:ext>
            </a:extLst>
          </p:cNvPr>
          <p:cNvSpPr txBox="1"/>
          <p:nvPr/>
        </p:nvSpPr>
        <p:spPr>
          <a:xfrm>
            <a:off x="331282" y="6302080"/>
            <a:ext cx="334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Pathirana and </a:t>
            </a:r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</a:rPr>
              <a:t>, PRB 101, 064504 (2020); 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PRB  103, 184518 (2021)</a:t>
            </a:r>
          </a:p>
        </p:txBody>
      </p:sp>
    </p:spTree>
    <p:extLst>
      <p:ext uri="{BB962C8B-B14F-4D97-AF65-F5344CB8AC3E}">
        <p14:creationId xmlns:p14="http://schemas.microsoft.com/office/powerpoint/2010/main" val="378468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B334-74B3-6341-915A-9E21C406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323" y="-370517"/>
            <a:ext cx="6736501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Variety of field dependencies of Q(H)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5E3AE-2F7D-D34B-8F4B-BBD86D7E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3150" y="6356350"/>
            <a:ext cx="5015459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36FFC-31ED-4D45-BA07-F693FB5A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0205"/>
            <a:ext cx="2743200" cy="365125"/>
          </a:xfrm>
        </p:spPr>
        <p:txBody>
          <a:bodyPr/>
          <a:lstStyle/>
          <a:p>
            <a:fld id="{CA2917F4-69CE-C848-A829-59C74A1C27FE}" type="slidenum">
              <a:rPr lang="en-US" smtClean="0"/>
              <a:t>2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C7E920-0171-B349-C20F-EFDDC5BD8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5" y="3504057"/>
            <a:ext cx="3863693" cy="3126747"/>
          </a:xfrm>
          <a:prstGeom prst="rect">
            <a:avLst/>
          </a:prstGeom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B7150C9-2222-F140-D1F7-51E8A7897F43}"/>
              </a:ext>
            </a:extLst>
          </p:cNvPr>
          <p:cNvGrpSpPr/>
          <p:nvPr/>
        </p:nvGrpSpPr>
        <p:grpSpPr>
          <a:xfrm>
            <a:off x="246721" y="634861"/>
            <a:ext cx="3780708" cy="2794139"/>
            <a:chOff x="1413397" y="1334122"/>
            <a:chExt cx="3934820" cy="31843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737A0E-DF36-98B4-213C-6BFAF1C68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3397" y="1334122"/>
              <a:ext cx="3934820" cy="318430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EBCFE8-CC63-387B-0F77-686C66280C92}"/>
                </a:ext>
              </a:extLst>
            </p:cNvPr>
            <p:cNvSpPr txBox="1"/>
            <p:nvPr/>
          </p:nvSpPr>
          <p:spPr>
            <a:xfrm>
              <a:off x="2291625" y="3005114"/>
              <a:ext cx="2025926" cy="32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Reentrant shape</a:t>
              </a:r>
            </a:p>
          </p:txBody>
        </p:sp>
        <p:sp>
          <p:nvSpPr>
            <p:cNvPr id="6" name="Text Placeholder 12">
              <a:extLst>
                <a:ext uri="{FF2B5EF4-FFF2-40B4-BE49-F238E27FC236}">
                  <a16:creationId xmlns:a16="http://schemas.microsoft.com/office/drawing/2014/main" id="{A8F8740A-9BF6-336A-E434-4EFFDC3994C6}"/>
                </a:ext>
              </a:extLst>
            </p:cNvPr>
            <p:cNvSpPr txBox="1">
              <a:spLocks/>
            </p:cNvSpPr>
            <p:nvPr/>
          </p:nvSpPr>
          <p:spPr>
            <a:xfrm>
              <a:off x="1812643" y="3766181"/>
              <a:ext cx="3506333" cy="3096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/>
                <a:t>Single-cell: 59 MV/m (223 </a:t>
              </a:r>
              <a:r>
                <a:rPr lang="en-US" sz="1200" b="1" dirty="0" err="1"/>
                <a:t>mT</a:t>
              </a:r>
              <a:r>
                <a:rPr lang="en-US" sz="1200" b="1" dirty="0"/>
                <a:t>) 1.3 GHz at 2 K</a:t>
              </a:r>
            </a:p>
          </p:txBody>
        </p:sp>
      </p:grp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2B6A1070-9968-D125-7540-7FF67AE50861}"/>
              </a:ext>
            </a:extLst>
          </p:cNvPr>
          <p:cNvSpPr txBox="1">
            <a:spLocks/>
          </p:cNvSpPr>
          <p:nvPr/>
        </p:nvSpPr>
        <p:spPr>
          <a:xfrm>
            <a:off x="854049" y="5748767"/>
            <a:ext cx="2699461" cy="3485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53.3 MV/m in 650 MHz single-cell!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0C636-DADF-3A4C-46F4-9FC5DE6B91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151" y="572622"/>
            <a:ext cx="3988754" cy="3217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1BB2E-3789-1160-73A0-C2A0C3A0F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097" y="3759262"/>
            <a:ext cx="3427254" cy="3021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8E955-15DE-C39C-E1B1-85FDE6981AC9}"/>
              </a:ext>
            </a:extLst>
          </p:cNvPr>
          <p:cNvSpPr txBox="1"/>
          <p:nvPr/>
        </p:nvSpPr>
        <p:spPr>
          <a:xfrm>
            <a:off x="4230057" y="968901"/>
            <a:ext cx="199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Q slope,</a:t>
            </a:r>
          </a:p>
          <a:p>
            <a:r>
              <a:rPr lang="en-US" dirty="0"/>
              <a:t>high Q and highest </a:t>
            </a:r>
          </a:p>
          <a:p>
            <a:r>
              <a:rPr lang="en-US" dirty="0"/>
              <a:t>breakdown fields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7BF01-62DE-BF4F-D5F5-35BBA437E155}"/>
              </a:ext>
            </a:extLst>
          </p:cNvPr>
          <p:cNvSpPr txBox="1"/>
          <p:nvPr/>
        </p:nvSpPr>
        <p:spPr>
          <a:xfrm>
            <a:off x="6363796" y="1982864"/>
            <a:ext cx="21992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Q slope,</a:t>
            </a:r>
          </a:p>
          <a:p>
            <a:r>
              <a:rPr lang="en-US" dirty="0"/>
              <a:t>high Q, reduced </a:t>
            </a:r>
          </a:p>
          <a:p>
            <a:r>
              <a:rPr lang="en-US" dirty="0"/>
              <a:t>breakdown fields,</a:t>
            </a:r>
          </a:p>
          <a:p>
            <a:r>
              <a:rPr lang="en-US" u="sng" dirty="0"/>
              <a:t>usually </a:t>
            </a:r>
            <a:r>
              <a:rPr lang="en-US" dirty="0"/>
              <a:t>after infusion </a:t>
            </a:r>
          </a:p>
          <a:p>
            <a:r>
              <a:rPr lang="en-US" dirty="0"/>
              <a:t>of Ti, N O, or not</a:t>
            </a:r>
          </a:p>
        </p:txBody>
      </p:sp>
      <p:pic>
        <p:nvPicPr>
          <p:cNvPr id="8" name="Main graphic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6FC462B2-F75C-03A0-553A-39842EFC47BC}"/>
              </a:ext>
            </a:extLst>
          </p:cNvPr>
          <p:cNvPicPr/>
          <p:nvPr/>
        </p:nvPicPr>
        <p:blipFill rotWithShape="1">
          <a:blip r:embed="rId6"/>
          <a:srcRect t="52631"/>
          <a:stretch/>
        </p:blipFill>
        <p:spPr>
          <a:xfrm>
            <a:off x="8754257" y="3669321"/>
            <a:ext cx="3347803" cy="3111383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C28FBB-2289-16FF-466E-139F2FEB5ED6}"/>
              </a:ext>
            </a:extLst>
          </p:cNvPr>
          <p:cNvSpPr txBox="1"/>
          <p:nvPr/>
        </p:nvSpPr>
        <p:spPr>
          <a:xfrm>
            <a:off x="9376347" y="3999585"/>
            <a:ext cx="2091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</a:pPr>
            <a:r>
              <a:rPr lang="en-US" sz="1200" b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Lechner</a:t>
            </a:r>
            <a:r>
              <a:rPr lang="en-US" sz="1200" b="1" dirty="0">
                <a:solidFill>
                  <a:srgbClr val="0000DB"/>
                </a:solidFill>
                <a:ea typeface="Times New Roman" panose="02020603050405020304" pitchFamily="18" charset="0"/>
              </a:rPr>
              <a:t> et al,</a:t>
            </a:r>
            <a:r>
              <a:rPr lang="en-US" sz="1200" b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marR="0" lvl="0" algn="just">
              <a:buSzPts val="1000"/>
            </a:pPr>
            <a:r>
              <a:rPr lang="en-US" sz="1200" b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APL</a:t>
            </a:r>
            <a:r>
              <a:rPr lang="en-US" sz="1200" b="1" i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1200" b="1" dirty="0">
                <a:solidFill>
                  <a:srgbClr val="0000DB"/>
                </a:solidFill>
                <a:effectLst/>
                <a:ea typeface="Times New Roman" panose="02020603050405020304" pitchFamily="18" charset="0"/>
              </a:rPr>
              <a:t> 119, 082601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53D83-C9D8-7831-6453-547118AB6D81}"/>
              </a:ext>
            </a:extLst>
          </p:cNvPr>
          <p:cNvSpPr txBox="1"/>
          <p:nvPr/>
        </p:nvSpPr>
        <p:spPr>
          <a:xfrm>
            <a:off x="10193313" y="2533338"/>
            <a:ext cx="188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Dhakal, </a:t>
            </a:r>
            <a:r>
              <a:rPr lang="en-US" sz="1200" b="1" dirty="0" err="1">
                <a:solidFill>
                  <a:srgbClr val="0000DB"/>
                </a:solidFill>
              </a:rPr>
              <a:t>Ciovati</a:t>
            </a:r>
            <a:r>
              <a:rPr lang="en-US" sz="1200" b="1" dirty="0">
                <a:solidFill>
                  <a:srgbClr val="0000DB"/>
                </a:solidFill>
              </a:rPr>
              <a:t> et al.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PR STAB 16. 042001 (2013)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1EB9E-E5C2-9007-B073-F35F21D431F4}"/>
              </a:ext>
            </a:extLst>
          </p:cNvPr>
          <p:cNvSpPr txBox="1"/>
          <p:nvPr/>
        </p:nvSpPr>
        <p:spPr>
          <a:xfrm>
            <a:off x="5681274" y="4916774"/>
            <a:ext cx="1570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DB"/>
                </a:solidFill>
              </a:rPr>
              <a:t>Grasselino</a:t>
            </a:r>
            <a:r>
              <a:rPr lang="en-US" sz="1200" b="1" dirty="0">
                <a:solidFill>
                  <a:srgbClr val="0000DB"/>
                </a:solidFill>
              </a:rPr>
              <a:t> et al, FNAL</a:t>
            </a:r>
          </a:p>
        </p:txBody>
      </p:sp>
    </p:spTree>
    <p:extLst>
      <p:ext uri="{BB962C8B-B14F-4D97-AF65-F5344CB8AC3E}">
        <p14:creationId xmlns:p14="http://schemas.microsoft.com/office/powerpoint/2010/main" val="2549403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7FDF-CF34-4D03-6161-16309775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3C61-2648-EC14-8C5E-450C33760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85" y="962843"/>
            <a:ext cx="11967715" cy="271001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Interplay of even two basic mechanisms: current-induced DOS broadening and nonlinear rf losses of trapped vortices can produce a great variety of Q(H) behaviors tunable by materials treatments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Q slope:</a:t>
            </a: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DOS broadening by rf current in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BCS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(H) (weakens as lower temperatures and higher frequencies)</a:t>
            </a: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LO reduction of vortex drag with velocity (gets stronger at lower temperatures and higher frequencies)</a:t>
            </a: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be suppressed by overheating at high flux density</a:t>
            </a:r>
          </a:p>
          <a:p>
            <a:pPr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low frequencies, the raising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(H) can overwhelm the decreasing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BCS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(H) and reverse the Q slope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2C5F6-D022-B285-ABEA-41DEC35F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121729" cy="365125"/>
          </a:xfrm>
        </p:spPr>
        <p:txBody>
          <a:bodyPr/>
          <a:lstStyle/>
          <a:p>
            <a:r>
              <a:rPr lang="en-US" dirty="0"/>
              <a:t>Gurevich, SRF Frontier Workshop, </a:t>
            </a:r>
            <a:r>
              <a:rPr lang="en-US" dirty="0" err="1"/>
              <a:t>JLab</a:t>
            </a:r>
            <a:r>
              <a:rPr lang="en-US" dirty="0"/>
              <a:t>, November 12-14,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7BAB8-0FAE-2569-142D-7CD77EB7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7B818-B7F1-640D-F78C-2120160338F3}"/>
              </a:ext>
            </a:extLst>
          </p:cNvPr>
          <p:cNvSpPr txBox="1"/>
          <p:nvPr/>
        </p:nvSpPr>
        <p:spPr>
          <a:xfrm>
            <a:off x="441386" y="3977093"/>
            <a:ext cx="11514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These predictions are consistent with experiments, but how do we know that the NQS is not coming from nonequilibrium kinetics of quasiparticles driven by strong rf fields? 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000DB"/>
                </a:solidFill>
              </a:rPr>
              <a:t>Separate the thermally-activated R</a:t>
            </a:r>
            <a:r>
              <a:rPr lang="en-US" sz="2000" b="1" baseline="-25000" dirty="0">
                <a:solidFill>
                  <a:srgbClr val="0000DB"/>
                </a:solidFill>
              </a:rPr>
              <a:t>BCS</a:t>
            </a:r>
            <a:r>
              <a:rPr lang="en-US" sz="2000" b="1" dirty="0">
                <a:solidFill>
                  <a:srgbClr val="0000DB"/>
                </a:solidFill>
              </a:rPr>
              <a:t>(H) from the residual R</a:t>
            </a:r>
            <a:r>
              <a:rPr lang="en-US" sz="2000" b="1" baseline="-25000" dirty="0">
                <a:solidFill>
                  <a:srgbClr val="0000DB"/>
                </a:solidFill>
              </a:rPr>
              <a:t>i</a:t>
            </a:r>
            <a:r>
              <a:rPr lang="en-US" sz="2000" b="1" dirty="0">
                <a:solidFill>
                  <a:srgbClr val="0000DB"/>
                </a:solidFill>
              </a:rPr>
              <a:t> by doing the Arrhenius plots in a broad</a:t>
            </a:r>
          </a:p>
          <a:p>
            <a:r>
              <a:rPr lang="en-US" sz="2000" b="1" dirty="0">
                <a:solidFill>
                  <a:srgbClr val="0000DB"/>
                </a:solidFill>
              </a:rPr>
              <a:t>range of T and f. Detailed Q(</a:t>
            </a:r>
            <a:r>
              <a:rPr lang="en-US" sz="2000" b="1" dirty="0" err="1">
                <a:solidFill>
                  <a:srgbClr val="0000DB"/>
                </a:solidFill>
              </a:rPr>
              <a:t>H,T,f</a:t>
            </a:r>
            <a:r>
              <a:rPr lang="en-US" sz="2000" b="1" dirty="0">
                <a:solidFill>
                  <a:srgbClr val="0000DB"/>
                </a:solidFill>
              </a:rPr>
              <a:t>) measurements below 1.5K in a dilution fridge can show which component of Rs gets dominant upon increasing f and decreasing T.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But different frequencies imply different cavities with different surface properties and trapped flux.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E38D4-18AB-0084-C7C1-00DDF3C4983A}"/>
              </a:ext>
            </a:extLst>
          </p:cNvPr>
          <p:cNvSpPr txBox="1"/>
          <p:nvPr/>
        </p:nvSpPr>
        <p:spPr>
          <a:xfrm>
            <a:off x="11645660" y="655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1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1DCE-967B-0259-6D34-F829BD96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4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Contributions to SRF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96BF-F716-1285-7596-F33D95F93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5" y="1945959"/>
            <a:ext cx="11691258" cy="3650473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Intrinsic: </a:t>
            </a:r>
          </a:p>
          <a:p>
            <a:pPr>
              <a:buFontTx/>
              <a:buChar char="-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Quasiparticle losses due to thermal dissociation of Cooper pairs, field-dependent R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(H) of a nonequilibrium superconductor driven by strong rf currents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Extrinsic: </a:t>
            </a:r>
          </a:p>
          <a:p>
            <a:pPr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Nonsuperconducting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precipitates and surface layers (hydrides, suboxides)</a:t>
            </a:r>
          </a:p>
          <a:p>
            <a:pPr>
              <a:buFontTx/>
              <a:buChar char="-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Grain boundaries, arrays of dislocations, impurity segregation on GBs, nonstoichiometric regions</a:t>
            </a:r>
          </a:p>
          <a:p>
            <a:pPr>
              <a:buFontTx/>
              <a:buChar char="-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Vortices trapped in the cavity during cooldown through Tc, hotspots on cavity surface</a:t>
            </a:r>
          </a:p>
          <a:p>
            <a:pPr>
              <a:buFontTx/>
              <a:buChar char="-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Materials-related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subgap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quasiparticle states: TLS in surface oxides.</a:t>
            </a:r>
          </a:p>
          <a:p>
            <a:pPr>
              <a:buFontTx/>
              <a:buChar char="-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7D706-AE1B-EA8A-932B-8193E9AA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211417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3469B-83CF-A4D1-76F5-796F12A2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3C871-7195-F02B-78AE-926ACCF27B64}"/>
              </a:ext>
            </a:extLst>
          </p:cNvPr>
          <p:cNvSpPr txBox="1"/>
          <p:nvPr/>
        </p:nvSpPr>
        <p:spPr>
          <a:xfrm>
            <a:off x="7090610" y="1827081"/>
            <a:ext cx="15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DB"/>
                </a:solidFill>
              </a:rPr>
              <a:t>intrinsic (BCS)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3DB88-5E6C-4CB3-BC59-B80267847137}"/>
              </a:ext>
            </a:extLst>
          </p:cNvPr>
          <p:cNvSpPr txBox="1"/>
          <p:nvPr/>
        </p:nvSpPr>
        <p:spPr>
          <a:xfrm>
            <a:off x="8935456" y="1779241"/>
            <a:ext cx="194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DB"/>
                </a:solidFill>
              </a:rPr>
              <a:t>extrinsic (residual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BAE86-5D35-1382-EB75-0F4C6D17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54" y="1058954"/>
            <a:ext cx="7772400" cy="66023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432E3-12EE-AC06-FB34-1A54D5DEAAF9}"/>
              </a:ext>
            </a:extLst>
          </p:cNvPr>
          <p:cNvSpPr txBox="1"/>
          <p:nvPr/>
        </p:nvSpPr>
        <p:spPr>
          <a:xfrm>
            <a:off x="2382301" y="5342867"/>
            <a:ext cx="7300780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0080"/>
                </a:highlight>
              </a:rPr>
              <a:t>Complex interplay of mechanisms contributing to Q(H) slope and Q(H) rise</a:t>
            </a:r>
          </a:p>
          <a:p>
            <a:pPr algn="ctr"/>
            <a:endParaRPr lang="en-US" b="1" dirty="0">
              <a:solidFill>
                <a:schemeClr val="bg1"/>
              </a:solidFill>
              <a:highlight>
                <a:srgbClr val="000080"/>
              </a:highlight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000080"/>
                </a:highlight>
              </a:rPr>
              <a:t>BCS and residual parts of R</a:t>
            </a:r>
            <a:r>
              <a:rPr lang="en-US" b="1" baseline="-25000" dirty="0">
                <a:solidFill>
                  <a:schemeClr val="bg1"/>
                </a:solidFill>
                <a:highlight>
                  <a:srgbClr val="000080"/>
                </a:highlight>
              </a:rPr>
              <a:t>s</a:t>
            </a:r>
            <a:r>
              <a:rPr lang="en-US" b="1" dirty="0">
                <a:solidFill>
                  <a:schemeClr val="bg1"/>
                </a:solidFill>
                <a:highlight>
                  <a:srgbClr val="000080"/>
                </a:highlight>
              </a:rPr>
              <a:t> depend on frequency, temperature and rf field</a:t>
            </a:r>
          </a:p>
        </p:txBody>
      </p:sp>
    </p:spTree>
    <p:extLst>
      <p:ext uri="{BB962C8B-B14F-4D97-AF65-F5344CB8AC3E}">
        <p14:creationId xmlns:p14="http://schemas.microsoft.com/office/powerpoint/2010/main" val="334276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5D9B-0149-514D-9526-25421AD5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28" y="-366879"/>
            <a:ext cx="10259291" cy="141476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 we know (or do not know)?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69FB-EAF0-0A49-A673-E2C60AD625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3695" y="658662"/>
                <a:ext cx="11783295" cy="205175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sz="2200" b="1" dirty="0">
                    <a:solidFill>
                      <a:srgbClr val="FF0000"/>
                    </a:solidFill>
                  </a:rPr>
                  <a:t>Field limit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US" sz="2000" dirty="0"/>
                  <a:t>The GL theory of dc superheating field H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(T) is applicable near T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 but not at T &lt;&lt; T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.</a:t>
                </a:r>
                <a:endParaRPr lang="en-US" sz="2000" baseline="-250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US" sz="2000" dirty="0"/>
                  <a:t>Only </a:t>
                </a:r>
                <a:r>
                  <a:rPr lang="en-US" sz="2000" dirty="0">
                    <a:solidFill>
                      <a:srgbClr val="FF0000"/>
                    </a:solidFill>
                  </a:rPr>
                  <a:t>H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s</a:t>
                </a:r>
                <a:r>
                  <a:rPr lang="en-US" sz="2000" dirty="0">
                    <a:solidFill>
                      <a:srgbClr val="FF0000"/>
                    </a:solidFill>
                  </a:rPr>
                  <a:t>(0) = 0.84H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c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at                                was calculated </a:t>
                </a:r>
                <a:r>
                  <a:rPr lang="en-US" sz="1400" dirty="0">
                    <a:solidFill>
                      <a:srgbClr val="0000DB"/>
                    </a:solidFill>
                  </a:rPr>
                  <a:t>(</a:t>
                </a:r>
                <a:r>
                  <a:rPr lang="en-US" sz="1400" b="1" dirty="0" err="1">
                    <a:solidFill>
                      <a:srgbClr val="0000DB"/>
                    </a:solidFill>
                  </a:rPr>
                  <a:t>Galaiko</a:t>
                </a:r>
                <a:r>
                  <a:rPr lang="en-US" sz="1400" b="1" dirty="0">
                    <a:solidFill>
                      <a:srgbClr val="0000DB"/>
                    </a:solidFill>
                  </a:rPr>
                  <a:t> 1966, </a:t>
                </a:r>
                <a:r>
                  <a:rPr lang="en-US" sz="1400" b="1" dirty="0" err="1">
                    <a:solidFill>
                      <a:srgbClr val="0000DB"/>
                    </a:solidFill>
                  </a:rPr>
                  <a:t>Catelani</a:t>
                </a:r>
                <a:r>
                  <a:rPr lang="en-US" sz="1400" b="1" dirty="0">
                    <a:solidFill>
                      <a:srgbClr val="0000DB"/>
                    </a:solidFill>
                  </a:rPr>
                  <a:t> and Sethna, 2008; Lin and </a:t>
                </a:r>
                <a:r>
                  <a:rPr lang="en-US" sz="1400" b="1" dirty="0" err="1">
                    <a:solidFill>
                      <a:srgbClr val="0000DB"/>
                    </a:solidFill>
                  </a:rPr>
                  <a:t>Gurevich</a:t>
                </a:r>
                <a:r>
                  <a:rPr lang="en-US" sz="1400" b="1" dirty="0">
                    <a:solidFill>
                      <a:srgbClr val="0000DB"/>
                    </a:solidFill>
                  </a:rPr>
                  <a:t>, 2012)</a:t>
                </a:r>
                <a:r>
                  <a:rPr lang="en-US" sz="1400" dirty="0"/>
                  <a:t>. 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dirty="0"/>
                  <a:t>                      at T &lt;&lt; T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 and arbitrary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sz="2000" dirty="0"/>
                  <a:t> has not yet been calculated even in the BCS model.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US" sz="2000" dirty="0"/>
                  <a:t>                    in the </a:t>
                </a:r>
                <a:r>
                  <a:rPr lang="en-US" sz="2000" dirty="0" err="1"/>
                  <a:t>Eliashberg</a:t>
                </a:r>
                <a:r>
                  <a:rPr lang="en-US" sz="2000" dirty="0"/>
                  <a:t> theory has not been calculated at any T.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US" sz="2000" dirty="0">
                    <a:solidFill>
                      <a:srgbClr val="FF0000"/>
                    </a:solidFill>
                  </a:rPr>
                  <a:t>Dynamic superheating field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H</a:t>
                </a:r>
                <a:r>
                  <a:rPr lang="en-US" sz="2000" baseline="-25000" dirty="0" err="1">
                    <a:solidFill>
                      <a:srgbClr val="FF0000"/>
                    </a:solidFill>
                  </a:rPr>
                  <a:t>d</a:t>
                </a:r>
                <a:r>
                  <a:rPr lang="en-US" sz="2000" dirty="0">
                    <a:solidFill>
                      <a:srgbClr val="FF0000"/>
                    </a:solidFill>
                  </a:rPr>
                  <a:t>(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T,f</a:t>
                </a:r>
                <a:r>
                  <a:rPr lang="en-US" sz="2000" dirty="0">
                    <a:solidFill>
                      <a:srgbClr val="FF0000"/>
                    </a:solidFill>
                  </a:rPr>
                  <a:t>)</a:t>
                </a:r>
                <a:r>
                  <a:rPr lang="en-US" sz="2000" dirty="0"/>
                  <a:t>. How different can it be from the static H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(T) at GHz frequencies?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dirty="0"/>
                  <a:t>                                                                    </a:t>
                </a:r>
                <a:r>
                  <a:rPr lang="en-US" sz="1400" b="1" dirty="0">
                    <a:solidFill>
                      <a:srgbClr val="0000DB"/>
                    </a:solidFill>
                  </a:rPr>
                  <a:t>(</a:t>
                </a:r>
                <a:r>
                  <a:rPr lang="en-US" sz="1400" b="1" dirty="0" err="1">
                    <a:solidFill>
                      <a:srgbClr val="0000DB"/>
                    </a:solidFill>
                  </a:rPr>
                  <a:t>Sheikhzada</a:t>
                </a:r>
                <a:r>
                  <a:rPr lang="en-US" sz="1400" b="1" dirty="0">
                    <a:solidFill>
                      <a:srgbClr val="0000DB"/>
                    </a:solidFill>
                  </a:rPr>
                  <a:t> and Gurevich, 2020)  </a:t>
                </a:r>
                <a:r>
                  <a:rPr lang="en-US" sz="1400" dirty="0"/>
                  <a:t>  </a:t>
                </a:r>
                <a:r>
                  <a:rPr lang="en-US" sz="2000" dirty="0"/>
                  <a:t>but 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/>
                  <a:t> is unknown </a:t>
                </a:r>
              </a:p>
              <a:p>
                <a:endParaRPr lang="en-US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69FB-EAF0-0A49-A673-E2C60AD625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3695" y="658662"/>
                <a:ext cx="11783295" cy="2051756"/>
              </a:xfrm>
              <a:blipFill>
                <a:blip r:embed="rId2"/>
                <a:stretch>
                  <a:fillRect l="-431" t="-3681" b="-15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DE1A6-741B-9C46-B94B-728A9C83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8759" y="6356350"/>
            <a:ext cx="4970489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5E1DA-F00E-FD4A-B256-1FE6280B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C95BB-5666-6F4B-BE33-E66F710D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345" y="1322500"/>
            <a:ext cx="1594295" cy="28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7902E-54C3-4443-9B72-53EA3A5B1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54" y="1974360"/>
            <a:ext cx="976745" cy="280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366D5-154A-B14A-B592-8C6A0D338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88" y="2594146"/>
            <a:ext cx="3837690" cy="28015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5323B7-92B0-F946-8647-3A62F78FDA2F}"/>
              </a:ext>
            </a:extLst>
          </p:cNvPr>
          <p:cNvSpPr txBox="1"/>
          <p:nvPr/>
        </p:nvSpPr>
        <p:spPr>
          <a:xfrm>
            <a:off x="429598" y="3416087"/>
            <a:ext cx="113540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Low-field Q limit</a:t>
            </a:r>
            <a:endParaRPr lang="en-US" sz="22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000" dirty="0"/>
              <a:t>Low-field BCS surface resistance R</a:t>
            </a:r>
            <a:r>
              <a:rPr lang="en-US" sz="2000" baseline="-25000" dirty="0"/>
              <a:t>s</a:t>
            </a:r>
            <a:r>
              <a:rPr lang="en-US" sz="2000" dirty="0"/>
              <a:t>(</a:t>
            </a:r>
            <a:r>
              <a:rPr lang="en-US" sz="2000" dirty="0" err="1"/>
              <a:t>T,f</a:t>
            </a:r>
            <a:r>
              <a:rPr lang="en-US" sz="2000" dirty="0"/>
              <a:t>) is well-understood. How far can the residual resistance be decreased? Many contributions to R</a:t>
            </a:r>
            <a:r>
              <a:rPr lang="en-US" sz="2000" baseline="-25000" dirty="0"/>
              <a:t>i</a:t>
            </a:r>
            <a:r>
              <a:rPr lang="en-US" sz="2000" dirty="0"/>
              <a:t>: trapped vortices, </a:t>
            </a:r>
            <a:r>
              <a:rPr lang="en-US" sz="2000" dirty="0" err="1"/>
              <a:t>subgap</a:t>
            </a:r>
            <a:r>
              <a:rPr lang="en-US" sz="2000" dirty="0"/>
              <a:t> quasiparticles, two-level states, proximity-coupled suboxide layers, …..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8B110-DF1A-0040-BCCE-B831E4D4902B}"/>
              </a:ext>
            </a:extLst>
          </p:cNvPr>
          <p:cNvSpPr txBox="1"/>
          <p:nvPr/>
        </p:nvSpPr>
        <p:spPr>
          <a:xfrm>
            <a:off x="414608" y="4891124"/>
            <a:ext cx="116724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Complex effects of nonequilibrium superconductivity on Q(H)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Field-dependent R</a:t>
            </a:r>
            <a:r>
              <a:rPr lang="en-US" sz="2000" baseline="-25000" dirty="0"/>
              <a:t>BCS </a:t>
            </a:r>
            <a:r>
              <a:rPr lang="en-US" sz="2000" dirty="0"/>
              <a:t>controlled by nonequilibrium kinetics of quasiparticles driven by strong rf current.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Extreme dynamics and nonlinear losses of trapped vortices driven by strong rf current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Multiple mechanisms of negative Q(H) slope.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BC726-E461-A653-D8F3-6FC18E7C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44" y="1662070"/>
            <a:ext cx="976745" cy="2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493" y="-216454"/>
            <a:ext cx="4673958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BCS surface resistance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52649" y="1133476"/>
            <a:ext cx="4030476" cy="4581525"/>
            <a:chOff x="4572000" y="990600"/>
            <a:chExt cx="4493994" cy="4581525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775" y="990600"/>
              <a:ext cx="3171825" cy="458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828358" y="1600200"/>
                  <a:ext cx="1237636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Dirty: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/>
                          <a:ea typeface="Cambria Math"/>
                        </a:rPr>
                        <m:t>ℓ&lt;</m:t>
                      </m:r>
                      <m:r>
                        <a:rPr lang="en-US" sz="1400" b="1" i="1"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n-US" sz="1400" b="1" i="1">
                          <a:latin typeface="Cambria Math"/>
                          <a:ea typeface="Cambria Math"/>
                        </a:rPr>
                        <m:t>,</m:t>
                      </m:r>
                    </m:oMath>
                  </a14:m>
                  <a:endParaRPr lang="en-US" sz="1400" b="1" dirty="0">
                    <a:ea typeface="Cambria Math"/>
                  </a:endParaRPr>
                </a:p>
                <a:p>
                  <a:r>
                    <a:rPr lang="en-US" sz="1400" b="1" dirty="0"/>
                    <a:t>normal skin </a:t>
                  </a:r>
                </a:p>
                <a:p>
                  <a:r>
                    <a:rPr lang="en-US" sz="1400" b="1" dirty="0"/>
                    <a:t>effect 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358" y="1600200"/>
                  <a:ext cx="1237636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124" t="-1695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772399" y="3657600"/>
                  <a:ext cx="1285893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Clean: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/>
                          <a:ea typeface="Cambria Math"/>
                        </a:rPr>
                        <m:t>ℓ&gt;</m:t>
                      </m:r>
                      <m:r>
                        <a:rPr lang="en-US" sz="1400" b="1" i="1"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n-US" sz="1400" b="1" i="1">
                          <a:latin typeface="Cambria Math"/>
                          <a:ea typeface="Cambria Math"/>
                        </a:rPr>
                        <m:t>,</m:t>
                      </m:r>
                    </m:oMath>
                  </a14:m>
                  <a:endParaRPr lang="en-US" sz="1400" b="1" dirty="0">
                    <a:ea typeface="Cambria Math"/>
                  </a:endParaRPr>
                </a:p>
                <a:p>
                  <a:r>
                    <a:rPr lang="en-US" sz="1400" b="1" dirty="0"/>
                    <a:t>anomalous </a:t>
                  </a:r>
                </a:p>
                <a:p>
                  <a:r>
                    <a:rPr lang="en-US" sz="1400" b="1" dirty="0"/>
                    <a:t>skin effect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399" y="3657600"/>
                  <a:ext cx="1285893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2198" t="-1695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/>
            <p:cNvCxnSpPr/>
            <p:nvPr/>
          </p:nvCxnSpPr>
          <p:spPr>
            <a:xfrm>
              <a:off x="4876800" y="3962400"/>
              <a:ext cx="0" cy="838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72000" y="4191000"/>
              <a:ext cx="347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/>
                </a:rPr>
                <a:t>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953000" y="1676400"/>
              <a:ext cx="0" cy="838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648200" y="1905000"/>
              <a:ext cx="347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/>
                </a:rPr>
                <a:t>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3747" y="914401"/>
            <a:ext cx="3047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D.C. </a:t>
            </a:r>
            <a:r>
              <a:rPr lang="en-US" sz="1000" b="1" dirty="0" err="1">
                <a:solidFill>
                  <a:srgbClr val="0000FF"/>
                </a:solidFill>
              </a:rPr>
              <a:t>Mattis</a:t>
            </a:r>
            <a:r>
              <a:rPr lang="en-US" sz="1000" b="1" dirty="0">
                <a:solidFill>
                  <a:srgbClr val="0000FF"/>
                </a:solidFill>
              </a:rPr>
              <a:t> and J. Bardeen, Phys. Rev. 111, 412 (1958)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008" y="5337484"/>
            <a:ext cx="19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Vanishes at T</a:t>
            </a:r>
            <a:r>
              <a:rPr lang="en-US" dirty="0">
                <a:sym typeface="Symbol"/>
              </a:rPr>
              <a:t> 0.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3304" y="6096001"/>
            <a:ext cx="3292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Nb</a:t>
            </a:r>
            <a:r>
              <a:rPr lang="en-US" dirty="0"/>
              <a:t> cavities have R</a:t>
            </a:r>
            <a:r>
              <a:rPr lang="en-US" baseline="-25000" dirty="0"/>
              <a:t>BCS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 10-20 n </a:t>
            </a:r>
          </a:p>
          <a:p>
            <a:pPr algn="ctr"/>
            <a:r>
              <a:rPr lang="en-US" dirty="0">
                <a:sym typeface="Symbol"/>
              </a:rPr>
              <a:t>at 2 GHz and 2K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7E003-61E7-7945-8AA4-EA8A6B6B8CED}"/>
              </a:ext>
            </a:extLst>
          </p:cNvPr>
          <p:cNvSpPr txBox="1"/>
          <p:nvPr/>
        </p:nvSpPr>
        <p:spPr>
          <a:xfrm>
            <a:off x="5033332" y="4807424"/>
            <a:ext cx="2465419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Is the optimal Q  at GHz</a:t>
            </a:r>
          </a:p>
          <a:p>
            <a:r>
              <a:rPr lang="en-US" b="1" dirty="0">
                <a:solidFill>
                  <a:schemeClr val="bg1"/>
                </a:solidFill>
              </a:rPr>
              <a:t>frequencies and low T</a:t>
            </a:r>
          </a:p>
          <a:p>
            <a:r>
              <a:rPr lang="en-US" b="1" dirty="0">
                <a:solidFill>
                  <a:schemeClr val="bg1"/>
                </a:solidFill>
              </a:rPr>
              <a:t>limited by the idealized </a:t>
            </a:r>
          </a:p>
          <a:p>
            <a:r>
              <a:rPr lang="en-US" b="1" dirty="0">
                <a:solidFill>
                  <a:schemeClr val="bg1"/>
                </a:solidFill>
              </a:rPr>
              <a:t>BCS  surface resistance?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477A1F-4F4F-674A-AA5C-AFC7EC36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1663" y="6419414"/>
            <a:ext cx="4821621" cy="283701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8DE1EA-665D-4244-A460-772189F6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5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FBDD86-3142-4C44-8874-54144205DC1B}"/>
              </a:ext>
            </a:extLst>
          </p:cNvPr>
          <p:cNvGrpSpPr/>
          <p:nvPr/>
        </p:nvGrpSpPr>
        <p:grpSpPr>
          <a:xfrm>
            <a:off x="438527" y="5822125"/>
            <a:ext cx="4270111" cy="646331"/>
            <a:chOff x="533123" y="3045371"/>
            <a:chExt cx="4270111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33123" y="3045371"/>
                  <a:ext cx="427011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ym typeface="Symbol"/>
                    </a:rPr>
                    <a:t>The factor </a:t>
                  </a:r>
                  <a:endParaRPr lang="en-US" dirty="0"/>
                </a:p>
                <a:p>
                  <a:r>
                    <a:rPr lang="en-US" dirty="0"/>
                    <a:t>is  minimum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sym typeface="Symbol"/>
                    </a:rPr>
                    <a:t> = 20 nm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23" y="3045371"/>
                  <a:ext cx="4270111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187" t="-3846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DD0669-271E-8542-8457-421C4781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4098" y="3092999"/>
              <a:ext cx="2221076" cy="2662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54B926-74DA-BD02-9F12-2DD16ACE28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6606" y="3534286"/>
            <a:ext cx="4204783" cy="64633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DCDDE-350A-E035-5752-8DA79F42A7FC}"/>
              </a:ext>
            </a:extLst>
          </p:cNvPr>
          <p:cNvSpPr txBox="1"/>
          <p:nvPr/>
        </p:nvSpPr>
        <p:spPr>
          <a:xfrm>
            <a:off x="421892" y="1222023"/>
            <a:ext cx="644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dirty limit of l &lt;  </a:t>
            </a:r>
            <a:r>
              <a:rPr lang="en-US" dirty="0" err="1"/>
              <a:t>ξ</a:t>
            </a:r>
            <a:r>
              <a:rPr lang="en-US" dirty="0"/>
              <a:t>, the relation between current density </a:t>
            </a:r>
            <a:r>
              <a:rPr lang="en-US" b="1" dirty="0"/>
              <a:t>J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 </a:t>
            </a:r>
          </a:p>
          <a:p>
            <a:r>
              <a:rPr lang="en-US" dirty="0"/>
              <a:t>and the electric  field </a:t>
            </a:r>
            <a:r>
              <a:rPr lang="en-US" b="1" dirty="0"/>
              <a:t>E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 is </a:t>
            </a:r>
            <a:r>
              <a:rPr lang="en-US" b="1" dirty="0">
                <a:solidFill>
                  <a:srgbClr val="FF0000"/>
                </a:solidFill>
              </a:rPr>
              <a:t>local</a:t>
            </a:r>
            <a:r>
              <a:rPr lang="en-US" dirty="0"/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4AE6E4-E055-27E8-59FA-2B43B245C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534" y="2263092"/>
            <a:ext cx="4572000" cy="952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D79B46-D09D-0995-5236-0575CCA89D51}"/>
              </a:ext>
            </a:extLst>
          </p:cNvPr>
          <p:cNvSpPr txBox="1"/>
          <p:nvPr/>
        </p:nvSpPr>
        <p:spPr>
          <a:xfrm>
            <a:off x="437299" y="4463368"/>
            <a:ext cx="424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larger the gap                      the better: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has lower R</a:t>
            </a:r>
            <a:r>
              <a:rPr lang="en-US" baseline="-25000" dirty="0"/>
              <a:t>BCS</a:t>
            </a:r>
            <a:r>
              <a:rPr lang="en-US" dirty="0"/>
              <a:t> than Nb at low fields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D56C79-F1C8-F4AD-B9C6-550942441C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7255" y="4553258"/>
            <a:ext cx="99060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302" y="-226813"/>
            <a:ext cx="9646429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    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Broadening the gap peaks in DOS can reduce R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315" y="853197"/>
            <a:ext cx="566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Low-frequency surface resistance at 1-2 GHz, </a:t>
            </a:r>
            <a:r>
              <a:rPr lang="en-US" dirty="0" err="1">
                <a:solidFill>
                  <a:srgbClr val="0000FF"/>
                </a:solidFill>
              </a:rPr>
              <a:t>hf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kT</a:t>
            </a:r>
            <a:r>
              <a:rPr lang="en-US" dirty="0">
                <a:solidFill>
                  <a:srgbClr val="0000FF"/>
                </a:solidFill>
              </a:rPr>
              <a:t>  ≈ 10</a:t>
            </a:r>
            <a:r>
              <a:rPr lang="en-US" baseline="30000" dirty="0">
                <a:solidFill>
                  <a:srgbClr val="0000FF"/>
                </a:solidFill>
              </a:rPr>
              <a:t>-2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5EF26C-708F-3B42-B45B-AF6C93B5DCFA}"/>
              </a:ext>
            </a:extLst>
          </p:cNvPr>
          <p:cNvGrpSpPr/>
          <p:nvPr/>
        </p:nvGrpSpPr>
        <p:grpSpPr>
          <a:xfrm>
            <a:off x="8392459" y="946260"/>
            <a:ext cx="3003803" cy="3016140"/>
            <a:chOff x="7587238" y="946260"/>
            <a:chExt cx="3003803" cy="30161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039" t="3479" r="2728"/>
            <a:stretch/>
          </p:blipFill>
          <p:spPr>
            <a:xfrm>
              <a:off x="7587238" y="946260"/>
              <a:ext cx="3003803" cy="30161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753145" y="1387381"/>
              <a:ext cx="757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Idealized</a:t>
              </a:r>
            </a:p>
            <a:p>
              <a:r>
                <a:rPr lang="en-US" sz="1200" b="1" dirty="0"/>
                <a:t>BCS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9422798" y="1664377"/>
              <a:ext cx="374388" cy="2368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004245" y="1190914"/>
              <a:ext cx="12993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Broadened gap </a:t>
              </a:r>
            </a:p>
            <a:p>
              <a:r>
                <a:rPr lang="en-US" sz="1200" b="1" dirty="0">
                  <a:solidFill>
                    <a:srgbClr val="FF0000"/>
                  </a:solidFill>
                </a:rPr>
                <a:t>peak and </a:t>
              </a:r>
              <a:r>
                <a:rPr lang="en-US" sz="1200" b="1" dirty="0" err="1">
                  <a:solidFill>
                    <a:srgbClr val="FF0000"/>
                  </a:solidFill>
                </a:rPr>
                <a:t>subgap</a:t>
              </a:r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200" b="1" dirty="0">
                  <a:solidFill>
                    <a:srgbClr val="FF0000"/>
                  </a:solidFill>
                </a:rPr>
                <a:t>states in the </a:t>
              </a:r>
            </a:p>
            <a:p>
              <a:r>
                <a:rPr lang="en-US" sz="1200" b="1" dirty="0">
                  <a:solidFill>
                    <a:srgbClr val="FF0000"/>
                  </a:solidFill>
                </a:rPr>
                <a:t>Dynes model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789092" y="1987545"/>
              <a:ext cx="373741" cy="6450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32727" y="2556166"/>
            <a:ext cx="260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Density of states with broadened gap peaks: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71A07-FC04-3041-ACFB-2AAAA802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6968" y="6356350"/>
            <a:ext cx="4736432" cy="495031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D87846-EE5B-FA42-A90B-ED5BB356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6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40EF91-FE41-9B4D-B9EC-49B5E58B8420}"/>
              </a:ext>
            </a:extLst>
          </p:cNvPr>
          <p:cNvGrpSpPr/>
          <p:nvPr/>
        </p:nvGrpSpPr>
        <p:grpSpPr>
          <a:xfrm>
            <a:off x="894818" y="4145587"/>
            <a:ext cx="10538725" cy="2308324"/>
            <a:chOff x="894818" y="4145587"/>
            <a:chExt cx="10538725" cy="2308324"/>
          </a:xfrm>
        </p:grpSpPr>
        <p:sp>
          <p:nvSpPr>
            <p:cNvPr id="22" name="TextBox 21"/>
            <p:cNvSpPr txBox="1"/>
            <p:nvPr/>
          </p:nvSpPr>
          <p:spPr>
            <a:xfrm>
              <a:off x="8477541" y="4145587"/>
              <a:ext cx="2956002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R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s</a:t>
              </a:r>
              <a:r>
                <a:rPr lang="en-US" b="1" dirty="0">
                  <a:solidFill>
                    <a:srgbClr val="FF0000"/>
                  </a:solidFill>
                </a:rPr>
                <a:t> can be reduced by:</a:t>
              </a:r>
            </a:p>
            <a:p>
              <a:endParaRPr lang="en-US" dirty="0"/>
            </a:p>
            <a:p>
              <a:pPr marL="285750" indent="-285750">
                <a:buFont typeface="Wingdings" charset="2"/>
                <a:buChar char="§"/>
              </a:pPr>
              <a:r>
                <a:rPr lang="en-US" dirty="0"/>
                <a:t>electron-phonon inelastic </a:t>
              </a:r>
            </a:p>
            <a:p>
              <a:r>
                <a:rPr lang="en-US" dirty="0"/>
                <a:t>      scattering</a:t>
              </a:r>
            </a:p>
            <a:p>
              <a:pPr marL="285750" indent="-285750">
                <a:buFont typeface="Wingdings" charset="2"/>
                <a:buChar char="§"/>
              </a:pPr>
              <a:r>
                <a:rPr lang="en-US" dirty="0"/>
                <a:t>proximity-coupled </a:t>
              </a:r>
            </a:p>
            <a:p>
              <a:r>
                <a:rPr lang="en-US" dirty="0"/>
                <a:t>      metallic </a:t>
              </a:r>
              <a:r>
                <a:rPr lang="en-US" dirty="0" err="1"/>
                <a:t>suboxides</a:t>
              </a:r>
              <a:endParaRPr lang="en-US" dirty="0"/>
            </a:p>
            <a:p>
              <a:pPr marL="285750" indent="-285750">
                <a:buFont typeface="Wingdings" charset="2"/>
                <a:buChar char="§"/>
              </a:pPr>
              <a:r>
                <a:rPr lang="en-US" dirty="0"/>
                <a:t>Dilute magnetic impurities</a:t>
              </a:r>
            </a:p>
            <a:p>
              <a:pPr marL="285750" indent="-285750">
                <a:buFont typeface="Wingdings" charset="2"/>
                <a:buChar char="§"/>
              </a:pPr>
              <a:r>
                <a:rPr lang="en-US" dirty="0"/>
                <a:t>Optimal </a:t>
              </a:r>
              <a:r>
                <a:rPr lang="en-US" dirty="0" err="1"/>
                <a:t>inhomogeneities</a:t>
              </a:r>
              <a:r>
                <a:rPr lang="en-US" dirty="0"/>
                <a:t>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B33B22-387A-334A-9E07-131C9E96EB6F}"/>
                </a:ext>
              </a:extLst>
            </p:cNvPr>
            <p:cNvGrpSpPr/>
            <p:nvPr/>
          </p:nvGrpSpPr>
          <p:grpSpPr>
            <a:xfrm>
              <a:off x="894818" y="4565071"/>
              <a:ext cx="7258582" cy="1731906"/>
              <a:chOff x="894818" y="4565071"/>
              <a:chExt cx="7258582" cy="17319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894818" y="4565071"/>
                    <a:ext cx="725858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The BCS log singularity in R</a:t>
                    </a:r>
                    <a:r>
                      <a:rPr lang="en-US" baseline="-25000" dirty="0"/>
                      <a:t>s</a:t>
                    </a:r>
                    <a:r>
                      <a:rPr lang="en-US" dirty="0"/>
                      <a:t> at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a14:m>
                    <a:r>
                      <a:rPr lang="en-US" dirty="0"/>
                      <a:t>  is removed by the DOS broadening: </a:t>
                    </a: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818" y="4565071"/>
                    <a:ext cx="725858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98"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53FE5D1-B129-2145-9B92-316C038F7FA1}"/>
                  </a:ext>
                </a:extLst>
              </p:cNvPr>
              <p:cNvGrpSpPr/>
              <p:nvPr/>
            </p:nvGrpSpPr>
            <p:grpSpPr>
              <a:xfrm>
                <a:off x="1774185" y="5235843"/>
                <a:ext cx="5502378" cy="1061134"/>
                <a:chOff x="1954296" y="5526794"/>
                <a:chExt cx="5502378" cy="1061134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4187559" y="5745248"/>
                  <a:ext cx="326911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Optimal broadening the gap peaks can reduce R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s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by 4-5 times </a:t>
                  </a:r>
                </a:p>
              </p:txBody>
            </p:sp>
            <p:sp>
              <p:nvSpPr>
                <p:cNvPr id="9" name="Alternate Process 8"/>
                <p:cNvSpPr/>
                <p:nvPr/>
              </p:nvSpPr>
              <p:spPr>
                <a:xfrm>
                  <a:off x="1954296" y="5526794"/>
                  <a:ext cx="5502378" cy="1061134"/>
                </a:xfrm>
                <a:prstGeom prst="flowChartAlternateProcess">
                  <a:avLst/>
                </a:prstGeom>
                <a:noFill/>
                <a:ln w="31750"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6FA3123-5C93-0140-8E53-CD0CCFBA35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04157" y="5831490"/>
                  <a:ext cx="1765300" cy="533400"/>
                </a:xfrm>
                <a:prstGeom prst="rect">
                  <a:avLst/>
                </a:prstGeom>
                <a:solidFill>
                  <a:srgbClr val="FFFF00"/>
                </a:solidFill>
              </p:spPr>
            </p:pic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A682B0D-2223-CD4C-BAAE-7A3C1C9E3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949" y="1517680"/>
            <a:ext cx="5194848" cy="6626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C91914-643A-044A-B3D5-60EAC889F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501" y="2515130"/>
            <a:ext cx="3365500" cy="647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AB678-5D65-E459-AA16-339F2693F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550" y="3567308"/>
            <a:ext cx="4127851" cy="7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194" y="41743"/>
            <a:ext cx="8782975" cy="549274"/>
          </a:xfrm>
        </p:spPr>
        <p:txBody>
          <a:bodyPr>
            <a:normAutofit/>
          </a:bodyPr>
          <a:lstStyle/>
          <a:p>
            <a:r>
              <a:rPr lang="en-US" sz="2800" b="1" dirty="0"/>
              <a:t>            </a:t>
            </a:r>
            <a:r>
              <a:rPr lang="en-US" sz="2800" b="1" dirty="0">
                <a:latin typeface="+mn-lt"/>
              </a:rPr>
              <a:t>Residual surface resistance from </a:t>
            </a:r>
            <a:r>
              <a:rPr lang="en-US" sz="2800" b="1" dirty="0" err="1">
                <a:latin typeface="+mn-lt"/>
              </a:rPr>
              <a:t>subgap</a:t>
            </a:r>
            <a:r>
              <a:rPr lang="en-US" sz="2800" b="1" dirty="0">
                <a:latin typeface="+mn-lt"/>
              </a:rPr>
              <a:t> states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0" y="1817650"/>
            <a:ext cx="4438823" cy="4895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4297" y="769521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  <a:ea typeface="Arial Narrow" charset="0"/>
                <a:cs typeface="Arial Narrow" charset="0"/>
              </a:rPr>
              <a:t>Gurevich, SUST 30, 034004 (2017</a:t>
            </a:r>
            <a:r>
              <a:rPr lang="en-US" sz="1200" b="1" dirty="0">
                <a:solidFill>
                  <a:srgbClr val="0432FF"/>
                </a:solidFill>
                <a:ea typeface="Arial Narrow" charset="0"/>
                <a:cs typeface="Arial Narrow" charset="0"/>
              </a:rPr>
              <a:t>)</a:t>
            </a:r>
          </a:p>
          <a:p>
            <a:r>
              <a:rPr lang="en-US" altLang="ja-JP" sz="1200" b="1" dirty="0">
                <a:solidFill>
                  <a:srgbClr val="0000DB"/>
                </a:solidFill>
              </a:rPr>
              <a:t>Gurevich and Kubo, PRB 96, 184515 (2017</a:t>
            </a:r>
            <a:r>
              <a:rPr lang="en-US" altLang="ja-JP" sz="1200" dirty="0">
                <a:solidFill>
                  <a:srgbClr val="0070C0"/>
                </a:solidFill>
              </a:rPr>
              <a:t>)</a:t>
            </a:r>
            <a:r>
              <a:rPr lang="en-US" sz="1200" b="1" dirty="0">
                <a:solidFill>
                  <a:srgbClr val="0432FF"/>
                </a:solidFill>
                <a:ea typeface="Arial Narrow" charset="0"/>
                <a:cs typeface="Arial Narrow" charset="0"/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AA2BF-7ECC-7A4A-9313-5213BB45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730000" cy="356687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6C3FE-1E92-1742-B28E-6E9A9D01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C9D76C-6381-B848-B2B2-F3ECB183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255" y="890142"/>
            <a:ext cx="7928299" cy="620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CEF1CE-B162-BD4C-9966-98CEC797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866" y="4549928"/>
            <a:ext cx="4476297" cy="6710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430BA0-43E7-C141-B490-53733233CBB2}"/>
              </a:ext>
            </a:extLst>
          </p:cNvPr>
          <p:cNvGrpSpPr/>
          <p:nvPr/>
        </p:nvGrpSpPr>
        <p:grpSpPr>
          <a:xfrm>
            <a:off x="5812237" y="5598526"/>
            <a:ext cx="5730001" cy="369332"/>
            <a:chOff x="6171053" y="5948256"/>
            <a:chExt cx="5730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171053" y="5948256"/>
                  <a:ext cx="57300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R</a:t>
                  </a:r>
                  <a:r>
                    <a:rPr lang="en-US" baseline="-25000" dirty="0" err="1"/>
                    <a:t>i</a:t>
                  </a:r>
                  <a:r>
                    <a:rPr lang="en-US" dirty="0"/>
                    <a:t> = 10 </a:t>
                  </a:r>
                  <a:r>
                    <a:rPr lang="en-US" dirty="0" err="1"/>
                    <a:t>nohm</a:t>
                  </a:r>
                  <a:r>
                    <a:rPr lang="en-US" dirty="0"/>
                    <a:t> at 1.5 GHz and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=40 </m:t>
                      </m:r>
                    </m:oMath>
                  </a14:m>
                  <a:r>
                    <a:rPr lang="en-US" dirty="0"/>
                    <a:t>nm at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1053" y="5948256"/>
                  <a:ext cx="573000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85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5686C3-1F67-FC48-B2C1-C889D87A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3022" y="6002807"/>
              <a:ext cx="1211703" cy="25046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EF8A3C-1092-8445-87E5-BC8787BA6457}"/>
              </a:ext>
            </a:extLst>
          </p:cNvPr>
          <p:cNvGrpSpPr/>
          <p:nvPr/>
        </p:nvGrpSpPr>
        <p:grpSpPr>
          <a:xfrm>
            <a:off x="5490811" y="2807823"/>
            <a:ext cx="5797133" cy="1477328"/>
            <a:chOff x="5965373" y="3253453"/>
            <a:chExt cx="5797133" cy="1477328"/>
          </a:xfrm>
        </p:grpSpPr>
        <p:sp>
          <p:nvSpPr>
            <p:cNvPr id="4" name="TextBox 3"/>
            <p:cNvSpPr txBox="1"/>
            <p:nvPr/>
          </p:nvSpPr>
          <p:spPr>
            <a:xfrm>
              <a:off x="5965373" y="3253453"/>
              <a:ext cx="57971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Residual resistance is </a:t>
              </a:r>
              <a:r>
                <a:rPr lang="en-US" b="1" dirty="0">
                  <a:solidFill>
                    <a:srgbClr val="FF0000"/>
                  </a:solidFill>
                </a:rPr>
                <a:t>a part </a:t>
              </a:r>
              <a:r>
                <a:rPr lang="en-US" dirty="0"/>
                <a:t>of BCS surface resistance which takes into account the broadening of gap peaks in  </a:t>
              </a:r>
            </a:p>
            <a:p>
              <a:endParaRPr lang="en-US" dirty="0"/>
            </a:p>
            <a:p>
              <a:r>
                <a:rPr lang="en-US" dirty="0"/>
                <a:t>R</a:t>
              </a:r>
              <a:r>
                <a:rPr lang="en-US" baseline="-25000" dirty="0"/>
                <a:t>i</a:t>
              </a:r>
              <a:r>
                <a:rPr lang="en-US" dirty="0"/>
                <a:t> increases with       but R</a:t>
              </a:r>
              <a:r>
                <a:rPr lang="en-US" baseline="-25000" dirty="0"/>
                <a:t>s</a:t>
              </a:r>
              <a:r>
                <a:rPr lang="en-US" dirty="0"/>
                <a:t>(T) at higher T is </a:t>
              </a:r>
              <a:r>
                <a:rPr lang="en-US" b="1" dirty="0">
                  <a:solidFill>
                    <a:srgbClr val="FF0000"/>
                  </a:solidFill>
                </a:rPr>
                <a:t>decreased</a:t>
              </a:r>
              <a:r>
                <a:rPr lang="en-US" dirty="0"/>
                <a:t> by moderate DOS broadening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F1A159-1439-6B4A-A72C-6C4813B58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23969" y="3562896"/>
              <a:ext cx="516339" cy="26907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57D6FFC-251E-6746-979F-9776B890E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309" y="3708955"/>
            <a:ext cx="139700" cy="17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9A51E-6252-F838-AF1B-D8FF6A448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58" y="1749681"/>
            <a:ext cx="6400800" cy="6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2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98" y="-193631"/>
            <a:ext cx="11898703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Reduction of SC gap and superfluid density by current pairbreaking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030" y="705359"/>
            <a:ext cx="27334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Maki, Prog. </a:t>
            </a:r>
            <a:r>
              <a:rPr lang="en-US" sz="1100" b="1" dirty="0" err="1">
                <a:solidFill>
                  <a:srgbClr val="0000FF"/>
                </a:solidFill>
              </a:rPr>
              <a:t>Theor</a:t>
            </a:r>
            <a:r>
              <a:rPr lang="en-US" sz="1100" b="1" dirty="0">
                <a:solidFill>
                  <a:srgbClr val="0000FF"/>
                </a:solidFill>
              </a:rPr>
              <a:t>. Phys. 29, 10; 333 (1963);</a:t>
            </a:r>
          </a:p>
          <a:p>
            <a:r>
              <a:rPr lang="en-US" sz="1100" b="1" dirty="0" err="1">
                <a:solidFill>
                  <a:srgbClr val="0000FF"/>
                </a:solidFill>
              </a:rPr>
              <a:t>Fulde</a:t>
            </a:r>
            <a:r>
              <a:rPr lang="en-US" sz="1100" b="1" dirty="0">
                <a:solidFill>
                  <a:srgbClr val="0000FF"/>
                </a:solidFill>
              </a:rPr>
              <a:t>, Phys Rev. 137, A783 (1965)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5898874-5AD7-AD44-99B9-EFC5073E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2270" y="6356350"/>
            <a:ext cx="4958443" cy="501650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7540204-12C3-0444-A7B7-254051BF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8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F5708F-FBAA-EA4B-82D9-AEC4037C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" y="1209463"/>
            <a:ext cx="3638361" cy="53590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0B3B41-8EE8-5547-BD85-087A4C0EA990}"/>
              </a:ext>
            </a:extLst>
          </p:cNvPr>
          <p:cNvSpPr txBox="1"/>
          <p:nvPr/>
        </p:nvSpPr>
        <p:spPr>
          <a:xfrm>
            <a:off x="2634018" y="2692623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457821-B888-6944-8560-5E8B6DBD147B}"/>
              </a:ext>
            </a:extLst>
          </p:cNvPr>
          <p:cNvSpPr txBox="1"/>
          <p:nvPr/>
        </p:nvSpPr>
        <p:spPr>
          <a:xfrm>
            <a:off x="2649938" y="551998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dirty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5B4F49-4075-0D47-B506-E339A081F5DD}"/>
              </a:ext>
            </a:extLst>
          </p:cNvPr>
          <p:cNvGrpSpPr/>
          <p:nvPr/>
        </p:nvGrpSpPr>
        <p:grpSpPr>
          <a:xfrm>
            <a:off x="8069982" y="1311274"/>
            <a:ext cx="4064831" cy="4237542"/>
            <a:chOff x="4293374" y="1686025"/>
            <a:chExt cx="4064831" cy="42375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52280B-1600-2547-903E-6A04A1E500A4}"/>
                </a:ext>
              </a:extLst>
            </p:cNvPr>
            <p:cNvSpPr txBox="1"/>
            <p:nvPr/>
          </p:nvSpPr>
          <p:spPr>
            <a:xfrm>
              <a:off x="4293374" y="1686025"/>
              <a:ext cx="4064831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      The effect of current on the DOS:</a:t>
              </a:r>
            </a:p>
            <a:p>
              <a:endParaRPr lang="en-US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Gap singularities are smeared out 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en-US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The quasiparticle gap       is </a:t>
              </a:r>
              <a:r>
                <a:rPr lang="en-US" dirty="0">
                  <a:solidFill>
                    <a:srgbClr val="FF0000"/>
                  </a:solidFill>
                </a:rPr>
                <a:t>smaller  </a:t>
              </a:r>
            </a:p>
            <a:p>
              <a:r>
                <a:rPr lang="en-US" dirty="0"/>
                <a:t>      than     , both              and             </a:t>
              </a:r>
            </a:p>
            <a:p>
              <a:r>
                <a:rPr lang="en-US" dirty="0"/>
                <a:t>      decrease with H  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en-US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Clean limit: the gap </a:t>
              </a:r>
              <a:r>
                <a:rPr lang="en-US" dirty="0">
                  <a:solidFill>
                    <a:srgbClr val="FF0000"/>
                  </a:solidFill>
                </a:rPr>
                <a:t>vanishes </a:t>
              </a:r>
              <a:r>
                <a:rPr lang="en-US" dirty="0"/>
                <a:t>at H &lt; H</a:t>
              </a:r>
              <a:r>
                <a:rPr lang="en-US" baseline="-25000" dirty="0"/>
                <a:t>s</a:t>
              </a:r>
              <a:r>
                <a:rPr lang="en-US" dirty="0"/>
                <a:t> </a:t>
              </a:r>
            </a:p>
            <a:p>
              <a:endParaRPr lang="en-US" dirty="0"/>
            </a:p>
            <a:p>
              <a:endParaRPr lang="en-US" dirty="0"/>
            </a:p>
            <a:p>
              <a:pPr marL="285750" indent="-285750">
                <a:buFont typeface="Wingdings" pitchFamily="2" charset="2"/>
                <a:buChar char="§"/>
              </a:pPr>
              <a:endParaRPr lang="en-US" dirty="0"/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Dirty limit: the gap </a:t>
              </a:r>
              <a:r>
                <a:rPr lang="en-US" dirty="0">
                  <a:solidFill>
                    <a:srgbClr val="FF0000"/>
                  </a:solidFill>
                </a:rPr>
                <a:t>remains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0000"/>
                  </a:solidFill>
                </a:rPr>
                <a:t>finite</a:t>
              </a:r>
              <a:r>
                <a:rPr lang="en-US" dirty="0"/>
                <a:t> at H</a:t>
              </a:r>
              <a:r>
                <a:rPr lang="en-US" baseline="-25000" dirty="0"/>
                <a:t>s</a:t>
              </a:r>
              <a:endParaRPr lang="en-US" dirty="0"/>
            </a:p>
            <a:p>
              <a:r>
                <a:rPr lang="en-US" dirty="0"/>
                <a:t>     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E7D1FEC-E93D-D24B-89D8-D5A34BC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0300" y="2917218"/>
              <a:ext cx="190500" cy="1905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E8B3EF0-BCDC-F842-9351-28D71427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1683" y="3130348"/>
              <a:ext cx="203200" cy="1905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C17948E-1717-7945-ACAB-54C08B785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1430" y="3121016"/>
              <a:ext cx="609600" cy="2667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8FCA0CC-A2FC-FE4C-877E-94CE1026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8056" y="3125302"/>
              <a:ext cx="622300" cy="2667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EF2F478-08C9-054E-A8D9-B5C290449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2812" y="5656867"/>
              <a:ext cx="3098800" cy="266700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18F3F1E-3DCC-9C4C-BAC7-9DD3BAA0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812" y="4463588"/>
              <a:ext cx="2844800" cy="266700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A5B27BE-EC4D-D8A7-16F7-09034E80A181}"/>
              </a:ext>
            </a:extLst>
          </p:cNvPr>
          <p:cNvSpPr txBox="1"/>
          <p:nvPr/>
        </p:nvSpPr>
        <p:spPr>
          <a:xfrm>
            <a:off x="4134117" y="1200432"/>
            <a:ext cx="33631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Supercurrent density reduces the </a:t>
            </a:r>
          </a:p>
          <a:p>
            <a:r>
              <a:rPr lang="en-US" dirty="0"/>
              <a:t>density of Cooper pairs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Supercurrent reduces the SC gap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E7DCB-563B-7A3B-FA16-E508010DA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605" y="2050806"/>
            <a:ext cx="2328673" cy="623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D00B3-7008-4772-0471-CC7BDB49FE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3630" y="3459510"/>
            <a:ext cx="3363100" cy="679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319B4-576E-3885-816C-46324BF8B994}"/>
              </a:ext>
            </a:extLst>
          </p:cNvPr>
          <p:cNvSpPr txBox="1"/>
          <p:nvPr/>
        </p:nvSpPr>
        <p:spPr>
          <a:xfrm>
            <a:off x="4134117" y="485105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CA748-D9E4-6ED2-480E-52024F930EB1}"/>
              </a:ext>
            </a:extLst>
          </p:cNvPr>
          <p:cNvSpPr txBox="1"/>
          <p:nvPr/>
        </p:nvSpPr>
        <p:spPr>
          <a:xfrm>
            <a:off x="524095" y="786574"/>
            <a:ext cx="3150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Lin and Gurevich, PRB 85, 054513 (2012</a:t>
            </a:r>
            <a:r>
              <a:rPr lang="en-US" sz="1800" b="1" dirty="0">
                <a:solidFill>
                  <a:srgbClr val="0000DB"/>
                </a:solidFill>
              </a:rPr>
              <a:t>) 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D582A-9095-7452-26AE-753FE6AF5987}"/>
              </a:ext>
            </a:extLst>
          </p:cNvPr>
          <p:cNvSpPr txBox="1"/>
          <p:nvPr/>
        </p:nvSpPr>
        <p:spPr>
          <a:xfrm>
            <a:off x="4194133" y="4452080"/>
            <a:ext cx="26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gap reduction with H </a:t>
            </a:r>
          </a:p>
          <a:p>
            <a:r>
              <a:rPr lang="en-US" dirty="0"/>
              <a:t>does not mean that Rs(H) </a:t>
            </a:r>
          </a:p>
          <a:p>
            <a:r>
              <a:rPr lang="en-US" dirty="0"/>
              <a:t>always increases with H: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ADA6D1-6BE1-41A6-ABDF-9AF154AA8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3608" y="5600124"/>
            <a:ext cx="3924997" cy="31869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F2D3DE-7733-D3C5-FC69-53F48A5CA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36" y="6262925"/>
            <a:ext cx="406401" cy="254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934A8D-A5BE-D20F-4CE2-23245A328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136" y="3516849"/>
            <a:ext cx="406401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5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">
            <a:extLst>
              <a:ext uri="{FF2B5EF4-FFF2-40B4-BE49-F238E27FC236}">
                <a16:creationId xmlns:a16="http://schemas.microsoft.com/office/drawing/2014/main" id="{81A1CC00-51D3-4334-8DEC-25410A061157}"/>
              </a:ext>
            </a:extLst>
          </p:cNvPr>
          <p:cNvSpPr txBox="1"/>
          <p:nvPr/>
        </p:nvSpPr>
        <p:spPr>
          <a:xfrm>
            <a:off x="513579" y="1525790"/>
            <a:ext cx="10680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Current-induced broadening of DOS peaks causes a negative Q(H) slope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 err="1"/>
              <a:t>Subgap</a:t>
            </a:r>
            <a:r>
              <a:rPr kumimoji="1" lang="en-US" altLang="ja-JP" sz="2000" dirty="0"/>
              <a:t> states caused by finite quasiparticle lifetimes.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Surface layer of reduced BCS pairing constant (surface </a:t>
            </a:r>
            <a:r>
              <a:rPr kumimoji="1" lang="en-US" altLang="ja-JP" sz="2000" dirty="0" err="1"/>
              <a:t>nonstoichiometry</a:t>
            </a:r>
            <a:r>
              <a:rPr kumimoji="1" lang="en-US" altLang="ja-JP" sz="2000" dirty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Proximity coupled thin normal (suboxide) layer on the surface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Small density of magnetic impurities</a:t>
            </a:r>
            <a:endParaRPr kumimoji="1" lang="ja-JP" altLang="en-US" sz="2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6C1F05-C6BD-1441-AF30-CE8C82363B88}"/>
              </a:ext>
            </a:extLst>
          </p:cNvPr>
          <p:cNvGrpSpPr/>
          <p:nvPr/>
        </p:nvGrpSpPr>
        <p:grpSpPr>
          <a:xfrm>
            <a:off x="4295059" y="3637121"/>
            <a:ext cx="7896939" cy="2582103"/>
            <a:chOff x="2426504" y="3319071"/>
            <a:chExt cx="7896939" cy="2582103"/>
          </a:xfrm>
        </p:grpSpPr>
        <p:pic>
          <p:nvPicPr>
            <p:cNvPr id="8" name="図 17">
              <a:extLst>
                <a:ext uri="{FF2B5EF4-FFF2-40B4-BE49-F238E27FC236}">
                  <a16:creationId xmlns:a16="http://schemas.microsoft.com/office/drawing/2014/main" id="{A47C28F7-1B31-4C15-9A6A-23175591B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"/>
            <a:stretch/>
          </p:blipFill>
          <p:spPr>
            <a:xfrm>
              <a:off x="2426504" y="3319071"/>
              <a:ext cx="4956542" cy="25821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39094" y="4413914"/>
              <a:ext cx="30809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9709" y="4403658"/>
              <a:ext cx="3577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N</a:t>
              </a:r>
            </a:p>
          </p:txBody>
        </p:sp>
        <p:sp>
          <p:nvSpPr>
            <p:cNvPr id="13" name="正方形/長方形 2">
              <a:extLst>
                <a:ext uri="{FF2B5EF4-FFF2-40B4-BE49-F238E27FC236}">
                  <a16:creationId xmlns:a16="http://schemas.microsoft.com/office/drawing/2014/main" id="{CC759421-8354-470F-8E1C-7F650E9AC4AF}"/>
                </a:ext>
              </a:extLst>
            </p:cNvPr>
            <p:cNvSpPr/>
            <p:nvPr/>
          </p:nvSpPr>
          <p:spPr>
            <a:xfrm>
              <a:off x="7669838" y="3540341"/>
              <a:ext cx="1458162" cy="2322258"/>
            </a:xfrm>
            <a:prstGeom prst="rect">
              <a:avLst/>
            </a:prstGeom>
            <a:solidFill>
              <a:srgbClr val="38A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 dirty="0"/>
            </a:p>
          </p:txBody>
        </p:sp>
        <p:sp>
          <p:nvSpPr>
            <p:cNvPr id="14" name="楕円 3">
              <a:extLst>
                <a:ext uri="{FF2B5EF4-FFF2-40B4-BE49-F238E27FC236}">
                  <a16:creationId xmlns:a16="http://schemas.microsoft.com/office/drawing/2014/main" id="{A5076012-0368-43EB-A456-18FF773B6A80}"/>
                </a:ext>
              </a:extLst>
            </p:cNvPr>
            <p:cNvSpPr/>
            <p:nvPr/>
          </p:nvSpPr>
          <p:spPr>
            <a:xfrm>
              <a:off x="7831856" y="3648359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5" name="楕円 4">
              <a:extLst>
                <a:ext uri="{FF2B5EF4-FFF2-40B4-BE49-F238E27FC236}">
                  <a16:creationId xmlns:a16="http://schemas.microsoft.com/office/drawing/2014/main" id="{775EF0FD-A563-435F-9972-AE1A313D6A8F}"/>
                </a:ext>
              </a:extLst>
            </p:cNvPr>
            <p:cNvSpPr/>
            <p:nvPr/>
          </p:nvSpPr>
          <p:spPr>
            <a:xfrm>
              <a:off x="8047880" y="4242425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6" name="楕円 5">
              <a:extLst>
                <a:ext uri="{FF2B5EF4-FFF2-40B4-BE49-F238E27FC236}">
                  <a16:creationId xmlns:a16="http://schemas.microsoft.com/office/drawing/2014/main" id="{8948A68C-C832-41F9-B16F-17AFE6C76B65}"/>
                </a:ext>
              </a:extLst>
            </p:cNvPr>
            <p:cNvSpPr/>
            <p:nvPr/>
          </p:nvSpPr>
          <p:spPr>
            <a:xfrm>
              <a:off x="7885862" y="5106521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8" name="楕円 6">
              <a:extLst>
                <a:ext uri="{FF2B5EF4-FFF2-40B4-BE49-F238E27FC236}">
                  <a16:creationId xmlns:a16="http://schemas.microsoft.com/office/drawing/2014/main" id="{0D776AF9-C439-4750-8630-4EF0B3120B3E}"/>
                </a:ext>
              </a:extLst>
            </p:cNvPr>
            <p:cNvSpPr/>
            <p:nvPr/>
          </p:nvSpPr>
          <p:spPr>
            <a:xfrm>
              <a:off x="8587940" y="3810377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9" name="楕円 7">
              <a:extLst>
                <a:ext uri="{FF2B5EF4-FFF2-40B4-BE49-F238E27FC236}">
                  <a16:creationId xmlns:a16="http://schemas.microsoft.com/office/drawing/2014/main" id="{75FB707D-8069-4193-BAA6-5796B29FF53A}"/>
                </a:ext>
              </a:extLst>
            </p:cNvPr>
            <p:cNvSpPr/>
            <p:nvPr/>
          </p:nvSpPr>
          <p:spPr>
            <a:xfrm>
              <a:off x="8425922" y="4728479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0" name="楕円 8">
              <a:extLst>
                <a:ext uri="{FF2B5EF4-FFF2-40B4-BE49-F238E27FC236}">
                  <a16:creationId xmlns:a16="http://schemas.microsoft.com/office/drawing/2014/main" id="{9EACC661-3527-45AA-AE72-69A9D1DD97EA}"/>
                </a:ext>
              </a:extLst>
            </p:cNvPr>
            <p:cNvSpPr/>
            <p:nvPr/>
          </p:nvSpPr>
          <p:spPr>
            <a:xfrm>
              <a:off x="8641946" y="5552580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cxnSp>
          <p:nvCxnSpPr>
            <p:cNvPr id="21" name="直線矢印コネクタ 17">
              <a:extLst>
                <a:ext uri="{FF2B5EF4-FFF2-40B4-BE49-F238E27FC236}">
                  <a16:creationId xmlns:a16="http://schemas.microsoft.com/office/drawing/2014/main" id="{980F802F-D357-4D4D-BAAF-683315FFD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148" y="4498853"/>
              <a:ext cx="675772" cy="2026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18">
              <a:extLst>
                <a:ext uri="{FF2B5EF4-FFF2-40B4-BE49-F238E27FC236}">
                  <a16:creationId xmlns:a16="http://schemas.microsoft.com/office/drawing/2014/main" id="{BA75A50A-8EBD-451B-B664-702B55C9A9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6990" y="3876723"/>
              <a:ext cx="523930" cy="3657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1">
              <a:extLst>
                <a:ext uri="{FF2B5EF4-FFF2-40B4-BE49-F238E27FC236}">
                  <a16:creationId xmlns:a16="http://schemas.microsoft.com/office/drawing/2014/main" id="{3424ECE5-DC04-47E9-87E8-24C0B5F12B04}"/>
                </a:ext>
              </a:extLst>
            </p:cNvPr>
            <p:cNvSpPr txBox="1"/>
            <p:nvPr/>
          </p:nvSpPr>
          <p:spPr>
            <a:xfrm flipH="1">
              <a:off x="9128000" y="4128926"/>
              <a:ext cx="1195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magnetic </a:t>
              </a:r>
            </a:p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impurities</a:t>
              </a:r>
              <a:endParaRPr kumimoji="1" lang="ja-JP" alt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69229"/>
            <a:ext cx="2743200" cy="365125"/>
          </a:xfrm>
        </p:spPr>
        <p:txBody>
          <a:bodyPr/>
          <a:lstStyle/>
          <a:p>
            <a:fld id="{B39D995A-EC49-49C7-ADD7-3FE1E82D48AD}" type="slidenum">
              <a:rPr lang="en-US" smtClean="0"/>
              <a:t>9</a:t>
            </a:fld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3100D5D-6A7D-45FC-A9B8-11DA9ACE0639}"/>
              </a:ext>
            </a:extLst>
          </p:cNvPr>
          <p:cNvSpPr/>
          <p:nvPr/>
        </p:nvSpPr>
        <p:spPr>
          <a:xfrm>
            <a:off x="8933497" y="1399568"/>
            <a:ext cx="3145092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err="1">
                <a:solidFill>
                  <a:srgbClr val="0000DB"/>
                </a:solidFill>
              </a:rPr>
              <a:t>Gurevich</a:t>
            </a:r>
            <a:r>
              <a:rPr lang="en-US" altLang="ja-JP" sz="1200" b="1" dirty="0">
                <a:solidFill>
                  <a:srgbClr val="0000DB"/>
                </a:solidFill>
              </a:rPr>
              <a:t>, PRL 113, 087001 (2014)</a:t>
            </a:r>
          </a:p>
          <a:p>
            <a:r>
              <a:rPr lang="en-US" altLang="ja-JP" sz="1200" b="1" dirty="0" err="1">
                <a:solidFill>
                  <a:srgbClr val="0000DB"/>
                </a:solidFill>
              </a:rPr>
              <a:t>Gurevich</a:t>
            </a:r>
            <a:r>
              <a:rPr lang="en-US" altLang="ja-JP" sz="1200" b="1" dirty="0">
                <a:solidFill>
                  <a:srgbClr val="0000DB"/>
                </a:solidFill>
              </a:rPr>
              <a:t> and Kubo, PRB 96, 184515 (2017</a:t>
            </a:r>
            <a:r>
              <a:rPr lang="en-US" altLang="ja-JP" sz="1200" dirty="0">
                <a:solidFill>
                  <a:srgbClr val="0070C0"/>
                </a:solidFill>
              </a:rPr>
              <a:t>)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Kubo and Gurevich, PRB 100, 064522 (2019)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Gurevich, SUST  36, 063002 (2023)</a:t>
            </a:r>
          </a:p>
          <a:p>
            <a:endParaRPr lang="en-US" sz="1200" b="1" dirty="0">
              <a:solidFill>
                <a:srgbClr val="0000DB"/>
              </a:solidFill>
            </a:endParaRPr>
          </a:p>
          <a:p>
            <a:r>
              <a:rPr lang="en-US" sz="1600" b="1" dirty="0"/>
              <a:t>Calculations of Rs in the dirty limit </a:t>
            </a:r>
          </a:p>
          <a:p>
            <a:r>
              <a:rPr lang="en-US" sz="1600" b="1" dirty="0"/>
              <a:t>based on the </a:t>
            </a:r>
            <a:r>
              <a:rPr lang="en-US" sz="1600" b="1" dirty="0" err="1"/>
              <a:t>Usadel</a:t>
            </a:r>
            <a:r>
              <a:rPr lang="en-US" sz="1600" b="1" dirty="0"/>
              <a:t> equations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249496-CDD4-714A-9E0C-6CBDA7EB7CE9}"/>
              </a:ext>
            </a:extLst>
          </p:cNvPr>
          <p:cNvSpPr txBox="1">
            <a:spLocks/>
          </p:cNvSpPr>
          <p:nvPr/>
        </p:nvSpPr>
        <p:spPr>
          <a:xfrm>
            <a:off x="920157" y="152399"/>
            <a:ext cx="10327591" cy="6548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Engineering optimal DOS broadening by pairbreaking mechanisms</a:t>
            </a:r>
          </a:p>
        </p:txBody>
      </p:sp>
      <p:pic>
        <p:nvPicPr>
          <p:cNvPr id="29" name="図 1">
            <a:extLst>
              <a:ext uri="{FF2B5EF4-FFF2-40B4-BE49-F238E27FC236}">
                <a16:creationId xmlns:a16="http://schemas.microsoft.com/office/drawing/2014/main" id="{6C69E28D-6B2A-3443-B476-2948FF5A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7" y="3637121"/>
            <a:ext cx="3655320" cy="24613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BA5277-DEDC-E24D-832B-365A311B3694}"/>
              </a:ext>
            </a:extLst>
          </p:cNvPr>
          <p:cNvSpPr txBox="1"/>
          <p:nvPr/>
        </p:nvSpPr>
        <p:spPr>
          <a:xfrm>
            <a:off x="437320" y="6170822"/>
            <a:ext cx="338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Current-induced DOS broadening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A8A94-3035-1A4F-8B2C-19E7EC62339B}"/>
              </a:ext>
            </a:extLst>
          </p:cNvPr>
          <p:cNvSpPr txBox="1"/>
          <p:nvPr/>
        </p:nvSpPr>
        <p:spPr>
          <a:xfrm>
            <a:off x="804326" y="3365486"/>
            <a:ext cx="2660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DOS oscillating under RF currents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4F30E8-A106-604A-9DDA-E6F693CE1A49}"/>
              </a:ext>
            </a:extLst>
          </p:cNvPr>
          <p:cNvSpPr txBox="1"/>
          <p:nvPr/>
        </p:nvSpPr>
        <p:spPr>
          <a:xfrm>
            <a:off x="4623147" y="3329284"/>
            <a:ext cx="770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Reducing Rs by engineering an optimum DOS by surface </a:t>
            </a:r>
            <a:r>
              <a:rPr lang="en-US" sz="1400" b="1" dirty="0" err="1">
                <a:solidFill>
                  <a:srgbClr val="FF0000"/>
                </a:solidFill>
              </a:rPr>
              <a:t>nanostructuring</a:t>
            </a:r>
            <a:r>
              <a:rPr lang="en-US" sz="1400" b="1" dirty="0">
                <a:solidFill>
                  <a:srgbClr val="FF0000"/>
                </a:solidFill>
              </a:rPr>
              <a:t> and impurity management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1344EB-0C24-7E47-9B87-2FE8CA54C44C}"/>
              </a:ext>
            </a:extLst>
          </p:cNvPr>
          <p:cNvSpPr txBox="1"/>
          <p:nvPr/>
        </p:nvSpPr>
        <p:spPr>
          <a:xfrm>
            <a:off x="636104" y="747276"/>
            <a:ext cx="1046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resistance </a:t>
            </a:r>
            <a:r>
              <a:rPr lang="en-US" sz="2000" b="1" dirty="0">
                <a:solidFill>
                  <a:srgbClr val="FF0000"/>
                </a:solidFill>
              </a:rPr>
              <a:t>can be reduced </a:t>
            </a:r>
            <a:r>
              <a:rPr lang="en-US" sz="2000" dirty="0"/>
              <a:t>by RF current, surface </a:t>
            </a:r>
            <a:r>
              <a:rPr lang="en-US" sz="2000" dirty="0" err="1"/>
              <a:t>nanostructuruing</a:t>
            </a:r>
            <a:r>
              <a:rPr lang="en-US" sz="2000" dirty="0"/>
              <a:t> and magnetic impurities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51135B1-C2F6-154E-ACD3-80441E2F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56541" cy="365125"/>
          </a:xfrm>
        </p:spPr>
        <p:txBody>
          <a:bodyPr/>
          <a:lstStyle/>
          <a:p>
            <a:r>
              <a:rPr lang="en-US"/>
              <a:t>Gurevich, SRF Frontier Workshop, JLab, November 12-14,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9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10937</TotalTime>
  <Words>2529</Words>
  <Application>Microsoft Office PowerPoint</Application>
  <PresentationFormat>Widescreen</PresentationFormat>
  <Paragraphs>348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Mechanisms of nonlinear surface resistance in superconducting cavities</vt:lpstr>
      <vt:lpstr>Variety of field dependencies of Q(H)</vt:lpstr>
      <vt:lpstr>Contributions to SRF losses</vt:lpstr>
      <vt:lpstr>What do we know (or do not know)? </vt:lpstr>
      <vt:lpstr>BCS surface resistance </vt:lpstr>
      <vt:lpstr>            Broadening the gap peaks in DOS can reduce Rs</vt:lpstr>
      <vt:lpstr>            Residual surface resistance from subgap states</vt:lpstr>
      <vt:lpstr>Reduction of SC gap and superfluid density by current pairbreaking    </vt:lpstr>
      <vt:lpstr>PowerPoint Presentation</vt:lpstr>
      <vt:lpstr>PowerPoint Presentation</vt:lpstr>
      <vt:lpstr>PowerPoint Presentation</vt:lpstr>
      <vt:lpstr>PowerPoint Presentation</vt:lpstr>
      <vt:lpstr>RF dissipation of a trapped vortex in a random pinning potential</vt:lpstr>
      <vt:lpstr>Residual resistance due to trapped vortices</vt:lpstr>
      <vt:lpstr>What happens to the vortex drag at high velocities?</vt:lpstr>
      <vt:lpstr>                Velocity dependence of vortex drag </vt:lpstr>
      <vt:lpstr>Larkin-Ovchinnikov instability </vt:lpstr>
      <vt:lpstr>LO nonlinear drag of a trapped vortex</vt:lpstr>
      <vt:lpstr>Residual resistance with the LO drag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opportunities of SRF theory for particle accelerators</dc:title>
  <dc:creator>Gurevich, Alex</dc:creator>
  <cp:lastModifiedBy>Betty Jean-Pierre</cp:lastModifiedBy>
  <cp:revision>206</cp:revision>
  <dcterms:created xsi:type="dcterms:W3CDTF">2021-02-13T18:19:38Z</dcterms:created>
  <dcterms:modified xsi:type="dcterms:W3CDTF">2025-11-11T16:28:32Z</dcterms:modified>
</cp:coreProperties>
</file>