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0"/>
  </p:notesMasterIdLst>
  <p:sldIdLst>
    <p:sldId id="256" r:id="rId2"/>
    <p:sldId id="1635" r:id="rId3"/>
    <p:sldId id="1539" r:id="rId4"/>
    <p:sldId id="1623" r:id="rId5"/>
    <p:sldId id="1618" r:id="rId6"/>
    <p:sldId id="1617" r:id="rId7"/>
    <p:sldId id="1638" r:id="rId8"/>
    <p:sldId id="1551" r:id="rId9"/>
    <p:sldId id="1555" r:id="rId10"/>
    <p:sldId id="1543" r:id="rId11"/>
    <p:sldId id="1636" r:id="rId12"/>
    <p:sldId id="1547" r:id="rId13"/>
    <p:sldId id="1553" r:id="rId14"/>
    <p:sldId id="1552" r:id="rId15"/>
    <p:sldId id="1546" r:id="rId16"/>
    <p:sldId id="1548" r:id="rId17"/>
    <p:sldId id="1549" r:id="rId18"/>
    <p:sldId id="1652" r:id="rId19"/>
    <p:sldId id="1683" r:id="rId20"/>
    <p:sldId id="1679" r:id="rId21"/>
    <p:sldId id="1557" r:id="rId22"/>
    <p:sldId id="1560" r:id="rId23"/>
    <p:sldId id="1559" r:id="rId24"/>
    <p:sldId id="1563" r:id="rId25"/>
    <p:sldId id="1566" r:id="rId26"/>
    <p:sldId id="1680" r:id="rId27"/>
    <p:sldId id="327" r:id="rId28"/>
    <p:sldId id="1682" r:id="rId29"/>
    <p:sldId id="328" r:id="rId30"/>
    <p:sldId id="1720" r:id="rId31"/>
    <p:sldId id="1684" r:id="rId32"/>
    <p:sldId id="1685" r:id="rId33"/>
    <p:sldId id="1686" r:id="rId34"/>
    <p:sldId id="1687" r:id="rId35"/>
    <p:sldId id="285" r:id="rId36"/>
    <p:sldId id="1695" r:id="rId37"/>
    <p:sldId id="1694" r:id="rId38"/>
    <p:sldId id="1693" r:id="rId39"/>
    <p:sldId id="1692" r:id="rId40"/>
    <p:sldId id="1691" r:id="rId41"/>
    <p:sldId id="1690" r:id="rId42"/>
    <p:sldId id="1689" r:id="rId43"/>
    <p:sldId id="1705" r:id="rId44"/>
    <p:sldId id="286" r:id="rId45"/>
    <p:sldId id="1702" r:id="rId46"/>
    <p:sldId id="1701" r:id="rId47"/>
    <p:sldId id="339" r:id="rId48"/>
    <p:sldId id="354" r:id="rId49"/>
    <p:sldId id="353" r:id="rId50"/>
    <p:sldId id="352" r:id="rId51"/>
    <p:sldId id="325" r:id="rId52"/>
    <p:sldId id="355" r:id="rId53"/>
    <p:sldId id="1710" r:id="rId54"/>
    <p:sldId id="356" r:id="rId55"/>
    <p:sldId id="1681" r:id="rId56"/>
    <p:sldId id="1708" r:id="rId57"/>
    <p:sldId id="1707" r:id="rId58"/>
    <p:sldId id="358" r:id="rId59"/>
    <p:sldId id="1711" r:id="rId60"/>
    <p:sldId id="1696" r:id="rId61"/>
    <p:sldId id="1445" r:id="rId62"/>
    <p:sldId id="1647" r:id="rId63"/>
    <p:sldId id="1719" r:id="rId64"/>
    <p:sldId id="1718" r:id="rId65"/>
    <p:sldId id="1703" r:id="rId66"/>
    <p:sldId id="1712" r:id="rId67"/>
    <p:sldId id="1714" r:id="rId68"/>
    <p:sldId id="1713" r:id="rId69"/>
    <p:sldId id="1479" r:id="rId70"/>
    <p:sldId id="1568" r:id="rId71"/>
    <p:sldId id="1451" r:id="rId72"/>
    <p:sldId id="1503" r:id="rId73"/>
    <p:sldId id="1661" r:id="rId74"/>
    <p:sldId id="1511" r:id="rId75"/>
    <p:sldId id="1706" r:id="rId76"/>
    <p:sldId id="1510" r:id="rId77"/>
    <p:sldId id="1513" r:id="rId78"/>
    <p:sldId id="1665" r:id="rId79"/>
    <p:sldId id="1629" r:id="rId80"/>
    <p:sldId id="1659" r:id="rId81"/>
    <p:sldId id="1672" r:id="rId82"/>
    <p:sldId id="1673" r:id="rId83"/>
    <p:sldId id="1655" r:id="rId84"/>
    <p:sldId id="1671" r:id="rId85"/>
    <p:sldId id="1670" r:id="rId86"/>
    <p:sldId id="1669" r:id="rId87"/>
    <p:sldId id="1666" r:id="rId88"/>
    <p:sldId id="1664" r:id="rId89"/>
    <p:sldId id="1663" r:id="rId90"/>
    <p:sldId id="1662" r:id="rId91"/>
    <p:sldId id="1709" r:id="rId92"/>
    <p:sldId id="1668" r:id="rId93"/>
    <p:sldId id="1674" r:id="rId94"/>
    <p:sldId id="1627" r:id="rId95"/>
    <p:sldId id="1675" r:id="rId96"/>
    <p:sldId id="1612" r:id="rId97"/>
    <p:sldId id="1700" r:id="rId98"/>
    <p:sldId id="1619" r:id="rId99"/>
    <p:sldId id="1580" r:id="rId100"/>
    <p:sldId id="1581" r:id="rId101"/>
    <p:sldId id="1582" r:id="rId102"/>
    <p:sldId id="1583" r:id="rId103"/>
    <p:sldId id="322" r:id="rId104"/>
    <p:sldId id="341" r:id="rId105"/>
    <p:sldId id="323" r:id="rId106"/>
    <p:sldId id="324" r:id="rId107"/>
    <p:sldId id="1584" r:id="rId108"/>
    <p:sldId id="1585" r:id="rId109"/>
    <p:sldId id="1586" r:id="rId110"/>
    <p:sldId id="1587" r:id="rId111"/>
    <p:sldId id="1588" r:id="rId112"/>
    <p:sldId id="1589" r:id="rId113"/>
    <p:sldId id="1590" r:id="rId114"/>
    <p:sldId id="1591" r:id="rId115"/>
    <p:sldId id="1592" r:id="rId116"/>
    <p:sldId id="1593" r:id="rId117"/>
    <p:sldId id="1594" r:id="rId118"/>
    <p:sldId id="347" r:id="rId119"/>
    <p:sldId id="348" r:id="rId120"/>
    <p:sldId id="349" r:id="rId121"/>
    <p:sldId id="277" r:id="rId122"/>
    <p:sldId id="334" r:id="rId123"/>
    <p:sldId id="333" r:id="rId124"/>
    <p:sldId id="336" r:id="rId125"/>
    <p:sldId id="337" r:id="rId126"/>
    <p:sldId id="284" r:id="rId127"/>
    <p:sldId id="1715" r:id="rId128"/>
    <p:sldId id="1717" r:id="rId1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E3CFF"/>
    <a:srgbClr val="00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F78E4-90DC-4BF7-8322-3A90331008D9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F76BB-4A21-4B38-B9C5-D8A0B62FE1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09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1942-B14C-47CE-B660-BC06E3635EC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93A1-611C-40A4-826E-96A8E66E2B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1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1942-B14C-47CE-B660-BC06E3635EC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93A1-611C-40A4-826E-96A8E66E2B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98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1942-B14C-47CE-B660-BC06E3635EC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93A1-611C-40A4-826E-96A8E66E2B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1942-B14C-47CE-B660-BC06E3635EC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93A1-611C-40A4-826E-96A8E66E2BA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1601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1942-B14C-47CE-B660-BC06E3635EC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93A1-611C-40A4-826E-96A8E66E2B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211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1942-B14C-47CE-B660-BC06E3635EC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93A1-611C-40A4-826E-96A8E66E2B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818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1942-B14C-47CE-B660-BC06E3635EC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93A1-611C-40A4-826E-96A8E66E2B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422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1942-B14C-47CE-B660-BC06E3635EC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93A1-611C-40A4-826E-96A8E66E2B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185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1942-B14C-47CE-B660-BC06E3635EC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93A1-611C-40A4-826E-96A8E66E2B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58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1942-B14C-47CE-B660-BC06E3635EC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93A1-611C-40A4-826E-96A8E66E2B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96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1942-B14C-47CE-B660-BC06E3635EC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93A1-611C-40A4-826E-96A8E66E2B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98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1942-B14C-47CE-B660-BC06E3635EC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93A1-611C-40A4-826E-96A8E66E2B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36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1942-B14C-47CE-B660-BC06E3635EC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93A1-611C-40A4-826E-96A8E66E2B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60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1942-B14C-47CE-B660-BC06E3635EC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93A1-611C-40A4-826E-96A8E66E2B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75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1942-B14C-47CE-B660-BC06E3635EC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93A1-611C-40A4-826E-96A8E66E2B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5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1942-B14C-47CE-B660-BC06E3635EC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93A1-611C-40A4-826E-96A8E66E2B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46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1942-B14C-47CE-B660-BC06E3635EC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93A1-611C-40A4-826E-96A8E66E2B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77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01942-B14C-47CE-B660-BC06E3635EC7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593A1-611C-40A4-826E-96A8E66E2B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630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103/PhysRevApplied.22.044042" TargetMode="Externa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1.png"/><Relationship Id="rId4" Type="http://schemas.openxmlformats.org/officeDocument/2006/relationships/image" Target="../media/image9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18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1601.png"/><Relationship Id="rId10" Type="http://schemas.openxmlformats.org/officeDocument/2006/relationships/image" Target="../media/image211.png"/><Relationship Id="rId4" Type="http://schemas.openxmlformats.org/officeDocument/2006/relationships/image" Target="../media/image92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91.png"/><Relationship Id="rId7" Type="http://schemas.openxmlformats.org/officeDocument/2006/relationships/image" Target="../media/image18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1601.png"/><Relationship Id="rId10" Type="http://schemas.openxmlformats.org/officeDocument/2006/relationships/image" Target="../media/image211.png"/><Relationship Id="rId4" Type="http://schemas.openxmlformats.org/officeDocument/2006/relationships/image" Target="../media/image92.png"/><Relationship Id="rId9" Type="http://schemas.openxmlformats.org/officeDocument/2006/relationships/image" Target="../media/image202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91.png"/><Relationship Id="rId7" Type="http://schemas.openxmlformats.org/officeDocument/2006/relationships/image" Target="../media/image19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1601.png"/><Relationship Id="rId4" Type="http://schemas.openxmlformats.org/officeDocument/2006/relationships/image" Target="../media/image92.png"/><Relationship Id="rId9" Type="http://schemas.openxmlformats.org/officeDocument/2006/relationships/image" Target="../media/image221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1.png"/><Relationship Id="rId4" Type="http://schemas.openxmlformats.org/officeDocument/2006/relationships/image" Target="../media/image9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160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230.png"/><Relationship Id="rId4" Type="http://schemas.openxmlformats.org/officeDocument/2006/relationships/image" Target="../media/image9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2.png"/><Relationship Id="rId3" Type="http://schemas.openxmlformats.org/officeDocument/2006/relationships/image" Target="../media/image280.png"/><Relationship Id="rId2" Type="http://schemas.openxmlformats.org/officeDocument/2006/relationships/image" Target="../media/image77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96.png"/><Relationship Id="rId14" Type="http://schemas.openxmlformats.org/officeDocument/2006/relationships/image" Target="../media/image95.png"/></Relationships>
</file>

<file path=ppt/slides/_rels/slide1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2.png"/><Relationship Id="rId18" Type="http://schemas.openxmlformats.org/officeDocument/2006/relationships/image" Target="../media/image96.png"/><Relationship Id="rId3" Type="http://schemas.openxmlformats.org/officeDocument/2006/relationships/image" Target="../media/image771.png"/><Relationship Id="rId17" Type="http://schemas.openxmlformats.org/officeDocument/2006/relationships/image" Target="../media/image404.png"/><Relationship Id="rId2" Type="http://schemas.openxmlformats.org/officeDocument/2006/relationships/image" Target="../media/image95.png"/><Relationship Id="rId16" Type="http://schemas.openxmlformats.org/officeDocument/2006/relationships/image" Target="../media/image39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84.png"/><Relationship Id="rId19" Type="http://schemas.openxmlformats.org/officeDocument/2006/relationships/image" Target="../media/image22.png"/><Relationship Id="rId4" Type="http://schemas.openxmlformats.org/officeDocument/2006/relationships/image" Target="../media/image280.png"/></Relationships>
</file>

<file path=ppt/slides/_rels/slide1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5.png"/><Relationship Id="rId3" Type="http://schemas.openxmlformats.org/officeDocument/2006/relationships/image" Target="../media/image22.png"/><Relationship Id="rId7" Type="http://schemas.openxmlformats.org/officeDocument/2006/relationships/image" Target="../media/image280.png"/><Relationship Id="rId17" Type="http://schemas.openxmlformats.org/officeDocument/2006/relationships/image" Target="../media/image372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1.png"/><Relationship Id="rId5" Type="http://schemas.openxmlformats.org/officeDocument/2006/relationships/image" Target="../media/image96.png"/><Relationship Id="rId4" Type="http://schemas.openxmlformats.org/officeDocument/2006/relationships/image" Target="../media/image97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331.png"/><Relationship Id="rId7" Type="http://schemas.openxmlformats.org/officeDocument/2006/relationships/image" Target="../media/image101.png"/><Relationship Id="rId2" Type="http://schemas.openxmlformats.org/officeDocument/2006/relationships/image" Target="../media/image98.png"/><Relationship Id="rId16" Type="http://schemas.openxmlformats.org/officeDocument/2006/relationships/image" Target="../media/image4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5" Type="http://schemas.openxmlformats.org/officeDocument/2006/relationships/image" Target="../media/image452.png"/><Relationship Id="rId4" Type="http://schemas.openxmlformats.org/officeDocument/2006/relationships/image" Target="../media/image340.png"/><Relationship Id="rId9" Type="http://schemas.openxmlformats.org/officeDocument/2006/relationships/image" Target="../media/image103.png"/><Relationship Id="rId14" Type="http://schemas.openxmlformats.org/officeDocument/2006/relationships/image" Target="../media/image442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431.png"/><Relationship Id="rId3" Type="http://schemas.openxmlformats.org/officeDocument/2006/relationships/image" Target="../media/image331.png"/><Relationship Id="rId7" Type="http://schemas.openxmlformats.org/officeDocument/2006/relationships/image" Target="../media/image101.png"/><Relationship Id="rId12" Type="http://schemas.openxmlformats.org/officeDocument/2006/relationships/image" Target="../media/image421.png"/><Relationship Id="rId2" Type="http://schemas.openxmlformats.org/officeDocument/2006/relationships/image" Target="../media/image98.png"/><Relationship Id="rId16" Type="http://schemas.openxmlformats.org/officeDocument/2006/relationships/image" Target="../media/image4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412.png"/><Relationship Id="rId5" Type="http://schemas.openxmlformats.org/officeDocument/2006/relationships/image" Target="../media/image99.png"/><Relationship Id="rId15" Type="http://schemas.openxmlformats.org/officeDocument/2006/relationships/image" Target="../media/image452.png"/><Relationship Id="rId10" Type="http://schemas.openxmlformats.org/officeDocument/2006/relationships/image" Target="../media/image104.png"/><Relationship Id="rId4" Type="http://schemas.openxmlformats.org/officeDocument/2006/relationships/image" Target="../media/image340.png"/><Relationship Id="rId9" Type="http://schemas.openxmlformats.org/officeDocument/2006/relationships/image" Target="../media/image103.png"/><Relationship Id="rId14" Type="http://schemas.openxmlformats.org/officeDocument/2006/relationships/image" Target="../media/image442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2.png"/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2.png"/><Relationship Id="rId3" Type="http://schemas.openxmlformats.org/officeDocument/2006/relationships/image" Target="../media/image105.png"/><Relationship Id="rId7" Type="http://schemas.openxmlformats.org/officeDocument/2006/relationships/image" Target="../media/image104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106.png"/><Relationship Id="rId4" Type="http://schemas.openxmlformats.org/officeDocument/2006/relationships/image" Target="../media/image108.png"/><Relationship Id="rId9" Type="http://schemas.openxmlformats.org/officeDocument/2006/relationships/image" Target="../media/image611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57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0.png"/><Relationship Id="rId5" Type="http://schemas.openxmlformats.org/officeDocument/2006/relationships/image" Target="../media/image95.png"/><Relationship Id="rId4" Type="http://schemas.openxmlformats.org/officeDocument/2006/relationships/image" Target="../media/image109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57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0.png"/><Relationship Id="rId5" Type="http://schemas.openxmlformats.org/officeDocument/2006/relationships/image" Target="../media/image95.png"/><Relationship Id="rId4" Type="http://schemas.openxmlformats.org/officeDocument/2006/relationships/image" Target="../media/image10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57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0.png"/><Relationship Id="rId5" Type="http://schemas.openxmlformats.org/officeDocument/2006/relationships/image" Target="../media/image95.png"/><Relationship Id="rId4" Type="http://schemas.openxmlformats.org/officeDocument/2006/relationships/image" Target="../media/image109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590.png"/><Relationship Id="rId7" Type="http://schemas.openxmlformats.org/officeDocument/2006/relationships/image" Target="../media/image65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4" Type="http://schemas.openxmlformats.org/officeDocument/2006/relationships/image" Target="../media/image620.png"/><Relationship Id="rId9" Type="http://schemas.openxmlformats.org/officeDocument/2006/relationships/image" Target="../media/image910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590.png"/><Relationship Id="rId7" Type="http://schemas.openxmlformats.org/officeDocument/2006/relationships/image" Target="../media/image65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4" Type="http://schemas.openxmlformats.org/officeDocument/2006/relationships/image" Target="../media/image620.png"/><Relationship Id="rId9" Type="http://schemas.openxmlformats.org/officeDocument/2006/relationships/image" Target="../media/image98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590.png"/><Relationship Id="rId7" Type="http://schemas.openxmlformats.org/officeDocument/2006/relationships/image" Target="../media/image65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0.png"/><Relationship Id="rId11" Type="http://schemas.openxmlformats.org/officeDocument/2006/relationships/image" Target="../media/image101.png"/><Relationship Id="rId5" Type="http://schemas.openxmlformats.org/officeDocument/2006/relationships/image" Target="../media/image630.png"/><Relationship Id="rId10" Type="http://schemas.openxmlformats.org/officeDocument/2006/relationships/image" Target="../media/image98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13" Type="http://schemas.openxmlformats.org/officeDocument/2006/relationships/image" Target="../media/image98.png"/><Relationship Id="rId3" Type="http://schemas.openxmlformats.org/officeDocument/2006/relationships/image" Target="../media/image590.png"/><Relationship Id="rId7" Type="http://schemas.openxmlformats.org/officeDocument/2006/relationships/image" Target="../media/image650.png"/><Relationship Id="rId12" Type="http://schemas.openxmlformats.org/officeDocument/2006/relationships/image" Target="../media/image70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15" Type="http://schemas.openxmlformats.org/officeDocument/2006/relationships/image" Target="../media/image102.png"/><Relationship Id="rId10" Type="http://schemas.openxmlformats.org/officeDocument/2006/relationships/image" Target="../media/image550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Relationship Id="rId14" Type="http://schemas.openxmlformats.org/officeDocument/2006/relationships/image" Target="../media/image101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13" Type="http://schemas.openxmlformats.org/officeDocument/2006/relationships/image" Target="../media/image98.png"/><Relationship Id="rId3" Type="http://schemas.openxmlformats.org/officeDocument/2006/relationships/image" Target="../media/image590.png"/><Relationship Id="rId7" Type="http://schemas.openxmlformats.org/officeDocument/2006/relationships/image" Target="../media/image650.png"/><Relationship Id="rId12" Type="http://schemas.openxmlformats.org/officeDocument/2006/relationships/image" Target="../media/image700.png"/><Relationship Id="rId2" Type="http://schemas.openxmlformats.org/officeDocument/2006/relationships/image" Target="../media/image110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0.png"/><Relationship Id="rId11" Type="http://schemas.openxmlformats.org/officeDocument/2006/relationships/image" Target="../media/image690.png"/><Relationship Id="rId5" Type="http://schemas.openxmlformats.org/officeDocument/2006/relationships/image" Target="../media/image630.png"/><Relationship Id="rId15" Type="http://schemas.openxmlformats.org/officeDocument/2006/relationships/image" Target="../media/image102.png"/><Relationship Id="rId10" Type="http://schemas.openxmlformats.org/officeDocument/2006/relationships/image" Target="../media/image550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Relationship Id="rId14" Type="http://schemas.openxmlformats.org/officeDocument/2006/relationships/image" Target="../media/image101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810.png"/><Relationship Id="rId3" Type="http://schemas.openxmlformats.org/officeDocument/2006/relationships/image" Target="../media/image710.png"/><Relationship Id="rId7" Type="http://schemas.openxmlformats.org/officeDocument/2006/relationships/image" Target="../media/image75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1.png"/><Relationship Id="rId11" Type="http://schemas.openxmlformats.org/officeDocument/2006/relationships/image" Target="../media/image931.png"/><Relationship Id="rId5" Type="http://schemas.openxmlformats.org/officeDocument/2006/relationships/image" Target="../media/image731.png"/><Relationship Id="rId15" Type="http://schemas.openxmlformats.org/officeDocument/2006/relationships/image" Target="../media/image95.png"/><Relationship Id="rId10" Type="http://schemas.openxmlformats.org/officeDocument/2006/relationships/image" Target="../media/image790.png"/><Relationship Id="rId4" Type="http://schemas.openxmlformats.org/officeDocument/2006/relationships/image" Target="../media/image720.png"/><Relationship Id="rId9" Type="http://schemas.openxmlformats.org/officeDocument/2006/relationships/image" Target="../media/image780.png"/><Relationship Id="rId14" Type="http://schemas.openxmlformats.org/officeDocument/2006/relationships/image" Target="../media/image112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1.png"/><Relationship Id="rId3" Type="http://schemas.openxmlformats.org/officeDocument/2006/relationships/image" Target="../media/image114.png"/><Relationship Id="rId7" Type="http://schemas.openxmlformats.org/officeDocument/2006/relationships/image" Target="../media/image5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1.png"/><Relationship Id="rId11" Type="http://schemas.openxmlformats.org/officeDocument/2006/relationships/image" Target="../media/image59.png"/><Relationship Id="rId5" Type="http://schemas.openxmlformats.org/officeDocument/2006/relationships/image" Target="../media/image65.png"/><Relationship Id="rId10" Type="http://schemas.openxmlformats.org/officeDocument/2006/relationships/image" Target="../media/image651.png"/><Relationship Id="rId4" Type="http://schemas.openxmlformats.org/officeDocument/2006/relationships/image" Target="../media/image115.png"/><Relationship Id="rId9" Type="http://schemas.openxmlformats.org/officeDocument/2006/relationships/image" Target="../media/image6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30.png"/><Relationship Id="rId4" Type="http://schemas.openxmlformats.org/officeDocument/2006/relationships/image" Target="../media/image10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6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1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21.png"/><Relationship Id="rId7" Type="http://schemas.openxmlformats.org/officeDocument/2006/relationships/image" Target="../media/image2.png"/><Relationship Id="rId2" Type="http://schemas.openxmlformats.org/officeDocument/2006/relationships/image" Target="../media/image8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882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61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61.png"/><Relationship Id="rId1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61.png"/></Relationships>
</file>

<file path=ppt/slides/_rels/slide3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97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12" Type="http://schemas.openxmlformats.org/officeDocument/2006/relationships/image" Target="../media/image97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61.png"/><Relationship Id="rId4" Type="http://schemas.openxmlformats.org/officeDocument/2006/relationships/image" Target="../media/image22.png"/><Relationship Id="rId9" Type="http://schemas.openxmlformats.org/officeDocument/2006/relationships/image" Target="../media/image9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97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1.png"/><Relationship Id="rId5" Type="http://schemas.openxmlformats.org/officeDocument/2006/relationships/image" Target="../media/image941.png"/><Relationship Id="rId10" Type="http://schemas.openxmlformats.org/officeDocument/2006/relationships/image" Target="../media/image1022.png"/><Relationship Id="rId4" Type="http://schemas.openxmlformats.org/officeDocument/2006/relationships/image" Target="../media/image22.png"/><Relationship Id="rId9" Type="http://schemas.openxmlformats.org/officeDocument/2006/relationships/image" Target="../media/image10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1100.png"/><Relationship Id="rId5" Type="http://schemas.openxmlformats.org/officeDocument/2006/relationships/image" Target="../media/image40.png"/><Relationship Id="rId10" Type="http://schemas.openxmlformats.org/officeDocument/2006/relationships/image" Target="../media/image10900.png"/><Relationship Id="rId4" Type="http://schemas.openxmlformats.org/officeDocument/2006/relationships/image" Target="../media/image39.png"/><Relationship Id="rId9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1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7" Type="http://schemas.openxmlformats.org/officeDocument/2006/relationships/image" Target="../media/image116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103/PhysRevLett.121.224801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0.png"/><Relationship Id="rId5" Type="http://schemas.openxmlformats.org/officeDocument/2006/relationships/hyperlink" Target="https://doi.org/10.1103/PhysRevLett.121.224801" TargetMode="External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3/PhysRevLett.121.224801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5" Type="http://schemas.openxmlformats.org/officeDocument/2006/relationships/image" Target="../media/image1190.png"/><Relationship Id="rId4" Type="http://schemas.openxmlformats.org/officeDocument/2006/relationships/image" Target="../media/image118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5" Type="http://schemas.openxmlformats.org/officeDocument/2006/relationships/image" Target="../media/image1190.png"/><Relationship Id="rId4" Type="http://schemas.openxmlformats.org/officeDocument/2006/relationships/image" Target="../media/image11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1.png"/><Relationship Id="rId4" Type="http://schemas.openxmlformats.org/officeDocument/2006/relationships/image" Target="../media/image22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038/s41586-025-08899-y" TargetMode="External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880.png"/><Relationship Id="rId7" Type="http://schemas.openxmlformats.org/officeDocument/2006/relationships/image" Target="../media/image920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00.png"/><Relationship Id="rId5" Type="http://schemas.openxmlformats.org/officeDocument/2006/relationships/image" Target="../media/image900.png"/><Relationship Id="rId4" Type="http://schemas.openxmlformats.org/officeDocument/2006/relationships/image" Target="../media/image890.png"/><Relationship Id="rId9" Type="http://schemas.openxmlformats.org/officeDocument/2006/relationships/hyperlink" Target="https://doi.org/10.1038/s41586-025-08899-y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038/s41586-025-08899-y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038/s41586-025-08899-y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038/s41586-025-08899-y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038/s41586-025-08899-y" TargetMode="External"/><Relationship Id="rId4" Type="http://schemas.openxmlformats.org/officeDocument/2006/relationships/image" Target="../media/image5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5.png"/><Relationship Id="rId7" Type="http://schemas.openxmlformats.org/officeDocument/2006/relationships/image" Target="../media/image1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7" Type="http://schemas.openxmlformats.org/officeDocument/2006/relationships/image" Target="../media/image15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01.png"/><Relationship Id="rId4" Type="http://schemas.openxmlformats.org/officeDocument/2006/relationships/image" Target="../media/image19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81.png"/><Relationship Id="rId7" Type="http://schemas.openxmlformats.org/officeDocument/2006/relationships/image" Target="../media/image15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01.png"/><Relationship Id="rId4" Type="http://schemas.openxmlformats.org/officeDocument/2006/relationships/image" Target="../media/image19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81.png"/><Relationship Id="rId7" Type="http://schemas.openxmlformats.org/officeDocument/2006/relationships/image" Target="../media/image15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01.png"/><Relationship Id="rId4" Type="http://schemas.openxmlformats.org/officeDocument/2006/relationships/image" Target="../media/image19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81.png"/><Relationship Id="rId7" Type="http://schemas.openxmlformats.org/officeDocument/2006/relationships/image" Target="../media/image15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01.png"/><Relationship Id="rId4" Type="http://schemas.openxmlformats.org/officeDocument/2006/relationships/image" Target="../media/image19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181.png"/><Relationship Id="rId7" Type="http://schemas.openxmlformats.org/officeDocument/2006/relationships/image" Target="../media/image15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01.png"/><Relationship Id="rId4" Type="http://schemas.openxmlformats.org/officeDocument/2006/relationships/image" Target="../media/image191.png"/><Relationship Id="rId9" Type="http://schemas.openxmlformats.org/officeDocument/2006/relationships/image" Target="../media/image7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1.png"/><Relationship Id="rId7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5" Type="http://schemas.openxmlformats.org/officeDocument/2006/relationships/image" Target="../media/image142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7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5" Type="http://schemas.openxmlformats.org/officeDocument/2006/relationships/image" Target="../media/image142.png"/><Relationship Id="rId9" Type="http://schemas.openxmlformats.org/officeDocument/2006/relationships/image" Target="../media/image671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7" Type="http://schemas.openxmlformats.org/officeDocument/2006/relationships/image" Target="../media/image270.png"/><Relationship Id="rId1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11" Type="http://schemas.openxmlformats.org/officeDocument/2006/relationships/image" Target="../media/image74.png"/><Relationship Id="rId5" Type="http://schemas.openxmlformats.org/officeDocument/2006/relationships/image" Target="../media/image142.png"/><Relationship Id="rId10" Type="http://schemas.openxmlformats.org/officeDocument/2006/relationships/image" Target="../media/image671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8" Type="http://schemas.openxmlformats.org/officeDocument/2006/relationships/image" Target="../media/image75.png"/><Relationship Id="rId12" Type="http://schemas.openxmlformats.org/officeDocument/2006/relationships/image" Target="../media/image730.png"/><Relationship Id="rId17" Type="http://schemas.openxmlformats.org/officeDocument/2006/relationships/image" Target="../media/image76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png"/><Relationship Id="rId15" Type="http://schemas.openxmlformats.org/officeDocument/2006/relationships/image" Target="../media/image671.png"/><Relationship Id="rId10" Type="http://schemas.openxmlformats.org/officeDocument/2006/relationships/image" Target="../media/image270.png"/><Relationship Id="rId9" Type="http://schemas.openxmlformats.org/officeDocument/2006/relationships/image" Target="../media/image161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21" Type="http://schemas.openxmlformats.org/officeDocument/2006/relationships/image" Target="../media/image671.png"/><Relationship Id="rId12" Type="http://schemas.openxmlformats.org/officeDocument/2006/relationships/image" Target="../media/image730.png"/><Relationship Id="rId2" Type="http://schemas.openxmlformats.org/officeDocument/2006/relationships/image" Target="../media/image74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png"/><Relationship Id="rId15" Type="http://schemas.openxmlformats.org/officeDocument/2006/relationships/image" Target="../media/image77.png"/><Relationship Id="rId23" Type="http://schemas.openxmlformats.org/officeDocument/2006/relationships/image" Target="../media/image75.png"/><Relationship Id="rId10" Type="http://schemas.openxmlformats.org/officeDocument/2006/relationships/image" Target="../media/image270.png"/><Relationship Id="rId9" Type="http://schemas.openxmlformats.org/officeDocument/2006/relationships/image" Target="../media/image161.png"/><Relationship Id="rId14" Type="http://schemas.openxmlformats.org/officeDocument/2006/relationships/image" Target="../media/image320.png"/><Relationship Id="rId22" Type="http://schemas.openxmlformats.org/officeDocument/2006/relationships/image" Target="../media/image76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26" Type="http://schemas.openxmlformats.org/officeDocument/2006/relationships/image" Target="../media/image75.png"/><Relationship Id="rId21" Type="http://schemas.openxmlformats.org/officeDocument/2006/relationships/image" Target="../media/image671.png"/><Relationship Id="rId7" Type="http://schemas.openxmlformats.org/officeDocument/2006/relationships/image" Target="../media/image79.png"/><Relationship Id="rId12" Type="http://schemas.openxmlformats.org/officeDocument/2006/relationships/image" Target="../media/image730.png"/><Relationship Id="rId25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png"/><Relationship Id="rId24" Type="http://schemas.openxmlformats.org/officeDocument/2006/relationships/image" Target="../media/image78.png"/><Relationship Id="rId23" Type="http://schemas.openxmlformats.org/officeDocument/2006/relationships/image" Target="../media/image77.png"/><Relationship Id="rId10" Type="http://schemas.openxmlformats.org/officeDocument/2006/relationships/image" Target="../media/image270.png"/><Relationship Id="rId9" Type="http://schemas.openxmlformats.org/officeDocument/2006/relationships/image" Target="../media/image161.png"/><Relationship Id="rId14" Type="http://schemas.openxmlformats.org/officeDocument/2006/relationships/image" Target="../media/image320.png"/><Relationship Id="rId22" Type="http://schemas.openxmlformats.org/officeDocument/2006/relationships/image" Target="../media/image74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8" Type="http://schemas.openxmlformats.org/officeDocument/2006/relationships/image" Target="../media/image80.png"/><Relationship Id="rId21" Type="http://schemas.openxmlformats.org/officeDocument/2006/relationships/image" Target="../media/image74.png"/><Relationship Id="rId7" Type="http://schemas.openxmlformats.org/officeDocument/2006/relationships/image" Target="../media/image79.png"/><Relationship Id="rId12" Type="http://schemas.openxmlformats.org/officeDocument/2006/relationships/image" Target="../media/image730.png"/><Relationship Id="rId25" Type="http://schemas.openxmlformats.org/officeDocument/2006/relationships/image" Target="../media/image75.png"/><Relationship Id="rId20" Type="http://schemas.openxmlformats.org/officeDocument/2006/relationships/image" Target="../media/image67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png"/><Relationship Id="rId24" Type="http://schemas.openxmlformats.org/officeDocument/2006/relationships/image" Target="../media/image76.png"/><Relationship Id="rId23" Type="http://schemas.openxmlformats.org/officeDocument/2006/relationships/image" Target="../media/image78.png"/><Relationship Id="rId10" Type="http://schemas.openxmlformats.org/officeDocument/2006/relationships/image" Target="../media/image270.png"/><Relationship Id="rId19" Type="http://schemas.openxmlformats.org/officeDocument/2006/relationships/image" Target="../media/image81.png"/><Relationship Id="rId9" Type="http://schemas.openxmlformats.org/officeDocument/2006/relationships/image" Target="../media/image161.png"/><Relationship Id="rId14" Type="http://schemas.openxmlformats.org/officeDocument/2006/relationships/image" Target="../media/image320.png"/><Relationship Id="rId22" Type="http://schemas.openxmlformats.org/officeDocument/2006/relationships/image" Target="../media/image7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73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103/PhysRevApplied.22.044042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103/PhysRevApplied.22.044042" TargetMode="External"/><Relationship Id="rId4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D42AF5-4891-5F50-06FC-BAC881CFCF37}"/>
              </a:ext>
            </a:extLst>
          </p:cNvPr>
          <p:cNvSpPr txBox="1"/>
          <p:nvPr/>
        </p:nvSpPr>
        <p:spPr>
          <a:xfrm>
            <a:off x="17111" y="3144"/>
            <a:ext cx="121748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Nov. 12, 2025</a:t>
            </a:r>
          </a:p>
          <a:p>
            <a:pPr algn="ctr"/>
            <a:r>
              <a:rPr lang="en-US" altLang="ja-JP" sz="2400" dirty="0"/>
              <a:t>SRF</a:t>
            </a:r>
            <a:r>
              <a:rPr lang="en-US" altLang="ja-JP" dirty="0"/>
              <a:t> Frontiers Workshop</a:t>
            </a:r>
            <a:endParaRPr lang="ja-JP" altLang="en-US" dirty="0"/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C1117FDC-68F4-622B-6385-9EB478B2F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11" y="1511924"/>
            <a:ext cx="12174890" cy="1294664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Theoretical perspective of SRF performance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B8D4070-69F1-D5AD-6CC3-523754A736FE}"/>
              </a:ext>
            </a:extLst>
          </p:cNvPr>
          <p:cNvSpPr txBox="1"/>
          <p:nvPr/>
        </p:nvSpPr>
        <p:spPr>
          <a:xfrm>
            <a:off x="0" y="511550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cs typeface="MV Boli" panose="02000500030200090000" pitchFamily="2" charset="0"/>
              </a:rPr>
              <a:t>High energy Accelerator Research Organization (</a:t>
            </a:r>
            <a:r>
              <a:rPr kumimoji="1" lang="en-US" altLang="ja-JP" sz="2400" b="1" dirty="0">
                <a:cs typeface="MV Boli" panose="02000500030200090000" pitchFamily="2" charset="0"/>
              </a:rPr>
              <a:t>KEK</a:t>
            </a:r>
            <a:r>
              <a:rPr kumimoji="1" lang="en-US" altLang="ja-JP" sz="2000" b="1" dirty="0">
                <a:cs typeface="MV Boli" panose="02000500030200090000" pitchFamily="2" charset="0"/>
              </a:rPr>
              <a:t>)</a:t>
            </a:r>
          </a:p>
          <a:p>
            <a:pPr algn="ctr"/>
            <a:r>
              <a:rPr kumimoji="1" lang="en-US" altLang="ja-JP" sz="2000" b="1" dirty="0">
                <a:cs typeface="MV Boli" panose="02000500030200090000" pitchFamily="2" charset="0"/>
              </a:rPr>
              <a:t>Innovation Center for Applied Superconducting Accelerators (</a:t>
            </a:r>
            <a:r>
              <a:rPr kumimoji="1" lang="en-US" altLang="ja-JP" sz="2000" b="1" dirty="0" err="1">
                <a:cs typeface="MV Boli" panose="02000500030200090000" pitchFamily="2" charset="0"/>
              </a:rPr>
              <a:t>iCASA</a:t>
            </a:r>
            <a:r>
              <a:rPr kumimoji="1" lang="en-US" altLang="ja-JP" sz="2000" b="1" dirty="0">
                <a:cs typeface="MV Boli" panose="02000500030200090000" pitchFamily="2" charset="0"/>
              </a:rPr>
              <a:t>)</a:t>
            </a:r>
          </a:p>
          <a:p>
            <a:pPr algn="ctr"/>
            <a:r>
              <a:rPr kumimoji="1" lang="en-US" altLang="ja-JP" sz="4400" b="1" dirty="0">
                <a:cs typeface="MV Boli" panose="02000500030200090000" pitchFamily="2" charset="0"/>
              </a:rPr>
              <a:t>Takayuki Kubo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7DC7E78-899E-602B-6654-D1F4B62A5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7" t="26425" r="23055" b="9022"/>
          <a:stretch/>
        </p:blipFill>
        <p:spPr>
          <a:xfrm>
            <a:off x="4031748" y="2463697"/>
            <a:ext cx="3734584" cy="299447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FA2814-54A7-A926-3C0B-AC5C48B54A72}"/>
              </a:ext>
            </a:extLst>
          </p:cNvPr>
          <p:cNvSpPr txBox="1"/>
          <p:nvPr/>
        </p:nvSpPr>
        <p:spPr>
          <a:xfrm rot="19887483">
            <a:off x="5107743" y="4368856"/>
            <a:ext cx="7328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solidFill>
                  <a:srgbClr val="FFC000"/>
                </a:solidFill>
              </a:rPr>
              <a:t>T. Kubo</a:t>
            </a:r>
          </a:p>
          <a:p>
            <a:r>
              <a:rPr lang="en-US" altLang="ja-JP" sz="1100" b="1" dirty="0">
                <a:solidFill>
                  <a:srgbClr val="FFC000"/>
                </a:solidFill>
              </a:rPr>
              <a:t>(2013)</a:t>
            </a:r>
            <a:endParaRPr kumimoji="1" lang="ja-JP" altLang="en-US" sz="11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4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A5110-9796-5DDB-C8EE-18F2B9C84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F130E3-4B2B-A9BC-431D-7285C0B33477}"/>
              </a:ext>
            </a:extLst>
          </p:cNvPr>
          <p:cNvSpPr txBox="1"/>
          <p:nvPr/>
        </p:nvSpPr>
        <p:spPr>
          <a:xfrm rot="19836122">
            <a:off x="264579" y="4455391"/>
            <a:ext cx="31242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Driving force of </a:t>
            </a:r>
          </a:p>
          <a:p>
            <a:r>
              <a:rPr kumimoji="1" lang="en-US" altLang="ja-JP" sz="2400" dirty="0"/>
              <a:t>Nonequilibrium </a:t>
            </a:r>
          </a:p>
          <a:p>
            <a:r>
              <a:rPr kumimoji="1" lang="en-US" altLang="ja-JP" sz="2400" dirty="0"/>
              <a:t>Dynamics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e.g</a:t>
            </a:r>
            <a:r>
              <a:rPr kumimoji="1" lang="en-US" altLang="ja-JP" dirty="0"/>
              <a:t>, strength of microwave)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D86FF8E-2C4B-15B1-3E60-6A6E4117E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81" y="1105961"/>
            <a:ext cx="7328659" cy="417915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6DE65FD-9406-A810-69F2-5C77E092A0DD}"/>
              </a:ext>
            </a:extLst>
          </p:cNvPr>
          <p:cNvCxnSpPr>
            <a:cxnSpLocks/>
          </p:cNvCxnSpPr>
          <p:nvPr/>
        </p:nvCxnSpPr>
        <p:spPr>
          <a:xfrm flipH="1">
            <a:off x="948369" y="3195537"/>
            <a:ext cx="6055546" cy="342895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4CF2BF98-DE28-97CB-EC1F-D88B57CDD0EE}"/>
              </a:ext>
            </a:extLst>
          </p:cNvPr>
          <p:cNvSpPr/>
          <p:nvPr/>
        </p:nvSpPr>
        <p:spPr>
          <a:xfrm rot="14804118">
            <a:off x="6117709" y="2737596"/>
            <a:ext cx="434552" cy="774833"/>
          </a:xfrm>
          <a:prstGeom prst="rightBrace">
            <a:avLst>
              <a:gd name="adj1" fmla="val 23357"/>
              <a:gd name="adj2" fmla="val 50000"/>
            </a:avLst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F0736BB-7187-9520-FE8E-4355E66748E9}"/>
              </a:ext>
            </a:extLst>
          </p:cNvPr>
          <p:cNvSpPr txBox="1"/>
          <p:nvPr/>
        </p:nvSpPr>
        <p:spPr>
          <a:xfrm rot="20091856">
            <a:off x="4977965" y="2255504"/>
            <a:ext cx="2138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Linear response </a:t>
            </a:r>
          </a:p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regime</a:t>
            </a:r>
            <a:endParaRPr kumimoji="1" lang="ja-JP" alt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右中かっこ 26">
            <a:extLst>
              <a:ext uri="{FF2B5EF4-FFF2-40B4-BE49-F238E27FC236}">
                <a16:creationId xmlns:a16="http://schemas.microsoft.com/office/drawing/2014/main" id="{B997163D-76AB-4C7B-A7BD-7E7DDE1CB946}"/>
              </a:ext>
            </a:extLst>
          </p:cNvPr>
          <p:cNvSpPr/>
          <p:nvPr/>
        </p:nvSpPr>
        <p:spPr>
          <a:xfrm rot="14554498">
            <a:off x="2468911" y="694963"/>
            <a:ext cx="784757" cy="5533948"/>
          </a:xfrm>
          <a:prstGeom prst="rightBrace">
            <a:avLst>
              <a:gd name="adj1" fmla="val 50112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CE24241-23B1-2DC6-E782-F6931F26AB9B}"/>
              </a:ext>
            </a:extLst>
          </p:cNvPr>
          <p:cNvSpPr txBox="1"/>
          <p:nvPr/>
        </p:nvSpPr>
        <p:spPr>
          <a:xfrm rot="19962522">
            <a:off x="144799" y="1993028"/>
            <a:ext cx="42386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Nonlinear response </a:t>
            </a:r>
          </a:p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Regime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F24C6D-1B6A-0F40-DF9B-595F0021C557}"/>
              </a:ext>
            </a:extLst>
          </p:cNvPr>
          <p:cNvSpPr txBox="1"/>
          <p:nvPr/>
        </p:nvSpPr>
        <p:spPr>
          <a:xfrm>
            <a:off x="6352158" y="1566156"/>
            <a:ext cx="5590569" cy="76944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</a:rPr>
              <a:t>Thermal Equilibrium</a:t>
            </a:r>
            <a:endParaRPr kumimoji="1" lang="ja-JP" altLang="en-US" sz="4400" dirty="0">
              <a:solidFill>
                <a:srgbClr val="FFC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C909ED-BDEC-AA4F-B2C2-BD70350D71F1}"/>
              </a:ext>
            </a:extLst>
          </p:cNvPr>
          <p:cNvSpPr txBox="1"/>
          <p:nvPr/>
        </p:nvSpPr>
        <p:spPr>
          <a:xfrm>
            <a:off x="21052" y="0"/>
            <a:ext cx="3969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Under the ac field</a:t>
            </a:r>
            <a:endParaRPr kumimoji="1" lang="ja-JP" altLang="en-US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CE47A0-D7D4-5AB6-B286-4159283FEDD8}"/>
              </a:ext>
            </a:extLst>
          </p:cNvPr>
          <p:cNvSpPr txBox="1"/>
          <p:nvPr/>
        </p:nvSpPr>
        <p:spPr>
          <a:xfrm rot="19992388">
            <a:off x="4367454" y="1186795"/>
            <a:ext cx="2400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92D050"/>
                </a:solidFill>
              </a:rPr>
              <a:t>Mattis-Bardeen </a:t>
            </a:r>
          </a:p>
          <a:p>
            <a:pPr algn="ctr"/>
            <a:r>
              <a:rPr kumimoji="1" lang="en-US" altLang="ja-JP" sz="2400" dirty="0">
                <a:solidFill>
                  <a:srgbClr val="92D050"/>
                </a:solidFill>
              </a:rPr>
              <a:t>Theory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33393A53-2BA1-2F7E-5F35-AB86AAF96A76}"/>
              </a:ext>
            </a:extLst>
          </p:cNvPr>
          <p:cNvSpPr/>
          <p:nvPr/>
        </p:nvSpPr>
        <p:spPr>
          <a:xfrm rot="14363153">
            <a:off x="5631892" y="1843325"/>
            <a:ext cx="496957" cy="5353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87711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06608-98F4-C2E4-FD20-3D875ACBD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3F255E-9D76-494F-6B6A-92D2DF96B632}"/>
              </a:ext>
            </a:extLst>
          </p:cNvPr>
          <p:cNvSpPr txBox="1"/>
          <p:nvPr/>
        </p:nvSpPr>
        <p:spPr>
          <a:xfrm>
            <a:off x="3279913" y="149085"/>
            <a:ext cx="8912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If the AC field is absent, this reduces to a problem of equilibrium superconductivity. </a:t>
            </a:r>
          </a:p>
          <a:p>
            <a:r>
              <a:rPr kumimoji="1" lang="en-US" altLang="ja-JP" sz="2800" dirty="0"/>
              <a:t>That case was already well understood decades ago.</a:t>
            </a:r>
            <a:endParaRPr kumimoji="1" lang="ja-JP" altLang="en-US" sz="2800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28C461EF-E6DA-AAF8-4539-42AE4FA59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670" y="1610711"/>
            <a:ext cx="4055955" cy="431795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9B24401B-4A0E-9F94-C333-C5AFA7899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238" y="1590432"/>
            <a:ext cx="4055955" cy="4328032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15C760BF-26FC-A4D2-DBD3-5703EE241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2" y="2481781"/>
            <a:ext cx="3535245" cy="3451965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B10377A1-2B05-D629-EE74-A72B31C41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45" y="304147"/>
            <a:ext cx="2720765" cy="1800103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77E9B99-EA52-D502-270B-C692F830C4A1}"/>
              </a:ext>
            </a:extLst>
          </p:cNvPr>
          <p:cNvSpPr txBox="1"/>
          <p:nvPr/>
        </p:nvSpPr>
        <p:spPr>
          <a:xfrm>
            <a:off x="1084597" y="6526348"/>
            <a:ext cx="99847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See also, T. Kubo, Phys. Rev. Research </a:t>
            </a:r>
            <a:r>
              <a:rPr lang="en-US" altLang="ja-JP" sz="1400" b="1" dirty="0">
                <a:solidFill>
                  <a:schemeClr val="tx2"/>
                </a:solidFill>
              </a:rPr>
              <a:t>2</a:t>
            </a:r>
            <a:r>
              <a:rPr lang="en-US" altLang="ja-JP" sz="1400" dirty="0">
                <a:solidFill>
                  <a:schemeClr val="tx2"/>
                </a:solidFill>
              </a:rPr>
              <a:t>, 033203 (2020); F. Pei-Jen Lin and A. Gurevich, Phys. Rev. B </a:t>
            </a:r>
            <a:r>
              <a:rPr lang="en-US" altLang="ja-JP" sz="1400" b="1" dirty="0">
                <a:solidFill>
                  <a:schemeClr val="tx2"/>
                </a:solidFill>
              </a:rPr>
              <a:t>85</a:t>
            </a:r>
            <a:r>
              <a:rPr lang="en-US" altLang="ja-JP" sz="1400" dirty="0">
                <a:solidFill>
                  <a:schemeClr val="tx2"/>
                </a:solidFill>
              </a:rPr>
              <a:t>, 054513 (2012)</a:t>
            </a:r>
            <a:endParaRPr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D23B91-D911-DBFC-E67C-D354CED803AF}"/>
              </a:ext>
            </a:extLst>
          </p:cNvPr>
          <p:cNvSpPr txBox="1"/>
          <p:nvPr/>
        </p:nvSpPr>
        <p:spPr>
          <a:xfrm>
            <a:off x="1236997" y="5933315"/>
            <a:ext cx="99847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T. Kubo, Phys. Rev. Applied 22, 044042 (2024) 	DOI: </a:t>
            </a:r>
            <a:r>
              <a:rPr lang="en-US" altLang="ja-JP" sz="1400" dirty="0">
                <a:solidFill>
                  <a:schemeClr val="tx2"/>
                </a:solidFill>
                <a:hlinkClick r:id="rId6"/>
              </a:rPr>
              <a:t>https://doi.org/10.1103/PhysRevApplied.22.044042</a:t>
            </a:r>
            <a:endParaRPr lang="en-US" altLang="ja-JP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3618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0F215-6B26-583B-C039-4918E46E0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CF8E9FF-13E7-8644-FF78-953DD096E0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433" y="583588"/>
            <a:ext cx="5124755" cy="209960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D62BFF-80B7-8A63-E3F5-DCA08720A821}"/>
              </a:ext>
            </a:extLst>
          </p:cNvPr>
          <p:cNvSpPr txBox="1"/>
          <p:nvPr/>
        </p:nvSpPr>
        <p:spPr>
          <a:xfrm>
            <a:off x="5363817" y="462425"/>
            <a:ext cx="67255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However, once an AC field is present, the problem becomes much more complicated. In that case, we need to use the theory of </a:t>
            </a:r>
            <a:r>
              <a:rPr kumimoji="1" lang="en-US" altLang="ja-JP" sz="2800" b="1" dirty="0"/>
              <a:t>nonequilibrium</a:t>
            </a:r>
            <a:r>
              <a:rPr kumimoji="1" lang="en-US" altLang="ja-JP" sz="2800" dirty="0"/>
              <a:t> superconductivity.</a:t>
            </a:r>
            <a:endParaRPr kumimoji="1" lang="ja-JP" altLang="en-US" sz="2800" dirty="0"/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1BB7102E-60C1-66B7-717F-F0E777E7077A}"/>
              </a:ext>
            </a:extLst>
          </p:cNvPr>
          <p:cNvSpPr/>
          <p:nvPr/>
        </p:nvSpPr>
        <p:spPr>
          <a:xfrm>
            <a:off x="5830698" y="2692823"/>
            <a:ext cx="965200" cy="872711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B0CD576-EE82-17A8-8F79-FA162BBC7D0F}"/>
                  </a:ext>
                </a:extLst>
              </p:cNvPr>
              <p:cNvSpPr txBox="1"/>
              <p:nvPr/>
            </p:nvSpPr>
            <p:spPr>
              <a:xfrm>
                <a:off x="0" y="3736776"/>
                <a:ext cx="12191999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kumimoji="1" lang="en-US" altLang="ja-JP" sz="2800" b="1" u="sng" dirty="0"/>
                  <a:t>The </a:t>
                </a:r>
                <a:r>
                  <a:rPr kumimoji="1" lang="en-US" altLang="ja-JP" sz="2800" b="1" u="sng" dirty="0" err="1"/>
                  <a:t>Keldysh</a:t>
                </a:r>
                <a:r>
                  <a:rPr kumimoji="1" lang="en-US" altLang="ja-JP" sz="2800" b="1" u="sng" dirty="0"/>
                  <a:t>-Eilenberger theory </a:t>
                </a:r>
                <a:r>
                  <a:rPr kumimoji="1" lang="en-US" altLang="ja-JP" sz="2000" dirty="0"/>
                  <a:t>is a microscopic theory of </a:t>
                </a:r>
                <a:r>
                  <a:rPr kumimoji="1" lang="en-US" altLang="ja-JP" sz="2000" b="1" dirty="0"/>
                  <a:t>nonequilibrium</a:t>
                </a:r>
                <a:r>
                  <a:rPr kumimoji="1" lang="en-US" altLang="ja-JP" sz="2000" dirty="0"/>
                  <a:t> superconductivity. It is applicable at any temperature (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) and for arbitrary mean free path. In this sense, it serves as the “</a:t>
                </a:r>
                <a:r>
                  <a:rPr kumimoji="1" lang="en-US" altLang="ja-JP" sz="2000" i="1" u="sng" dirty="0"/>
                  <a:t>theory of everything for conventional superconductivity</a:t>
                </a:r>
                <a:r>
                  <a:rPr kumimoji="1" lang="en-US" altLang="ja-JP" sz="2000" dirty="0"/>
                  <a:t>”.</a:t>
                </a:r>
                <a:r>
                  <a:rPr kumimoji="1" lang="ja-JP" altLang="en-US" sz="2000" dirty="0"/>
                  <a:t>　</a:t>
                </a:r>
                <a:r>
                  <a:rPr kumimoji="1" lang="en-US" altLang="ja-JP" sz="2000" dirty="0"/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kumimoji="1" lang="en-US" altLang="ja-JP" sz="24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kumimoji="1" lang="en-US" altLang="ja-JP" sz="24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kumimoji="1" lang="en-US" altLang="ja-JP" sz="2800" b="1" u="sng" dirty="0"/>
                  <a:t>The </a:t>
                </a:r>
                <a:r>
                  <a:rPr kumimoji="1" lang="en-US" altLang="ja-JP" sz="2800" b="1" u="sng" dirty="0" err="1"/>
                  <a:t>Keldysh</a:t>
                </a:r>
                <a:r>
                  <a:rPr kumimoji="1" lang="en-US" altLang="ja-JP" sz="2800" b="1" u="sng" dirty="0"/>
                  <a:t>–</a:t>
                </a:r>
                <a:r>
                  <a:rPr kumimoji="1" lang="en-US" altLang="ja-JP" sz="2800" b="1" u="sng" dirty="0" err="1"/>
                  <a:t>Usadel</a:t>
                </a:r>
                <a:r>
                  <a:rPr kumimoji="1" lang="en-US" altLang="ja-JP" sz="2800" b="1" u="sng" dirty="0"/>
                  <a:t> theory </a:t>
                </a:r>
                <a:r>
                  <a:rPr kumimoji="1" lang="en-US" altLang="ja-JP" sz="2000" dirty="0"/>
                  <a:t>represents the dirty-limit reduction of the </a:t>
                </a:r>
                <a:r>
                  <a:rPr kumimoji="1" lang="en-US" altLang="ja-JP" sz="2000" dirty="0" err="1"/>
                  <a:t>Keldysh</a:t>
                </a:r>
                <a:r>
                  <a:rPr kumimoji="1" lang="en-US" altLang="ja-JP" sz="2000" dirty="0"/>
                  <a:t>–Eilenberger theory of nonequilibrium superconductivity, applicable at any T (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). 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B0CD576-EE82-17A8-8F79-FA162BBC7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36776"/>
                <a:ext cx="12191999" cy="2616101"/>
              </a:xfrm>
              <a:prstGeom prst="rect">
                <a:avLst/>
              </a:prstGeom>
              <a:blipFill>
                <a:blip r:embed="rId3"/>
                <a:stretch>
                  <a:fillRect l="-850" t="-2797" r="-450" b="-3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8B8AA1-9117-236B-E015-51F3D958F95C}"/>
              </a:ext>
            </a:extLst>
          </p:cNvPr>
          <p:cNvSpPr txBox="1"/>
          <p:nvPr/>
        </p:nvSpPr>
        <p:spPr>
          <a:xfrm>
            <a:off x="6998771" y="4829505"/>
            <a:ext cx="50197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tx2"/>
                </a:solidFill>
              </a:rPr>
              <a:t>T. Kubo, Phys. Rev. Applied </a:t>
            </a:r>
            <a:r>
              <a:rPr lang="en-US" altLang="ja-JP" sz="1600" b="1" dirty="0">
                <a:solidFill>
                  <a:schemeClr val="tx2"/>
                </a:solidFill>
              </a:rPr>
              <a:t>22</a:t>
            </a:r>
            <a:r>
              <a:rPr lang="en-US" altLang="ja-JP" sz="1600" dirty="0">
                <a:solidFill>
                  <a:schemeClr val="tx2"/>
                </a:solidFill>
              </a:rPr>
              <a:t>, 044042 (2024) 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4FB51BE-AAAD-240A-B24B-FD71A82F9EA9}"/>
              </a:ext>
            </a:extLst>
          </p:cNvPr>
          <p:cNvSpPr txBox="1"/>
          <p:nvPr/>
        </p:nvSpPr>
        <p:spPr>
          <a:xfrm>
            <a:off x="6998771" y="2595572"/>
            <a:ext cx="45634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A. Moor et al., Phys. Rev. Lett. </a:t>
            </a:r>
            <a:r>
              <a:rPr lang="en-US" altLang="ja-JP" sz="1400" b="1" dirty="0">
                <a:solidFill>
                  <a:schemeClr val="tx2"/>
                </a:solidFill>
              </a:rPr>
              <a:t>118</a:t>
            </a:r>
            <a:r>
              <a:rPr lang="en-US" altLang="ja-JP" sz="1400" dirty="0">
                <a:solidFill>
                  <a:schemeClr val="tx2"/>
                </a:solidFill>
              </a:rPr>
              <a:t>, 047001 (2017)</a:t>
            </a:r>
          </a:p>
          <a:p>
            <a:r>
              <a:rPr lang="en-US" altLang="ja-JP" sz="1400" dirty="0">
                <a:solidFill>
                  <a:schemeClr val="tx2"/>
                </a:solidFill>
              </a:rPr>
              <a:t>T. </a:t>
            </a:r>
            <a:r>
              <a:rPr lang="en-US" altLang="ja-JP" sz="1400" dirty="0" err="1">
                <a:solidFill>
                  <a:schemeClr val="tx2"/>
                </a:solidFill>
              </a:rPr>
              <a:t>Jujo</a:t>
            </a:r>
            <a:r>
              <a:rPr lang="en-US" altLang="ja-JP" sz="1400" dirty="0">
                <a:solidFill>
                  <a:schemeClr val="tx2"/>
                </a:solidFill>
              </a:rPr>
              <a:t>, J. Phys. Soc. </a:t>
            </a:r>
            <a:r>
              <a:rPr lang="en-US" altLang="ja-JP" sz="1400" dirty="0" err="1">
                <a:solidFill>
                  <a:schemeClr val="tx2"/>
                </a:solidFill>
              </a:rPr>
              <a:t>Jpn</a:t>
            </a:r>
            <a:r>
              <a:rPr lang="en-US" altLang="ja-JP" sz="1400" dirty="0">
                <a:solidFill>
                  <a:schemeClr val="tx2"/>
                </a:solidFill>
              </a:rPr>
              <a:t>. </a:t>
            </a:r>
            <a:r>
              <a:rPr lang="en-US" altLang="ja-JP" sz="1400" b="1" dirty="0">
                <a:solidFill>
                  <a:schemeClr val="tx2"/>
                </a:solidFill>
              </a:rPr>
              <a:t>91</a:t>
            </a:r>
            <a:r>
              <a:rPr lang="en-US" altLang="ja-JP" sz="1400" dirty="0">
                <a:solidFill>
                  <a:schemeClr val="tx2"/>
                </a:solidFill>
              </a:rPr>
              <a:t>, 074711 (2022)</a:t>
            </a:r>
          </a:p>
          <a:p>
            <a:r>
              <a:rPr lang="en-US" altLang="ja-JP" sz="1400" dirty="0">
                <a:solidFill>
                  <a:schemeClr val="tx2"/>
                </a:solidFill>
              </a:rPr>
              <a:t>T. Kubo, Phys. Rev. Applied </a:t>
            </a:r>
            <a:r>
              <a:rPr lang="en-US" altLang="ja-JP" sz="1400" b="1" dirty="0">
                <a:solidFill>
                  <a:schemeClr val="tx2"/>
                </a:solidFill>
              </a:rPr>
              <a:t>22</a:t>
            </a:r>
            <a:r>
              <a:rPr lang="en-US" altLang="ja-JP" sz="1400" dirty="0">
                <a:solidFill>
                  <a:schemeClr val="tx2"/>
                </a:solidFill>
              </a:rPr>
              <a:t>, 044042 (2024) </a:t>
            </a:r>
          </a:p>
          <a:p>
            <a:r>
              <a:rPr lang="en-US" altLang="ja-JP" sz="1400" dirty="0">
                <a:solidFill>
                  <a:schemeClr val="tx2"/>
                </a:solidFill>
              </a:rPr>
              <a:t>T. Kubo, Phys. Rev. Applied </a:t>
            </a:r>
            <a:r>
              <a:rPr lang="en-US" altLang="ja-JP" sz="1400" b="1" dirty="0">
                <a:solidFill>
                  <a:schemeClr val="tx2"/>
                </a:solidFill>
              </a:rPr>
              <a:t>23</a:t>
            </a:r>
            <a:r>
              <a:rPr lang="en-US" altLang="ja-JP" sz="1400" dirty="0">
                <a:solidFill>
                  <a:schemeClr val="tx2"/>
                </a:solidFill>
              </a:rPr>
              <a:t>, 054091 (2025)</a:t>
            </a:r>
            <a:endParaRPr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D5400D0-B46B-EE30-06E4-EBAEBCEC0FF6}"/>
              </a:ext>
            </a:extLst>
          </p:cNvPr>
          <p:cNvSpPr txBox="1"/>
          <p:nvPr/>
        </p:nvSpPr>
        <p:spPr>
          <a:xfrm>
            <a:off x="6998771" y="6270102"/>
            <a:ext cx="49480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tx2"/>
                </a:solidFill>
              </a:rPr>
              <a:t>T. Kubo, Phys. Rev. Applied </a:t>
            </a:r>
            <a:r>
              <a:rPr lang="en-US" altLang="ja-JP" sz="1600" b="1" dirty="0">
                <a:solidFill>
                  <a:schemeClr val="tx2"/>
                </a:solidFill>
              </a:rPr>
              <a:t>23</a:t>
            </a:r>
            <a:r>
              <a:rPr lang="en-US" altLang="ja-JP" sz="1600" dirty="0">
                <a:solidFill>
                  <a:schemeClr val="tx2"/>
                </a:solidFill>
              </a:rPr>
              <a:t>, 054091 (2025)</a:t>
            </a:r>
            <a:endParaRPr lang="ja-JP" alt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3573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9FABE-7EEE-F65E-2CE4-6664FDC2E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B7D35B2E-C771-FA8E-51E0-DA7DDE6C4B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0375" y="799258"/>
            <a:ext cx="4414982" cy="234603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12242B3-37BE-8FBD-28CC-43787EB225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58959" y="775904"/>
            <a:ext cx="3648745" cy="297701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78FBE3E-16AF-8734-AFDF-B729F8AC67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162" y="3183299"/>
            <a:ext cx="3669356" cy="54578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7B78AF9-9017-FCF4-23C9-D695138F056E}"/>
              </a:ext>
            </a:extLst>
          </p:cNvPr>
          <p:cNvSpPr txBox="1"/>
          <p:nvPr/>
        </p:nvSpPr>
        <p:spPr>
          <a:xfrm>
            <a:off x="10160" y="0"/>
            <a:ext cx="11338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 err="1"/>
              <a:t>Keldysh</a:t>
            </a:r>
            <a:r>
              <a:rPr lang="en-US" altLang="ja-JP" sz="3200" dirty="0"/>
              <a:t>–</a:t>
            </a:r>
            <a:r>
              <a:rPr lang="en-US" altLang="ja-JP" sz="3200" dirty="0" err="1"/>
              <a:t>Usadel</a:t>
            </a:r>
            <a:r>
              <a:rPr lang="en-US" altLang="ja-JP" sz="3200" dirty="0"/>
              <a:t> Equation: DC Current with AC Perturbation</a:t>
            </a:r>
            <a:endParaRPr lang="ja-JP" altLang="en-US" sz="3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06B16C-EB26-0CFE-DC29-431925F5721B}"/>
              </a:ext>
            </a:extLst>
          </p:cNvPr>
          <p:cNvSpPr txBox="1"/>
          <p:nvPr/>
        </p:nvSpPr>
        <p:spPr>
          <a:xfrm>
            <a:off x="8281840" y="453004"/>
            <a:ext cx="38679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T. Kubo, Phys. Rev. Applied </a:t>
            </a:r>
            <a:r>
              <a:rPr lang="en-US" altLang="ja-JP" sz="1400" b="1" dirty="0">
                <a:solidFill>
                  <a:schemeClr val="tx2"/>
                </a:solidFill>
              </a:rPr>
              <a:t>23</a:t>
            </a:r>
            <a:r>
              <a:rPr lang="en-US" altLang="ja-JP" sz="1400" dirty="0">
                <a:solidFill>
                  <a:schemeClr val="tx2"/>
                </a:solidFill>
              </a:rPr>
              <a:t>, 054091 (2025)</a:t>
            </a:r>
            <a:endParaRPr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B5925A-100E-6A22-56B9-7AB1D4C3E35C}"/>
              </a:ext>
            </a:extLst>
          </p:cNvPr>
          <p:cNvSpPr/>
          <p:nvPr/>
        </p:nvSpPr>
        <p:spPr>
          <a:xfrm>
            <a:off x="1590261" y="718935"/>
            <a:ext cx="9064488" cy="30785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2517282-5AD5-83D7-7B71-4E51B2103F80}"/>
                  </a:ext>
                </a:extLst>
              </p:cNvPr>
              <p:cNvSpPr txBox="1"/>
              <p:nvPr/>
            </p:nvSpPr>
            <p:spPr>
              <a:xfrm>
                <a:off x="10160" y="3739046"/>
                <a:ext cx="12181840" cy="524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/>
                  <a:t>We solve these equations to obtain the AC-induced </a:t>
                </a:r>
                <a:r>
                  <a:rPr lang="en-US" altLang="ja-JP" sz="2000" b="1" dirty="0">
                    <a:solidFill>
                      <a:srgbClr val="FEB6AA"/>
                    </a:solidFill>
                  </a:rPr>
                  <a:t>nonequilibrium corrections </a:t>
                </a:r>
                <a:r>
                  <a:rPr lang="en-US" altLang="ja-JP" sz="20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𝛿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altLang="ja-JP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).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2517282-5AD5-83D7-7B71-4E51B2103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3739046"/>
                <a:ext cx="12181840" cy="524374"/>
              </a:xfrm>
              <a:prstGeom prst="rect">
                <a:avLst/>
              </a:prstGeom>
              <a:blipFill>
                <a:blip r:embed="rId5"/>
                <a:stretch>
                  <a:fillRect l="-551" b="-16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0EE3699-F0AB-2DC3-EEC2-85B33F0A956C}"/>
              </a:ext>
            </a:extLst>
          </p:cNvPr>
          <p:cNvSpPr txBox="1"/>
          <p:nvPr/>
        </p:nvSpPr>
        <p:spPr>
          <a:xfrm>
            <a:off x="11257127" y="3193708"/>
            <a:ext cx="807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Higgs</a:t>
            </a:r>
          </a:p>
          <a:p>
            <a:pPr algn="ctr"/>
            <a:r>
              <a:rPr kumimoji="1" lang="ja-JP" alt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114257170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23AE7-FC90-CB51-FBA0-5DF4A806F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14213DB3-E486-12F4-32CE-118D13C174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0375" y="799258"/>
            <a:ext cx="4414982" cy="234603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FAD8E8E-B813-9886-3429-8127CA10B6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58959" y="775904"/>
            <a:ext cx="3648745" cy="297701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2335E4D-7CF2-3F09-B160-F3B2A59B7E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162" y="3183299"/>
            <a:ext cx="3669356" cy="54578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F4EB40E-EFFA-25A8-A718-3BBC87C5B618}"/>
              </a:ext>
            </a:extLst>
          </p:cNvPr>
          <p:cNvSpPr txBox="1"/>
          <p:nvPr/>
        </p:nvSpPr>
        <p:spPr>
          <a:xfrm>
            <a:off x="10160" y="0"/>
            <a:ext cx="11338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 err="1"/>
              <a:t>Keldysh</a:t>
            </a:r>
            <a:r>
              <a:rPr lang="en-US" altLang="ja-JP" sz="3200" dirty="0"/>
              <a:t>–</a:t>
            </a:r>
            <a:r>
              <a:rPr lang="en-US" altLang="ja-JP" sz="3200" dirty="0" err="1"/>
              <a:t>Usadel</a:t>
            </a:r>
            <a:r>
              <a:rPr lang="en-US" altLang="ja-JP" sz="3200" dirty="0"/>
              <a:t> Equation: DC Current with AC Perturbation</a:t>
            </a:r>
            <a:endParaRPr lang="ja-JP" altLang="en-US" sz="3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19B976-631F-A7A7-ABDC-1932E47568BB}"/>
              </a:ext>
            </a:extLst>
          </p:cNvPr>
          <p:cNvSpPr txBox="1"/>
          <p:nvPr/>
        </p:nvSpPr>
        <p:spPr>
          <a:xfrm>
            <a:off x="8281840" y="453004"/>
            <a:ext cx="38679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T. Kubo, Phys. Rev. Applied </a:t>
            </a:r>
            <a:r>
              <a:rPr lang="en-US" altLang="ja-JP" sz="1400" b="1" dirty="0">
                <a:solidFill>
                  <a:schemeClr val="tx2"/>
                </a:solidFill>
              </a:rPr>
              <a:t>23</a:t>
            </a:r>
            <a:r>
              <a:rPr lang="en-US" altLang="ja-JP" sz="1400" dirty="0">
                <a:solidFill>
                  <a:schemeClr val="tx2"/>
                </a:solidFill>
              </a:rPr>
              <a:t>, 054091 (2025)</a:t>
            </a:r>
            <a:endParaRPr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B9DFFF0-6935-7C76-46C5-71F3A7DC41F8}"/>
              </a:ext>
            </a:extLst>
          </p:cNvPr>
          <p:cNvSpPr/>
          <p:nvPr/>
        </p:nvSpPr>
        <p:spPr>
          <a:xfrm>
            <a:off x="1590261" y="718935"/>
            <a:ext cx="9064488" cy="30785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7C4E88E-DA07-08F1-832E-C98D45A66B3E}"/>
                  </a:ext>
                </a:extLst>
              </p:cNvPr>
              <p:cNvSpPr txBox="1"/>
              <p:nvPr/>
            </p:nvSpPr>
            <p:spPr>
              <a:xfrm>
                <a:off x="10160" y="3739046"/>
                <a:ext cx="12181840" cy="524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/>
                  <a:t>We solve these equations to obtain the AC-induced </a:t>
                </a:r>
                <a:r>
                  <a:rPr lang="en-US" altLang="ja-JP" sz="2000" b="1" dirty="0">
                    <a:solidFill>
                      <a:srgbClr val="FEB6AA"/>
                    </a:solidFill>
                  </a:rPr>
                  <a:t>nonequilibrium corrections </a:t>
                </a:r>
                <a:r>
                  <a:rPr lang="en-US" altLang="ja-JP" sz="20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𝛿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altLang="ja-JP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).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7C4E88E-DA07-08F1-832E-C98D45A66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3739046"/>
                <a:ext cx="12181840" cy="524374"/>
              </a:xfrm>
              <a:prstGeom prst="rect">
                <a:avLst/>
              </a:prstGeom>
              <a:blipFill>
                <a:blip r:embed="rId5"/>
                <a:stretch>
                  <a:fillRect l="-551" b="-16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727EAA73-E017-5668-2766-5373DED0A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7743" y="4289022"/>
            <a:ext cx="4988068" cy="243620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181BF0-478F-93CA-1D7C-CA92E5F8F190}"/>
              </a:ext>
            </a:extLst>
          </p:cNvPr>
          <p:cNvSpPr txBox="1"/>
          <p:nvPr/>
        </p:nvSpPr>
        <p:spPr>
          <a:xfrm>
            <a:off x="66075" y="4299182"/>
            <a:ext cx="1809919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3300"/>
                </a:solidFill>
              </a:rPr>
              <a:t>Higgs?</a:t>
            </a:r>
            <a:endParaRPr kumimoji="1" lang="ja-JP" altLang="en-US" sz="40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CE1E2CF-3950-66B8-78A8-14E6DB349145}"/>
                  </a:ext>
                </a:extLst>
              </p:cNvPr>
              <p:cNvSpPr txBox="1"/>
              <p:nvPr/>
            </p:nvSpPr>
            <p:spPr>
              <a:xfrm>
                <a:off x="6561487" y="5364481"/>
                <a:ext cx="4063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kumimoji="1" lang="ja-JP" alt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CE1E2CF-3950-66B8-78A8-14E6DB349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487" y="5364481"/>
                <a:ext cx="40639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楕円 6">
            <a:extLst>
              <a:ext uri="{FF2B5EF4-FFF2-40B4-BE49-F238E27FC236}">
                <a16:creationId xmlns:a16="http://schemas.microsoft.com/office/drawing/2014/main" id="{72A1E396-1714-AD88-46EA-2F6314456E12}"/>
              </a:ext>
            </a:extLst>
          </p:cNvPr>
          <p:cNvSpPr>
            <a:spLocks noChangeAspect="1"/>
          </p:cNvSpPr>
          <p:nvPr/>
        </p:nvSpPr>
        <p:spPr>
          <a:xfrm>
            <a:off x="5796010" y="6415772"/>
            <a:ext cx="167943" cy="16794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弧 7">
            <a:extLst>
              <a:ext uri="{FF2B5EF4-FFF2-40B4-BE49-F238E27FC236}">
                <a16:creationId xmlns:a16="http://schemas.microsoft.com/office/drawing/2014/main" id="{BE915803-111B-79D0-3278-F1B9352C073F}"/>
              </a:ext>
            </a:extLst>
          </p:cNvPr>
          <p:cNvSpPr/>
          <p:nvPr/>
        </p:nvSpPr>
        <p:spPr>
          <a:xfrm rot="7902434">
            <a:off x="5350260" y="5489853"/>
            <a:ext cx="964716" cy="1007792"/>
          </a:xfrm>
          <a:prstGeom prst="arc">
            <a:avLst/>
          </a:prstGeom>
          <a:noFill/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6E97F7-D4D0-6EAC-CCA4-4A26FD770C5A}"/>
                  </a:ext>
                </a:extLst>
              </p:cNvPr>
              <p:cNvSpPr txBox="1"/>
              <p:nvPr/>
            </p:nvSpPr>
            <p:spPr>
              <a:xfrm>
                <a:off x="5692548" y="5745386"/>
                <a:ext cx="3430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2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kumimoji="1" lang="ja-JP" alt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6E97F7-D4D0-6EAC-CCA4-4A26FD770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548" y="5745386"/>
                <a:ext cx="343043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AB53880-1D55-6E94-339D-A5CE61D4968E}"/>
              </a:ext>
            </a:extLst>
          </p:cNvPr>
          <p:cNvSpPr txBox="1"/>
          <p:nvPr/>
        </p:nvSpPr>
        <p:spPr>
          <a:xfrm>
            <a:off x="11257127" y="3193708"/>
            <a:ext cx="807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Higgs</a:t>
            </a:r>
          </a:p>
          <a:p>
            <a:pPr algn="ctr"/>
            <a:r>
              <a:rPr kumimoji="1" lang="ja-JP" altLang="en-US" dirty="0"/>
              <a:t>↓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6AC227E-E53B-CBBF-25AB-2CAE67D6392B}"/>
              </a:ext>
            </a:extLst>
          </p:cNvPr>
          <p:cNvSpPr/>
          <p:nvPr/>
        </p:nvSpPr>
        <p:spPr>
          <a:xfrm>
            <a:off x="18033" y="4228970"/>
            <a:ext cx="12128211" cy="2574211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33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9BCA7F2-31C5-3336-3E3B-62587E5A895D}"/>
              </a:ext>
            </a:extLst>
          </p:cNvPr>
          <p:cNvSpPr txBox="1"/>
          <p:nvPr/>
        </p:nvSpPr>
        <p:spPr>
          <a:xfrm>
            <a:off x="2945539" y="4308483"/>
            <a:ext cx="2770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Particle physics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2299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71E17-4D7D-9273-1C4F-DE3B52D7A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56691406-07D9-0D3A-4DB9-2286AFD242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0375" y="799258"/>
            <a:ext cx="4414982" cy="234603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5576A99-5C8F-9510-3465-3624385DD8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58959" y="775904"/>
            <a:ext cx="3648745" cy="297701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ECB08F6-29E9-4A24-5AC6-1224E8183B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162" y="3183299"/>
            <a:ext cx="3669356" cy="54578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A8D2AE7-C7CB-6499-BA65-319E62B92E1E}"/>
              </a:ext>
            </a:extLst>
          </p:cNvPr>
          <p:cNvSpPr txBox="1"/>
          <p:nvPr/>
        </p:nvSpPr>
        <p:spPr>
          <a:xfrm>
            <a:off x="10160" y="0"/>
            <a:ext cx="11338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 err="1"/>
              <a:t>Keldysh</a:t>
            </a:r>
            <a:r>
              <a:rPr lang="en-US" altLang="ja-JP" sz="3200" dirty="0"/>
              <a:t>–</a:t>
            </a:r>
            <a:r>
              <a:rPr lang="en-US" altLang="ja-JP" sz="3200" dirty="0" err="1"/>
              <a:t>Usadel</a:t>
            </a:r>
            <a:r>
              <a:rPr lang="en-US" altLang="ja-JP" sz="3200" dirty="0"/>
              <a:t> Equation: DC Current with AC Perturbation</a:t>
            </a:r>
            <a:endParaRPr lang="ja-JP" altLang="en-US" sz="3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F7FCB6-8AAC-AFC1-B759-25B9E16E670E}"/>
              </a:ext>
            </a:extLst>
          </p:cNvPr>
          <p:cNvSpPr txBox="1"/>
          <p:nvPr/>
        </p:nvSpPr>
        <p:spPr>
          <a:xfrm>
            <a:off x="8281840" y="453004"/>
            <a:ext cx="38679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T. Kubo, Phys. Rev. Applied </a:t>
            </a:r>
            <a:r>
              <a:rPr lang="en-US" altLang="ja-JP" sz="1400" b="1" dirty="0">
                <a:solidFill>
                  <a:schemeClr val="tx2"/>
                </a:solidFill>
              </a:rPr>
              <a:t>23</a:t>
            </a:r>
            <a:r>
              <a:rPr lang="en-US" altLang="ja-JP" sz="1400" dirty="0">
                <a:solidFill>
                  <a:schemeClr val="tx2"/>
                </a:solidFill>
              </a:rPr>
              <a:t>, 054091 (2025)</a:t>
            </a:r>
            <a:endParaRPr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ACCD109-E610-4BDA-C6DC-D6C44BDE15F6}"/>
              </a:ext>
            </a:extLst>
          </p:cNvPr>
          <p:cNvSpPr/>
          <p:nvPr/>
        </p:nvSpPr>
        <p:spPr>
          <a:xfrm>
            <a:off x="1590261" y="718935"/>
            <a:ext cx="9064488" cy="30785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7B40917-84F0-B99D-5F33-9EC723FE16C0}"/>
                  </a:ext>
                </a:extLst>
              </p:cNvPr>
              <p:cNvSpPr txBox="1"/>
              <p:nvPr/>
            </p:nvSpPr>
            <p:spPr>
              <a:xfrm>
                <a:off x="10160" y="3739046"/>
                <a:ext cx="12181840" cy="524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/>
                  <a:t>We solve these equations to obtain the AC-induced </a:t>
                </a:r>
                <a:r>
                  <a:rPr lang="en-US" altLang="ja-JP" sz="2000" b="1" dirty="0">
                    <a:solidFill>
                      <a:srgbClr val="FEB6AA"/>
                    </a:solidFill>
                  </a:rPr>
                  <a:t>nonequilibrium corrections </a:t>
                </a:r>
                <a:r>
                  <a:rPr lang="en-US" altLang="ja-JP" sz="20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𝛿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altLang="ja-JP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).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7C4E88E-DA07-08F1-832E-C98D45A66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3739046"/>
                <a:ext cx="12181840" cy="524374"/>
              </a:xfrm>
              <a:prstGeom prst="rect">
                <a:avLst/>
              </a:prstGeom>
              <a:blipFill>
                <a:blip r:embed="rId5"/>
                <a:stretch>
                  <a:fillRect l="-551" b="-16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B2A0067B-2DC2-B727-8FA0-5DE632519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7743" y="4289022"/>
            <a:ext cx="4988068" cy="243620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6257AC-167C-B75A-059B-E1470F71C8ED}"/>
              </a:ext>
            </a:extLst>
          </p:cNvPr>
          <p:cNvSpPr txBox="1"/>
          <p:nvPr/>
        </p:nvSpPr>
        <p:spPr>
          <a:xfrm>
            <a:off x="66075" y="4299182"/>
            <a:ext cx="1809919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3300"/>
                </a:solidFill>
              </a:rPr>
              <a:t>Higgs?</a:t>
            </a:r>
            <a:endParaRPr kumimoji="1" lang="ja-JP" altLang="en-US" sz="4000" dirty="0">
              <a:solidFill>
                <a:srgbClr val="FF33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28AC228-CE72-EE63-61CB-F94977BA1F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2721" y="4281083"/>
            <a:ext cx="4988068" cy="24362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A3AF4E6-568F-3FC1-3A1A-F513892EA789}"/>
                  </a:ext>
                </a:extLst>
              </p:cNvPr>
              <p:cNvSpPr txBox="1"/>
              <p:nvPr/>
            </p:nvSpPr>
            <p:spPr>
              <a:xfrm>
                <a:off x="6561487" y="5364481"/>
                <a:ext cx="4063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kumimoji="1" lang="ja-JP" alt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CE1E2CF-3950-66B8-78A8-14E6DB349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487" y="5364481"/>
                <a:ext cx="40639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楕円 6">
            <a:extLst>
              <a:ext uri="{FF2B5EF4-FFF2-40B4-BE49-F238E27FC236}">
                <a16:creationId xmlns:a16="http://schemas.microsoft.com/office/drawing/2014/main" id="{4E2A05F5-60F9-81C9-6F8E-BC7CEB6D5D3B}"/>
              </a:ext>
            </a:extLst>
          </p:cNvPr>
          <p:cNvSpPr>
            <a:spLocks noChangeAspect="1"/>
          </p:cNvSpPr>
          <p:nvPr/>
        </p:nvSpPr>
        <p:spPr>
          <a:xfrm>
            <a:off x="5796010" y="6415772"/>
            <a:ext cx="167943" cy="16794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弧 7">
            <a:extLst>
              <a:ext uri="{FF2B5EF4-FFF2-40B4-BE49-F238E27FC236}">
                <a16:creationId xmlns:a16="http://schemas.microsoft.com/office/drawing/2014/main" id="{5C3F613A-7B48-A0C7-6689-23B4B538A71D}"/>
              </a:ext>
            </a:extLst>
          </p:cNvPr>
          <p:cNvSpPr/>
          <p:nvPr/>
        </p:nvSpPr>
        <p:spPr>
          <a:xfrm rot="7902434">
            <a:off x="5350260" y="5489853"/>
            <a:ext cx="964716" cy="1007792"/>
          </a:xfrm>
          <a:prstGeom prst="arc">
            <a:avLst/>
          </a:prstGeom>
          <a:noFill/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EA0C695-CEE6-6221-41A6-A235CC594BC4}"/>
              </a:ext>
            </a:extLst>
          </p:cNvPr>
          <p:cNvSpPr>
            <a:spLocks noChangeAspect="1"/>
          </p:cNvSpPr>
          <p:nvPr/>
        </p:nvSpPr>
        <p:spPr>
          <a:xfrm>
            <a:off x="10907593" y="6406056"/>
            <a:ext cx="167943" cy="167943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弧 11">
            <a:extLst>
              <a:ext uri="{FF2B5EF4-FFF2-40B4-BE49-F238E27FC236}">
                <a16:creationId xmlns:a16="http://schemas.microsoft.com/office/drawing/2014/main" id="{F77D4EEC-CFD5-0E9F-D791-49CB6821E31F}"/>
              </a:ext>
            </a:extLst>
          </p:cNvPr>
          <p:cNvSpPr/>
          <p:nvPr/>
        </p:nvSpPr>
        <p:spPr>
          <a:xfrm rot="7902434">
            <a:off x="10441963" y="5500019"/>
            <a:ext cx="964716" cy="1007792"/>
          </a:xfrm>
          <a:prstGeom prst="arc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7AA40D7-A60A-34DB-C98D-5EC000B817EF}"/>
                  </a:ext>
                </a:extLst>
              </p:cNvPr>
              <p:cNvSpPr txBox="1"/>
              <p:nvPr/>
            </p:nvSpPr>
            <p:spPr>
              <a:xfrm>
                <a:off x="11721818" y="5394852"/>
                <a:ext cx="3478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kumimoji="1" lang="ja-JP" alt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6CA58E7-8978-B5A6-6446-A2709F1AC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1818" y="5394852"/>
                <a:ext cx="34785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BE2AAA4-6707-E30C-3942-A5306EF2B876}"/>
                  </a:ext>
                </a:extLst>
              </p:cNvPr>
              <p:cNvSpPr txBox="1"/>
              <p:nvPr/>
            </p:nvSpPr>
            <p:spPr>
              <a:xfrm>
                <a:off x="10632888" y="5720501"/>
                <a:ext cx="56906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kumimoji="1" lang="en-US" altLang="ja-JP" sz="3200" b="0" i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kumimoji="1" lang="ja-JP" altLang="en-US" sz="32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ED966FA-4D8D-50D2-141D-32B756CE7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888" y="5720501"/>
                <a:ext cx="569066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CC147D0-D050-FFCE-F6D5-C57F3668CBBB}"/>
                  </a:ext>
                </a:extLst>
              </p:cNvPr>
              <p:cNvSpPr txBox="1"/>
              <p:nvPr/>
            </p:nvSpPr>
            <p:spPr>
              <a:xfrm>
                <a:off x="5692548" y="5745386"/>
                <a:ext cx="3430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2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kumimoji="1" lang="ja-JP" alt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6E97F7-D4D0-6EAC-CCA4-4A26FD770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548" y="5745386"/>
                <a:ext cx="343043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7F1ED99-379A-05E8-E914-24FCEA033DD8}"/>
              </a:ext>
            </a:extLst>
          </p:cNvPr>
          <p:cNvSpPr txBox="1"/>
          <p:nvPr/>
        </p:nvSpPr>
        <p:spPr>
          <a:xfrm>
            <a:off x="2945539" y="4308483"/>
            <a:ext cx="2770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Particle physics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7B75823-5973-6BD9-70F3-A96D39FA5AAA}"/>
              </a:ext>
            </a:extLst>
          </p:cNvPr>
          <p:cNvSpPr txBox="1"/>
          <p:nvPr/>
        </p:nvSpPr>
        <p:spPr>
          <a:xfrm>
            <a:off x="7995337" y="4262217"/>
            <a:ext cx="316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Superconductivity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38E3577-82C4-94D9-7A2D-75868C8E45D3}"/>
              </a:ext>
            </a:extLst>
          </p:cNvPr>
          <p:cNvSpPr txBox="1"/>
          <p:nvPr/>
        </p:nvSpPr>
        <p:spPr>
          <a:xfrm>
            <a:off x="9261851" y="4958756"/>
            <a:ext cx="2489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92D050"/>
                </a:solidFill>
              </a:rPr>
              <a:t>Oscillation of </a:t>
            </a:r>
          </a:p>
          <a:p>
            <a:r>
              <a:rPr kumimoji="1" lang="en-US" altLang="ja-JP" sz="2000" b="1" dirty="0">
                <a:solidFill>
                  <a:srgbClr val="92D050"/>
                </a:solidFill>
              </a:rPr>
              <a:t>superfluid density</a:t>
            </a:r>
            <a:endParaRPr kumimoji="1" lang="ja-JP" altLang="en-US" sz="2000" b="1" dirty="0">
              <a:solidFill>
                <a:srgbClr val="92D05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50F46D1-C899-2A3F-93A0-9A6B0D9834C6}"/>
              </a:ext>
            </a:extLst>
          </p:cNvPr>
          <p:cNvSpPr txBox="1"/>
          <p:nvPr/>
        </p:nvSpPr>
        <p:spPr>
          <a:xfrm>
            <a:off x="11257127" y="3193708"/>
            <a:ext cx="807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Higgs</a:t>
            </a:r>
          </a:p>
          <a:p>
            <a:pPr algn="ctr"/>
            <a:r>
              <a:rPr kumimoji="1" lang="ja-JP" altLang="en-US" dirty="0"/>
              <a:t>↓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B376E85-D47C-B17C-D7A3-4526036B2FE6}"/>
              </a:ext>
            </a:extLst>
          </p:cNvPr>
          <p:cNvSpPr/>
          <p:nvPr/>
        </p:nvSpPr>
        <p:spPr>
          <a:xfrm>
            <a:off x="18033" y="4228970"/>
            <a:ext cx="12128211" cy="2574211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8403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949D1-E338-ACDB-C6B3-57F2455EC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2B3FE70-112B-4841-908D-07E0B77355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0375" y="799258"/>
            <a:ext cx="4414982" cy="234603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9335D2E-E603-82EB-8BB6-E15637F11B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58959" y="775904"/>
            <a:ext cx="3648745" cy="297701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275DF67-2C63-9085-8BB8-F89B6D932E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162" y="3183299"/>
            <a:ext cx="3669356" cy="54578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2C21481-B264-17AA-FBC4-65058C71D464}"/>
              </a:ext>
            </a:extLst>
          </p:cNvPr>
          <p:cNvSpPr txBox="1"/>
          <p:nvPr/>
        </p:nvSpPr>
        <p:spPr>
          <a:xfrm>
            <a:off x="10160" y="0"/>
            <a:ext cx="11338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 err="1"/>
              <a:t>Keldysh</a:t>
            </a:r>
            <a:r>
              <a:rPr lang="en-US" altLang="ja-JP" sz="3200" dirty="0"/>
              <a:t>–</a:t>
            </a:r>
            <a:r>
              <a:rPr lang="en-US" altLang="ja-JP" sz="3200" dirty="0" err="1"/>
              <a:t>Usadel</a:t>
            </a:r>
            <a:r>
              <a:rPr lang="en-US" altLang="ja-JP" sz="3200" dirty="0"/>
              <a:t> Equation: DC Current with AC Perturbation</a:t>
            </a:r>
            <a:endParaRPr lang="ja-JP" altLang="en-US" sz="3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5D7F269-733D-34E4-FB57-DAAAE0B8FBEF}"/>
              </a:ext>
            </a:extLst>
          </p:cNvPr>
          <p:cNvSpPr txBox="1"/>
          <p:nvPr/>
        </p:nvSpPr>
        <p:spPr>
          <a:xfrm>
            <a:off x="8281840" y="453004"/>
            <a:ext cx="38679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T. Kubo, Phys. Rev. Applied </a:t>
            </a:r>
            <a:r>
              <a:rPr lang="en-US" altLang="ja-JP" sz="1400" b="1" dirty="0">
                <a:solidFill>
                  <a:schemeClr val="tx2"/>
                </a:solidFill>
              </a:rPr>
              <a:t>23</a:t>
            </a:r>
            <a:r>
              <a:rPr lang="en-US" altLang="ja-JP" sz="1400" dirty="0">
                <a:solidFill>
                  <a:schemeClr val="tx2"/>
                </a:solidFill>
              </a:rPr>
              <a:t>, 054091 (2025)</a:t>
            </a:r>
            <a:endParaRPr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0CAB855-6513-D542-802F-2A12C6316791}"/>
              </a:ext>
            </a:extLst>
          </p:cNvPr>
          <p:cNvSpPr/>
          <p:nvPr/>
        </p:nvSpPr>
        <p:spPr>
          <a:xfrm>
            <a:off x="1590261" y="718935"/>
            <a:ext cx="9064488" cy="30785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AC9C279-1ACB-9796-3442-93CA9ED5D1B7}"/>
                  </a:ext>
                </a:extLst>
              </p:cNvPr>
              <p:cNvSpPr txBox="1"/>
              <p:nvPr/>
            </p:nvSpPr>
            <p:spPr>
              <a:xfrm>
                <a:off x="10160" y="3739046"/>
                <a:ext cx="12181840" cy="524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/>
                  <a:t>We solve these equations to obtain the AC-induced </a:t>
                </a:r>
                <a:r>
                  <a:rPr lang="en-US" altLang="ja-JP" sz="2000" b="1" dirty="0">
                    <a:solidFill>
                      <a:srgbClr val="FEB6AA"/>
                    </a:solidFill>
                  </a:rPr>
                  <a:t>nonequilibrium corrections </a:t>
                </a:r>
                <a:r>
                  <a:rPr lang="en-US" altLang="ja-JP" sz="20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𝛿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altLang="ja-JP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).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AC9C279-1ACB-9796-3442-93CA9ED5D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3739046"/>
                <a:ext cx="12181840" cy="524374"/>
              </a:xfrm>
              <a:prstGeom prst="rect">
                <a:avLst/>
              </a:prstGeom>
              <a:blipFill>
                <a:blip r:embed="rId5"/>
                <a:stretch>
                  <a:fillRect l="-551" b="-16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A9375B-74F2-9454-81D5-5E1D843F349D}"/>
              </a:ext>
            </a:extLst>
          </p:cNvPr>
          <p:cNvSpPr txBox="1"/>
          <p:nvPr/>
        </p:nvSpPr>
        <p:spPr>
          <a:xfrm>
            <a:off x="66075" y="4299182"/>
            <a:ext cx="1809919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3300"/>
                </a:solidFill>
              </a:rPr>
              <a:t>Higgs?</a:t>
            </a:r>
            <a:endParaRPr kumimoji="1" lang="ja-JP" altLang="en-US" sz="4000" dirty="0">
              <a:solidFill>
                <a:srgbClr val="FF33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607B4CA-14EA-AFD0-A02F-98809FDD3F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2721" y="4281083"/>
            <a:ext cx="4988068" cy="2436205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6C3E49D4-496A-FD42-C14B-BB9610D97802}"/>
              </a:ext>
            </a:extLst>
          </p:cNvPr>
          <p:cNvSpPr>
            <a:spLocks noChangeAspect="1"/>
          </p:cNvSpPr>
          <p:nvPr/>
        </p:nvSpPr>
        <p:spPr>
          <a:xfrm>
            <a:off x="10907593" y="6406056"/>
            <a:ext cx="167943" cy="167943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弧 11">
            <a:extLst>
              <a:ext uri="{FF2B5EF4-FFF2-40B4-BE49-F238E27FC236}">
                <a16:creationId xmlns:a16="http://schemas.microsoft.com/office/drawing/2014/main" id="{2655BC73-C90E-F4FC-542A-6BDAA7217315}"/>
              </a:ext>
            </a:extLst>
          </p:cNvPr>
          <p:cNvSpPr/>
          <p:nvPr/>
        </p:nvSpPr>
        <p:spPr>
          <a:xfrm rot="7902434">
            <a:off x="10441963" y="5500019"/>
            <a:ext cx="964716" cy="1007792"/>
          </a:xfrm>
          <a:prstGeom prst="arc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44AC891-51E6-4C5F-21DA-366AAAF745B4}"/>
                  </a:ext>
                </a:extLst>
              </p:cNvPr>
              <p:cNvSpPr txBox="1"/>
              <p:nvPr/>
            </p:nvSpPr>
            <p:spPr>
              <a:xfrm>
                <a:off x="11721818" y="5394852"/>
                <a:ext cx="3478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kumimoji="1" lang="ja-JP" alt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44AC891-51E6-4C5F-21DA-366AAAF74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1818" y="5394852"/>
                <a:ext cx="34785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05166B1-F01D-C42C-593C-1D29A29EC4AD}"/>
                  </a:ext>
                </a:extLst>
              </p:cNvPr>
              <p:cNvSpPr txBox="1"/>
              <p:nvPr/>
            </p:nvSpPr>
            <p:spPr>
              <a:xfrm>
                <a:off x="10632888" y="5720501"/>
                <a:ext cx="56906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kumimoji="1" lang="en-US" altLang="ja-JP" sz="3200" b="0" i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kumimoji="1" lang="ja-JP" altLang="en-US" sz="32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05166B1-F01D-C42C-593C-1D29A29EC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888" y="5720501"/>
                <a:ext cx="569066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3EE0DD2-DDB9-37D8-B0BB-DCAC4CBF6E4D}"/>
                  </a:ext>
                </a:extLst>
              </p:cNvPr>
              <p:cNvSpPr txBox="1"/>
              <p:nvPr/>
            </p:nvSpPr>
            <p:spPr>
              <a:xfrm>
                <a:off x="448895" y="5036320"/>
                <a:ext cx="620698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dirty="0"/>
                  <a:t>The Higgs mode in superconductivity is an </a:t>
                </a:r>
                <a14:m>
                  <m:oMath xmlns:m="http://schemas.openxmlformats.org/officeDocument/2006/math">
                    <m:r>
                      <a:rPr kumimoji="1" lang="ja-JP" altLang="en-US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dirty="0"/>
                  <a:t> effect. It does not appear in standard linear-response theories such as Mattis–Bardeen, but it does emerge in nonlinear response. In our case, we apply both DC and AC fields. As a result, the Higgs mode shows up as</a:t>
                </a:r>
                <a:r>
                  <a:rPr kumimoji="1" lang="en-US" altLang="ja-JP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kumimoji="1" lang="en-US" altLang="ja-JP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kumimoji="1" lang="en-US" altLang="ja-JP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𝑑𝑐</m:t>
                        </m:r>
                      </m:sub>
                    </m:sSub>
                    <m:r>
                      <a:rPr kumimoji="1" lang="ja-JP" altLang="en-US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・</m:t>
                    </m:r>
                    <m:r>
                      <a:rPr kumimoji="1" lang="en-US" altLang="ja-JP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dirty="0"/>
                  <a:t>, and responds linearly to the AC field.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3EE0DD2-DDB9-37D8-B0BB-DCAC4CBF6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5" y="5036320"/>
                <a:ext cx="6206986" cy="1754326"/>
              </a:xfrm>
              <a:prstGeom prst="rect">
                <a:avLst/>
              </a:prstGeom>
              <a:blipFill>
                <a:blip r:embed="rId9"/>
                <a:stretch>
                  <a:fillRect l="-884" t="-1736" r="-1670" b="-4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EECE239-F78E-B418-DD82-3FA3DEB6264F}"/>
              </a:ext>
            </a:extLst>
          </p:cNvPr>
          <p:cNvSpPr/>
          <p:nvPr/>
        </p:nvSpPr>
        <p:spPr>
          <a:xfrm>
            <a:off x="18033" y="4228970"/>
            <a:ext cx="12128211" cy="2574211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33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126D6C7-7C04-3965-56A9-D46EEFFA474F}"/>
              </a:ext>
            </a:extLst>
          </p:cNvPr>
          <p:cNvSpPr txBox="1"/>
          <p:nvPr/>
        </p:nvSpPr>
        <p:spPr>
          <a:xfrm>
            <a:off x="11257127" y="3193708"/>
            <a:ext cx="807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Higgs</a:t>
            </a:r>
          </a:p>
          <a:p>
            <a:pPr algn="ctr"/>
            <a:r>
              <a:rPr kumimoji="1" lang="ja-JP" altLang="en-US" dirty="0"/>
              <a:t>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43ED28-E878-1CF8-FFD4-AD329E82C95B}"/>
              </a:ext>
            </a:extLst>
          </p:cNvPr>
          <p:cNvSpPr txBox="1"/>
          <p:nvPr/>
        </p:nvSpPr>
        <p:spPr>
          <a:xfrm>
            <a:off x="9261851" y="4958756"/>
            <a:ext cx="2489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92D050"/>
                </a:solidFill>
              </a:rPr>
              <a:t>Oscillation of </a:t>
            </a:r>
          </a:p>
          <a:p>
            <a:r>
              <a:rPr kumimoji="1" lang="en-US" altLang="ja-JP" sz="2000" b="1" dirty="0">
                <a:solidFill>
                  <a:srgbClr val="92D050"/>
                </a:solidFill>
              </a:rPr>
              <a:t>superfluid density</a:t>
            </a:r>
            <a:endParaRPr kumimoji="1" lang="ja-JP" altLang="en-US" sz="2000" b="1" dirty="0">
              <a:solidFill>
                <a:srgbClr val="92D05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2F7F01-36D0-307F-CDF6-215349D33334}"/>
              </a:ext>
            </a:extLst>
          </p:cNvPr>
          <p:cNvSpPr txBox="1"/>
          <p:nvPr/>
        </p:nvSpPr>
        <p:spPr>
          <a:xfrm>
            <a:off x="7995337" y="4262217"/>
            <a:ext cx="316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Superconductivity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1F444E3-ECD7-E02C-F2A3-68058035507D}"/>
              </a:ext>
            </a:extLst>
          </p:cNvPr>
          <p:cNvSpPr txBox="1"/>
          <p:nvPr/>
        </p:nvSpPr>
        <p:spPr>
          <a:xfrm>
            <a:off x="2117983" y="4283321"/>
            <a:ext cx="40858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tx2"/>
                </a:solidFill>
              </a:rPr>
              <a:t>See the famous review paper:</a:t>
            </a:r>
          </a:p>
          <a:p>
            <a:r>
              <a:rPr kumimoji="1" lang="en-US" altLang="ja-JP" sz="1400" dirty="0">
                <a:solidFill>
                  <a:schemeClr val="tx2"/>
                </a:solidFill>
              </a:rPr>
              <a:t>R. Shimano and N. Tsuji, </a:t>
            </a:r>
          </a:p>
          <a:p>
            <a:r>
              <a:rPr kumimoji="1" lang="en-US" altLang="ja-JP" sz="1400" dirty="0">
                <a:solidFill>
                  <a:schemeClr val="tx2"/>
                </a:solidFill>
              </a:rPr>
              <a:t>Annu. Rev. </a:t>
            </a:r>
            <a:r>
              <a:rPr kumimoji="1" lang="en-US" altLang="ja-JP" sz="1400" dirty="0" err="1">
                <a:solidFill>
                  <a:schemeClr val="tx2"/>
                </a:solidFill>
              </a:rPr>
              <a:t>Condens</a:t>
            </a:r>
            <a:r>
              <a:rPr kumimoji="1" lang="en-US" altLang="ja-JP" sz="1400" dirty="0">
                <a:solidFill>
                  <a:schemeClr val="tx2"/>
                </a:solidFill>
              </a:rPr>
              <a:t>. Matter Phys. </a:t>
            </a:r>
            <a:r>
              <a:rPr kumimoji="1" lang="en-US" altLang="ja-JP" sz="1400" b="1" dirty="0">
                <a:solidFill>
                  <a:schemeClr val="tx2"/>
                </a:solidFill>
              </a:rPr>
              <a:t>11</a:t>
            </a:r>
            <a:r>
              <a:rPr kumimoji="1" lang="en-US" altLang="ja-JP" sz="1400" dirty="0">
                <a:solidFill>
                  <a:schemeClr val="tx2"/>
                </a:solidFill>
              </a:rPr>
              <a:t>, 103 (2020)</a:t>
            </a:r>
            <a:endParaRPr kumimoji="1" lang="ja-JP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2953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1EFEB-2AB5-5FB7-1D15-6AFE8347F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FA7AD213-F602-944B-B81E-9D665FB883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0375" y="799258"/>
            <a:ext cx="4414982" cy="234603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99AF801-16A0-8C12-9C2A-991C8B2A7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58959" y="775904"/>
            <a:ext cx="3648745" cy="297701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6E980B8-C789-820F-E613-BA4E220347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162" y="3183299"/>
            <a:ext cx="3669356" cy="54578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E6DAE4-4008-178E-97E8-5720BEAA8DBE}"/>
              </a:ext>
            </a:extLst>
          </p:cNvPr>
          <p:cNvSpPr txBox="1"/>
          <p:nvPr/>
        </p:nvSpPr>
        <p:spPr>
          <a:xfrm>
            <a:off x="10160" y="0"/>
            <a:ext cx="11338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 err="1"/>
              <a:t>Keldysh</a:t>
            </a:r>
            <a:r>
              <a:rPr lang="en-US" altLang="ja-JP" sz="3200" dirty="0"/>
              <a:t>–</a:t>
            </a:r>
            <a:r>
              <a:rPr lang="en-US" altLang="ja-JP" sz="3200" dirty="0" err="1"/>
              <a:t>Usadel</a:t>
            </a:r>
            <a:r>
              <a:rPr lang="en-US" altLang="ja-JP" sz="3200" dirty="0"/>
              <a:t> Equation: DC Current with AC Perturbation</a:t>
            </a:r>
            <a:endParaRPr lang="ja-JP" altLang="en-US" sz="3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3405B29-74B1-15DE-7349-455431FED6E4}"/>
              </a:ext>
            </a:extLst>
          </p:cNvPr>
          <p:cNvSpPr txBox="1"/>
          <p:nvPr/>
        </p:nvSpPr>
        <p:spPr>
          <a:xfrm>
            <a:off x="8281840" y="453004"/>
            <a:ext cx="38679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T. Kubo, Phys. Rev. Applied </a:t>
            </a:r>
            <a:r>
              <a:rPr lang="en-US" altLang="ja-JP" sz="1400" b="1" dirty="0">
                <a:solidFill>
                  <a:schemeClr val="tx2"/>
                </a:solidFill>
              </a:rPr>
              <a:t>23</a:t>
            </a:r>
            <a:r>
              <a:rPr lang="en-US" altLang="ja-JP" sz="1400" dirty="0">
                <a:solidFill>
                  <a:schemeClr val="tx2"/>
                </a:solidFill>
              </a:rPr>
              <a:t>, 054091 (2025)</a:t>
            </a:r>
            <a:endParaRPr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D1DFAA6-D18B-F026-CE3D-14038EFF8B8A}"/>
              </a:ext>
            </a:extLst>
          </p:cNvPr>
          <p:cNvSpPr/>
          <p:nvPr/>
        </p:nvSpPr>
        <p:spPr>
          <a:xfrm>
            <a:off x="1590261" y="718935"/>
            <a:ext cx="9064488" cy="30785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2EED14A6-5026-AE74-5770-44DF3C1CEB03}"/>
                  </a:ext>
                </a:extLst>
              </p:cNvPr>
              <p:cNvSpPr txBox="1"/>
              <p:nvPr/>
            </p:nvSpPr>
            <p:spPr>
              <a:xfrm>
                <a:off x="10160" y="3739046"/>
                <a:ext cx="12181840" cy="524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/>
                  <a:t>We solve these equations to obtain the AC-induced </a:t>
                </a:r>
                <a:r>
                  <a:rPr lang="en-US" altLang="ja-JP" sz="2000" b="1" dirty="0">
                    <a:solidFill>
                      <a:srgbClr val="FEB6AA"/>
                    </a:solidFill>
                  </a:rPr>
                  <a:t>nonequilibrium corrections </a:t>
                </a:r>
                <a:r>
                  <a:rPr lang="en-US" altLang="ja-JP" sz="20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𝛿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altLang="ja-JP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).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2EED14A6-5026-AE74-5770-44DF3C1CE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3739046"/>
                <a:ext cx="12181840" cy="524374"/>
              </a:xfrm>
              <a:prstGeom prst="rect">
                <a:avLst/>
              </a:prstGeom>
              <a:blipFill>
                <a:blip r:embed="rId5"/>
                <a:stretch>
                  <a:fillRect l="-551" b="-16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5F18A11-53F4-1D10-4D30-7F732A4607A8}"/>
              </a:ext>
            </a:extLst>
          </p:cNvPr>
          <p:cNvSpPr txBox="1"/>
          <p:nvPr/>
        </p:nvSpPr>
        <p:spPr>
          <a:xfrm>
            <a:off x="11257127" y="3193708"/>
            <a:ext cx="807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Higgs</a:t>
            </a:r>
          </a:p>
          <a:p>
            <a:pPr algn="ctr"/>
            <a:r>
              <a:rPr kumimoji="1" lang="ja-JP" alt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283402376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A66F0-9751-C795-0B84-F06237309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1770395-EA84-FD21-9BD0-45F836444C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0375" y="799258"/>
            <a:ext cx="4414982" cy="234603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FC301B1-A9A6-A165-E3BB-980026CD63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58959" y="775904"/>
            <a:ext cx="3648745" cy="297701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0920340-AB3C-A447-710A-D60B32A744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162" y="3183299"/>
            <a:ext cx="3669356" cy="54578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10EA467-B9E4-0B2F-A78E-27735BB43956}"/>
              </a:ext>
            </a:extLst>
          </p:cNvPr>
          <p:cNvSpPr txBox="1"/>
          <p:nvPr/>
        </p:nvSpPr>
        <p:spPr>
          <a:xfrm>
            <a:off x="10160" y="0"/>
            <a:ext cx="11338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 err="1"/>
              <a:t>Keldysh</a:t>
            </a:r>
            <a:r>
              <a:rPr lang="en-US" altLang="ja-JP" sz="3200" dirty="0"/>
              <a:t>–</a:t>
            </a:r>
            <a:r>
              <a:rPr lang="en-US" altLang="ja-JP" sz="3200" dirty="0" err="1"/>
              <a:t>Usadel</a:t>
            </a:r>
            <a:r>
              <a:rPr lang="en-US" altLang="ja-JP" sz="3200" dirty="0"/>
              <a:t> Equation: DC Current with AC Perturbation</a:t>
            </a:r>
            <a:endParaRPr lang="ja-JP" altLang="en-US" sz="3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9089370-E2C0-B6B9-CD42-8AFE47F3919F}"/>
              </a:ext>
            </a:extLst>
          </p:cNvPr>
          <p:cNvSpPr txBox="1"/>
          <p:nvPr/>
        </p:nvSpPr>
        <p:spPr>
          <a:xfrm>
            <a:off x="8281840" y="453004"/>
            <a:ext cx="38679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T. Kubo, Phys. Rev. Applied </a:t>
            </a:r>
            <a:r>
              <a:rPr lang="en-US" altLang="ja-JP" sz="1400" b="1" dirty="0">
                <a:solidFill>
                  <a:schemeClr val="tx2"/>
                </a:solidFill>
              </a:rPr>
              <a:t>23</a:t>
            </a:r>
            <a:r>
              <a:rPr lang="en-US" altLang="ja-JP" sz="1400" dirty="0">
                <a:solidFill>
                  <a:schemeClr val="tx2"/>
                </a:solidFill>
              </a:rPr>
              <a:t>, 054091 (2025)</a:t>
            </a:r>
            <a:endParaRPr lang="ja-JP" altLang="en-US" sz="1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DE0C13F-3942-3BCF-DC0A-A75BEAA3A0F4}"/>
                  </a:ext>
                </a:extLst>
              </p:cNvPr>
              <p:cNvSpPr txBox="1"/>
              <p:nvPr/>
            </p:nvSpPr>
            <p:spPr>
              <a:xfrm>
                <a:off x="1086873" y="5219592"/>
                <a:ext cx="5105037" cy="739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To obtain the ac response, </a:t>
                </a:r>
              </a:p>
              <a:p>
                <a:r>
                  <a:rPr kumimoji="1" lang="en-US" altLang="ja-JP" dirty="0"/>
                  <a:t>we substitute the solutions 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𝛿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kumimoji="1" lang="en-US" altLang="ja-JP" dirty="0"/>
                  <a:t>) into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DE0C13F-3942-3BCF-DC0A-A75BEAA3A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873" y="5219592"/>
                <a:ext cx="5105037" cy="739626"/>
              </a:xfrm>
              <a:prstGeom prst="rect">
                <a:avLst/>
              </a:prstGeom>
              <a:blipFill>
                <a:blip r:embed="rId5"/>
                <a:stretch>
                  <a:fillRect l="-955" t="-4098" b="-172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>
            <a:extLst>
              <a:ext uri="{FF2B5EF4-FFF2-40B4-BE49-F238E27FC236}">
                <a16:creationId xmlns:a16="http://schemas.microsoft.com/office/drawing/2014/main" id="{49F915E5-1CD2-7DC6-5109-0AD7F90B52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2631" y="4560108"/>
            <a:ext cx="4138710" cy="2058595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7B4C0FF-2BF9-65A9-8BCF-543F22569919}"/>
              </a:ext>
            </a:extLst>
          </p:cNvPr>
          <p:cNvSpPr/>
          <p:nvPr/>
        </p:nvSpPr>
        <p:spPr>
          <a:xfrm>
            <a:off x="1590261" y="718935"/>
            <a:ext cx="9064488" cy="30785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2879CC8-1FD5-0BD8-3CC3-D9527B68DCB0}"/>
              </a:ext>
            </a:extLst>
          </p:cNvPr>
          <p:cNvSpPr/>
          <p:nvPr/>
        </p:nvSpPr>
        <p:spPr>
          <a:xfrm>
            <a:off x="983973" y="4530292"/>
            <a:ext cx="9551505" cy="2116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224DC232-CDDA-69C3-4F93-AA5C6C1FD61C}"/>
              </a:ext>
            </a:extLst>
          </p:cNvPr>
          <p:cNvSpPr/>
          <p:nvPr/>
        </p:nvSpPr>
        <p:spPr>
          <a:xfrm>
            <a:off x="3474866" y="4218440"/>
            <a:ext cx="1061721" cy="79337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CDE95D85-FBF1-5AA4-0BAD-B111F9CC25E3}"/>
              </a:ext>
            </a:extLst>
          </p:cNvPr>
          <p:cNvSpPr/>
          <p:nvPr/>
        </p:nvSpPr>
        <p:spPr>
          <a:xfrm>
            <a:off x="3474866" y="6048119"/>
            <a:ext cx="1061721" cy="79337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1102424-82F2-8C3A-3AE3-EF54756B1466}"/>
                  </a:ext>
                </a:extLst>
              </p:cNvPr>
              <p:cNvSpPr txBox="1"/>
              <p:nvPr/>
            </p:nvSpPr>
            <p:spPr>
              <a:xfrm>
                <a:off x="10160" y="3739046"/>
                <a:ext cx="12181840" cy="524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/>
                  <a:t>We solve these equations to obtain the AC-induced </a:t>
                </a:r>
                <a:r>
                  <a:rPr lang="en-US" altLang="ja-JP" sz="2000" b="1" dirty="0">
                    <a:solidFill>
                      <a:srgbClr val="FEB6AA"/>
                    </a:solidFill>
                  </a:rPr>
                  <a:t>nonequilibrium corrections </a:t>
                </a:r>
                <a:r>
                  <a:rPr lang="en-US" altLang="ja-JP" sz="20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𝛿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altLang="ja-JP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).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1102424-82F2-8C3A-3AE3-EF54756B1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3739046"/>
                <a:ext cx="12181840" cy="524374"/>
              </a:xfrm>
              <a:prstGeom prst="rect">
                <a:avLst/>
              </a:prstGeom>
              <a:blipFill>
                <a:blip r:embed="rId7"/>
                <a:stretch>
                  <a:fillRect l="-551" b="-16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061311-23C6-F4A1-08D9-ED01FA205A46}"/>
              </a:ext>
            </a:extLst>
          </p:cNvPr>
          <p:cNvSpPr txBox="1"/>
          <p:nvPr/>
        </p:nvSpPr>
        <p:spPr>
          <a:xfrm>
            <a:off x="11257127" y="3193708"/>
            <a:ext cx="807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Higgs</a:t>
            </a:r>
          </a:p>
          <a:p>
            <a:pPr algn="ctr"/>
            <a:r>
              <a:rPr kumimoji="1" lang="ja-JP" alt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97629574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3B5EA-B0B8-1241-988B-C44E98B6B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E1C0DAB-5E3B-595B-ED7F-2CF482472683}"/>
                  </a:ext>
                </a:extLst>
              </p:cNvPr>
              <p:cNvSpPr txBox="1"/>
              <p:nvPr/>
            </p:nvSpPr>
            <p:spPr>
              <a:xfrm>
                <a:off x="2318631" y="938902"/>
                <a:ext cx="382656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𝐴𝑔𝑔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E1C0DAB-5E3B-595B-ED7F-2CF482472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631" y="938902"/>
                <a:ext cx="3826560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DF7B7C-3866-BE16-88CE-C4184D6B0F1C}"/>
              </a:ext>
            </a:extLst>
          </p:cNvPr>
          <p:cNvSpPr txBox="1"/>
          <p:nvPr/>
        </p:nvSpPr>
        <p:spPr>
          <a:xfrm>
            <a:off x="13298" y="0"/>
            <a:ext cx="12178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Instead of showing the rigorous algebraic calculations, we will look at schematic illustrations that represent the final results.</a:t>
            </a:r>
            <a:endParaRPr kumimoji="1" lang="ja-JP" altLang="en-US" sz="2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570F51-DDD9-7F6D-E509-84E77B8E99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0090" y="954107"/>
            <a:ext cx="5007839" cy="2490901"/>
          </a:xfrm>
          <a:prstGeom prst="rect">
            <a:avLst/>
          </a:prstGeom>
        </p:spPr>
      </p:pic>
      <p:sp>
        <p:nvSpPr>
          <p:cNvPr id="5" name="矢印: 下 4">
            <a:extLst>
              <a:ext uri="{FF2B5EF4-FFF2-40B4-BE49-F238E27FC236}">
                <a16:creationId xmlns:a16="http://schemas.microsoft.com/office/drawing/2014/main" id="{3CBC3246-E602-40E2-6071-191EEBFDA8A9}"/>
              </a:ext>
            </a:extLst>
          </p:cNvPr>
          <p:cNvSpPr/>
          <p:nvPr/>
        </p:nvSpPr>
        <p:spPr>
          <a:xfrm rot="5400000">
            <a:off x="6190197" y="959075"/>
            <a:ext cx="877455" cy="655681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73101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74FF0-DCE6-6F5B-DAE0-BD742F166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D73A35E-C199-9E6A-682D-52CE5480F082}"/>
                  </a:ext>
                </a:extLst>
              </p:cNvPr>
              <p:cNvSpPr txBox="1"/>
              <p:nvPr/>
            </p:nvSpPr>
            <p:spPr>
              <a:xfrm>
                <a:off x="2318631" y="938902"/>
                <a:ext cx="382656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𝐴𝑔𝑔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D73A35E-C199-9E6A-682D-52CE5480F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631" y="938902"/>
                <a:ext cx="3826560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BA135E66-227E-0A88-75B9-69B593460B8D}"/>
              </a:ext>
            </a:extLst>
          </p:cNvPr>
          <p:cNvSpPr/>
          <p:nvPr/>
        </p:nvSpPr>
        <p:spPr>
          <a:xfrm>
            <a:off x="3083989" y="969795"/>
            <a:ext cx="1020359" cy="589703"/>
          </a:xfrm>
          <a:prstGeom prst="rect">
            <a:avLst/>
          </a:pr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28B40D-2D1E-1049-2CDB-623FABF07DC3}"/>
              </a:ext>
            </a:extLst>
          </p:cNvPr>
          <p:cNvSpPr txBox="1"/>
          <p:nvPr/>
        </p:nvSpPr>
        <p:spPr>
          <a:xfrm>
            <a:off x="13298" y="0"/>
            <a:ext cx="12178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Instead of showing the rigorous algebraic calculations, we will look at schematic illustrations that represent the final results.</a:t>
            </a:r>
            <a:endParaRPr kumimoji="1" lang="ja-JP" altLang="en-US" sz="2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BD2DEBF-310F-4C38-148B-70F6065EA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53" y="1695233"/>
            <a:ext cx="1743607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2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59355-B84B-585F-FF52-35D073ECB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180AA1E-6A2B-7940-614E-8DF06E3F4F0B}"/>
              </a:ext>
            </a:extLst>
          </p:cNvPr>
          <p:cNvSpPr txBox="1"/>
          <p:nvPr/>
        </p:nvSpPr>
        <p:spPr>
          <a:xfrm rot="19836122">
            <a:off x="264579" y="4455391"/>
            <a:ext cx="31242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Driving force of </a:t>
            </a:r>
          </a:p>
          <a:p>
            <a:r>
              <a:rPr kumimoji="1" lang="en-US" altLang="ja-JP" sz="2400" dirty="0"/>
              <a:t>Nonequilibrium </a:t>
            </a:r>
          </a:p>
          <a:p>
            <a:r>
              <a:rPr kumimoji="1" lang="en-US" altLang="ja-JP" sz="2400" dirty="0"/>
              <a:t>Dynamics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e.g</a:t>
            </a:r>
            <a:r>
              <a:rPr kumimoji="1" lang="en-US" altLang="ja-JP" dirty="0"/>
              <a:t>, strength of microwave)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300C331-6908-CF1F-ACE4-AE9C7473A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81" y="1105961"/>
            <a:ext cx="7328659" cy="417915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8005B29E-17BE-5DD5-642E-0EEDD754A4CF}"/>
              </a:ext>
            </a:extLst>
          </p:cNvPr>
          <p:cNvCxnSpPr>
            <a:cxnSpLocks/>
          </p:cNvCxnSpPr>
          <p:nvPr/>
        </p:nvCxnSpPr>
        <p:spPr>
          <a:xfrm flipH="1">
            <a:off x="948369" y="3195537"/>
            <a:ext cx="6055546" cy="342895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43FCC77D-9685-928F-2657-0EB5DD9D1427}"/>
              </a:ext>
            </a:extLst>
          </p:cNvPr>
          <p:cNvSpPr/>
          <p:nvPr/>
        </p:nvSpPr>
        <p:spPr>
          <a:xfrm rot="14804118">
            <a:off x="6117709" y="2737596"/>
            <a:ext cx="434552" cy="774833"/>
          </a:xfrm>
          <a:prstGeom prst="rightBrace">
            <a:avLst>
              <a:gd name="adj1" fmla="val 23357"/>
              <a:gd name="adj2" fmla="val 50000"/>
            </a:avLst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DAB545A-09BD-C817-726B-466C672FFFCF}"/>
              </a:ext>
            </a:extLst>
          </p:cNvPr>
          <p:cNvSpPr txBox="1"/>
          <p:nvPr/>
        </p:nvSpPr>
        <p:spPr>
          <a:xfrm rot="20091856">
            <a:off x="4977965" y="2255504"/>
            <a:ext cx="2138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Linear response </a:t>
            </a:r>
          </a:p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regime</a:t>
            </a:r>
            <a:endParaRPr kumimoji="1" lang="ja-JP" alt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右中かっこ 26">
            <a:extLst>
              <a:ext uri="{FF2B5EF4-FFF2-40B4-BE49-F238E27FC236}">
                <a16:creationId xmlns:a16="http://schemas.microsoft.com/office/drawing/2014/main" id="{28D7D2CA-F296-E723-49E4-9E7A87257897}"/>
              </a:ext>
            </a:extLst>
          </p:cNvPr>
          <p:cNvSpPr/>
          <p:nvPr/>
        </p:nvSpPr>
        <p:spPr>
          <a:xfrm rot="14554498">
            <a:off x="2468911" y="694963"/>
            <a:ext cx="784757" cy="5533948"/>
          </a:xfrm>
          <a:prstGeom prst="rightBrace">
            <a:avLst>
              <a:gd name="adj1" fmla="val 50112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FBBC3BA-2D3E-FA9D-1DC9-3470307745F3}"/>
              </a:ext>
            </a:extLst>
          </p:cNvPr>
          <p:cNvSpPr txBox="1"/>
          <p:nvPr/>
        </p:nvSpPr>
        <p:spPr>
          <a:xfrm rot="19962522">
            <a:off x="144799" y="1993028"/>
            <a:ext cx="42386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Nonlinear response </a:t>
            </a:r>
          </a:p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Regime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2DDA26-B016-D13E-53FE-B35E0B47780A}"/>
              </a:ext>
            </a:extLst>
          </p:cNvPr>
          <p:cNvSpPr txBox="1"/>
          <p:nvPr/>
        </p:nvSpPr>
        <p:spPr>
          <a:xfrm>
            <a:off x="6352158" y="1566156"/>
            <a:ext cx="5590569" cy="76944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</a:rPr>
              <a:t>Thermal Equilibrium</a:t>
            </a:r>
            <a:endParaRPr kumimoji="1" lang="ja-JP" altLang="en-US" sz="4400" dirty="0">
              <a:solidFill>
                <a:srgbClr val="FFC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EE8423-DB44-7DCD-9BCD-A2C7632AC1E7}"/>
              </a:ext>
            </a:extLst>
          </p:cNvPr>
          <p:cNvSpPr txBox="1"/>
          <p:nvPr/>
        </p:nvSpPr>
        <p:spPr>
          <a:xfrm>
            <a:off x="21052" y="0"/>
            <a:ext cx="3969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Under the ac field</a:t>
            </a:r>
            <a:endParaRPr kumimoji="1" lang="ja-JP" altLang="en-US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A8CE7F-7681-FDC6-0340-EFDFFDC945A5}"/>
              </a:ext>
            </a:extLst>
          </p:cNvPr>
          <p:cNvSpPr txBox="1"/>
          <p:nvPr/>
        </p:nvSpPr>
        <p:spPr>
          <a:xfrm rot="19992388">
            <a:off x="4367454" y="1186795"/>
            <a:ext cx="2400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92D050"/>
                </a:solidFill>
              </a:rPr>
              <a:t>Mattis-Bardeen </a:t>
            </a:r>
          </a:p>
          <a:p>
            <a:pPr algn="ctr"/>
            <a:r>
              <a:rPr kumimoji="1" lang="en-US" altLang="ja-JP" sz="2400" dirty="0">
                <a:solidFill>
                  <a:srgbClr val="92D050"/>
                </a:solidFill>
              </a:rPr>
              <a:t>Theory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7F2D23AA-DDA1-CCDA-8621-5E72CB4CD3D5}"/>
              </a:ext>
            </a:extLst>
          </p:cNvPr>
          <p:cNvSpPr/>
          <p:nvPr/>
        </p:nvSpPr>
        <p:spPr>
          <a:xfrm rot="14363153">
            <a:off x="5631892" y="1843325"/>
            <a:ext cx="496957" cy="5353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BE2C45-FDBA-8289-785D-0009D638350D}"/>
              </a:ext>
            </a:extLst>
          </p:cNvPr>
          <p:cNvSpPr txBox="1"/>
          <p:nvPr/>
        </p:nvSpPr>
        <p:spPr>
          <a:xfrm rot="20023386">
            <a:off x="-359924" y="913383"/>
            <a:ext cx="4265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</a:rPr>
              <a:t>Unfortunately, this is </a:t>
            </a:r>
          </a:p>
          <a:p>
            <a:pPr algn="ctr"/>
            <a:r>
              <a:rPr kumimoji="1" lang="en-US" altLang="ja-JP" sz="2400" dirty="0">
                <a:solidFill>
                  <a:schemeClr val="tx2"/>
                </a:solidFill>
              </a:rPr>
              <a:t>the </a:t>
            </a:r>
            <a:r>
              <a:rPr kumimoji="1" lang="en-US" altLang="ja-JP" sz="3200" b="1" dirty="0">
                <a:solidFill>
                  <a:schemeClr val="tx2"/>
                </a:solidFill>
              </a:rPr>
              <a:t>SRF</a:t>
            </a:r>
            <a:r>
              <a:rPr kumimoji="1" lang="en-US" altLang="ja-JP" sz="2400" dirty="0">
                <a:solidFill>
                  <a:schemeClr val="tx2"/>
                </a:solidFill>
              </a:rPr>
              <a:t> accelerator regime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DF8235B5-FC3E-D7F0-2DC5-3B88A29DC738}"/>
              </a:ext>
            </a:extLst>
          </p:cNvPr>
          <p:cNvSpPr/>
          <p:nvPr/>
        </p:nvSpPr>
        <p:spPr>
          <a:xfrm rot="14363153">
            <a:off x="1723820" y="1698533"/>
            <a:ext cx="496957" cy="53535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78017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B848D-3E8C-AC09-24EB-D8943615E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432DE7E-664C-E6FF-48EA-EC48FB84143F}"/>
                  </a:ext>
                </a:extLst>
              </p:cNvPr>
              <p:cNvSpPr txBox="1"/>
              <p:nvPr/>
            </p:nvSpPr>
            <p:spPr>
              <a:xfrm>
                <a:off x="2318631" y="938902"/>
                <a:ext cx="382656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𝐴𝑔𝑔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432DE7E-664C-E6FF-48EA-EC48FB841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631" y="938902"/>
                <a:ext cx="3826560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D6B32E9-96DB-8527-30E1-8913751BD624}"/>
                  </a:ext>
                </a:extLst>
              </p:cNvPr>
              <p:cNvSpPr txBox="1"/>
              <p:nvPr/>
            </p:nvSpPr>
            <p:spPr>
              <a:xfrm>
                <a:off x="6289373" y="1039763"/>
                <a:ext cx="590262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kumimoji="1" lang="en-US" altLang="ja-JP" sz="24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𝑑𝑐</m:t>
                        </m:r>
                      </m:sub>
                    </m:sSub>
                    <m:r>
                      <a:rPr kumimoji="1" lang="ja-JP" altLang="en-US" sz="2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kumimoji="1" lang="en-US" altLang="ja-JP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kumimoji="1" lang="en-US" altLang="ja-JP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ja-JP" altLang="en-US" sz="2400" dirty="0">
                    <a:solidFill>
                      <a:srgbClr val="FFFF00"/>
                    </a:solidFill>
                  </a:rPr>
                  <a:t>   </a:t>
                </a:r>
                <a:r>
                  <a:rPr kumimoji="1" lang="en-US" altLang="ja-JP" sz="2400" dirty="0"/>
                  <a:t>and</a:t>
                </a:r>
                <a:r>
                  <a:rPr kumimoji="1" lang="en-US" altLang="ja-JP" sz="2400" dirty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kumimoji="1" lang="en-US" altLang="ja-JP" sz="240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kumimoji="1" lang="en-US" altLang="ja-JP" sz="240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kumimoji="1" lang="en-US" altLang="ja-JP" sz="2400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𝑑𝑐</m:t>
                        </m:r>
                      </m:sub>
                    </m:sSub>
                    <m:r>
                      <a:rPr kumimoji="1" lang="ja-JP" altLang="en-US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kumimoji="1" lang="en-US" altLang="ja-JP" sz="2400" b="1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ja-JP" altLang="en-US" sz="2400" dirty="0">
                  <a:solidFill>
                    <a:srgbClr val="92D050"/>
                  </a:solidFill>
                </a:endParaRPr>
              </a:p>
              <a:p>
                <a:endParaRPr lang="ja-JP" altLang="en-US" sz="11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D6B32E9-96DB-8527-30E1-8913751BD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373" y="1039763"/>
                <a:ext cx="5902628" cy="630942"/>
              </a:xfrm>
              <a:prstGeom prst="rect">
                <a:avLst/>
              </a:prstGeom>
              <a:blipFill>
                <a:blip r:embed="rId3"/>
                <a:stretch>
                  <a:fillRect l="-930" t="-87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0B595E14-B33E-DEE9-08DB-A1F4943E4A46}"/>
              </a:ext>
            </a:extLst>
          </p:cNvPr>
          <p:cNvSpPr/>
          <p:nvPr/>
        </p:nvSpPr>
        <p:spPr>
          <a:xfrm>
            <a:off x="3083989" y="969795"/>
            <a:ext cx="1020359" cy="589703"/>
          </a:xfrm>
          <a:prstGeom prst="rect">
            <a:avLst/>
          </a:pr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9BA88E-3266-1012-15E0-67F0AFE802AA}"/>
              </a:ext>
            </a:extLst>
          </p:cNvPr>
          <p:cNvSpPr txBox="1"/>
          <p:nvPr/>
        </p:nvSpPr>
        <p:spPr>
          <a:xfrm>
            <a:off x="13298" y="0"/>
            <a:ext cx="12178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Instead of showing the rigorous algebraic calculations, we will look at schematic illustrations that represent the final results.</a:t>
            </a:r>
            <a:endParaRPr kumimoji="1" lang="ja-JP" altLang="en-US" sz="2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6BFC769-A948-94F8-EEC2-E5D3B2740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653" y="1695233"/>
            <a:ext cx="1743607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3127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860BA-3BC4-0C78-19D3-24C39D6E0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C163635-46CA-856F-9801-0F07EE12AE1A}"/>
                  </a:ext>
                </a:extLst>
              </p:cNvPr>
              <p:cNvSpPr txBox="1"/>
              <p:nvPr/>
            </p:nvSpPr>
            <p:spPr>
              <a:xfrm>
                <a:off x="2318631" y="938902"/>
                <a:ext cx="382656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𝐴𝑔𝑔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C163635-46CA-856F-9801-0F07EE12A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631" y="938902"/>
                <a:ext cx="3826560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5465076-18FC-0F39-C73D-585D17295825}"/>
                  </a:ext>
                </a:extLst>
              </p:cNvPr>
              <p:cNvSpPr txBox="1"/>
              <p:nvPr/>
            </p:nvSpPr>
            <p:spPr>
              <a:xfrm>
                <a:off x="6289373" y="1039763"/>
                <a:ext cx="590262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kumimoji="1" lang="en-US" altLang="ja-JP" sz="24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𝑑𝑐</m:t>
                        </m:r>
                      </m:sub>
                    </m:sSub>
                    <m:r>
                      <a:rPr kumimoji="1" lang="ja-JP" altLang="en-US" sz="2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kumimoji="1" lang="en-US" altLang="ja-JP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kumimoji="1" lang="en-US" altLang="ja-JP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ja-JP" altLang="en-US" sz="2400" dirty="0">
                    <a:solidFill>
                      <a:srgbClr val="FFFF00"/>
                    </a:solidFill>
                  </a:rPr>
                  <a:t>   </a:t>
                </a:r>
                <a:r>
                  <a:rPr kumimoji="1" lang="en-US" altLang="ja-JP" sz="2400" dirty="0"/>
                  <a:t>and</a:t>
                </a:r>
                <a:r>
                  <a:rPr kumimoji="1" lang="en-US" altLang="ja-JP" sz="2400" dirty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kumimoji="1" lang="en-US" altLang="ja-JP" sz="240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kumimoji="1" lang="en-US" altLang="ja-JP" sz="240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kumimoji="1" lang="en-US" altLang="ja-JP" sz="2400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𝑑𝑐</m:t>
                        </m:r>
                      </m:sub>
                    </m:sSub>
                    <m:r>
                      <a:rPr kumimoji="1" lang="ja-JP" altLang="en-US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kumimoji="1" lang="en-US" altLang="ja-JP" sz="2400" b="1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ja-JP" altLang="en-US" sz="2400" dirty="0">
                  <a:solidFill>
                    <a:srgbClr val="92D050"/>
                  </a:solidFill>
                </a:endParaRPr>
              </a:p>
              <a:p>
                <a:endParaRPr lang="ja-JP" altLang="en-US" sz="11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5465076-18FC-0F39-C73D-585D17295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373" y="1039763"/>
                <a:ext cx="5902628" cy="630942"/>
              </a:xfrm>
              <a:prstGeom prst="rect">
                <a:avLst/>
              </a:prstGeom>
              <a:blipFill>
                <a:blip r:embed="rId3"/>
                <a:stretch>
                  <a:fillRect l="-930" t="-87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3FA59341-3ABA-B4EB-2D0B-B7BEE700304D}"/>
              </a:ext>
            </a:extLst>
          </p:cNvPr>
          <p:cNvSpPr/>
          <p:nvPr/>
        </p:nvSpPr>
        <p:spPr>
          <a:xfrm>
            <a:off x="3083989" y="969795"/>
            <a:ext cx="1020359" cy="589703"/>
          </a:xfrm>
          <a:prstGeom prst="rect">
            <a:avLst/>
          </a:pr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4B4E045A-C615-EF84-56AC-29B9CAD077C1}"/>
              </a:ext>
            </a:extLst>
          </p:cNvPr>
          <p:cNvSpPr/>
          <p:nvPr/>
        </p:nvSpPr>
        <p:spPr>
          <a:xfrm>
            <a:off x="4489558" y="959635"/>
            <a:ext cx="1643300" cy="589703"/>
          </a:xfrm>
          <a:prstGeom prst="rect">
            <a:avLst/>
          </a:prstGeom>
          <a:noFill/>
          <a:ln w="69850"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99"/>
              </a:solidFill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F0EB9D11-2684-8D9D-15E1-08AE884DAAE5}"/>
              </a:ext>
            </a:extLst>
          </p:cNvPr>
          <p:cNvSpPr/>
          <p:nvPr/>
        </p:nvSpPr>
        <p:spPr>
          <a:xfrm>
            <a:off x="4515433" y="1770300"/>
            <a:ext cx="6228229" cy="2095002"/>
          </a:xfrm>
          <a:prstGeom prst="rect">
            <a:avLst/>
          </a:prstGeom>
          <a:noFill/>
          <a:ln w="69850"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88D25AA-9176-92CA-A4DC-697CE35F84DE}"/>
              </a:ext>
            </a:extLst>
          </p:cNvPr>
          <p:cNvSpPr txBox="1"/>
          <p:nvPr/>
        </p:nvSpPr>
        <p:spPr>
          <a:xfrm>
            <a:off x="4659476" y="3356153"/>
            <a:ext cx="189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AAA </a:t>
            </a:r>
            <a:r>
              <a:rPr kumimoji="1" lang="en-US" altLang="ja-JP" dirty="0" err="1"/>
              <a:t>cotribution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58371127-D7B0-41FD-C797-B81EFE4EC33C}"/>
                  </a:ext>
                </a:extLst>
              </p:cNvPr>
              <p:cNvSpPr txBox="1"/>
              <p:nvPr/>
            </p:nvSpPr>
            <p:spPr>
              <a:xfrm>
                <a:off x="7141933" y="2355879"/>
                <a:ext cx="6893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ja-JP" altLang="en-US" sz="44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58371127-D7B0-41FD-C797-B81EFE4EC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933" y="2355879"/>
                <a:ext cx="689300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68EF9CB-8361-47E5-5305-33BA4BA23A8A}"/>
              </a:ext>
            </a:extLst>
          </p:cNvPr>
          <p:cNvSpPr txBox="1"/>
          <p:nvPr/>
        </p:nvSpPr>
        <p:spPr>
          <a:xfrm>
            <a:off x="13298" y="0"/>
            <a:ext cx="12178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Instead of showing the rigorous algebraic calculations, we will look at schematic illustrations that represent the final results.</a:t>
            </a:r>
            <a:endParaRPr kumimoji="1" lang="ja-JP" altLang="en-US" sz="2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517B014-6CAA-CB6B-8BD0-FA6E141DB5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91372" y="1859713"/>
            <a:ext cx="2670279" cy="191431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2589068-E843-3BB6-118C-9C6F5A038B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59364" y="1859713"/>
            <a:ext cx="2969009" cy="19874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07F87C6-4A76-CFB9-D9E8-1770B7D271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73653" y="1695233"/>
            <a:ext cx="1743607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8377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79E43-F018-8982-8573-D832F9EDD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A1054A-6F2C-4BAC-9FBA-A943A2DA02CF}"/>
              </a:ext>
            </a:extLst>
          </p:cNvPr>
          <p:cNvSpPr/>
          <p:nvPr/>
        </p:nvSpPr>
        <p:spPr>
          <a:xfrm>
            <a:off x="4629148" y="1890236"/>
            <a:ext cx="2605303" cy="1844533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A75B807-C1B2-3494-94D6-8A0F91E95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372" y="1859713"/>
            <a:ext cx="2670279" cy="1914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F7257BE-634D-218A-3D67-17CC8D55B92B}"/>
                  </a:ext>
                </a:extLst>
              </p:cNvPr>
              <p:cNvSpPr txBox="1"/>
              <p:nvPr/>
            </p:nvSpPr>
            <p:spPr>
              <a:xfrm>
                <a:off x="2318631" y="938902"/>
                <a:ext cx="382656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𝐴𝑔𝑔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C163635-46CA-856F-9801-0F07EE12A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631" y="938902"/>
                <a:ext cx="3826560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D53D8B3-8DF5-5F4E-665A-80A841443C7A}"/>
                  </a:ext>
                </a:extLst>
              </p:cNvPr>
              <p:cNvSpPr txBox="1"/>
              <p:nvPr/>
            </p:nvSpPr>
            <p:spPr>
              <a:xfrm>
                <a:off x="6289373" y="1039763"/>
                <a:ext cx="590262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kumimoji="1" lang="en-US" altLang="ja-JP" sz="24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𝑑𝑐</m:t>
                        </m:r>
                      </m:sub>
                    </m:sSub>
                    <m:r>
                      <a:rPr kumimoji="1" lang="ja-JP" altLang="en-US" sz="2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kumimoji="1" lang="en-US" altLang="ja-JP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kumimoji="1" lang="en-US" altLang="ja-JP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ja-JP" altLang="en-US" sz="2400" dirty="0">
                    <a:solidFill>
                      <a:srgbClr val="FFFF00"/>
                    </a:solidFill>
                  </a:rPr>
                  <a:t>   </a:t>
                </a:r>
                <a:r>
                  <a:rPr kumimoji="1" lang="en-US" altLang="ja-JP" sz="2400" dirty="0"/>
                  <a:t>and</a:t>
                </a:r>
                <a:r>
                  <a:rPr kumimoji="1" lang="en-US" altLang="ja-JP" sz="2400" dirty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kumimoji="1" lang="en-US" altLang="ja-JP" sz="240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kumimoji="1" lang="en-US" altLang="ja-JP" sz="240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kumimoji="1" lang="en-US" altLang="ja-JP" sz="2400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𝑑𝑐</m:t>
                        </m:r>
                      </m:sub>
                    </m:sSub>
                    <m:r>
                      <a:rPr kumimoji="1" lang="ja-JP" altLang="en-US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kumimoji="1" lang="en-US" altLang="ja-JP" sz="2400" b="1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ja-JP" altLang="en-US" sz="2400" dirty="0">
                  <a:solidFill>
                    <a:srgbClr val="92D050"/>
                  </a:solidFill>
                </a:endParaRPr>
              </a:p>
              <a:p>
                <a:endParaRPr lang="ja-JP" altLang="en-US" sz="11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5465076-18FC-0F39-C73D-585D17295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373" y="1039763"/>
                <a:ext cx="5902628" cy="630942"/>
              </a:xfrm>
              <a:prstGeom prst="rect">
                <a:avLst/>
              </a:prstGeom>
              <a:blipFill>
                <a:blip r:embed="rId4"/>
                <a:stretch>
                  <a:fillRect l="-930" t="-87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A019700-3E44-B1CD-9F90-E3A8D77208A6}"/>
              </a:ext>
            </a:extLst>
          </p:cNvPr>
          <p:cNvSpPr/>
          <p:nvPr/>
        </p:nvSpPr>
        <p:spPr>
          <a:xfrm>
            <a:off x="3083989" y="969795"/>
            <a:ext cx="1020359" cy="589703"/>
          </a:xfrm>
          <a:prstGeom prst="rect">
            <a:avLst/>
          </a:pr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C0B071E7-8C23-AFD8-D553-E7850F02EF94}"/>
              </a:ext>
            </a:extLst>
          </p:cNvPr>
          <p:cNvSpPr/>
          <p:nvPr/>
        </p:nvSpPr>
        <p:spPr>
          <a:xfrm>
            <a:off x="4489558" y="959635"/>
            <a:ext cx="1643300" cy="589703"/>
          </a:xfrm>
          <a:prstGeom prst="rect">
            <a:avLst/>
          </a:prstGeom>
          <a:noFill/>
          <a:ln w="69850"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99"/>
              </a:solidFill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AC6CBCB-18CE-233C-E1C3-43AA9A2F54D2}"/>
              </a:ext>
            </a:extLst>
          </p:cNvPr>
          <p:cNvSpPr/>
          <p:nvPr/>
        </p:nvSpPr>
        <p:spPr>
          <a:xfrm>
            <a:off x="4515433" y="1770300"/>
            <a:ext cx="6228229" cy="2095002"/>
          </a:xfrm>
          <a:prstGeom prst="rect">
            <a:avLst/>
          </a:prstGeom>
          <a:noFill/>
          <a:ln w="69850"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FD02D626-0852-6816-21A2-6BB5F67D8BC4}"/>
              </a:ext>
            </a:extLst>
          </p:cNvPr>
          <p:cNvSpPr txBox="1"/>
          <p:nvPr/>
        </p:nvSpPr>
        <p:spPr>
          <a:xfrm>
            <a:off x="4659476" y="3356153"/>
            <a:ext cx="189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AAA </a:t>
            </a:r>
            <a:r>
              <a:rPr kumimoji="1" lang="en-US" altLang="ja-JP" dirty="0" err="1"/>
              <a:t>cotribution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47C9EA8B-29E6-672B-E658-437CF32476D2}"/>
                  </a:ext>
                </a:extLst>
              </p:cNvPr>
              <p:cNvSpPr txBox="1"/>
              <p:nvPr/>
            </p:nvSpPr>
            <p:spPr>
              <a:xfrm>
                <a:off x="7141933" y="2355879"/>
                <a:ext cx="6893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ja-JP" altLang="en-US" sz="44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58371127-D7B0-41FD-C797-B81EFE4EC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933" y="2355879"/>
                <a:ext cx="689300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1101F1-CDA0-B111-734E-2299E9ED20F9}"/>
              </a:ext>
            </a:extLst>
          </p:cNvPr>
          <p:cNvSpPr txBox="1"/>
          <p:nvPr/>
        </p:nvSpPr>
        <p:spPr>
          <a:xfrm>
            <a:off x="13298" y="0"/>
            <a:ext cx="12178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Instead of showing the rigorous algebraic calculations, we will look at schematic illustrations that represent the final results.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BC9E5C7-CFEF-1340-4934-F47074D8381B}"/>
                  </a:ext>
                </a:extLst>
              </p:cNvPr>
              <p:cNvSpPr txBox="1"/>
              <p:nvPr/>
            </p:nvSpPr>
            <p:spPr>
              <a:xfrm>
                <a:off x="4699821" y="5163493"/>
                <a:ext cx="63155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rgbClr val="FFFF00"/>
                    </a:solidFill>
                  </a:rPr>
                  <a:t>Nonequilibrium corrections due to the Doppler fluctuation of flow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kumimoji="1" lang="en-US" altLang="ja-JP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𝑑𝑐</m:t>
                        </m:r>
                      </m:sub>
                    </m:sSub>
                    <m:r>
                      <a:rPr kumimoji="1" lang="ja-JP" alt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kumimoji="1" lang="en-US" altLang="ja-JP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BC9E5C7-CFEF-1340-4934-F47074D83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21" y="5163493"/>
                <a:ext cx="6315528" cy="830997"/>
              </a:xfrm>
              <a:prstGeom prst="rect">
                <a:avLst/>
              </a:prstGeom>
              <a:blipFill>
                <a:blip r:embed="rId15"/>
                <a:stretch>
                  <a:fillRect l="-1544" t="-6618" b="-154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左中かっこ 3">
            <a:extLst>
              <a:ext uri="{FF2B5EF4-FFF2-40B4-BE49-F238E27FC236}">
                <a16:creationId xmlns:a16="http://schemas.microsoft.com/office/drawing/2014/main" id="{34F0CB47-367A-D114-2482-7DADE95454F2}"/>
              </a:ext>
            </a:extLst>
          </p:cNvPr>
          <p:cNvSpPr/>
          <p:nvPr/>
        </p:nvSpPr>
        <p:spPr>
          <a:xfrm rot="16200000">
            <a:off x="7104862" y="2229914"/>
            <a:ext cx="640080" cy="5109456"/>
          </a:xfrm>
          <a:prstGeom prst="leftBrace">
            <a:avLst>
              <a:gd name="adj1" fmla="val 40079"/>
              <a:gd name="adj2" fmla="val 50841"/>
            </a:avLst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1137B20-95D4-F4EC-4E24-9EE7E3191317}"/>
                  </a:ext>
                </a:extLst>
              </p:cNvPr>
              <p:cNvSpPr txBox="1"/>
              <p:nvPr/>
            </p:nvSpPr>
            <p:spPr>
              <a:xfrm>
                <a:off x="5098298" y="3889551"/>
                <a:ext cx="161079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kumimoji="1" lang="ja-JP" alt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1137B20-95D4-F4EC-4E24-9EE7E3191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298" y="3889551"/>
                <a:ext cx="1610793" cy="461665"/>
              </a:xfrm>
              <a:prstGeom prst="rect">
                <a:avLst/>
              </a:prstGeom>
              <a:blipFill>
                <a:blip r:embed="rId1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A2BD4A4-B71B-4B55-A98A-8ED57897E897}"/>
                  </a:ext>
                </a:extLst>
              </p:cNvPr>
              <p:cNvSpPr txBox="1"/>
              <p:nvPr/>
            </p:nvSpPr>
            <p:spPr>
              <a:xfrm>
                <a:off x="8216496" y="3880206"/>
                <a:ext cx="190161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kumimoji="1" lang="ja-JP" altLang="en-US" sz="24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4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ja-JP" altLang="en-US" sz="2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A2BD4A4-B71B-4B55-A98A-8ED57897E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496" y="3880206"/>
                <a:ext cx="1901618" cy="461665"/>
              </a:xfrm>
              <a:prstGeom prst="rect">
                <a:avLst/>
              </a:prstGeom>
              <a:blipFill>
                <a:blip r:embed="rId1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7E0646CB-B254-1277-6E58-339AF40F472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59364" y="1859713"/>
            <a:ext cx="2969009" cy="198746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D4A1127-195A-469A-363F-13AEFC08A85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73653" y="1695233"/>
            <a:ext cx="1743607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2927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3152D-339D-67E5-A85F-3B3C806AD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181D9F5-1819-55E1-2748-575F8175A4A8}"/>
                  </a:ext>
                </a:extLst>
              </p:cNvPr>
              <p:cNvSpPr txBox="1"/>
              <p:nvPr/>
            </p:nvSpPr>
            <p:spPr>
              <a:xfrm>
                <a:off x="557457" y="5214807"/>
                <a:ext cx="10816260" cy="1355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                +                 +                   </m:t>
                          </m:r>
                        </m:num>
                        <m:den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ja-JP" altLang="en-US" sz="4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181D9F5-1819-55E1-2748-575F8175A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57" y="5214807"/>
                <a:ext cx="10816260" cy="13555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4FE0F8E4-F6A0-2EFB-9CB6-088D6D0E5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39" y="4684368"/>
            <a:ext cx="1585097" cy="120822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A53716-5483-D244-9BF7-2630CBDC7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340" y="4426857"/>
            <a:ext cx="2001641" cy="146573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4297C8E-1697-878C-0AF7-F07A1E18C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8522" y="4426857"/>
            <a:ext cx="2230660" cy="149321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45524D-0691-FF83-5BB1-3FF615CB6E10}"/>
              </a:ext>
            </a:extLst>
          </p:cNvPr>
          <p:cNvSpPr txBox="1"/>
          <p:nvPr/>
        </p:nvSpPr>
        <p:spPr>
          <a:xfrm>
            <a:off x="14002" y="3902490"/>
            <a:ext cx="7210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Then, the complex conductivity is given by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E9DF952-C2C0-65AC-0323-85F4377488C9}"/>
                  </a:ext>
                </a:extLst>
              </p:cNvPr>
              <p:cNvSpPr txBox="1"/>
              <p:nvPr/>
            </p:nvSpPr>
            <p:spPr>
              <a:xfrm>
                <a:off x="2318631" y="938902"/>
                <a:ext cx="382656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𝐴𝑔𝑔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E9DF952-C2C0-65AC-0323-85F437748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631" y="938902"/>
                <a:ext cx="3826560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4B35035-EF59-4CC6-9752-196C64BAB3D8}"/>
                  </a:ext>
                </a:extLst>
              </p:cNvPr>
              <p:cNvSpPr txBox="1"/>
              <p:nvPr/>
            </p:nvSpPr>
            <p:spPr>
              <a:xfrm>
                <a:off x="6289373" y="1039763"/>
                <a:ext cx="590262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kumimoji="1" lang="en-US" altLang="ja-JP" sz="24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𝑑𝑐</m:t>
                        </m:r>
                      </m:sub>
                    </m:sSub>
                    <m:r>
                      <a:rPr kumimoji="1" lang="ja-JP" altLang="en-US" sz="2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kumimoji="1" lang="en-US" altLang="ja-JP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kumimoji="1" lang="en-US" altLang="ja-JP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ja-JP" altLang="en-US" sz="2400" dirty="0">
                    <a:solidFill>
                      <a:srgbClr val="FFFF00"/>
                    </a:solidFill>
                  </a:rPr>
                  <a:t>   </a:t>
                </a:r>
                <a:r>
                  <a:rPr kumimoji="1" lang="en-US" altLang="ja-JP" sz="2400" dirty="0"/>
                  <a:t>and</a:t>
                </a:r>
                <a:r>
                  <a:rPr kumimoji="1" lang="en-US" altLang="ja-JP" sz="2400" dirty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kumimoji="1" lang="en-US" altLang="ja-JP" sz="240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kumimoji="1" lang="en-US" altLang="ja-JP" sz="240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kumimoji="1" lang="en-US" altLang="ja-JP" sz="2400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𝑑𝑐</m:t>
                        </m:r>
                      </m:sub>
                    </m:sSub>
                    <m:r>
                      <a:rPr kumimoji="1" lang="ja-JP" altLang="en-US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kumimoji="1" lang="en-US" altLang="ja-JP" sz="2400" b="1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ja-JP" altLang="en-US" sz="2400" dirty="0">
                  <a:solidFill>
                    <a:srgbClr val="92D050"/>
                  </a:solidFill>
                </a:endParaRPr>
              </a:p>
              <a:p>
                <a:endParaRPr lang="ja-JP" altLang="en-US" sz="11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4B35035-EF59-4CC6-9752-196C64BAB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373" y="1039763"/>
                <a:ext cx="5902628" cy="630942"/>
              </a:xfrm>
              <a:prstGeom prst="rect">
                <a:avLst/>
              </a:prstGeom>
              <a:blipFill>
                <a:blip r:embed="rId7"/>
                <a:stretch>
                  <a:fillRect l="-930" t="-87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1511DDF3-377B-A20B-DDE0-9654D2BE1859}"/>
              </a:ext>
            </a:extLst>
          </p:cNvPr>
          <p:cNvSpPr/>
          <p:nvPr/>
        </p:nvSpPr>
        <p:spPr>
          <a:xfrm>
            <a:off x="3083989" y="969795"/>
            <a:ext cx="1020359" cy="589703"/>
          </a:xfrm>
          <a:prstGeom prst="rect">
            <a:avLst/>
          </a:pr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E0CDF965-8831-CAE3-6FFF-B9F88B07B005}"/>
              </a:ext>
            </a:extLst>
          </p:cNvPr>
          <p:cNvSpPr/>
          <p:nvPr/>
        </p:nvSpPr>
        <p:spPr>
          <a:xfrm>
            <a:off x="4489558" y="959635"/>
            <a:ext cx="1643300" cy="589703"/>
          </a:xfrm>
          <a:prstGeom prst="rect">
            <a:avLst/>
          </a:prstGeom>
          <a:noFill/>
          <a:ln w="69850"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99"/>
              </a:solidFill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D5DE9686-B3AA-3D4D-7C9B-42EECB6B5AB6}"/>
              </a:ext>
            </a:extLst>
          </p:cNvPr>
          <p:cNvSpPr/>
          <p:nvPr/>
        </p:nvSpPr>
        <p:spPr>
          <a:xfrm>
            <a:off x="4515433" y="1770300"/>
            <a:ext cx="6228229" cy="2095002"/>
          </a:xfrm>
          <a:prstGeom prst="rect">
            <a:avLst/>
          </a:prstGeom>
          <a:noFill/>
          <a:ln w="69850"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037D11A-C4BF-F674-4F95-B853A0D0C3FE}"/>
              </a:ext>
            </a:extLst>
          </p:cNvPr>
          <p:cNvSpPr txBox="1"/>
          <p:nvPr/>
        </p:nvSpPr>
        <p:spPr>
          <a:xfrm>
            <a:off x="4659476" y="3356153"/>
            <a:ext cx="189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AAA </a:t>
            </a:r>
            <a:r>
              <a:rPr kumimoji="1" lang="en-US" altLang="ja-JP" dirty="0" err="1"/>
              <a:t>cotribution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86905A59-3421-3901-61E2-1C7A49DBB13F}"/>
                  </a:ext>
                </a:extLst>
              </p:cNvPr>
              <p:cNvSpPr txBox="1"/>
              <p:nvPr/>
            </p:nvSpPr>
            <p:spPr>
              <a:xfrm>
                <a:off x="7141933" y="2355879"/>
                <a:ext cx="6893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ja-JP" altLang="en-US" sz="44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86905A59-3421-3901-61E2-1C7A49DBB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933" y="2355879"/>
                <a:ext cx="689300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02F965-6A02-1C10-3DFC-70C1B15436E1}"/>
              </a:ext>
            </a:extLst>
          </p:cNvPr>
          <p:cNvSpPr txBox="1"/>
          <p:nvPr/>
        </p:nvSpPr>
        <p:spPr>
          <a:xfrm>
            <a:off x="13298" y="0"/>
            <a:ext cx="12178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Instead of showing the rigorous algebraic calculations, we will look at schematic illustrations that represent the final results.</a:t>
            </a:r>
            <a:endParaRPr kumimoji="1" lang="ja-JP" altLang="en-US" sz="28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535C685-6727-A4B5-B06C-C5999155A3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91372" y="1859713"/>
            <a:ext cx="2670279" cy="191431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24518B2-5D62-79A5-C3DD-ECF4F8289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364" y="1859713"/>
            <a:ext cx="2969009" cy="198746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4FAD3DD-2FCE-0A18-F57E-FC623C759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53" y="1695233"/>
            <a:ext cx="1743607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2946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42880-A191-4E2E-99B4-11B6D877B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30C45846-AD67-D445-D13C-53BCFA9E1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22" y="1225679"/>
            <a:ext cx="1692225" cy="1114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68F6FA7-5A7D-C84C-417D-E280AD8BD5B9}"/>
                  </a:ext>
                </a:extLst>
              </p:cNvPr>
              <p:cNvSpPr txBox="1"/>
              <p:nvPr/>
            </p:nvSpPr>
            <p:spPr>
              <a:xfrm>
                <a:off x="2339766" y="1104476"/>
                <a:ext cx="4068293" cy="5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68F6FA7-5A7D-C84C-417D-E280AD8BD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66" y="1104476"/>
                <a:ext cx="4068293" cy="5129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C35BFE7-406C-CC3A-7CD6-B0F30D96B32C}"/>
              </a:ext>
            </a:extLst>
          </p:cNvPr>
          <p:cNvSpPr txBox="1"/>
          <p:nvPr/>
        </p:nvSpPr>
        <p:spPr>
          <a:xfrm>
            <a:off x="30480" y="40775"/>
            <a:ext cx="5906553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Complex conductivity formula</a:t>
            </a:r>
            <a:endParaRPr kumimoji="1" lang="ja-JP" altLang="en-US" sz="3200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C1F5AC9-746D-C90B-BCB6-6F1AD9850ECC}"/>
              </a:ext>
            </a:extLst>
          </p:cNvPr>
          <p:cNvSpPr/>
          <p:nvPr/>
        </p:nvSpPr>
        <p:spPr>
          <a:xfrm>
            <a:off x="79705" y="701736"/>
            <a:ext cx="7473646" cy="6096635"/>
          </a:xfrm>
          <a:prstGeom prst="rect">
            <a:avLst/>
          </a:pr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66740AD3-5C0F-C8DF-CAD2-81C526475D88}"/>
                  </a:ext>
                </a:extLst>
              </p:cNvPr>
              <p:cNvSpPr txBox="1"/>
              <p:nvPr/>
            </p:nvSpPr>
            <p:spPr>
              <a:xfrm>
                <a:off x="158052" y="795503"/>
                <a:ext cx="168283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𝑑𝑐</m:t>
                    </m:r>
                  </m:oMath>
                </a14:m>
                <a:r>
                  <a:rPr kumimoji="1" lang="en-US" altLang="ja-JP" sz="2400" dirty="0"/>
                  <a:t> case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66740AD3-5C0F-C8DF-CAD2-81C526475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52" y="795503"/>
                <a:ext cx="1682833" cy="369332"/>
              </a:xfrm>
              <a:prstGeom prst="rect">
                <a:avLst/>
              </a:prstGeom>
              <a:blipFill>
                <a:blip r:embed="rId4"/>
                <a:stretch>
                  <a:fillRect l="-3957" t="-23810" r="-10072" b="-444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EDF0D835-F79C-2F04-B12E-C97D2254E1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0494" y="1912010"/>
            <a:ext cx="4535055" cy="1330641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F2F06EF-1987-1611-CE05-5FCA19C66B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228"/>
          <a:stretch>
            <a:fillRect/>
          </a:stretch>
        </p:blipFill>
        <p:spPr>
          <a:xfrm>
            <a:off x="1432210" y="3390322"/>
            <a:ext cx="4535055" cy="1624903"/>
          </a:xfrm>
          <a:prstGeom prst="rect">
            <a:avLst/>
          </a:prstGeom>
          <a:ln w="53975">
            <a:solidFill>
              <a:srgbClr val="FFC000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80AC2F8-A8DF-DB65-012C-F87969007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633"/>
          <a:stretch>
            <a:fillRect/>
          </a:stretch>
        </p:blipFill>
        <p:spPr>
          <a:xfrm>
            <a:off x="1422909" y="5159639"/>
            <a:ext cx="4535055" cy="1486634"/>
          </a:xfrm>
          <a:prstGeom prst="rect">
            <a:avLst/>
          </a:prstGeom>
          <a:ln w="53975">
            <a:solidFill>
              <a:srgbClr val="92D050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86E67AB-FA08-6897-14CA-937CB0A1F6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8192" y="2202224"/>
            <a:ext cx="984220" cy="75021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09A8103-5E96-2A31-F443-FF5BC127F4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2471" y="3646218"/>
            <a:ext cx="1367149" cy="96983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D7CFEA9-FB52-72EA-40FE-C5D41A786E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2643" y="5396171"/>
            <a:ext cx="1523572" cy="9729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308BB4D-AF56-012E-BECE-AC59BDC43F82}"/>
                  </a:ext>
                </a:extLst>
              </p:cNvPr>
              <p:cNvSpPr txBox="1"/>
              <p:nvPr/>
            </p:nvSpPr>
            <p:spPr>
              <a:xfrm>
                <a:off x="8114150" y="5445799"/>
                <a:ext cx="37653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FFFF00"/>
                    </a:solidFill>
                  </a:rPr>
                  <a:t>Nonequilibrium corrections due to the Doppler fluctuation of flow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kumimoji="1" lang="en-US" altLang="ja-JP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ja-JP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𝑑𝑐</m:t>
                        </m:r>
                      </m:sub>
                    </m:sSub>
                    <m:r>
                      <a:rPr kumimoji="1" lang="ja-JP" alt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kumimoji="1" lang="en-US" altLang="ja-JP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ja-JP" alt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308BB4D-AF56-012E-BECE-AC59BDC43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150" y="5445799"/>
                <a:ext cx="3765312" cy="923330"/>
              </a:xfrm>
              <a:prstGeom prst="rect">
                <a:avLst/>
              </a:prstGeom>
              <a:blipFill>
                <a:blip r:embed="rId14"/>
                <a:stretch>
                  <a:fillRect l="-1294" t="-3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左中かっこ 18">
            <a:extLst>
              <a:ext uri="{FF2B5EF4-FFF2-40B4-BE49-F238E27FC236}">
                <a16:creationId xmlns:a16="http://schemas.microsoft.com/office/drawing/2014/main" id="{C4D86CC0-7A45-BDB1-3BB5-D292D6E0B74A}"/>
              </a:ext>
            </a:extLst>
          </p:cNvPr>
          <p:cNvSpPr/>
          <p:nvPr/>
        </p:nvSpPr>
        <p:spPr>
          <a:xfrm rot="10800000">
            <a:off x="7347726" y="3390322"/>
            <a:ext cx="640080" cy="3378643"/>
          </a:xfrm>
          <a:prstGeom prst="leftBrace">
            <a:avLst>
              <a:gd name="adj1" fmla="val 40079"/>
              <a:gd name="adj2" fmla="val 19328"/>
            </a:avLst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706FD29-E86B-F092-ADD1-87B45D7ACC7D}"/>
                  </a:ext>
                </a:extLst>
              </p:cNvPr>
              <p:cNvSpPr txBox="1"/>
              <p:nvPr/>
            </p:nvSpPr>
            <p:spPr>
              <a:xfrm>
                <a:off x="6299105" y="4542949"/>
                <a:ext cx="12181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kumimoji="1" lang="en-US" altLang="ja-JP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kumimoji="1" lang="en-US" altLang="ja-JP" sz="1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kumimoji="1" lang="ja-JP" altLang="en-US" sz="1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1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706FD29-E86B-F092-ADD1-87B45D7AC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105" y="4542949"/>
                <a:ext cx="121812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F89E42E-E0D7-ED2B-9F05-87C2A213612B}"/>
                  </a:ext>
                </a:extLst>
              </p:cNvPr>
              <p:cNvSpPr txBox="1"/>
              <p:nvPr/>
            </p:nvSpPr>
            <p:spPr>
              <a:xfrm>
                <a:off x="6299105" y="6275499"/>
                <a:ext cx="12181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kumimoji="1" lang="en-US" altLang="ja-JP" sz="18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kumimoji="1" lang="en-US" altLang="ja-JP" sz="18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kumimoji="1" lang="ja-JP" altLang="en-US" sz="18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18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ja-JP" alt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F89E42E-E0D7-ED2B-9F05-87C2A2136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105" y="6275499"/>
                <a:ext cx="121812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2E2A4B-1770-4861-6F57-E489A3B84F37}"/>
              </a:ext>
            </a:extLst>
          </p:cNvPr>
          <p:cNvSpPr txBox="1"/>
          <p:nvPr/>
        </p:nvSpPr>
        <p:spPr>
          <a:xfrm>
            <a:off x="117413" y="5494378"/>
            <a:ext cx="1354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92D050"/>
                </a:solidFill>
              </a:rPr>
              <a:t>Higgs </a:t>
            </a:r>
          </a:p>
          <a:p>
            <a:r>
              <a:rPr kumimoji="1" lang="en-US" altLang="ja-JP" sz="1600" dirty="0">
                <a:solidFill>
                  <a:srgbClr val="92D050"/>
                </a:solidFill>
              </a:rPr>
              <a:t>mediated contribution</a:t>
            </a:r>
            <a:endParaRPr kumimoji="1" lang="ja-JP" altLang="en-US" sz="1600" dirty="0">
              <a:solidFill>
                <a:srgbClr val="92D05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CA78394-6779-A1C4-949D-B41F29456E59}"/>
              </a:ext>
            </a:extLst>
          </p:cNvPr>
          <p:cNvSpPr txBox="1"/>
          <p:nvPr/>
        </p:nvSpPr>
        <p:spPr>
          <a:xfrm>
            <a:off x="87221" y="3905928"/>
            <a:ext cx="1339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C000"/>
                </a:solidFill>
              </a:rPr>
              <a:t>AAA </a:t>
            </a:r>
          </a:p>
          <a:p>
            <a:r>
              <a:rPr kumimoji="1" lang="en-US" altLang="ja-JP" sz="1600" dirty="0">
                <a:solidFill>
                  <a:srgbClr val="FFC000"/>
                </a:solidFill>
              </a:rPr>
              <a:t>contribution</a:t>
            </a:r>
            <a:endParaRPr kumimoji="1" lang="ja-JP" altLang="en-US" sz="1600" dirty="0">
              <a:solidFill>
                <a:srgbClr val="FFC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854E5B-6123-5882-DBBC-D817AB5DCA6A}"/>
              </a:ext>
            </a:extLst>
          </p:cNvPr>
          <p:cNvSpPr txBox="1"/>
          <p:nvPr/>
        </p:nvSpPr>
        <p:spPr>
          <a:xfrm>
            <a:off x="6092471" y="137200"/>
            <a:ext cx="38679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T. Kubo, Phys. Rev. Applied </a:t>
            </a:r>
            <a:r>
              <a:rPr lang="en-US" altLang="ja-JP" sz="1400" b="1" dirty="0">
                <a:solidFill>
                  <a:schemeClr val="tx2"/>
                </a:solidFill>
              </a:rPr>
              <a:t>23</a:t>
            </a:r>
            <a:r>
              <a:rPr lang="en-US" altLang="ja-JP" sz="1400" dirty="0">
                <a:solidFill>
                  <a:schemeClr val="tx2"/>
                </a:solidFill>
              </a:rPr>
              <a:t>, 054091 (2025)</a:t>
            </a:r>
            <a:endParaRPr lang="ja-JP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6445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EEDA5-0D62-B911-4BCA-0DD6CFD51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3446529E-3A4A-9FB4-9DE3-C0945E430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22" y="1225679"/>
            <a:ext cx="1692225" cy="1114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7DA6ABD-8439-1059-BA34-5E4846F609A2}"/>
                  </a:ext>
                </a:extLst>
              </p:cNvPr>
              <p:cNvSpPr txBox="1"/>
              <p:nvPr/>
            </p:nvSpPr>
            <p:spPr>
              <a:xfrm>
                <a:off x="2339766" y="1104476"/>
                <a:ext cx="4068293" cy="5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68F6FA7-5A7D-C84C-417D-E280AD8BD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66" y="1104476"/>
                <a:ext cx="4068293" cy="5129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E9546F8-6FE0-4E98-4ABE-EE7B95862E77}"/>
              </a:ext>
            </a:extLst>
          </p:cNvPr>
          <p:cNvSpPr txBox="1"/>
          <p:nvPr/>
        </p:nvSpPr>
        <p:spPr>
          <a:xfrm>
            <a:off x="30480" y="40775"/>
            <a:ext cx="5906553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Complex conductivity formula</a:t>
            </a:r>
            <a:endParaRPr kumimoji="1" lang="ja-JP" altLang="en-US" sz="3200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B2E6BD5-757D-D1B3-3496-2076E92F9667}"/>
              </a:ext>
            </a:extLst>
          </p:cNvPr>
          <p:cNvSpPr/>
          <p:nvPr/>
        </p:nvSpPr>
        <p:spPr>
          <a:xfrm>
            <a:off x="79705" y="701736"/>
            <a:ext cx="7473646" cy="6096635"/>
          </a:xfrm>
          <a:prstGeom prst="rect">
            <a:avLst/>
          </a:pr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E23030C-489D-3C3D-3420-F51EBF54A0CF}"/>
                  </a:ext>
                </a:extLst>
              </p:cNvPr>
              <p:cNvSpPr txBox="1"/>
              <p:nvPr/>
            </p:nvSpPr>
            <p:spPr>
              <a:xfrm>
                <a:off x="158052" y="795503"/>
                <a:ext cx="168283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𝑑𝑐</m:t>
                    </m:r>
                  </m:oMath>
                </a14:m>
                <a:r>
                  <a:rPr kumimoji="1" lang="en-US" altLang="ja-JP" sz="2400" dirty="0"/>
                  <a:t> case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66740AD3-5C0F-C8DF-CAD2-81C526475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52" y="795503"/>
                <a:ext cx="1682833" cy="369332"/>
              </a:xfrm>
              <a:prstGeom prst="rect">
                <a:avLst/>
              </a:prstGeom>
              <a:blipFill>
                <a:blip r:embed="rId4"/>
                <a:stretch>
                  <a:fillRect l="-3957" t="-23810" r="-10072" b="-444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9FEAAB01-0951-DE43-9FA4-AD25C66CB9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0494" y="1912010"/>
            <a:ext cx="4535055" cy="1330641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C056607-9572-1BA2-7C9C-5018CAD277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228"/>
          <a:stretch>
            <a:fillRect/>
          </a:stretch>
        </p:blipFill>
        <p:spPr>
          <a:xfrm>
            <a:off x="1432210" y="3390322"/>
            <a:ext cx="4535055" cy="1624903"/>
          </a:xfrm>
          <a:prstGeom prst="rect">
            <a:avLst/>
          </a:prstGeom>
          <a:ln w="53975">
            <a:solidFill>
              <a:srgbClr val="FFC000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C383D99-A037-4DF4-75F9-86A6CFD941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633"/>
          <a:stretch>
            <a:fillRect/>
          </a:stretch>
        </p:blipFill>
        <p:spPr>
          <a:xfrm>
            <a:off x="1422909" y="5159639"/>
            <a:ext cx="4535055" cy="1486634"/>
          </a:xfrm>
          <a:prstGeom prst="rect">
            <a:avLst/>
          </a:prstGeom>
          <a:ln w="53975">
            <a:solidFill>
              <a:srgbClr val="92D050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F1973AB-AFC2-3A41-1551-C6D8A5DBAF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8192" y="2202224"/>
            <a:ext cx="984220" cy="75021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2D598BD-7FB4-FAEB-1C7A-657449EBDD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2471" y="3646218"/>
            <a:ext cx="1367149" cy="96983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D74F904-B0F6-224A-C9ED-B953F40B59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2643" y="5396171"/>
            <a:ext cx="1523572" cy="972958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09DE09C-C1E0-2C12-6397-2431180FA63B}"/>
              </a:ext>
            </a:extLst>
          </p:cNvPr>
          <p:cNvSpPr/>
          <p:nvPr/>
        </p:nvSpPr>
        <p:spPr>
          <a:xfrm>
            <a:off x="7735118" y="701735"/>
            <a:ext cx="4364523" cy="3191535"/>
          </a:xfrm>
          <a:prstGeom prst="rect">
            <a:avLst/>
          </a:pr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D1236A1-6927-6B47-50AA-072821EE2F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5629" y="1222409"/>
            <a:ext cx="1689381" cy="11177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A99A54F-D6CD-15BA-2B4E-56FD3B9CAAD2}"/>
                  </a:ext>
                </a:extLst>
              </p:cNvPr>
              <p:cNvSpPr txBox="1"/>
              <p:nvPr/>
            </p:nvSpPr>
            <p:spPr>
              <a:xfrm>
                <a:off x="7961263" y="783940"/>
                <a:ext cx="174374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𝑑𝑐</m:t>
                    </m:r>
                  </m:oMath>
                </a14:m>
                <a:r>
                  <a:rPr kumimoji="1" lang="en-US" altLang="ja-JP" sz="2400" dirty="0"/>
                  <a:t> case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0BAF0CB-4E2F-4A27-E22F-3AA23F062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263" y="783940"/>
                <a:ext cx="1743747" cy="369332"/>
              </a:xfrm>
              <a:prstGeom prst="rect">
                <a:avLst/>
              </a:prstGeom>
              <a:blipFill>
                <a:blip r:embed="rId11"/>
                <a:stretch>
                  <a:fillRect l="-3472" t="-25806" r="-10069" b="-451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47EB5A6-83C6-BD09-98D2-0C0AC712E0A6}"/>
                  </a:ext>
                </a:extLst>
              </p:cNvPr>
              <p:cNvSpPr txBox="1"/>
              <p:nvPr/>
            </p:nvSpPr>
            <p:spPr>
              <a:xfrm>
                <a:off x="9886778" y="1268309"/>
                <a:ext cx="1591974" cy="5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E220673-2BBB-30F1-35DC-54A9D3291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778" y="1268309"/>
                <a:ext cx="1591974" cy="5129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extLst>
              <a:ext uri="{FF2B5EF4-FFF2-40B4-BE49-F238E27FC236}">
                <a16:creationId xmlns:a16="http://schemas.microsoft.com/office/drawing/2014/main" id="{833E85E0-6782-D77B-5E6E-AC13868D9B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2314" y="1754799"/>
            <a:ext cx="894745" cy="6820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B5039F7-1AA1-D3EA-F89D-BBB04F269534}"/>
                  </a:ext>
                </a:extLst>
              </p:cNvPr>
              <p:cNvSpPr txBox="1"/>
              <p:nvPr/>
            </p:nvSpPr>
            <p:spPr>
              <a:xfrm>
                <a:off x="9581183" y="2167755"/>
                <a:ext cx="70740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latin typeface="Cambria Math" panose="02040503050406030204" pitchFamily="18" charset="0"/>
                        </a:rPr>
                        <m:t>∼</m:t>
                      </m:r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6857E6D-ACE7-1BC7-4997-17648FF49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183" y="2167755"/>
                <a:ext cx="707406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16">
            <a:extLst>
              <a:ext uri="{FF2B5EF4-FFF2-40B4-BE49-F238E27FC236}">
                <a16:creationId xmlns:a16="http://schemas.microsoft.com/office/drawing/2014/main" id="{E19EC3AF-A163-3CB1-FE4D-9CAC2EA2CC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83030" y="2526273"/>
            <a:ext cx="4122777" cy="1209674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B3ACD71-64E5-A6C7-0152-E8C8FA15AD0B}"/>
                  </a:ext>
                </a:extLst>
              </p:cNvPr>
              <p:cNvSpPr txBox="1"/>
              <p:nvPr/>
            </p:nvSpPr>
            <p:spPr>
              <a:xfrm>
                <a:off x="8114150" y="5445799"/>
                <a:ext cx="37653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FFFF00"/>
                    </a:solidFill>
                  </a:rPr>
                  <a:t>Nonequilibrium corrections due to the Doppler fluctuation of flow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kumimoji="1" lang="en-US" altLang="ja-JP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ja-JP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𝑑𝑐</m:t>
                        </m:r>
                      </m:sub>
                    </m:sSub>
                    <m:r>
                      <a:rPr kumimoji="1" lang="ja-JP" alt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kumimoji="1" lang="en-US" altLang="ja-JP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ja-JP" alt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308BB4D-AF56-012E-BECE-AC59BDC43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150" y="5445799"/>
                <a:ext cx="3765312" cy="923330"/>
              </a:xfrm>
              <a:prstGeom prst="rect">
                <a:avLst/>
              </a:prstGeom>
              <a:blipFill>
                <a:blip r:embed="rId14"/>
                <a:stretch>
                  <a:fillRect l="-1294" t="-3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左中かっこ 18">
            <a:extLst>
              <a:ext uri="{FF2B5EF4-FFF2-40B4-BE49-F238E27FC236}">
                <a16:creationId xmlns:a16="http://schemas.microsoft.com/office/drawing/2014/main" id="{F98D349A-F135-D240-6F71-8F1A8F701887}"/>
              </a:ext>
            </a:extLst>
          </p:cNvPr>
          <p:cNvSpPr/>
          <p:nvPr/>
        </p:nvSpPr>
        <p:spPr>
          <a:xfrm rot="10800000">
            <a:off x="7347726" y="3390322"/>
            <a:ext cx="640080" cy="3378643"/>
          </a:xfrm>
          <a:prstGeom prst="leftBrace">
            <a:avLst>
              <a:gd name="adj1" fmla="val 40079"/>
              <a:gd name="adj2" fmla="val 19328"/>
            </a:avLst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6AC9D07-83DA-1DC2-8F24-BB53DCF49F4C}"/>
                  </a:ext>
                </a:extLst>
              </p:cNvPr>
              <p:cNvSpPr txBox="1"/>
              <p:nvPr/>
            </p:nvSpPr>
            <p:spPr>
              <a:xfrm>
                <a:off x="6299105" y="4542949"/>
                <a:ext cx="12181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kumimoji="1" lang="en-US" altLang="ja-JP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kumimoji="1" lang="en-US" altLang="ja-JP" sz="1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kumimoji="1" lang="ja-JP" altLang="en-US" sz="1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1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706FD29-E86B-F092-ADD1-87B45D7AC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105" y="4542949"/>
                <a:ext cx="121812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C66CF02-3990-622A-1BD7-6EA9AFD33CCE}"/>
                  </a:ext>
                </a:extLst>
              </p:cNvPr>
              <p:cNvSpPr txBox="1"/>
              <p:nvPr/>
            </p:nvSpPr>
            <p:spPr>
              <a:xfrm>
                <a:off x="6299105" y="6275499"/>
                <a:ext cx="12181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kumimoji="1" lang="en-US" altLang="ja-JP" sz="18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8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kumimoji="1" lang="en-US" altLang="ja-JP" sz="18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kumimoji="1" lang="ja-JP" altLang="en-US" sz="18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18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ja-JP" alt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F89E42E-E0D7-ED2B-9F05-87C2A2136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105" y="6275499"/>
                <a:ext cx="121812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0B9530D-A7EC-2278-3E9B-B73958BAC6D5}"/>
              </a:ext>
            </a:extLst>
          </p:cNvPr>
          <p:cNvSpPr txBox="1"/>
          <p:nvPr/>
        </p:nvSpPr>
        <p:spPr>
          <a:xfrm>
            <a:off x="9340554" y="3946447"/>
            <a:ext cx="287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FF00"/>
                </a:solidFill>
              </a:rPr>
              <a:t>No Doppler fluctuation 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BB697D4-6700-A46D-899D-5889DBCC1EB8}"/>
              </a:ext>
            </a:extLst>
          </p:cNvPr>
          <p:cNvSpPr txBox="1"/>
          <p:nvPr/>
        </p:nvSpPr>
        <p:spPr>
          <a:xfrm>
            <a:off x="117413" y="5494378"/>
            <a:ext cx="1354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92D050"/>
                </a:solidFill>
              </a:rPr>
              <a:t>Higgs </a:t>
            </a:r>
          </a:p>
          <a:p>
            <a:r>
              <a:rPr kumimoji="1" lang="en-US" altLang="ja-JP" sz="1600" dirty="0">
                <a:solidFill>
                  <a:srgbClr val="92D050"/>
                </a:solidFill>
              </a:rPr>
              <a:t>mediated contribution</a:t>
            </a:r>
            <a:endParaRPr kumimoji="1" lang="ja-JP" altLang="en-US" sz="1600" dirty="0">
              <a:solidFill>
                <a:srgbClr val="92D05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A635546-1D6C-F7C4-5963-64BE261EF7F6}"/>
              </a:ext>
            </a:extLst>
          </p:cNvPr>
          <p:cNvSpPr txBox="1"/>
          <p:nvPr/>
        </p:nvSpPr>
        <p:spPr>
          <a:xfrm>
            <a:off x="87221" y="3905928"/>
            <a:ext cx="1339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C000"/>
                </a:solidFill>
              </a:rPr>
              <a:t>AAA </a:t>
            </a:r>
          </a:p>
          <a:p>
            <a:r>
              <a:rPr kumimoji="1" lang="en-US" altLang="ja-JP" sz="1600" dirty="0">
                <a:solidFill>
                  <a:srgbClr val="FFC000"/>
                </a:solidFill>
              </a:rPr>
              <a:t>contribution</a:t>
            </a:r>
            <a:endParaRPr kumimoji="1" lang="ja-JP" altLang="en-US" sz="1600" dirty="0">
              <a:solidFill>
                <a:srgbClr val="FFC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0234D56-C5BC-778E-E0F5-67B4CE2D787C}"/>
              </a:ext>
            </a:extLst>
          </p:cNvPr>
          <p:cNvSpPr txBox="1"/>
          <p:nvPr/>
        </p:nvSpPr>
        <p:spPr>
          <a:xfrm>
            <a:off x="6092471" y="137200"/>
            <a:ext cx="38679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T. Kubo, Phys. Rev. Applied </a:t>
            </a:r>
            <a:r>
              <a:rPr lang="en-US" altLang="ja-JP" sz="1400" b="1" dirty="0">
                <a:solidFill>
                  <a:schemeClr val="tx2"/>
                </a:solidFill>
              </a:rPr>
              <a:t>23</a:t>
            </a:r>
            <a:r>
              <a:rPr lang="en-US" altLang="ja-JP" sz="1400" dirty="0">
                <a:solidFill>
                  <a:schemeClr val="tx2"/>
                </a:solidFill>
              </a:rPr>
              <a:t>, 054091 (2025)</a:t>
            </a:r>
            <a:endParaRPr lang="ja-JP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0179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>
            <a:extLst>
              <a:ext uri="{FF2B5EF4-FFF2-40B4-BE49-F238E27FC236}">
                <a16:creationId xmlns:a16="http://schemas.microsoft.com/office/drawing/2014/main" id="{CD360722-0D8A-D934-C47E-76AAEA888D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95587" y="863953"/>
            <a:ext cx="2992978" cy="2937164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47BB185-D7CC-6BED-9CCC-C6E289BA3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92476" y="3869684"/>
            <a:ext cx="2842785" cy="2937164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A334A7F7-F4E0-8D4B-722E-943A3A33C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261" y="50119"/>
            <a:ext cx="2473423" cy="1636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22086F8-D526-A66D-B582-B70B5054E015}"/>
                  </a:ext>
                </a:extLst>
              </p:cNvPr>
              <p:cNvSpPr txBox="1"/>
              <p:nvPr/>
            </p:nvSpPr>
            <p:spPr>
              <a:xfrm>
                <a:off x="8241192" y="0"/>
                <a:ext cx="19784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4000" b="1" dirty="0"/>
                  <a:t>a</a:t>
                </a:r>
                <a:r>
                  <a:rPr kumimoji="1" lang="en-US" altLang="ja-JP" sz="4000" b="1" dirty="0"/>
                  <a:t>c </a:t>
                </a:r>
                <a14:m>
                  <m:oMath xmlns:m="http://schemas.openxmlformats.org/officeDocument/2006/math">
                    <m:r>
                      <a:rPr kumimoji="1" lang="en-US" altLang="ja-JP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1" lang="en-US" altLang="ja-JP" sz="4000" b="1" dirty="0"/>
                  <a:t> dc</a:t>
                </a:r>
                <a:endParaRPr kumimoji="1" lang="ja-JP" altLang="en-US" sz="4000" b="1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22086F8-D526-A66D-B582-B70B5054E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192" y="0"/>
                <a:ext cx="1978427" cy="707886"/>
              </a:xfrm>
              <a:prstGeom prst="rect">
                <a:avLst/>
              </a:prstGeom>
              <a:blipFill>
                <a:blip r:embed="rId8"/>
                <a:stretch>
                  <a:fillRect l="-11111" t="-15517" r="-9877" b="-362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9FC08D-69E7-9328-71BC-8844D7C3F8D4}"/>
              </a:ext>
            </a:extLst>
          </p:cNvPr>
          <p:cNvSpPr txBox="1"/>
          <p:nvPr/>
        </p:nvSpPr>
        <p:spPr>
          <a:xfrm>
            <a:off x="8676642" y="6372073"/>
            <a:ext cx="35208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tx2"/>
                </a:solidFill>
              </a:rPr>
              <a:t>T. Kubo, </a:t>
            </a:r>
          </a:p>
          <a:p>
            <a:pPr algn="r"/>
            <a:r>
              <a:rPr lang="en-US" altLang="ja-JP" sz="1200" dirty="0">
                <a:solidFill>
                  <a:schemeClr val="tx2"/>
                </a:solidFill>
              </a:rPr>
              <a:t>Phys. Rev. Applied </a:t>
            </a:r>
            <a:r>
              <a:rPr lang="en-US" altLang="ja-JP" sz="1200" b="1" dirty="0">
                <a:solidFill>
                  <a:schemeClr val="tx2"/>
                </a:solidFill>
              </a:rPr>
              <a:t>23</a:t>
            </a:r>
            <a:r>
              <a:rPr lang="en-US" altLang="ja-JP" sz="1200" dirty="0">
                <a:solidFill>
                  <a:schemeClr val="tx2"/>
                </a:solidFill>
              </a:rPr>
              <a:t>, 054091 (2025)</a:t>
            </a:r>
            <a:endParaRPr lang="ja-JP" alt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3979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35151-0906-7554-EC1C-40558CA6B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988B3D01-FE7F-028F-FBA6-4C4E811A56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920" y="800020"/>
            <a:ext cx="3048394" cy="2937164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1FBAF567-3A5A-A435-95D7-4255160D00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95587" y="863953"/>
            <a:ext cx="2992978" cy="2937164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E0873437-691F-5EDC-BD8A-BFC3533387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840" y="3816819"/>
            <a:ext cx="2939541" cy="2937164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8CF87048-8507-1B4B-3E64-D5E384128A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92476" y="3869684"/>
            <a:ext cx="2842785" cy="2937164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F1CAAB64-4250-43F9-6529-7B85F62971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0654" y="67105"/>
            <a:ext cx="2477586" cy="1632293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19F63774-912B-C59A-FF15-29F4F90970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5261" y="50119"/>
            <a:ext cx="2473423" cy="1636457"/>
          </a:xfrm>
          <a:prstGeom prst="rect">
            <a:avLst/>
          </a:prstGeom>
        </p:spPr>
      </p:pic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7CD6072-82C3-CC9A-F7E2-A405ECE8FDBB}"/>
              </a:ext>
            </a:extLst>
          </p:cNvPr>
          <p:cNvCxnSpPr>
            <a:cxnSpLocks/>
          </p:cNvCxnSpPr>
          <p:nvPr/>
        </p:nvCxnSpPr>
        <p:spPr>
          <a:xfrm>
            <a:off x="6302547" y="-50800"/>
            <a:ext cx="0" cy="6908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E9330DE-B0F8-6E34-48AC-30E102681D99}"/>
                  </a:ext>
                </a:extLst>
              </p:cNvPr>
              <p:cNvSpPr txBox="1"/>
              <p:nvPr/>
            </p:nvSpPr>
            <p:spPr>
              <a:xfrm>
                <a:off x="8241192" y="0"/>
                <a:ext cx="19784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4000" b="1" dirty="0"/>
                  <a:t>a</a:t>
                </a:r>
                <a:r>
                  <a:rPr kumimoji="1" lang="en-US" altLang="ja-JP" sz="4000" b="1" dirty="0"/>
                  <a:t>c </a:t>
                </a:r>
                <a14:m>
                  <m:oMath xmlns:m="http://schemas.openxmlformats.org/officeDocument/2006/math">
                    <m:r>
                      <a:rPr kumimoji="1" lang="en-US" altLang="ja-JP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1" lang="en-US" altLang="ja-JP" sz="4000" b="1" dirty="0"/>
                  <a:t> dc</a:t>
                </a:r>
                <a:endParaRPr kumimoji="1" lang="ja-JP" altLang="en-US" sz="4000" b="1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22086F8-D526-A66D-B582-B70B5054E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192" y="0"/>
                <a:ext cx="1978427" cy="707886"/>
              </a:xfrm>
              <a:prstGeom prst="rect">
                <a:avLst/>
              </a:prstGeom>
              <a:blipFill>
                <a:blip r:embed="rId8"/>
                <a:stretch>
                  <a:fillRect l="-11111" t="-15517" r="-9877" b="-362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D46545C8-2F82-5C2E-7C88-01FE1844C143}"/>
                  </a:ext>
                </a:extLst>
              </p:cNvPr>
              <p:cNvSpPr txBox="1"/>
              <p:nvPr/>
            </p:nvSpPr>
            <p:spPr>
              <a:xfrm>
                <a:off x="2131916" y="0"/>
                <a:ext cx="18758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4000" b="1" dirty="0"/>
                  <a:t>a</a:t>
                </a:r>
                <a:r>
                  <a:rPr kumimoji="1" lang="en-US" altLang="ja-JP" sz="4000" b="1" dirty="0"/>
                  <a:t>c </a:t>
                </a:r>
                <a14:m>
                  <m:oMath xmlns:m="http://schemas.openxmlformats.org/officeDocument/2006/math">
                    <m:r>
                      <a:rPr kumimoji="1" lang="en-US" altLang="ja-JP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kumimoji="1" lang="en-US" altLang="ja-JP" sz="4000" b="1" dirty="0"/>
                  <a:t> dc</a:t>
                </a:r>
                <a:endParaRPr kumimoji="1" lang="ja-JP" altLang="en-US" sz="4000" b="1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019EED08-780F-9BC4-7BC4-638B39148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916" y="0"/>
                <a:ext cx="1875835" cy="707886"/>
              </a:xfrm>
              <a:prstGeom prst="rect">
                <a:avLst/>
              </a:prstGeom>
              <a:blipFill>
                <a:blip r:embed="rId9"/>
                <a:stretch>
                  <a:fillRect l="-11726" t="-15517" r="-10749" b="-362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E324A63E-A16E-538C-4606-27839620F7B2}"/>
              </a:ext>
            </a:extLst>
          </p:cNvPr>
          <p:cNvCxnSpPr>
            <a:cxnSpLocks/>
          </p:cNvCxnSpPr>
          <p:nvPr/>
        </p:nvCxnSpPr>
        <p:spPr>
          <a:xfrm flipH="1" flipV="1">
            <a:off x="2567767" y="1699398"/>
            <a:ext cx="1439984" cy="2037786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A15CE2D6-E411-BB96-3C35-F4DD0AF9F178}"/>
              </a:ext>
            </a:extLst>
          </p:cNvPr>
          <p:cNvCxnSpPr>
            <a:cxnSpLocks/>
          </p:cNvCxnSpPr>
          <p:nvPr/>
        </p:nvCxnSpPr>
        <p:spPr>
          <a:xfrm flipH="1">
            <a:off x="2735274" y="3737184"/>
            <a:ext cx="1272477" cy="1915321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80D41A9-4E14-3368-E1CE-E71C5E447E28}"/>
              </a:ext>
            </a:extLst>
          </p:cNvPr>
          <p:cNvSpPr txBox="1"/>
          <p:nvPr/>
        </p:nvSpPr>
        <p:spPr>
          <a:xfrm>
            <a:off x="3913309" y="3276600"/>
            <a:ext cx="247758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Resonance peak due to the </a:t>
            </a:r>
            <a:r>
              <a:rPr kumimoji="1" lang="en-US" altLang="ja-JP" b="1" dirty="0">
                <a:solidFill>
                  <a:srgbClr val="92D050"/>
                </a:solidFill>
              </a:rPr>
              <a:t>Higgs</a:t>
            </a:r>
            <a:r>
              <a:rPr kumimoji="1" lang="en-US" altLang="ja-JP" dirty="0"/>
              <a:t> mode. </a:t>
            </a:r>
          </a:p>
          <a:p>
            <a:endParaRPr kumimoji="1" lang="en-US" altLang="ja-JP" sz="1600" dirty="0"/>
          </a:p>
          <a:p>
            <a:r>
              <a:rPr kumimoji="1" lang="en-US" altLang="ja-JP" sz="1600" dirty="0"/>
              <a:t>Already observed in experiments!</a:t>
            </a:r>
          </a:p>
          <a:p>
            <a:r>
              <a:rPr kumimoji="1" lang="en-US" altLang="ja-JP" sz="1600" dirty="0">
                <a:solidFill>
                  <a:schemeClr val="tx2"/>
                </a:solidFill>
              </a:rPr>
              <a:t>S. Nakamura et al., </a:t>
            </a:r>
          </a:p>
          <a:p>
            <a:r>
              <a:rPr kumimoji="1" lang="en-US" altLang="ja-JP" sz="1600" dirty="0">
                <a:solidFill>
                  <a:schemeClr val="tx2"/>
                </a:solidFill>
              </a:rPr>
              <a:t>PRL </a:t>
            </a:r>
            <a:r>
              <a:rPr kumimoji="1" lang="en-US" altLang="ja-JP" sz="1600" b="1" dirty="0">
                <a:solidFill>
                  <a:schemeClr val="tx2"/>
                </a:solidFill>
              </a:rPr>
              <a:t>122</a:t>
            </a:r>
            <a:r>
              <a:rPr kumimoji="1" lang="en-US" altLang="ja-JP" sz="1600" dirty="0">
                <a:solidFill>
                  <a:schemeClr val="tx2"/>
                </a:solidFill>
              </a:rPr>
              <a:t>, 257001 (2019)</a:t>
            </a:r>
            <a:endParaRPr kumimoji="1" lang="en-US" altLang="ja-JP" sz="1600" dirty="0"/>
          </a:p>
          <a:p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7B4B4F-9F4D-F5D5-5E69-893066478486}"/>
              </a:ext>
            </a:extLst>
          </p:cNvPr>
          <p:cNvSpPr txBox="1"/>
          <p:nvPr/>
        </p:nvSpPr>
        <p:spPr>
          <a:xfrm>
            <a:off x="8676642" y="6372073"/>
            <a:ext cx="35208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chemeClr val="tx2"/>
                </a:solidFill>
              </a:rPr>
              <a:t>T. Kubo, </a:t>
            </a:r>
          </a:p>
          <a:p>
            <a:pPr algn="r"/>
            <a:r>
              <a:rPr lang="en-US" altLang="ja-JP" sz="1200" dirty="0">
                <a:solidFill>
                  <a:schemeClr val="tx2"/>
                </a:solidFill>
              </a:rPr>
              <a:t>Phys. Rev. Applied </a:t>
            </a:r>
            <a:r>
              <a:rPr lang="en-US" altLang="ja-JP" sz="1200" b="1" dirty="0">
                <a:solidFill>
                  <a:schemeClr val="tx2"/>
                </a:solidFill>
              </a:rPr>
              <a:t>23</a:t>
            </a:r>
            <a:r>
              <a:rPr lang="en-US" altLang="ja-JP" sz="1200" dirty="0">
                <a:solidFill>
                  <a:schemeClr val="tx2"/>
                </a:solidFill>
              </a:rPr>
              <a:t>, 054091 (2025)</a:t>
            </a:r>
            <a:endParaRPr lang="ja-JP" altLang="en-US" sz="1200" dirty="0">
              <a:solidFill>
                <a:schemeClr val="tx2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017858-4EE5-3918-4763-1ECE8E142F6A}"/>
              </a:ext>
            </a:extLst>
          </p:cNvPr>
          <p:cNvSpPr txBox="1"/>
          <p:nvPr/>
        </p:nvSpPr>
        <p:spPr>
          <a:xfrm>
            <a:off x="3314689" y="6375627"/>
            <a:ext cx="29098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tx2"/>
                </a:solidFill>
              </a:rPr>
              <a:t>T. Kubo, </a:t>
            </a:r>
          </a:p>
          <a:p>
            <a:r>
              <a:rPr lang="en-US" altLang="ja-JP" sz="1200" dirty="0">
                <a:solidFill>
                  <a:schemeClr val="tx2"/>
                </a:solidFill>
              </a:rPr>
              <a:t>Phys. Rev. Applied </a:t>
            </a:r>
            <a:r>
              <a:rPr lang="en-US" altLang="ja-JP" sz="1200" b="1" dirty="0">
                <a:solidFill>
                  <a:schemeClr val="tx2"/>
                </a:solidFill>
              </a:rPr>
              <a:t>23</a:t>
            </a:r>
            <a:r>
              <a:rPr lang="en-US" altLang="ja-JP" sz="1200" dirty="0">
                <a:solidFill>
                  <a:schemeClr val="tx2"/>
                </a:solidFill>
              </a:rPr>
              <a:t>, 054091 (2025)</a:t>
            </a:r>
            <a:endParaRPr lang="ja-JP" alt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3536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FD6C3-D35D-5144-A282-60378D719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87F5B261-18AF-9D7E-BCAB-65B3CCC74E2B}"/>
              </a:ext>
            </a:extLst>
          </p:cNvPr>
          <p:cNvSpPr txBox="1"/>
          <p:nvPr/>
        </p:nvSpPr>
        <p:spPr>
          <a:xfrm>
            <a:off x="437753" y="844887"/>
            <a:ext cx="3352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C000"/>
                </a:solidFill>
              </a:rPr>
              <a:t>Direct AAA photon action</a:t>
            </a:r>
            <a:endParaRPr kumimoji="1" lang="ja-JP" altLang="en-US" sz="2000" b="1" dirty="0">
              <a:solidFill>
                <a:srgbClr val="FFC000"/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448C196-E6DE-B4AC-67CA-EB80FFD2E2C0}"/>
              </a:ext>
            </a:extLst>
          </p:cNvPr>
          <p:cNvSpPr txBox="1"/>
          <p:nvPr/>
        </p:nvSpPr>
        <p:spPr>
          <a:xfrm>
            <a:off x="6432317" y="966314"/>
            <a:ext cx="359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92D050"/>
                </a:solidFill>
              </a:rPr>
              <a:t>Higgs</a:t>
            </a:r>
            <a:r>
              <a:rPr kumimoji="1" lang="en-US" altLang="ja-JP" b="1" dirty="0"/>
              <a:t> mediated contribution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139DC79-3766-B06D-2F5B-D919987851FD}"/>
                  </a:ext>
                </a:extLst>
              </p:cNvPr>
              <p:cNvSpPr txBox="1"/>
              <p:nvPr/>
            </p:nvSpPr>
            <p:spPr>
              <a:xfrm>
                <a:off x="3060065" y="385226"/>
                <a:ext cx="4466864" cy="577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36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36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36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36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36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139DC79-3766-B06D-2F5B-D91998785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65" y="385226"/>
                <a:ext cx="4466864" cy="5770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4CBB278B-D58D-E792-A51F-3B121EC731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573"/>
          <a:stretch>
            <a:fillRect/>
          </a:stretch>
        </p:blipFill>
        <p:spPr>
          <a:xfrm>
            <a:off x="437753" y="1271098"/>
            <a:ext cx="3407254" cy="1259841"/>
          </a:xfrm>
          <a:prstGeom prst="rect">
            <a:avLst/>
          </a:prstGeom>
          <a:ln w="53975">
            <a:solidFill>
              <a:srgbClr val="FFC000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69BAE9C-47E0-4B08-49B5-6A9CCD7CF7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56"/>
          <a:stretch>
            <a:fillRect/>
          </a:stretch>
        </p:blipFill>
        <p:spPr>
          <a:xfrm>
            <a:off x="6478265" y="1371740"/>
            <a:ext cx="3407254" cy="1123462"/>
          </a:xfrm>
          <a:prstGeom prst="rect">
            <a:avLst/>
          </a:prstGeom>
          <a:ln w="53975">
            <a:solidFill>
              <a:srgbClr val="92D050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0940463-6B7C-F30F-012B-294B3F3E7664}"/>
              </a:ext>
            </a:extLst>
          </p:cNvPr>
          <p:cNvSpPr txBox="1"/>
          <p:nvPr/>
        </p:nvSpPr>
        <p:spPr>
          <a:xfrm>
            <a:off x="-2391" y="13036"/>
            <a:ext cx="12194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The contributions from the nonequilibrium corrections are significant even at low frequencies</a:t>
            </a:r>
            <a:endParaRPr kumimoji="1" lang="ja-JP" altLang="en-US" sz="24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37BA028-8E93-300E-917B-B35482B5E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5713" y="1321781"/>
            <a:ext cx="1892732" cy="118863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85E929C-66FC-FA70-FEC7-24D73DF47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504" y="1249663"/>
            <a:ext cx="1823836" cy="130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EDB8C55-1C13-EE1C-53CE-27415238B2BF}"/>
                  </a:ext>
                </a:extLst>
              </p:cNvPr>
              <p:cNvSpPr txBox="1"/>
              <p:nvPr/>
            </p:nvSpPr>
            <p:spPr>
              <a:xfrm>
                <a:off x="6432317" y="2484058"/>
                <a:ext cx="574022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Significantly contributes to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kumimoji="1" lang="en-US" altLang="ja-JP" sz="40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sz="40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40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ja-JP" sz="4000" dirty="0"/>
              </a:p>
              <a:p>
                <a:r>
                  <a:rPr kumimoji="1" lang="en-US" altLang="ja-JP" sz="2800" dirty="0"/>
                  <a:t>even at low frequencies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ℏ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800" dirty="0"/>
                  <a:t> 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EDB8C55-1C13-EE1C-53CE-27415238B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317" y="2484058"/>
                <a:ext cx="5740226" cy="1569660"/>
              </a:xfrm>
              <a:prstGeom prst="rect">
                <a:avLst/>
              </a:prstGeom>
              <a:blipFill>
                <a:blip r:embed="rId6"/>
                <a:stretch>
                  <a:fillRect l="-2123" t="-4264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749DB36-A0DA-B6A1-4AA8-B038FD2AD6D6}"/>
                  </a:ext>
                </a:extLst>
              </p:cNvPr>
              <p:cNvSpPr txBox="1"/>
              <p:nvPr/>
            </p:nvSpPr>
            <p:spPr>
              <a:xfrm>
                <a:off x="354578" y="2528740"/>
                <a:ext cx="574022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Significantly contributes to</a:t>
                </a:r>
              </a:p>
              <a:p>
                <a:r>
                  <a:rPr kumimoji="1" lang="en-US" altLang="ja-JP" sz="4000" b="0" dirty="0"/>
                  <a:t>      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ja-JP" sz="4000" dirty="0"/>
                  <a:t>   ,  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𝐼𝑚</m:t>
                    </m:r>
                    <m:r>
                      <a:rPr kumimoji="1" lang="en-US" altLang="ja-JP" sz="4000" i="1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sz="4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ja-JP" sz="4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ja-JP" sz="4000" dirty="0"/>
              </a:p>
              <a:p>
                <a:r>
                  <a:rPr kumimoji="1" lang="en-US" altLang="ja-JP" sz="2800" dirty="0"/>
                  <a:t>even at low frequencies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ℏ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800" dirty="0"/>
                  <a:t> 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749DB36-A0DA-B6A1-4AA8-B038FD2AD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8" y="2528740"/>
                <a:ext cx="5740226" cy="1569660"/>
              </a:xfrm>
              <a:prstGeom prst="rect">
                <a:avLst/>
              </a:prstGeom>
              <a:blipFill>
                <a:blip r:embed="rId7"/>
                <a:stretch>
                  <a:fillRect l="-2123" t="-4669" b="-97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17081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60CC9-3EEA-9FDD-A0F0-E71C8BAF5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9A00E01D-50FF-8AAD-CD09-7D28A5D35C6D}"/>
              </a:ext>
            </a:extLst>
          </p:cNvPr>
          <p:cNvSpPr txBox="1"/>
          <p:nvPr/>
        </p:nvSpPr>
        <p:spPr>
          <a:xfrm>
            <a:off x="437753" y="844887"/>
            <a:ext cx="3352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C000"/>
                </a:solidFill>
              </a:rPr>
              <a:t>Direct AAA photon action</a:t>
            </a:r>
            <a:endParaRPr kumimoji="1" lang="ja-JP" altLang="en-US" sz="2000" b="1" dirty="0">
              <a:solidFill>
                <a:srgbClr val="FFC000"/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E6190F6-3300-57CA-3AFF-5CC4D89AD29A}"/>
              </a:ext>
            </a:extLst>
          </p:cNvPr>
          <p:cNvSpPr txBox="1"/>
          <p:nvPr/>
        </p:nvSpPr>
        <p:spPr>
          <a:xfrm>
            <a:off x="6432317" y="966314"/>
            <a:ext cx="359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92D050"/>
                </a:solidFill>
              </a:rPr>
              <a:t>Higgs</a:t>
            </a:r>
            <a:r>
              <a:rPr kumimoji="1" lang="en-US" altLang="ja-JP" b="1" dirty="0"/>
              <a:t> mediated contribution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8796D64-5C0E-8D3A-7D4E-2D1A51584363}"/>
                  </a:ext>
                </a:extLst>
              </p:cNvPr>
              <p:cNvSpPr txBox="1"/>
              <p:nvPr/>
            </p:nvSpPr>
            <p:spPr>
              <a:xfrm>
                <a:off x="3060065" y="385226"/>
                <a:ext cx="4466864" cy="577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36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36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36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36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36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8796D64-5C0E-8D3A-7D4E-2D1A51584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65" y="385226"/>
                <a:ext cx="4466864" cy="5770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A3434353-6D4C-BE74-3B1D-45CEF17DA8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573"/>
          <a:stretch>
            <a:fillRect/>
          </a:stretch>
        </p:blipFill>
        <p:spPr>
          <a:xfrm>
            <a:off x="437753" y="1271098"/>
            <a:ext cx="3407254" cy="1259841"/>
          </a:xfrm>
          <a:prstGeom prst="rect">
            <a:avLst/>
          </a:prstGeom>
          <a:ln w="53975">
            <a:solidFill>
              <a:srgbClr val="FFC000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357803D-E140-8070-4B96-7E3DFB8631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56"/>
          <a:stretch>
            <a:fillRect/>
          </a:stretch>
        </p:blipFill>
        <p:spPr>
          <a:xfrm>
            <a:off x="6478265" y="1371740"/>
            <a:ext cx="3407254" cy="1123462"/>
          </a:xfrm>
          <a:prstGeom prst="rect">
            <a:avLst/>
          </a:prstGeom>
          <a:ln w="53975">
            <a:solidFill>
              <a:srgbClr val="92D050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1A8718B-0C15-7A8E-EA7F-3CE06E2F3F1E}"/>
              </a:ext>
            </a:extLst>
          </p:cNvPr>
          <p:cNvSpPr txBox="1"/>
          <p:nvPr/>
        </p:nvSpPr>
        <p:spPr>
          <a:xfrm>
            <a:off x="-2391" y="13036"/>
            <a:ext cx="12194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The contributions from the nonequilibrium corrections are significant even at low frequencies</a:t>
            </a:r>
            <a:endParaRPr kumimoji="1" lang="ja-JP" altLang="en-US" sz="2400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2F455EAD-E72A-6D08-3944-CCD39F0D5926}"/>
              </a:ext>
            </a:extLst>
          </p:cNvPr>
          <p:cNvCxnSpPr>
            <a:cxnSpLocks/>
          </p:cNvCxnSpPr>
          <p:nvPr/>
        </p:nvCxnSpPr>
        <p:spPr>
          <a:xfrm>
            <a:off x="1647493" y="3668703"/>
            <a:ext cx="0" cy="1458872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292FF7-CBCA-5993-6E7C-D64F5DE177C1}"/>
              </a:ext>
            </a:extLst>
          </p:cNvPr>
          <p:cNvSpPr txBox="1"/>
          <p:nvPr/>
        </p:nvSpPr>
        <p:spPr>
          <a:xfrm>
            <a:off x="315749" y="5127575"/>
            <a:ext cx="3271087" cy="138499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Surface resistance </a:t>
            </a:r>
          </a:p>
          <a:p>
            <a:pPr algn="ctr"/>
            <a:r>
              <a:rPr kumimoji="1" lang="en-US" altLang="ja-JP" sz="2800" dirty="0"/>
              <a:t>or </a:t>
            </a:r>
          </a:p>
          <a:p>
            <a:pPr algn="ctr"/>
            <a:r>
              <a:rPr kumimoji="1" lang="en-US" altLang="ja-JP" sz="2800" dirty="0"/>
              <a:t>quality factor</a:t>
            </a:r>
            <a:endParaRPr kumimoji="1" lang="ja-JP" altLang="en-US" sz="28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19F0614-286E-3CD3-19D8-629E28133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5713" y="1321781"/>
            <a:ext cx="1892732" cy="118863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A5B5F6B-0F6A-10FC-8A25-C8DDE896C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504" y="1249663"/>
            <a:ext cx="1823836" cy="130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700F1AF-A15C-B5FA-D491-EA7986951E34}"/>
                  </a:ext>
                </a:extLst>
              </p:cNvPr>
              <p:cNvSpPr txBox="1"/>
              <p:nvPr/>
            </p:nvSpPr>
            <p:spPr>
              <a:xfrm>
                <a:off x="6432317" y="2484058"/>
                <a:ext cx="574022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Significantly contributes to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kumimoji="1" lang="en-US" altLang="ja-JP" sz="40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sz="40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40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ja-JP" sz="4000" dirty="0"/>
              </a:p>
              <a:p>
                <a:r>
                  <a:rPr kumimoji="1" lang="en-US" altLang="ja-JP" sz="2800" dirty="0"/>
                  <a:t>even at low frequencies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ℏ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800" dirty="0"/>
                  <a:t> 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700F1AF-A15C-B5FA-D491-EA7986951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317" y="2484058"/>
                <a:ext cx="5740226" cy="1569660"/>
              </a:xfrm>
              <a:prstGeom prst="rect">
                <a:avLst/>
              </a:prstGeom>
              <a:blipFill>
                <a:blip r:embed="rId6"/>
                <a:stretch>
                  <a:fillRect l="-2123" t="-4264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64C05FE-21E3-908D-5828-577A9E530275}"/>
                  </a:ext>
                </a:extLst>
              </p:cNvPr>
              <p:cNvSpPr txBox="1"/>
              <p:nvPr/>
            </p:nvSpPr>
            <p:spPr>
              <a:xfrm>
                <a:off x="354578" y="2528740"/>
                <a:ext cx="574022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Significantly contributes to</a:t>
                </a:r>
              </a:p>
              <a:p>
                <a:r>
                  <a:rPr kumimoji="1" lang="en-US" altLang="ja-JP" sz="4000" b="0" dirty="0"/>
                  <a:t>      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ja-JP" sz="4000" dirty="0"/>
                  <a:t>   ,  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𝐼𝑚</m:t>
                    </m:r>
                    <m:r>
                      <a:rPr kumimoji="1" lang="en-US" altLang="ja-JP" sz="4000" i="1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sz="4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ja-JP" sz="4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ja-JP" sz="4000" dirty="0"/>
              </a:p>
              <a:p>
                <a:r>
                  <a:rPr kumimoji="1" lang="en-US" altLang="ja-JP" sz="2800" dirty="0"/>
                  <a:t>even at low frequencies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ℏ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800" dirty="0"/>
                  <a:t> 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64C05FE-21E3-908D-5828-577A9E530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8" y="2528740"/>
                <a:ext cx="5740226" cy="1569660"/>
              </a:xfrm>
              <a:prstGeom prst="rect">
                <a:avLst/>
              </a:prstGeom>
              <a:blipFill>
                <a:blip r:embed="rId7"/>
                <a:stretch>
                  <a:fillRect l="-2123" t="-4669" b="-97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9EFE7BE9-43B3-84DA-8659-8E35E11FBA94}"/>
              </a:ext>
            </a:extLst>
          </p:cNvPr>
          <p:cNvSpPr/>
          <p:nvPr/>
        </p:nvSpPr>
        <p:spPr>
          <a:xfrm>
            <a:off x="1022660" y="2956380"/>
            <a:ext cx="1671782" cy="68184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56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D9F0C-A03C-79D8-7FC5-897276A54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996932-1757-F8E4-94CA-33FDEC245CCA}"/>
              </a:ext>
            </a:extLst>
          </p:cNvPr>
          <p:cNvSpPr txBox="1"/>
          <p:nvPr/>
        </p:nvSpPr>
        <p:spPr>
          <a:xfrm rot="19836122">
            <a:off x="264579" y="4455391"/>
            <a:ext cx="31242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Driving force of </a:t>
            </a:r>
          </a:p>
          <a:p>
            <a:r>
              <a:rPr kumimoji="1" lang="en-US" altLang="ja-JP" sz="2400" dirty="0"/>
              <a:t>Nonequilibrium </a:t>
            </a:r>
          </a:p>
          <a:p>
            <a:r>
              <a:rPr kumimoji="1" lang="en-US" altLang="ja-JP" sz="2400" dirty="0"/>
              <a:t>Dynamics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e.g</a:t>
            </a:r>
            <a:r>
              <a:rPr kumimoji="1" lang="en-US" altLang="ja-JP" dirty="0"/>
              <a:t>, strength of microwave)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6A127648-303A-E6B4-FC8A-5E040B7BB547}"/>
              </a:ext>
            </a:extLst>
          </p:cNvPr>
          <p:cNvSpPr/>
          <p:nvPr/>
        </p:nvSpPr>
        <p:spPr>
          <a:xfrm>
            <a:off x="2986392" y="3035032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Keldysh</a:t>
            </a:r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Eilenberger</a:t>
            </a:r>
            <a:endParaRPr kumimoji="1" lang="en-US" altLang="ja-JP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3963CE-56BF-1A1F-BCA0-EFA6C790E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81" y="1105961"/>
            <a:ext cx="7328659" cy="417915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649EEC3-C3EA-5D2A-07BB-28B2C6090E18}"/>
              </a:ext>
            </a:extLst>
          </p:cNvPr>
          <p:cNvCxnSpPr>
            <a:cxnSpLocks/>
          </p:cNvCxnSpPr>
          <p:nvPr/>
        </p:nvCxnSpPr>
        <p:spPr>
          <a:xfrm flipH="1">
            <a:off x="948369" y="3195537"/>
            <a:ext cx="6055546" cy="342895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867FB1EF-EBF2-9E7F-BA98-E177812778DA}"/>
              </a:ext>
            </a:extLst>
          </p:cNvPr>
          <p:cNvSpPr/>
          <p:nvPr/>
        </p:nvSpPr>
        <p:spPr>
          <a:xfrm rot="14804118">
            <a:off x="6117709" y="2737596"/>
            <a:ext cx="434552" cy="774833"/>
          </a:xfrm>
          <a:prstGeom prst="rightBrace">
            <a:avLst>
              <a:gd name="adj1" fmla="val 23357"/>
              <a:gd name="adj2" fmla="val 50000"/>
            </a:avLst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D3FD687-4FF6-46D6-FE53-ECC52E363E19}"/>
              </a:ext>
            </a:extLst>
          </p:cNvPr>
          <p:cNvSpPr txBox="1"/>
          <p:nvPr/>
        </p:nvSpPr>
        <p:spPr>
          <a:xfrm rot="20091856">
            <a:off x="4977965" y="2255504"/>
            <a:ext cx="2138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Linear response </a:t>
            </a:r>
          </a:p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regime</a:t>
            </a:r>
            <a:endParaRPr kumimoji="1" lang="ja-JP" alt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右中かっこ 26">
            <a:extLst>
              <a:ext uri="{FF2B5EF4-FFF2-40B4-BE49-F238E27FC236}">
                <a16:creationId xmlns:a16="http://schemas.microsoft.com/office/drawing/2014/main" id="{BBF07877-DA11-AB25-FED9-B5CA2840CC20}"/>
              </a:ext>
            </a:extLst>
          </p:cNvPr>
          <p:cNvSpPr/>
          <p:nvPr/>
        </p:nvSpPr>
        <p:spPr>
          <a:xfrm rot="14554498">
            <a:off x="2468911" y="694963"/>
            <a:ext cx="784757" cy="5533948"/>
          </a:xfrm>
          <a:prstGeom prst="rightBrace">
            <a:avLst>
              <a:gd name="adj1" fmla="val 50112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4025F9A-EC54-200C-7BBE-D2DC0DFD541C}"/>
              </a:ext>
            </a:extLst>
          </p:cNvPr>
          <p:cNvSpPr txBox="1"/>
          <p:nvPr/>
        </p:nvSpPr>
        <p:spPr>
          <a:xfrm rot="19962522">
            <a:off x="144798" y="1993028"/>
            <a:ext cx="42386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Nonlinear response </a:t>
            </a:r>
          </a:p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Regime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DAEE86-B442-54D5-49A1-E8341D28EDB4}"/>
              </a:ext>
            </a:extLst>
          </p:cNvPr>
          <p:cNvSpPr txBox="1"/>
          <p:nvPr/>
        </p:nvSpPr>
        <p:spPr>
          <a:xfrm>
            <a:off x="6352158" y="1566156"/>
            <a:ext cx="5590569" cy="76944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</a:rPr>
              <a:t>Thermal Equilibrium</a:t>
            </a:r>
            <a:endParaRPr kumimoji="1" lang="ja-JP" altLang="en-US" sz="4400" dirty="0">
              <a:solidFill>
                <a:srgbClr val="FFC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535DB5-B6FF-CBAB-EEA9-12E13BF9F29C}"/>
              </a:ext>
            </a:extLst>
          </p:cNvPr>
          <p:cNvSpPr txBox="1"/>
          <p:nvPr/>
        </p:nvSpPr>
        <p:spPr>
          <a:xfrm>
            <a:off x="21052" y="0"/>
            <a:ext cx="3969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Under the ac field</a:t>
            </a:r>
            <a:endParaRPr kumimoji="1" lang="ja-JP" altLang="en-US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35298A-B5BF-ADE3-F547-1EE9ACD64F7B}"/>
              </a:ext>
            </a:extLst>
          </p:cNvPr>
          <p:cNvSpPr txBox="1"/>
          <p:nvPr/>
        </p:nvSpPr>
        <p:spPr>
          <a:xfrm rot="19992388">
            <a:off x="4367454" y="1186795"/>
            <a:ext cx="2400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92D050"/>
                </a:solidFill>
              </a:rPr>
              <a:t>Mattis-Bardeen </a:t>
            </a:r>
          </a:p>
          <a:p>
            <a:pPr algn="ctr"/>
            <a:r>
              <a:rPr kumimoji="1" lang="en-US" altLang="ja-JP" sz="2400" dirty="0">
                <a:solidFill>
                  <a:srgbClr val="92D050"/>
                </a:solidFill>
              </a:rPr>
              <a:t>Theory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6EDBB5F-F692-6007-D11A-DC1DB9025BEB}"/>
              </a:ext>
            </a:extLst>
          </p:cNvPr>
          <p:cNvSpPr/>
          <p:nvPr/>
        </p:nvSpPr>
        <p:spPr>
          <a:xfrm rot="14363153">
            <a:off x="5631892" y="1843325"/>
            <a:ext cx="496957" cy="5353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326298CC-86D3-D4AB-050F-833170F35C0D}"/>
              </a:ext>
            </a:extLst>
          </p:cNvPr>
          <p:cNvSpPr/>
          <p:nvPr/>
        </p:nvSpPr>
        <p:spPr>
          <a:xfrm rot="14363153">
            <a:off x="1723820" y="1698533"/>
            <a:ext cx="496957" cy="53535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93814B7-86A8-1CF1-1186-6A7539561FE1}"/>
              </a:ext>
            </a:extLst>
          </p:cNvPr>
          <p:cNvSpPr txBox="1"/>
          <p:nvPr/>
        </p:nvSpPr>
        <p:spPr>
          <a:xfrm rot="20023386">
            <a:off x="-359924" y="913383"/>
            <a:ext cx="4265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</a:rPr>
              <a:t>Unfortunately, this is </a:t>
            </a:r>
          </a:p>
          <a:p>
            <a:pPr algn="ctr"/>
            <a:r>
              <a:rPr kumimoji="1" lang="en-US" altLang="ja-JP" sz="2400" dirty="0">
                <a:solidFill>
                  <a:schemeClr val="tx2"/>
                </a:solidFill>
              </a:rPr>
              <a:t>the </a:t>
            </a:r>
            <a:r>
              <a:rPr kumimoji="1" lang="en-US" altLang="ja-JP" sz="3200" b="1" dirty="0">
                <a:solidFill>
                  <a:schemeClr val="tx2"/>
                </a:solidFill>
              </a:rPr>
              <a:t>SRF</a:t>
            </a:r>
            <a:r>
              <a:rPr kumimoji="1" lang="en-US" altLang="ja-JP" sz="2400" dirty="0">
                <a:solidFill>
                  <a:schemeClr val="tx2"/>
                </a:solidFill>
              </a:rPr>
              <a:t> accelerator regime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0305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8A824-6EE4-96AD-F77D-C57CFF353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4A53233-AF5A-7C1F-F7CC-66EB00EDC839}"/>
              </a:ext>
            </a:extLst>
          </p:cNvPr>
          <p:cNvSpPr txBox="1"/>
          <p:nvPr/>
        </p:nvSpPr>
        <p:spPr>
          <a:xfrm>
            <a:off x="437753" y="844887"/>
            <a:ext cx="3352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C000"/>
                </a:solidFill>
              </a:rPr>
              <a:t>Direct AAA photon action</a:t>
            </a:r>
            <a:endParaRPr kumimoji="1" lang="ja-JP" altLang="en-US" sz="2000" b="1" dirty="0">
              <a:solidFill>
                <a:srgbClr val="FFC000"/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5FD7F938-705D-EC0B-2250-31F5A368A9FD}"/>
              </a:ext>
            </a:extLst>
          </p:cNvPr>
          <p:cNvSpPr txBox="1"/>
          <p:nvPr/>
        </p:nvSpPr>
        <p:spPr>
          <a:xfrm>
            <a:off x="6432317" y="966314"/>
            <a:ext cx="359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92D050"/>
                </a:solidFill>
              </a:rPr>
              <a:t>Higgs</a:t>
            </a:r>
            <a:r>
              <a:rPr kumimoji="1" lang="en-US" altLang="ja-JP" b="1" dirty="0"/>
              <a:t> mediated contribution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9530262-0681-ECC3-B3D9-51CF4E522136}"/>
                  </a:ext>
                </a:extLst>
              </p:cNvPr>
              <p:cNvSpPr txBox="1"/>
              <p:nvPr/>
            </p:nvSpPr>
            <p:spPr>
              <a:xfrm>
                <a:off x="3060065" y="385226"/>
                <a:ext cx="4466864" cy="577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36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36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36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36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36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9530262-0681-ECC3-B3D9-51CF4E522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65" y="385226"/>
                <a:ext cx="4466864" cy="5770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90046939-819D-259E-13C9-A5DAAFDE7E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573"/>
          <a:stretch>
            <a:fillRect/>
          </a:stretch>
        </p:blipFill>
        <p:spPr>
          <a:xfrm>
            <a:off x="437753" y="1271098"/>
            <a:ext cx="3407254" cy="1259841"/>
          </a:xfrm>
          <a:prstGeom prst="rect">
            <a:avLst/>
          </a:prstGeom>
          <a:ln w="53975">
            <a:solidFill>
              <a:srgbClr val="FFC000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667D37D-F511-B42D-D48E-3840BA5B38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56"/>
          <a:stretch>
            <a:fillRect/>
          </a:stretch>
        </p:blipFill>
        <p:spPr>
          <a:xfrm>
            <a:off x="6478265" y="1371740"/>
            <a:ext cx="3407254" cy="1123462"/>
          </a:xfrm>
          <a:prstGeom prst="rect">
            <a:avLst/>
          </a:prstGeom>
          <a:ln w="53975">
            <a:solidFill>
              <a:srgbClr val="92D050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64736E8-FD7E-43B8-1B88-A7A914B48646}"/>
              </a:ext>
            </a:extLst>
          </p:cNvPr>
          <p:cNvSpPr txBox="1"/>
          <p:nvPr/>
        </p:nvSpPr>
        <p:spPr>
          <a:xfrm>
            <a:off x="-2391" y="13036"/>
            <a:ext cx="12194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The contributions from the nonequilibrium corrections are significant even at low frequencies</a:t>
            </a:r>
            <a:endParaRPr kumimoji="1" lang="ja-JP" altLang="en-US" sz="2400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EF9F66E4-61D3-0BE6-A5CC-EF040A164B13}"/>
              </a:ext>
            </a:extLst>
          </p:cNvPr>
          <p:cNvCxnSpPr>
            <a:cxnSpLocks/>
          </p:cNvCxnSpPr>
          <p:nvPr/>
        </p:nvCxnSpPr>
        <p:spPr>
          <a:xfrm>
            <a:off x="1647493" y="3668703"/>
            <a:ext cx="0" cy="1458872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D57C0D0-30BE-6A39-57E2-9EA675971EF1}"/>
              </a:ext>
            </a:extLst>
          </p:cNvPr>
          <p:cNvSpPr txBox="1"/>
          <p:nvPr/>
        </p:nvSpPr>
        <p:spPr>
          <a:xfrm>
            <a:off x="315749" y="5127575"/>
            <a:ext cx="3271087" cy="138499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Surface resistance </a:t>
            </a:r>
          </a:p>
          <a:p>
            <a:pPr algn="ctr"/>
            <a:r>
              <a:rPr kumimoji="1" lang="en-US" altLang="ja-JP" sz="2800" dirty="0"/>
              <a:t>or </a:t>
            </a:r>
          </a:p>
          <a:p>
            <a:pPr algn="ctr"/>
            <a:r>
              <a:rPr kumimoji="1" lang="en-US" altLang="ja-JP" sz="2800" dirty="0"/>
              <a:t>quality factor</a:t>
            </a:r>
            <a:endParaRPr kumimoji="1" lang="ja-JP" altLang="en-US" sz="28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C9BDF6A-798A-65E0-F7DD-2BCD6AE3A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5713" y="1321781"/>
            <a:ext cx="1892732" cy="118863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039DF78-FD38-69ED-1238-F5E31BE78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504" y="1249663"/>
            <a:ext cx="1823836" cy="1307500"/>
          </a:xfrm>
          <a:prstGeom prst="rect">
            <a:avLst/>
          </a:prstGeom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BAE7DF88-8FB9-BCB9-A097-9E50ED1078C5}"/>
              </a:ext>
            </a:extLst>
          </p:cNvPr>
          <p:cNvCxnSpPr>
            <a:cxnSpLocks/>
          </p:cNvCxnSpPr>
          <p:nvPr/>
        </p:nvCxnSpPr>
        <p:spPr>
          <a:xfrm>
            <a:off x="4842422" y="3668703"/>
            <a:ext cx="2084932" cy="1939634"/>
          </a:xfrm>
          <a:prstGeom prst="straightConnector1">
            <a:avLst/>
          </a:prstGeom>
          <a:ln w="889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11956FD-1F98-82C7-A778-4561598B5AA3}"/>
              </a:ext>
            </a:extLst>
          </p:cNvPr>
          <p:cNvCxnSpPr>
            <a:cxnSpLocks/>
          </p:cNvCxnSpPr>
          <p:nvPr/>
        </p:nvCxnSpPr>
        <p:spPr>
          <a:xfrm flipH="1">
            <a:off x="7264867" y="3643614"/>
            <a:ext cx="1190563" cy="1912883"/>
          </a:xfrm>
          <a:prstGeom prst="straightConnector1">
            <a:avLst/>
          </a:prstGeom>
          <a:ln w="889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BE20D1B-7048-4E8B-8D3B-F75504B9351D}"/>
              </a:ext>
            </a:extLst>
          </p:cNvPr>
          <p:cNvSpPr txBox="1"/>
          <p:nvPr/>
        </p:nvSpPr>
        <p:spPr>
          <a:xfrm>
            <a:off x="6478265" y="5657708"/>
            <a:ext cx="3674404" cy="584775"/>
          </a:xfrm>
          <a:prstGeom prst="rect">
            <a:avLst/>
          </a:prstGeom>
          <a:noFill/>
          <a:ln w="635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Kinetic inductance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85AD57A-616C-DE00-3CA1-5679E0271CB0}"/>
                  </a:ext>
                </a:extLst>
              </p:cNvPr>
              <p:cNvSpPr txBox="1"/>
              <p:nvPr/>
            </p:nvSpPr>
            <p:spPr>
              <a:xfrm>
                <a:off x="6432317" y="2484058"/>
                <a:ext cx="574022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Significantly contributes to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kumimoji="1" lang="en-US" altLang="ja-JP" sz="40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sz="40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40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ja-JP" sz="4000" dirty="0"/>
              </a:p>
              <a:p>
                <a:r>
                  <a:rPr kumimoji="1" lang="en-US" altLang="ja-JP" sz="2800" dirty="0"/>
                  <a:t>even at low frequencies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ℏ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800" dirty="0"/>
                  <a:t> 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85AD57A-616C-DE00-3CA1-5679E0271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317" y="2484058"/>
                <a:ext cx="5740226" cy="1569660"/>
              </a:xfrm>
              <a:prstGeom prst="rect">
                <a:avLst/>
              </a:prstGeom>
              <a:blipFill>
                <a:blip r:embed="rId6"/>
                <a:stretch>
                  <a:fillRect l="-2123" t="-4264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A3F7D10-4B37-8B24-5B66-C4DFF83E7105}"/>
                  </a:ext>
                </a:extLst>
              </p:cNvPr>
              <p:cNvSpPr txBox="1"/>
              <p:nvPr/>
            </p:nvSpPr>
            <p:spPr>
              <a:xfrm>
                <a:off x="354578" y="2528740"/>
                <a:ext cx="574022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Significantly contributes to</a:t>
                </a:r>
              </a:p>
              <a:p>
                <a:r>
                  <a:rPr kumimoji="1" lang="en-US" altLang="ja-JP" sz="4000" b="0" dirty="0"/>
                  <a:t>      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ja-JP" sz="4000" dirty="0"/>
                  <a:t>   ,  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𝐼𝑚</m:t>
                    </m:r>
                    <m:r>
                      <a:rPr kumimoji="1" lang="en-US" altLang="ja-JP" sz="4000" i="1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sz="4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ja-JP" sz="4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ja-JP" sz="4000" dirty="0"/>
              </a:p>
              <a:p>
                <a:r>
                  <a:rPr kumimoji="1" lang="en-US" altLang="ja-JP" sz="2800" dirty="0"/>
                  <a:t>even at low frequencies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ℏ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800" dirty="0"/>
                  <a:t> 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A3F7D10-4B37-8B24-5B66-C4DFF83E7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8" y="2528740"/>
                <a:ext cx="5740226" cy="1569660"/>
              </a:xfrm>
              <a:prstGeom prst="rect">
                <a:avLst/>
              </a:prstGeom>
              <a:blipFill>
                <a:blip r:embed="rId7"/>
                <a:stretch>
                  <a:fillRect l="-2123" t="-4669" b="-97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6C5EB16-61D4-2B3F-CBC0-04E930AB3BC6}"/>
              </a:ext>
            </a:extLst>
          </p:cNvPr>
          <p:cNvSpPr/>
          <p:nvPr/>
        </p:nvSpPr>
        <p:spPr>
          <a:xfrm>
            <a:off x="8455430" y="2946407"/>
            <a:ext cx="1671782" cy="681843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5AEA506-2484-8615-B0A0-3293A54B1A6A}"/>
              </a:ext>
            </a:extLst>
          </p:cNvPr>
          <p:cNvSpPr/>
          <p:nvPr/>
        </p:nvSpPr>
        <p:spPr>
          <a:xfrm>
            <a:off x="3288340" y="2986860"/>
            <a:ext cx="1671782" cy="681843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77C5BC5-6E7A-0A50-1EEC-B8A8F0FD538D}"/>
              </a:ext>
            </a:extLst>
          </p:cNvPr>
          <p:cNvSpPr/>
          <p:nvPr/>
        </p:nvSpPr>
        <p:spPr>
          <a:xfrm>
            <a:off x="1022660" y="2956380"/>
            <a:ext cx="1671782" cy="68184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36208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F2A434E-A0D8-8792-A1AD-0591C666F5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17" t="14493" r="28342" b="10145"/>
          <a:stretch/>
        </p:blipFill>
        <p:spPr>
          <a:xfrm>
            <a:off x="5625179" y="66645"/>
            <a:ext cx="6482202" cy="6253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6CE0632-673B-1A04-0DE8-714FE580B290}"/>
                  </a:ext>
                </a:extLst>
              </p:cNvPr>
              <p:cNvSpPr txBox="1"/>
              <p:nvPr/>
            </p:nvSpPr>
            <p:spPr>
              <a:xfrm rot="17271563">
                <a:off x="9888237" y="1631310"/>
                <a:ext cx="12945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22FF2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solidFill>
                            <a:srgbClr val="22FF2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solidFill>
                            <a:srgbClr val="22FF22"/>
                          </a:solidFill>
                          <a:latin typeface="Cambria Math" panose="02040503050406030204" pitchFamily="18" charset="0"/>
                        </a:rPr>
                        <m:t>04</m:t>
                      </m:r>
                    </m:oMath>
                  </m:oMathPara>
                </a14:m>
                <a:endParaRPr lang="ja-JP" altLang="en-US" sz="2400" dirty="0">
                  <a:solidFill>
                    <a:srgbClr val="22FF22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6CE0632-673B-1A04-0DE8-714FE580B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271563">
                <a:off x="9888237" y="1631310"/>
                <a:ext cx="129457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3385815-186F-FAC2-9D4F-4E1969758CC6}"/>
                  </a:ext>
                </a:extLst>
              </p:cNvPr>
              <p:cNvSpPr txBox="1"/>
              <p:nvPr/>
            </p:nvSpPr>
            <p:spPr>
              <a:xfrm rot="17444565">
                <a:off x="10527335" y="1958161"/>
                <a:ext cx="12945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1313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solidFill>
                            <a:srgbClr val="1313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solidFill>
                            <a:srgbClr val="1313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ja-JP" altLang="en-US" sz="2400" dirty="0">
                  <a:solidFill>
                    <a:srgbClr val="1313FF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3385815-186F-FAC2-9D4F-4E1969758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444565">
                <a:off x="10527335" y="1958161"/>
                <a:ext cx="129457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971AB11-DB5B-0501-4BA7-567BD95589CD}"/>
                  </a:ext>
                </a:extLst>
              </p:cNvPr>
              <p:cNvSpPr txBox="1"/>
              <p:nvPr/>
            </p:nvSpPr>
            <p:spPr>
              <a:xfrm rot="17380067">
                <a:off x="7489757" y="1071987"/>
                <a:ext cx="2455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en-US" altLang="ja-JP" sz="2400" b="0" i="1" smtClean="0">
                              <a:solidFill>
                                <a:srgbClr val="FF8C1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rgbClr val="FF8C1B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kumimoji="1" lang="en-US" altLang="ja-JP" sz="2400" b="0" i="1" smtClean="0">
                              <a:solidFill>
                                <a:srgbClr val="FF8C1B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FF8C1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solidFill>
                                    <a:srgbClr val="FF8C1B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FF8C1B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02</m:t>
                      </m:r>
                    </m:oMath>
                  </m:oMathPara>
                </a14:m>
                <a:endParaRPr lang="ja-JP" altLang="en-US" sz="2400" dirty="0">
                  <a:solidFill>
                    <a:srgbClr val="FF8C1B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971AB11-DB5B-0501-4BA7-567BD9558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80067">
                <a:off x="7489757" y="1071987"/>
                <a:ext cx="2455912" cy="461665"/>
              </a:xfrm>
              <a:prstGeom prst="rect">
                <a:avLst/>
              </a:prstGeom>
              <a:blipFill>
                <a:blip r:embed="rId5"/>
                <a:stretch>
                  <a:fillRect l="-37981" r="-49519" b="-59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66DE858-9F1F-7C3F-D45F-A1345AD397A9}"/>
                  </a:ext>
                </a:extLst>
              </p:cNvPr>
              <p:cNvSpPr txBox="1"/>
              <p:nvPr/>
            </p:nvSpPr>
            <p:spPr>
              <a:xfrm>
                <a:off x="6903714" y="4986759"/>
                <a:ext cx="325021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sSub>
                          <m:sSub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31</m:t>
                    </m:r>
                  </m:oMath>
                </a14:m>
                <a:r>
                  <a:rPr lang="en-US" altLang="ja-JP" sz="2000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ja-JP" sz="2000" dirty="0">
                    <a:solidFill>
                      <a:schemeClr val="bg1"/>
                    </a:solidFill>
                  </a:rPr>
                  <a:t>(dirty)</a:t>
                </a:r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66DE858-9F1F-7C3F-D45F-A1345AD39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714" y="4986759"/>
                <a:ext cx="3250217" cy="307777"/>
              </a:xfrm>
              <a:prstGeom prst="rect">
                <a:avLst/>
              </a:prstGeom>
              <a:blipFill>
                <a:blip r:embed="rId6"/>
                <a:stretch>
                  <a:fillRect t="-162745" b="-247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7DB9920-B8E5-D091-A9FB-EA28F89E3D53}"/>
                  </a:ext>
                </a:extLst>
              </p:cNvPr>
              <p:cNvSpPr txBox="1"/>
              <p:nvPr/>
            </p:nvSpPr>
            <p:spPr>
              <a:xfrm>
                <a:off x="10244365" y="4975096"/>
                <a:ext cx="15508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217</m:t>
                      </m:r>
                    </m:oMath>
                  </m:oMathPara>
                </a14:m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7DB9920-B8E5-D091-A9FB-EA28F89E3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365" y="4975096"/>
                <a:ext cx="1550874" cy="307777"/>
              </a:xfrm>
              <a:prstGeom prst="rect">
                <a:avLst/>
              </a:prstGeom>
              <a:blipFill>
                <a:blip r:embed="rId7"/>
                <a:stretch>
                  <a:fillRect l="-16929" t="-162745" r="-3150" b="-247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9855E52-137A-1FDF-A237-834B446A9889}"/>
              </a:ext>
            </a:extLst>
          </p:cNvPr>
          <p:cNvSpPr txBox="1"/>
          <p:nvPr/>
        </p:nvSpPr>
        <p:spPr>
          <a:xfrm>
            <a:off x="6446828" y="6419856"/>
            <a:ext cx="5541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tx2"/>
                </a:solidFill>
              </a:rPr>
              <a:t>T. Kubo, Phys. Rev. Applied </a:t>
            </a:r>
            <a:r>
              <a:rPr lang="en-US" altLang="ja-JP" b="1" dirty="0">
                <a:solidFill>
                  <a:schemeClr val="tx2"/>
                </a:solidFill>
              </a:rPr>
              <a:t>22</a:t>
            </a:r>
            <a:r>
              <a:rPr lang="en-US" altLang="ja-JP" dirty="0">
                <a:solidFill>
                  <a:schemeClr val="tx2"/>
                </a:solidFill>
              </a:rPr>
              <a:t>, 044042 (2024) </a:t>
            </a:r>
            <a:endParaRPr lang="ja-JP" altLang="en-US" dirty="0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F35989F7-AAA8-4AB4-7D2E-8C8D1C240E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086" y="1747644"/>
            <a:ext cx="4389198" cy="2891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9D061BA-8393-6D12-281E-515F699C0738}"/>
                  </a:ext>
                </a:extLst>
              </p:cNvPr>
              <p:cNvSpPr txBox="1"/>
              <p:nvPr/>
            </p:nvSpPr>
            <p:spPr>
              <a:xfrm>
                <a:off x="627187" y="-643"/>
                <a:ext cx="4275529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3600" b="0" dirty="0"/>
                  <a:t>Current dependent</a:t>
                </a:r>
              </a:p>
              <a:p>
                <a:pPr algn="ctr"/>
                <a:r>
                  <a:rPr kumimoji="1" lang="en-US" altLang="ja-JP" sz="36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3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kumimoji="1" lang="en-US" altLang="ja-JP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3600" i="1" dirty="0"/>
                  <a:t> curve </a:t>
                </a:r>
              </a:p>
              <a:p>
                <a:pPr algn="ctr"/>
                <a:r>
                  <a:rPr kumimoji="1" lang="en-US" altLang="ja-JP" sz="3600" dirty="0"/>
                  <a:t>in </a:t>
                </a:r>
                <a:r>
                  <a:rPr kumimoji="1" lang="en-US" altLang="ja-JP" sz="3600" dirty="0" err="1"/>
                  <a:t>ac+dc</a:t>
                </a:r>
                <a:r>
                  <a:rPr kumimoji="1" lang="en-US" altLang="ja-JP" sz="3600" dirty="0"/>
                  <a:t> system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9D061BA-8393-6D12-281E-515F699C0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87" y="-643"/>
                <a:ext cx="4275529" cy="1754326"/>
              </a:xfrm>
              <a:prstGeom prst="rect">
                <a:avLst/>
              </a:prstGeom>
              <a:blipFill>
                <a:blip r:embed="rId9"/>
                <a:stretch>
                  <a:fillRect l="-3994" t="-5903" r="-3852" b="-11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680F06-09A8-E483-CD7F-65D696E4A477}"/>
              </a:ext>
            </a:extLst>
          </p:cNvPr>
          <p:cNvSpPr txBox="1"/>
          <p:nvPr/>
        </p:nvSpPr>
        <p:spPr>
          <a:xfrm>
            <a:off x="412784" y="4975096"/>
            <a:ext cx="41813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dc: arbitrary strength</a:t>
            </a:r>
          </a:p>
          <a:p>
            <a:r>
              <a:rPr kumimoji="1" lang="en-US" altLang="ja-JP" sz="3200" dirty="0"/>
              <a:t>ac: perturbation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3368988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00D7D-DB45-EF5A-BC87-39284B2FE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2703A9-8D0A-7FAD-6D6B-F3A945D57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17" t="14493" r="28342" b="10145"/>
          <a:stretch/>
        </p:blipFill>
        <p:spPr>
          <a:xfrm>
            <a:off x="5625179" y="66645"/>
            <a:ext cx="6482202" cy="6253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DA515C1-6F9B-F03F-0BE7-AA9F71EB5561}"/>
                  </a:ext>
                </a:extLst>
              </p:cNvPr>
              <p:cNvSpPr txBox="1"/>
              <p:nvPr/>
            </p:nvSpPr>
            <p:spPr>
              <a:xfrm rot="17271563">
                <a:off x="9888237" y="1631310"/>
                <a:ext cx="12945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22FF2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solidFill>
                            <a:srgbClr val="22FF2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solidFill>
                            <a:srgbClr val="22FF22"/>
                          </a:solidFill>
                          <a:latin typeface="Cambria Math" panose="02040503050406030204" pitchFamily="18" charset="0"/>
                        </a:rPr>
                        <m:t>04</m:t>
                      </m:r>
                    </m:oMath>
                  </m:oMathPara>
                </a14:m>
                <a:endParaRPr lang="ja-JP" altLang="en-US" sz="2400" dirty="0">
                  <a:solidFill>
                    <a:srgbClr val="22FF22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6CE0632-673B-1A04-0DE8-714FE580B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271563">
                <a:off x="9888237" y="1631310"/>
                <a:ext cx="129457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40410FD-2DA8-BE5A-FECD-4A48B6150474}"/>
                  </a:ext>
                </a:extLst>
              </p:cNvPr>
              <p:cNvSpPr txBox="1"/>
              <p:nvPr/>
            </p:nvSpPr>
            <p:spPr>
              <a:xfrm rot="17444565">
                <a:off x="10527335" y="1958161"/>
                <a:ext cx="12945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1313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solidFill>
                            <a:srgbClr val="1313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solidFill>
                            <a:srgbClr val="1313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ja-JP" altLang="en-US" sz="2400" dirty="0">
                  <a:solidFill>
                    <a:srgbClr val="1313FF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3385815-186F-FAC2-9D4F-4E1969758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444565">
                <a:off x="10527335" y="1958161"/>
                <a:ext cx="129457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965CE44-09E7-EB51-E22A-81338EC42396}"/>
                  </a:ext>
                </a:extLst>
              </p:cNvPr>
              <p:cNvSpPr txBox="1"/>
              <p:nvPr/>
            </p:nvSpPr>
            <p:spPr>
              <a:xfrm rot="17380067">
                <a:off x="7489757" y="1071987"/>
                <a:ext cx="2455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en-US" altLang="ja-JP" sz="2400" b="0" i="1" smtClean="0">
                              <a:solidFill>
                                <a:srgbClr val="FF8C1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rgbClr val="FF8C1B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kumimoji="1" lang="en-US" altLang="ja-JP" sz="2400" b="0" i="1" smtClean="0">
                              <a:solidFill>
                                <a:srgbClr val="FF8C1B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FF8C1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solidFill>
                                    <a:srgbClr val="FF8C1B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FF8C1B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02</m:t>
                      </m:r>
                    </m:oMath>
                  </m:oMathPara>
                </a14:m>
                <a:endParaRPr lang="ja-JP" altLang="en-US" sz="2400" dirty="0">
                  <a:solidFill>
                    <a:srgbClr val="FF8C1B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971AB11-DB5B-0501-4BA7-567BD9558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80067">
                <a:off x="7489757" y="1071987"/>
                <a:ext cx="2455912" cy="461665"/>
              </a:xfrm>
              <a:prstGeom prst="rect">
                <a:avLst/>
              </a:prstGeom>
              <a:blipFill>
                <a:blip r:embed="rId5"/>
                <a:stretch>
                  <a:fillRect l="-37981" r="-49519" b="-59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958DB86-EBA8-7115-60FB-51B827B2B576}"/>
                  </a:ext>
                </a:extLst>
              </p:cNvPr>
              <p:cNvSpPr txBox="1"/>
              <p:nvPr/>
            </p:nvSpPr>
            <p:spPr>
              <a:xfrm>
                <a:off x="6903714" y="4986759"/>
                <a:ext cx="325021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sSub>
                          <m:sSub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31</m:t>
                    </m:r>
                  </m:oMath>
                </a14:m>
                <a:r>
                  <a:rPr lang="en-US" altLang="ja-JP" sz="2000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ja-JP" sz="2000" dirty="0">
                    <a:solidFill>
                      <a:schemeClr val="bg1"/>
                    </a:solidFill>
                  </a:rPr>
                  <a:t>(dirty)</a:t>
                </a:r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66DE858-9F1F-7C3F-D45F-A1345AD39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714" y="4986759"/>
                <a:ext cx="3250217" cy="307777"/>
              </a:xfrm>
              <a:prstGeom prst="rect">
                <a:avLst/>
              </a:prstGeom>
              <a:blipFill>
                <a:blip r:embed="rId6"/>
                <a:stretch>
                  <a:fillRect t="-162745" b="-247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3FCCBDF-E4D6-6236-435D-927BF0858B7D}"/>
                  </a:ext>
                </a:extLst>
              </p:cNvPr>
              <p:cNvSpPr txBox="1"/>
              <p:nvPr/>
            </p:nvSpPr>
            <p:spPr>
              <a:xfrm>
                <a:off x="10244365" y="4975096"/>
                <a:ext cx="15508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217</m:t>
                      </m:r>
                    </m:oMath>
                  </m:oMathPara>
                </a14:m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7DB9920-B8E5-D091-A9FB-EA28F89E3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365" y="4975096"/>
                <a:ext cx="1550874" cy="307777"/>
              </a:xfrm>
              <a:prstGeom prst="rect">
                <a:avLst/>
              </a:prstGeom>
              <a:blipFill>
                <a:blip r:embed="rId7"/>
                <a:stretch>
                  <a:fillRect l="-16929" t="-162745" r="-3150" b="-247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9ECDF5A-0207-AFF9-ACFB-3A14EFBF2D71}"/>
              </a:ext>
            </a:extLst>
          </p:cNvPr>
          <p:cNvSpPr txBox="1"/>
          <p:nvPr/>
        </p:nvSpPr>
        <p:spPr>
          <a:xfrm>
            <a:off x="6446828" y="6419856"/>
            <a:ext cx="5541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tx2"/>
                </a:solidFill>
              </a:rPr>
              <a:t>T. Kubo, Phys. Rev. Applied </a:t>
            </a:r>
            <a:r>
              <a:rPr lang="en-US" altLang="ja-JP" b="1" dirty="0">
                <a:solidFill>
                  <a:schemeClr val="tx2"/>
                </a:solidFill>
              </a:rPr>
              <a:t>22</a:t>
            </a:r>
            <a:r>
              <a:rPr lang="en-US" altLang="ja-JP" dirty="0">
                <a:solidFill>
                  <a:schemeClr val="tx2"/>
                </a:solidFill>
              </a:rPr>
              <a:t>, 044042 (2024) 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4695113-158C-01A4-16A7-4EB8155C7800}"/>
                  </a:ext>
                </a:extLst>
              </p:cNvPr>
              <p:cNvSpPr txBox="1"/>
              <p:nvPr/>
            </p:nvSpPr>
            <p:spPr>
              <a:xfrm>
                <a:off x="0" y="1329"/>
                <a:ext cx="5540829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sz="2800" b="0" dirty="0">
                    <a:solidFill>
                      <a:srgbClr val="FF8C1B"/>
                    </a:solidFill>
                    <a:latin typeface="Cambria Math" panose="02040503050406030204" pitchFamily="18" charset="0"/>
                  </a:rPr>
                  <a:t>Let’s see the orange curves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2800" b="0" i="1" smtClean="0">
                            <a:solidFill>
                              <a:srgbClr val="FF8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0" smtClean="0">
                            <a:solidFill>
                              <a:srgbClr val="FF8C1B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solidFill>
                              <a:srgbClr val="FF8C1B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2800" b="0" i="1" smtClean="0">
                                <a:solidFill>
                                  <a:srgbClr val="FF8C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solidFill>
                                  <a:srgbClr val="FF8C1B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kumimoji="1" lang="en-US" altLang="ja-JP" sz="2800" b="0" i="0" smtClean="0">
                                <a:solidFill>
                                  <a:srgbClr val="FF8C1B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kumimoji="1" lang="en-US" altLang="ja-JP" sz="2800" b="0" i="0" smtClean="0">
                        <a:solidFill>
                          <a:srgbClr val="FF8C1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b="0" i="0" smtClean="0">
                        <a:solidFill>
                          <a:srgbClr val="FF8C1B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800" b="0" i="0" smtClean="0">
                        <a:solidFill>
                          <a:srgbClr val="FF8C1B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800" b="0" i="0" smtClean="0">
                        <a:solidFill>
                          <a:srgbClr val="FF8C1B"/>
                        </a:solidFill>
                        <a:latin typeface="Cambria Math" panose="02040503050406030204" pitchFamily="18" charset="0"/>
                      </a:rPr>
                      <m:t>02</m:t>
                    </m:r>
                  </m:oMath>
                </a14:m>
                <a:r>
                  <a:rPr lang="en-US" altLang="ja-JP" sz="2800" dirty="0">
                    <a:solidFill>
                      <a:srgbClr val="FF8C1B"/>
                    </a:solidFill>
                  </a:rPr>
                  <a:t>),which correspond to 7GHz for Nb.</a:t>
                </a:r>
                <a:endParaRPr lang="ja-JP" altLang="en-US" sz="2800" dirty="0">
                  <a:solidFill>
                    <a:srgbClr val="FF8C1B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F2CDD3B-9B7C-F9B0-3A17-EFF29BAD1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29"/>
                <a:ext cx="5540829" cy="1384995"/>
              </a:xfrm>
              <a:prstGeom prst="rect">
                <a:avLst/>
              </a:prstGeom>
              <a:blipFill>
                <a:blip r:embed="rId8"/>
                <a:stretch>
                  <a:fillRect t="-4405" b="-1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図 31">
            <a:extLst>
              <a:ext uri="{FF2B5EF4-FFF2-40B4-BE49-F238E27FC236}">
                <a16:creationId xmlns:a16="http://schemas.microsoft.com/office/drawing/2014/main" id="{58B2BF55-82BE-8837-6110-5331F94789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8773" y="3781167"/>
            <a:ext cx="1692225" cy="111487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C544240-732E-8FC8-F211-E146C366458A}"/>
              </a:ext>
            </a:extLst>
          </p:cNvPr>
          <p:cNvSpPr/>
          <p:nvPr/>
        </p:nvSpPr>
        <p:spPr>
          <a:xfrm>
            <a:off x="6817360" y="203200"/>
            <a:ext cx="3169920" cy="3302000"/>
          </a:xfrm>
          <a:prstGeom prst="rect">
            <a:avLst/>
          </a:prstGeom>
          <a:noFill/>
          <a:ln w="1111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8533B9-D24E-DE57-40EC-341090CB648A}"/>
              </a:ext>
            </a:extLst>
          </p:cNvPr>
          <p:cNvSpPr txBox="1"/>
          <p:nvPr/>
        </p:nvSpPr>
        <p:spPr>
          <a:xfrm rot="17452361">
            <a:off x="7056960" y="918576"/>
            <a:ext cx="2462115" cy="523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FF8C1B"/>
                </a:solidFill>
              </a:rPr>
              <a:t>7GHz for Nb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6995305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0D88A-366F-BAEB-F827-47D75E813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2664323-227E-8C3E-1932-41970E361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17" t="14493" r="28342" b="10145"/>
          <a:stretch/>
        </p:blipFill>
        <p:spPr>
          <a:xfrm>
            <a:off x="5625179" y="66645"/>
            <a:ext cx="6482202" cy="6253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34825EF-8D32-614F-2C91-E7E3A35E136C}"/>
                  </a:ext>
                </a:extLst>
              </p:cNvPr>
              <p:cNvSpPr txBox="1"/>
              <p:nvPr/>
            </p:nvSpPr>
            <p:spPr>
              <a:xfrm rot="17271563">
                <a:off x="9888237" y="1631310"/>
                <a:ext cx="12945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22FF2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solidFill>
                            <a:srgbClr val="22FF2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solidFill>
                            <a:srgbClr val="22FF22"/>
                          </a:solidFill>
                          <a:latin typeface="Cambria Math" panose="02040503050406030204" pitchFamily="18" charset="0"/>
                        </a:rPr>
                        <m:t>04</m:t>
                      </m:r>
                    </m:oMath>
                  </m:oMathPara>
                </a14:m>
                <a:endParaRPr lang="ja-JP" altLang="en-US" sz="2400" dirty="0">
                  <a:solidFill>
                    <a:srgbClr val="22FF22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6CE0632-673B-1A04-0DE8-714FE580B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271563">
                <a:off x="9888237" y="1631310"/>
                <a:ext cx="129457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415C130-D3B5-F71C-3BDC-2CF62FA7C8C3}"/>
                  </a:ext>
                </a:extLst>
              </p:cNvPr>
              <p:cNvSpPr txBox="1"/>
              <p:nvPr/>
            </p:nvSpPr>
            <p:spPr>
              <a:xfrm rot="17444565">
                <a:off x="10527335" y="1958161"/>
                <a:ext cx="12945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1313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solidFill>
                            <a:srgbClr val="1313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solidFill>
                            <a:srgbClr val="1313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ja-JP" altLang="en-US" sz="2400" dirty="0">
                  <a:solidFill>
                    <a:srgbClr val="1313FF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3385815-186F-FAC2-9D4F-4E1969758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444565">
                <a:off x="10527335" y="1958161"/>
                <a:ext cx="129457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6A315A3-325F-11AD-A925-B810948F6AF5}"/>
                  </a:ext>
                </a:extLst>
              </p:cNvPr>
              <p:cNvSpPr txBox="1"/>
              <p:nvPr/>
            </p:nvSpPr>
            <p:spPr>
              <a:xfrm rot="17380067">
                <a:off x="7489757" y="1071987"/>
                <a:ext cx="2455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en-US" altLang="ja-JP" sz="2400" b="0" i="1" smtClean="0">
                              <a:solidFill>
                                <a:srgbClr val="FF8C1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rgbClr val="FF8C1B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kumimoji="1" lang="en-US" altLang="ja-JP" sz="2400" b="0" i="1" smtClean="0">
                              <a:solidFill>
                                <a:srgbClr val="FF8C1B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FF8C1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solidFill>
                                    <a:srgbClr val="FF8C1B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FF8C1B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02</m:t>
                      </m:r>
                    </m:oMath>
                  </m:oMathPara>
                </a14:m>
                <a:endParaRPr lang="ja-JP" altLang="en-US" sz="2400" dirty="0">
                  <a:solidFill>
                    <a:srgbClr val="FF8C1B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971AB11-DB5B-0501-4BA7-567BD9558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80067">
                <a:off x="7489757" y="1071987"/>
                <a:ext cx="2455912" cy="461665"/>
              </a:xfrm>
              <a:prstGeom prst="rect">
                <a:avLst/>
              </a:prstGeom>
              <a:blipFill>
                <a:blip r:embed="rId5"/>
                <a:stretch>
                  <a:fillRect l="-37981" r="-49519" b="-59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28D321B-1270-EAAF-367C-B857F74BEE86}"/>
                  </a:ext>
                </a:extLst>
              </p:cNvPr>
              <p:cNvSpPr txBox="1"/>
              <p:nvPr/>
            </p:nvSpPr>
            <p:spPr>
              <a:xfrm>
                <a:off x="6903714" y="4986759"/>
                <a:ext cx="325021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sSub>
                          <m:sSub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31</m:t>
                    </m:r>
                  </m:oMath>
                </a14:m>
                <a:r>
                  <a:rPr lang="en-US" altLang="ja-JP" sz="2000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ja-JP" sz="2000" dirty="0">
                    <a:solidFill>
                      <a:schemeClr val="bg1"/>
                    </a:solidFill>
                  </a:rPr>
                  <a:t>(dirty)</a:t>
                </a:r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66DE858-9F1F-7C3F-D45F-A1345AD39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714" y="4986759"/>
                <a:ext cx="3250217" cy="307777"/>
              </a:xfrm>
              <a:prstGeom prst="rect">
                <a:avLst/>
              </a:prstGeom>
              <a:blipFill>
                <a:blip r:embed="rId6"/>
                <a:stretch>
                  <a:fillRect t="-162745" b="-247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7F61C59-7743-97D3-35E8-0C932914C6AD}"/>
                  </a:ext>
                </a:extLst>
              </p:cNvPr>
              <p:cNvSpPr txBox="1"/>
              <p:nvPr/>
            </p:nvSpPr>
            <p:spPr>
              <a:xfrm>
                <a:off x="10244365" y="4975096"/>
                <a:ext cx="15508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217</m:t>
                      </m:r>
                    </m:oMath>
                  </m:oMathPara>
                </a14:m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7DB9920-B8E5-D091-A9FB-EA28F89E3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365" y="4975096"/>
                <a:ext cx="1550874" cy="307777"/>
              </a:xfrm>
              <a:prstGeom prst="rect">
                <a:avLst/>
              </a:prstGeom>
              <a:blipFill>
                <a:blip r:embed="rId7"/>
                <a:stretch>
                  <a:fillRect l="-16929" t="-162745" r="-3150" b="-247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08F5E9E-562D-9589-5D8E-F3552633C260}"/>
              </a:ext>
            </a:extLst>
          </p:cNvPr>
          <p:cNvSpPr txBox="1"/>
          <p:nvPr/>
        </p:nvSpPr>
        <p:spPr>
          <a:xfrm>
            <a:off x="6446828" y="6419856"/>
            <a:ext cx="5541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tx2"/>
                </a:solidFill>
              </a:rPr>
              <a:t>T. Kubo, Phys. Rev. Applied </a:t>
            </a:r>
            <a:r>
              <a:rPr lang="en-US" altLang="ja-JP" b="1" dirty="0">
                <a:solidFill>
                  <a:schemeClr val="tx2"/>
                </a:solidFill>
              </a:rPr>
              <a:t>22</a:t>
            </a:r>
            <a:r>
              <a:rPr lang="en-US" altLang="ja-JP" dirty="0">
                <a:solidFill>
                  <a:schemeClr val="tx2"/>
                </a:solidFill>
              </a:rPr>
              <a:t>, 044042 (2024) 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F9634B9-A38F-866A-EEFD-79C01EF624F4}"/>
                  </a:ext>
                </a:extLst>
              </p:cNvPr>
              <p:cNvSpPr txBox="1"/>
              <p:nvPr/>
            </p:nvSpPr>
            <p:spPr>
              <a:xfrm>
                <a:off x="0" y="1329"/>
                <a:ext cx="5540829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sz="2800" b="0" dirty="0">
                    <a:solidFill>
                      <a:srgbClr val="FF8C1B"/>
                    </a:solidFill>
                    <a:latin typeface="Cambria Math" panose="02040503050406030204" pitchFamily="18" charset="0"/>
                  </a:rPr>
                  <a:t>Let’s see the orange curves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2800" b="0" i="1" smtClean="0">
                            <a:solidFill>
                              <a:srgbClr val="FF8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0" smtClean="0">
                            <a:solidFill>
                              <a:srgbClr val="FF8C1B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solidFill>
                              <a:srgbClr val="FF8C1B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2800" b="0" i="1" smtClean="0">
                                <a:solidFill>
                                  <a:srgbClr val="FF8C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solidFill>
                                  <a:srgbClr val="FF8C1B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kumimoji="1" lang="en-US" altLang="ja-JP" sz="2800" b="0" i="0" smtClean="0">
                                <a:solidFill>
                                  <a:srgbClr val="FF8C1B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kumimoji="1" lang="en-US" altLang="ja-JP" sz="2800" b="0" i="0" smtClean="0">
                        <a:solidFill>
                          <a:srgbClr val="FF8C1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b="0" i="0" smtClean="0">
                        <a:solidFill>
                          <a:srgbClr val="FF8C1B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800" b="0" i="0" smtClean="0">
                        <a:solidFill>
                          <a:srgbClr val="FF8C1B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800" b="0" i="0" smtClean="0">
                        <a:solidFill>
                          <a:srgbClr val="FF8C1B"/>
                        </a:solidFill>
                        <a:latin typeface="Cambria Math" panose="02040503050406030204" pitchFamily="18" charset="0"/>
                      </a:rPr>
                      <m:t>02</m:t>
                    </m:r>
                  </m:oMath>
                </a14:m>
                <a:r>
                  <a:rPr lang="en-US" altLang="ja-JP" sz="2800" dirty="0">
                    <a:solidFill>
                      <a:srgbClr val="FF8C1B"/>
                    </a:solidFill>
                  </a:rPr>
                  <a:t>),which correspond to 7GHz for Nb.</a:t>
                </a:r>
                <a:endParaRPr lang="ja-JP" altLang="en-US" sz="2800" dirty="0">
                  <a:solidFill>
                    <a:srgbClr val="FF8C1B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F2CDD3B-9B7C-F9B0-3A17-EFF29BAD1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29"/>
                <a:ext cx="5540829" cy="1384995"/>
              </a:xfrm>
              <a:prstGeom prst="rect">
                <a:avLst/>
              </a:prstGeom>
              <a:blipFill>
                <a:blip r:embed="rId8"/>
                <a:stretch>
                  <a:fillRect t="-4405" b="-1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7CCE40C-0050-DB7A-BFD2-98E073CF6359}"/>
                  </a:ext>
                </a:extLst>
              </p:cNvPr>
              <p:cNvSpPr txBox="1"/>
              <p:nvPr/>
            </p:nvSpPr>
            <p:spPr>
              <a:xfrm>
                <a:off x="886212" y="1537242"/>
                <a:ext cx="3431004" cy="12385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0" dirty="0">
                    <a:solidFill>
                      <a:srgbClr val="FFC000"/>
                    </a:solidFill>
                  </a:rPr>
                  <a:t>Dotted curve: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6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Re</m:t>
                      </m:r>
                      <m:r>
                        <a:rPr kumimoji="1" lang="en-US" altLang="ja-JP" sz="36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kumimoji="1" lang="en-US" altLang="ja-JP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ja-JP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kumimoji="1" lang="en-US" altLang="ja-JP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BEF2B51-EA26-DE9A-FE69-12DF74032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12" y="1537242"/>
                <a:ext cx="3431004" cy="1238544"/>
              </a:xfrm>
              <a:prstGeom prst="rect">
                <a:avLst/>
              </a:prstGeom>
              <a:blipFill>
                <a:blip r:embed="rId9"/>
                <a:stretch>
                  <a:fillRect l="-5124" t="-728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6C6E8E1-3BAE-E195-257F-C77D8344100B}"/>
              </a:ext>
            </a:extLst>
          </p:cNvPr>
          <p:cNvCxnSpPr>
            <a:cxnSpLocks/>
          </p:cNvCxnSpPr>
          <p:nvPr/>
        </p:nvCxnSpPr>
        <p:spPr>
          <a:xfrm>
            <a:off x="4317216" y="1722359"/>
            <a:ext cx="2959092" cy="723417"/>
          </a:xfrm>
          <a:prstGeom prst="straightConnector1">
            <a:avLst/>
          </a:prstGeom>
          <a:ln w="539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>
            <a:extLst>
              <a:ext uri="{FF2B5EF4-FFF2-40B4-BE49-F238E27FC236}">
                <a16:creationId xmlns:a16="http://schemas.microsoft.com/office/drawing/2014/main" id="{BE2404CB-34BB-1B1E-791A-2E7FA7A3B1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8773" y="3781167"/>
            <a:ext cx="1692225" cy="111487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335B5AE-2569-9FDB-D64C-D1EA5D48D4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76" y="1870208"/>
            <a:ext cx="672235" cy="51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7528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F3553-6B3C-B27D-CDE8-867834481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6BA7125-42E1-7312-559F-F0AF77C2C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17" t="14493" r="28342" b="10145"/>
          <a:stretch/>
        </p:blipFill>
        <p:spPr>
          <a:xfrm>
            <a:off x="5625179" y="66645"/>
            <a:ext cx="6482202" cy="6253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1136CB3-9C7B-A8C8-3EEE-61B5AC0E9CEA}"/>
                  </a:ext>
                </a:extLst>
              </p:cNvPr>
              <p:cNvSpPr txBox="1"/>
              <p:nvPr/>
            </p:nvSpPr>
            <p:spPr>
              <a:xfrm rot="17271563">
                <a:off x="9888237" y="1631310"/>
                <a:ext cx="12945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22FF2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solidFill>
                            <a:srgbClr val="22FF2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solidFill>
                            <a:srgbClr val="22FF22"/>
                          </a:solidFill>
                          <a:latin typeface="Cambria Math" panose="02040503050406030204" pitchFamily="18" charset="0"/>
                        </a:rPr>
                        <m:t>04</m:t>
                      </m:r>
                    </m:oMath>
                  </m:oMathPara>
                </a14:m>
                <a:endParaRPr lang="ja-JP" altLang="en-US" sz="2400" dirty="0">
                  <a:solidFill>
                    <a:srgbClr val="22FF22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6CE0632-673B-1A04-0DE8-714FE580B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271563">
                <a:off x="9888237" y="1631310"/>
                <a:ext cx="129457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AC6F7A7-18ED-5044-5239-8F2D9A759883}"/>
                  </a:ext>
                </a:extLst>
              </p:cNvPr>
              <p:cNvSpPr txBox="1"/>
              <p:nvPr/>
            </p:nvSpPr>
            <p:spPr>
              <a:xfrm rot="17444565">
                <a:off x="10527335" y="1958161"/>
                <a:ext cx="12945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1313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solidFill>
                            <a:srgbClr val="1313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solidFill>
                            <a:srgbClr val="1313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ja-JP" altLang="en-US" sz="2400" dirty="0">
                  <a:solidFill>
                    <a:srgbClr val="1313FF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3385815-186F-FAC2-9D4F-4E1969758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444565">
                <a:off x="10527335" y="1958161"/>
                <a:ext cx="129457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401919C-6ED4-49A8-168D-469123C4CC63}"/>
                  </a:ext>
                </a:extLst>
              </p:cNvPr>
              <p:cNvSpPr txBox="1"/>
              <p:nvPr/>
            </p:nvSpPr>
            <p:spPr>
              <a:xfrm rot="17380067">
                <a:off x="7489757" y="1071987"/>
                <a:ext cx="2455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en-US" altLang="ja-JP" sz="2400" b="0" i="1" smtClean="0">
                              <a:solidFill>
                                <a:srgbClr val="FF8C1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rgbClr val="FF8C1B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kumimoji="1" lang="en-US" altLang="ja-JP" sz="2400" b="0" i="1" smtClean="0">
                              <a:solidFill>
                                <a:srgbClr val="FF8C1B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FF8C1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solidFill>
                                    <a:srgbClr val="FF8C1B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FF8C1B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02</m:t>
                      </m:r>
                    </m:oMath>
                  </m:oMathPara>
                </a14:m>
                <a:endParaRPr lang="ja-JP" altLang="en-US" sz="2400" dirty="0">
                  <a:solidFill>
                    <a:srgbClr val="FF8C1B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971AB11-DB5B-0501-4BA7-567BD9558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80067">
                <a:off x="7489757" y="1071987"/>
                <a:ext cx="2455912" cy="461665"/>
              </a:xfrm>
              <a:prstGeom prst="rect">
                <a:avLst/>
              </a:prstGeom>
              <a:blipFill>
                <a:blip r:embed="rId5"/>
                <a:stretch>
                  <a:fillRect l="-37981" r="-49519" b="-59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2A77339-45E2-2F3B-A179-F8CFE76F1C3F}"/>
                  </a:ext>
                </a:extLst>
              </p:cNvPr>
              <p:cNvSpPr txBox="1"/>
              <p:nvPr/>
            </p:nvSpPr>
            <p:spPr>
              <a:xfrm>
                <a:off x="6903714" y="4986759"/>
                <a:ext cx="325021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sSub>
                          <m:sSub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31</m:t>
                    </m:r>
                  </m:oMath>
                </a14:m>
                <a:r>
                  <a:rPr lang="en-US" altLang="ja-JP" sz="2000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ja-JP" sz="2000" dirty="0">
                    <a:solidFill>
                      <a:schemeClr val="bg1"/>
                    </a:solidFill>
                  </a:rPr>
                  <a:t>(dirty)</a:t>
                </a:r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66DE858-9F1F-7C3F-D45F-A1345AD39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714" y="4986759"/>
                <a:ext cx="3250217" cy="307777"/>
              </a:xfrm>
              <a:prstGeom prst="rect">
                <a:avLst/>
              </a:prstGeom>
              <a:blipFill>
                <a:blip r:embed="rId6"/>
                <a:stretch>
                  <a:fillRect t="-162745" b="-247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20BD6A3-8E77-AF66-828D-EFEB9FA599F2}"/>
                  </a:ext>
                </a:extLst>
              </p:cNvPr>
              <p:cNvSpPr txBox="1"/>
              <p:nvPr/>
            </p:nvSpPr>
            <p:spPr>
              <a:xfrm>
                <a:off x="10244365" y="4975096"/>
                <a:ext cx="15508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217</m:t>
                      </m:r>
                    </m:oMath>
                  </m:oMathPara>
                </a14:m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7DB9920-B8E5-D091-A9FB-EA28F89E3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365" y="4975096"/>
                <a:ext cx="1550874" cy="307777"/>
              </a:xfrm>
              <a:prstGeom prst="rect">
                <a:avLst/>
              </a:prstGeom>
              <a:blipFill>
                <a:blip r:embed="rId7"/>
                <a:stretch>
                  <a:fillRect l="-16929" t="-162745" r="-3150" b="-247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9319D6-FD8F-6763-1F9D-43C0243581FC}"/>
              </a:ext>
            </a:extLst>
          </p:cNvPr>
          <p:cNvSpPr txBox="1"/>
          <p:nvPr/>
        </p:nvSpPr>
        <p:spPr>
          <a:xfrm>
            <a:off x="6446828" y="6419856"/>
            <a:ext cx="5541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tx2"/>
                </a:solidFill>
              </a:rPr>
              <a:t>T. Kubo, Phys. Rev. Applied </a:t>
            </a:r>
            <a:r>
              <a:rPr lang="en-US" altLang="ja-JP" b="1" dirty="0">
                <a:solidFill>
                  <a:schemeClr val="tx2"/>
                </a:solidFill>
              </a:rPr>
              <a:t>22</a:t>
            </a:r>
            <a:r>
              <a:rPr lang="en-US" altLang="ja-JP" dirty="0">
                <a:solidFill>
                  <a:schemeClr val="tx2"/>
                </a:solidFill>
              </a:rPr>
              <a:t>, 044042 (2024) 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81CED81-14AD-C405-8F23-57E448F09673}"/>
                  </a:ext>
                </a:extLst>
              </p:cNvPr>
              <p:cNvSpPr txBox="1"/>
              <p:nvPr/>
            </p:nvSpPr>
            <p:spPr>
              <a:xfrm>
                <a:off x="0" y="1329"/>
                <a:ext cx="5540829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sz="2800" b="0" dirty="0">
                    <a:solidFill>
                      <a:srgbClr val="FF8C1B"/>
                    </a:solidFill>
                    <a:latin typeface="Cambria Math" panose="02040503050406030204" pitchFamily="18" charset="0"/>
                  </a:rPr>
                  <a:t>Let’s see the orange curves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2800" b="0" i="1" smtClean="0">
                            <a:solidFill>
                              <a:srgbClr val="FF8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0" smtClean="0">
                            <a:solidFill>
                              <a:srgbClr val="FF8C1B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solidFill>
                              <a:srgbClr val="FF8C1B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2800" b="0" i="1" smtClean="0">
                                <a:solidFill>
                                  <a:srgbClr val="FF8C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solidFill>
                                  <a:srgbClr val="FF8C1B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kumimoji="1" lang="en-US" altLang="ja-JP" sz="2800" b="0" i="0" smtClean="0">
                                <a:solidFill>
                                  <a:srgbClr val="FF8C1B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kumimoji="1" lang="en-US" altLang="ja-JP" sz="2800" b="0" i="0" smtClean="0">
                        <a:solidFill>
                          <a:srgbClr val="FF8C1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b="0" i="0" smtClean="0">
                        <a:solidFill>
                          <a:srgbClr val="FF8C1B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800" b="0" i="0" smtClean="0">
                        <a:solidFill>
                          <a:srgbClr val="FF8C1B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800" b="0" i="0" smtClean="0">
                        <a:solidFill>
                          <a:srgbClr val="FF8C1B"/>
                        </a:solidFill>
                        <a:latin typeface="Cambria Math" panose="02040503050406030204" pitchFamily="18" charset="0"/>
                      </a:rPr>
                      <m:t>02</m:t>
                    </m:r>
                  </m:oMath>
                </a14:m>
                <a:r>
                  <a:rPr lang="en-US" altLang="ja-JP" sz="2800" dirty="0">
                    <a:solidFill>
                      <a:srgbClr val="FF8C1B"/>
                    </a:solidFill>
                  </a:rPr>
                  <a:t>),which correspond to 7GHz for Nb.</a:t>
                </a:r>
                <a:endParaRPr lang="ja-JP" altLang="en-US" sz="2800" dirty="0">
                  <a:solidFill>
                    <a:srgbClr val="FF8C1B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F2CDD3B-9B7C-F9B0-3A17-EFF29BAD1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29"/>
                <a:ext cx="5540829" cy="1384995"/>
              </a:xfrm>
              <a:prstGeom prst="rect">
                <a:avLst/>
              </a:prstGeom>
              <a:blipFill>
                <a:blip r:embed="rId8"/>
                <a:stretch>
                  <a:fillRect t="-4405" b="-1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C5D085B-80A0-91FB-6FF1-A8F05072D8CD}"/>
                  </a:ext>
                </a:extLst>
              </p:cNvPr>
              <p:cNvSpPr txBox="1"/>
              <p:nvPr/>
            </p:nvSpPr>
            <p:spPr>
              <a:xfrm>
                <a:off x="886212" y="1537242"/>
                <a:ext cx="3431004" cy="12385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0" dirty="0">
                    <a:solidFill>
                      <a:srgbClr val="FFC000"/>
                    </a:solidFill>
                  </a:rPr>
                  <a:t>Dotted curve: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6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Re</m:t>
                      </m:r>
                      <m:r>
                        <a:rPr kumimoji="1" lang="en-US" altLang="ja-JP" sz="36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kumimoji="1" lang="en-US" altLang="ja-JP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ja-JP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kumimoji="1" lang="en-US" altLang="ja-JP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BEF2B51-EA26-DE9A-FE69-12DF74032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12" y="1537242"/>
                <a:ext cx="3431004" cy="1238544"/>
              </a:xfrm>
              <a:prstGeom prst="rect">
                <a:avLst/>
              </a:prstGeom>
              <a:blipFill>
                <a:blip r:embed="rId9"/>
                <a:stretch>
                  <a:fillRect l="-5124" t="-728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F40AA80B-05B6-8840-8413-53259BA82428}"/>
              </a:ext>
            </a:extLst>
          </p:cNvPr>
          <p:cNvCxnSpPr>
            <a:cxnSpLocks/>
          </p:cNvCxnSpPr>
          <p:nvPr/>
        </p:nvCxnSpPr>
        <p:spPr>
          <a:xfrm>
            <a:off x="4317216" y="1722359"/>
            <a:ext cx="2959092" cy="723417"/>
          </a:xfrm>
          <a:prstGeom prst="straightConnector1">
            <a:avLst/>
          </a:prstGeom>
          <a:ln w="539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76F8D3B-5EB2-C6D6-DB56-4A694435E642}"/>
                  </a:ext>
                </a:extLst>
              </p:cNvPr>
              <p:cNvSpPr txBox="1"/>
              <p:nvPr/>
            </p:nvSpPr>
            <p:spPr>
              <a:xfrm>
                <a:off x="820732" y="3098550"/>
                <a:ext cx="3326745" cy="122405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0" dirty="0">
                    <a:solidFill>
                      <a:srgbClr val="FFC000"/>
                    </a:solidFill>
                  </a:rPr>
                  <a:t>Dashed curve: </a:t>
                </a:r>
              </a:p>
              <a:p>
                <a:r>
                  <a:rPr kumimoji="1" lang="en-US" altLang="ja-JP" sz="3600" b="0" dirty="0">
                    <a:solidFill>
                      <a:srgbClr val="FFC000"/>
                    </a:solidFill>
                  </a:rPr>
                  <a:t>Re[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kumimoji="1" lang="en-US" altLang="ja-JP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kumimoji="1" lang="en-US" altLang="ja-JP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ja-JP" altLang="en-US" sz="3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76F8D3B-5EB2-C6D6-DB56-4A694435E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32" y="3098550"/>
                <a:ext cx="3326745" cy="1224053"/>
              </a:xfrm>
              <a:prstGeom prst="rect">
                <a:avLst/>
              </a:prstGeom>
              <a:blipFill>
                <a:blip r:embed="rId10"/>
                <a:stretch>
                  <a:fillRect l="-5474" t="-7353" r="-4197" b="-1617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78CB16B-851C-2564-0908-9AC713009209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4147477" y="3420990"/>
            <a:ext cx="3694592" cy="289587"/>
          </a:xfrm>
          <a:prstGeom prst="straightConnector1">
            <a:avLst/>
          </a:prstGeom>
          <a:ln w="539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B61B790-0387-8B08-E7F9-C2508455CFD3}"/>
                  </a:ext>
                </a:extLst>
              </p:cNvPr>
              <p:cNvSpPr txBox="1"/>
              <p:nvPr/>
            </p:nvSpPr>
            <p:spPr>
              <a:xfrm>
                <a:off x="116266" y="5900694"/>
                <a:ext cx="5346720" cy="971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Significant contribution from </a:t>
                </a:r>
              </a:p>
              <a:p>
                <a:r>
                  <a:rPr kumimoji="1" lang="en-US" altLang="ja-JP" sz="2800" dirty="0"/>
                  <a:t>the direct AAA action term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ja-JP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987F646-1379-D649-C17D-424D02C46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66" y="5900694"/>
                <a:ext cx="5346720" cy="971997"/>
              </a:xfrm>
              <a:prstGeom prst="rect">
                <a:avLst/>
              </a:prstGeom>
              <a:blipFill>
                <a:blip r:embed="rId12"/>
                <a:stretch>
                  <a:fillRect l="-2281" t="-7547" b="-163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図 31">
            <a:extLst>
              <a:ext uri="{FF2B5EF4-FFF2-40B4-BE49-F238E27FC236}">
                <a16:creationId xmlns:a16="http://schemas.microsoft.com/office/drawing/2014/main" id="{F461630B-90DB-78EE-26A1-55AA0EFBDD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773" y="3781167"/>
            <a:ext cx="1692225" cy="111487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5BEBFFC-8F9E-9B71-38F5-026861CA38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76" y="1870208"/>
            <a:ext cx="672235" cy="51240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4880062-B46D-6E1F-F99F-8CAE763F59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214" y="3715421"/>
            <a:ext cx="637785" cy="45243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DAD6AF8-C7BD-686B-4A3C-FB05F3AB23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925" y="3157981"/>
            <a:ext cx="672235" cy="51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695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52E63-0D29-F665-89FC-E11EA6538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0865809-2E23-0F86-FC24-2506CE30D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17" t="14493" r="28342" b="10145"/>
          <a:stretch/>
        </p:blipFill>
        <p:spPr>
          <a:xfrm>
            <a:off x="5625179" y="66645"/>
            <a:ext cx="6482202" cy="6253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DD05095-2CAC-5577-4923-DDB8D29DC114}"/>
                  </a:ext>
                </a:extLst>
              </p:cNvPr>
              <p:cNvSpPr txBox="1"/>
              <p:nvPr/>
            </p:nvSpPr>
            <p:spPr>
              <a:xfrm rot="17271563">
                <a:off x="9888237" y="1631310"/>
                <a:ext cx="12945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22FF2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solidFill>
                            <a:srgbClr val="22FF2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solidFill>
                            <a:srgbClr val="22FF22"/>
                          </a:solidFill>
                          <a:latin typeface="Cambria Math" panose="02040503050406030204" pitchFamily="18" charset="0"/>
                        </a:rPr>
                        <m:t>04</m:t>
                      </m:r>
                    </m:oMath>
                  </m:oMathPara>
                </a14:m>
                <a:endParaRPr lang="ja-JP" altLang="en-US" sz="2400" dirty="0">
                  <a:solidFill>
                    <a:srgbClr val="22FF22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6CE0632-673B-1A04-0DE8-714FE580B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271563">
                <a:off x="9888237" y="1631310"/>
                <a:ext cx="129457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0A4A0E4-DBF3-90BC-2F0A-88B5DA81B07B}"/>
                  </a:ext>
                </a:extLst>
              </p:cNvPr>
              <p:cNvSpPr txBox="1"/>
              <p:nvPr/>
            </p:nvSpPr>
            <p:spPr>
              <a:xfrm rot="17444565">
                <a:off x="10527335" y="1958161"/>
                <a:ext cx="12945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1313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solidFill>
                            <a:srgbClr val="1313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solidFill>
                            <a:srgbClr val="1313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ja-JP" altLang="en-US" sz="2400" dirty="0">
                  <a:solidFill>
                    <a:srgbClr val="1313FF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3385815-186F-FAC2-9D4F-4E1969758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444565">
                <a:off x="10527335" y="1958161"/>
                <a:ext cx="129457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A0958DE-43DF-93D9-2FA8-6091D91FDA66}"/>
                  </a:ext>
                </a:extLst>
              </p:cNvPr>
              <p:cNvSpPr txBox="1"/>
              <p:nvPr/>
            </p:nvSpPr>
            <p:spPr>
              <a:xfrm rot="17380067">
                <a:off x="7489757" y="1071987"/>
                <a:ext cx="2455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en-US" altLang="ja-JP" sz="2400" b="0" i="1" smtClean="0">
                              <a:solidFill>
                                <a:srgbClr val="FF8C1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rgbClr val="FF8C1B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kumimoji="1" lang="en-US" altLang="ja-JP" sz="2400" b="0" i="1" smtClean="0">
                              <a:solidFill>
                                <a:srgbClr val="FF8C1B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FF8C1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solidFill>
                                    <a:srgbClr val="FF8C1B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FF8C1B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02</m:t>
                      </m:r>
                    </m:oMath>
                  </m:oMathPara>
                </a14:m>
                <a:endParaRPr lang="ja-JP" altLang="en-US" sz="2400" dirty="0">
                  <a:solidFill>
                    <a:srgbClr val="FF8C1B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971AB11-DB5B-0501-4BA7-567BD9558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80067">
                <a:off x="7489757" y="1071987"/>
                <a:ext cx="2455912" cy="461665"/>
              </a:xfrm>
              <a:prstGeom prst="rect">
                <a:avLst/>
              </a:prstGeom>
              <a:blipFill>
                <a:blip r:embed="rId5"/>
                <a:stretch>
                  <a:fillRect l="-37981" r="-49519" b="-59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DDCD9D7-289F-931F-5915-56AD473DF2C6}"/>
                  </a:ext>
                </a:extLst>
              </p:cNvPr>
              <p:cNvSpPr txBox="1"/>
              <p:nvPr/>
            </p:nvSpPr>
            <p:spPr>
              <a:xfrm>
                <a:off x="6903714" y="4986759"/>
                <a:ext cx="325021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sSub>
                          <m:sSub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31</m:t>
                    </m:r>
                  </m:oMath>
                </a14:m>
                <a:r>
                  <a:rPr lang="en-US" altLang="ja-JP" sz="2000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ja-JP" sz="2000" dirty="0">
                    <a:solidFill>
                      <a:schemeClr val="bg1"/>
                    </a:solidFill>
                  </a:rPr>
                  <a:t>(dirty)</a:t>
                </a:r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66DE858-9F1F-7C3F-D45F-A1345AD39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714" y="4986759"/>
                <a:ext cx="3250217" cy="307777"/>
              </a:xfrm>
              <a:prstGeom prst="rect">
                <a:avLst/>
              </a:prstGeom>
              <a:blipFill>
                <a:blip r:embed="rId6"/>
                <a:stretch>
                  <a:fillRect t="-162745" b="-247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92718A3-415D-D635-47E0-413AA9BD80A2}"/>
                  </a:ext>
                </a:extLst>
              </p:cNvPr>
              <p:cNvSpPr txBox="1"/>
              <p:nvPr/>
            </p:nvSpPr>
            <p:spPr>
              <a:xfrm>
                <a:off x="10244365" y="4975096"/>
                <a:ext cx="15508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217</m:t>
                      </m:r>
                    </m:oMath>
                  </m:oMathPara>
                </a14:m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7DB9920-B8E5-D091-A9FB-EA28F89E3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365" y="4975096"/>
                <a:ext cx="1550874" cy="307777"/>
              </a:xfrm>
              <a:prstGeom prst="rect">
                <a:avLst/>
              </a:prstGeom>
              <a:blipFill>
                <a:blip r:embed="rId7"/>
                <a:stretch>
                  <a:fillRect l="-16929" t="-162745" r="-3150" b="-247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684EEE-B951-1B8B-4878-6BB0A3978271}"/>
              </a:ext>
            </a:extLst>
          </p:cNvPr>
          <p:cNvSpPr txBox="1"/>
          <p:nvPr/>
        </p:nvSpPr>
        <p:spPr>
          <a:xfrm>
            <a:off x="6446828" y="6419856"/>
            <a:ext cx="5541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tx2"/>
                </a:solidFill>
              </a:rPr>
              <a:t>T. Kubo, Phys. Rev. Applied </a:t>
            </a:r>
            <a:r>
              <a:rPr lang="en-US" altLang="ja-JP" b="1" dirty="0">
                <a:solidFill>
                  <a:schemeClr val="tx2"/>
                </a:solidFill>
              </a:rPr>
              <a:t>22</a:t>
            </a:r>
            <a:r>
              <a:rPr lang="en-US" altLang="ja-JP" dirty="0">
                <a:solidFill>
                  <a:schemeClr val="tx2"/>
                </a:solidFill>
              </a:rPr>
              <a:t>, 044042 (2024) 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30CE60C-B901-B566-A382-5C06010506C4}"/>
                  </a:ext>
                </a:extLst>
              </p:cNvPr>
              <p:cNvSpPr txBox="1"/>
              <p:nvPr/>
            </p:nvSpPr>
            <p:spPr>
              <a:xfrm>
                <a:off x="0" y="1329"/>
                <a:ext cx="5540829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sz="2800" b="0" dirty="0">
                    <a:solidFill>
                      <a:srgbClr val="FF8C1B"/>
                    </a:solidFill>
                    <a:latin typeface="Cambria Math" panose="02040503050406030204" pitchFamily="18" charset="0"/>
                  </a:rPr>
                  <a:t>Let’s see the orange curves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2800" b="0" i="1" smtClean="0">
                            <a:solidFill>
                              <a:srgbClr val="FF8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0" smtClean="0">
                            <a:solidFill>
                              <a:srgbClr val="FF8C1B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solidFill>
                              <a:srgbClr val="FF8C1B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2800" b="0" i="1" smtClean="0">
                                <a:solidFill>
                                  <a:srgbClr val="FF8C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solidFill>
                                  <a:srgbClr val="FF8C1B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kumimoji="1" lang="en-US" altLang="ja-JP" sz="2800" b="0" i="0" smtClean="0">
                                <a:solidFill>
                                  <a:srgbClr val="FF8C1B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kumimoji="1" lang="en-US" altLang="ja-JP" sz="2800" b="0" i="0" smtClean="0">
                        <a:solidFill>
                          <a:srgbClr val="FF8C1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b="0" i="0" smtClean="0">
                        <a:solidFill>
                          <a:srgbClr val="FF8C1B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800" b="0" i="0" smtClean="0">
                        <a:solidFill>
                          <a:srgbClr val="FF8C1B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800" b="0" i="0" smtClean="0">
                        <a:solidFill>
                          <a:srgbClr val="FF8C1B"/>
                        </a:solidFill>
                        <a:latin typeface="Cambria Math" panose="02040503050406030204" pitchFamily="18" charset="0"/>
                      </a:rPr>
                      <m:t>02</m:t>
                    </m:r>
                  </m:oMath>
                </a14:m>
                <a:r>
                  <a:rPr lang="en-US" altLang="ja-JP" sz="2800" dirty="0">
                    <a:solidFill>
                      <a:srgbClr val="FF8C1B"/>
                    </a:solidFill>
                  </a:rPr>
                  <a:t>),which correspond to 7GHz for Nb.</a:t>
                </a:r>
                <a:endParaRPr lang="ja-JP" altLang="en-US" sz="2800" dirty="0">
                  <a:solidFill>
                    <a:srgbClr val="FF8C1B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F2CDD3B-9B7C-F9B0-3A17-EFF29BAD1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29"/>
                <a:ext cx="5540829" cy="1384995"/>
              </a:xfrm>
              <a:prstGeom prst="rect">
                <a:avLst/>
              </a:prstGeom>
              <a:blipFill>
                <a:blip r:embed="rId8"/>
                <a:stretch>
                  <a:fillRect t="-4405" b="-1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B934987-C9C8-2CFB-B778-738C0256C4B2}"/>
                  </a:ext>
                </a:extLst>
              </p:cNvPr>
              <p:cNvSpPr txBox="1"/>
              <p:nvPr/>
            </p:nvSpPr>
            <p:spPr>
              <a:xfrm>
                <a:off x="886212" y="1537242"/>
                <a:ext cx="3431004" cy="12385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0" dirty="0">
                    <a:solidFill>
                      <a:srgbClr val="FFC000"/>
                    </a:solidFill>
                  </a:rPr>
                  <a:t>Dotted curve: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6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Re</m:t>
                      </m:r>
                      <m:r>
                        <a:rPr kumimoji="1" lang="en-US" altLang="ja-JP" sz="36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kumimoji="1" lang="en-US" altLang="ja-JP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ja-JP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kumimoji="1" lang="en-US" altLang="ja-JP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BEF2B51-EA26-DE9A-FE69-12DF74032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12" y="1537242"/>
                <a:ext cx="3431004" cy="1238544"/>
              </a:xfrm>
              <a:prstGeom prst="rect">
                <a:avLst/>
              </a:prstGeom>
              <a:blipFill>
                <a:blip r:embed="rId9"/>
                <a:stretch>
                  <a:fillRect l="-5124" t="-728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D6F1A3C-3F3C-12A0-B1F3-F9207E3456AA}"/>
              </a:ext>
            </a:extLst>
          </p:cNvPr>
          <p:cNvCxnSpPr>
            <a:cxnSpLocks/>
          </p:cNvCxnSpPr>
          <p:nvPr/>
        </p:nvCxnSpPr>
        <p:spPr>
          <a:xfrm>
            <a:off x="4317216" y="1722359"/>
            <a:ext cx="2959092" cy="723417"/>
          </a:xfrm>
          <a:prstGeom prst="straightConnector1">
            <a:avLst/>
          </a:prstGeom>
          <a:ln w="539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52ACB16-18F7-8448-036A-84E6C866EF9A}"/>
                  </a:ext>
                </a:extLst>
              </p:cNvPr>
              <p:cNvSpPr txBox="1"/>
              <p:nvPr/>
            </p:nvSpPr>
            <p:spPr>
              <a:xfrm>
                <a:off x="820732" y="3098550"/>
                <a:ext cx="3326745" cy="122405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0" dirty="0">
                    <a:solidFill>
                      <a:srgbClr val="FFC000"/>
                    </a:solidFill>
                  </a:rPr>
                  <a:t>Dashed curve: </a:t>
                </a:r>
              </a:p>
              <a:p>
                <a:r>
                  <a:rPr kumimoji="1" lang="en-US" altLang="ja-JP" sz="3600" b="0" dirty="0">
                    <a:solidFill>
                      <a:srgbClr val="FFC000"/>
                    </a:solidFill>
                  </a:rPr>
                  <a:t>Re[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kumimoji="1" lang="en-US" altLang="ja-JP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kumimoji="1" lang="en-US" altLang="ja-JP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ja-JP" altLang="en-US" sz="3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52ACB16-18F7-8448-036A-84E6C866E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32" y="3098550"/>
                <a:ext cx="3326745" cy="1224053"/>
              </a:xfrm>
              <a:prstGeom prst="rect">
                <a:avLst/>
              </a:prstGeom>
              <a:blipFill>
                <a:blip r:embed="rId10"/>
                <a:stretch>
                  <a:fillRect l="-5474" t="-7353" r="-4197" b="-1617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66C31DC9-03C2-42E1-3E5E-9A8C50EC1C29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4147477" y="3420990"/>
            <a:ext cx="3694592" cy="289587"/>
          </a:xfrm>
          <a:prstGeom prst="straightConnector1">
            <a:avLst/>
          </a:prstGeom>
          <a:ln w="539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701F592-ACA7-056C-D319-39CFE1FE4634}"/>
                  </a:ext>
                </a:extLst>
              </p:cNvPr>
              <p:cNvSpPr txBox="1"/>
              <p:nvPr/>
            </p:nvSpPr>
            <p:spPr>
              <a:xfrm>
                <a:off x="707522" y="4589895"/>
                <a:ext cx="4532844" cy="122405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>
                    <a:solidFill>
                      <a:srgbClr val="FFC000"/>
                    </a:solidFill>
                  </a:rPr>
                  <a:t>Solid</a:t>
                </a:r>
                <a:r>
                  <a:rPr kumimoji="1" lang="en-US" altLang="ja-JP" sz="3600" b="0" dirty="0">
                    <a:solidFill>
                      <a:srgbClr val="FFC000"/>
                    </a:solidFill>
                  </a:rPr>
                  <a:t> curve: </a:t>
                </a:r>
              </a:p>
              <a:p>
                <a:r>
                  <a:rPr kumimoji="1" lang="en-US" altLang="ja-JP" sz="3600" b="0" dirty="0">
                    <a:solidFill>
                      <a:srgbClr val="FFC000"/>
                    </a:solidFill>
                  </a:rPr>
                  <a:t>Re[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kumimoji="1" lang="en-US" altLang="ja-JP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kumimoji="1" lang="en-US" altLang="ja-JP" sz="36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ja-JP" sz="36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6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ja-JP" sz="36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ja-JP" sz="36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kumimoji="1" lang="en-US" altLang="ja-JP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ja-JP" altLang="en-US" sz="3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047C565-F340-4B6B-97D2-D79B84975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22" y="4589895"/>
                <a:ext cx="4532844" cy="1224053"/>
              </a:xfrm>
              <a:prstGeom prst="rect">
                <a:avLst/>
              </a:prstGeom>
              <a:blipFill>
                <a:blip r:embed="rId11"/>
                <a:stretch>
                  <a:fillRect l="-3882" t="-7843" b="-1617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1F24389-A493-9BF2-88D1-CB5CD6FA7FF0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5240366" y="3016048"/>
            <a:ext cx="2035942" cy="2185874"/>
          </a:xfrm>
          <a:prstGeom prst="straightConnector1">
            <a:avLst/>
          </a:prstGeom>
          <a:ln w="539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FB932D9-5ADC-B015-B1FA-6F0741DEF137}"/>
                  </a:ext>
                </a:extLst>
              </p:cNvPr>
              <p:cNvSpPr txBox="1"/>
              <p:nvPr/>
            </p:nvSpPr>
            <p:spPr>
              <a:xfrm>
                <a:off x="116266" y="5900694"/>
                <a:ext cx="5346720" cy="971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Significant contribution from </a:t>
                </a:r>
              </a:p>
              <a:p>
                <a:r>
                  <a:rPr kumimoji="1" lang="en-US" altLang="ja-JP" sz="2800" dirty="0"/>
                  <a:t>the direct AAA action term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ja-JP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987F646-1379-D649-C17D-424D02C46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66" y="5900694"/>
                <a:ext cx="5346720" cy="971997"/>
              </a:xfrm>
              <a:prstGeom prst="rect">
                <a:avLst/>
              </a:prstGeom>
              <a:blipFill>
                <a:blip r:embed="rId12"/>
                <a:stretch>
                  <a:fillRect l="-2281" t="-7547" b="-163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図 31">
            <a:extLst>
              <a:ext uri="{FF2B5EF4-FFF2-40B4-BE49-F238E27FC236}">
                <a16:creationId xmlns:a16="http://schemas.microsoft.com/office/drawing/2014/main" id="{B45A6413-E05B-E0FE-4AAA-48C8C22BC2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773" y="3781167"/>
            <a:ext cx="1692225" cy="111487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8B183D8-FF65-57C7-DD28-107A2CE6C2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76" y="1870208"/>
            <a:ext cx="672235" cy="51240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739B8DB-5A71-05CD-1819-F87B4BCE2D6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214" y="3715421"/>
            <a:ext cx="637785" cy="45243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02EA3FF-497C-D4B2-DF7D-1F3A8A0DE01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704" y="5514418"/>
            <a:ext cx="646143" cy="41262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90D97A1-AD04-840E-88AB-E340303D5A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925" y="3157981"/>
            <a:ext cx="672235" cy="51240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C0E2346-0286-40FA-24B8-99056FDC128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253" y="5026061"/>
            <a:ext cx="637786" cy="45243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ED9C4BD-8EF4-5D1F-EA44-2D8187433E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681" y="4502072"/>
            <a:ext cx="611123" cy="4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0281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378CF-AC39-87DF-0C05-75DCF2762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E3F4B08B-B200-922F-8D5D-1101751C9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88" t="14619" r="28994" b="10019"/>
          <a:stretch/>
        </p:blipFill>
        <p:spPr>
          <a:xfrm>
            <a:off x="5712287" y="106678"/>
            <a:ext cx="6301808" cy="6253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2BDA9C8-BD82-E89C-57CB-A4818E700561}"/>
                  </a:ext>
                </a:extLst>
              </p:cNvPr>
              <p:cNvSpPr txBox="1"/>
              <p:nvPr/>
            </p:nvSpPr>
            <p:spPr>
              <a:xfrm rot="16751836">
                <a:off x="6261071" y="1128849"/>
                <a:ext cx="16091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005</m:t>
                      </m:r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2BDA9C8-BD82-E89C-57CB-A4818E700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751836">
                <a:off x="6261071" y="1128849"/>
                <a:ext cx="1609158" cy="276999"/>
              </a:xfrm>
              <a:prstGeom prst="rect">
                <a:avLst/>
              </a:prstGeom>
              <a:blipFill>
                <a:blip r:embed="rId3"/>
                <a:stretch>
                  <a:fillRect l="-88636" t="-2602" r="-117045" b="-11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3A36597-8936-2168-B717-3BDD51FE04F9}"/>
                  </a:ext>
                </a:extLst>
              </p:cNvPr>
              <p:cNvSpPr txBox="1"/>
              <p:nvPr/>
            </p:nvSpPr>
            <p:spPr>
              <a:xfrm rot="16970620">
                <a:off x="7190416" y="1382465"/>
                <a:ext cx="12945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FFB3B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b="0" i="1" smtClean="0">
                          <a:solidFill>
                            <a:srgbClr val="FFB3B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b="0" i="1" smtClean="0">
                          <a:solidFill>
                            <a:srgbClr val="FFB3B3"/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ja-JP" altLang="en-US" dirty="0">
                  <a:solidFill>
                    <a:srgbClr val="FFB3B3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3A36597-8936-2168-B717-3BDD51FE0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970620">
                <a:off x="7190416" y="1382465"/>
                <a:ext cx="12945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0AF0E15-6F2A-9041-3D43-25E438EEBB71}"/>
                  </a:ext>
                </a:extLst>
              </p:cNvPr>
              <p:cNvSpPr txBox="1"/>
              <p:nvPr/>
            </p:nvSpPr>
            <p:spPr>
              <a:xfrm rot="17200365">
                <a:off x="8451980" y="1744359"/>
                <a:ext cx="12945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b="0" i="1" smtClean="0">
                          <a:solidFill>
                            <a:srgbClr val="FF8C1B"/>
                          </a:solidFill>
                          <a:latin typeface="Cambria Math" panose="02040503050406030204" pitchFamily="18" charset="0"/>
                        </a:rPr>
                        <m:t>02</m:t>
                      </m:r>
                    </m:oMath>
                  </m:oMathPara>
                </a14:m>
                <a:endParaRPr lang="ja-JP" altLang="en-US" dirty="0">
                  <a:solidFill>
                    <a:srgbClr val="FF8C1B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0AF0E15-6F2A-9041-3D43-25E438EEB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200365">
                <a:off x="8451980" y="1744359"/>
                <a:ext cx="12945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89EBDB7-5975-4507-BF7A-E6230835B257}"/>
                  </a:ext>
                </a:extLst>
              </p:cNvPr>
              <p:cNvSpPr txBox="1"/>
              <p:nvPr/>
            </p:nvSpPr>
            <p:spPr>
              <a:xfrm rot="17268982">
                <a:off x="9845757" y="1864153"/>
                <a:ext cx="12945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22FF2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b="0" i="1" smtClean="0">
                          <a:solidFill>
                            <a:srgbClr val="22FF2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b="0" i="1" smtClean="0">
                          <a:solidFill>
                            <a:srgbClr val="22FF22"/>
                          </a:solidFill>
                          <a:latin typeface="Cambria Math" panose="02040503050406030204" pitchFamily="18" charset="0"/>
                        </a:rPr>
                        <m:t>04</m:t>
                      </m:r>
                    </m:oMath>
                  </m:oMathPara>
                </a14:m>
                <a:endParaRPr lang="ja-JP" altLang="en-US" dirty="0">
                  <a:solidFill>
                    <a:srgbClr val="22FF22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89EBDB7-5975-4507-BF7A-E6230835B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268982">
                <a:off x="9845757" y="1864153"/>
                <a:ext cx="12945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CEBA9FE-7021-29E2-42C7-D322B43873F4}"/>
                  </a:ext>
                </a:extLst>
              </p:cNvPr>
              <p:cNvSpPr txBox="1"/>
              <p:nvPr/>
            </p:nvSpPr>
            <p:spPr>
              <a:xfrm rot="20097851">
                <a:off x="9450878" y="4131135"/>
                <a:ext cx="12945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1313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b="0" i="1" smtClean="0">
                          <a:solidFill>
                            <a:srgbClr val="1313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b="0" i="1" smtClean="0">
                          <a:solidFill>
                            <a:srgbClr val="1313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ja-JP" altLang="en-US" dirty="0">
                  <a:solidFill>
                    <a:srgbClr val="1313FF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CEBA9FE-7021-29E2-42C7-D322B4387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97851">
                <a:off x="9450878" y="4131135"/>
                <a:ext cx="12945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1B16690-2967-5606-7271-01561B6B2393}"/>
                  </a:ext>
                </a:extLst>
              </p:cNvPr>
              <p:cNvSpPr txBox="1"/>
              <p:nvPr/>
            </p:nvSpPr>
            <p:spPr>
              <a:xfrm rot="18477885">
                <a:off x="11000930" y="1216994"/>
                <a:ext cx="12945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A244A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b="0" i="1" smtClean="0">
                          <a:solidFill>
                            <a:srgbClr val="A244A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b="0" i="1" smtClean="0">
                          <a:solidFill>
                            <a:srgbClr val="A244A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ja-JP" altLang="en-US" dirty="0">
                  <a:solidFill>
                    <a:srgbClr val="A244A2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1B16690-2967-5606-7271-01561B6B2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477885">
                <a:off x="11000930" y="1216994"/>
                <a:ext cx="12945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6267D58-7076-E37E-6F50-EB9002E4A406}"/>
                  </a:ext>
                </a:extLst>
              </p:cNvPr>
              <p:cNvSpPr txBox="1"/>
              <p:nvPr/>
            </p:nvSpPr>
            <p:spPr>
              <a:xfrm>
                <a:off x="6416837" y="5094035"/>
                <a:ext cx="268613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kumimoji="1" lang="en-US" altLang="ja-JP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31</m:t>
                    </m:r>
                  </m:oMath>
                </a14:m>
                <a:r>
                  <a:rPr lang="en-US" altLang="ja-JP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ja-JP" dirty="0">
                    <a:solidFill>
                      <a:schemeClr val="bg1"/>
                    </a:solidFill>
                  </a:rPr>
                  <a:t>(dirty)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6267D58-7076-E37E-6F50-EB9002E4A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837" y="5094035"/>
                <a:ext cx="2686130" cy="276999"/>
              </a:xfrm>
              <a:prstGeom prst="rect">
                <a:avLst/>
              </a:prstGeom>
              <a:blipFill>
                <a:blip r:embed="rId9"/>
                <a:stretch>
                  <a:fillRect t="-173333" b="-25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5C3B595-159E-8120-AB10-AFF999B83C43}"/>
                  </a:ext>
                </a:extLst>
              </p:cNvPr>
              <p:cNvSpPr txBox="1"/>
              <p:nvPr/>
            </p:nvSpPr>
            <p:spPr>
              <a:xfrm>
                <a:off x="9784252" y="5008657"/>
                <a:ext cx="14050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217</m:t>
                      </m:r>
                    </m:oMath>
                  </m:oMathPara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5C3B595-159E-8120-AB10-AFF999B83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252" y="5008657"/>
                <a:ext cx="1405000" cy="276999"/>
              </a:xfrm>
              <a:prstGeom prst="rect">
                <a:avLst/>
              </a:prstGeom>
              <a:blipFill>
                <a:blip r:embed="rId10"/>
                <a:stretch>
                  <a:fillRect l="-16883" t="-173333" r="-3463" b="-25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2E39BF4-D19A-02C3-CE2E-DFE73EEEBBFE}"/>
              </a:ext>
            </a:extLst>
          </p:cNvPr>
          <p:cNvSpPr txBox="1"/>
          <p:nvPr/>
        </p:nvSpPr>
        <p:spPr>
          <a:xfrm>
            <a:off x="6446828" y="6419856"/>
            <a:ext cx="5541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tx2"/>
                </a:solidFill>
              </a:rPr>
              <a:t>T. Kubo, Phys. Rev. Applied </a:t>
            </a:r>
            <a:r>
              <a:rPr lang="en-US" altLang="ja-JP" b="1" dirty="0">
                <a:solidFill>
                  <a:schemeClr val="tx2"/>
                </a:solidFill>
              </a:rPr>
              <a:t>22</a:t>
            </a:r>
            <a:r>
              <a:rPr lang="en-US" altLang="ja-JP" dirty="0">
                <a:solidFill>
                  <a:schemeClr val="tx2"/>
                </a:solidFill>
              </a:rPr>
              <a:t>, 044042 (2024) 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D0C74C3-1C4F-D018-96BB-23CC3C003E9F}"/>
                  </a:ext>
                </a:extLst>
              </p:cNvPr>
              <p:cNvSpPr txBox="1"/>
              <p:nvPr/>
            </p:nvSpPr>
            <p:spPr>
              <a:xfrm>
                <a:off x="217714" y="315686"/>
                <a:ext cx="530134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/>
                  <a:t>The current-induced reduction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800" dirty="0"/>
                  <a:t> is pronounced as the frequency increases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D0C74C3-1C4F-D018-96BB-23CC3C0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4" y="315686"/>
                <a:ext cx="5301343" cy="1384995"/>
              </a:xfrm>
              <a:prstGeom prst="rect">
                <a:avLst/>
              </a:prstGeom>
              <a:blipFill>
                <a:blip r:embed="rId11"/>
                <a:stretch>
                  <a:fillRect l="-2417" t="-5286" r="-1841" b="-1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9C956C4-0F30-C422-44B4-32B136F531AF}"/>
              </a:ext>
            </a:extLst>
          </p:cNvPr>
          <p:cNvSpPr txBox="1"/>
          <p:nvPr/>
        </p:nvSpPr>
        <p:spPr>
          <a:xfrm>
            <a:off x="251340" y="2427681"/>
            <a:ext cx="540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The key player is the direct AAA photon action</a:t>
            </a:r>
            <a:endParaRPr kumimoji="1" lang="ja-JP" altLang="en-US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D55410A-2783-3439-A6F7-ED7E03CA3E3A}"/>
              </a:ext>
            </a:extLst>
          </p:cNvPr>
          <p:cNvSpPr txBox="1"/>
          <p:nvPr/>
        </p:nvSpPr>
        <p:spPr>
          <a:xfrm>
            <a:off x="-21772" y="5826980"/>
            <a:ext cx="5932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Big clue to understand the pronounced anti Q-slope with increasing frequency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80E23A8-3CC6-3AF3-A0DE-128F4C3C5B0D}"/>
                  </a:ext>
                </a:extLst>
              </p:cNvPr>
              <p:cNvSpPr txBox="1"/>
              <p:nvPr/>
            </p:nvSpPr>
            <p:spPr>
              <a:xfrm>
                <a:off x="579330" y="4976053"/>
                <a:ext cx="3978525" cy="5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32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32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32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32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80E23A8-3CC6-3AF3-A0DE-128F4C3C5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30" y="4976053"/>
                <a:ext cx="3978525" cy="5129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A5302B6-8E11-FF57-1CD5-68F3EC523C14}"/>
              </a:ext>
            </a:extLst>
          </p:cNvPr>
          <p:cNvSpPr/>
          <p:nvPr/>
        </p:nvSpPr>
        <p:spPr>
          <a:xfrm>
            <a:off x="2495090" y="4910802"/>
            <a:ext cx="898552" cy="717047"/>
          </a:xfrm>
          <a:prstGeom prst="rect">
            <a:avLst/>
          </a:prstGeom>
          <a:noFill/>
          <a:ln w="603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BABFDA92-5958-5AC7-B4B4-BDFB7FD5D2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08773" y="3824711"/>
            <a:ext cx="1692225" cy="111487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E0EB88-2E77-2D65-9BE5-F90CC1FA96A1}"/>
              </a:ext>
            </a:extLst>
          </p:cNvPr>
          <p:cNvSpPr txBox="1"/>
          <p:nvPr/>
        </p:nvSpPr>
        <p:spPr>
          <a:xfrm rot="16970620">
            <a:off x="6983006" y="1094712"/>
            <a:ext cx="25539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FFB3B3"/>
                </a:solidFill>
              </a:rPr>
              <a:t>3.6 GHz for Nb</a:t>
            </a:r>
            <a:endParaRPr lang="ja-JP" altLang="en-US" sz="2400" dirty="0">
              <a:solidFill>
                <a:srgbClr val="FFB3B3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931F3C-ABA8-B366-F521-65ED9164F845}"/>
              </a:ext>
            </a:extLst>
          </p:cNvPr>
          <p:cNvSpPr txBox="1"/>
          <p:nvPr/>
        </p:nvSpPr>
        <p:spPr>
          <a:xfrm rot="17066028">
            <a:off x="8274765" y="1368831"/>
            <a:ext cx="25539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FF7B00"/>
                </a:solidFill>
              </a:rPr>
              <a:t>7 GHz for Nb</a:t>
            </a:r>
            <a:endParaRPr lang="ja-JP" altLang="en-US" sz="2400" dirty="0">
              <a:solidFill>
                <a:srgbClr val="FF7B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3631B7-1EF8-E9E9-9BAA-A376AFC8B856}"/>
              </a:ext>
            </a:extLst>
          </p:cNvPr>
          <p:cNvSpPr txBox="1"/>
          <p:nvPr/>
        </p:nvSpPr>
        <p:spPr>
          <a:xfrm rot="17066028">
            <a:off x="9728480" y="1094712"/>
            <a:ext cx="25539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92D050"/>
                </a:solidFill>
              </a:rPr>
              <a:t>14 GHz for Nb</a:t>
            </a:r>
            <a:endParaRPr lang="ja-JP" altLang="en-US" sz="2400" dirty="0">
              <a:solidFill>
                <a:srgbClr val="92D05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EA8F5D-FE9E-46AE-FF1E-CB41C04657A7}"/>
              </a:ext>
            </a:extLst>
          </p:cNvPr>
          <p:cNvSpPr txBox="1"/>
          <p:nvPr/>
        </p:nvSpPr>
        <p:spPr>
          <a:xfrm rot="18006163">
            <a:off x="9930127" y="2790872"/>
            <a:ext cx="25539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</a:rPr>
              <a:t>36 GHz for Nb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4E5BB4-C088-1D00-3441-607ECA6B0FAD}"/>
              </a:ext>
            </a:extLst>
          </p:cNvPr>
          <p:cNvSpPr txBox="1"/>
          <p:nvPr/>
        </p:nvSpPr>
        <p:spPr>
          <a:xfrm rot="16705975">
            <a:off x="6141491" y="1058271"/>
            <a:ext cx="25539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1.8 GHz for Nb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F0FD35C-FF37-6B40-E2C0-ADEAAFA5CB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04601" y="2815683"/>
            <a:ext cx="2670279" cy="191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7469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80953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C814D-11C4-0525-E9EB-21714C89A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A0D107CB-3C98-5AAE-DE7C-550C47A8D4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0822" y="3623326"/>
            <a:ext cx="3395384" cy="278161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A06B477-DF47-7AA1-F61D-91328CA723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/>
          <a:stretch>
            <a:fillRect/>
          </a:stretch>
        </p:blipFill>
        <p:spPr>
          <a:xfrm>
            <a:off x="4140153" y="3600283"/>
            <a:ext cx="3792980" cy="297709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88EF915-73F8-9347-5D20-A83F121750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94" t="7161" r="12200" b="1281"/>
          <a:stretch/>
        </p:blipFill>
        <p:spPr>
          <a:xfrm>
            <a:off x="8659011" y="326153"/>
            <a:ext cx="3467652" cy="277818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52F989-129F-C80B-CA29-8D2FAB6FBE80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Arial Black" panose="020B0A04020102020204" pitchFamily="34" charset="0"/>
              </a:rPr>
              <a:t>The biggest differences </a:t>
            </a:r>
            <a:r>
              <a:rPr lang="en-US" altLang="ja-JP" sz="2000" dirty="0">
                <a:latin typeface="+mn-ea"/>
              </a:rPr>
              <a:t>between cavities for accelerators and those for quantum applications</a:t>
            </a:r>
            <a:endParaRPr kumimoji="1" lang="ja-JP" altLang="en-US" sz="2000" dirty="0">
              <a:latin typeface="+mn-ea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A500502-EBAB-AAC7-2E84-209819025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3328" r="3003" b="4497"/>
          <a:stretch/>
        </p:blipFill>
        <p:spPr bwMode="auto">
          <a:xfrm>
            <a:off x="3992579" y="442384"/>
            <a:ext cx="4569038" cy="270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4691D26-22AE-242C-32FE-223249E3D51A}"/>
                  </a:ext>
                </a:extLst>
              </p:cNvPr>
              <p:cNvSpPr txBox="1"/>
              <p:nvPr/>
            </p:nvSpPr>
            <p:spPr>
              <a:xfrm>
                <a:off x="4695761" y="3051913"/>
                <a:ext cx="4477705" cy="590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>
                    <a:solidFill>
                      <a:srgbClr val="FF0000"/>
                    </a:solidFill>
                  </a:rPr>
                  <a:t>photon number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</m:oMath>
                </a14:m>
                <a:endParaRPr kumimoji="1"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213E737-755F-0EDF-BFB0-88C76E51E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761" y="3051913"/>
                <a:ext cx="4477705" cy="590418"/>
              </a:xfrm>
              <a:prstGeom prst="rect">
                <a:avLst/>
              </a:prstGeom>
              <a:blipFill>
                <a:blip r:embed="rId6"/>
                <a:stretch>
                  <a:fillRect l="-1361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142F6C9B-EB89-2F17-B55A-4293ACACB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114" y="1001528"/>
            <a:ext cx="3436432" cy="2353902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9E72623-68DD-39E7-FC58-C0ECC52F03CE}"/>
              </a:ext>
            </a:extLst>
          </p:cNvPr>
          <p:cNvSpPr txBox="1"/>
          <p:nvPr/>
        </p:nvSpPr>
        <p:spPr>
          <a:xfrm>
            <a:off x="471554" y="2809566"/>
            <a:ext cx="144462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solidFill>
                  <a:schemeClr val="bg1"/>
                </a:solidFill>
              </a:rPr>
              <a:t>Electric field</a:t>
            </a:r>
          </a:p>
          <a:p>
            <a:r>
              <a:rPr lang="en-US" altLang="ja-JP" sz="1600" b="1" dirty="0">
                <a:solidFill>
                  <a:schemeClr val="bg1"/>
                </a:solidFill>
              </a:rPr>
              <a:t>distribution</a:t>
            </a:r>
            <a:endParaRPr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A153976-A5E9-65D2-A866-C7AEAC821708}"/>
              </a:ext>
            </a:extLst>
          </p:cNvPr>
          <p:cNvSpPr txBox="1"/>
          <p:nvPr/>
        </p:nvSpPr>
        <p:spPr>
          <a:xfrm>
            <a:off x="87549" y="480353"/>
            <a:ext cx="2607360" cy="461665"/>
          </a:xfrm>
          <a:prstGeom prst="rect">
            <a:avLst/>
          </a:prstGeom>
          <a:solidFill>
            <a:schemeClr val="bg1"/>
          </a:solidFill>
          <a:ln w="793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latin typeface="Arial Black" panose="020B0A04020102020204" pitchFamily="34" charset="0"/>
              </a:rPr>
              <a:t>Accelerators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1FB98D9-9582-98B2-12E1-AE0711F53BE8}"/>
              </a:ext>
            </a:extLst>
          </p:cNvPr>
          <p:cNvCxnSpPr/>
          <p:nvPr/>
        </p:nvCxnSpPr>
        <p:spPr>
          <a:xfrm>
            <a:off x="87549" y="3537700"/>
            <a:ext cx="11955294" cy="0"/>
          </a:xfrm>
          <a:prstGeom prst="line">
            <a:avLst/>
          </a:prstGeom>
          <a:ln w="635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DAC62A6-91AA-2758-8669-56377E5CDE71}"/>
              </a:ext>
            </a:extLst>
          </p:cNvPr>
          <p:cNvSpPr/>
          <p:nvPr/>
        </p:nvSpPr>
        <p:spPr>
          <a:xfrm>
            <a:off x="5273667" y="2280315"/>
            <a:ext cx="2645924" cy="872283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7CF91B-F968-C9D2-6289-3AC09E8CE0F5}"/>
              </a:ext>
            </a:extLst>
          </p:cNvPr>
          <p:cNvSpPr txBox="1"/>
          <p:nvPr/>
        </p:nvSpPr>
        <p:spPr>
          <a:xfrm>
            <a:off x="78144" y="3651653"/>
            <a:ext cx="3586239" cy="461665"/>
          </a:xfrm>
          <a:prstGeom prst="rect">
            <a:avLst/>
          </a:prstGeom>
          <a:solidFill>
            <a:schemeClr val="bg1"/>
          </a:solidFill>
          <a:ln w="635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latin typeface="Arial Black" panose="020B0A04020102020204" pitchFamily="34" charset="0"/>
              </a:rPr>
              <a:t>Quantum computing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54CE635-8C7D-9C81-1A24-1BD409E16416}"/>
                  </a:ext>
                </a:extLst>
              </p:cNvPr>
              <p:cNvSpPr txBox="1"/>
              <p:nvPr/>
            </p:nvSpPr>
            <p:spPr>
              <a:xfrm>
                <a:off x="4666875" y="6338315"/>
                <a:ext cx="4378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>
                    <a:solidFill>
                      <a:srgbClr val="FF0000"/>
                    </a:solidFill>
                  </a:rPr>
                  <a:t>photon number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kumimoji="1"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942210B-13D1-58BF-D106-DC870D1B4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875" y="6338315"/>
                <a:ext cx="4378764" cy="584775"/>
              </a:xfrm>
              <a:prstGeom prst="rect">
                <a:avLst/>
              </a:prstGeom>
              <a:blipFill>
                <a:blip r:embed="rId8"/>
                <a:stretch>
                  <a:fillRect l="-1532" b="-114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330D1A6-3E1D-7939-CF48-8AF762B100FC}"/>
                  </a:ext>
                </a:extLst>
              </p:cNvPr>
              <p:cNvSpPr txBox="1"/>
              <p:nvPr/>
            </p:nvSpPr>
            <p:spPr>
              <a:xfrm>
                <a:off x="9950650" y="3074520"/>
                <a:ext cx="19266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≃</m:t>
                    </m:r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ja-JP" altLang="en-US" sz="32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3200" dirty="0">
                    <a:solidFill>
                      <a:srgbClr val="FF0000"/>
                    </a:solidFill>
                  </a:rPr>
                  <a:t>K</a:t>
                </a:r>
                <a:endParaRPr kumimoji="1"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959B4C3-4709-C1A2-B393-08AEF3F8E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650" y="3074520"/>
                <a:ext cx="1926611" cy="584775"/>
              </a:xfrm>
              <a:prstGeom prst="rect">
                <a:avLst/>
              </a:prstGeom>
              <a:blipFill>
                <a:blip r:embed="rId9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7BB04DC-0840-3A8D-1CD0-BD247674B12A}"/>
              </a:ext>
            </a:extLst>
          </p:cNvPr>
          <p:cNvSpPr/>
          <p:nvPr/>
        </p:nvSpPr>
        <p:spPr>
          <a:xfrm>
            <a:off x="10246661" y="551713"/>
            <a:ext cx="1234343" cy="2620984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EAB3727-BC33-82A1-480F-D0CAD51EBD7C}"/>
                  </a:ext>
                </a:extLst>
              </p:cNvPr>
              <p:cNvSpPr txBox="1"/>
              <p:nvPr/>
            </p:nvSpPr>
            <p:spPr>
              <a:xfrm>
                <a:off x="9053370" y="6372267"/>
                <a:ext cx="2351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kumimoji="1"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≃</m:t>
                    </m:r>
                    <m:r>
                      <a:rPr kumimoji="1"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kumimoji="1" lang="ja-JP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2800" dirty="0">
                    <a:solidFill>
                      <a:srgbClr val="FF0000"/>
                    </a:solidFill>
                  </a:rPr>
                  <a:t>mK</a:t>
                </a:r>
                <a:endParaRPr kumimoji="1"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6EA61B9-91E2-A274-1D9D-77698B4EE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370" y="6372267"/>
                <a:ext cx="2351989" cy="523220"/>
              </a:xfrm>
              <a:prstGeom prst="rect">
                <a:avLst/>
              </a:prstGeom>
              <a:blipFill>
                <a:blip r:embed="rId10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2873BD01-E160-D746-5BFE-7481BBC1E882}"/>
              </a:ext>
            </a:extLst>
          </p:cNvPr>
          <p:cNvSpPr/>
          <p:nvPr/>
        </p:nvSpPr>
        <p:spPr>
          <a:xfrm>
            <a:off x="4312546" y="6133383"/>
            <a:ext cx="766430" cy="416020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CF8BEAA8-768A-E729-A4C7-862CF76DD9ED}"/>
              </a:ext>
            </a:extLst>
          </p:cNvPr>
          <p:cNvSpPr/>
          <p:nvPr/>
        </p:nvSpPr>
        <p:spPr>
          <a:xfrm>
            <a:off x="9193674" y="4292427"/>
            <a:ext cx="325042" cy="1790168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F4DFC15-AAF2-296C-67E4-95963773224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0812" y="4389389"/>
            <a:ext cx="1911312" cy="2400576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59428CC-9B06-2988-E165-81B4C0B0B878}"/>
              </a:ext>
            </a:extLst>
          </p:cNvPr>
          <p:cNvSpPr txBox="1"/>
          <p:nvPr/>
        </p:nvSpPr>
        <p:spPr>
          <a:xfrm>
            <a:off x="-26574" y="4107601"/>
            <a:ext cx="33570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T. Takenaka, T. Kubo et al., </a:t>
            </a:r>
          </a:p>
          <a:p>
            <a:r>
              <a:rPr lang="en-US" altLang="ja-JP" sz="1400" dirty="0">
                <a:solidFill>
                  <a:schemeClr val="tx2"/>
                </a:solidFill>
              </a:rPr>
              <a:t>arXiv:2510.01819. 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0FEE49B-8AC3-437A-0054-058BCF3E2154}"/>
              </a:ext>
            </a:extLst>
          </p:cNvPr>
          <p:cNvSpPr txBox="1"/>
          <p:nvPr/>
        </p:nvSpPr>
        <p:spPr>
          <a:xfrm>
            <a:off x="5564866" y="1526977"/>
            <a:ext cx="29578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1E3CFF"/>
                </a:solidFill>
              </a:rPr>
              <a:t>T. Kubo et al., </a:t>
            </a:r>
          </a:p>
          <a:p>
            <a:r>
              <a:rPr lang="en-US" altLang="ja-JP" sz="1400" dirty="0">
                <a:solidFill>
                  <a:srgbClr val="1E3CFF"/>
                </a:solidFill>
              </a:rPr>
              <a:t>IPAC2014, Dresden, Germany, </a:t>
            </a:r>
          </a:p>
          <a:p>
            <a:r>
              <a:rPr lang="en-US" altLang="ja-JP" sz="1400" dirty="0">
                <a:solidFill>
                  <a:srgbClr val="1E3CFF"/>
                </a:solidFill>
              </a:rPr>
              <a:t>WEPRI022, p.2519</a:t>
            </a:r>
            <a:endParaRPr lang="ja-JP" altLang="en-US" sz="1400" dirty="0">
              <a:solidFill>
                <a:srgbClr val="1E3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4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7E0A0-FBDF-162F-AB41-2CA7BEF2A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95D335-A349-2623-34BC-B5BA1937C60F}"/>
              </a:ext>
            </a:extLst>
          </p:cNvPr>
          <p:cNvSpPr txBox="1"/>
          <p:nvPr/>
        </p:nvSpPr>
        <p:spPr>
          <a:xfrm rot="19836122">
            <a:off x="264579" y="4455391"/>
            <a:ext cx="31242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Driving force of </a:t>
            </a:r>
          </a:p>
          <a:p>
            <a:r>
              <a:rPr kumimoji="1" lang="en-US" altLang="ja-JP" sz="2400" dirty="0"/>
              <a:t>Nonequilibrium </a:t>
            </a:r>
          </a:p>
          <a:p>
            <a:r>
              <a:rPr kumimoji="1" lang="en-US" altLang="ja-JP" sz="2400" dirty="0"/>
              <a:t>Dynamics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e.g</a:t>
            </a:r>
            <a:r>
              <a:rPr kumimoji="1" lang="en-US" altLang="ja-JP" dirty="0"/>
              <a:t>, strength of microwave)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B72A15EA-DAC0-3523-F9EA-A0A8539CC05E}"/>
              </a:ext>
            </a:extLst>
          </p:cNvPr>
          <p:cNvSpPr/>
          <p:nvPr/>
        </p:nvSpPr>
        <p:spPr>
          <a:xfrm>
            <a:off x="2986392" y="3035032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Keldysh</a:t>
            </a:r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Eilenberger</a:t>
            </a:r>
            <a:endParaRPr kumimoji="1" lang="en-US" altLang="ja-JP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E0C91AAE-CC2E-FC80-DC50-1350E16C08B5}"/>
              </a:ext>
            </a:extLst>
          </p:cNvPr>
          <p:cNvSpPr/>
          <p:nvPr/>
        </p:nvSpPr>
        <p:spPr>
          <a:xfrm>
            <a:off x="3138792" y="2078480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A88A616-B0F4-8A13-B66C-85B09F0FC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81" y="1105961"/>
            <a:ext cx="7328659" cy="417915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BE9EB56-F36F-2364-8F66-BCD3E39D0AA2}"/>
              </a:ext>
            </a:extLst>
          </p:cNvPr>
          <p:cNvCxnSpPr>
            <a:cxnSpLocks/>
          </p:cNvCxnSpPr>
          <p:nvPr/>
        </p:nvCxnSpPr>
        <p:spPr>
          <a:xfrm flipH="1">
            <a:off x="948369" y="3195537"/>
            <a:ext cx="6055546" cy="342895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6AF0B5CB-9A98-B592-59C2-05482DBA6DB6}"/>
              </a:ext>
            </a:extLst>
          </p:cNvPr>
          <p:cNvSpPr/>
          <p:nvPr/>
        </p:nvSpPr>
        <p:spPr>
          <a:xfrm rot="14804118">
            <a:off x="6117709" y="2737596"/>
            <a:ext cx="434552" cy="774833"/>
          </a:xfrm>
          <a:prstGeom prst="rightBrace">
            <a:avLst>
              <a:gd name="adj1" fmla="val 23357"/>
              <a:gd name="adj2" fmla="val 50000"/>
            </a:avLst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B53B740-FA4B-3C31-8FD8-0A1FC717AF2F}"/>
              </a:ext>
            </a:extLst>
          </p:cNvPr>
          <p:cNvSpPr txBox="1"/>
          <p:nvPr/>
        </p:nvSpPr>
        <p:spPr>
          <a:xfrm rot="20091856">
            <a:off x="4977965" y="2255504"/>
            <a:ext cx="2138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Linear response </a:t>
            </a:r>
          </a:p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regime</a:t>
            </a:r>
            <a:endParaRPr kumimoji="1" lang="ja-JP" alt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右中かっこ 26">
            <a:extLst>
              <a:ext uri="{FF2B5EF4-FFF2-40B4-BE49-F238E27FC236}">
                <a16:creationId xmlns:a16="http://schemas.microsoft.com/office/drawing/2014/main" id="{25366D4F-F0F1-C075-491C-2804BF87EC35}"/>
              </a:ext>
            </a:extLst>
          </p:cNvPr>
          <p:cNvSpPr/>
          <p:nvPr/>
        </p:nvSpPr>
        <p:spPr>
          <a:xfrm rot="14554498">
            <a:off x="2468911" y="694963"/>
            <a:ext cx="784757" cy="5533948"/>
          </a:xfrm>
          <a:prstGeom prst="rightBrace">
            <a:avLst>
              <a:gd name="adj1" fmla="val 50112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B74FB4D-87E7-A807-611B-61CD55BA57FD}"/>
              </a:ext>
            </a:extLst>
          </p:cNvPr>
          <p:cNvSpPr txBox="1"/>
          <p:nvPr/>
        </p:nvSpPr>
        <p:spPr>
          <a:xfrm rot="19962522">
            <a:off x="144798" y="1993028"/>
            <a:ext cx="42386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Nonlinear response </a:t>
            </a:r>
          </a:p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Regime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A8BCCA-FB24-215F-9932-C1960704F812}"/>
              </a:ext>
            </a:extLst>
          </p:cNvPr>
          <p:cNvSpPr txBox="1"/>
          <p:nvPr/>
        </p:nvSpPr>
        <p:spPr>
          <a:xfrm>
            <a:off x="6352158" y="1566156"/>
            <a:ext cx="5590569" cy="76944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</a:rPr>
              <a:t>Thermal Equilibrium</a:t>
            </a:r>
            <a:endParaRPr kumimoji="1" lang="ja-JP" altLang="en-US" sz="4400" dirty="0">
              <a:solidFill>
                <a:srgbClr val="FFC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B29E87-C78B-6BFB-B688-E2FE5181EA58}"/>
              </a:ext>
            </a:extLst>
          </p:cNvPr>
          <p:cNvSpPr txBox="1"/>
          <p:nvPr/>
        </p:nvSpPr>
        <p:spPr>
          <a:xfrm>
            <a:off x="21052" y="0"/>
            <a:ext cx="3969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Under the ac field</a:t>
            </a:r>
            <a:endParaRPr kumimoji="1" lang="ja-JP" altLang="en-US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5FB435-AD23-0B42-DCBA-87BCE0FB549A}"/>
              </a:ext>
            </a:extLst>
          </p:cNvPr>
          <p:cNvSpPr txBox="1"/>
          <p:nvPr/>
        </p:nvSpPr>
        <p:spPr>
          <a:xfrm rot="19992388">
            <a:off x="4367454" y="1186795"/>
            <a:ext cx="2400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92D050"/>
                </a:solidFill>
              </a:rPr>
              <a:t>Mattis-Bardeen </a:t>
            </a:r>
          </a:p>
          <a:p>
            <a:pPr algn="ctr"/>
            <a:r>
              <a:rPr kumimoji="1" lang="en-US" altLang="ja-JP" sz="2400" dirty="0">
                <a:solidFill>
                  <a:srgbClr val="92D050"/>
                </a:solidFill>
              </a:rPr>
              <a:t>Theory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32F2523E-9B05-3AC8-7814-30F00DE5B852}"/>
              </a:ext>
            </a:extLst>
          </p:cNvPr>
          <p:cNvSpPr/>
          <p:nvPr/>
        </p:nvSpPr>
        <p:spPr>
          <a:xfrm rot="14363153">
            <a:off x="5631892" y="1843325"/>
            <a:ext cx="496957" cy="5353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FCEC0374-196E-BF7C-DDD1-042C1E14966A}"/>
              </a:ext>
            </a:extLst>
          </p:cNvPr>
          <p:cNvSpPr/>
          <p:nvPr/>
        </p:nvSpPr>
        <p:spPr>
          <a:xfrm rot="14363153">
            <a:off x="1723820" y="1698533"/>
            <a:ext cx="496957" cy="53535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976A9B-29FD-42AA-3C8A-DFEB86CC50A1}"/>
              </a:ext>
            </a:extLst>
          </p:cNvPr>
          <p:cNvSpPr txBox="1"/>
          <p:nvPr/>
        </p:nvSpPr>
        <p:spPr>
          <a:xfrm rot="20023386">
            <a:off x="-359924" y="913383"/>
            <a:ext cx="4265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</a:rPr>
              <a:t>Unfortunately, this is </a:t>
            </a:r>
          </a:p>
          <a:p>
            <a:pPr algn="ctr"/>
            <a:r>
              <a:rPr kumimoji="1" lang="en-US" altLang="ja-JP" sz="2400" dirty="0">
                <a:solidFill>
                  <a:schemeClr val="tx2"/>
                </a:solidFill>
              </a:rPr>
              <a:t>the </a:t>
            </a:r>
            <a:r>
              <a:rPr kumimoji="1" lang="en-US" altLang="ja-JP" sz="3200" b="1" dirty="0">
                <a:solidFill>
                  <a:schemeClr val="tx2"/>
                </a:solidFill>
              </a:rPr>
              <a:t>SRF</a:t>
            </a:r>
            <a:r>
              <a:rPr kumimoji="1" lang="en-US" altLang="ja-JP" sz="2400" dirty="0">
                <a:solidFill>
                  <a:schemeClr val="tx2"/>
                </a:solidFill>
              </a:rPr>
              <a:t> accelerator regime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3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FB68A-8443-27E9-4965-4C3B55EB8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C98D94-63F5-7C81-05E1-29AD3FC2F46B}"/>
              </a:ext>
            </a:extLst>
          </p:cNvPr>
          <p:cNvSpPr txBox="1"/>
          <p:nvPr/>
        </p:nvSpPr>
        <p:spPr>
          <a:xfrm rot="19992388">
            <a:off x="4367454" y="1186795"/>
            <a:ext cx="2400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92D050"/>
                </a:solidFill>
              </a:rPr>
              <a:t>Mattis-Bardeen </a:t>
            </a:r>
          </a:p>
          <a:p>
            <a:pPr algn="ctr"/>
            <a:r>
              <a:rPr kumimoji="1" lang="en-US" altLang="ja-JP" sz="2400" dirty="0">
                <a:solidFill>
                  <a:srgbClr val="92D050"/>
                </a:solidFill>
              </a:rPr>
              <a:t>Theory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3AE8EB4D-7CED-67A8-DF04-B4A0A779D483}"/>
              </a:ext>
            </a:extLst>
          </p:cNvPr>
          <p:cNvSpPr/>
          <p:nvPr/>
        </p:nvSpPr>
        <p:spPr>
          <a:xfrm rot="14363153">
            <a:off x="5631892" y="1843325"/>
            <a:ext cx="496957" cy="5353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A9D9F2C-8D10-9F40-E52D-13A4655B9447}"/>
              </a:ext>
            </a:extLst>
          </p:cNvPr>
          <p:cNvSpPr txBox="1"/>
          <p:nvPr/>
        </p:nvSpPr>
        <p:spPr>
          <a:xfrm rot="19836122">
            <a:off x="264579" y="4455391"/>
            <a:ext cx="31242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Driving force of </a:t>
            </a:r>
          </a:p>
          <a:p>
            <a:r>
              <a:rPr kumimoji="1" lang="en-US" altLang="ja-JP" sz="2400" dirty="0"/>
              <a:t>Nonequilibrium </a:t>
            </a:r>
          </a:p>
          <a:p>
            <a:r>
              <a:rPr kumimoji="1" lang="en-US" altLang="ja-JP" sz="2400" dirty="0"/>
              <a:t>Dynamics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e.g</a:t>
            </a:r>
            <a:r>
              <a:rPr kumimoji="1" lang="en-US" altLang="ja-JP" dirty="0"/>
              <a:t>, strength of microwave)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B60D2005-B06D-6431-F50E-DAC00917FE8A}"/>
              </a:ext>
            </a:extLst>
          </p:cNvPr>
          <p:cNvSpPr/>
          <p:nvPr/>
        </p:nvSpPr>
        <p:spPr>
          <a:xfrm>
            <a:off x="2986392" y="3035032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Keldysh</a:t>
            </a:r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Eilenberger</a:t>
            </a:r>
            <a:endParaRPr kumimoji="1" lang="en-US" altLang="ja-JP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06F5C2D6-F2F6-AF7B-AC3F-08BF41264BDF}"/>
              </a:ext>
            </a:extLst>
          </p:cNvPr>
          <p:cNvSpPr/>
          <p:nvPr/>
        </p:nvSpPr>
        <p:spPr>
          <a:xfrm>
            <a:off x="3138792" y="2078480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467FCC94-82D0-C4CC-9890-9C0A51305FB8}"/>
              </a:ext>
            </a:extLst>
          </p:cNvPr>
          <p:cNvSpPr/>
          <p:nvPr/>
        </p:nvSpPr>
        <p:spPr>
          <a:xfrm>
            <a:off x="3138792" y="891696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795C20B-498B-0B06-1D64-5214BB633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81" y="1105961"/>
            <a:ext cx="7328659" cy="417915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BCAD7C8B-2371-DC13-22F9-368F74DAC3F0}"/>
              </a:ext>
            </a:extLst>
          </p:cNvPr>
          <p:cNvCxnSpPr>
            <a:cxnSpLocks/>
          </p:cNvCxnSpPr>
          <p:nvPr/>
        </p:nvCxnSpPr>
        <p:spPr>
          <a:xfrm flipH="1">
            <a:off x="948369" y="3195537"/>
            <a:ext cx="6055546" cy="342895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108E56FB-A682-878C-51F9-C12E09C692B0}"/>
              </a:ext>
            </a:extLst>
          </p:cNvPr>
          <p:cNvSpPr/>
          <p:nvPr/>
        </p:nvSpPr>
        <p:spPr>
          <a:xfrm rot="14804118">
            <a:off x="6117709" y="2737596"/>
            <a:ext cx="434552" cy="774833"/>
          </a:xfrm>
          <a:prstGeom prst="rightBrace">
            <a:avLst>
              <a:gd name="adj1" fmla="val 23357"/>
              <a:gd name="adj2" fmla="val 50000"/>
            </a:avLst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9EA4498-0CCA-5CAF-AC1A-32CA02360B5B}"/>
              </a:ext>
            </a:extLst>
          </p:cNvPr>
          <p:cNvSpPr txBox="1"/>
          <p:nvPr/>
        </p:nvSpPr>
        <p:spPr>
          <a:xfrm rot="20091856">
            <a:off x="4977965" y="2255504"/>
            <a:ext cx="2138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Linear response </a:t>
            </a:r>
          </a:p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regime</a:t>
            </a:r>
            <a:endParaRPr kumimoji="1" lang="ja-JP" alt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右中かっこ 26">
            <a:extLst>
              <a:ext uri="{FF2B5EF4-FFF2-40B4-BE49-F238E27FC236}">
                <a16:creationId xmlns:a16="http://schemas.microsoft.com/office/drawing/2014/main" id="{0392808B-DB00-5173-EA88-A90E7DA21D88}"/>
              </a:ext>
            </a:extLst>
          </p:cNvPr>
          <p:cNvSpPr/>
          <p:nvPr/>
        </p:nvSpPr>
        <p:spPr>
          <a:xfrm rot="14554498">
            <a:off x="2468911" y="694963"/>
            <a:ext cx="784757" cy="5533948"/>
          </a:xfrm>
          <a:prstGeom prst="rightBrace">
            <a:avLst>
              <a:gd name="adj1" fmla="val 50112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8028062-2278-A904-4EF6-EFABDEFA0F4B}"/>
              </a:ext>
            </a:extLst>
          </p:cNvPr>
          <p:cNvSpPr txBox="1"/>
          <p:nvPr/>
        </p:nvSpPr>
        <p:spPr>
          <a:xfrm rot="19962522">
            <a:off x="144798" y="1993028"/>
            <a:ext cx="42386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Nonlinear response </a:t>
            </a:r>
          </a:p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Regime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9B963C-8841-983D-16FB-A433282F3816}"/>
              </a:ext>
            </a:extLst>
          </p:cNvPr>
          <p:cNvSpPr txBox="1"/>
          <p:nvPr/>
        </p:nvSpPr>
        <p:spPr>
          <a:xfrm>
            <a:off x="6352158" y="1566156"/>
            <a:ext cx="5590569" cy="76944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</a:rPr>
              <a:t>Thermal Equilibrium</a:t>
            </a:r>
            <a:endParaRPr kumimoji="1" lang="ja-JP" altLang="en-US" sz="4400" dirty="0">
              <a:solidFill>
                <a:srgbClr val="FFC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F2CF21-07AD-1F5D-6578-76F58850039C}"/>
              </a:ext>
            </a:extLst>
          </p:cNvPr>
          <p:cNvSpPr txBox="1"/>
          <p:nvPr/>
        </p:nvSpPr>
        <p:spPr>
          <a:xfrm>
            <a:off x="21052" y="0"/>
            <a:ext cx="3969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Under the ac field</a:t>
            </a:r>
            <a:endParaRPr kumimoji="1" lang="ja-JP" altLang="en-US" sz="3600" dirty="0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580B9538-5CAC-76A7-C555-14613EEB7ED4}"/>
              </a:ext>
            </a:extLst>
          </p:cNvPr>
          <p:cNvSpPr/>
          <p:nvPr/>
        </p:nvSpPr>
        <p:spPr>
          <a:xfrm rot="14363153">
            <a:off x="1723820" y="1698533"/>
            <a:ext cx="496957" cy="53535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57F5B39-A6E9-80CB-15BA-3AB5E50346BF}"/>
              </a:ext>
            </a:extLst>
          </p:cNvPr>
          <p:cNvSpPr txBox="1"/>
          <p:nvPr/>
        </p:nvSpPr>
        <p:spPr>
          <a:xfrm rot="20023386">
            <a:off x="-359924" y="913383"/>
            <a:ext cx="4265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</a:rPr>
              <a:t>Unfortunately, this is </a:t>
            </a:r>
          </a:p>
          <a:p>
            <a:pPr algn="ctr"/>
            <a:r>
              <a:rPr kumimoji="1" lang="en-US" altLang="ja-JP" sz="2400" dirty="0">
                <a:solidFill>
                  <a:schemeClr val="tx2"/>
                </a:solidFill>
              </a:rPr>
              <a:t>the </a:t>
            </a:r>
            <a:r>
              <a:rPr kumimoji="1" lang="en-US" altLang="ja-JP" sz="3200" b="1" dirty="0">
                <a:solidFill>
                  <a:schemeClr val="tx2"/>
                </a:solidFill>
              </a:rPr>
              <a:t>SRF</a:t>
            </a:r>
            <a:r>
              <a:rPr kumimoji="1" lang="en-US" altLang="ja-JP" sz="2400" dirty="0">
                <a:solidFill>
                  <a:schemeClr val="tx2"/>
                </a:solidFill>
              </a:rPr>
              <a:t> accelerator regime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0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28ECF-91D1-12B6-4C95-CC59A5E9D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F48C6A-CBF0-E2EA-21BA-0AAF374F11D1}"/>
              </a:ext>
            </a:extLst>
          </p:cNvPr>
          <p:cNvSpPr txBox="1"/>
          <p:nvPr/>
        </p:nvSpPr>
        <p:spPr>
          <a:xfrm rot="19992388">
            <a:off x="4367454" y="1186795"/>
            <a:ext cx="2400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92D050"/>
                </a:solidFill>
              </a:rPr>
              <a:t>Mattis-Bardeen </a:t>
            </a:r>
          </a:p>
          <a:p>
            <a:pPr algn="ctr"/>
            <a:r>
              <a:rPr kumimoji="1" lang="en-US" altLang="ja-JP" sz="2400" dirty="0">
                <a:solidFill>
                  <a:srgbClr val="92D050"/>
                </a:solidFill>
              </a:rPr>
              <a:t>Theory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243A75CC-F002-AF5E-6ADB-ECD76E9E816D}"/>
              </a:ext>
            </a:extLst>
          </p:cNvPr>
          <p:cNvSpPr/>
          <p:nvPr/>
        </p:nvSpPr>
        <p:spPr>
          <a:xfrm rot="14363153">
            <a:off x="5631892" y="1843325"/>
            <a:ext cx="496957" cy="5353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C3FE8B-7A11-74EC-AA61-FDF4632CF792}"/>
              </a:ext>
            </a:extLst>
          </p:cNvPr>
          <p:cNvSpPr txBox="1"/>
          <p:nvPr/>
        </p:nvSpPr>
        <p:spPr>
          <a:xfrm rot="19836122">
            <a:off x="264579" y="4455391"/>
            <a:ext cx="31242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Driving force of </a:t>
            </a:r>
          </a:p>
          <a:p>
            <a:r>
              <a:rPr kumimoji="1" lang="en-US" altLang="ja-JP" sz="2400" dirty="0"/>
              <a:t>Nonequilibrium </a:t>
            </a:r>
          </a:p>
          <a:p>
            <a:r>
              <a:rPr kumimoji="1" lang="en-US" altLang="ja-JP" sz="2400" dirty="0"/>
              <a:t>Dynamics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e.g</a:t>
            </a:r>
            <a:r>
              <a:rPr kumimoji="1" lang="en-US" altLang="ja-JP" dirty="0"/>
              <a:t>, strength of microwave)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3606B9D2-709E-B03E-1E45-47E6B6190977}"/>
              </a:ext>
            </a:extLst>
          </p:cNvPr>
          <p:cNvSpPr/>
          <p:nvPr/>
        </p:nvSpPr>
        <p:spPr>
          <a:xfrm>
            <a:off x="2986392" y="3035032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Keldysh</a:t>
            </a:r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Eilenberger</a:t>
            </a:r>
            <a:endParaRPr kumimoji="1" lang="en-US" altLang="ja-JP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A6865827-C2CE-1D53-EACF-949A1864F2FE}"/>
              </a:ext>
            </a:extLst>
          </p:cNvPr>
          <p:cNvSpPr/>
          <p:nvPr/>
        </p:nvSpPr>
        <p:spPr>
          <a:xfrm>
            <a:off x="3138792" y="2078480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BDE67ED2-B8C2-0845-CF5F-809A9DA60839}"/>
              </a:ext>
            </a:extLst>
          </p:cNvPr>
          <p:cNvSpPr/>
          <p:nvPr/>
        </p:nvSpPr>
        <p:spPr>
          <a:xfrm>
            <a:off x="3138792" y="891696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9C7C81F-B547-D668-BB74-99D67D935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81" y="1105961"/>
            <a:ext cx="7328659" cy="417915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A091CB8-1B3C-4AFA-C7F2-12EDEB2F1ED2}"/>
              </a:ext>
            </a:extLst>
          </p:cNvPr>
          <p:cNvCxnSpPr>
            <a:cxnSpLocks/>
          </p:cNvCxnSpPr>
          <p:nvPr/>
        </p:nvCxnSpPr>
        <p:spPr>
          <a:xfrm flipH="1">
            <a:off x="948369" y="3195537"/>
            <a:ext cx="6055546" cy="342895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F873DD4F-E031-AA84-C079-D0CC3DAD82AF}"/>
              </a:ext>
            </a:extLst>
          </p:cNvPr>
          <p:cNvSpPr/>
          <p:nvPr/>
        </p:nvSpPr>
        <p:spPr>
          <a:xfrm rot="14804118">
            <a:off x="6117709" y="2737596"/>
            <a:ext cx="434552" cy="774833"/>
          </a:xfrm>
          <a:prstGeom prst="rightBrace">
            <a:avLst>
              <a:gd name="adj1" fmla="val 23357"/>
              <a:gd name="adj2" fmla="val 50000"/>
            </a:avLst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05C4388-5011-73C6-C4AC-2D2E8EC4D666}"/>
              </a:ext>
            </a:extLst>
          </p:cNvPr>
          <p:cNvSpPr txBox="1"/>
          <p:nvPr/>
        </p:nvSpPr>
        <p:spPr>
          <a:xfrm rot="20091856">
            <a:off x="4977965" y="2255504"/>
            <a:ext cx="2138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Linear response </a:t>
            </a:r>
          </a:p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regime</a:t>
            </a:r>
            <a:endParaRPr kumimoji="1" lang="ja-JP" alt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右中かっこ 26">
            <a:extLst>
              <a:ext uri="{FF2B5EF4-FFF2-40B4-BE49-F238E27FC236}">
                <a16:creationId xmlns:a16="http://schemas.microsoft.com/office/drawing/2014/main" id="{9E586D7A-368A-A010-CEDB-E36858CA0DA1}"/>
              </a:ext>
            </a:extLst>
          </p:cNvPr>
          <p:cNvSpPr/>
          <p:nvPr/>
        </p:nvSpPr>
        <p:spPr>
          <a:xfrm rot="14554498">
            <a:off x="2468911" y="694963"/>
            <a:ext cx="784757" cy="5533948"/>
          </a:xfrm>
          <a:prstGeom prst="rightBrace">
            <a:avLst>
              <a:gd name="adj1" fmla="val 50112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5DACC85-DCE0-FAE2-0667-ED56178FEA3D}"/>
              </a:ext>
            </a:extLst>
          </p:cNvPr>
          <p:cNvSpPr txBox="1"/>
          <p:nvPr/>
        </p:nvSpPr>
        <p:spPr>
          <a:xfrm rot="19962522">
            <a:off x="144798" y="1993028"/>
            <a:ext cx="42386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Nonlinear response </a:t>
            </a:r>
          </a:p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Regime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462F4326-2858-A0F2-D8CD-CAF03AF4679C}"/>
              </a:ext>
            </a:extLst>
          </p:cNvPr>
          <p:cNvSpPr/>
          <p:nvPr/>
        </p:nvSpPr>
        <p:spPr>
          <a:xfrm>
            <a:off x="2461098" y="3900800"/>
            <a:ext cx="6295621" cy="2418260"/>
          </a:xfrm>
          <a:prstGeom prst="roundRect">
            <a:avLst/>
          </a:prstGeom>
          <a:solidFill>
            <a:srgbClr val="FF0066">
              <a:alpha val="20000"/>
            </a:srgbClr>
          </a:solidFill>
          <a:ln w="12700">
            <a:solidFill>
              <a:srgbClr val="FF0066"/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 err="1">
                <a:solidFill>
                  <a:srgbClr val="FF0066"/>
                </a:solidFill>
              </a:rPr>
              <a:t>Keldysh-Usadel</a:t>
            </a:r>
            <a:endParaRPr kumimoji="1" lang="en-US" altLang="ja-JP" sz="6000" dirty="0">
              <a:solidFill>
                <a:srgbClr val="FF0066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F372B9-0D4B-F7A1-BFEE-8637CF4BE7AB}"/>
              </a:ext>
            </a:extLst>
          </p:cNvPr>
          <p:cNvSpPr txBox="1"/>
          <p:nvPr/>
        </p:nvSpPr>
        <p:spPr>
          <a:xfrm>
            <a:off x="6352158" y="1566156"/>
            <a:ext cx="5590569" cy="76944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</a:rPr>
              <a:t>Thermal Equilibrium</a:t>
            </a:r>
            <a:endParaRPr kumimoji="1" lang="ja-JP" altLang="en-US" sz="4400" dirty="0">
              <a:solidFill>
                <a:srgbClr val="FFC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6B3D47D-CDA2-6CF8-E62F-232DEE675E5A}"/>
              </a:ext>
            </a:extLst>
          </p:cNvPr>
          <p:cNvSpPr txBox="1"/>
          <p:nvPr/>
        </p:nvSpPr>
        <p:spPr>
          <a:xfrm>
            <a:off x="21052" y="0"/>
            <a:ext cx="3969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Under the ac field</a:t>
            </a:r>
            <a:endParaRPr kumimoji="1" lang="ja-JP" altLang="en-US" sz="3600" dirty="0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51ECD5AE-67B1-D975-351E-9424076C8B08}"/>
              </a:ext>
            </a:extLst>
          </p:cNvPr>
          <p:cNvSpPr/>
          <p:nvPr/>
        </p:nvSpPr>
        <p:spPr>
          <a:xfrm rot="14363153">
            <a:off x="1723820" y="1698533"/>
            <a:ext cx="496957" cy="53535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1669E1E-BDD3-B828-B14F-BE1122EC706F}"/>
              </a:ext>
            </a:extLst>
          </p:cNvPr>
          <p:cNvSpPr txBox="1"/>
          <p:nvPr/>
        </p:nvSpPr>
        <p:spPr>
          <a:xfrm rot="20023386">
            <a:off x="-359924" y="913383"/>
            <a:ext cx="4265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</a:rPr>
              <a:t>Unfortunately, this is </a:t>
            </a:r>
          </a:p>
          <a:p>
            <a:pPr algn="ctr"/>
            <a:r>
              <a:rPr kumimoji="1" lang="en-US" altLang="ja-JP" sz="2400" dirty="0">
                <a:solidFill>
                  <a:schemeClr val="tx2"/>
                </a:solidFill>
              </a:rPr>
              <a:t>the </a:t>
            </a:r>
            <a:r>
              <a:rPr kumimoji="1" lang="en-US" altLang="ja-JP" sz="3200" b="1" dirty="0">
                <a:solidFill>
                  <a:schemeClr val="tx2"/>
                </a:solidFill>
              </a:rPr>
              <a:t>SRF</a:t>
            </a:r>
            <a:r>
              <a:rPr kumimoji="1" lang="en-US" altLang="ja-JP" sz="2400" dirty="0">
                <a:solidFill>
                  <a:schemeClr val="tx2"/>
                </a:solidFill>
              </a:rPr>
              <a:t> accelerator regime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1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DFECD-C276-5203-BC23-136B5FAD2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1FA460-EF8B-062B-2A0E-CC5E8E68EE3D}"/>
              </a:ext>
            </a:extLst>
          </p:cNvPr>
          <p:cNvSpPr txBox="1"/>
          <p:nvPr/>
        </p:nvSpPr>
        <p:spPr>
          <a:xfrm rot="19992388">
            <a:off x="4367454" y="1186795"/>
            <a:ext cx="2400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92D050"/>
                </a:solidFill>
              </a:rPr>
              <a:t>Mattis-Bardeen </a:t>
            </a:r>
          </a:p>
          <a:p>
            <a:pPr algn="ctr"/>
            <a:r>
              <a:rPr kumimoji="1" lang="en-US" altLang="ja-JP" sz="2400" dirty="0">
                <a:solidFill>
                  <a:srgbClr val="92D050"/>
                </a:solidFill>
              </a:rPr>
              <a:t>Theory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9B264916-E9E6-2B2C-A25F-360F510C2DF0}"/>
              </a:ext>
            </a:extLst>
          </p:cNvPr>
          <p:cNvSpPr/>
          <p:nvPr/>
        </p:nvSpPr>
        <p:spPr>
          <a:xfrm rot="14363153">
            <a:off x="5631892" y="1843325"/>
            <a:ext cx="496957" cy="5353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3C23C5-ABDA-5118-F2B0-D98D49D870B4}"/>
              </a:ext>
            </a:extLst>
          </p:cNvPr>
          <p:cNvSpPr txBox="1"/>
          <p:nvPr/>
        </p:nvSpPr>
        <p:spPr>
          <a:xfrm rot="19836122">
            <a:off x="264579" y="4455391"/>
            <a:ext cx="31242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Driving force of </a:t>
            </a:r>
          </a:p>
          <a:p>
            <a:r>
              <a:rPr kumimoji="1" lang="en-US" altLang="ja-JP" sz="2400" dirty="0"/>
              <a:t>Nonequilibrium </a:t>
            </a:r>
          </a:p>
          <a:p>
            <a:r>
              <a:rPr kumimoji="1" lang="en-US" altLang="ja-JP" sz="2400" dirty="0"/>
              <a:t>Dynamics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e.g</a:t>
            </a:r>
            <a:r>
              <a:rPr kumimoji="1" lang="en-US" altLang="ja-JP" dirty="0"/>
              <a:t>, strength of microwave)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2607F241-5669-EF22-0036-54CBB9F6F0D5}"/>
              </a:ext>
            </a:extLst>
          </p:cNvPr>
          <p:cNvSpPr/>
          <p:nvPr/>
        </p:nvSpPr>
        <p:spPr>
          <a:xfrm>
            <a:off x="2986392" y="3035032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Keldysh</a:t>
            </a:r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Eilenberger</a:t>
            </a:r>
            <a:endParaRPr kumimoji="1" lang="en-US" altLang="ja-JP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821ACCB0-754A-AE86-68EB-A71441A3130D}"/>
              </a:ext>
            </a:extLst>
          </p:cNvPr>
          <p:cNvSpPr/>
          <p:nvPr/>
        </p:nvSpPr>
        <p:spPr>
          <a:xfrm>
            <a:off x="3138792" y="2078480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93C58244-0E37-6AD5-285B-B2361B085822}"/>
              </a:ext>
            </a:extLst>
          </p:cNvPr>
          <p:cNvSpPr/>
          <p:nvPr/>
        </p:nvSpPr>
        <p:spPr>
          <a:xfrm>
            <a:off x="3138792" y="891696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7235AE8-8F3D-1E5D-1EEC-C877C8AE0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81" y="1105961"/>
            <a:ext cx="7328659" cy="417915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6FB2A4E-BA09-2F6D-A7F7-B1F5E1B3C24F}"/>
              </a:ext>
            </a:extLst>
          </p:cNvPr>
          <p:cNvCxnSpPr>
            <a:cxnSpLocks/>
          </p:cNvCxnSpPr>
          <p:nvPr/>
        </p:nvCxnSpPr>
        <p:spPr>
          <a:xfrm flipH="1">
            <a:off x="948369" y="3195537"/>
            <a:ext cx="6055546" cy="342895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A0711FD8-B183-B524-5E46-6835D2DF36AD}"/>
              </a:ext>
            </a:extLst>
          </p:cNvPr>
          <p:cNvSpPr/>
          <p:nvPr/>
        </p:nvSpPr>
        <p:spPr>
          <a:xfrm rot="14804118">
            <a:off x="6117709" y="2737596"/>
            <a:ext cx="434552" cy="774833"/>
          </a:xfrm>
          <a:prstGeom prst="rightBrace">
            <a:avLst>
              <a:gd name="adj1" fmla="val 23357"/>
              <a:gd name="adj2" fmla="val 50000"/>
            </a:avLst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C7B6F7A-A5EC-61BA-C7C9-063A0C57AEFE}"/>
              </a:ext>
            </a:extLst>
          </p:cNvPr>
          <p:cNvSpPr txBox="1"/>
          <p:nvPr/>
        </p:nvSpPr>
        <p:spPr>
          <a:xfrm rot="20091856">
            <a:off x="4977965" y="2255504"/>
            <a:ext cx="2138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Linear response </a:t>
            </a:r>
          </a:p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regime</a:t>
            </a:r>
            <a:endParaRPr kumimoji="1" lang="ja-JP" alt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右中かっこ 26">
            <a:extLst>
              <a:ext uri="{FF2B5EF4-FFF2-40B4-BE49-F238E27FC236}">
                <a16:creationId xmlns:a16="http://schemas.microsoft.com/office/drawing/2014/main" id="{23F0D219-85D1-C4DD-54AB-57DFB9057558}"/>
              </a:ext>
            </a:extLst>
          </p:cNvPr>
          <p:cNvSpPr/>
          <p:nvPr/>
        </p:nvSpPr>
        <p:spPr>
          <a:xfrm rot="14554498">
            <a:off x="2468911" y="694963"/>
            <a:ext cx="784757" cy="5533948"/>
          </a:xfrm>
          <a:prstGeom prst="rightBrace">
            <a:avLst>
              <a:gd name="adj1" fmla="val 50112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38A47C7-61B2-0EF8-A108-C0DBB1FD29CD}"/>
              </a:ext>
            </a:extLst>
          </p:cNvPr>
          <p:cNvSpPr txBox="1"/>
          <p:nvPr/>
        </p:nvSpPr>
        <p:spPr>
          <a:xfrm rot="19962522">
            <a:off x="144798" y="1993028"/>
            <a:ext cx="42386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Nonlinear response </a:t>
            </a:r>
          </a:p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Regime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A4B33ADE-B502-1DC5-AB97-5D53A1156187}"/>
              </a:ext>
            </a:extLst>
          </p:cNvPr>
          <p:cNvSpPr/>
          <p:nvPr/>
        </p:nvSpPr>
        <p:spPr>
          <a:xfrm>
            <a:off x="2461098" y="3900800"/>
            <a:ext cx="6295621" cy="2418260"/>
          </a:xfrm>
          <a:prstGeom prst="roundRect">
            <a:avLst/>
          </a:prstGeom>
          <a:solidFill>
            <a:srgbClr val="FF0066">
              <a:alpha val="20000"/>
            </a:srgbClr>
          </a:solidFill>
          <a:ln w="12700">
            <a:solidFill>
              <a:srgbClr val="FF0066"/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 err="1">
                <a:solidFill>
                  <a:srgbClr val="FF0066"/>
                </a:solidFill>
              </a:rPr>
              <a:t>Keldysh-Usadel</a:t>
            </a:r>
            <a:endParaRPr kumimoji="1" lang="en-US" altLang="ja-JP" sz="6000" dirty="0">
              <a:solidFill>
                <a:srgbClr val="FF0066"/>
              </a:solidFill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4AA0A10-26B9-F991-BE65-B67E9D2BB071}"/>
              </a:ext>
            </a:extLst>
          </p:cNvPr>
          <p:cNvSpPr/>
          <p:nvPr/>
        </p:nvSpPr>
        <p:spPr>
          <a:xfrm>
            <a:off x="2535680" y="2817784"/>
            <a:ext cx="6295621" cy="2418260"/>
          </a:xfrm>
          <a:prstGeom prst="roundRect">
            <a:avLst/>
          </a:prstGeom>
          <a:solidFill>
            <a:srgbClr val="FF0066">
              <a:alpha val="20000"/>
            </a:srgbClr>
          </a:solidFill>
          <a:ln w="12700">
            <a:solidFill>
              <a:srgbClr val="FF0066"/>
            </a:solidFill>
            <a:prstDash val="sysDash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rgbClr val="FF0066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4672D6-C4EC-1551-A389-5B5737F97CF6}"/>
              </a:ext>
            </a:extLst>
          </p:cNvPr>
          <p:cNvSpPr txBox="1"/>
          <p:nvPr/>
        </p:nvSpPr>
        <p:spPr>
          <a:xfrm>
            <a:off x="6352158" y="1566156"/>
            <a:ext cx="5590569" cy="76944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</a:rPr>
              <a:t>Thermal Equilibrium</a:t>
            </a:r>
            <a:endParaRPr kumimoji="1" lang="ja-JP" altLang="en-US" sz="4400" dirty="0">
              <a:solidFill>
                <a:srgbClr val="FFC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D3A91B9-BC9A-88D1-6871-75CD71400694}"/>
              </a:ext>
            </a:extLst>
          </p:cNvPr>
          <p:cNvSpPr txBox="1"/>
          <p:nvPr/>
        </p:nvSpPr>
        <p:spPr>
          <a:xfrm>
            <a:off x="21052" y="0"/>
            <a:ext cx="3969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Under the ac field</a:t>
            </a:r>
            <a:endParaRPr kumimoji="1" lang="ja-JP" altLang="en-US" sz="3600" dirty="0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6D7966CA-56E2-0A7B-89CA-95016AD743D5}"/>
              </a:ext>
            </a:extLst>
          </p:cNvPr>
          <p:cNvSpPr/>
          <p:nvPr/>
        </p:nvSpPr>
        <p:spPr>
          <a:xfrm rot="14363153">
            <a:off x="1723820" y="1698533"/>
            <a:ext cx="496957" cy="53535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102A37B-DDA7-5C77-EEFA-99E1216C570C}"/>
              </a:ext>
            </a:extLst>
          </p:cNvPr>
          <p:cNvSpPr txBox="1"/>
          <p:nvPr/>
        </p:nvSpPr>
        <p:spPr>
          <a:xfrm rot="20023386">
            <a:off x="-359924" y="913383"/>
            <a:ext cx="4265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</a:rPr>
              <a:t>Unfortunately, this is </a:t>
            </a:r>
          </a:p>
          <a:p>
            <a:pPr algn="ctr"/>
            <a:r>
              <a:rPr kumimoji="1" lang="en-US" altLang="ja-JP" sz="2400" dirty="0">
                <a:solidFill>
                  <a:schemeClr val="tx2"/>
                </a:solidFill>
              </a:rPr>
              <a:t>the </a:t>
            </a:r>
            <a:r>
              <a:rPr kumimoji="1" lang="en-US" altLang="ja-JP" sz="3200" b="1" dirty="0">
                <a:solidFill>
                  <a:schemeClr val="tx2"/>
                </a:solidFill>
              </a:rPr>
              <a:t>SRF</a:t>
            </a:r>
            <a:r>
              <a:rPr kumimoji="1" lang="en-US" altLang="ja-JP" sz="2400" dirty="0">
                <a:solidFill>
                  <a:schemeClr val="tx2"/>
                </a:solidFill>
              </a:rPr>
              <a:t> accelerator regime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17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68023-7EFA-77E4-5B38-68A85CA46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0803FD-328C-747E-94FD-0B83CD5836C6}"/>
              </a:ext>
            </a:extLst>
          </p:cNvPr>
          <p:cNvSpPr txBox="1"/>
          <p:nvPr/>
        </p:nvSpPr>
        <p:spPr>
          <a:xfrm rot="19992388">
            <a:off x="4367454" y="1186795"/>
            <a:ext cx="2400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92D050"/>
                </a:solidFill>
              </a:rPr>
              <a:t>Mattis-Bardeen </a:t>
            </a:r>
          </a:p>
          <a:p>
            <a:pPr algn="ctr"/>
            <a:r>
              <a:rPr kumimoji="1" lang="en-US" altLang="ja-JP" sz="2400" dirty="0">
                <a:solidFill>
                  <a:srgbClr val="92D050"/>
                </a:solidFill>
              </a:rPr>
              <a:t>Theory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AA51E54E-4E68-CE9D-51C2-C3B5206E5A9D}"/>
              </a:ext>
            </a:extLst>
          </p:cNvPr>
          <p:cNvSpPr/>
          <p:nvPr/>
        </p:nvSpPr>
        <p:spPr>
          <a:xfrm rot="14363153">
            <a:off x="5631892" y="1843325"/>
            <a:ext cx="496957" cy="5353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0B359F2D-6208-91AD-8F87-0F4E0854C51C}"/>
              </a:ext>
            </a:extLst>
          </p:cNvPr>
          <p:cNvSpPr/>
          <p:nvPr/>
        </p:nvSpPr>
        <p:spPr>
          <a:xfrm>
            <a:off x="2986392" y="3035032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Keldysh</a:t>
            </a:r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Eilenberger</a:t>
            </a:r>
            <a:endParaRPr kumimoji="1" lang="en-US" altLang="ja-JP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59CD1932-A8CC-F022-8689-0BEFC8834959}"/>
              </a:ext>
            </a:extLst>
          </p:cNvPr>
          <p:cNvSpPr/>
          <p:nvPr/>
        </p:nvSpPr>
        <p:spPr>
          <a:xfrm>
            <a:off x="3138792" y="2078480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C699B908-84B7-1E97-2775-A04F62BF3AC6}"/>
              </a:ext>
            </a:extLst>
          </p:cNvPr>
          <p:cNvSpPr/>
          <p:nvPr/>
        </p:nvSpPr>
        <p:spPr>
          <a:xfrm>
            <a:off x="3138792" y="891696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80DBFE7-71A1-DFC0-655E-DA5C1A3F6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81" y="1105961"/>
            <a:ext cx="7328659" cy="417915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86D237DC-C676-A645-9E67-5CE68C05C172}"/>
              </a:ext>
            </a:extLst>
          </p:cNvPr>
          <p:cNvCxnSpPr>
            <a:cxnSpLocks/>
          </p:cNvCxnSpPr>
          <p:nvPr/>
        </p:nvCxnSpPr>
        <p:spPr>
          <a:xfrm flipH="1">
            <a:off x="948369" y="3195537"/>
            <a:ext cx="6055546" cy="342895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09E698F-E483-9F6B-D397-1EE442A7AAE8}"/>
              </a:ext>
            </a:extLst>
          </p:cNvPr>
          <p:cNvSpPr txBox="1"/>
          <p:nvPr/>
        </p:nvSpPr>
        <p:spPr>
          <a:xfrm rot="19836122">
            <a:off x="264579" y="4455391"/>
            <a:ext cx="31242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Driving force of </a:t>
            </a:r>
          </a:p>
          <a:p>
            <a:r>
              <a:rPr kumimoji="1" lang="en-US" altLang="ja-JP" sz="2400" dirty="0"/>
              <a:t>Nonequilibrium </a:t>
            </a:r>
          </a:p>
          <a:p>
            <a:r>
              <a:rPr kumimoji="1" lang="en-US" altLang="ja-JP" sz="2400" dirty="0"/>
              <a:t>Dynamics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e.g</a:t>
            </a:r>
            <a:r>
              <a:rPr kumimoji="1" lang="en-US" altLang="ja-JP" dirty="0"/>
              <a:t>, strength of microwave)</a:t>
            </a:r>
          </a:p>
        </p:txBody>
      </p: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37F0DD37-AD10-47D0-C584-4F211B4E0A29}"/>
              </a:ext>
            </a:extLst>
          </p:cNvPr>
          <p:cNvSpPr/>
          <p:nvPr/>
        </p:nvSpPr>
        <p:spPr>
          <a:xfrm rot="14804118">
            <a:off x="6117709" y="2737596"/>
            <a:ext cx="434552" cy="774833"/>
          </a:xfrm>
          <a:prstGeom prst="rightBrace">
            <a:avLst>
              <a:gd name="adj1" fmla="val 23357"/>
              <a:gd name="adj2" fmla="val 50000"/>
            </a:avLst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B4B6BBB-BCB6-CF1D-E166-7B5DA79FAAF3}"/>
              </a:ext>
            </a:extLst>
          </p:cNvPr>
          <p:cNvSpPr txBox="1"/>
          <p:nvPr/>
        </p:nvSpPr>
        <p:spPr>
          <a:xfrm rot="20091856">
            <a:off x="4977965" y="2255504"/>
            <a:ext cx="2138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Linear response </a:t>
            </a:r>
          </a:p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regime</a:t>
            </a:r>
            <a:endParaRPr kumimoji="1" lang="ja-JP" alt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右中かっこ 26">
            <a:extLst>
              <a:ext uri="{FF2B5EF4-FFF2-40B4-BE49-F238E27FC236}">
                <a16:creationId xmlns:a16="http://schemas.microsoft.com/office/drawing/2014/main" id="{1EF90790-2B7C-F843-1591-F55BA0B9B44B}"/>
              </a:ext>
            </a:extLst>
          </p:cNvPr>
          <p:cNvSpPr/>
          <p:nvPr/>
        </p:nvSpPr>
        <p:spPr>
          <a:xfrm rot="14554498">
            <a:off x="2468911" y="694963"/>
            <a:ext cx="784757" cy="5533948"/>
          </a:xfrm>
          <a:prstGeom prst="rightBrace">
            <a:avLst>
              <a:gd name="adj1" fmla="val 50112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2028619-C091-981E-0BE9-FF6B7444B629}"/>
              </a:ext>
            </a:extLst>
          </p:cNvPr>
          <p:cNvSpPr txBox="1"/>
          <p:nvPr/>
        </p:nvSpPr>
        <p:spPr>
          <a:xfrm rot="19962522">
            <a:off x="144798" y="1993028"/>
            <a:ext cx="42386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Nonlinear response </a:t>
            </a:r>
          </a:p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Regime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7CDF8665-600C-A3E1-9CAF-08B5890BBAB3}"/>
              </a:ext>
            </a:extLst>
          </p:cNvPr>
          <p:cNvSpPr/>
          <p:nvPr/>
        </p:nvSpPr>
        <p:spPr>
          <a:xfrm>
            <a:off x="2461098" y="3900800"/>
            <a:ext cx="6295621" cy="2418260"/>
          </a:xfrm>
          <a:prstGeom prst="roundRect">
            <a:avLst/>
          </a:prstGeom>
          <a:solidFill>
            <a:srgbClr val="FF0066">
              <a:alpha val="20000"/>
            </a:srgbClr>
          </a:solidFill>
          <a:ln w="12700">
            <a:solidFill>
              <a:srgbClr val="FF0066"/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 err="1">
                <a:solidFill>
                  <a:srgbClr val="FF0066"/>
                </a:solidFill>
              </a:rPr>
              <a:t>Keldysh-Usadel</a:t>
            </a:r>
            <a:endParaRPr kumimoji="1" lang="en-US" altLang="ja-JP" sz="6000" dirty="0">
              <a:solidFill>
                <a:srgbClr val="FF0066"/>
              </a:solidFill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FE1BBCD-0C04-A2F7-8BA8-7E1ED6B7EBE8}"/>
              </a:ext>
            </a:extLst>
          </p:cNvPr>
          <p:cNvSpPr/>
          <p:nvPr/>
        </p:nvSpPr>
        <p:spPr>
          <a:xfrm>
            <a:off x="2535680" y="2817784"/>
            <a:ext cx="6295621" cy="2418260"/>
          </a:xfrm>
          <a:prstGeom prst="roundRect">
            <a:avLst/>
          </a:prstGeom>
          <a:solidFill>
            <a:srgbClr val="FF0066">
              <a:alpha val="20000"/>
            </a:srgbClr>
          </a:solidFill>
          <a:ln w="12700">
            <a:solidFill>
              <a:srgbClr val="FF0066"/>
            </a:solidFill>
            <a:prstDash val="sysDash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rgbClr val="FF0066"/>
              </a:solidFill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E6FA1C9-771E-AC41-E54A-7388B62A128C}"/>
              </a:ext>
            </a:extLst>
          </p:cNvPr>
          <p:cNvSpPr/>
          <p:nvPr/>
        </p:nvSpPr>
        <p:spPr>
          <a:xfrm>
            <a:off x="2561620" y="1715314"/>
            <a:ext cx="6295621" cy="2418260"/>
          </a:xfrm>
          <a:prstGeom prst="roundRect">
            <a:avLst/>
          </a:prstGeom>
          <a:solidFill>
            <a:srgbClr val="FF0066">
              <a:alpha val="20000"/>
            </a:srgbClr>
          </a:solidFill>
          <a:ln w="12700">
            <a:solidFill>
              <a:srgbClr val="FF0066"/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6000" dirty="0">
              <a:solidFill>
                <a:srgbClr val="FF0066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4FE73AC-BF7A-C49C-9AEA-298275EFF8E8}"/>
              </a:ext>
            </a:extLst>
          </p:cNvPr>
          <p:cNvSpPr txBox="1"/>
          <p:nvPr/>
        </p:nvSpPr>
        <p:spPr>
          <a:xfrm>
            <a:off x="6352158" y="1566156"/>
            <a:ext cx="5590569" cy="76944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</a:rPr>
              <a:t>Thermal Equilibrium</a:t>
            </a:r>
            <a:endParaRPr kumimoji="1" lang="ja-JP" altLang="en-US" sz="4400" dirty="0">
              <a:solidFill>
                <a:srgbClr val="FFC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A4630F1-4F2A-70F1-AEC0-FBCCA9D4F7DE}"/>
              </a:ext>
            </a:extLst>
          </p:cNvPr>
          <p:cNvSpPr txBox="1"/>
          <p:nvPr/>
        </p:nvSpPr>
        <p:spPr>
          <a:xfrm>
            <a:off x="21052" y="0"/>
            <a:ext cx="3969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Under the ac field</a:t>
            </a:r>
            <a:endParaRPr kumimoji="1" lang="ja-JP" altLang="en-US" sz="3600" dirty="0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88FDBC11-3E77-0FF0-F6B1-B286974CA637}"/>
              </a:ext>
            </a:extLst>
          </p:cNvPr>
          <p:cNvSpPr/>
          <p:nvPr/>
        </p:nvSpPr>
        <p:spPr>
          <a:xfrm rot="14363153">
            <a:off x="1723820" y="1698533"/>
            <a:ext cx="496957" cy="53535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48E9A70-CBA4-CBC6-1AD3-44E2D7265950}"/>
              </a:ext>
            </a:extLst>
          </p:cNvPr>
          <p:cNvSpPr txBox="1"/>
          <p:nvPr/>
        </p:nvSpPr>
        <p:spPr>
          <a:xfrm rot="20023386">
            <a:off x="-359924" y="913383"/>
            <a:ext cx="4265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</a:rPr>
              <a:t>Unfortunately, this is </a:t>
            </a:r>
          </a:p>
          <a:p>
            <a:pPr algn="ctr"/>
            <a:r>
              <a:rPr kumimoji="1" lang="en-US" altLang="ja-JP" sz="2400" dirty="0">
                <a:solidFill>
                  <a:schemeClr val="tx2"/>
                </a:solidFill>
              </a:rPr>
              <a:t>the </a:t>
            </a:r>
            <a:r>
              <a:rPr kumimoji="1" lang="en-US" altLang="ja-JP" sz="3200" b="1" dirty="0">
                <a:solidFill>
                  <a:schemeClr val="tx2"/>
                </a:solidFill>
              </a:rPr>
              <a:t>SRF</a:t>
            </a:r>
            <a:r>
              <a:rPr kumimoji="1" lang="en-US" altLang="ja-JP" sz="2400" dirty="0">
                <a:solidFill>
                  <a:schemeClr val="tx2"/>
                </a:solidFill>
              </a:rPr>
              <a:t> accelerator regime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8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C9D6F-67F5-C97E-852C-A34F91504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F766D4C-7068-7CC4-4227-A3BC4CD27EE4}"/>
              </a:ext>
            </a:extLst>
          </p:cNvPr>
          <p:cNvSpPr/>
          <p:nvPr/>
        </p:nvSpPr>
        <p:spPr>
          <a:xfrm>
            <a:off x="3998645" y="2941863"/>
            <a:ext cx="4556616" cy="3133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D752437-6958-DB8F-D394-1609A2C0D5D3}"/>
                  </a:ext>
                </a:extLst>
              </p:cNvPr>
              <p:cNvSpPr txBox="1"/>
              <p:nvPr/>
            </p:nvSpPr>
            <p:spPr>
              <a:xfrm>
                <a:off x="1267277" y="1716282"/>
                <a:ext cx="10074867" cy="830997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4800" b="1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Quality factor</a:t>
                </a:r>
                <a:r>
                  <a:rPr lang="en-US" altLang="ja-JP" sz="48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ja-JP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ja-JP" altLang="en-US" sz="480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D752437-6958-DB8F-D394-1609A2C0D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277" y="1716282"/>
                <a:ext cx="10074867" cy="830997"/>
              </a:xfrm>
              <a:prstGeom prst="rect">
                <a:avLst/>
              </a:prstGeom>
              <a:blipFill>
                <a:blip r:embed="rId2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>
            <a:extLst>
              <a:ext uri="{FF2B5EF4-FFF2-40B4-BE49-F238E27FC236}">
                <a16:creationId xmlns:a16="http://schemas.microsoft.com/office/drawing/2014/main" id="{6383A6AD-FF30-62ED-F5F8-059AA2084C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47" b="4836"/>
          <a:stretch/>
        </p:blipFill>
        <p:spPr>
          <a:xfrm>
            <a:off x="6457336" y="2941271"/>
            <a:ext cx="2097925" cy="3133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1B5251C-F4CB-97E7-ACCE-47E28C216D87}"/>
                  </a:ext>
                </a:extLst>
              </p:cNvPr>
              <p:cNvSpPr txBox="1"/>
              <p:nvPr/>
            </p:nvSpPr>
            <p:spPr>
              <a:xfrm>
                <a:off x="4054160" y="3031609"/>
                <a:ext cx="2461398" cy="877100"/>
              </a:xfrm>
              <a:prstGeom prst="rect">
                <a:avLst/>
              </a:prstGeom>
              <a:noFill/>
              <a:ln w="50800">
                <a:solidFill>
                  <a:srgbClr val="00B0F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kumimoji="1"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kumimoji="1"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1B5251C-F4CB-97E7-ACCE-47E28C216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160" y="3031609"/>
                <a:ext cx="2461398" cy="877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08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CB1953C-5317-763B-F3B6-F6ED7F335133}"/>
                  </a:ext>
                </a:extLst>
              </p:cNvPr>
              <p:cNvSpPr txBox="1"/>
              <p:nvPr/>
            </p:nvSpPr>
            <p:spPr>
              <a:xfrm>
                <a:off x="4212209" y="3908709"/>
                <a:ext cx="219641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bg1"/>
                    </a:solidFill>
                  </a:rPr>
                  <a:t> : dissipation per RF cycle</a:t>
                </a:r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CB1953C-5317-763B-F3B6-F6ED7F335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209" y="3908709"/>
                <a:ext cx="2196414" cy="646331"/>
              </a:xfrm>
              <a:prstGeom prst="rect">
                <a:avLst/>
              </a:prstGeom>
              <a:blipFill>
                <a:blip r:embed="rId5"/>
                <a:stretch>
                  <a:fillRect l="-2500" t="-4717" r="-2222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21CD0EB-81CB-5787-E265-EA85C946ED28}"/>
                  </a:ext>
                </a:extLst>
              </p:cNvPr>
              <p:cNvSpPr txBox="1"/>
              <p:nvPr/>
            </p:nvSpPr>
            <p:spPr>
              <a:xfrm>
                <a:off x="4206786" y="4652781"/>
                <a:ext cx="209792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>
                    <a:solidFill>
                      <a:schemeClr val="bg1"/>
                    </a:solidFill>
                    <a:latin typeface="+mn-ea"/>
                  </a:rPr>
                  <a:t>: how many cycles it takes for the stored energy to completely dissipate</a:t>
                </a:r>
                <a:endParaRPr lang="ja-JP" altLang="en-US" sz="1400" dirty="0">
                  <a:solidFill>
                    <a:schemeClr val="bg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21CD0EB-81CB-5787-E265-EA85C946E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786" y="4652781"/>
                <a:ext cx="2097925" cy="954107"/>
              </a:xfrm>
              <a:prstGeom prst="rect">
                <a:avLst/>
              </a:prstGeom>
              <a:blipFill>
                <a:blip r:embed="rId6"/>
                <a:stretch>
                  <a:fillRect l="-872" t="-1274" b="-57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684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970A2-8040-B741-BD10-112B1DA0E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4239BBAF-1EA9-05E1-AE71-A5DFB35E774A}"/>
              </a:ext>
            </a:extLst>
          </p:cNvPr>
          <p:cNvSpPr/>
          <p:nvPr/>
        </p:nvSpPr>
        <p:spPr>
          <a:xfrm>
            <a:off x="2986392" y="3035032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Keldysh</a:t>
            </a:r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Eilenberger</a:t>
            </a:r>
            <a:endParaRPr kumimoji="1" lang="en-US" altLang="ja-JP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C170258-7C44-E51A-FFAF-E18EC415B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81" y="1105961"/>
            <a:ext cx="7328659" cy="417915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DD79D45-3333-0B20-4250-3FE10FEC2EF6}"/>
              </a:ext>
            </a:extLst>
          </p:cNvPr>
          <p:cNvCxnSpPr>
            <a:cxnSpLocks/>
          </p:cNvCxnSpPr>
          <p:nvPr/>
        </p:nvCxnSpPr>
        <p:spPr>
          <a:xfrm flipH="1">
            <a:off x="948369" y="3195537"/>
            <a:ext cx="6055546" cy="342895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DAE2D8-485F-1DB7-3254-23D5B75E73C6}"/>
              </a:ext>
            </a:extLst>
          </p:cNvPr>
          <p:cNvSpPr txBox="1"/>
          <p:nvPr/>
        </p:nvSpPr>
        <p:spPr>
          <a:xfrm rot="19836122">
            <a:off x="340778" y="4821032"/>
            <a:ext cx="31242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Nonequilibrium </a:t>
            </a:r>
          </a:p>
          <a:p>
            <a:r>
              <a:rPr kumimoji="1" lang="en-US" altLang="ja-JP" sz="2400" dirty="0"/>
              <a:t>Dynamics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e.g</a:t>
            </a:r>
            <a:r>
              <a:rPr kumimoji="1" lang="en-US" altLang="ja-JP" dirty="0"/>
              <a:t>, strength of microwave)</a:t>
            </a:r>
          </a:p>
        </p:txBody>
      </p: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1B6C6CE9-3059-DF46-7532-7DF2D49A2746}"/>
              </a:ext>
            </a:extLst>
          </p:cNvPr>
          <p:cNvSpPr/>
          <p:nvPr/>
        </p:nvSpPr>
        <p:spPr>
          <a:xfrm rot="15160983">
            <a:off x="5421382" y="1403791"/>
            <a:ext cx="434552" cy="1134433"/>
          </a:xfrm>
          <a:prstGeom prst="rightBrace">
            <a:avLst>
              <a:gd name="adj1" fmla="val 23357"/>
              <a:gd name="adj2" fmla="val 50000"/>
            </a:avLst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B75BF6E-5272-CCA0-57D7-4A8807976CCE}"/>
              </a:ext>
            </a:extLst>
          </p:cNvPr>
          <p:cNvSpPr txBox="1"/>
          <p:nvPr/>
        </p:nvSpPr>
        <p:spPr>
          <a:xfrm rot="20724338">
            <a:off x="4440517" y="1048373"/>
            <a:ext cx="2138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Linear response </a:t>
            </a:r>
          </a:p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regime</a:t>
            </a:r>
            <a:endParaRPr kumimoji="1" lang="ja-JP" alt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右中かっこ 26">
            <a:extLst>
              <a:ext uri="{FF2B5EF4-FFF2-40B4-BE49-F238E27FC236}">
                <a16:creationId xmlns:a16="http://schemas.microsoft.com/office/drawing/2014/main" id="{855B3E85-8839-64D7-6FC9-2A1F04DA073E}"/>
              </a:ext>
            </a:extLst>
          </p:cNvPr>
          <p:cNvSpPr/>
          <p:nvPr/>
        </p:nvSpPr>
        <p:spPr>
          <a:xfrm rot="15117123">
            <a:off x="2567110" y="585813"/>
            <a:ext cx="713415" cy="4398099"/>
          </a:xfrm>
          <a:prstGeom prst="rightBrace">
            <a:avLst>
              <a:gd name="adj1" fmla="val 50112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E33B6B5-6BC4-E96F-A71F-FF14530568FF}"/>
              </a:ext>
            </a:extLst>
          </p:cNvPr>
          <p:cNvSpPr txBox="1"/>
          <p:nvPr/>
        </p:nvSpPr>
        <p:spPr>
          <a:xfrm rot="20559970">
            <a:off x="615572" y="1326218"/>
            <a:ext cx="42386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Nonlinear response </a:t>
            </a:r>
          </a:p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Regime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8F110D22-3435-9BA9-BCCB-06F96671F178}"/>
              </a:ext>
            </a:extLst>
          </p:cNvPr>
          <p:cNvSpPr/>
          <p:nvPr/>
        </p:nvSpPr>
        <p:spPr>
          <a:xfrm>
            <a:off x="2461098" y="3900800"/>
            <a:ext cx="6295621" cy="2418260"/>
          </a:xfrm>
          <a:prstGeom prst="roundRect">
            <a:avLst/>
          </a:prstGeom>
          <a:solidFill>
            <a:srgbClr val="FF0066">
              <a:alpha val="20000"/>
            </a:srgbClr>
          </a:solidFill>
          <a:ln w="12700">
            <a:solidFill>
              <a:srgbClr val="FF0066"/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 err="1">
                <a:solidFill>
                  <a:srgbClr val="FF0066"/>
                </a:solidFill>
              </a:rPr>
              <a:t>Keldysh-Usadel</a:t>
            </a:r>
            <a:endParaRPr kumimoji="1" lang="en-US" altLang="ja-JP" sz="6000" dirty="0">
              <a:solidFill>
                <a:srgbClr val="FF0066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3C2AD3-9AC7-0676-B1D3-8E8D9E2438F5}"/>
              </a:ext>
            </a:extLst>
          </p:cNvPr>
          <p:cNvSpPr txBox="1"/>
          <p:nvPr/>
        </p:nvSpPr>
        <p:spPr>
          <a:xfrm>
            <a:off x="6352158" y="1566156"/>
            <a:ext cx="5590569" cy="76944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</a:rPr>
              <a:t>Thermal Equilibrium</a:t>
            </a:r>
            <a:endParaRPr kumimoji="1" lang="ja-JP" altLang="en-US" sz="4400" dirty="0">
              <a:solidFill>
                <a:srgbClr val="FFC000"/>
              </a:solidFill>
            </a:endParaRP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2644C7F0-480D-F3B7-6730-535678F3711F}"/>
              </a:ext>
            </a:extLst>
          </p:cNvPr>
          <p:cNvSpPr/>
          <p:nvPr/>
        </p:nvSpPr>
        <p:spPr>
          <a:xfrm>
            <a:off x="7572738" y="-696502"/>
            <a:ext cx="1254115" cy="475014"/>
          </a:xfrm>
          <a:custGeom>
            <a:avLst/>
            <a:gdLst>
              <a:gd name="connsiteX0" fmla="*/ 0 w 5762625"/>
              <a:gd name="connsiteY0" fmla="*/ 719268 h 1490798"/>
              <a:gd name="connsiteX1" fmla="*/ 714375 w 5762625"/>
              <a:gd name="connsiteY1" fmla="*/ 23943 h 1490798"/>
              <a:gd name="connsiteX2" fmla="*/ 2143125 w 5762625"/>
              <a:gd name="connsiteY2" fmla="*/ 1490793 h 1490798"/>
              <a:gd name="connsiteX3" fmla="*/ 3581400 w 5762625"/>
              <a:gd name="connsiteY3" fmla="*/ 42993 h 1490798"/>
              <a:gd name="connsiteX4" fmla="*/ 5019675 w 5762625"/>
              <a:gd name="connsiteY4" fmla="*/ 1462218 h 1490798"/>
              <a:gd name="connsiteX5" fmla="*/ 5762625 w 5762625"/>
              <a:gd name="connsiteY5" fmla="*/ 728793 h 149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2625" h="1490798">
                <a:moveTo>
                  <a:pt x="0" y="719268"/>
                </a:moveTo>
                <a:cubicBezTo>
                  <a:pt x="178594" y="307312"/>
                  <a:pt x="357188" y="-104644"/>
                  <a:pt x="714375" y="23943"/>
                </a:cubicBezTo>
                <a:cubicBezTo>
                  <a:pt x="1071562" y="152530"/>
                  <a:pt x="1665288" y="1487618"/>
                  <a:pt x="2143125" y="1490793"/>
                </a:cubicBezTo>
                <a:cubicBezTo>
                  <a:pt x="2620962" y="1493968"/>
                  <a:pt x="3101975" y="47755"/>
                  <a:pt x="3581400" y="42993"/>
                </a:cubicBezTo>
                <a:cubicBezTo>
                  <a:pt x="4060825" y="38230"/>
                  <a:pt x="4656138" y="1347918"/>
                  <a:pt x="5019675" y="1462218"/>
                </a:cubicBezTo>
                <a:cubicBezTo>
                  <a:pt x="5383212" y="1576518"/>
                  <a:pt x="5572918" y="1152655"/>
                  <a:pt x="5762625" y="728793"/>
                </a:cubicBezTo>
              </a:path>
            </a:pathLst>
          </a:cu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24BFC511-355F-2641-DB48-A7FF2BD78E67}"/>
              </a:ext>
            </a:extLst>
          </p:cNvPr>
          <p:cNvSpPr/>
          <p:nvPr/>
        </p:nvSpPr>
        <p:spPr>
          <a:xfrm>
            <a:off x="8833323" y="-696749"/>
            <a:ext cx="1254115" cy="475014"/>
          </a:xfrm>
          <a:custGeom>
            <a:avLst/>
            <a:gdLst>
              <a:gd name="connsiteX0" fmla="*/ 0 w 5762625"/>
              <a:gd name="connsiteY0" fmla="*/ 719268 h 1490798"/>
              <a:gd name="connsiteX1" fmla="*/ 714375 w 5762625"/>
              <a:gd name="connsiteY1" fmla="*/ 23943 h 1490798"/>
              <a:gd name="connsiteX2" fmla="*/ 2143125 w 5762625"/>
              <a:gd name="connsiteY2" fmla="*/ 1490793 h 1490798"/>
              <a:gd name="connsiteX3" fmla="*/ 3581400 w 5762625"/>
              <a:gd name="connsiteY3" fmla="*/ 42993 h 1490798"/>
              <a:gd name="connsiteX4" fmla="*/ 5019675 w 5762625"/>
              <a:gd name="connsiteY4" fmla="*/ 1462218 h 1490798"/>
              <a:gd name="connsiteX5" fmla="*/ 5762625 w 5762625"/>
              <a:gd name="connsiteY5" fmla="*/ 728793 h 149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2625" h="1490798">
                <a:moveTo>
                  <a:pt x="0" y="719268"/>
                </a:moveTo>
                <a:cubicBezTo>
                  <a:pt x="178594" y="307312"/>
                  <a:pt x="357188" y="-104644"/>
                  <a:pt x="714375" y="23943"/>
                </a:cubicBezTo>
                <a:cubicBezTo>
                  <a:pt x="1071562" y="152530"/>
                  <a:pt x="1665288" y="1487618"/>
                  <a:pt x="2143125" y="1490793"/>
                </a:cubicBezTo>
                <a:cubicBezTo>
                  <a:pt x="2620962" y="1493968"/>
                  <a:pt x="3101975" y="47755"/>
                  <a:pt x="3581400" y="42993"/>
                </a:cubicBezTo>
                <a:cubicBezTo>
                  <a:pt x="4060825" y="38230"/>
                  <a:pt x="4656138" y="1347918"/>
                  <a:pt x="5019675" y="1462218"/>
                </a:cubicBezTo>
                <a:cubicBezTo>
                  <a:pt x="5383212" y="1576518"/>
                  <a:pt x="5572918" y="1152655"/>
                  <a:pt x="5762625" y="728793"/>
                </a:cubicBezTo>
              </a:path>
            </a:pathLst>
          </a:cu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方体 11">
            <a:extLst>
              <a:ext uri="{FF2B5EF4-FFF2-40B4-BE49-F238E27FC236}">
                <a16:creationId xmlns:a16="http://schemas.microsoft.com/office/drawing/2014/main" id="{D8F18DD1-4D2A-7A72-4698-43BBB56087A3}"/>
              </a:ext>
            </a:extLst>
          </p:cNvPr>
          <p:cNvSpPr/>
          <p:nvPr/>
        </p:nvSpPr>
        <p:spPr>
          <a:xfrm>
            <a:off x="5607517" y="2946742"/>
            <a:ext cx="1073946" cy="406148"/>
          </a:xfrm>
          <a:prstGeom prst="cube">
            <a:avLst>
              <a:gd name="adj" fmla="val 85175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60E972C-E9B0-707B-AFC8-591576C28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19803" y="2558502"/>
            <a:ext cx="910275" cy="194449"/>
          </a:xfrm>
          <a:prstGeom prst="rect">
            <a:avLst/>
          </a:prstGeom>
        </p:spPr>
      </p:pic>
      <p:sp>
        <p:nvSpPr>
          <p:cNvPr id="15" name="直方体 14">
            <a:extLst>
              <a:ext uri="{FF2B5EF4-FFF2-40B4-BE49-F238E27FC236}">
                <a16:creationId xmlns:a16="http://schemas.microsoft.com/office/drawing/2014/main" id="{D0EF678A-8F2C-2933-EC95-0EA085D22B19}"/>
              </a:ext>
            </a:extLst>
          </p:cNvPr>
          <p:cNvSpPr/>
          <p:nvPr/>
        </p:nvSpPr>
        <p:spPr>
          <a:xfrm>
            <a:off x="4272977" y="3374823"/>
            <a:ext cx="1073946" cy="406148"/>
          </a:xfrm>
          <a:prstGeom prst="cube">
            <a:avLst>
              <a:gd name="adj" fmla="val 85175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AF1AC39-76B3-7A3F-B11E-99F967A80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23363" y="3024683"/>
            <a:ext cx="910275" cy="19444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9D4ED99-1B88-9154-F9F6-E662E5459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56663" y="3034208"/>
            <a:ext cx="910275" cy="194449"/>
          </a:xfrm>
          <a:prstGeom prst="rect">
            <a:avLst/>
          </a:prstGeom>
        </p:spPr>
      </p:pic>
      <p:sp>
        <p:nvSpPr>
          <p:cNvPr id="20" name="直方体 19">
            <a:extLst>
              <a:ext uri="{FF2B5EF4-FFF2-40B4-BE49-F238E27FC236}">
                <a16:creationId xmlns:a16="http://schemas.microsoft.com/office/drawing/2014/main" id="{4B92EC46-1EB7-FA09-ACFE-8C5487819B53}"/>
              </a:ext>
            </a:extLst>
          </p:cNvPr>
          <p:cNvSpPr/>
          <p:nvPr/>
        </p:nvSpPr>
        <p:spPr>
          <a:xfrm>
            <a:off x="2912155" y="3838080"/>
            <a:ext cx="1073946" cy="406148"/>
          </a:xfrm>
          <a:prstGeom prst="cube">
            <a:avLst>
              <a:gd name="adj" fmla="val 85175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69A179C-BD2C-761A-488A-97CA2D4BE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24441" y="3554615"/>
            <a:ext cx="910275" cy="19444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747E8C6-3865-2D0E-2F24-8A45F9459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24391" y="3592715"/>
            <a:ext cx="910275" cy="19444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61E2E58D-D184-EA06-33BE-1532CC38C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34016" y="3326015"/>
            <a:ext cx="910275" cy="194449"/>
          </a:xfrm>
          <a:prstGeom prst="rect">
            <a:avLst/>
          </a:prstGeom>
        </p:spPr>
      </p:pic>
      <p:sp>
        <p:nvSpPr>
          <p:cNvPr id="24" name="直方体 23">
            <a:extLst>
              <a:ext uri="{FF2B5EF4-FFF2-40B4-BE49-F238E27FC236}">
                <a16:creationId xmlns:a16="http://schemas.microsoft.com/office/drawing/2014/main" id="{5B1772E4-37D7-6F33-0519-463FF59C15D9}"/>
              </a:ext>
            </a:extLst>
          </p:cNvPr>
          <p:cNvSpPr/>
          <p:nvPr/>
        </p:nvSpPr>
        <p:spPr>
          <a:xfrm>
            <a:off x="1510476" y="4262114"/>
            <a:ext cx="1073946" cy="406148"/>
          </a:xfrm>
          <a:prstGeom prst="cube">
            <a:avLst>
              <a:gd name="adj" fmla="val 85175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CD838DD8-C619-6BF3-36C9-C89A35473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98962" y="3873874"/>
            <a:ext cx="910275" cy="194449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EAE187E6-2DC0-86E3-ADEC-C174C320C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451312" y="3921499"/>
            <a:ext cx="910275" cy="194449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440B42C2-503C-067F-9F73-48E0D980C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927562" y="3854824"/>
            <a:ext cx="910275" cy="194449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91454CC8-FF82-649C-A794-145D1256E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22712" y="3950074"/>
            <a:ext cx="910275" cy="194449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77900B5-E5F8-45DE-D157-6DCEA6842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80538" y="2948483"/>
            <a:ext cx="910275" cy="19444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A54FE52-6140-C6C5-7D7A-30FB7CCAE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32688" y="3415208"/>
            <a:ext cx="910275" cy="19444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FA2A98D-A435-794F-521B-B33B68927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84913" y="3920033"/>
            <a:ext cx="910275" cy="19444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D7550BE-36BC-36A1-DEF0-D3C57D67E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14941" y="3516515"/>
            <a:ext cx="910275" cy="19444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6A8A5AF-E859-DFA4-4EDC-6CE78F772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19516" y="3973715"/>
            <a:ext cx="910275" cy="19444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1B99015-F2EC-E738-5FB6-FC47736D7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76616" y="3973715"/>
            <a:ext cx="910275" cy="19444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5FCE99-B7DD-2F0D-DA84-D7752479E45C}"/>
              </a:ext>
            </a:extLst>
          </p:cNvPr>
          <p:cNvSpPr txBox="1"/>
          <p:nvPr/>
        </p:nvSpPr>
        <p:spPr>
          <a:xfrm rot="20643932">
            <a:off x="214421" y="982169"/>
            <a:ext cx="4353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</a:rPr>
              <a:t>The </a:t>
            </a:r>
            <a:r>
              <a:rPr kumimoji="1" lang="en-US" altLang="ja-JP" sz="3200" b="1" dirty="0">
                <a:solidFill>
                  <a:schemeClr val="tx2"/>
                </a:solidFill>
              </a:rPr>
              <a:t>SRF</a:t>
            </a:r>
            <a:r>
              <a:rPr kumimoji="1" lang="en-US" altLang="ja-JP" sz="2400" dirty="0">
                <a:solidFill>
                  <a:schemeClr val="tx2"/>
                </a:solidFill>
              </a:rPr>
              <a:t> accelerator regime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5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0C7B67-0939-94D6-7B51-80A22EB82A70}"/>
              </a:ext>
            </a:extLst>
          </p:cNvPr>
          <p:cNvSpPr txBox="1"/>
          <p:nvPr/>
        </p:nvSpPr>
        <p:spPr>
          <a:xfrm>
            <a:off x="1057984" y="1598129"/>
            <a:ext cx="10076033" cy="132343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chemeClr val="bg1"/>
                </a:solidFill>
              </a:rPr>
              <a:t>Overview of </a:t>
            </a:r>
          </a:p>
          <a:p>
            <a:pPr algn="ctr"/>
            <a:r>
              <a:rPr kumimoji="1" lang="en-US" altLang="ja-JP" sz="4000" b="1" dirty="0">
                <a:solidFill>
                  <a:schemeClr val="bg1"/>
                </a:solidFill>
              </a:rPr>
              <a:t>the theoretical frameworks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7BDA328-5222-E035-BB41-FBC81A9B6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972" y="2953920"/>
            <a:ext cx="5580054" cy="38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20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65C19-5518-75EF-9588-44D54B049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269CC280-35D7-A61D-AC7F-3E1469F4F2A6}"/>
              </a:ext>
            </a:extLst>
          </p:cNvPr>
          <p:cNvSpPr/>
          <p:nvPr/>
        </p:nvSpPr>
        <p:spPr>
          <a:xfrm>
            <a:off x="2986392" y="3035032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Keldysh</a:t>
            </a:r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Eilenberger</a:t>
            </a:r>
            <a:endParaRPr kumimoji="1" lang="en-US" altLang="ja-JP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A267B82-AFB3-8C1A-CEB3-3F98607D1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81" y="1105961"/>
            <a:ext cx="7328659" cy="417915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A266AABF-9221-F35A-30BF-7B577C8B8683}"/>
              </a:ext>
            </a:extLst>
          </p:cNvPr>
          <p:cNvCxnSpPr>
            <a:cxnSpLocks/>
          </p:cNvCxnSpPr>
          <p:nvPr/>
        </p:nvCxnSpPr>
        <p:spPr>
          <a:xfrm flipH="1">
            <a:off x="948369" y="3195537"/>
            <a:ext cx="6055546" cy="342895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3742451-52D5-9F4D-95B6-0668941CBDF7}"/>
              </a:ext>
            </a:extLst>
          </p:cNvPr>
          <p:cNvSpPr txBox="1"/>
          <p:nvPr/>
        </p:nvSpPr>
        <p:spPr>
          <a:xfrm rot="19836122">
            <a:off x="340778" y="4821032"/>
            <a:ext cx="31242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Nonequilibrium </a:t>
            </a:r>
          </a:p>
          <a:p>
            <a:r>
              <a:rPr kumimoji="1" lang="en-US" altLang="ja-JP" sz="2400" dirty="0"/>
              <a:t>Dynamics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e.g</a:t>
            </a:r>
            <a:r>
              <a:rPr kumimoji="1" lang="en-US" altLang="ja-JP" dirty="0"/>
              <a:t>, strength of microwave)</a:t>
            </a:r>
          </a:p>
        </p:txBody>
      </p: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5EF24517-6B28-154C-AE20-8551C2DCD5E9}"/>
              </a:ext>
            </a:extLst>
          </p:cNvPr>
          <p:cNvSpPr/>
          <p:nvPr/>
        </p:nvSpPr>
        <p:spPr>
          <a:xfrm rot="15160983">
            <a:off x="5421382" y="1403791"/>
            <a:ext cx="434552" cy="1134433"/>
          </a:xfrm>
          <a:prstGeom prst="rightBrace">
            <a:avLst>
              <a:gd name="adj1" fmla="val 23357"/>
              <a:gd name="adj2" fmla="val 50000"/>
            </a:avLst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BE27B37-A4A8-49F8-426A-1B3701076FB8}"/>
              </a:ext>
            </a:extLst>
          </p:cNvPr>
          <p:cNvSpPr txBox="1"/>
          <p:nvPr/>
        </p:nvSpPr>
        <p:spPr>
          <a:xfrm rot="20724338">
            <a:off x="4440517" y="1048373"/>
            <a:ext cx="2138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Linear response </a:t>
            </a:r>
          </a:p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regime</a:t>
            </a:r>
            <a:endParaRPr kumimoji="1" lang="ja-JP" alt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BC10EEE3-06DB-B10C-46A8-794B5ECCDCA8}"/>
              </a:ext>
            </a:extLst>
          </p:cNvPr>
          <p:cNvSpPr/>
          <p:nvPr/>
        </p:nvSpPr>
        <p:spPr>
          <a:xfrm>
            <a:off x="2461098" y="3900800"/>
            <a:ext cx="6295621" cy="2418260"/>
          </a:xfrm>
          <a:prstGeom prst="roundRect">
            <a:avLst/>
          </a:prstGeom>
          <a:solidFill>
            <a:srgbClr val="FF0066">
              <a:alpha val="20000"/>
            </a:srgbClr>
          </a:solidFill>
          <a:ln w="12700">
            <a:solidFill>
              <a:srgbClr val="FF0066"/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 err="1">
                <a:solidFill>
                  <a:srgbClr val="FF0066"/>
                </a:solidFill>
              </a:rPr>
              <a:t>Keldysh-Usadel</a:t>
            </a:r>
            <a:endParaRPr kumimoji="1" lang="en-US" altLang="ja-JP" sz="6000" dirty="0">
              <a:solidFill>
                <a:srgbClr val="FF0066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ABD7C0-A8D2-3053-4A6F-2E6252D658E8}"/>
              </a:ext>
            </a:extLst>
          </p:cNvPr>
          <p:cNvSpPr txBox="1"/>
          <p:nvPr/>
        </p:nvSpPr>
        <p:spPr>
          <a:xfrm>
            <a:off x="6352158" y="1566156"/>
            <a:ext cx="5590569" cy="76944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</a:rPr>
              <a:t>Thermal Equilibrium</a:t>
            </a:r>
            <a:endParaRPr kumimoji="1" lang="ja-JP" altLang="en-US" sz="4400" dirty="0">
              <a:solidFill>
                <a:srgbClr val="FFC000"/>
              </a:solidFill>
            </a:endParaRP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1F14CA87-F1EE-4B08-A584-F3AD6776D335}"/>
              </a:ext>
            </a:extLst>
          </p:cNvPr>
          <p:cNvSpPr/>
          <p:nvPr/>
        </p:nvSpPr>
        <p:spPr>
          <a:xfrm>
            <a:off x="7572738" y="-696502"/>
            <a:ext cx="1254115" cy="475014"/>
          </a:xfrm>
          <a:custGeom>
            <a:avLst/>
            <a:gdLst>
              <a:gd name="connsiteX0" fmla="*/ 0 w 5762625"/>
              <a:gd name="connsiteY0" fmla="*/ 719268 h 1490798"/>
              <a:gd name="connsiteX1" fmla="*/ 714375 w 5762625"/>
              <a:gd name="connsiteY1" fmla="*/ 23943 h 1490798"/>
              <a:gd name="connsiteX2" fmla="*/ 2143125 w 5762625"/>
              <a:gd name="connsiteY2" fmla="*/ 1490793 h 1490798"/>
              <a:gd name="connsiteX3" fmla="*/ 3581400 w 5762625"/>
              <a:gd name="connsiteY3" fmla="*/ 42993 h 1490798"/>
              <a:gd name="connsiteX4" fmla="*/ 5019675 w 5762625"/>
              <a:gd name="connsiteY4" fmla="*/ 1462218 h 1490798"/>
              <a:gd name="connsiteX5" fmla="*/ 5762625 w 5762625"/>
              <a:gd name="connsiteY5" fmla="*/ 728793 h 149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2625" h="1490798">
                <a:moveTo>
                  <a:pt x="0" y="719268"/>
                </a:moveTo>
                <a:cubicBezTo>
                  <a:pt x="178594" y="307312"/>
                  <a:pt x="357188" y="-104644"/>
                  <a:pt x="714375" y="23943"/>
                </a:cubicBezTo>
                <a:cubicBezTo>
                  <a:pt x="1071562" y="152530"/>
                  <a:pt x="1665288" y="1487618"/>
                  <a:pt x="2143125" y="1490793"/>
                </a:cubicBezTo>
                <a:cubicBezTo>
                  <a:pt x="2620962" y="1493968"/>
                  <a:pt x="3101975" y="47755"/>
                  <a:pt x="3581400" y="42993"/>
                </a:cubicBezTo>
                <a:cubicBezTo>
                  <a:pt x="4060825" y="38230"/>
                  <a:pt x="4656138" y="1347918"/>
                  <a:pt x="5019675" y="1462218"/>
                </a:cubicBezTo>
                <a:cubicBezTo>
                  <a:pt x="5383212" y="1576518"/>
                  <a:pt x="5572918" y="1152655"/>
                  <a:pt x="5762625" y="728793"/>
                </a:cubicBezTo>
              </a:path>
            </a:pathLst>
          </a:cu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4CC116A9-4D36-AFD1-C0DF-DA9523E58C5B}"/>
              </a:ext>
            </a:extLst>
          </p:cNvPr>
          <p:cNvSpPr/>
          <p:nvPr/>
        </p:nvSpPr>
        <p:spPr>
          <a:xfrm>
            <a:off x="8833323" y="-696749"/>
            <a:ext cx="1254115" cy="475014"/>
          </a:xfrm>
          <a:custGeom>
            <a:avLst/>
            <a:gdLst>
              <a:gd name="connsiteX0" fmla="*/ 0 w 5762625"/>
              <a:gd name="connsiteY0" fmla="*/ 719268 h 1490798"/>
              <a:gd name="connsiteX1" fmla="*/ 714375 w 5762625"/>
              <a:gd name="connsiteY1" fmla="*/ 23943 h 1490798"/>
              <a:gd name="connsiteX2" fmla="*/ 2143125 w 5762625"/>
              <a:gd name="connsiteY2" fmla="*/ 1490793 h 1490798"/>
              <a:gd name="connsiteX3" fmla="*/ 3581400 w 5762625"/>
              <a:gd name="connsiteY3" fmla="*/ 42993 h 1490798"/>
              <a:gd name="connsiteX4" fmla="*/ 5019675 w 5762625"/>
              <a:gd name="connsiteY4" fmla="*/ 1462218 h 1490798"/>
              <a:gd name="connsiteX5" fmla="*/ 5762625 w 5762625"/>
              <a:gd name="connsiteY5" fmla="*/ 728793 h 149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2625" h="1490798">
                <a:moveTo>
                  <a:pt x="0" y="719268"/>
                </a:moveTo>
                <a:cubicBezTo>
                  <a:pt x="178594" y="307312"/>
                  <a:pt x="357188" y="-104644"/>
                  <a:pt x="714375" y="23943"/>
                </a:cubicBezTo>
                <a:cubicBezTo>
                  <a:pt x="1071562" y="152530"/>
                  <a:pt x="1665288" y="1487618"/>
                  <a:pt x="2143125" y="1490793"/>
                </a:cubicBezTo>
                <a:cubicBezTo>
                  <a:pt x="2620962" y="1493968"/>
                  <a:pt x="3101975" y="47755"/>
                  <a:pt x="3581400" y="42993"/>
                </a:cubicBezTo>
                <a:cubicBezTo>
                  <a:pt x="4060825" y="38230"/>
                  <a:pt x="4656138" y="1347918"/>
                  <a:pt x="5019675" y="1462218"/>
                </a:cubicBezTo>
                <a:cubicBezTo>
                  <a:pt x="5383212" y="1576518"/>
                  <a:pt x="5572918" y="1152655"/>
                  <a:pt x="5762625" y="728793"/>
                </a:cubicBezTo>
              </a:path>
            </a:pathLst>
          </a:cu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方体 11">
            <a:extLst>
              <a:ext uri="{FF2B5EF4-FFF2-40B4-BE49-F238E27FC236}">
                <a16:creationId xmlns:a16="http://schemas.microsoft.com/office/drawing/2014/main" id="{870FB9B9-230D-8722-00E7-ECDBBF966799}"/>
              </a:ext>
            </a:extLst>
          </p:cNvPr>
          <p:cNvSpPr/>
          <p:nvPr/>
        </p:nvSpPr>
        <p:spPr>
          <a:xfrm>
            <a:off x="5607517" y="2946742"/>
            <a:ext cx="1073946" cy="406148"/>
          </a:xfrm>
          <a:prstGeom prst="cube">
            <a:avLst>
              <a:gd name="adj" fmla="val 85175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09E00BE-C727-DE3E-B708-CB7CDDFF6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19803" y="2558502"/>
            <a:ext cx="910275" cy="19444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390164-5030-4D5C-C5E4-D8AD8F839E86}"/>
              </a:ext>
            </a:extLst>
          </p:cNvPr>
          <p:cNvSpPr txBox="1"/>
          <p:nvPr/>
        </p:nvSpPr>
        <p:spPr>
          <a:xfrm>
            <a:off x="0" y="0"/>
            <a:ext cx="47068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Let us start from </a:t>
            </a:r>
          </a:p>
          <a:p>
            <a:r>
              <a:rPr kumimoji="1" lang="en-US" altLang="ja-JP" sz="4000" dirty="0"/>
              <a:t>the linear response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83047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7983495-82EB-3188-42A5-99F0802696A8}"/>
                  </a:ext>
                </a:extLst>
              </p:cNvPr>
              <p:cNvSpPr txBox="1"/>
              <p:nvPr/>
            </p:nvSpPr>
            <p:spPr>
              <a:xfrm>
                <a:off x="1" y="0"/>
                <a:ext cx="1219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/>
                  <a:t>Start from the </a:t>
                </a:r>
                <a:r>
                  <a:rPr kumimoji="1" lang="en-US" altLang="ja-JP" sz="2800" dirty="0" err="1"/>
                  <a:t>Keldysh</a:t>
                </a:r>
                <a:r>
                  <a:rPr kumimoji="1" lang="en-US" altLang="ja-JP" sz="2800" dirty="0"/>
                  <a:t>-Eilenberger equations (a set of equations for Green‘s functions and pair potential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kumimoji="1" lang="en-US" altLang="ja-JP" sz="2800" dirty="0"/>
                  <a:t>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7983495-82EB-3188-42A5-99F08026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2192000" cy="954107"/>
              </a:xfrm>
              <a:prstGeom prst="rect">
                <a:avLst/>
              </a:prstGeom>
              <a:blipFill>
                <a:blip r:embed="rId2"/>
                <a:stretch>
                  <a:fillRect l="-1000" t="-7006" b="-15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CB8AFE8-67D2-6EC7-52A4-7B1AF8A7AEFC}"/>
              </a:ext>
            </a:extLst>
          </p:cNvPr>
          <p:cNvSpPr txBox="1"/>
          <p:nvPr/>
        </p:nvSpPr>
        <p:spPr>
          <a:xfrm>
            <a:off x="6487687" y="447869"/>
            <a:ext cx="56945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solidFill>
                  <a:schemeClr val="tx2"/>
                </a:solidFill>
              </a:rPr>
              <a:t>D. Rainer and J. A. Sauls, </a:t>
            </a:r>
          </a:p>
          <a:p>
            <a:r>
              <a:rPr kumimoji="1" lang="en-US" altLang="ja-JP" sz="1400" dirty="0">
                <a:solidFill>
                  <a:schemeClr val="tx2"/>
                </a:solidFill>
              </a:rPr>
              <a:t>Strong coupling theory of superconductivity, in Superconductivity: From Basic Physics to the Latest Developments, edited by P. N. Butcher and Y. Lu (World </a:t>
            </a:r>
            <a:r>
              <a:rPr kumimoji="1" lang="en-US" altLang="ja-JP" sz="1400" dirty="0" err="1">
                <a:solidFill>
                  <a:schemeClr val="tx2"/>
                </a:solidFill>
              </a:rPr>
              <a:t>Scientic</a:t>
            </a:r>
            <a:r>
              <a:rPr kumimoji="1" lang="en-US" altLang="ja-JP" sz="1400" dirty="0">
                <a:solidFill>
                  <a:schemeClr val="tx2"/>
                </a:solidFill>
              </a:rPr>
              <a:t>, Singapore, 1995), p. 45.</a:t>
            </a:r>
            <a:endParaRPr kumimoji="1" lang="ja-JP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19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968D5-39F5-7142-9EDB-BF1B7FF66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C1A5E7F-46B5-9C80-0EDE-E06F21850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683" y="2841357"/>
            <a:ext cx="1167363" cy="209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89F5C5-CF18-5E8E-F4DD-A52A1C8B505F}"/>
                  </a:ext>
                </a:extLst>
              </p:cNvPr>
              <p:cNvSpPr txBox="1"/>
              <p:nvPr/>
            </p:nvSpPr>
            <p:spPr>
              <a:xfrm>
                <a:off x="6441020" y="2984062"/>
                <a:ext cx="6936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89F5C5-CF18-5E8E-F4DD-A52A1C8B5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020" y="2984062"/>
                <a:ext cx="6936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楕円 6">
            <a:extLst>
              <a:ext uri="{FF2B5EF4-FFF2-40B4-BE49-F238E27FC236}">
                <a16:creationId xmlns:a16="http://schemas.microsoft.com/office/drawing/2014/main" id="{A856E855-5238-DF1B-13AF-845B1266B2B9}"/>
              </a:ext>
            </a:extLst>
          </p:cNvPr>
          <p:cNvSpPr>
            <a:spLocks noChangeAspect="1"/>
          </p:cNvSpPr>
          <p:nvPr/>
        </p:nvSpPr>
        <p:spPr>
          <a:xfrm>
            <a:off x="7408950" y="2689764"/>
            <a:ext cx="517263" cy="51726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F1C35D2-11C0-A25D-0E3A-DF324274ACDE}"/>
              </a:ext>
            </a:extLst>
          </p:cNvPr>
          <p:cNvSpPr/>
          <p:nvPr/>
        </p:nvSpPr>
        <p:spPr>
          <a:xfrm>
            <a:off x="6487687" y="2352023"/>
            <a:ext cx="1643298" cy="1264078"/>
          </a:xfrm>
          <a:prstGeom prst="rect">
            <a:avLst/>
          </a:pr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20B925F-C629-4C3C-CEF5-610265BC26A3}"/>
                  </a:ext>
                </a:extLst>
              </p:cNvPr>
              <p:cNvSpPr txBox="1"/>
              <p:nvPr/>
            </p:nvSpPr>
            <p:spPr>
              <a:xfrm>
                <a:off x="3867748" y="2653029"/>
                <a:ext cx="25607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●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∼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20B925F-C629-4C3C-CEF5-610265BC2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748" y="2653029"/>
                <a:ext cx="256070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矢印: 下 9">
            <a:extLst>
              <a:ext uri="{FF2B5EF4-FFF2-40B4-BE49-F238E27FC236}">
                <a16:creationId xmlns:a16="http://schemas.microsoft.com/office/drawing/2014/main" id="{A76D186B-06F7-63C4-2577-917CFB55AB8C}"/>
              </a:ext>
            </a:extLst>
          </p:cNvPr>
          <p:cNvSpPr/>
          <p:nvPr/>
        </p:nvSpPr>
        <p:spPr>
          <a:xfrm>
            <a:off x="5311301" y="913363"/>
            <a:ext cx="1050587" cy="80739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7DE46A-7359-9B22-4DE9-75D8E957150E}"/>
              </a:ext>
            </a:extLst>
          </p:cNvPr>
          <p:cNvSpPr txBox="1"/>
          <p:nvPr/>
        </p:nvSpPr>
        <p:spPr>
          <a:xfrm>
            <a:off x="6487687" y="447869"/>
            <a:ext cx="56945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solidFill>
                  <a:schemeClr val="tx2"/>
                </a:solidFill>
              </a:rPr>
              <a:t>D. Rainer and J. A. Sauls, </a:t>
            </a:r>
          </a:p>
          <a:p>
            <a:r>
              <a:rPr kumimoji="1" lang="en-US" altLang="ja-JP" sz="1400" dirty="0">
                <a:solidFill>
                  <a:schemeClr val="tx2"/>
                </a:solidFill>
              </a:rPr>
              <a:t>Strong coupling theory of superconductivity, in Superconductivity: From Basic Physics to the Latest Developments, edited by P. N. Butcher and Y. Lu (World </a:t>
            </a:r>
            <a:r>
              <a:rPr kumimoji="1" lang="en-US" altLang="ja-JP" sz="1400" dirty="0" err="1">
                <a:solidFill>
                  <a:schemeClr val="tx2"/>
                </a:solidFill>
              </a:rPr>
              <a:t>Scientic</a:t>
            </a:r>
            <a:r>
              <a:rPr kumimoji="1" lang="en-US" altLang="ja-JP" sz="1400" dirty="0">
                <a:solidFill>
                  <a:schemeClr val="tx2"/>
                </a:solidFill>
              </a:rPr>
              <a:t>, Singapore, 1995), p. 45.</a:t>
            </a:r>
            <a:endParaRPr kumimoji="1" lang="ja-JP" altLang="en-US" sz="1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6DA1233-FD6E-173F-EBD6-8225B0A91AE1}"/>
                  </a:ext>
                </a:extLst>
              </p:cNvPr>
              <p:cNvSpPr txBox="1"/>
              <p:nvPr/>
            </p:nvSpPr>
            <p:spPr>
              <a:xfrm>
                <a:off x="1" y="0"/>
                <a:ext cx="1219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/>
                  <a:t>Start from the </a:t>
                </a:r>
                <a:r>
                  <a:rPr kumimoji="1" lang="en-US" altLang="ja-JP" sz="2800" dirty="0" err="1"/>
                  <a:t>Keldysh</a:t>
                </a:r>
                <a:r>
                  <a:rPr kumimoji="1" lang="en-US" altLang="ja-JP" sz="2800" dirty="0"/>
                  <a:t>-Eilenberger equations (a set of equations for Green‘s functions and pair potential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kumimoji="1" lang="en-US" altLang="ja-JP" sz="2800" dirty="0"/>
                  <a:t>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6DA1233-FD6E-173F-EBD6-8225B0A91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2192000" cy="954107"/>
              </a:xfrm>
              <a:prstGeom prst="rect">
                <a:avLst/>
              </a:prstGeom>
              <a:blipFill>
                <a:blip r:embed="rId6"/>
                <a:stretch>
                  <a:fillRect l="-1000" t="-7006" b="-15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F5C7153-7C37-6DC8-DCE8-C5AE4359310F}"/>
              </a:ext>
            </a:extLst>
          </p:cNvPr>
          <p:cNvSpPr txBox="1"/>
          <p:nvPr/>
        </p:nvSpPr>
        <p:spPr>
          <a:xfrm>
            <a:off x="1" y="175098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We apply a small ac electromagnetic field and calculate the first-order perturbation to the current.</a:t>
            </a:r>
            <a:endParaRPr kumimoji="1" lang="ja-JP" altLang="en-US" sz="2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0288507-F2A9-2BA8-0922-D8EAEED3CB69}"/>
              </a:ext>
            </a:extLst>
          </p:cNvPr>
          <p:cNvSpPr txBox="1"/>
          <p:nvPr/>
        </p:nvSpPr>
        <p:spPr>
          <a:xfrm>
            <a:off x="7395213" y="2712049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Some </a:t>
            </a:r>
          </a:p>
          <a:p>
            <a:r>
              <a:rPr kumimoji="1" lang="en-US" altLang="ja-JP" sz="1200" dirty="0">
                <a:solidFill>
                  <a:schemeClr val="bg1"/>
                </a:solidFill>
              </a:rPr>
              <a:t>factor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23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99A8E-B7F5-7649-B7FA-C11AD8100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628BBAD-C861-DFF0-BF3E-4FC1F784D242}"/>
              </a:ext>
            </a:extLst>
          </p:cNvPr>
          <p:cNvSpPr txBox="1"/>
          <p:nvPr/>
        </p:nvSpPr>
        <p:spPr>
          <a:xfrm>
            <a:off x="1" y="175098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We apply a small ac electromagnetic field and calculate the first-order perturbation to the current.</a:t>
            </a:r>
            <a:endParaRPr kumimoji="1" lang="ja-JP" altLang="en-US" sz="2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45B451B-7AB6-120A-9F69-A0CBF5347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683" y="2841357"/>
            <a:ext cx="1167363" cy="209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F42DA21-C78B-2343-E9FF-95C5991C4473}"/>
                  </a:ext>
                </a:extLst>
              </p:cNvPr>
              <p:cNvSpPr txBox="1"/>
              <p:nvPr/>
            </p:nvSpPr>
            <p:spPr>
              <a:xfrm>
                <a:off x="6441020" y="2984062"/>
                <a:ext cx="6936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F42DA21-C78B-2343-E9FF-95C5991C4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020" y="2984062"/>
                <a:ext cx="6936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楕円 6">
            <a:extLst>
              <a:ext uri="{FF2B5EF4-FFF2-40B4-BE49-F238E27FC236}">
                <a16:creationId xmlns:a16="http://schemas.microsoft.com/office/drawing/2014/main" id="{E5C9977C-B16A-D171-DD41-79C347A7CBC2}"/>
              </a:ext>
            </a:extLst>
          </p:cNvPr>
          <p:cNvSpPr>
            <a:spLocks noChangeAspect="1"/>
          </p:cNvSpPr>
          <p:nvPr/>
        </p:nvSpPr>
        <p:spPr>
          <a:xfrm>
            <a:off x="7408950" y="2689764"/>
            <a:ext cx="517263" cy="51726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75C0E61-108B-4C2E-50EC-A5C8A0AAC3D2}"/>
              </a:ext>
            </a:extLst>
          </p:cNvPr>
          <p:cNvSpPr/>
          <p:nvPr/>
        </p:nvSpPr>
        <p:spPr>
          <a:xfrm>
            <a:off x="6487687" y="2352023"/>
            <a:ext cx="1643298" cy="1264078"/>
          </a:xfrm>
          <a:prstGeom prst="rect">
            <a:avLst/>
          </a:pr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33543FF-2BD8-C197-9525-DC53455D7A7E}"/>
                  </a:ext>
                </a:extLst>
              </p:cNvPr>
              <p:cNvSpPr txBox="1"/>
              <p:nvPr/>
            </p:nvSpPr>
            <p:spPr>
              <a:xfrm>
                <a:off x="3867748" y="2653029"/>
                <a:ext cx="25607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●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∼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33543FF-2BD8-C197-9525-DC53455D7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748" y="2653029"/>
                <a:ext cx="256070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矢印: 下 9">
            <a:extLst>
              <a:ext uri="{FF2B5EF4-FFF2-40B4-BE49-F238E27FC236}">
                <a16:creationId xmlns:a16="http://schemas.microsoft.com/office/drawing/2014/main" id="{109AEF58-B195-E5DD-87D0-AB7F6E02D008}"/>
              </a:ext>
            </a:extLst>
          </p:cNvPr>
          <p:cNvSpPr/>
          <p:nvPr/>
        </p:nvSpPr>
        <p:spPr>
          <a:xfrm>
            <a:off x="5311301" y="913363"/>
            <a:ext cx="1050587" cy="80739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BF795415-8196-7C65-AA57-7E2E3C015004}"/>
              </a:ext>
            </a:extLst>
          </p:cNvPr>
          <p:cNvSpPr/>
          <p:nvPr/>
        </p:nvSpPr>
        <p:spPr>
          <a:xfrm>
            <a:off x="5311300" y="3594953"/>
            <a:ext cx="1050587" cy="80739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611BD36-8861-70F5-89A5-3666E600AEF5}"/>
                  </a:ext>
                </a:extLst>
              </p:cNvPr>
              <p:cNvSpPr txBox="1"/>
              <p:nvPr/>
            </p:nvSpPr>
            <p:spPr>
              <a:xfrm>
                <a:off x="557457" y="5224332"/>
                <a:ext cx="10816260" cy="1355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</m:num>
                        <m:den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ja-JP" altLang="en-US" sz="4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611BD36-8861-70F5-89A5-3666E600A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57" y="5224332"/>
                <a:ext cx="10816260" cy="13555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8AC3FE-DFB4-9DAC-5F9C-D5E6801D1875}"/>
              </a:ext>
            </a:extLst>
          </p:cNvPr>
          <p:cNvSpPr txBox="1"/>
          <p:nvPr/>
        </p:nvSpPr>
        <p:spPr>
          <a:xfrm>
            <a:off x="14002" y="4194319"/>
            <a:ext cx="62188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Then, </a:t>
            </a:r>
          </a:p>
          <a:p>
            <a:r>
              <a:rPr kumimoji="1" lang="en-US" altLang="ja-JP" sz="2800" dirty="0"/>
              <a:t>the complex conductivity is given by</a:t>
            </a:r>
            <a:endParaRPr kumimoji="1" lang="ja-JP" altLang="en-US" sz="28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8D4171E-7F0E-355A-1ECD-1D62DF32B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911" y="5072102"/>
            <a:ext cx="1167363" cy="209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B00DEC9-C7E2-6AB6-550A-3427E9A01D0F}"/>
                  </a:ext>
                </a:extLst>
              </p:cNvPr>
              <p:cNvSpPr txBox="1"/>
              <p:nvPr/>
            </p:nvSpPr>
            <p:spPr>
              <a:xfrm>
                <a:off x="6236248" y="5214807"/>
                <a:ext cx="6936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B00DEC9-C7E2-6AB6-550A-3427E9A01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248" y="5214807"/>
                <a:ext cx="69368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楕円 15">
            <a:extLst>
              <a:ext uri="{FF2B5EF4-FFF2-40B4-BE49-F238E27FC236}">
                <a16:creationId xmlns:a16="http://schemas.microsoft.com/office/drawing/2014/main" id="{FEE735E1-04EC-02BB-AC82-D97FC344FBAA}"/>
              </a:ext>
            </a:extLst>
          </p:cNvPr>
          <p:cNvSpPr>
            <a:spLocks noChangeAspect="1"/>
          </p:cNvSpPr>
          <p:nvPr/>
        </p:nvSpPr>
        <p:spPr>
          <a:xfrm>
            <a:off x="7204178" y="4920509"/>
            <a:ext cx="517263" cy="51726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0E1A8F1-1C2E-2927-C8C1-2F7C0A44E6C3}"/>
              </a:ext>
            </a:extLst>
          </p:cNvPr>
          <p:cNvSpPr/>
          <p:nvPr/>
        </p:nvSpPr>
        <p:spPr>
          <a:xfrm>
            <a:off x="6282915" y="4582768"/>
            <a:ext cx="1643298" cy="1264078"/>
          </a:xfrm>
          <a:prstGeom prst="rect">
            <a:avLst/>
          </a:pr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21484F-D5EA-ACA2-D104-F7CA7AE816E0}"/>
              </a:ext>
            </a:extLst>
          </p:cNvPr>
          <p:cNvSpPr txBox="1"/>
          <p:nvPr/>
        </p:nvSpPr>
        <p:spPr>
          <a:xfrm>
            <a:off x="6487687" y="447869"/>
            <a:ext cx="56945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solidFill>
                  <a:schemeClr val="tx2"/>
                </a:solidFill>
              </a:rPr>
              <a:t>D. Rainer and J. A. Sauls, </a:t>
            </a:r>
          </a:p>
          <a:p>
            <a:r>
              <a:rPr kumimoji="1" lang="en-US" altLang="ja-JP" sz="1400" dirty="0">
                <a:solidFill>
                  <a:schemeClr val="tx2"/>
                </a:solidFill>
              </a:rPr>
              <a:t>Strong coupling theory of superconductivity, in Superconductivity: From Basic Physics to the Latest Developments, edited by P. N. Butcher and Y. Lu (World </a:t>
            </a:r>
            <a:r>
              <a:rPr kumimoji="1" lang="en-US" altLang="ja-JP" sz="1400" dirty="0" err="1">
                <a:solidFill>
                  <a:schemeClr val="tx2"/>
                </a:solidFill>
              </a:rPr>
              <a:t>Scientic</a:t>
            </a:r>
            <a:r>
              <a:rPr kumimoji="1" lang="en-US" altLang="ja-JP" sz="1400" dirty="0">
                <a:solidFill>
                  <a:schemeClr val="tx2"/>
                </a:solidFill>
              </a:rPr>
              <a:t>, Singapore, 1995), p. 45.</a:t>
            </a:r>
            <a:endParaRPr kumimoji="1" lang="ja-JP" altLang="en-US" sz="1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D494B98-7E72-FF6B-B2F1-A0BFAAC047F9}"/>
                  </a:ext>
                </a:extLst>
              </p:cNvPr>
              <p:cNvSpPr txBox="1"/>
              <p:nvPr/>
            </p:nvSpPr>
            <p:spPr>
              <a:xfrm>
                <a:off x="1" y="0"/>
                <a:ext cx="1219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/>
                  <a:t>Start from the </a:t>
                </a:r>
                <a:r>
                  <a:rPr kumimoji="1" lang="en-US" altLang="ja-JP" sz="2800" dirty="0" err="1"/>
                  <a:t>Keldysh</a:t>
                </a:r>
                <a:r>
                  <a:rPr kumimoji="1" lang="en-US" altLang="ja-JP" sz="2800" dirty="0"/>
                  <a:t>-Eilenberger equations (a set of equations for Green‘s functions and pair potential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kumimoji="1" lang="en-US" altLang="ja-JP" sz="2800" dirty="0"/>
                  <a:t>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D494B98-7E72-FF6B-B2F1-A0BFAAC04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2192000" cy="954107"/>
              </a:xfrm>
              <a:prstGeom prst="rect">
                <a:avLst/>
              </a:prstGeom>
              <a:blipFill>
                <a:blip r:embed="rId8"/>
                <a:stretch>
                  <a:fillRect l="-1000" t="-7006" b="-15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F15884F-CB0C-900B-078A-7636FB4C55CA}"/>
              </a:ext>
            </a:extLst>
          </p:cNvPr>
          <p:cNvSpPr txBox="1"/>
          <p:nvPr/>
        </p:nvSpPr>
        <p:spPr>
          <a:xfrm>
            <a:off x="7395213" y="2712049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Some </a:t>
            </a:r>
          </a:p>
          <a:p>
            <a:r>
              <a:rPr kumimoji="1" lang="en-US" altLang="ja-JP" sz="1200" dirty="0">
                <a:solidFill>
                  <a:schemeClr val="bg1"/>
                </a:solidFill>
              </a:rPr>
              <a:t>factor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6FDB216-9341-7898-CD44-A6B7D965EC41}"/>
              </a:ext>
            </a:extLst>
          </p:cNvPr>
          <p:cNvSpPr txBox="1"/>
          <p:nvPr/>
        </p:nvSpPr>
        <p:spPr>
          <a:xfrm>
            <a:off x="7166613" y="4950424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Some </a:t>
            </a:r>
          </a:p>
          <a:p>
            <a:r>
              <a:rPr kumimoji="1" lang="en-US" altLang="ja-JP" sz="1200" dirty="0">
                <a:solidFill>
                  <a:schemeClr val="bg1"/>
                </a:solidFill>
              </a:rPr>
              <a:t>factor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97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82832-5EAD-F6F9-55A6-185F7C117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767F0C-C9DF-E4DC-F3E1-F8BD832B765C}"/>
              </a:ext>
            </a:extLst>
          </p:cNvPr>
          <p:cNvSpPr txBox="1"/>
          <p:nvPr/>
        </p:nvSpPr>
        <p:spPr>
          <a:xfrm>
            <a:off x="252920" y="2785494"/>
            <a:ext cx="11644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1200" dirty="0">
                <a:solidFill>
                  <a:schemeClr val="tx2"/>
                </a:solidFill>
              </a:rPr>
              <a:t>W. Zimmermann, E. Brandt, M. Bauer, E. Seider, and L. Genzel, Optical conductivity of BCS superconductors with arbitrary purity, Physica C </a:t>
            </a:r>
            <a:r>
              <a:rPr kumimoji="1" lang="en-US" altLang="ja-JP" sz="1200" b="1" dirty="0">
                <a:solidFill>
                  <a:schemeClr val="tx2"/>
                </a:solidFill>
              </a:rPr>
              <a:t>183</a:t>
            </a:r>
            <a:r>
              <a:rPr kumimoji="1" lang="en-US" altLang="ja-JP" sz="1200" dirty="0">
                <a:solidFill>
                  <a:schemeClr val="tx2"/>
                </a:solidFill>
              </a:rPr>
              <a:t>, 99 (1991).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1200" dirty="0">
                <a:solidFill>
                  <a:schemeClr val="tx2"/>
                </a:solidFill>
              </a:rPr>
              <a:t>D. Rainer and J. A. Sauls, Strong coupling theory of superconductivity, in Superconductivity: From Basic Physics to the Latest Developments, edited by P. N. Butcher and Y. Lu (World </a:t>
            </a:r>
            <a:r>
              <a:rPr kumimoji="1" lang="en-US" altLang="ja-JP" sz="1200" dirty="0" err="1">
                <a:solidFill>
                  <a:schemeClr val="tx2"/>
                </a:solidFill>
              </a:rPr>
              <a:t>Scientic</a:t>
            </a:r>
            <a:r>
              <a:rPr kumimoji="1" lang="en-US" altLang="ja-JP" sz="1200" dirty="0">
                <a:solidFill>
                  <a:schemeClr val="tx2"/>
                </a:solidFill>
              </a:rPr>
              <a:t>, Singapore, 1995), p. 45.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1200" dirty="0">
                <a:solidFill>
                  <a:schemeClr val="tx2"/>
                </a:solidFill>
              </a:rPr>
              <a:t>T. Kubo, Effects of Nonmagnetic Impurities and </a:t>
            </a:r>
            <a:r>
              <a:rPr kumimoji="1" lang="en-US" altLang="ja-JP" sz="1200" dirty="0" err="1">
                <a:solidFill>
                  <a:schemeClr val="tx2"/>
                </a:solidFill>
              </a:rPr>
              <a:t>Subgap</a:t>
            </a:r>
            <a:r>
              <a:rPr kumimoji="1" lang="en-US" altLang="ja-JP" sz="1200" dirty="0">
                <a:solidFill>
                  <a:schemeClr val="tx2"/>
                </a:solidFill>
              </a:rPr>
              <a:t> States on the Kinetic Inductance, Complex Conductivity, Quality Factor, and </a:t>
            </a:r>
            <a:r>
              <a:rPr kumimoji="1" lang="en-US" altLang="ja-JP" sz="1200" dirty="0" err="1">
                <a:solidFill>
                  <a:schemeClr val="tx2"/>
                </a:solidFill>
              </a:rPr>
              <a:t>Depairing</a:t>
            </a:r>
            <a:r>
              <a:rPr kumimoji="1" lang="en-US" altLang="ja-JP" sz="1200" dirty="0">
                <a:solidFill>
                  <a:schemeClr val="tx2"/>
                </a:solidFill>
              </a:rPr>
              <a:t> Current Density, Physical Review Applied </a:t>
            </a:r>
            <a:r>
              <a:rPr kumimoji="1" lang="en-US" altLang="ja-JP" sz="1200" b="1" dirty="0">
                <a:solidFill>
                  <a:schemeClr val="tx2"/>
                </a:solidFill>
              </a:rPr>
              <a:t>17</a:t>
            </a:r>
            <a:r>
              <a:rPr kumimoji="1" lang="en-US" altLang="ja-JP" sz="1200" dirty="0">
                <a:solidFill>
                  <a:schemeClr val="tx2"/>
                </a:solidFill>
              </a:rPr>
              <a:t>, 014018 (2022)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02E285D-9E87-B599-3E80-3E0D1681C8C3}"/>
                  </a:ext>
                </a:extLst>
              </p:cNvPr>
              <p:cNvSpPr txBox="1"/>
              <p:nvPr/>
            </p:nvSpPr>
            <p:spPr>
              <a:xfrm>
                <a:off x="0" y="17723"/>
                <a:ext cx="1219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/>
                  <a:t>Complex conductivity formula for arbitrary MFP</a:t>
                </a:r>
                <a:r>
                  <a:rPr kumimoji="1" lang="en-US" altLang="ja-JP" sz="2400" dirty="0"/>
                  <a:t> (for</a:t>
                </a:r>
                <a:r>
                  <a:rPr kumimoji="1" lang="ja-JP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≫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02E285D-9E87-B599-3E80-3E0D1681C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723"/>
                <a:ext cx="12192000" cy="584775"/>
              </a:xfrm>
              <a:prstGeom prst="rect">
                <a:avLst/>
              </a:prstGeom>
              <a:blipFill>
                <a:blip r:embed="rId2"/>
                <a:stretch>
                  <a:fillRect l="-1250" t="-14583" b="-322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>
            <a:extLst>
              <a:ext uri="{FF2B5EF4-FFF2-40B4-BE49-F238E27FC236}">
                <a16:creationId xmlns:a16="http://schemas.microsoft.com/office/drawing/2014/main" id="{698CB274-99EB-3E09-52E3-3BD8DD5950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458" y="829272"/>
            <a:ext cx="4797284" cy="1375104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25097C2-493C-A5FD-6276-C4A508AAA2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8784" y="708768"/>
            <a:ext cx="4229364" cy="199595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248B052-8982-9100-BA63-5A32DA186FD4}"/>
              </a:ext>
            </a:extLst>
          </p:cNvPr>
          <p:cNvSpPr/>
          <p:nvPr/>
        </p:nvSpPr>
        <p:spPr>
          <a:xfrm>
            <a:off x="1389053" y="612226"/>
            <a:ext cx="4416647" cy="2182996"/>
          </a:xfrm>
          <a:prstGeom prst="rect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1258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A0E21-45AC-3816-E111-AE7DFFD2F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3B75C4-76E5-7C3F-CD4E-E8F72EE59F45}"/>
              </a:ext>
            </a:extLst>
          </p:cNvPr>
          <p:cNvSpPr txBox="1"/>
          <p:nvPr/>
        </p:nvSpPr>
        <p:spPr>
          <a:xfrm>
            <a:off x="252920" y="2785494"/>
            <a:ext cx="11644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1200" dirty="0">
                <a:solidFill>
                  <a:schemeClr val="tx2"/>
                </a:solidFill>
              </a:rPr>
              <a:t>W. Zimmermann, E. Brandt, M. Bauer, E. Seider, and L. Genzel, Optical conductivity of BCS superconductors with arbitrary purity, Physica C </a:t>
            </a:r>
            <a:r>
              <a:rPr kumimoji="1" lang="en-US" altLang="ja-JP" sz="1200" b="1" dirty="0">
                <a:solidFill>
                  <a:schemeClr val="tx2"/>
                </a:solidFill>
              </a:rPr>
              <a:t>183</a:t>
            </a:r>
            <a:r>
              <a:rPr kumimoji="1" lang="en-US" altLang="ja-JP" sz="1200" dirty="0">
                <a:solidFill>
                  <a:schemeClr val="tx2"/>
                </a:solidFill>
              </a:rPr>
              <a:t>, 99 (1991).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1200" dirty="0">
                <a:solidFill>
                  <a:schemeClr val="tx2"/>
                </a:solidFill>
              </a:rPr>
              <a:t>D. Rainer and J. A. Sauls, Strong coupling theory of superconductivity, in Superconductivity: From Basic Physics to the Latest Developments, edited by P. N. Butcher and Y. Lu (World </a:t>
            </a:r>
            <a:r>
              <a:rPr kumimoji="1" lang="en-US" altLang="ja-JP" sz="1200" dirty="0" err="1">
                <a:solidFill>
                  <a:schemeClr val="tx2"/>
                </a:solidFill>
              </a:rPr>
              <a:t>Scientic</a:t>
            </a:r>
            <a:r>
              <a:rPr kumimoji="1" lang="en-US" altLang="ja-JP" sz="1200" dirty="0">
                <a:solidFill>
                  <a:schemeClr val="tx2"/>
                </a:solidFill>
              </a:rPr>
              <a:t>, Singapore, 1995), p. 45.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1200" dirty="0">
                <a:solidFill>
                  <a:schemeClr val="tx2"/>
                </a:solidFill>
              </a:rPr>
              <a:t>T. Kubo, Effects of Nonmagnetic Impurities and </a:t>
            </a:r>
            <a:r>
              <a:rPr kumimoji="1" lang="en-US" altLang="ja-JP" sz="1200" dirty="0" err="1">
                <a:solidFill>
                  <a:schemeClr val="tx2"/>
                </a:solidFill>
              </a:rPr>
              <a:t>Subgap</a:t>
            </a:r>
            <a:r>
              <a:rPr kumimoji="1" lang="en-US" altLang="ja-JP" sz="1200" dirty="0">
                <a:solidFill>
                  <a:schemeClr val="tx2"/>
                </a:solidFill>
              </a:rPr>
              <a:t> States on the Kinetic Inductance, Complex Conductivity, Quality Factor, and </a:t>
            </a:r>
            <a:r>
              <a:rPr kumimoji="1" lang="en-US" altLang="ja-JP" sz="1200" dirty="0" err="1">
                <a:solidFill>
                  <a:schemeClr val="tx2"/>
                </a:solidFill>
              </a:rPr>
              <a:t>Depairing</a:t>
            </a:r>
            <a:r>
              <a:rPr kumimoji="1" lang="en-US" altLang="ja-JP" sz="1200" dirty="0">
                <a:solidFill>
                  <a:schemeClr val="tx2"/>
                </a:solidFill>
              </a:rPr>
              <a:t> Current Density, Physical Review Applied </a:t>
            </a:r>
            <a:r>
              <a:rPr kumimoji="1" lang="en-US" altLang="ja-JP" sz="1200" b="1" dirty="0">
                <a:solidFill>
                  <a:schemeClr val="tx2"/>
                </a:solidFill>
              </a:rPr>
              <a:t>17</a:t>
            </a:r>
            <a:r>
              <a:rPr kumimoji="1" lang="en-US" altLang="ja-JP" sz="1200" dirty="0">
                <a:solidFill>
                  <a:schemeClr val="tx2"/>
                </a:solidFill>
              </a:rPr>
              <a:t>, 014018 (2022)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C060C1F-7D82-F9AD-B3F6-B42C15361971}"/>
                  </a:ext>
                </a:extLst>
              </p:cNvPr>
              <p:cNvSpPr txBox="1"/>
              <p:nvPr/>
            </p:nvSpPr>
            <p:spPr>
              <a:xfrm>
                <a:off x="0" y="17723"/>
                <a:ext cx="1219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/>
                  <a:t>Complex conductivity formula for arbitrary MFP</a:t>
                </a:r>
                <a:r>
                  <a:rPr kumimoji="1" lang="en-US" altLang="ja-JP" sz="2400" dirty="0"/>
                  <a:t> (for</a:t>
                </a:r>
                <a:r>
                  <a:rPr kumimoji="1" lang="ja-JP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C060C1F-7D82-F9AD-B3F6-B42C15361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723"/>
                <a:ext cx="12192000" cy="584775"/>
              </a:xfrm>
              <a:prstGeom prst="rect">
                <a:avLst/>
              </a:prstGeom>
              <a:blipFill>
                <a:blip r:embed="rId2"/>
                <a:stretch>
                  <a:fillRect l="-1250" t="-14583" b="-322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矢印: 下 12">
            <a:extLst>
              <a:ext uri="{FF2B5EF4-FFF2-40B4-BE49-F238E27FC236}">
                <a16:creationId xmlns:a16="http://schemas.microsoft.com/office/drawing/2014/main" id="{B182F09B-8E8B-12A7-8E09-7E458F6AA7EC}"/>
              </a:ext>
            </a:extLst>
          </p:cNvPr>
          <p:cNvSpPr/>
          <p:nvPr/>
        </p:nvSpPr>
        <p:spPr>
          <a:xfrm>
            <a:off x="5045413" y="3832710"/>
            <a:ext cx="1050587" cy="807396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AE608B0-04CD-255F-9CCA-0638EA5004DC}"/>
                  </a:ext>
                </a:extLst>
              </p:cNvPr>
              <p:cNvSpPr txBox="1"/>
              <p:nvPr/>
            </p:nvSpPr>
            <p:spPr>
              <a:xfrm>
                <a:off x="2467118" y="3861082"/>
                <a:ext cx="234102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>
                    <a:solidFill>
                      <a:srgbClr val="FF0066"/>
                    </a:solidFill>
                  </a:rPr>
                  <a:t>In the dirty limit </a:t>
                </a:r>
              </a:p>
              <a:p>
                <a:r>
                  <a:rPr kumimoji="1" lang="en-US" altLang="ja-JP" sz="2000" b="1" dirty="0">
                    <a:solidFill>
                      <a:srgbClr val="FF006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000" b="1" i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𝐦𝐟𝐩</m:t>
                    </m:r>
                    <m:r>
                      <a:rPr kumimoji="1" lang="en-US" altLang="ja-JP" sz="20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ja-JP" sz="2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kumimoji="1" lang="en-US" altLang="ja-JP" sz="2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1" lang="en-US" altLang="ja-JP" sz="2000" b="1" dirty="0">
                    <a:solidFill>
                      <a:srgbClr val="FF0066"/>
                    </a:solidFill>
                  </a:rPr>
                  <a:t>)</a:t>
                </a:r>
                <a:endParaRPr kumimoji="1" lang="ja-JP" altLang="en-US" sz="20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AE608B0-04CD-255F-9CCA-0638EA500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118" y="3861082"/>
                <a:ext cx="2341025" cy="707886"/>
              </a:xfrm>
              <a:prstGeom prst="rect">
                <a:avLst/>
              </a:prstGeom>
              <a:blipFill>
                <a:blip r:embed="rId3"/>
                <a:stretch>
                  <a:fillRect l="-2865" t="-4274" r="-1563" b="-136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68F7CAEC-5E10-A77D-EB2F-09DF33B9851C}"/>
                  </a:ext>
                </a:extLst>
              </p:cNvPr>
              <p:cNvSpPr txBox="1"/>
              <p:nvPr/>
            </p:nvSpPr>
            <p:spPr>
              <a:xfrm>
                <a:off x="8775159" y="6338084"/>
                <a:ext cx="150435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ℏ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68F7CAEC-5E10-A77D-EB2F-09DF33B98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159" y="6338084"/>
                <a:ext cx="1504356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extLst>
              <a:ext uri="{FF2B5EF4-FFF2-40B4-BE49-F238E27FC236}">
                <a16:creationId xmlns:a16="http://schemas.microsoft.com/office/drawing/2014/main" id="{9BADB785-412C-B099-C283-530EF48B3A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8784" y="708768"/>
            <a:ext cx="4229364" cy="199595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2C731AB-B377-11D2-39DD-A973056595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458" y="829272"/>
            <a:ext cx="4797284" cy="137510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579B4AE-6AD7-18C3-5216-17070E9B382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34633" y="4716621"/>
            <a:ext cx="4448606" cy="993979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AB56F357-4635-6450-1487-D73D3F1AE24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34633" y="5753365"/>
            <a:ext cx="4082339" cy="923273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2304C4D-D53D-1E7A-DC3A-3ACB746CEC34}"/>
              </a:ext>
            </a:extLst>
          </p:cNvPr>
          <p:cNvSpPr/>
          <p:nvPr/>
        </p:nvSpPr>
        <p:spPr>
          <a:xfrm>
            <a:off x="1389053" y="612226"/>
            <a:ext cx="4416647" cy="2182996"/>
          </a:xfrm>
          <a:prstGeom prst="rect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C029D6E-391A-E8E5-6D96-F44DDA311AE2}"/>
              </a:ext>
            </a:extLst>
          </p:cNvPr>
          <p:cNvSpPr/>
          <p:nvPr/>
        </p:nvSpPr>
        <p:spPr>
          <a:xfrm>
            <a:off x="4110365" y="4628097"/>
            <a:ext cx="4664794" cy="2103442"/>
          </a:xfrm>
          <a:prstGeom prst="rect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130645-A230-D933-3D07-D99E33F62356}"/>
              </a:ext>
            </a:extLst>
          </p:cNvPr>
          <p:cNvSpPr txBox="1"/>
          <p:nvPr/>
        </p:nvSpPr>
        <p:spPr>
          <a:xfrm>
            <a:off x="0" y="5276267"/>
            <a:ext cx="4192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The well-known</a:t>
            </a:r>
          </a:p>
          <a:p>
            <a:r>
              <a:rPr kumimoji="1" lang="en-US" altLang="ja-JP" sz="2000" dirty="0"/>
              <a:t>dirty-limit Mattis-Bardeen formula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84599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91A8E-165D-3635-32F4-6EF46B2A8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B5ABD977-5A74-A06A-0C0F-81F44B9B4FCD}"/>
              </a:ext>
            </a:extLst>
          </p:cNvPr>
          <p:cNvSpPr/>
          <p:nvPr/>
        </p:nvSpPr>
        <p:spPr>
          <a:xfrm>
            <a:off x="2986392" y="3035032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Keldysh</a:t>
            </a:r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Eilenberger</a:t>
            </a:r>
            <a:endParaRPr kumimoji="1" lang="en-US" altLang="ja-JP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F9AC898-35D3-C5AD-F713-F38CF0A8B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81" y="1105961"/>
            <a:ext cx="7328659" cy="417915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83E2B644-1F2A-EA61-DE62-69E063E6131C}"/>
              </a:ext>
            </a:extLst>
          </p:cNvPr>
          <p:cNvCxnSpPr>
            <a:cxnSpLocks/>
          </p:cNvCxnSpPr>
          <p:nvPr/>
        </p:nvCxnSpPr>
        <p:spPr>
          <a:xfrm flipH="1">
            <a:off x="948369" y="3195537"/>
            <a:ext cx="6055546" cy="342895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0ED7F8-0F41-E8F7-F032-B16152885F3F}"/>
              </a:ext>
            </a:extLst>
          </p:cNvPr>
          <p:cNvSpPr txBox="1"/>
          <p:nvPr/>
        </p:nvSpPr>
        <p:spPr>
          <a:xfrm rot="19836122">
            <a:off x="340778" y="4821032"/>
            <a:ext cx="31242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Nonequilibrium </a:t>
            </a:r>
          </a:p>
          <a:p>
            <a:r>
              <a:rPr kumimoji="1" lang="en-US" altLang="ja-JP" sz="2400" dirty="0"/>
              <a:t>Dynamics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e.g</a:t>
            </a:r>
            <a:r>
              <a:rPr kumimoji="1" lang="en-US" altLang="ja-JP" dirty="0"/>
              <a:t>, strength of microwave)</a:t>
            </a:r>
          </a:p>
        </p:txBody>
      </p: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60ABCEC7-2838-22DC-7D95-C5DD4522DAAC}"/>
              </a:ext>
            </a:extLst>
          </p:cNvPr>
          <p:cNvSpPr/>
          <p:nvPr/>
        </p:nvSpPr>
        <p:spPr>
          <a:xfrm rot="15160983">
            <a:off x="5421382" y="1403791"/>
            <a:ext cx="434552" cy="1134433"/>
          </a:xfrm>
          <a:prstGeom prst="rightBrace">
            <a:avLst>
              <a:gd name="adj1" fmla="val 23357"/>
              <a:gd name="adj2" fmla="val 50000"/>
            </a:avLst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73A41EB-F656-D74F-6BE5-9D8BCFF880A9}"/>
              </a:ext>
            </a:extLst>
          </p:cNvPr>
          <p:cNvSpPr txBox="1"/>
          <p:nvPr/>
        </p:nvSpPr>
        <p:spPr>
          <a:xfrm rot="20724338">
            <a:off x="4440517" y="1048373"/>
            <a:ext cx="2138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Linear response </a:t>
            </a:r>
          </a:p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regime</a:t>
            </a:r>
            <a:endParaRPr kumimoji="1" lang="ja-JP" alt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右中かっこ 26">
            <a:extLst>
              <a:ext uri="{FF2B5EF4-FFF2-40B4-BE49-F238E27FC236}">
                <a16:creationId xmlns:a16="http://schemas.microsoft.com/office/drawing/2014/main" id="{13C78AFE-E453-9E27-6801-E069722AF48A}"/>
              </a:ext>
            </a:extLst>
          </p:cNvPr>
          <p:cNvSpPr/>
          <p:nvPr/>
        </p:nvSpPr>
        <p:spPr>
          <a:xfrm rot="15117123">
            <a:off x="4196336" y="1885100"/>
            <a:ext cx="466969" cy="889772"/>
          </a:xfrm>
          <a:prstGeom prst="rightBrace">
            <a:avLst>
              <a:gd name="adj1" fmla="val 24889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5EDD919-B5F2-3963-9A05-ECE3A2622CE9}"/>
              </a:ext>
            </a:extLst>
          </p:cNvPr>
          <p:cNvSpPr txBox="1"/>
          <p:nvPr/>
        </p:nvSpPr>
        <p:spPr>
          <a:xfrm rot="20559970">
            <a:off x="1803255" y="759207"/>
            <a:ext cx="3140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Leading order </a:t>
            </a:r>
          </a:p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nonlinear </a:t>
            </a:r>
          </a:p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correction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499C97AA-EB0D-B08E-A661-3D8E7873B330}"/>
              </a:ext>
            </a:extLst>
          </p:cNvPr>
          <p:cNvSpPr/>
          <p:nvPr/>
        </p:nvSpPr>
        <p:spPr>
          <a:xfrm>
            <a:off x="2461098" y="3900800"/>
            <a:ext cx="6295621" cy="2418260"/>
          </a:xfrm>
          <a:prstGeom prst="roundRect">
            <a:avLst/>
          </a:prstGeom>
          <a:solidFill>
            <a:srgbClr val="FF0066">
              <a:alpha val="20000"/>
            </a:srgbClr>
          </a:solidFill>
          <a:ln w="12700">
            <a:solidFill>
              <a:srgbClr val="FF0066"/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 err="1">
                <a:solidFill>
                  <a:srgbClr val="FF0066"/>
                </a:solidFill>
              </a:rPr>
              <a:t>Keldysh-Usadel</a:t>
            </a:r>
            <a:endParaRPr kumimoji="1" lang="en-US" altLang="ja-JP" sz="6000" dirty="0">
              <a:solidFill>
                <a:srgbClr val="FF0066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718752-9059-5CE9-2EA9-3656ADB8F40E}"/>
              </a:ext>
            </a:extLst>
          </p:cNvPr>
          <p:cNvSpPr txBox="1"/>
          <p:nvPr/>
        </p:nvSpPr>
        <p:spPr>
          <a:xfrm>
            <a:off x="6352158" y="1566156"/>
            <a:ext cx="5590569" cy="76944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</a:rPr>
              <a:t>Thermal Equilibrium</a:t>
            </a:r>
            <a:endParaRPr kumimoji="1" lang="ja-JP" altLang="en-US" sz="4400" dirty="0">
              <a:solidFill>
                <a:srgbClr val="FFC000"/>
              </a:solidFill>
            </a:endParaRP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A9BAEA1-E624-1C86-3378-8DD60498E1F5}"/>
              </a:ext>
            </a:extLst>
          </p:cNvPr>
          <p:cNvSpPr/>
          <p:nvPr/>
        </p:nvSpPr>
        <p:spPr>
          <a:xfrm>
            <a:off x="7572738" y="-696502"/>
            <a:ext cx="1254115" cy="475014"/>
          </a:xfrm>
          <a:custGeom>
            <a:avLst/>
            <a:gdLst>
              <a:gd name="connsiteX0" fmla="*/ 0 w 5762625"/>
              <a:gd name="connsiteY0" fmla="*/ 719268 h 1490798"/>
              <a:gd name="connsiteX1" fmla="*/ 714375 w 5762625"/>
              <a:gd name="connsiteY1" fmla="*/ 23943 h 1490798"/>
              <a:gd name="connsiteX2" fmla="*/ 2143125 w 5762625"/>
              <a:gd name="connsiteY2" fmla="*/ 1490793 h 1490798"/>
              <a:gd name="connsiteX3" fmla="*/ 3581400 w 5762625"/>
              <a:gd name="connsiteY3" fmla="*/ 42993 h 1490798"/>
              <a:gd name="connsiteX4" fmla="*/ 5019675 w 5762625"/>
              <a:gd name="connsiteY4" fmla="*/ 1462218 h 1490798"/>
              <a:gd name="connsiteX5" fmla="*/ 5762625 w 5762625"/>
              <a:gd name="connsiteY5" fmla="*/ 728793 h 149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2625" h="1490798">
                <a:moveTo>
                  <a:pt x="0" y="719268"/>
                </a:moveTo>
                <a:cubicBezTo>
                  <a:pt x="178594" y="307312"/>
                  <a:pt x="357188" y="-104644"/>
                  <a:pt x="714375" y="23943"/>
                </a:cubicBezTo>
                <a:cubicBezTo>
                  <a:pt x="1071562" y="152530"/>
                  <a:pt x="1665288" y="1487618"/>
                  <a:pt x="2143125" y="1490793"/>
                </a:cubicBezTo>
                <a:cubicBezTo>
                  <a:pt x="2620962" y="1493968"/>
                  <a:pt x="3101975" y="47755"/>
                  <a:pt x="3581400" y="42993"/>
                </a:cubicBezTo>
                <a:cubicBezTo>
                  <a:pt x="4060825" y="38230"/>
                  <a:pt x="4656138" y="1347918"/>
                  <a:pt x="5019675" y="1462218"/>
                </a:cubicBezTo>
                <a:cubicBezTo>
                  <a:pt x="5383212" y="1576518"/>
                  <a:pt x="5572918" y="1152655"/>
                  <a:pt x="5762625" y="728793"/>
                </a:cubicBezTo>
              </a:path>
            </a:pathLst>
          </a:cu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319332C2-8DDB-9290-079F-88C3A6C67866}"/>
              </a:ext>
            </a:extLst>
          </p:cNvPr>
          <p:cNvSpPr/>
          <p:nvPr/>
        </p:nvSpPr>
        <p:spPr>
          <a:xfrm>
            <a:off x="8833323" y="-696749"/>
            <a:ext cx="1254115" cy="475014"/>
          </a:xfrm>
          <a:custGeom>
            <a:avLst/>
            <a:gdLst>
              <a:gd name="connsiteX0" fmla="*/ 0 w 5762625"/>
              <a:gd name="connsiteY0" fmla="*/ 719268 h 1490798"/>
              <a:gd name="connsiteX1" fmla="*/ 714375 w 5762625"/>
              <a:gd name="connsiteY1" fmla="*/ 23943 h 1490798"/>
              <a:gd name="connsiteX2" fmla="*/ 2143125 w 5762625"/>
              <a:gd name="connsiteY2" fmla="*/ 1490793 h 1490798"/>
              <a:gd name="connsiteX3" fmla="*/ 3581400 w 5762625"/>
              <a:gd name="connsiteY3" fmla="*/ 42993 h 1490798"/>
              <a:gd name="connsiteX4" fmla="*/ 5019675 w 5762625"/>
              <a:gd name="connsiteY4" fmla="*/ 1462218 h 1490798"/>
              <a:gd name="connsiteX5" fmla="*/ 5762625 w 5762625"/>
              <a:gd name="connsiteY5" fmla="*/ 728793 h 149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2625" h="1490798">
                <a:moveTo>
                  <a:pt x="0" y="719268"/>
                </a:moveTo>
                <a:cubicBezTo>
                  <a:pt x="178594" y="307312"/>
                  <a:pt x="357188" y="-104644"/>
                  <a:pt x="714375" y="23943"/>
                </a:cubicBezTo>
                <a:cubicBezTo>
                  <a:pt x="1071562" y="152530"/>
                  <a:pt x="1665288" y="1487618"/>
                  <a:pt x="2143125" y="1490793"/>
                </a:cubicBezTo>
                <a:cubicBezTo>
                  <a:pt x="2620962" y="1493968"/>
                  <a:pt x="3101975" y="47755"/>
                  <a:pt x="3581400" y="42993"/>
                </a:cubicBezTo>
                <a:cubicBezTo>
                  <a:pt x="4060825" y="38230"/>
                  <a:pt x="4656138" y="1347918"/>
                  <a:pt x="5019675" y="1462218"/>
                </a:cubicBezTo>
                <a:cubicBezTo>
                  <a:pt x="5383212" y="1576518"/>
                  <a:pt x="5572918" y="1152655"/>
                  <a:pt x="5762625" y="728793"/>
                </a:cubicBezTo>
              </a:path>
            </a:pathLst>
          </a:cu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方体 11">
            <a:extLst>
              <a:ext uri="{FF2B5EF4-FFF2-40B4-BE49-F238E27FC236}">
                <a16:creationId xmlns:a16="http://schemas.microsoft.com/office/drawing/2014/main" id="{E47115B5-2017-3D9C-F659-1117D635C2D1}"/>
              </a:ext>
            </a:extLst>
          </p:cNvPr>
          <p:cNvSpPr/>
          <p:nvPr/>
        </p:nvSpPr>
        <p:spPr>
          <a:xfrm>
            <a:off x="5607517" y="2946742"/>
            <a:ext cx="1073946" cy="406148"/>
          </a:xfrm>
          <a:prstGeom prst="cube">
            <a:avLst>
              <a:gd name="adj" fmla="val 85175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5369513-F21C-5642-63EC-5C2FE9522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19803" y="2558502"/>
            <a:ext cx="910275" cy="194449"/>
          </a:xfrm>
          <a:prstGeom prst="rect">
            <a:avLst/>
          </a:prstGeom>
        </p:spPr>
      </p:pic>
      <p:sp>
        <p:nvSpPr>
          <p:cNvPr id="6" name="直方体 5">
            <a:extLst>
              <a:ext uri="{FF2B5EF4-FFF2-40B4-BE49-F238E27FC236}">
                <a16:creationId xmlns:a16="http://schemas.microsoft.com/office/drawing/2014/main" id="{D788E6A6-2637-E7B9-DF63-176597BCC866}"/>
              </a:ext>
            </a:extLst>
          </p:cNvPr>
          <p:cNvSpPr/>
          <p:nvPr/>
        </p:nvSpPr>
        <p:spPr>
          <a:xfrm>
            <a:off x="4272977" y="3374823"/>
            <a:ext cx="1073946" cy="406148"/>
          </a:xfrm>
          <a:prstGeom prst="cube">
            <a:avLst>
              <a:gd name="adj" fmla="val 85175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BC31935-F600-82B9-8FA9-791055C4F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23363" y="3024683"/>
            <a:ext cx="910275" cy="19444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37EE7E1-EF33-A7D7-9621-6E3137DCF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56663" y="3034208"/>
            <a:ext cx="910275" cy="19444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ADE7D71-1F55-6D23-4D71-C6BDE84F6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80538" y="2948483"/>
            <a:ext cx="910275" cy="1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64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9A69C-FD63-8504-6CE3-001C036B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0049A7D-0100-2489-BC20-29FDB3CF4D59}"/>
              </a:ext>
            </a:extLst>
          </p:cNvPr>
          <p:cNvSpPr txBox="1"/>
          <p:nvPr/>
        </p:nvSpPr>
        <p:spPr>
          <a:xfrm>
            <a:off x="10160" y="0"/>
            <a:ext cx="11338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 err="1"/>
              <a:t>Keldysh</a:t>
            </a:r>
            <a:r>
              <a:rPr lang="en-US" altLang="ja-JP" sz="3200" dirty="0"/>
              <a:t>–</a:t>
            </a:r>
            <a:r>
              <a:rPr lang="en-US" altLang="ja-JP" sz="3200" dirty="0" err="1"/>
              <a:t>Usadel</a:t>
            </a:r>
            <a:r>
              <a:rPr lang="en-US" altLang="ja-JP" sz="3200" dirty="0"/>
              <a:t> Equation for SC under a strong ac field</a:t>
            </a:r>
            <a:endParaRPr lang="ja-JP" altLang="en-US" sz="3200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5B9E743-1D9A-D333-CC11-237893B0C0CE}"/>
              </a:ext>
            </a:extLst>
          </p:cNvPr>
          <p:cNvSpPr/>
          <p:nvPr/>
        </p:nvSpPr>
        <p:spPr>
          <a:xfrm>
            <a:off x="2376849" y="589728"/>
            <a:ext cx="7491313" cy="30785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935FDC0-0255-1465-8468-64A31868E6CF}"/>
                  </a:ext>
                </a:extLst>
              </p:cNvPr>
              <p:cNvSpPr txBox="1"/>
              <p:nvPr/>
            </p:nvSpPr>
            <p:spPr>
              <a:xfrm>
                <a:off x="10160" y="3739046"/>
                <a:ext cx="12181840" cy="524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/>
                  <a:t>We solve these equations to obtain the </a:t>
                </a:r>
                <a:r>
                  <a:rPr lang="en-US" altLang="ja-JP" sz="2000" b="1" dirty="0">
                    <a:solidFill>
                      <a:srgbClr val="FEB6AA"/>
                    </a:solidFill>
                  </a:rPr>
                  <a:t>nonequilibrium corrections </a:t>
                </a:r>
                <a:r>
                  <a:rPr lang="en-US" altLang="ja-JP" sz="20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𝛿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altLang="ja-JP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).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935FDC0-0255-1465-8468-64A31868E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3739046"/>
                <a:ext cx="12181840" cy="524374"/>
              </a:xfrm>
              <a:prstGeom prst="rect">
                <a:avLst/>
              </a:prstGeom>
              <a:blipFill>
                <a:blip r:embed="rId3"/>
                <a:stretch>
                  <a:fillRect l="-551" b="-16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F7589D6F-EA69-28C5-BC8A-C49D085DAD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30119" y="3115131"/>
            <a:ext cx="3130172" cy="43123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57C70C9-3C05-C737-9A46-97FD1CEB9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7" t="26425" r="23055" b="9022"/>
          <a:stretch/>
        </p:blipFill>
        <p:spPr>
          <a:xfrm>
            <a:off x="10442839" y="22567"/>
            <a:ext cx="1742211" cy="139694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4BDBE63-4B37-3D49-81D6-15E958BA6F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9196" y="637443"/>
            <a:ext cx="3651786" cy="236920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0CAE1A3-DE9D-B407-7516-3C2CED335F5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48603" y="659883"/>
            <a:ext cx="3381937" cy="289850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35D73CC-0F54-5A1D-D793-F507E86B8946}"/>
              </a:ext>
            </a:extLst>
          </p:cNvPr>
          <p:cNvSpPr txBox="1"/>
          <p:nvPr/>
        </p:nvSpPr>
        <p:spPr>
          <a:xfrm>
            <a:off x="14530" y="571851"/>
            <a:ext cx="2575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tx2"/>
                </a:solidFill>
              </a:rPr>
              <a:t>arXiv:2509.09766	</a:t>
            </a:r>
            <a:endParaRPr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03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A5BFA-9066-146F-3316-B749B2529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5A515E4-BBE2-8193-6ED3-5C75A33FEFF2}"/>
              </a:ext>
            </a:extLst>
          </p:cNvPr>
          <p:cNvSpPr txBox="1"/>
          <p:nvPr/>
        </p:nvSpPr>
        <p:spPr>
          <a:xfrm>
            <a:off x="10160" y="0"/>
            <a:ext cx="11338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 err="1"/>
              <a:t>Keldysh</a:t>
            </a:r>
            <a:r>
              <a:rPr lang="en-US" altLang="ja-JP" sz="3200" dirty="0"/>
              <a:t>–</a:t>
            </a:r>
            <a:r>
              <a:rPr lang="en-US" altLang="ja-JP" sz="3200" dirty="0" err="1"/>
              <a:t>Usadel</a:t>
            </a:r>
            <a:r>
              <a:rPr lang="en-US" altLang="ja-JP" sz="3200" dirty="0"/>
              <a:t> Equation for SC under a strong ac field</a:t>
            </a:r>
            <a:endParaRPr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9347338-3444-6753-8818-4B2CFED54B1C}"/>
                  </a:ext>
                </a:extLst>
              </p:cNvPr>
              <p:cNvSpPr txBox="1"/>
              <p:nvPr/>
            </p:nvSpPr>
            <p:spPr>
              <a:xfrm>
                <a:off x="1017597" y="4982895"/>
                <a:ext cx="3518990" cy="1016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To obtain the current response, </a:t>
                </a:r>
              </a:p>
              <a:p>
                <a:r>
                  <a:rPr kumimoji="1" lang="en-US" altLang="ja-JP" dirty="0"/>
                  <a:t>we substitute the solutions 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𝛿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kumimoji="1" lang="en-US" altLang="ja-JP" dirty="0"/>
                  <a:t>) into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90155F9-F63A-A422-B33F-E67EDC01B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97" y="4982895"/>
                <a:ext cx="3518990" cy="1016625"/>
              </a:xfrm>
              <a:prstGeom prst="rect">
                <a:avLst/>
              </a:prstGeom>
              <a:blipFill>
                <a:blip r:embed="rId2"/>
                <a:stretch>
                  <a:fillRect l="-1560" t="-2994" r="-520" b="-125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038D4CE-B8A3-9A66-EC41-C87AB5C9B8E3}"/>
              </a:ext>
            </a:extLst>
          </p:cNvPr>
          <p:cNvSpPr/>
          <p:nvPr/>
        </p:nvSpPr>
        <p:spPr>
          <a:xfrm>
            <a:off x="2376849" y="589728"/>
            <a:ext cx="7491313" cy="30785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2CC21C46-7DE3-11AD-8AE8-DE3FEB66FDCD}"/>
              </a:ext>
            </a:extLst>
          </p:cNvPr>
          <p:cNvSpPr/>
          <p:nvPr/>
        </p:nvSpPr>
        <p:spPr>
          <a:xfrm>
            <a:off x="983973" y="4530292"/>
            <a:ext cx="9551505" cy="2116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D279D8EF-BD94-291A-9761-86CCF96B5959}"/>
              </a:ext>
            </a:extLst>
          </p:cNvPr>
          <p:cNvSpPr/>
          <p:nvPr/>
        </p:nvSpPr>
        <p:spPr>
          <a:xfrm>
            <a:off x="3474866" y="4218440"/>
            <a:ext cx="1061721" cy="79337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9AB7F1B2-2E85-A455-BB40-F4AFBCD48AA6}"/>
              </a:ext>
            </a:extLst>
          </p:cNvPr>
          <p:cNvSpPr/>
          <p:nvPr/>
        </p:nvSpPr>
        <p:spPr>
          <a:xfrm>
            <a:off x="3474866" y="6048119"/>
            <a:ext cx="1061721" cy="79337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CDE1ADC-0B54-93E3-DF34-C0C8E96C1590}"/>
                  </a:ext>
                </a:extLst>
              </p:cNvPr>
              <p:cNvSpPr txBox="1"/>
              <p:nvPr/>
            </p:nvSpPr>
            <p:spPr>
              <a:xfrm>
                <a:off x="10160" y="3739046"/>
                <a:ext cx="12181840" cy="524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/>
                  <a:t>We solve these equations to obtain the </a:t>
                </a:r>
                <a:r>
                  <a:rPr lang="en-US" altLang="ja-JP" sz="2000" b="1" dirty="0">
                    <a:solidFill>
                      <a:srgbClr val="FEB6AA"/>
                    </a:solidFill>
                  </a:rPr>
                  <a:t>nonequilibrium corrections </a:t>
                </a:r>
                <a:r>
                  <a:rPr lang="en-US" altLang="ja-JP" sz="20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𝛿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altLang="ja-JP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).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935FDC0-0255-1465-8468-64A31868E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3739046"/>
                <a:ext cx="12181840" cy="524374"/>
              </a:xfrm>
              <a:prstGeom prst="rect">
                <a:avLst/>
              </a:prstGeom>
              <a:blipFill>
                <a:blip r:embed="rId3"/>
                <a:stretch>
                  <a:fillRect l="-551" b="-16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6116BF63-9FDB-A88B-95FD-F20BFECB91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30119" y="3115131"/>
            <a:ext cx="3130172" cy="4312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21EF006-9269-4BF9-5910-31D4213356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8114" y="4633812"/>
            <a:ext cx="3907145" cy="79699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FF6CB53-C80D-736F-5353-8E905E3770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8114" y="5478089"/>
            <a:ext cx="4694549" cy="110030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1DF5BAF-1BCA-4201-D54C-007D58F664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7" t="26425" r="23055" b="9022"/>
          <a:stretch/>
        </p:blipFill>
        <p:spPr>
          <a:xfrm>
            <a:off x="10442839" y="22567"/>
            <a:ext cx="1742211" cy="139694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645D2E3-1820-7B81-5158-028076CFA9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9196" y="637443"/>
            <a:ext cx="3651786" cy="236920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580828D-15D2-2152-46EA-F0B476F5EF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48603" y="659883"/>
            <a:ext cx="3381937" cy="289850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7C2C9E3-480B-E5D2-A930-4CD0B7AAEB97}"/>
              </a:ext>
            </a:extLst>
          </p:cNvPr>
          <p:cNvSpPr txBox="1"/>
          <p:nvPr/>
        </p:nvSpPr>
        <p:spPr>
          <a:xfrm>
            <a:off x="9305674" y="5530760"/>
            <a:ext cx="217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← </a:t>
            </a:r>
            <a:r>
              <a:rPr kumimoji="1" lang="en-US" altLang="ja-JP" dirty="0"/>
              <a:t>Linear response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F489C8F-9E06-696E-86C4-E140C380E351}"/>
                  </a:ext>
                </a:extLst>
              </p:cNvPr>
              <p:cNvSpPr txBox="1"/>
              <p:nvPr/>
            </p:nvSpPr>
            <p:spPr>
              <a:xfrm>
                <a:off x="9305674" y="5987835"/>
                <a:ext cx="287937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b="1" dirty="0"/>
                  <a:t>← </a:t>
                </a:r>
                <a:r>
                  <a:rPr kumimoji="1" lang="en-US" altLang="ja-JP" b="1" dirty="0"/>
                  <a:t>Nonl</a:t>
                </a:r>
                <a:r>
                  <a:rPr kumimoji="1" lang="en-US" altLang="ja-JP" dirty="0"/>
                  <a:t>inear correction of 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ECF8246-A98E-F274-7899-38E57D09E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674" y="5987835"/>
                <a:ext cx="2879376" cy="646331"/>
              </a:xfrm>
              <a:prstGeom prst="rect">
                <a:avLst/>
              </a:prstGeom>
              <a:blipFill>
                <a:blip r:embed="rId10"/>
                <a:stretch>
                  <a:fillRect l="-1907" t="-471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58F35-5F9E-F98F-E154-F5A26DFB2990}"/>
              </a:ext>
            </a:extLst>
          </p:cNvPr>
          <p:cNvSpPr txBox="1"/>
          <p:nvPr/>
        </p:nvSpPr>
        <p:spPr>
          <a:xfrm>
            <a:off x="14530" y="571851"/>
            <a:ext cx="2575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tx2"/>
                </a:solidFill>
              </a:rPr>
              <a:t>arXiv:2509.09766	</a:t>
            </a:r>
            <a:endParaRPr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46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90E47-71C3-B805-8A87-0A3F602C2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31D0CF7-45F9-1FB5-3C4C-0706102917AE}"/>
              </a:ext>
            </a:extLst>
          </p:cNvPr>
          <p:cNvSpPr txBox="1"/>
          <p:nvPr/>
        </p:nvSpPr>
        <p:spPr>
          <a:xfrm>
            <a:off x="13298" y="0"/>
            <a:ext cx="7684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Schematically, the results can be illustrated as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05F75E12-2D26-651F-5351-C1145C7311AD}"/>
                  </a:ext>
                </a:extLst>
              </p:cNvPr>
              <p:cNvSpPr txBox="1"/>
              <p:nvPr/>
            </p:nvSpPr>
            <p:spPr>
              <a:xfrm>
                <a:off x="2430489" y="677182"/>
                <a:ext cx="417082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𝐴𝑔𝑔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𝐴𝑔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05F75E12-2D26-651F-5351-C1145C731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489" y="677182"/>
                <a:ext cx="4170822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29F02A2-0D1D-8D2E-CA2D-4F829E0090A8}"/>
              </a:ext>
            </a:extLst>
          </p:cNvPr>
          <p:cNvSpPr txBox="1"/>
          <p:nvPr/>
        </p:nvSpPr>
        <p:spPr>
          <a:xfrm>
            <a:off x="3387168" y="1516300"/>
            <a:ext cx="126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Linear </a:t>
            </a:r>
          </a:p>
          <a:p>
            <a:r>
              <a:rPr kumimoji="1" lang="en-US" altLang="ja-JP" sz="2000" dirty="0"/>
              <a:t>response</a:t>
            </a:r>
            <a:endParaRPr kumimoji="1" lang="ja-JP" altLang="en-US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D2AFEE6-3777-0579-EC78-334FA4DEF1CB}"/>
              </a:ext>
            </a:extLst>
          </p:cNvPr>
          <p:cNvSpPr txBox="1"/>
          <p:nvPr/>
        </p:nvSpPr>
        <p:spPr>
          <a:xfrm>
            <a:off x="5033403" y="1547253"/>
            <a:ext cx="3331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Nonlinear corrections </a:t>
            </a:r>
            <a:endParaRPr kumimoji="1" lang="ja-JP" altLang="en-US" sz="24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8C28C25-5B8D-0046-68FF-D9B6E62215B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8114" y="4633812"/>
            <a:ext cx="3907145" cy="79699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1D8856D-AF47-D6A6-80FB-C548C832125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8114" y="5478089"/>
            <a:ext cx="4694549" cy="1100303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3889BA4-5E09-54F2-79F6-62CECA0D75DE}"/>
              </a:ext>
            </a:extLst>
          </p:cNvPr>
          <p:cNvSpPr txBox="1"/>
          <p:nvPr/>
        </p:nvSpPr>
        <p:spPr>
          <a:xfrm>
            <a:off x="9305674" y="5530760"/>
            <a:ext cx="217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← </a:t>
            </a:r>
            <a:r>
              <a:rPr kumimoji="1" lang="en-US" altLang="ja-JP" dirty="0"/>
              <a:t>Linear response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860BE77-FF92-C323-CA89-CF98426070C4}"/>
                  </a:ext>
                </a:extLst>
              </p:cNvPr>
              <p:cNvSpPr txBox="1"/>
              <p:nvPr/>
            </p:nvSpPr>
            <p:spPr>
              <a:xfrm>
                <a:off x="9305674" y="5987835"/>
                <a:ext cx="287937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b="1" dirty="0"/>
                  <a:t>← </a:t>
                </a:r>
                <a:r>
                  <a:rPr kumimoji="1" lang="en-US" altLang="ja-JP" b="1" dirty="0"/>
                  <a:t>Nonl</a:t>
                </a:r>
                <a:r>
                  <a:rPr kumimoji="1" lang="en-US" altLang="ja-JP" dirty="0"/>
                  <a:t>inear correction of 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860BE77-FF92-C323-CA89-CF9842607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674" y="5987835"/>
                <a:ext cx="2879376" cy="646331"/>
              </a:xfrm>
              <a:prstGeom prst="rect">
                <a:avLst/>
              </a:prstGeom>
              <a:blipFill>
                <a:blip r:embed="rId14"/>
                <a:stretch>
                  <a:fillRect l="-1907" t="-471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コネクタ: カギ線 18">
            <a:extLst>
              <a:ext uri="{FF2B5EF4-FFF2-40B4-BE49-F238E27FC236}">
                <a16:creationId xmlns:a16="http://schemas.microsoft.com/office/drawing/2014/main" id="{2F6879F5-5523-280A-2CDB-950C5D216242}"/>
              </a:ext>
            </a:extLst>
          </p:cNvPr>
          <p:cNvCxnSpPr/>
          <p:nvPr/>
        </p:nvCxnSpPr>
        <p:spPr>
          <a:xfrm rot="16200000" flipV="1">
            <a:off x="2614332" y="3576918"/>
            <a:ext cx="3295650" cy="751914"/>
          </a:xfrm>
          <a:prstGeom prst="bentConnector3">
            <a:avLst>
              <a:gd name="adj1" fmla="val 289"/>
            </a:avLst>
          </a:prstGeom>
          <a:ln w="1047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74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9D507-9433-917E-9E04-73BE7BBD3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FA94CA3-C198-DA3C-D071-9FAF7DC72AF7}"/>
              </a:ext>
            </a:extLst>
          </p:cNvPr>
          <p:cNvCxnSpPr/>
          <p:nvPr/>
        </p:nvCxnSpPr>
        <p:spPr>
          <a:xfrm>
            <a:off x="618646" y="5846323"/>
            <a:ext cx="942067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6884FE1C-1F61-455A-C5D2-700D63EC88D7}"/>
              </a:ext>
            </a:extLst>
          </p:cNvPr>
          <p:cNvCxnSpPr>
            <a:cxnSpLocks/>
          </p:cNvCxnSpPr>
          <p:nvPr/>
        </p:nvCxnSpPr>
        <p:spPr>
          <a:xfrm flipV="1">
            <a:off x="1099225" y="706795"/>
            <a:ext cx="0" cy="600862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01F122B-4BED-53AD-969C-97F0723DEF2C}"/>
              </a:ext>
            </a:extLst>
          </p:cNvPr>
          <p:cNvSpPr txBox="1"/>
          <p:nvPr/>
        </p:nvSpPr>
        <p:spPr>
          <a:xfrm>
            <a:off x="10131313" y="4871459"/>
            <a:ext cx="14782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/>
              <a:t>Mean</a:t>
            </a:r>
            <a:r>
              <a:rPr kumimoji="1" lang="ja-JP" altLang="en-US" sz="3600" dirty="0"/>
              <a:t> </a:t>
            </a:r>
            <a:endParaRPr kumimoji="1" lang="en-US" altLang="ja-JP" sz="3600" dirty="0"/>
          </a:p>
          <a:p>
            <a:pPr algn="ctr"/>
            <a:r>
              <a:rPr kumimoji="1" lang="en-US" altLang="ja-JP" sz="3600" dirty="0"/>
              <a:t>free</a:t>
            </a:r>
            <a:r>
              <a:rPr kumimoji="1" lang="ja-JP" altLang="en-US" sz="3600" dirty="0"/>
              <a:t> </a:t>
            </a:r>
            <a:endParaRPr kumimoji="1" lang="en-US" altLang="ja-JP" sz="3600" dirty="0"/>
          </a:p>
          <a:p>
            <a:pPr algn="ctr"/>
            <a:r>
              <a:rPr kumimoji="1" lang="en-US" altLang="ja-JP" sz="3600" dirty="0"/>
              <a:t>path</a:t>
            </a:r>
            <a:endParaRPr kumimoji="1" lang="ja-JP" altLang="en-US" sz="3600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B7E0A8D-2841-7D7D-6F40-E01EFE1407C4}"/>
              </a:ext>
            </a:extLst>
          </p:cNvPr>
          <p:cNvCxnSpPr/>
          <p:nvPr/>
        </p:nvCxnSpPr>
        <p:spPr>
          <a:xfrm>
            <a:off x="5718090" y="5564220"/>
            <a:ext cx="0" cy="60311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EC5A01-CE73-DB39-46D5-5671AB90D136}"/>
              </a:ext>
            </a:extLst>
          </p:cNvPr>
          <p:cNvSpPr txBox="1"/>
          <p:nvPr/>
        </p:nvSpPr>
        <p:spPr>
          <a:xfrm>
            <a:off x="627511" y="5748622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0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BBB9559-C0F5-54D9-94E5-8B873119B0AE}"/>
                  </a:ext>
                </a:extLst>
              </p:cNvPr>
              <p:cNvSpPr txBox="1"/>
              <p:nvPr/>
            </p:nvSpPr>
            <p:spPr>
              <a:xfrm>
                <a:off x="5452355" y="6141661"/>
                <a:ext cx="59574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B1ECDD0-7E33-5410-6421-8C4B5AD89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355" y="6141661"/>
                <a:ext cx="595740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5D3BDC3-D246-70E4-1A39-E0FF0281ADFC}"/>
              </a:ext>
            </a:extLst>
          </p:cNvPr>
          <p:cNvSpPr txBox="1"/>
          <p:nvPr/>
        </p:nvSpPr>
        <p:spPr>
          <a:xfrm>
            <a:off x="26301" y="191335"/>
            <a:ext cx="2603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Temperature</a:t>
            </a:r>
            <a:endParaRPr kumimoji="1" lang="ja-JP" altLang="en-US" sz="3200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47DA3B4-DA55-7FE6-E03B-1ECBDBFA3662}"/>
              </a:ext>
            </a:extLst>
          </p:cNvPr>
          <p:cNvCxnSpPr>
            <a:cxnSpLocks/>
          </p:cNvCxnSpPr>
          <p:nvPr/>
        </p:nvCxnSpPr>
        <p:spPr>
          <a:xfrm>
            <a:off x="787940" y="1776919"/>
            <a:ext cx="60703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950B7CA-BF50-4881-7BD8-7A574C54164B}"/>
                  </a:ext>
                </a:extLst>
              </p:cNvPr>
              <p:cNvSpPr txBox="1"/>
              <p:nvPr/>
            </p:nvSpPr>
            <p:spPr>
              <a:xfrm>
                <a:off x="146726" y="1390853"/>
                <a:ext cx="5849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FFD2352-697A-099E-8A18-1D5337E47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26" y="1390853"/>
                <a:ext cx="584967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149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05BA1-78D5-3610-9B6E-C2B576ADB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42B3A88-F8B4-D300-A374-91324B24EFBC}"/>
              </a:ext>
            </a:extLst>
          </p:cNvPr>
          <p:cNvSpPr txBox="1"/>
          <p:nvPr/>
        </p:nvSpPr>
        <p:spPr>
          <a:xfrm>
            <a:off x="13298" y="0"/>
            <a:ext cx="7684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Schematically, the results can be illustrated as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38E6A90-7A46-E5B5-AE4E-F6473F6383D5}"/>
                  </a:ext>
                </a:extLst>
              </p:cNvPr>
              <p:cNvSpPr txBox="1"/>
              <p:nvPr/>
            </p:nvSpPr>
            <p:spPr>
              <a:xfrm>
                <a:off x="2430489" y="677182"/>
                <a:ext cx="417082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𝐴𝑔𝑔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𝐴𝑔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05F75E12-2D26-651F-5351-C1145C731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489" y="677182"/>
                <a:ext cx="4170822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CCD541-9650-D8EB-C43E-E09F7528F61F}"/>
              </a:ext>
            </a:extLst>
          </p:cNvPr>
          <p:cNvSpPr txBox="1"/>
          <p:nvPr/>
        </p:nvSpPr>
        <p:spPr>
          <a:xfrm>
            <a:off x="3387168" y="1516300"/>
            <a:ext cx="126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Linear </a:t>
            </a:r>
          </a:p>
          <a:p>
            <a:r>
              <a:rPr kumimoji="1" lang="en-US" altLang="ja-JP" sz="2000" dirty="0"/>
              <a:t>response</a:t>
            </a:r>
            <a:endParaRPr kumimoji="1" lang="ja-JP" altLang="en-US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275DD7-FDF9-3D8A-3D8F-AF1D3FF32C5E}"/>
              </a:ext>
            </a:extLst>
          </p:cNvPr>
          <p:cNvSpPr txBox="1"/>
          <p:nvPr/>
        </p:nvSpPr>
        <p:spPr>
          <a:xfrm>
            <a:off x="5033403" y="1547253"/>
            <a:ext cx="3331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Nonlinear corrections </a:t>
            </a:r>
            <a:endParaRPr kumimoji="1" lang="ja-JP" altLang="en-US" sz="24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090C673-D6E3-9EED-DF4C-EC40E8968BE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8114" y="4633812"/>
            <a:ext cx="3907145" cy="79699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6615E31-3A80-1CD2-0116-36C05E764BA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8114" y="5478089"/>
            <a:ext cx="4694549" cy="1100303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EA4D113-A423-578B-E8A8-D13B66BC0C57}"/>
              </a:ext>
            </a:extLst>
          </p:cNvPr>
          <p:cNvSpPr txBox="1"/>
          <p:nvPr/>
        </p:nvSpPr>
        <p:spPr>
          <a:xfrm>
            <a:off x="9305674" y="5530760"/>
            <a:ext cx="217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← </a:t>
            </a:r>
            <a:r>
              <a:rPr kumimoji="1" lang="en-US" altLang="ja-JP" dirty="0"/>
              <a:t>Linear response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E7FDCF0-D642-7A48-9A6F-B30268806E68}"/>
                  </a:ext>
                </a:extLst>
              </p:cNvPr>
              <p:cNvSpPr txBox="1"/>
              <p:nvPr/>
            </p:nvSpPr>
            <p:spPr>
              <a:xfrm>
                <a:off x="9305674" y="5987835"/>
                <a:ext cx="287937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b="1" dirty="0"/>
                  <a:t>← </a:t>
                </a:r>
                <a:r>
                  <a:rPr kumimoji="1" lang="en-US" altLang="ja-JP" b="1" dirty="0"/>
                  <a:t>Nonl</a:t>
                </a:r>
                <a:r>
                  <a:rPr kumimoji="1" lang="en-US" altLang="ja-JP" dirty="0"/>
                  <a:t>inear correction of 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860BE77-FF92-C323-CA89-CF9842607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674" y="5987835"/>
                <a:ext cx="2879376" cy="646331"/>
              </a:xfrm>
              <a:prstGeom prst="rect">
                <a:avLst/>
              </a:prstGeom>
              <a:blipFill>
                <a:blip r:embed="rId14"/>
                <a:stretch>
                  <a:fillRect l="-1907" t="-471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コネクタ: カギ線 18">
            <a:extLst>
              <a:ext uri="{FF2B5EF4-FFF2-40B4-BE49-F238E27FC236}">
                <a16:creationId xmlns:a16="http://schemas.microsoft.com/office/drawing/2014/main" id="{5F643703-9C11-A446-2259-055B4B377CBD}"/>
              </a:ext>
            </a:extLst>
          </p:cNvPr>
          <p:cNvCxnSpPr/>
          <p:nvPr/>
        </p:nvCxnSpPr>
        <p:spPr>
          <a:xfrm rot="16200000" flipV="1">
            <a:off x="2614332" y="3576918"/>
            <a:ext cx="3295650" cy="751914"/>
          </a:xfrm>
          <a:prstGeom prst="bentConnector3">
            <a:avLst>
              <a:gd name="adj1" fmla="val 289"/>
            </a:avLst>
          </a:prstGeom>
          <a:ln w="1047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BD9D74D3-7593-F8A7-DC9A-4381A81BA84A}"/>
              </a:ext>
            </a:extLst>
          </p:cNvPr>
          <p:cNvCxnSpPr>
            <a:cxnSpLocks/>
            <a:stCxn id="15" idx="1"/>
          </p:cNvCxnSpPr>
          <p:nvPr/>
        </p:nvCxnSpPr>
        <p:spPr>
          <a:xfrm rot="10800000" flipH="1">
            <a:off x="4638113" y="2056203"/>
            <a:ext cx="1673549" cy="3972038"/>
          </a:xfrm>
          <a:prstGeom prst="bentConnector4">
            <a:avLst>
              <a:gd name="adj1" fmla="val -13660"/>
              <a:gd name="adj2" fmla="val 56925"/>
            </a:avLst>
          </a:prstGeom>
          <a:ln w="1047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669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74FE5-9D87-1E77-FE25-F345421D1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0EDDF21-40FF-5F81-3CD6-9EC2FA75405E}"/>
              </a:ext>
            </a:extLst>
          </p:cNvPr>
          <p:cNvSpPr txBox="1"/>
          <p:nvPr/>
        </p:nvSpPr>
        <p:spPr>
          <a:xfrm>
            <a:off x="13298" y="0"/>
            <a:ext cx="7684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Schematically, the results can be illustrated as</a:t>
            </a:r>
            <a:endParaRPr kumimoji="1" lang="ja-JP" altLang="en-US" sz="2800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56B5F0C7-0116-2BC7-88EC-27A25B12A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396" y="2218046"/>
            <a:ext cx="1585097" cy="1208221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4D663C5-35B5-BD6E-8526-446B6AD31BC2}"/>
              </a:ext>
            </a:extLst>
          </p:cNvPr>
          <p:cNvSpPr txBox="1"/>
          <p:nvPr/>
        </p:nvSpPr>
        <p:spPr>
          <a:xfrm>
            <a:off x="3387168" y="1516300"/>
            <a:ext cx="126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Linear </a:t>
            </a:r>
          </a:p>
          <a:p>
            <a:r>
              <a:rPr kumimoji="1" lang="en-US" altLang="ja-JP" sz="2000" dirty="0"/>
              <a:t>response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B571C37-05AF-025D-2F28-3D0EB7C56771}"/>
                  </a:ext>
                </a:extLst>
              </p:cNvPr>
              <p:cNvSpPr txBox="1"/>
              <p:nvPr/>
            </p:nvSpPr>
            <p:spPr>
              <a:xfrm>
                <a:off x="2430489" y="677182"/>
                <a:ext cx="417082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𝐴𝑔𝑔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𝐴𝑔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05F75E12-2D26-651F-5351-C1145C731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489" y="677182"/>
                <a:ext cx="4170822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8F54AC5-A395-BAF9-5115-B25364A141EE}"/>
              </a:ext>
            </a:extLst>
          </p:cNvPr>
          <p:cNvSpPr/>
          <p:nvPr/>
        </p:nvSpPr>
        <p:spPr>
          <a:xfrm>
            <a:off x="3342831" y="634175"/>
            <a:ext cx="1234635" cy="863383"/>
          </a:xfrm>
          <a:prstGeom prst="rect">
            <a:avLst/>
          </a:pr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D16FC2-17D6-89C5-3EB6-86385CE26FC6}"/>
              </a:ext>
            </a:extLst>
          </p:cNvPr>
          <p:cNvSpPr txBox="1"/>
          <p:nvPr/>
        </p:nvSpPr>
        <p:spPr>
          <a:xfrm>
            <a:off x="5033403" y="1547253"/>
            <a:ext cx="3331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Nonlinear corrections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99985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0FE8D-48F1-FA60-B1D6-37306C692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CF3FF65-C8B8-F3BD-11AB-B8CF1C362DBC}"/>
              </a:ext>
            </a:extLst>
          </p:cNvPr>
          <p:cNvSpPr txBox="1"/>
          <p:nvPr/>
        </p:nvSpPr>
        <p:spPr>
          <a:xfrm>
            <a:off x="13298" y="0"/>
            <a:ext cx="7684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Schematically, the results can be illustrated as</a:t>
            </a:r>
            <a:endParaRPr kumimoji="1" lang="ja-JP" altLang="en-US" sz="2800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9F7DCE48-14A5-87F7-A670-6608A2AAB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396" y="2218046"/>
            <a:ext cx="1585097" cy="1208221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FCDB4DA-236D-29A3-E81F-2CBC52397234}"/>
              </a:ext>
            </a:extLst>
          </p:cNvPr>
          <p:cNvSpPr txBox="1"/>
          <p:nvPr/>
        </p:nvSpPr>
        <p:spPr>
          <a:xfrm>
            <a:off x="3387168" y="1516300"/>
            <a:ext cx="126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Linear </a:t>
            </a:r>
          </a:p>
          <a:p>
            <a:r>
              <a:rPr kumimoji="1" lang="en-US" altLang="ja-JP" sz="2000" dirty="0"/>
              <a:t>response</a:t>
            </a:r>
            <a:endParaRPr kumimoji="1" lang="ja-JP" altLang="en-US" sz="20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627D5E0-AC97-4841-F2C5-1EB178B7292B}"/>
              </a:ext>
            </a:extLst>
          </p:cNvPr>
          <p:cNvSpPr txBox="1"/>
          <p:nvPr/>
        </p:nvSpPr>
        <p:spPr>
          <a:xfrm>
            <a:off x="5033403" y="1547253"/>
            <a:ext cx="3331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Nonlinear corrections 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740EFC3-29CF-C7BE-B608-7EFD0E328E5E}"/>
                  </a:ext>
                </a:extLst>
              </p:cNvPr>
              <p:cNvSpPr txBox="1"/>
              <p:nvPr/>
            </p:nvSpPr>
            <p:spPr>
              <a:xfrm>
                <a:off x="2430489" y="677182"/>
                <a:ext cx="417082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𝐴𝑔𝑔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𝐴𝑔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05F75E12-2D26-651F-5351-C1145C731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489" y="677182"/>
                <a:ext cx="4170822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CC78BE0-6297-6D02-3782-6DB45629C0AE}"/>
              </a:ext>
            </a:extLst>
          </p:cNvPr>
          <p:cNvSpPr/>
          <p:nvPr/>
        </p:nvSpPr>
        <p:spPr>
          <a:xfrm>
            <a:off x="3342831" y="634175"/>
            <a:ext cx="1234635" cy="863383"/>
          </a:xfrm>
          <a:prstGeom prst="rect">
            <a:avLst/>
          </a:pr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FBA2BAD-FD86-05E3-F6F4-F3817BF5688F}"/>
                  </a:ext>
                </a:extLst>
              </p:cNvPr>
              <p:cNvSpPr txBox="1"/>
              <p:nvPr/>
            </p:nvSpPr>
            <p:spPr>
              <a:xfrm>
                <a:off x="6883954" y="707050"/>
                <a:ext cx="4617166" cy="639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kumimoji="1" lang="en-US" altLang="ja-JP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ja-JP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ja-JP" altLang="en-US" sz="2400" dirty="0">
                    <a:solidFill>
                      <a:srgbClr val="FFFF00"/>
                    </a:solidFill>
                  </a:rPr>
                  <a:t>   </a:t>
                </a:r>
                <a:r>
                  <a:rPr kumimoji="1" lang="en-US" altLang="ja-JP" sz="2400" dirty="0"/>
                  <a:t>and</a:t>
                </a:r>
                <a:r>
                  <a:rPr kumimoji="1" lang="en-US" altLang="ja-JP" sz="2400" dirty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kumimoji="1" lang="en-US" altLang="ja-JP" sz="240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kumimoji="1" lang="en-US" altLang="ja-JP" sz="240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kumimoji="1" lang="en-US" altLang="ja-JP" sz="2400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kumimoji="1" lang="en-US" altLang="ja-JP" sz="2400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ja-JP" altLang="en-US" sz="2400" dirty="0">
                  <a:solidFill>
                    <a:srgbClr val="92D050"/>
                  </a:solidFill>
                </a:endParaRPr>
              </a:p>
              <a:p>
                <a:endParaRPr lang="ja-JP" altLang="en-US" sz="11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65EE6C2-27E5-E4F5-3792-EE8CC2F20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954" y="707050"/>
                <a:ext cx="4617166" cy="639278"/>
              </a:xfrm>
              <a:prstGeom prst="rect">
                <a:avLst/>
              </a:prstGeom>
              <a:blipFill>
                <a:blip r:embed="rId12"/>
                <a:stretch>
                  <a:fillRect l="-1055" t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6D23797-B588-D34C-6E0A-7B4F7ABDD18B}"/>
              </a:ext>
            </a:extLst>
          </p:cNvPr>
          <p:cNvSpPr/>
          <p:nvPr/>
        </p:nvSpPr>
        <p:spPr>
          <a:xfrm>
            <a:off x="5084139" y="626922"/>
            <a:ext cx="1643300" cy="830997"/>
          </a:xfrm>
          <a:prstGeom prst="rect">
            <a:avLst/>
          </a:prstGeom>
          <a:noFill/>
          <a:ln w="69850"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30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6B5BA-DD45-8F6B-C26A-98507973F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0656501-4A7E-CFD1-9735-A2CD708CEB57}"/>
              </a:ext>
            </a:extLst>
          </p:cNvPr>
          <p:cNvSpPr txBox="1"/>
          <p:nvPr/>
        </p:nvSpPr>
        <p:spPr>
          <a:xfrm>
            <a:off x="13298" y="0"/>
            <a:ext cx="7684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Schematically, the results can be illustrated as</a:t>
            </a:r>
            <a:endParaRPr kumimoji="1" lang="ja-JP" altLang="en-US" sz="28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A5E3EF5-AAFA-809E-6C33-3C57C746B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794" y="2235788"/>
            <a:ext cx="2932430" cy="191431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8000EC0-DCFB-9A67-C791-13A0B9309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720" y="2227826"/>
            <a:ext cx="2932430" cy="1908213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16FC1C64-992D-50BA-2794-5241C3DA2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396" y="2218046"/>
            <a:ext cx="1585097" cy="1208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88807C8-70A8-5624-9D92-FF27C84CD0D6}"/>
                  </a:ext>
                </a:extLst>
              </p:cNvPr>
              <p:cNvSpPr txBox="1"/>
              <p:nvPr/>
            </p:nvSpPr>
            <p:spPr>
              <a:xfrm>
                <a:off x="8164614" y="2678366"/>
                <a:ext cx="56783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ja-JP" altLang="en-US" sz="48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C2BE4DB-294E-3226-CD60-1E79A8E29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614" y="2678366"/>
                <a:ext cx="56783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2C52A19-4F5D-ACFE-0665-118A11901AC7}"/>
              </a:ext>
            </a:extLst>
          </p:cNvPr>
          <p:cNvSpPr txBox="1"/>
          <p:nvPr/>
        </p:nvSpPr>
        <p:spPr>
          <a:xfrm>
            <a:off x="3387168" y="1516300"/>
            <a:ext cx="126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Linear </a:t>
            </a:r>
          </a:p>
          <a:p>
            <a:r>
              <a:rPr kumimoji="1" lang="en-US" altLang="ja-JP" sz="2000" dirty="0"/>
              <a:t>response</a:t>
            </a:r>
            <a:endParaRPr kumimoji="1" lang="ja-JP" altLang="en-US" sz="20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51DE483-F375-DD63-CFD1-E97E3660A0ED}"/>
              </a:ext>
            </a:extLst>
          </p:cNvPr>
          <p:cNvSpPr txBox="1"/>
          <p:nvPr/>
        </p:nvSpPr>
        <p:spPr>
          <a:xfrm>
            <a:off x="5033403" y="1547253"/>
            <a:ext cx="3331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Nonlinear corrections 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FDE3B2A-953C-D400-D9C1-ABE9041D96FF}"/>
                  </a:ext>
                </a:extLst>
              </p:cNvPr>
              <p:cNvSpPr txBox="1"/>
              <p:nvPr/>
            </p:nvSpPr>
            <p:spPr>
              <a:xfrm>
                <a:off x="2430489" y="677182"/>
                <a:ext cx="417082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𝐴𝑔𝑔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𝐴𝑔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05F75E12-2D26-651F-5351-C1145C731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489" y="677182"/>
                <a:ext cx="4170822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17737CF-28CF-97F1-CE7E-D3E97B6C9061}"/>
              </a:ext>
            </a:extLst>
          </p:cNvPr>
          <p:cNvSpPr/>
          <p:nvPr/>
        </p:nvSpPr>
        <p:spPr>
          <a:xfrm>
            <a:off x="3342831" y="634175"/>
            <a:ext cx="1234635" cy="863383"/>
          </a:xfrm>
          <a:prstGeom prst="rect">
            <a:avLst/>
          </a:pr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884D6AF-9DB2-A9D3-BDCB-2075680DA932}"/>
                  </a:ext>
                </a:extLst>
              </p:cNvPr>
              <p:cNvSpPr txBox="1"/>
              <p:nvPr/>
            </p:nvSpPr>
            <p:spPr>
              <a:xfrm>
                <a:off x="6883954" y="707050"/>
                <a:ext cx="4617166" cy="639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kumimoji="1" lang="en-US" altLang="ja-JP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ja-JP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ja-JP" altLang="en-US" sz="2400" dirty="0">
                    <a:solidFill>
                      <a:srgbClr val="FFFF00"/>
                    </a:solidFill>
                  </a:rPr>
                  <a:t>   </a:t>
                </a:r>
                <a:r>
                  <a:rPr kumimoji="1" lang="en-US" altLang="ja-JP" sz="2400" dirty="0"/>
                  <a:t>and</a:t>
                </a:r>
                <a:r>
                  <a:rPr kumimoji="1" lang="en-US" altLang="ja-JP" sz="2400" dirty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kumimoji="1" lang="en-US" altLang="ja-JP" sz="240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kumimoji="1" lang="en-US" altLang="ja-JP" sz="240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kumimoji="1" lang="en-US" altLang="ja-JP" sz="2400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kumimoji="1" lang="en-US" altLang="ja-JP" sz="2400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ja-JP" altLang="en-US" sz="2400" dirty="0">
                  <a:solidFill>
                    <a:srgbClr val="92D050"/>
                  </a:solidFill>
                </a:endParaRPr>
              </a:p>
              <a:p>
                <a:endParaRPr lang="ja-JP" altLang="en-US" sz="11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65EE6C2-27E5-E4F5-3792-EE8CC2F20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954" y="707050"/>
                <a:ext cx="4617166" cy="639278"/>
              </a:xfrm>
              <a:prstGeom prst="rect">
                <a:avLst/>
              </a:prstGeom>
              <a:blipFill>
                <a:blip r:embed="rId12"/>
                <a:stretch>
                  <a:fillRect l="-1055" t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60A674A-53EE-F259-8374-A3AC0F6EAF4D}"/>
              </a:ext>
            </a:extLst>
          </p:cNvPr>
          <p:cNvSpPr/>
          <p:nvPr/>
        </p:nvSpPr>
        <p:spPr>
          <a:xfrm>
            <a:off x="5084139" y="626922"/>
            <a:ext cx="1643300" cy="830997"/>
          </a:xfrm>
          <a:prstGeom prst="rect">
            <a:avLst/>
          </a:prstGeom>
          <a:noFill/>
          <a:ln w="69850"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99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DA28E17-3EB5-3860-F176-E18E9C9DB37A}"/>
              </a:ext>
            </a:extLst>
          </p:cNvPr>
          <p:cNvSpPr/>
          <p:nvPr/>
        </p:nvSpPr>
        <p:spPr>
          <a:xfrm>
            <a:off x="5033403" y="2128147"/>
            <a:ext cx="7011055" cy="2115857"/>
          </a:xfrm>
          <a:prstGeom prst="rect">
            <a:avLst/>
          </a:prstGeom>
          <a:noFill/>
          <a:ln w="69850"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99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474B0C0-762E-9C79-1ABF-349EFD006145}"/>
              </a:ext>
            </a:extLst>
          </p:cNvPr>
          <p:cNvSpPr txBox="1"/>
          <p:nvPr/>
        </p:nvSpPr>
        <p:spPr>
          <a:xfrm>
            <a:off x="5167630" y="3764076"/>
            <a:ext cx="1818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AAA contribution</a:t>
            </a:r>
            <a:endParaRPr kumimoji="1" lang="ja-JP" altLang="en-US" sz="1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C118C6-1ABD-B8A2-C1EA-0A8654873780}"/>
              </a:ext>
            </a:extLst>
          </p:cNvPr>
          <p:cNvSpPr txBox="1"/>
          <p:nvPr/>
        </p:nvSpPr>
        <p:spPr>
          <a:xfrm>
            <a:off x="9018199" y="3499978"/>
            <a:ext cx="170271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Contribution mediated </a:t>
            </a:r>
          </a:p>
          <a:p>
            <a:r>
              <a:rPr kumimoji="1" lang="en-US" altLang="ja-JP" sz="1100" dirty="0"/>
              <a:t>by the nonequilibrium </a:t>
            </a:r>
          </a:p>
          <a:p>
            <a:r>
              <a:rPr kumimoji="1" lang="en-US" altLang="ja-JP" sz="1100" dirty="0"/>
              <a:t>pair-potential variation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169027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FA9B1-8748-137A-81F2-871797C84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E328F-547C-4066-E32F-1893A918C032}"/>
              </a:ext>
            </a:extLst>
          </p:cNvPr>
          <p:cNvSpPr txBox="1"/>
          <p:nvPr/>
        </p:nvSpPr>
        <p:spPr>
          <a:xfrm>
            <a:off x="13298" y="0"/>
            <a:ext cx="7684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Schematically, the results can be illustrated as</a:t>
            </a:r>
            <a:endParaRPr kumimoji="1" lang="ja-JP" altLang="en-US" sz="28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526A111-914B-0C7F-F24D-7C8FF014F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794" y="2235788"/>
            <a:ext cx="2932430" cy="191431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6EA98A0F-F458-33D8-ED7E-D8FC58DE6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720" y="2227826"/>
            <a:ext cx="2932430" cy="1908213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BDF5CB3-DA40-CD00-41A7-F823F3307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396" y="2218046"/>
            <a:ext cx="1585097" cy="1208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5610A06-B1A6-30E8-BFD2-89157E30EDF4}"/>
                  </a:ext>
                </a:extLst>
              </p:cNvPr>
              <p:cNvSpPr txBox="1"/>
              <p:nvPr/>
            </p:nvSpPr>
            <p:spPr>
              <a:xfrm>
                <a:off x="8164614" y="2678366"/>
                <a:ext cx="56783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ja-JP" altLang="en-US" sz="48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7284ADE-3E40-753A-9690-564F88CA6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614" y="2678366"/>
                <a:ext cx="56783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C7210A4-B03B-0770-F53D-26036D271AA9}"/>
              </a:ext>
            </a:extLst>
          </p:cNvPr>
          <p:cNvSpPr txBox="1"/>
          <p:nvPr/>
        </p:nvSpPr>
        <p:spPr>
          <a:xfrm>
            <a:off x="3387168" y="1516300"/>
            <a:ext cx="126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Linear </a:t>
            </a:r>
          </a:p>
          <a:p>
            <a:r>
              <a:rPr kumimoji="1" lang="en-US" altLang="ja-JP" sz="2000" dirty="0"/>
              <a:t>response</a:t>
            </a:r>
            <a:endParaRPr kumimoji="1" lang="ja-JP" altLang="en-US" sz="20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F560D58-3C7A-0377-BCAB-FA2B88CF5DB6}"/>
              </a:ext>
            </a:extLst>
          </p:cNvPr>
          <p:cNvSpPr txBox="1"/>
          <p:nvPr/>
        </p:nvSpPr>
        <p:spPr>
          <a:xfrm>
            <a:off x="5033403" y="1547253"/>
            <a:ext cx="3331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Nonlinear corrections 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DC49C9C-9AB3-245F-2CCD-D02E9B228C8D}"/>
                  </a:ext>
                </a:extLst>
              </p:cNvPr>
              <p:cNvSpPr txBox="1"/>
              <p:nvPr/>
            </p:nvSpPr>
            <p:spPr>
              <a:xfrm>
                <a:off x="2430489" y="677182"/>
                <a:ext cx="417082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𝐴𝑔𝑔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𝐴𝑔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4541A15-C6FF-D4E1-23B6-FBC0E411F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489" y="677182"/>
                <a:ext cx="4170822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BCE8E8E-D643-5DFD-7202-A8ABE8444CA9}"/>
              </a:ext>
            </a:extLst>
          </p:cNvPr>
          <p:cNvSpPr/>
          <p:nvPr/>
        </p:nvSpPr>
        <p:spPr>
          <a:xfrm>
            <a:off x="3342831" y="634175"/>
            <a:ext cx="1234635" cy="863383"/>
          </a:xfrm>
          <a:prstGeom prst="rect">
            <a:avLst/>
          </a:pr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4A11F98-6D82-573E-6AAA-8D4CB0C8AE8B}"/>
                  </a:ext>
                </a:extLst>
              </p:cNvPr>
              <p:cNvSpPr txBox="1"/>
              <p:nvPr/>
            </p:nvSpPr>
            <p:spPr>
              <a:xfrm>
                <a:off x="6883954" y="707050"/>
                <a:ext cx="4617166" cy="639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kumimoji="1" lang="en-US" altLang="ja-JP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ja-JP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ja-JP" altLang="en-US" sz="2400" dirty="0">
                    <a:solidFill>
                      <a:srgbClr val="FFFF00"/>
                    </a:solidFill>
                  </a:rPr>
                  <a:t>   </a:t>
                </a:r>
                <a:r>
                  <a:rPr kumimoji="1" lang="en-US" altLang="ja-JP" sz="2400" dirty="0"/>
                  <a:t>and</a:t>
                </a:r>
                <a:r>
                  <a:rPr kumimoji="1" lang="en-US" altLang="ja-JP" sz="2400" dirty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kumimoji="1" lang="en-US" altLang="ja-JP" sz="240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kumimoji="1" lang="en-US" altLang="ja-JP" sz="240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kumimoji="1" lang="en-US" altLang="ja-JP" sz="2400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kumimoji="1" lang="en-US" altLang="ja-JP" sz="2400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ja-JP" altLang="en-US" sz="2400" dirty="0">
                  <a:solidFill>
                    <a:srgbClr val="92D050"/>
                  </a:solidFill>
                </a:endParaRPr>
              </a:p>
              <a:p>
                <a:endParaRPr lang="ja-JP" altLang="en-US" sz="11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9B29559-9BE2-5D0D-B6DB-9CAF8CEF0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954" y="707050"/>
                <a:ext cx="4617166" cy="639278"/>
              </a:xfrm>
              <a:prstGeom prst="rect">
                <a:avLst/>
              </a:prstGeom>
              <a:blipFill>
                <a:blip r:embed="rId7"/>
                <a:stretch>
                  <a:fillRect l="-1055" t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3AD3974-7382-CE0E-D1F8-E2BBD7A7CD71}"/>
              </a:ext>
            </a:extLst>
          </p:cNvPr>
          <p:cNvSpPr/>
          <p:nvPr/>
        </p:nvSpPr>
        <p:spPr>
          <a:xfrm>
            <a:off x="5084139" y="626922"/>
            <a:ext cx="1643300" cy="830997"/>
          </a:xfrm>
          <a:prstGeom prst="rect">
            <a:avLst/>
          </a:prstGeom>
          <a:noFill/>
          <a:ln w="69850"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99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67E6A61-DBAF-321A-14A5-51CEBAAD5A30}"/>
              </a:ext>
            </a:extLst>
          </p:cNvPr>
          <p:cNvSpPr/>
          <p:nvPr/>
        </p:nvSpPr>
        <p:spPr>
          <a:xfrm>
            <a:off x="5033403" y="2128147"/>
            <a:ext cx="7011055" cy="2115857"/>
          </a:xfrm>
          <a:prstGeom prst="rect">
            <a:avLst/>
          </a:prstGeom>
          <a:noFill/>
          <a:ln w="69850"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43D04C9-939F-D2D1-4BA9-8D0C224205BE}"/>
                  </a:ext>
                </a:extLst>
              </p:cNvPr>
              <p:cNvSpPr txBox="1"/>
              <p:nvPr/>
            </p:nvSpPr>
            <p:spPr>
              <a:xfrm>
                <a:off x="8940720" y="5452305"/>
                <a:ext cx="3055644" cy="1015663"/>
              </a:xfrm>
              <a:prstGeom prst="rect">
                <a:avLst/>
              </a:prstGeom>
              <a:noFill/>
              <a:ln w="50800"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Time dependent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kumimoji="1" lang="en-US" altLang="ja-JP" sz="2400" b="1" dirty="0"/>
                  <a:t>:</a:t>
                </a:r>
              </a:p>
              <a:p>
                <a:pPr algn="ctr"/>
                <a:r>
                  <a:rPr kumimoji="1" lang="en-US" altLang="ja-JP" sz="3600" b="1" dirty="0"/>
                  <a:t>Higgs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327544D-ADAD-60EF-2E7B-4DC7B9468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720" y="5452305"/>
                <a:ext cx="3055644" cy="1015663"/>
              </a:xfrm>
              <a:prstGeom prst="rect">
                <a:avLst/>
              </a:prstGeom>
              <a:blipFill>
                <a:blip r:embed="rId9"/>
                <a:stretch>
                  <a:fillRect l="-1965" t="-2857" r="-1768" b="-17714"/>
                </a:stretch>
              </a:blipFill>
              <a:ln w="5080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0B4B65F-D502-D82A-CFC3-EE51D1857D67}"/>
                  </a:ext>
                </a:extLst>
              </p:cNvPr>
              <p:cNvSpPr txBox="1"/>
              <p:nvPr/>
            </p:nvSpPr>
            <p:spPr>
              <a:xfrm>
                <a:off x="5333098" y="5442444"/>
                <a:ext cx="3403881" cy="954107"/>
              </a:xfrm>
              <a:prstGeom prst="rect">
                <a:avLst/>
              </a:prstGeom>
              <a:noFill/>
              <a:ln w="50800"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Time averaged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kumimoji="1" lang="en-US" altLang="ja-JP" sz="2400" dirty="0"/>
                  <a:t>:</a:t>
                </a:r>
              </a:p>
              <a:p>
                <a:pPr algn="ctr"/>
                <a:r>
                  <a:rPr kumimoji="1" lang="en-US" altLang="ja-JP" sz="3200" dirty="0" err="1"/>
                  <a:t>Eliashberg</a:t>
                </a:r>
                <a:r>
                  <a:rPr kumimoji="1" lang="en-US" altLang="ja-JP" sz="3200" dirty="0"/>
                  <a:t> effect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BAA2434-98A6-53E3-071F-801BD7949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098" y="5442444"/>
                <a:ext cx="3403881" cy="954107"/>
              </a:xfrm>
              <a:prstGeom prst="rect">
                <a:avLst/>
              </a:prstGeom>
              <a:blipFill>
                <a:blip r:embed="rId10"/>
                <a:stretch>
                  <a:fillRect l="-3534" t="-3049" r="-3357" b="-16463"/>
                </a:stretch>
              </a:blipFill>
              <a:ln w="5080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5BA73EC4-0012-06FC-1D60-39CD42EA0442}"/>
              </a:ext>
            </a:extLst>
          </p:cNvPr>
          <p:cNvCxnSpPr>
            <a:cxnSpLocks/>
          </p:cNvCxnSpPr>
          <p:nvPr/>
        </p:nvCxnSpPr>
        <p:spPr>
          <a:xfrm flipH="1">
            <a:off x="8065224" y="4150098"/>
            <a:ext cx="1210856" cy="1169305"/>
          </a:xfrm>
          <a:prstGeom prst="straightConnector1">
            <a:avLst/>
          </a:prstGeom>
          <a:ln w="1016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C033FF87-B163-8573-B645-BD456F32D6CF}"/>
              </a:ext>
            </a:extLst>
          </p:cNvPr>
          <p:cNvCxnSpPr>
            <a:cxnSpLocks/>
          </p:cNvCxnSpPr>
          <p:nvPr/>
        </p:nvCxnSpPr>
        <p:spPr>
          <a:xfrm>
            <a:off x="9276080" y="4150098"/>
            <a:ext cx="382684" cy="1216802"/>
          </a:xfrm>
          <a:prstGeom prst="straightConnector1">
            <a:avLst/>
          </a:prstGeom>
          <a:ln w="1016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B9B3AF8-4C9D-CDA6-7D1C-61619C1FEE22}"/>
              </a:ext>
            </a:extLst>
          </p:cNvPr>
          <p:cNvSpPr txBox="1"/>
          <p:nvPr/>
        </p:nvSpPr>
        <p:spPr>
          <a:xfrm>
            <a:off x="31391" y="4869242"/>
            <a:ext cx="500201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/>
              <a:t>Note: This theory automatically includes </a:t>
            </a:r>
          </a:p>
          <a:p>
            <a:r>
              <a:rPr lang="en-US" altLang="ja-JP" sz="2000" dirty="0"/>
              <a:t>the </a:t>
            </a:r>
            <a:r>
              <a:rPr lang="en-US" altLang="ja-JP" sz="2400" b="1" dirty="0" err="1">
                <a:solidFill>
                  <a:schemeClr val="tx2"/>
                </a:solidFill>
              </a:rPr>
              <a:t>Eliashberg</a:t>
            </a:r>
            <a:r>
              <a:rPr lang="en-US" altLang="ja-JP" sz="2400" b="1" dirty="0">
                <a:solidFill>
                  <a:schemeClr val="tx2"/>
                </a:solidFill>
              </a:rPr>
              <a:t> effect </a:t>
            </a:r>
            <a:r>
              <a:rPr lang="en-US" altLang="ja-JP" sz="2000" dirty="0"/>
              <a:t>(microwave-induced gap enhancement) as well as the </a:t>
            </a:r>
            <a:r>
              <a:rPr lang="en-US" altLang="ja-JP" sz="2400" b="1" dirty="0">
                <a:solidFill>
                  <a:schemeClr val="tx2"/>
                </a:solidFill>
              </a:rPr>
              <a:t>Higgs-mode</a:t>
            </a:r>
            <a:r>
              <a:rPr lang="en-US" altLang="ja-JP" sz="2000" dirty="0"/>
              <a:t> contribution.</a:t>
            </a:r>
            <a:endParaRPr lang="ja-JP" altLang="en-US" sz="2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26113F-0EF6-675C-387C-ACD4D7DE46B5}"/>
              </a:ext>
            </a:extLst>
          </p:cNvPr>
          <p:cNvSpPr txBox="1"/>
          <p:nvPr/>
        </p:nvSpPr>
        <p:spPr>
          <a:xfrm>
            <a:off x="5167630" y="3764076"/>
            <a:ext cx="1818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AAA contribution</a:t>
            </a:r>
            <a:endParaRPr kumimoji="1" lang="ja-JP" altLang="en-US" sz="16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7288F2-12CC-2C94-3F40-248C60666B9A}"/>
              </a:ext>
            </a:extLst>
          </p:cNvPr>
          <p:cNvSpPr txBox="1"/>
          <p:nvPr/>
        </p:nvSpPr>
        <p:spPr>
          <a:xfrm>
            <a:off x="9018199" y="3499978"/>
            <a:ext cx="170271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Contribution mediated </a:t>
            </a:r>
          </a:p>
          <a:p>
            <a:r>
              <a:rPr kumimoji="1" lang="en-US" altLang="ja-JP" sz="1100" dirty="0"/>
              <a:t>by the nonequilibrium </a:t>
            </a:r>
          </a:p>
          <a:p>
            <a:r>
              <a:rPr kumimoji="1" lang="en-US" altLang="ja-JP" sz="1100" dirty="0"/>
              <a:t>pair-potential variation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278441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67D55E-A840-BD45-C445-73BD57507986}"/>
              </a:ext>
            </a:extLst>
          </p:cNvPr>
          <p:cNvSpPr txBox="1"/>
          <p:nvPr/>
        </p:nvSpPr>
        <p:spPr>
          <a:xfrm>
            <a:off x="361951" y="31761"/>
            <a:ext cx="545302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4400" b="1" dirty="0" err="1"/>
              <a:t>Eliashberg</a:t>
            </a:r>
            <a:r>
              <a:rPr kumimoji="1" lang="en-US" altLang="ja-JP" sz="4400" b="1" dirty="0"/>
              <a:t> effect?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8113A4F-E9B7-CC93-BAD7-98430A89B654}"/>
              </a:ext>
            </a:extLst>
          </p:cNvPr>
          <p:cNvSpPr txBox="1"/>
          <p:nvPr/>
        </p:nvSpPr>
        <p:spPr>
          <a:xfrm>
            <a:off x="6339919" y="21140"/>
            <a:ext cx="2114169" cy="769441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b="1" dirty="0"/>
              <a:t>Higgs?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204304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06F70-AF67-0DDD-4760-063F5BF06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BC9C2C-4CEE-E90E-A561-1C6FCACA53FD}"/>
              </a:ext>
            </a:extLst>
          </p:cNvPr>
          <p:cNvSpPr txBox="1"/>
          <p:nvPr/>
        </p:nvSpPr>
        <p:spPr>
          <a:xfrm>
            <a:off x="361951" y="31761"/>
            <a:ext cx="545302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4400" b="1" dirty="0" err="1"/>
              <a:t>Eliashberg</a:t>
            </a:r>
            <a:r>
              <a:rPr kumimoji="1" lang="en-US" altLang="ja-JP" sz="4400" b="1" dirty="0"/>
              <a:t> effect?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9F1C4FC-C2DA-EF07-EFCE-F997C778F368}"/>
              </a:ext>
            </a:extLst>
          </p:cNvPr>
          <p:cNvSpPr txBox="1"/>
          <p:nvPr/>
        </p:nvSpPr>
        <p:spPr>
          <a:xfrm>
            <a:off x="6339919" y="21140"/>
            <a:ext cx="2114169" cy="769441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b="1" dirty="0"/>
              <a:t>Higgs?</a:t>
            </a:r>
            <a:endParaRPr kumimoji="1" lang="ja-JP" alt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3457617-0B64-BD66-CA09-5DAB1597B42E}"/>
                  </a:ext>
                </a:extLst>
              </p:cNvPr>
              <p:cNvSpPr txBox="1"/>
              <p:nvPr/>
            </p:nvSpPr>
            <p:spPr>
              <a:xfrm>
                <a:off x="-1" y="720406"/>
                <a:ext cx="1219200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/>
                  <a:t>The variation of order parameter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 does not appear in standard linear-response theories such as Mattis–Bardeen theory because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 is an </a:t>
                </a:r>
                <a14:m>
                  <m:oMath xmlns:m="http://schemas.openxmlformats.org/officeDocument/2006/math"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000" dirty="0"/>
                  <a:t> effect, but it does emerge in nonlinear response. </a:t>
                </a: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3457617-0B64-BD66-CA09-5DAB1597B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720406"/>
                <a:ext cx="12192001" cy="707886"/>
              </a:xfrm>
              <a:prstGeom prst="rect">
                <a:avLst/>
              </a:prstGeom>
              <a:blipFill>
                <a:blip r:embed="rId2"/>
                <a:stretch>
                  <a:fillRect l="-500" t="-4310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495F83DE-174B-1B3A-FE47-198E8D338483}"/>
                  </a:ext>
                </a:extLst>
              </p:cNvPr>
              <p:cNvSpPr txBox="1"/>
              <p:nvPr/>
            </p:nvSpPr>
            <p:spPr>
              <a:xfrm>
                <a:off x="1219201" y="1377358"/>
                <a:ext cx="4114800" cy="657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kumimoji="1" lang="en-US" altLang="ja-JP" sz="36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ja-JP" sz="3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1" lang="en-US" altLang="ja-JP" sz="3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36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kumimoji="1" lang="en-US" altLang="ja-JP" sz="3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ja-JP" altLang="en-US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495F83DE-174B-1B3A-FE47-198E8D338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1" y="1377358"/>
                <a:ext cx="4114800" cy="6572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664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EAA6D-5A06-A4F3-CAB1-5C5D13745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4F1856-97A7-A803-0851-13BF78CDB4B5}"/>
              </a:ext>
            </a:extLst>
          </p:cNvPr>
          <p:cNvSpPr txBox="1"/>
          <p:nvPr/>
        </p:nvSpPr>
        <p:spPr>
          <a:xfrm>
            <a:off x="361951" y="31761"/>
            <a:ext cx="545302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4400" b="1" dirty="0" err="1"/>
              <a:t>Eliashberg</a:t>
            </a:r>
            <a:r>
              <a:rPr kumimoji="1" lang="en-US" altLang="ja-JP" sz="4400" b="1" dirty="0"/>
              <a:t> effect?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C8D974F8-AC74-5770-4F30-5BF676BDF194}"/>
              </a:ext>
            </a:extLst>
          </p:cNvPr>
          <p:cNvSpPr txBox="1"/>
          <p:nvPr/>
        </p:nvSpPr>
        <p:spPr>
          <a:xfrm>
            <a:off x="6339919" y="21140"/>
            <a:ext cx="2114169" cy="769441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b="1" dirty="0"/>
              <a:t>Higgs?</a:t>
            </a:r>
            <a:endParaRPr kumimoji="1" lang="ja-JP" alt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1E027D69-EEB5-C03B-D505-0CCBF50FD047}"/>
                  </a:ext>
                </a:extLst>
              </p:cNvPr>
              <p:cNvSpPr txBox="1"/>
              <p:nvPr/>
            </p:nvSpPr>
            <p:spPr>
              <a:xfrm>
                <a:off x="-1" y="720406"/>
                <a:ext cx="1219200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/>
                  <a:t>The variation of order parameter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 does not appear in standard linear-response theories such as Mattis–Bardeen theory because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 is an </a:t>
                </a:r>
                <a14:m>
                  <m:oMath xmlns:m="http://schemas.openxmlformats.org/officeDocument/2006/math"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000" dirty="0"/>
                  <a:t> effect, but it does emerge in nonlinear response. </a:t>
                </a: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1E027D69-EEB5-C03B-D505-0CCBF50FD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720406"/>
                <a:ext cx="12192001" cy="707886"/>
              </a:xfrm>
              <a:prstGeom prst="rect">
                <a:avLst/>
              </a:prstGeom>
              <a:blipFill>
                <a:blip r:embed="rId2"/>
                <a:stretch>
                  <a:fillRect l="-500" t="-4310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037ECEF8-6865-D367-386A-8D18C31902C0}"/>
                  </a:ext>
                </a:extLst>
              </p:cNvPr>
              <p:cNvSpPr txBox="1"/>
              <p:nvPr/>
            </p:nvSpPr>
            <p:spPr>
              <a:xfrm>
                <a:off x="1219201" y="1377358"/>
                <a:ext cx="4114800" cy="657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kumimoji="1" lang="en-US" altLang="ja-JP" sz="36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ja-JP" sz="3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1" lang="en-US" altLang="ja-JP" sz="3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36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kumimoji="1" lang="en-US" altLang="ja-JP" sz="3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ja-JP" altLang="en-US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037ECEF8-6865-D367-386A-8D18C3190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1" y="1377358"/>
                <a:ext cx="4114800" cy="6572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C689A552-4277-B214-55F5-8B9073120233}"/>
                  </a:ext>
                </a:extLst>
              </p:cNvPr>
              <p:cNvSpPr txBox="1"/>
              <p:nvPr/>
            </p:nvSpPr>
            <p:spPr>
              <a:xfrm>
                <a:off x="4873255" y="1370025"/>
                <a:ext cx="341703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kumimoji="1" lang="en-US" altLang="ja-JP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40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ja-JP" alt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C689A552-4277-B214-55F5-8B9073120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55" y="1370025"/>
                <a:ext cx="341703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392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E03B0-327F-DC7F-FCD5-20A76A3AE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F051FD-DA49-6963-314C-7D0DD43E107A}"/>
              </a:ext>
            </a:extLst>
          </p:cNvPr>
          <p:cNvSpPr txBox="1"/>
          <p:nvPr/>
        </p:nvSpPr>
        <p:spPr>
          <a:xfrm>
            <a:off x="361951" y="31761"/>
            <a:ext cx="545302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4400" b="1" dirty="0" err="1"/>
              <a:t>Eliashberg</a:t>
            </a:r>
            <a:r>
              <a:rPr kumimoji="1" lang="en-US" altLang="ja-JP" sz="4400" b="1" dirty="0"/>
              <a:t> effect?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E08AB3A2-B26F-75EC-8E87-00F494F5AF85}"/>
              </a:ext>
            </a:extLst>
          </p:cNvPr>
          <p:cNvSpPr txBox="1"/>
          <p:nvPr/>
        </p:nvSpPr>
        <p:spPr>
          <a:xfrm>
            <a:off x="6339919" y="21140"/>
            <a:ext cx="2114169" cy="769441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b="1" dirty="0"/>
              <a:t>Higgs?</a:t>
            </a:r>
            <a:endParaRPr kumimoji="1" lang="ja-JP" alt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117BDF79-639B-B9C6-E3FF-474CC07C30B2}"/>
                  </a:ext>
                </a:extLst>
              </p:cNvPr>
              <p:cNvSpPr txBox="1"/>
              <p:nvPr/>
            </p:nvSpPr>
            <p:spPr>
              <a:xfrm>
                <a:off x="-1" y="720406"/>
                <a:ext cx="1219200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/>
                  <a:t>The variation of order parameter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 does not appear in standard linear-response theories such as Mattis–Bardeen theory because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 is an </a:t>
                </a:r>
                <a14:m>
                  <m:oMath xmlns:m="http://schemas.openxmlformats.org/officeDocument/2006/math"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000" dirty="0"/>
                  <a:t> effect, but it does emerge in nonlinear response. </a:t>
                </a: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117BDF79-639B-B9C6-E3FF-474CC07C3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720406"/>
                <a:ext cx="12192001" cy="707886"/>
              </a:xfrm>
              <a:prstGeom prst="rect">
                <a:avLst/>
              </a:prstGeom>
              <a:blipFill>
                <a:blip r:embed="rId2"/>
                <a:stretch>
                  <a:fillRect l="-500" t="-4310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161AD8D3-DE23-34C0-80B5-AD0A52069642}"/>
                  </a:ext>
                </a:extLst>
              </p:cNvPr>
              <p:cNvSpPr txBox="1"/>
              <p:nvPr/>
            </p:nvSpPr>
            <p:spPr>
              <a:xfrm>
                <a:off x="1219201" y="1377358"/>
                <a:ext cx="4114800" cy="657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kumimoji="1" lang="en-US" altLang="ja-JP" sz="36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ja-JP" sz="3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1" lang="en-US" altLang="ja-JP" sz="3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36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kumimoji="1" lang="en-US" altLang="ja-JP" sz="3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ja-JP" altLang="en-US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161AD8D3-DE23-34C0-80B5-AD0A52069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1" y="1377358"/>
                <a:ext cx="4114800" cy="6572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B7645DCE-F78D-31AA-0B57-4360726F3E8D}"/>
              </a:ext>
            </a:extLst>
          </p:cNvPr>
          <p:cNvSpPr txBox="1"/>
          <p:nvPr/>
        </p:nvSpPr>
        <p:spPr>
          <a:xfrm>
            <a:off x="9127" y="2314527"/>
            <a:ext cx="5622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u="sng" dirty="0"/>
              <a:t>Time-averaged</a:t>
            </a:r>
            <a:r>
              <a:rPr kumimoji="1" lang="en-US" altLang="ja-JP" sz="2000" dirty="0"/>
              <a:t> nonequilibrium gap variation</a:t>
            </a:r>
            <a:endParaRPr kumimoji="1" lang="ja-JP" altLang="en-US" sz="2000" dirty="0"/>
          </a:p>
        </p:txBody>
      </p:sp>
      <p:sp>
        <p:nvSpPr>
          <p:cNvPr id="88" name="吹き出し: 四角形 87">
            <a:extLst>
              <a:ext uri="{FF2B5EF4-FFF2-40B4-BE49-F238E27FC236}">
                <a16:creationId xmlns:a16="http://schemas.microsoft.com/office/drawing/2014/main" id="{86D9B2D2-CDB6-2253-F268-2E52909505B0}"/>
              </a:ext>
            </a:extLst>
          </p:cNvPr>
          <p:cNvSpPr/>
          <p:nvPr/>
        </p:nvSpPr>
        <p:spPr>
          <a:xfrm>
            <a:off x="5524500" y="1377358"/>
            <a:ext cx="388300" cy="739579"/>
          </a:xfrm>
          <a:prstGeom prst="wedgeRectCallout">
            <a:avLst>
              <a:gd name="adj1" fmla="val -950520"/>
              <a:gd name="adj2" fmla="val 85682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6991DCBF-1600-915E-0D07-8B270F6942A1}"/>
                  </a:ext>
                </a:extLst>
              </p:cNvPr>
              <p:cNvSpPr txBox="1"/>
              <p:nvPr/>
            </p:nvSpPr>
            <p:spPr>
              <a:xfrm>
                <a:off x="4873255" y="1370025"/>
                <a:ext cx="341703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kumimoji="1" lang="en-US" altLang="ja-JP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40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ja-JP" alt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6991DCBF-1600-915E-0D07-8B270F694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55" y="1370025"/>
                <a:ext cx="341703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578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5E9F5-E41E-9B62-5D3C-1044C6F56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F4BAA3-6419-2EC5-74CE-2CBC7C4CC375}"/>
              </a:ext>
            </a:extLst>
          </p:cNvPr>
          <p:cNvSpPr txBox="1"/>
          <p:nvPr/>
        </p:nvSpPr>
        <p:spPr>
          <a:xfrm>
            <a:off x="361951" y="31761"/>
            <a:ext cx="545302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4400" b="1" dirty="0" err="1"/>
              <a:t>Eliashberg</a:t>
            </a:r>
            <a:r>
              <a:rPr kumimoji="1" lang="en-US" altLang="ja-JP" sz="4400" b="1" dirty="0"/>
              <a:t> effect?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5A8E2AD-2782-E272-EF0D-980CEE65EC74}"/>
              </a:ext>
            </a:extLst>
          </p:cNvPr>
          <p:cNvSpPr txBox="1"/>
          <p:nvPr/>
        </p:nvSpPr>
        <p:spPr>
          <a:xfrm>
            <a:off x="6339919" y="21140"/>
            <a:ext cx="2114169" cy="769441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b="1" dirty="0"/>
              <a:t>Higgs?</a:t>
            </a:r>
            <a:endParaRPr kumimoji="1" lang="ja-JP" alt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AD330E8-2964-237B-B7C5-C280CC388B23}"/>
                  </a:ext>
                </a:extLst>
              </p:cNvPr>
              <p:cNvSpPr txBox="1"/>
              <p:nvPr/>
            </p:nvSpPr>
            <p:spPr>
              <a:xfrm>
                <a:off x="-1" y="720406"/>
                <a:ext cx="1219200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/>
                  <a:t>The variation of order parameter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 does not appear in standard linear-response theories such as Mattis–Bardeen theory because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 is an </a:t>
                </a:r>
                <a14:m>
                  <m:oMath xmlns:m="http://schemas.openxmlformats.org/officeDocument/2006/math"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000" dirty="0"/>
                  <a:t> effect, but it does emerge in nonlinear response. </a:t>
                </a: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AD330E8-2964-237B-B7C5-C280CC388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720406"/>
                <a:ext cx="12192001" cy="707886"/>
              </a:xfrm>
              <a:prstGeom prst="rect">
                <a:avLst/>
              </a:prstGeom>
              <a:blipFill>
                <a:blip r:embed="rId2"/>
                <a:stretch>
                  <a:fillRect l="-500" t="-4310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739B604E-A0A1-628D-4E8C-BC106FA399B6}"/>
                  </a:ext>
                </a:extLst>
              </p:cNvPr>
              <p:cNvSpPr txBox="1"/>
              <p:nvPr/>
            </p:nvSpPr>
            <p:spPr>
              <a:xfrm>
                <a:off x="1219201" y="1377358"/>
                <a:ext cx="4114800" cy="657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kumimoji="1" lang="en-US" altLang="ja-JP" sz="36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ja-JP" sz="3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1" lang="en-US" altLang="ja-JP" sz="3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36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kumimoji="1" lang="en-US" altLang="ja-JP" sz="3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ja-JP" altLang="en-US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739B604E-A0A1-628D-4E8C-BC106FA39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1" y="1377358"/>
                <a:ext cx="4114800" cy="6572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0B5FC104-FCC3-5D65-F01D-25475597FD80}"/>
              </a:ext>
            </a:extLst>
          </p:cNvPr>
          <p:cNvSpPr txBox="1"/>
          <p:nvPr/>
        </p:nvSpPr>
        <p:spPr>
          <a:xfrm>
            <a:off x="9127" y="2314527"/>
            <a:ext cx="5622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u="sng" dirty="0"/>
              <a:t>Time-averaged</a:t>
            </a:r>
            <a:r>
              <a:rPr kumimoji="1" lang="en-US" altLang="ja-JP" sz="2000" dirty="0"/>
              <a:t> nonequilibrium gap variation</a:t>
            </a:r>
            <a:endParaRPr kumimoji="1" lang="ja-JP" altLang="en-US" sz="2000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A88A4A93-3164-D7AB-F7AF-518ADA9D150D}"/>
              </a:ext>
            </a:extLst>
          </p:cNvPr>
          <p:cNvSpPr txBox="1"/>
          <p:nvPr/>
        </p:nvSpPr>
        <p:spPr>
          <a:xfrm>
            <a:off x="6408818" y="2308533"/>
            <a:ext cx="5765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u="sng" dirty="0"/>
              <a:t>Time dependent </a:t>
            </a:r>
            <a:r>
              <a:rPr kumimoji="1" lang="en-US" altLang="ja-JP" sz="2000" dirty="0"/>
              <a:t>nonequilibrium gap variation</a:t>
            </a:r>
            <a:endParaRPr kumimoji="1" lang="ja-JP" altLang="en-US" sz="2000" dirty="0"/>
          </a:p>
        </p:txBody>
      </p:sp>
      <p:sp>
        <p:nvSpPr>
          <p:cNvPr id="88" name="吹き出し: 四角形 87">
            <a:extLst>
              <a:ext uri="{FF2B5EF4-FFF2-40B4-BE49-F238E27FC236}">
                <a16:creationId xmlns:a16="http://schemas.microsoft.com/office/drawing/2014/main" id="{C6A322E1-4D6A-9075-0A56-F9492F9366FC}"/>
              </a:ext>
            </a:extLst>
          </p:cNvPr>
          <p:cNvSpPr/>
          <p:nvPr/>
        </p:nvSpPr>
        <p:spPr>
          <a:xfrm>
            <a:off x="5524500" y="1377358"/>
            <a:ext cx="388300" cy="739579"/>
          </a:xfrm>
          <a:prstGeom prst="wedgeRectCallout">
            <a:avLst>
              <a:gd name="adj1" fmla="val -950520"/>
              <a:gd name="adj2" fmla="val 85682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吹き出し: 四角形 88">
            <a:extLst>
              <a:ext uri="{FF2B5EF4-FFF2-40B4-BE49-F238E27FC236}">
                <a16:creationId xmlns:a16="http://schemas.microsoft.com/office/drawing/2014/main" id="{8D8D4A32-0E04-470A-8BAA-B034D406B4D5}"/>
              </a:ext>
            </a:extLst>
          </p:cNvPr>
          <p:cNvSpPr/>
          <p:nvPr/>
        </p:nvSpPr>
        <p:spPr>
          <a:xfrm>
            <a:off x="6391275" y="1387979"/>
            <a:ext cx="1819275" cy="739579"/>
          </a:xfrm>
          <a:prstGeom prst="wedgeRectCallout">
            <a:avLst>
              <a:gd name="adj1" fmla="val 49863"/>
              <a:gd name="adj2" fmla="val 88258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DC3488E3-F089-E77A-A1D5-A79BB6186E21}"/>
                  </a:ext>
                </a:extLst>
              </p:cNvPr>
              <p:cNvSpPr txBox="1"/>
              <p:nvPr/>
            </p:nvSpPr>
            <p:spPr>
              <a:xfrm>
                <a:off x="4873255" y="1370025"/>
                <a:ext cx="341703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kumimoji="1" lang="en-US" altLang="ja-JP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40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ja-JP" alt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DC3488E3-F089-E77A-A1D5-A79BB6186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55" y="1370025"/>
                <a:ext cx="341703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092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B81C3-C158-52A9-8BCE-A59DFD84E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6D53CFC-3C3F-ED20-7F08-2C7F201B9770}"/>
              </a:ext>
            </a:extLst>
          </p:cNvPr>
          <p:cNvCxnSpPr/>
          <p:nvPr/>
        </p:nvCxnSpPr>
        <p:spPr>
          <a:xfrm>
            <a:off x="618646" y="5846323"/>
            <a:ext cx="942067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246F0566-FA42-9EFA-878A-E2785C80F62A}"/>
              </a:ext>
            </a:extLst>
          </p:cNvPr>
          <p:cNvCxnSpPr>
            <a:cxnSpLocks/>
          </p:cNvCxnSpPr>
          <p:nvPr/>
        </p:nvCxnSpPr>
        <p:spPr>
          <a:xfrm flipV="1">
            <a:off x="1099225" y="706795"/>
            <a:ext cx="0" cy="600862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390E388-9AB0-E9C9-7BB0-E74D06326987}"/>
              </a:ext>
            </a:extLst>
          </p:cNvPr>
          <p:cNvSpPr txBox="1"/>
          <p:nvPr/>
        </p:nvSpPr>
        <p:spPr>
          <a:xfrm>
            <a:off x="10131313" y="4871459"/>
            <a:ext cx="14782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/>
              <a:t>Mean</a:t>
            </a:r>
            <a:r>
              <a:rPr kumimoji="1" lang="ja-JP" altLang="en-US" sz="3600" dirty="0"/>
              <a:t> </a:t>
            </a:r>
            <a:endParaRPr kumimoji="1" lang="en-US" altLang="ja-JP" sz="3600" dirty="0"/>
          </a:p>
          <a:p>
            <a:pPr algn="ctr"/>
            <a:r>
              <a:rPr kumimoji="1" lang="en-US" altLang="ja-JP" sz="3600" dirty="0"/>
              <a:t>free</a:t>
            </a:r>
            <a:r>
              <a:rPr kumimoji="1" lang="ja-JP" altLang="en-US" sz="3600" dirty="0"/>
              <a:t> </a:t>
            </a:r>
            <a:endParaRPr kumimoji="1" lang="en-US" altLang="ja-JP" sz="3600" dirty="0"/>
          </a:p>
          <a:p>
            <a:pPr algn="ctr"/>
            <a:r>
              <a:rPr kumimoji="1" lang="en-US" altLang="ja-JP" sz="3600" dirty="0"/>
              <a:t>path</a:t>
            </a:r>
            <a:endParaRPr kumimoji="1" lang="ja-JP" altLang="en-US" sz="3600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1A7BF9B-6800-16C6-64F3-7CE3D70D51EF}"/>
              </a:ext>
            </a:extLst>
          </p:cNvPr>
          <p:cNvCxnSpPr/>
          <p:nvPr/>
        </p:nvCxnSpPr>
        <p:spPr>
          <a:xfrm>
            <a:off x="5718090" y="5564220"/>
            <a:ext cx="0" cy="60311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27C1B82-3659-F22E-C7CE-B468C2FB49D0}"/>
              </a:ext>
            </a:extLst>
          </p:cNvPr>
          <p:cNvSpPr txBox="1"/>
          <p:nvPr/>
        </p:nvSpPr>
        <p:spPr>
          <a:xfrm>
            <a:off x="627511" y="5748622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0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74BAD5E-B21D-0126-DB22-B31B098CB60D}"/>
                  </a:ext>
                </a:extLst>
              </p:cNvPr>
              <p:cNvSpPr txBox="1"/>
              <p:nvPr/>
            </p:nvSpPr>
            <p:spPr>
              <a:xfrm>
                <a:off x="5452355" y="6141661"/>
                <a:ext cx="59574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B1ECDD0-7E33-5410-6421-8C4B5AD89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355" y="6141661"/>
                <a:ext cx="595740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A7DDB88-00AF-F443-58F2-F9DE4F0194CF}"/>
              </a:ext>
            </a:extLst>
          </p:cNvPr>
          <p:cNvSpPr txBox="1"/>
          <p:nvPr/>
        </p:nvSpPr>
        <p:spPr>
          <a:xfrm>
            <a:off x="26301" y="191335"/>
            <a:ext cx="2603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Temperature</a:t>
            </a:r>
            <a:endParaRPr kumimoji="1" lang="ja-JP" altLang="en-US" sz="3200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0F13E86-DB8E-15FF-CFA2-B8D6347E5CA0}"/>
              </a:ext>
            </a:extLst>
          </p:cNvPr>
          <p:cNvCxnSpPr>
            <a:cxnSpLocks/>
          </p:cNvCxnSpPr>
          <p:nvPr/>
        </p:nvCxnSpPr>
        <p:spPr>
          <a:xfrm>
            <a:off x="787940" y="1776919"/>
            <a:ext cx="60703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8325C95-EF0E-9AD0-7499-AA93C7FB9CA0}"/>
                  </a:ext>
                </a:extLst>
              </p:cNvPr>
              <p:cNvSpPr txBox="1"/>
              <p:nvPr/>
            </p:nvSpPr>
            <p:spPr>
              <a:xfrm>
                <a:off x="146726" y="1390853"/>
                <a:ext cx="5849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FFD2352-697A-099E-8A18-1D5337E47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26" y="1390853"/>
                <a:ext cx="584967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A14A83A-253F-8956-6DC8-A81C7BAD612A}"/>
                  </a:ext>
                </a:extLst>
              </p:cNvPr>
              <p:cNvSpPr txBox="1"/>
              <p:nvPr/>
            </p:nvSpPr>
            <p:spPr>
              <a:xfrm>
                <a:off x="3338186" y="1744796"/>
                <a:ext cx="44315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Ginzburg-Landau (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60B459D-3E07-47CA-45EE-1A627E518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186" y="1744796"/>
                <a:ext cx="4431534" cy="523220"/>
              </a:xfrm>
              <a:prstGeom prst="rect">
                <a:avLst/>
              </a:prstGeom>
              <a:blipFill>
                <a:blip r:embed="rId4"/>
                <a:stretch>
                  <a:fillRect l="-2889" t="-12791" r="-1788" b="-30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楕円 17">
            <a:extLst>
              <a:ext uri="{FF2B5EF4-FFF2-40B4-BE49-F238E27FC236}">
                <a16:creationId xmlns:a16="http://schemas.microsoft.com/office/drawing/2014/main" id="{2F4CE2E4-22FE-CDCD-F074-479319C4291B}"/>
              </a:ext>
            </a:extLst>
          </p:cNvPr>
          <p:cNvSpPr/>
          <p:nvPr/>
        </p:nvSpPr>
        <p:spPr>
          <a:xfrm>
            <a:off x="1509902" y="1533469"/>
            <a:ext cx="7497911" cy="992424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8231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8CA72-7F74-94CC-C942-D31CE40AC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745F68-C1F2-8046-7D0B-40C1BDB7C644}"/>
              </a:ext>
            </a:extLst>
          </p:cNvPr>
          <p:cNvSpPr txBox="1"/>
          <p:nvPr/>
        </p:nvSpPr>
        <p:spPr>
          <a:xfrm>
            <a:off x="361951" y="31761"/>
            <a:ext cx="545302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4400" b="1" dirty="0" err="1"/>
              <a:t>Eliashberg</a:t>
            </a:r>
            <a:r>
              <a:rPr kumimoji="1" lang="en-US" altLang="ja-JP" sz="4400" b="1" dirty="0"/>
              <a:t> effect?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E5D0A013-BE99-CCD2-0022-6DFDCA2AAC84}"/>
              </a:ext>
            </a:extLst>
          </p:cNvPr>
          <p:cNvSpPr txBox="1"/>
          <p:nvPr/>
        </p:nvSpPr>
        <p:spPr>
          <a:xfrm>
            <a:off x="6339919" y="21140"/>
            <a:ext cx="2114169" cy="769441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b="1" dirty="0"/>
              <a:t>Higgs?</a:t>
            </a:r>
            <a:endParaRPr kumimoji="1" lang="ja-JP" alt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43649239-6E63-E6CC-227A-325731D0F313}"/>
                  </a:ext>
                </a:extLst>
              </p:cNvPr>
              <p:cNvSpPr txBox="1"/>
              <p:nvPr/>
            </p:nvSpPr>
            <p:spPr>
              <a:xfrm>
                <a:off x="-1" y="720406"/>
                <a:ext cx="1219200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/>
                  <a:t>The variation of order parameter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 does not appear in standard linear-response theories such as Mattis–Bardeen theory because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 is an </a:t>
                </a:r>
                <a14:m>
                  <m:oMath xmlns:m="http://schemas.openxmlformats.org/officeDocument/2006/math"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000" dirty="0"/>
                  <a:t> effect, but it does emerge in nonlinear response. </a:t>
                </a: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43649239-6E63-E6CC-227A-325731D0F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720406"/>
                <a:ext cx="12192001" cy="707886"/>
              </a:xfrm>
              <a:prstGeom prst="rect">
                <a:avLst/>
              </a:prstGeom>
              <a:blipFill>
                <a:blip r:embed="rId2"/>
                <a:stretch>
                  <a:fillRect l="-500" t="-4310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F5CA8C0E-685E-C218-0FE2-D001D9EA45BE}"/>
                  </a:ext>
                </a:extLst>
              </p:cNvPr>
              <p:cNvSpPr txBox="1"/>
              <p:nvPr/>
            </p:nvSpPr>
            <p:spPr>
              <a:xfrm>
                <a:off x="1219201" y="1377358"/>
                <a:ext cx="4114800" cy="657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kumimoji="1" lang="en-US" altLang="ja-JP" sz="36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ja-JP" sz="3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1" lang="en-US" altLang="ja-JP" sz="3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36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kumimoji="1" lang="en-US" altLang="ja-JP" sz="3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ja-JP" altLang="en-US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F5CA8C0E-685E-C218-0FE2-D001D9EA4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1" y="1377358"/>
                <a:ext cx="4114800" cy="6572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96DF384F-7E3A-91D9-08AB-951338862DF6}"/>
              </a:ext>
            </a:extLst>
          </p:cNvPr>
          <p:cNvSpPr txBox="1"/>
          <p:nvPr/>
        </p:nvSpPr>
        <p:spPr>
          <a:xfrm>
            <a:off x="9127" y="2314527"/>
            <a:ext cx="5622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u="sng" dirty="0"/>
              <a:t>Time-averaged</a:t>
            </a:r>
            <a:r>
              <a:rPr kumimoji="1" lang="en-US" altLang="ja-JP" sz="2000" dirty="0"/>
              <a:t> nonequilibrium gap variation</a:t>
            </a:r>
            <a:endParaRPr kumimoji="1" lang="ja-JP" altLang="en-US" sz="2000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A8DD6F6D-5339-24C5-8483-53A7F4018D1E}"/>
              </a:ext>
            </a:extLst>
          </p:cNvPr>
          <p:cNvSpPr txBox="1"/>
          <p:nvPr/>
        </p:nvSpPr>
        <p:spPr>
          <a:xfrm>
            <a:off x="6408818" y="2308533"/>
            <a:ext cx="5765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u="sng" dirty="0"/>
              <a:t>Time dependent </a:t>
            </a:r>
            <a:r>
              <a:rPr kumimoji="1" lang="en-US" altLang="ja-JP" sz="2000" dirty="0"/>
              <a:t>nonequilibrium gap variation</a:t>
            </a:r>
            <a:endParaRPr kumimoji="1" lang="ja-JP" altLang="en-US" sz="2000" dirty="0"/>
          </a:p>
        </p:txBody>
      </p:sp>
      <p:sp>
        <p:nvSpPr>
          <p:cNvPr id="88" name="吹き出し: 四角形 87">
            <a:extLst>
              <a:ext uri="{FF2B5EF4-FFF2-40B4-BE49-F238E27FC236}">
                <a16:creationId xmlns:a16="http://schemas.microsoft.com/office/drawing/2014/main" id="{FE3479CC-78DF-495B-3E7A-CE2ACF2F2111}"/>
              </a:ext>
            </a:extLst>
          </p:cNvPr>
          <p:cNvSpPr/>
          <p:nvPr/>
        </p:nvSpPr>
        <p:spPr>
          <a:xfrm>
            <a:off x="5524500" y="1377358"/>
            <a:ext cx="388300" cy="739579"/>
          </a:xfrm>
          <a:prstGeom prst="wedgeRectCallout">
            <a:avLst>
              <a:gd name="adj1" fmla="val -950520"/>
              <a:gd name="adj2" fmla="val 85682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吹き出し: 四角形 88">
            <a:extLst>
              <a:ext uri="{FF2B5EF4-FFF2-40B4-BE49-F238E27FC236}">
                <a16:creationId xmlns:a16="http://schemas.microsoft.com/office/drawing/2014/main" id="{40C341AE-0596-77FB-A619-9AAD58F71D39}"/>
              </a:ext>
            </a:extLst>
          </p:cNvPr>
          <p:cNvSpPr/>
          <p:nvPr/>
        </p:nvSpPr>
        <p:spPr>
          <a:xfrm>
            <a:off x="6391275" y="1387979"/>
            <a:ext cx="1819275" cy="739579"/>
          </a:xfrm>
          <a:prstGeom prst="wedgeRectCallout">
            <a:avLst>
              <a:gd name="adj1" fmla="val 49863"/>
              <a:gd name="adj2" fmla="val 88258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92336190-823A-E6B7-7C10-6162B467A4A0}"/>
                  </a:ext>
                </a:extLst>
              </p:cNvPr>
              <p:cNvSpPr txBox="1"/>
              <p:nvPr/>
            </p:nvSpPr>
            <p:spPr>
              <a:xfrm>
                <a:off x="4873255" y="1370025"/>
                <a:ext cx="341703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kumimoji="1" lang="en-US" altLang="ja-JP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40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ja-JP" alt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92336190-823A-E6B7-7C10-6162B467A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55" y="1370025"/>
                <a:ext cx="341703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BB9CF5E9-3B49-7E3B-017E-88795B5654D6}"/>
              </a:ext>
            </a:extLst>
          </p:cNvPr>
          <p:cNvCxnSpPr/>
          <p:nvPr/>
        </p:nvCxnSpPr>
        <p:spPr>
          <a:xfrm>
            <a:off x="47625" y="5486400"/>
            <a:ext cx="2409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6B619CA4-C665-8073-B006-4AAA5B7A8B8D}"/>
              </a:ext>
            </a:extLst>
          </p:cNvPr>
          <p:cNvCxnSpPr/>
          <p:nvPr/>
        </p:nvCxnSpPr>
        <p:spPr>
          <a:xfrm>
            <a:off x="47625" y="6400800"/>
            <a:ext cx="2409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A1F108B3-CBB3-8AA8-161C-29B7FF22E9BA}"/>
              </a:ext>
            </a:extLst>
          </p:cNvPr>
          <p:cNvCxnSpPr>
            <a:cxnSpLocks/>
          </p:cNvCxnSpPr>
          <p:nvPr/>
        </p:nvCxnSpPr>
        <p:spPr>
          <a:xfrm flipV="1">
            <a:off x="733425" y="5486400"/>
            <a:ext cx="0" cy="914400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E061D2D2-C6EC-E606-5850-2670C1DC1A6B}"/>
                  </a:ext>
                </a:extLst>
              </p:cNvPr>
              <p:cNvSpPr txBox="1"/>
              <p:nvPr/>
            </p:nvSpPr>
            <p:spPr>
              <a:xfrm>
                <a:off x="800100" y="5691187"/>
                <a:ext cx="34785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E061D2D2-C6EC-E606-5850-2670C1DC1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5691187"/>
                <a:ext cx="34785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楕円 94">
            <a:extLst>
              <a:ext uri="{FF2B5EF4-FFF2-40B4-BE49-F238E27FC236}">
                <a16:creationId xmlns:a16="http://schemas.microsoft.com/office/drawing/2014/main" id="{A41C49E9-028A-EA57-2C38-2B134B867080}"/>
              </a:ext>
            </a:extLst>
          </p:cNvPr>
          <p:cNvSpPr>
            <a:spLocks noChangeAspect="1"/>
          </p:cNvSpPr>
          <p:nvPr/>
        </p:nvSpPr>
        <p:spPr>
          <a:xfrm>
            <a:off x="447675" y="5165176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楕円 95">
            <a:extLst>
              <a:ext uri="{FF2B5EF4-FFF2-40B4-BE49-F238E27FC236}">
                <a16:creationId xmlns:a16="http://schemas.microsoft.com/office/drawing/2014/main" id="{CC5A5390-15F6-0430-D09D-322AF8998588}"/>
              </a:ext>
            </a:extLst>
          </p:cNvPr>
          <p:cNvSpPr>
            <a:spLocks noChangeAspect="1"/>
          </p:cNvSpPr>
          <p:nvPr/>
        </p:nvSpPr>
        <p:spPr>
          <a:xfrm>
            <a:off x="1128902" y="5155651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楕円 96">
            <a:extLst>
              <a:ext uri="{FF2B5EF4-FFF2-40B4-BE49-F238E27FC236}">
                <a16:creationId xmlns:a16="http://schemas.microsoft.com/office/drawing/2014/main" id="{B1D221C9-7EE0-E292-4A7E-D25856FD37C3}"/>
              </a:ext>
            </a:extLst>
          </p:cNvPr>
          <p:cNvSpPr>
            <a:spLocks noChangeAspect="1"/>
          </p:cNvSpPr>
          <p:nvPr/>
        </p:nvSpPr>
        <p:spPr>
          <a:xfrm>
            <a:off x="1481706" y="4966751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楕円 97">
            <a:extLst>
              <a:ext uri="{FF2B5EF4-FFF2-40B4-BE49-F238E27FC236}">
                <a16:creationId xmlns:a16="http://schemas.microsoft.com/office/drawing/2014/main" id="{0C6F4A24-D48A-71B2-5D05-2492AA6C4C3D}"/>
              </a:ext>
            </a:extLst>
          </p:cNvPr>
          <p:cNvSpPr>
            <a:spLocks noChangeAspect="1"/>
          </p:cNvSpPr>
          <p:nvPr/>
        </p:nvSpPr>
        <p:spPr>
          <a:xfrm>
            <a:off x="800100" y="4961344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id="{EAFC1518-C27D-7A6B-DF1D-A446A60B864B}"/>
              </a:ext>
            </a:extLst>
          </p:cNvPr>
          <p:cNvSpPr>
            <a:spLocks noChangeAspect="1"/>
          </p:cNvSpPr>
          <p:nvPr/>
        </p:nvSpPr>
        <p:spPr>
          <a:xfrm>
            <a:off x="316422" y="4816412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FC79EE45-0AB3-1C72-8092-6A24C6763A86}"/>
              </a:ext>
            </a:extLst>
          </p:cNvPr>
          <p:cNvSpPr>
            <a:spLocks noChangeAspect="1"/>
          </p:cNvSpPr>
          <p:nvPr/>
        </p:nvSpPr>
        <p:spPr>
          <a:xfrm>
            <a:off x="1147952" y="4796482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楕円 100">
            <a:extLst>
              <a:ext uri="{FF2B5EF4-FFF2-40B4-BE49-F238E27FC236}">
                <a16:creationId xmlns:a16="http://schemas.microsoft.com/office/drawing/2014/main" id="{8A9F8A51-62F2-91E4-0DB4-21623F74D290}"/>
              </a:ext>
            </a:extLst>
          </p:cNvPr>
          <p:cNvSpPr>
            <a:spLocks noChangeAspect="1"/>
          </p:cNvSpPr>
          <p:nvPr/>
        </p:nvSpPr>
        <p:spPr>
          <a:xfrm>
            <a:off x="1836607" y="4890552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楕円 101">
            <a:extLst>
              <a:ext uri="{FF2B5EF4-FFF2-40B4-BE49-F238E27FC236}">
                <a16:creationId xmlns:a16="http://schemas.microsoft.com/office/drawing/2014/main" id="{CF120B38-8F65-E218-2927-5ED4B074ED49}"/>
              </a:ext>
            </a:extLst>
          </p:cNvPr>
          <p:cNvSpPr>
            <a:spLocks noChangeAspect="1"/>
          </p:cNvSpPr>
          <p:nvPr/>
        </p:nvSpPr>
        <p:spPr>
          <a:xfrm>
            <a:off x="2059655" y="5093817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331320-E29E-29D0-5AD7-1DCE98A30EE6}"/>
              </a:ext>
            </a:extLst>
          </p:cNvPr>
          <p:cNvSpPr txBox="1"/>
          <p:nvPr/>
        </p:nvSpPr>
        <p:spPr>
          <a:xfrm>
            <a:off x="341539" y="4467910"/>
            <a:ext cx="168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FF0000"/>
                </a:solidFill>
              </a:rPr>
              <a:t>qausiparticles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13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0818A-8EA1-3F58-DF41-FCF1755B9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006E32-4364-4540-9941-62382B5835A4}"/>
              </a:ext>
            </a:extLst>
          </p:cNvPr>
          <p:cNvSpPr txBox="1"/>
          <p:nvPr/>
        </p:nvSpPr>
        <p:spPr>
          <a:xfrm>
            <a:off x="361951" y="31761"/>
            <a:ext cx="545302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4400" b="1" dirty="0" err="1"/>
              <a:t>Eliashberg</a:t>
            </a:r>
            <a:r>
              <a:rPr kumimoji="1" lang="en-US" altLang="ja-JP" sz="4400" b="1" dirty="0"/>
              <a:t> effect?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33300AD-1943-D6CA-FE4B-B16556C032A6}"/>
              </a:ext>
            </a:extLst>
          </p:cNvPr>
          <p:cNvSpPr txBox="1"/>
          <p:nvPr/>
        </p:nvSpPr>
        <p:spPr>
          <a:xfrm>
            <a:off x="6339919" y="21140"/>
            <a:ext cx="2114169" cy="769441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b="1" dirty="0"/>
              <a:t>Higgs?</a:t>
            </a:r>
            <a:endParaRPr kumimoji="1" lang="ja-JP" alt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AEC203F-CCE6-FC1D-5505-D643FF69F336}"/>
                  </a:ext>
                </a:extLst>
              </p:cNvPr>
              <p:cNvSpPr txBox="1"/>
              <p:nvPr/>
            </p:nvSpPr>
            <p:spPr>
              <a:xfrm>
                <a:off x="-1" y="720406"/>
                <a:ext cx="1219200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/>
                  <a:t>The variation of order parameter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 does not appear in standard linear-response theories such as Mattis–Bardeen theory because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 is an </a:t>
                </a:r>
                <a14:m>
                  <m:oMath xmlns:m="http://schemas.openxmlformats.org/officeDocument/2006/math"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000" dirty="0"/>
                  <a:t> effect, but it does emerge in nonlinear response. </a:t>
                </a: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AEC203F-CCE6-FC1D-5505-D643FF69F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720406"/>
                <a:ext cx="12192001" cy="707886"/>
              </a:xfrm>
              <a:prstGeom prst="rect">
                <a:avLst/>
              </a:prstGeom>
              <a:blipFill>
                <a:blip r:embed="rId2"/>
                <a:stretch>
                  <a:fillRect l="-500" t="-4310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35D4791B-18E6-ABF4-CF3C-DA4610A78AB9}"/>
                  </a:ext>
                </a:extLst>
              </p:cNvPr>
              <p:cNvSpPr txBox="1"/>
              <p:nvPr/>
            </p:nvSpPr>
            <p:spPr>
              <a:xfrm>
                <a:off x="1219201" y="1377358"/>
                <a:ext cx="4114800" cy="657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kumimoji="1" lang="en-US" altLang="ja-JP" sz="36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ja-JP" sz="3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1" lang="en-US" altLang="ja-JP" sz="3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36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kumimoji="1" lang="en-US" altLang="ja-JP" sz="3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ja-JP" altLang="en-US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35D4791B-18E6-ABF4-CF3C-DA4610A78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1" y="1377358"/>
                <a:ext cx="4114800" cy="6572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C9F8826D-7843-C6A7-6EFA-040FB3FC2953}"/>
              </a:ext>
            </a:extLst>
          </p:cNvPr>
          <p:cNvSpPr txBox="1"/>
          <p:nvPr/>
        </p:nvSpPr>
        <p:spPr>
          <a:xfrm>
            <a:off x="9127" y="2314527"/>
            <a:ext cx="5622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u="sng" dirty="0"/>
              <a:t>Time-averaged</a:t>
            </a:r>
            <a:r>
              <a:rPr kumimoji="1" lang="en-US" altLang="ja-JP" sz="2000" dirty="0"/>
              <a:t> nonequilibrium gap variation</a:t>
            </a:r>
            <a:endParaRPr kumimoji="1" lang="ja-JP" altLang="en-US" sz="2000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8D578610-09A3-DAD9-86D4-B1938C0742C8}"/>
              </a:ext>
            </a:extLst>
          </p:cNvPr>
          <p:cNvSpPr txBox="1"/>
          <p:nvPr/>
        </p:nvSpPr>
        <p:spPr>
          <a:xfrm>
            <a:off x="6408818" y="2308533"/>
            <a:ext cx="5765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u="sng" dirty="0"/>
              <a:t>Time dependent </a:t>
            </a:r>
            <a:r>
              <a:rPr kumimoji="1" lang="en-US" altLang="ja-JP" sz="2000" dirty="0"/>
              <a:t>nonequilibrium gap variation</a:t>
            </a:r>
            <a:endParaRPr kumimoji="1" lang="ja-JP" altLang="en-US" sz="2000" dirty="0"/>
          </a:p>
        </p:txBody>
      </p:sp>
      <p:sp>
        <p:nvSpPr>
          <p:cNvPr id="88" name="吹き出し: 四角形 87">
            <a:extLst>
              <a:ext uri="{FF2B5EF4-FFF2-40B4-BE49-F238E27FC236}">
                <a16:creationId xmlns:a16="http://schemas.microsoft.com/office/drawing/2014/main" id="{40E72EA1-A05A-1C21-351A-398039A81B43}"/>
              </a:ext>
            </a:extLst>
          </p:cNvPr>
          <p:cNvSpPr/>
          <p:nvPr/>
        </p:nvSpPr>
        <p:spPr>
          <a:xfrm>
            <a:off x="5524500" y="1377358"/>
            <a:ext cx="388300" cy="739579"/>
          </a:xfrm>
          <a:prstGeom prst="wedgeRectCallout">
            <a:avLst>
              <a:gd name="adj1" fmla="val -950520"/>
              <a:gd name="adj2" fmla="val 85682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吹き出し: 四角形 88">
            <a:extLst>
              <a:ext uri="{FF2B5EF4-FFF2-40B4-BE49-F238E27FC236}">
                <a16:creationId xmlns:a16="http://schemas.microsoft.com/office/drawing/2014/main" id="{16CFE7C4-5C77-AA60-C37D-3C355AA2C120}"/>
              </a:ext>
            </a:extLst>
          </p:cNvPr>
          <p:cNvSpPr/>
          <p:nvPr/>
        </p:nvSpPr>
        <p:spPr>
          <a:xfrm>
            <a:off x="6391275" y="1387979"/>
            <a:ext cx="1819275" cy="739579"/>
          </a:xfrm>
          <a:prstGeom prst="wedgeRectCallout">
            <a:avLst>
              <a:gd name="adj1" fmla="val 49863"/>
              <a:gd name="adj2" fmla="val 88258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260DA5E0-F207-5D33-D4B8-CA8B063DF050}"/>
                  </a:ext>
                </a:extLst>
              </p:cNvPr>
              <p:cNvSpPr txBox="1"/>
              <p:nvPr/>
            </p:nvSpPr>
            <p:spPr>
              <a:xfrm>
                <a:off x="4873255" y="1370025"/>
                <a:ext cx="341703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kumimoji="1" lang="en-US" altLang="ja-JP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40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ja-JP" alt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260DA5E0-F207-5D33-D4B8-CA8B063DF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55" y="1370025"/>
                <a:ext cx="341703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11F3342A-6755-47A1-EB44-39F5281E4AE9}"/>
              </a:ext>
            </a:extLst>
          </p:cNvPr>
          <p:cNvCxnSpPr/>
          <p:nvPr/>
        </p:nvCxnSpPr>
        <p:spPr>
          <a:xfrm>
            <a:off x="47625" y="5486400"/>
            <a:ext cx="2409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1AD0D2F1-325F-3F6D-6211-6089788FAD01}"/>
              </a:ext>
            </a:extLst>
          </p:cNvPr>
          <p:cNvCxnSpPr/>
          <p:nvPr/>
        </p:nvCxnSpPr>
        <p:spPr>
          <a:xfrm>
            <a:off x="47625" y="6400800"/>
            <a:ext cx="2409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BA36AC0B-735A-125B-B99E-A66645C7A3BB}"/>
              </a:ext>
            </a:extLst>
          </p:cNvPr>
          <p:cNvCxnSpPr>
            <a:cxnSpLocks/>
          </p:cNvCxnSpPr>
          <p:nvPr/>
        </p:nvCxnSpPr>
        <p:spPr>
          <a:xfrm flipV="1">
            <a:off x="733425" y="5486400"/>
            <a:ext cx="0" cy="914400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B29231BB-3A12-DA06-DD86-2C75A071483F}"/>
                  </a:ext>
                </a:extLst>
              </p:cNvPr>
              <p:cNvSpPr txBox="1"/>
              <p:nvPr/>
            </p:nvSpPr>
            <p:spPr>
              <a:xfrm>
                <a:off x="800100" y="5691187"/>
                <a:ext cx="34785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B29231BB-3A12-DA06-DD86-2C75A0714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5691187"/>
                <a:ext cx="34785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楕円 94">
            <a:extLst>
              <a:ext uri="{FF2B5EF4-FFF2-40B4-BE49-F238E27FC236}">
                <a16:creationId xmlns:a16="http://schemas.microsoft.com/office/drawing/2014/main" id="{F016CBE0-299E-C012-D243-365B6F16099B}"/>
              </a:ext>
            </a:extLst>
          </p:cNvPr>
          <p:cNvSpPr>
            <a:spLocks noChangeAspect="1"/>
          </p:cNvSpPr>
          <p:nvPr/>
        </p:nvSpPr>
        <p:spPr>
          <a:xfrm>
            <a:off x="447675" y="5165176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楕円 95">
            <a:extLst>
              <a:ext uri="{FF2B5EF4-FFF2-40B4-BE49-F238E27FC236}">
                <a16:creationId xmlns:a16="http://schemas.microsoft.com/office/drawing/2014/main" id="{56B665CA-6699-1074-F6F7-A6592CCB2CAD}"/>
              </a:ext>
            </a:extLst>
          </p:cNvPr>
          <p:cNvSpPr>
            <a:spLocks noChangeAspect="1"/>
          </p:cNvSpPr>
          <p:nvPr/>
        </p:nvSpPr>
        <p:spPr>
          <a:xfrm>
            <a:off x="1128902" y="5155651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楕円 96">
            <a:extLst>
              <a:ext uri="{FF2B5EF4-FFF2-40B4-BE49-F238E27FC236}">
                <a16:creationId xmlns:a16="http://schemas.microsoft.com/office/drawing/2014/main" id="{22F36EB4-AA22-3E13-6004-5690EA6B1150}"/>
              </a:ext>
            </a:extLst>
          </p:cNvPr>
          <p:cNvSpPr>
            <a:spLocks noChangeAspect="1"/>
          </p:cNvSpPr>
          <p:nvPr/>
        </p:nvSpPr>
        <p:spPr>
          <a:xfrm>
            <a:off x="1481706" y="4966751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楕円 97">
            <a:extLst>
              <a:ext uri="{FF2B5EF4-FFF2-40B4-BE49-F238E27FC236}">
                <a16:creationId xmlns:a16="http://schemas.microsoft.com/office/drawing/2014/main" id="{7E35A334-EAD9-005F-BC79-A7DF467AA11F}"/>
              </a:ext>
            </a:extLst>
          </p:cNvPr>
          <p:cNvSpPr>
            <a:spLocks noChangeAspect="1"/>
          </p:cNvSpPr>
          <p:nvPr/>
        </p:nvSpPr>
        <p:spPr>
          <a:xfrm>
            <a:off x="800100" y="4961344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id="{F8E2CC80-8E42-A0AF-DA76-A52FE21ABAB6}"/>
              </a:ext>
            </a:extLst>
          </p:cNvPr>
          <p:cNvSpPr>
            <a:spLocks noChangeAspect="1"/>
          </p:cNvSpPr>
          <p:nvPr/>
        </p:nvSpPr>
        <p:spPr>
          <a:xfrm>
            <a:off x="316422" y="4816412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4384FB60-39BB-1BF9-7A03-BDB482904BC6}"/>
              </a:ext>
            </a:extLst>
          </p:cNvPr>
          <p:cNvSpPr>
            <a:spLocks noChangeAspect="1"/>
          </p:cNvSpPr>
          <p:nvPr/>
        </p:nvSpPr>
        <p:spPr>
          <a:xfrm>
            <a:off x="1147952" y="4796482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楕円 100">
            <a:extLst>
              <a:ext uri="{FF2B5EF4-FFF2-40B4-BE49-F238E27FC236}">
                <a16:creationId xmlns:a16="http://schemas.microsoft.com/office/drawing/2014/main" id="{C72FFB1F-2A18-024A-9548-DEF90F2053B0}"/>
              </a:ext>
            </a:extLst>
          </p:cNvPr>
          <p:cNvSpPr>
            <a:spLocks noChangeAspect="1"/>
          </p:cNvSpPr>
          <p:nvPr/>
        </p:nvSpPr>
        <p:spPr>
          <a:xfrm>
            <a:off x="1836607" y="4890552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楕円 101">
            <a:extLst>
              <a:ext uri="{FF2B5EF4-FFF2-40B4-BE49-F238E27FC236}">
                <a16:creationId xmlns:a16="http://schemas.microsoft.com/office/drawing/2014/main" id="{40B76BDD-DA9D-21CB-F391-4BD996F5DBD0}"/>
              </a:ext>
            </a:extLst>
          </p:cNvPr>
          <p:cNvSpPr>
            <a:spLocks noChangeAspect="1"/>
          </p:cNvSpPr>
          <p:nvPr/>
        </p:nvSpPr>
        <p:spPr>
          <a:xfrm>
            <a:off x="2059655" y="5093817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565E3B2B-4881-A697-76BD-0BCE098D9950}"/>
              </a:ext>
            </a:extLst>
          </p:cNvPr>
          <p:cNvCxnSpPr/>
          <p:nvPr/>
        </p:nvCxnSpPr>
        <p:spPr>
          <a:xfrm>
            <a:off x="3299001" y="4810125"/>
            <a:ext cx="24098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8198B745-CE9B-99BA-88B7-EA1AC7195D81}"/>
              </a:ext>
            </a:extLst>
          </p:cNvPr>
          <p:cNvCxnSpPr/>
          <p:nvPr/>
        </p:nvCxnSpPr>
        <p:spPr>
          <a:xfrm>
            <a:off x="3299001" y="6400800"/>
            <a:ext cx="2409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AE881085-591B-698F-4721-D098A8A5A53B}"/>
              </a:ext>
            </a:extLst>
          </p:cNvPr>
          <p:cNvCxnSpPr>
            <a:cxnSpLocks/>
          </p:cNvCxnSpPr>
          <p:nvPr/>
        </p:nvCxnSpPr>
        <p:spPr>
          <a:xfrm flipV="1">
            <a:off x="3556176" y="5486400"/>
            <a:ext cx="0" cy="914400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テキスト ボックス 105">
                <a:extLst>
                  <a:ext uri="{FF2B5EF4-FFF2-40B4-BE49-F238E27FC236}">
                    <a16:creationId xmlns:a16="http://schemas.microsoft.com/office/drawing/2014/main" id="{BDC0E7CD-4AF2-A5CB-E17C-8E0AC0792F1E}"/>
                  </a:ext>
                </a:extLst>
              </p:cNvPr>
              <p:cNvSpPr txBox="1"/>
              <p:nvPr/>
            </p:nvSpPr>
            <p:spPr>
              <a:xfrm>
                <a:off x="3622851" y="5691187"/>
                <a:ext cx="34785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06" name="テキスト ボックス 105">
                <a:extLst>
                  <a:ext uri="{FF2B5EF4-FFF2-40B4-BE49-F238E27FC236}">
                    <a16:creationId xmlns:a16="http://schemas.microsoft.com/office/drawing/2014/main" id="{BDC0E7CD-4AF2-A5CB-E17C-8E0AC0792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851" y="5691187"/>
                <a:ext cx="34785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楕円 106">
            <a:extLst>
              <a:ext uri="{FF2B5EF4-FFF2-40B4-BE49-F238E27FC236}">
                <a16:creationId xmlns:a16="http://schemas.microsoft.com/office/drawing/2014/main" id="{83866933-5EE6-1F0D-A67D-C2964BFC93DB}"/>
              </a:ext>
            </a:extLst>
          </p:cNvPr>
          <p:cNvSpPr>
            <a:spLocks noChangeAspect="1"/>
          </p:cNvSpPr>
          <p:nvPr/>
        </p:nvSpPr>
        <p:spPr>
          <a:xfrm>
            <a:off x="3699051" y="4469851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楕円 107">
            <a:extLst>
              <a:ext uri="{FF2B5EF4-FFF2-40B4-BE49-F238E27FC236}">
                <a16:creationId xmlns:a16="http://schemas.microsoft.com/office/drawing/2014/main" id="{CDFEAED7-CCCA-B7A1-3CBD-957C1629CA70}"/>
              </a:ext>
            </a:extLst>
          </p:cNvPr>
          <p:cNvSpPr>
            <a:spLocks noChangeAspect="1"/>
          </p:cNvSpPr>
          <p:nvPr/>
        </p:nvSpPr>
        <p:spPr>
          <a:xfrm>
            <a:off x="4380278" y="4460326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楕円 108">
            <a:extLst>
              <a:ext uri="{FF2B5EF4-FFF2-40B4-BE49-F238E27FC236}">
                <a16:creationId xmlns:a16="http://schemas.microsoft.com/office/drawing/2014/main" id="{6CBE1C26-9DA6-EBD3-FF8D-102D9F3B9C03}"/>
              </a:ext>
            </a:extLst>
          </p:cNvPr>
          <p:cNvSpPr>
            <a:spLocks noChangeAspect="1"/>
          </p:cNvSpPr>
          <p:nvPr/>
        </p:nvSpPr>
        <p:spPr>
          <a:xfrm>
            <a:off x="4733082" y="4271426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楕円 109">
            <a:extLst>
              <a:ext uri="{FF2B5EF4-FFF2-40B4-BE49-F238E27FC236}">
                <a16:creationId xmlns:a16="http://schemas.microsoft.com/office/drawing/2014/main" id="{2AC67435-C78C-761B-EA8F-BA76E96B07A7}"/>
              </a:ext>
            </a:extLst>
          </p:cNvPr>
          <p:cNvSpPr>
            <a:spLocks noChangeAspect="1"/>
          </p:cNvSpPr>
          <p:nvPr/>
        </p:nvSpPr>
        <p:spPr>
          <a:xfrm>
            <a:off x="4051476" y="4266019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>
            <a:extLst>
              <a:ext uri="{FF2B5EF4-FFF2-40B4-BE49-F238E27FC236}">
                <a16:creationId xmlns:a16="http://schemas.microsoft.com/office/drawing/2014/main" id="{EE1DE506-ABF1-870B-1789-69A30B7F1163}"/>
              </a:ext>
            </a:extLst>
          </p:cNvPr>
          <p:cNvSpPr>
            <a:spLocks noChangeAspect="1"/>
          </p:cNvSpPr>
          <p:nvPr/>
        </p:nvSpPr>
        <p:spPr>
          <a:xfrm>
            <a:off x="3567798" y="4121087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楕円 111">
            <a:extLst>
              <a:ext uri="{FF2B5EF4-FFF2-40B4-BE49-F238E27FC236}">
                <a16:creationId xmlns:a16="http://schemas.microsoft.com/office/drawing/2014/main" id="{66793598-7AB4-BA2C-50CB-95BB05880A48}"/>
              </a:ext>
            </a:extLst>
          </p:cNvPr>
          <p:cNvSpPr>
            <a:spLocks noChangeAspect="1"/>
          </p:cNvSpPr>
          <p:nvPr/>
        </p:nvSpPr>
        <p:spPr>
          <a:xfrm>
            <a:off x="4399328" y="4101157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楕円 112">
            <a:extLst>
              <a:ext uri="{FF2B5EF4-FFF2-40B4-BE49-F238E27FC236}">
                <a16:creationId xmlns:a16="http://schemas.microsoft.com/office/drawing/2014/main" id="{3974C37C-E9DB-05AF-60B2-AA5AD342DDE5}"/>
              </a:ext>
            </a:extLst>
          </p:cNvPr>
          <p:cNvSpPr>
            <a:spLocks noChangeAspect="1"/>
          </p:cNvSpPr>
          <p:nvPr/>
        </p:nvSpPr>
        <p:spPr>
          <a:xfrm>
            <a:off x="5087983" y="4195227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楕円 113">
            <a:extLst>
              <a:ext uri="{FF2B5EF4-FFF2-40B4-BE49-F238E27FC236}">
                <a16:creationId xmlns:a16="http://schemas.microsoft.com/office/drawing/2014/main" id="{2F19E6D5-8A0C-7058-7A0F-0647479B6858}"/>
              </a:ext>
            </a:extLst>
          </p:cNvPr>
          <p:cNvSpPr>
            <a:spLocks noChangeAspect="1"/>
          </p:cNvSpPr>
          <p:nvPr/>
        </p:nvSpPr>
        <p:spPr>
          <a:xfrm>
            <a:off x="5311031" y="4398492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矢印: 右 114">
            <a:extLst>
              <a:ext uri="{FF2B5EF4-FFF2-40B4-BE49-F238E27FC236}">
                <a16:creationId xmlns:a16="http://schemas.microsoft.com/office/drawing/2014/main" id="{9D53604D-7E92-DC3F-D507-8AAF1657858A}"/>
              </a:ext>
            </a:extLst>
          </p:cNvPr>
          <p:cNvSpPr/>
          <p:nvPr/>
        </p:nvSpPr>
        <p:spPr>
          <a:xfrm>
            <a:off x="2598864" y="5090815"/>
            <a:ext cx="584752" cy="65646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6" name="図 115">
            <a:extLst>
              <a:ext uri="{FF2B5EF4-FFF2-40B4-BE49-F238E27FC236}">
                <a16:creationId xmlns:a16="http://schemas.microsoft.com/office/drawing/2014/main" id="{FA4E6312-D4B8-2ED7-4E40-46597DFEE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30850">
            <a:off x="2372531" y="3560648"/>
            <a:ext cx="1332734" cy="284692"/>
          </a:xfrm>
          <a:prstGeom prst="rect">
            <a:avLst/>
          </a:prstGeom>
        </p:spPr>
      </p:pic>
      <p:pic>
        <p:nvPicPr>
          <p:cNvPr id="117" name="図 116">
            <a:extLst>
              <a:ext uri="{FF2B5EF4-FFF2-40B4-BE49-F238E27FC236}">
                <a16:creationId xmlns:a16="http://schemas.microsoft.com/office/drawing/2014/main" id="{A26521E8-3BF4-3269-BCCC-D37A1B87A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30850">
            <a:off x="4338445" y="3414189"/>
            <a:ext cx="1332734" cy="284692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9A360352-C4E3-8EEF-8BA2-A051B94122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30850">
            <a:off x="2952020" y="3482692"/>
            <a:ext cx="1332734" cy="284692"/>
          </a:xfrm>
          <a:prstGeom prst="rect">
            <a:avLst/>
          </a:prstGeom>
        </p:spPr>
      </p:pic>
      <p:pic>
        <p:nvPicPr>
          <p:cNvPr id="119" name="図 118">
            <a:extLst>
              <a:ext uri="{FF2B5EF4-FFF2-40B4-BE49-F238E27FC236}">
                <a16:creationId xmlns:a16="http://schemas.microsoft.com/office/drawing/2014/main" id="{553FCE82-E172-9F1A-15CF-96605F28B4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30850">
            <a:off x="3548017" y="3247785"/>
            <a:ext cx="1332734" cy="284692"/>
          </a:xfrm>
          <a:prstGeom prst="rect">
            <a:avLst/>
          </a:prstGeom>
        </p:spPr>
      </p:pic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AA1B9794-935E-40BF-05D2-C3FC5A7D70CA}"/>
              </a:ext>
            </a:extLst>
          </p:cNvPr>
          <p:cNvCxnSpPr>
            <a:cxnSpLocks/>
          </p:cNvCxnSpPr>
          <p:nvPr/>
        </p:nvCxnSpPr>
        <p:spPr>
          <a:xfrm flipV="1">
            <a:off x="3556176" y="4878851"/>
            <a:ext cx="0" cy="624548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80858940-98C2-4261-7D4C-20907A9461C6}"/>
                  </a:ext>
                </a:extLst>
              </p:cNvPr>
              <p:cNvSpPr txBox="1"/>
              <p:nvPr/>
            </p:nvSpPr>
            <p:spPr>
              <a:xfrm>
                <a:off x="3687386" y="4948209"/>
                <a:ext cx="5690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kumimoji="1" lang="en-US" altLang="ja-JP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80858940-98C2-4261-7D4C-20907A946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386" y="4948209"/>
                <a:ext cx="56906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直線コネクタ 121">
            <a:extLst>
              <a:ext uri="{FF2B5EF4-FFF2-40B4-BE49-F238E27FC236}">
                <a16:creationId xmlns:a16="http://schemas.microsoft.com/office/drawing/2014/main" id="{0ECE7EBC-3E32-882D-0A26-24FBFB7CA615}"/>
              </a:ext>
            </a:extLst>
          </p:cNvPr>
          <p:cNvCxnSpPr/>
          <p:nvPr/>
        </p:nvCxnSpPr>
        <p:spPr>
          <a:xfrm>
            <a:off x="3291847" y="5495925"/>
            <a:ext cx="2409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D91100F5-380E-0FCF-E538-2C9CE0C23D1C}"/>
              </a:ext>
            </a:extLst>
          </p:cNvPr>
          <p:cNvSpPr txBox="1"/>
          <p:nvPr/>
        </p:nvSpPr>
        <p:spPr>
          <a:xfrm>
            <a:off x="4219509" y="4947200"/>
            <a:ext cx="1814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200" b="1" dirty="0"/>
              <a:t>Microwave induced </a:t>
            </a:r>
          </a:p>
          <a:p>
            <a:r>
              <a:rPr kumimoji="1" lang="en-US" altLang="ja-JP" sz="1200" b="1" dirty="0"/>
              <a:t>gap enhancement</a:t>
            </a:r>
            <a:endParaRPr lang="ja-JP" altLang="en-US" sz="12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9F7319-087E-5472-1E4C-E07A626AA91C}"/>
              </a:ext>
            </a:extLst>
          </p:cNvPr>
          <p:cNvSpPr txBox="1"/>
          <p:nvPr/>
        </p:nvSpPr>
        <p:spPr>
          <a:xfrm>
            <a:off x="341539" y="4467910"/>
            <a:ext cx="168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FF0000"/>
                </a:solidFill>
              </a:rPr>
              <a:t>qausiparticles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104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7DE54-5825-B395-C266-FE44C6DF4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8DD2F9-43AA-4639-4D10-6A82AC844843}"/>
              </a:ext>
            </a:extLst>
          </p:cNvPr>
          <p:cNvSpPr txBox="1"/>
          <p:nvPr/>
        </p:nvSpPr>
        <p:spPr>
          <a:xfrm>
            <a:off x="361951" y="31761"/>
            <a:ext cx="545302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4400" b="1" dirty="0" err="1"/>
              <a:t>Eliashberg</a:t>
            </a:r>
            <a:r>
              <a:rPr kumimoji="1" lang="en-US" altLang="ja-JP" sz="4400" b="1" dirty="0"/>
              <a:t> effect?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E45C4128-5292-85EA-7906-9CB853F19D70}"/>
              </a:ext>
            </a:extLst>
          </p:cNvPr>
          <p:cNvSpPr txBox="1"/>
          <p:nvPr/>
        </p:nvSpPr>
        <p:spPr>
          <a:xfrm>
            <a:off x="6339919" y="21140"/>
            <a:ext cx="2114169" cy="769441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b="1" dirty="0"/>
              <a:t>Higgs?</a:t>
            </a:r>
            <a:endParaRPr kumimoji="1" lang="ja-JP" alt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48B041B9-6548-113F-0375-21CDCD64E419}"/>
                  </a:ext>
                </a:extLst>
              </p:cNvPr>
              <p:cNvSpPr txBox="1"/>
              <p:nvPr/>
            </p:nvSpPr>
            <p:spPr>
              <a:xfrm>
                <a:off x="-1" y="720406"/>
                <a:ext cx="1219200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/>
                  <a:t>The variation of order parameter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 does not appear in standard linear-response theories such as Mattis–Bardeen theory because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 is an </a:t>
                </a:r>
                <a14:m>
                  <m:oMath xmlns:m="http://schemas.openxmlformats.org/officeDocument/2006/math"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000" dirty="0"/>
                  <a:t> effect, but it does emerge in nonlinear response. </a:t>
                </a: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48B041B9-6548-113F-0375-21CDCD64E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720406"/>
                <a:ext cx="12192001" cy="707886"/>
              </a:xfrm>
              <a:prstGeom prst="rect">
                <a:avLst/>
              </a:prstGeom>
              <a:blipFill>
                <a:blip r:embed="rId2"/>
                <a:stretch>
                  <a:fillRect l="-500" t="-4310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75C9DC32-4634-BA4A-9D9E-06981A5893A8}"/>
                  </a:ext>
                </a:extLst>
              </p:cNvPr>
              <p:cNvSpPr txBox="1"/>
              <p:nvPr/>
            </p:nvSpPr>
            <p:spPr>
              <a:xfrm>
                <a:off x="1219201" y="1377358"/>
                <a:ext cx="4114800" cy="657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kumimoji="1" lang="en-US" altLang="ja-JP" sz="36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ja-JP" sz="3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1" lang="en-US" altLang="ja-JP" sz="3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36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kumimoji="1" lang="en-US" altLang="ja-JP" sz="3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ja-JP" altLang="en-US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75C9DC32-4634-BA4A-9D9E-06981A589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1" y="1377358"/>
                <a:ext cx="4114800" cy="6572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17BB11D9-75D6-FDB9-382B-C3C654E47B1E}"/>
              </a:ext>
            </a:extLst>
          </p:cNvPr>
          <p:cNvSpPr txBox="1"/>
          <p:nvPr/>
        </p:nvSpPr>
        <p:spPr>
          <a:xfrm>
            <a:off x="9127" y="2314527"/>
            <a:ext cx="5622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u="sng" dirty="0"/>
              <a:t>Time-averaged</a:t>
            </a:r>
            <a:r>
              <a:rPr kumimoji="1" lang="en-US" altLang="ja-JP" sz="2000" dirty="0"/>
              <a:t> nonequilibrium gap variation</a:t>
            </a:r>
            <a:endParaRPr kumimoji="1" lang="ja-JP" altLang="en-US" sz="2000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997CF3A-E40D-9A64-23D1-7EC6467B5330}"/>
              </a:ext>
            </a:extLst>
          </p:cNvPr>
          <p:cNvSpPr txBox="1"/>
          <p:nvPr/>
        </p:nvSpPr>
        <p:spPr>
          <a:xfrm>
            <a:off x="6408818" y="2308533"/>
            <a:ext cx="5765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u="sng" dirty="0"/>
              <a:t>Time dependent </a:t>
            </a:r>
            <a:r>
              <a:rPr kumimoji="1" lang="en-US" altLang="ja-JP" sz="2000" dirty="0"/>
              <a:t>nonequilibrium gap variation</a:t>
            </a:r>
            <a:endParaRPr kumimoji="1" lang="ja-JP" altLang="en-US" sz="2000" dirty="0"/>
          </a:p>
        </p:txBody>
      </p:sp>
      <p:sp>
        <p:nvSpPr>
          <p:cNvPr id="88" name="吹き出し: 四角形 87">
            <a:extLst>
              <a:ext uri="{FF2B5EF4-FFF2-40B4-BE49-F238E27FC236}">
                <a16:creationId xmlns:a16="http://schemas.microsoft.com/office/drawing/2014/main" id="{26FE9953-E819-6566-F948-734D126E4271}"/>
              </a:ext>
            </a:extLst>
          </p:cNvPr>
          <p:cNvSpPr/>
          <p:nvPr/>
        </p:nvSpPr>
        <p:spPr>
          <a:xfrm>
            <a:off x="5524500" y="1377358"/>
            <a:ext cx="388300" cy="739579"/>
          </a:xfrm>
          <a:prstGeom prst="wedgeRectCallout">
            <a:avLst>
              <a:gd name="adj1" fmla="val -950520"/>
              <a:gd name="adj2" fmla="val 85682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吹き出し: 四角形 88">
            <a:extLst>
              <a:ext uri="{FF2B5EF4-FFF2-40B4-BE49-F238E27FC236}">
                <a16:creationId xmlns:a16="http://schemas.microsoft.com/office/drawing/2014/main" id="{18D55CEE-1055-69FF-9ADE-C0A8BDD171A4}"/>
              </a:ext>
            </a:extLst>
          </p:cNvPr>
          <p:cNvSpPr/>
          <p:nvPr/>
        </p:nvSpPr>
        <p:spPr>
          <a:xfrm>
            <a:off x="6391275" y="1387979"/>
            <a:ext cx="1819275" cy="739579"/>
          </a:xfrm>
          <a:prstGeom prst="wedgeRectCallout">
            <a:avLst>
              <a:gd name="adj1" fmla="val 49863"/>
              <a:gd name="adj2" fmla="val 88258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EC8FCAD3-829F-E70F-9B69-11F7B400A087}"/>
                  </a:ext>
                </a:extLst>
              </p:cNvPr>
              <p:cNvSpPr txBox="1"/>
              <p:nvPr/>
            </p:nvSpPr>
            <p:spPr>
              <a:xfrm>
                <a:off x="4873255" y="1370025"/>
                <a:ext cx="341703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kumimoji="1" lang="en-US" altLang="ja-JP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40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ja-JP" alt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EC8FCAD3-829F-E70F-9B69-11F7B400A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55" y="1370025"/>
                <a:ext cx="341703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DAE18979-5063-E611-0053-A23AD333FDDD}"/>
              </a:ext>
            </a:extLst>
          </p:cNvPr>
          <p:cNvCxnSpPr/>
          <p:nvPr/>
        </p:nvCxnSpPr>
        <p:spPr>
          <a:xfrm>
            <a:off x="47625" y="5486400"/>
            <a:ext cx="2409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5A546B2B-42DC-A833-8E7D-9471BA9C0105}"/>
              </a:ext>
            </a:extLst>
          </p:cNvPr>
          <p:cNvCxnSpPr/>
          <p:nvPr/>
        </p:nvCxnSpPr>
        <p:spPr>
          <a:xfrm>
            <a:off x="47625" y="6400800"/>
            <a:ext cx="2409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10F0DA85-624E-49B9-027D-835A08224EB7}"/>
              </a:ext>
            </a:extLst>
          </p:cNvPr>
          <p:cNvCxnSpPr>
            <a:cxnSpLocks/>
          </p:cNvCxnSpPr>
          <p:nvPr/>
        </p:nvCxnSpPr>
        <p:spPr>
          <a:xfrm flipV="1">
            <a:off x="733425" y="5486400"/>
            <a:ext cx="0" cy="914400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EDD77348-ECB3-1A3F-7A1F-51A97F27E50B}"/>
                  </a:ext>
                </a:extLst>
              </p:cNvPr>
              <p:cNvSpPr txBox="1"/>
              <p:nvPr/>
            </p:nvSpPr>
            <p:spPr>
              <a:xfrm>
                <a:off x="800100" y="5691187"/>
                <a:ext cx="34785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EDD77348-ECB3-1A3F-7A1F-51A97F27E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5691187"/>
                <a:ext cx="34785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楕円 94">
            <a:extLst>
              <a:ext uri="{FF2B5EF4-FFF2-40B4-BE49-F238E27FC236}">
                <a16:creationId xmlns:a16="http://schemas.microsoft.com/office/drawing/2014/main" id="{D0285306-C54F-919B-28EB-73A709CA8E6F}"/>
              </a:ext>
            </a:extLst>
          </p:cNvPr>
          <p:cNvSpPr>
            <a:spLocks noChangeAspect="1"/>
          </p:cNvSpPr>
          <p:nvPr/>
        </p:nvSpPr>
        <p:spPr>
          <a:xfrm>
            <a:off x="447675" y="5165176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楕円 95">
            <a:extLst>
              <a:ext uri="{FF2B5EF4-FFF2-40B4-BE49-F238E27FC236}">
                <a16:creationId xmlns:a16="http://schemas.microsoft.com/office/drawing/2014/main" id="{AD5F2B2F-8BE9-B70B-2DB6-0C624226E2D0}"/>
              </a:ext>
            </a:extLst>
          </p:cNvPr>
          <p:cNvSpPr>
            <a:spLocks noChangeAspect="1"/>
          </p:cNvSpPr>
          <p:nvPr/>
        </p:nvSpPr>
        <p:spPr>
          <a:xfrm>
            <a:off x="1128902" y="5155651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楕円 96">
            <a:extLst>
              <a:ext uri="{FF2B5EF4-FFF2-40B4-BE49-F238E27FC236}">
                <a16:creationId xmlns:a16="http://schemas.microsoft.com/office/drawing/2014/main" id="{5F74D877-F0DA-B752-8DC3-5EED2D1CA83C}"/>
              </a:ext>
            </a:extLst>
          </p:cNvPr>
          <p:cNvSpPr>
            <a:spLocks noChangeAspect="1"/>
          </p:cNvSpPr>
          <p:nvPr/>
        </p:nvSpPr>
        <p:spPr>
          <a:xfrm>
            <a:off x="1481706" y="4966751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楕円 97">
            <a:extLst>
              <a:ext uri="{FF2B5EF4-FFF2-40B4-BE49-F238E27FC236}">
                <a16:creationId xmlns:a16="http://schemas.microsoft.com/office/drawing/2014/main" id="{D20DEBB5-5971-FFE9-0740-D31BF64410C4}"/>
              </a:ext>
            </a:extLst>
          </p:cNvPr>
          <p:cNvSpPr>
            <a:spLocks noChangeAspect="1"/>
          </p:cNvSpPr>
          <p:nvPr/>
        </p:nvSpPr>
        <p:spPr>
          <a:xfrm>
            <a:off x="800100" y="4961344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id="{06790251-857A-C792-DCD5-CDDF062E6917}"/>
              </a:ext>
            </a:extLst>
          </p:cNvPr>
          <p:cNvSpPr>
            <a:spLocks noChangeAspect="1"/>
          </p:cNvSpPr>
          <p:nvPr/>
        </p:nvSpPr>
        <p:spPr>
          <a:xfrm>
            <a:off x="316422" y="4816412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74985BE6-C37E-A672-3168-E25D4BAFA0BC}"/>
              </a:ext>
            </a:extLst>
          </p:cNvPr>
          <p:cNvSpPr>
            <a:spLocks noChangeAspect="1"/>
          </p:cNvSpPr>
          <p:nvPr/>
        </p:nvSpPr>
        <p:spPr>
          <a:xfrm>
            <a:off x="1147952" y="4796482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楕円 100">
            <a:extLst>
              <a:ext uri="{FF2B5EF4-FFF2-40B4-BE49-F238E27FC236}">
                <a16:creationId xmlns:a16="http://schemas.microsoft.com/office/drawing/2014/main" id="{6AB45365-8F28-F136-8E00-394A65D44086}"/>
              </a:ext>
            </a:extLst>
          </p:cNvPr>
          <p:cNvSpPr>
            <a:spLocks noChangeAspect="1"/>
          </p:cNvSpPr>
          <p:nvPr/>
        </p:nvSpPr>
        <p:spPr>
          <a:xfrm>
            <a:off x="1836607" y="4890552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楕円 101">
            <a:extLst>
              <a:ext uri="{FF2B5EF4-FFF2-40B4-BE49-F238E27FC236}">
                <a16:creationId xmlns:a16="http://schemas.microsoft.com/office/drawing/2014/main" id="{170CEE98-AB63-E7F0-889D-42D39007D7FF}"/>
              </a:ext>
            </a:extLst>
          </p:cNvPr>
          <p:cNvSpPr>
            <a:spLocks noChangeAspect="1"/>
          </p:cNvSpPr>
          <p:nvPr/>
        </p:nvSpPr>
        <p:spPr>
          <a:xfrm>
            <a:off x="2059655" y="5093817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BC0C8AAA-EEAC-5E53-A7A3-E02FA61FE30C}"/>
              </a:ext>
            </a:extLst>
          </p:cNvPr>
          <p:cNvCxnSpPr/>
          <p:nvPr/>
        </p:nvCxnSpPr>
        <p:spPr>
          <a:xfrm>
            <a:off x="3299001" y="4810125"/>
            <a:ext cx="24098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418FE546-F9C3-836F-38F6-B9A5BE9DA8D1}"/>
              </a:ext>
            </a:extLst>
          </p:cNvPr>
          <p:cNvCxnSpPr/>
          <p:nvPr/>
        </p:nvCxnSpPr>
        <p:spPr>
          <a:xfrm>
            <a:off x="3299001" y="6400800"/>
            <a:ext cx="2409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EED14C4D-D55E-D3DD-EE2B-BC58BE2C67BD}"/>
              </a:ext>
            </a:extLst>
          </p:cNvPr>
          <p:cNvCxnSpPr>
            <a:cxnSpLocks/>
          </p:cNvCxnSpPr>
          <p:nvPr/>
        </p:nvCxnSpPr>
        <p:spPr>
          <a:xfrm flipV="1">
            <a:off x="3556176" y="5486400"/>
            <a:ext cx="0" cy="914400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テキスト ボックス 105">
                <a:extLst>
                  <a:ext uri="{FF2B5EF4-FFF2-40B4-BE49-F238E27FC236}">
                    <a16:creationId xmlns:a16="http://schemas.microsoft.com/office/drawing/2014/main" id="{2B1F453C-38A1-FA6D-06DA-9711DFF9FF7D}"/>
                  </a:ext>
                </a:extLst>
              </p:cNvPr>
              <p:cNvSpPr txBox="1"/>
              <p:nvPr/>
            </p:nvSpPr>
            <p:spPr>
              <a:xfrm>
                <a:off x="3622851" y="5691187"/>
                <a:ext cx="34785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06" name="テキスト ボックス 105">
                <a:extLst>
                  <a:ext uri="{FF2B5EF4-FFF2-40B4-BE49-F238E27FC236}">
                    <a16:creationId xmlns:a16="http://schemas.microsoft.com/office/drawing/2014/main" id="{2B1F453C-38A1-FA6D-06DA-9711DFF9F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851" y="5691187"/>
                <a:ext cx="34785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楕円 106">
            <a:extLst>
              <a:ext uri="{FF2B5EF4-FFF2-40B4-BE49-F238E27FC236}">
                <a16:creationId xmlns:a16="http://schemas.microsoft.com/office/drawing/2014/main" id="{901DB8EF-2A27-D77F-E146-A98EA3E641A5}"/>
              </a:ext>
            </a:extLst>
          </p:cNvPr>
          <p:cNvSpPr>
            <a:spLocks noChangeAspect="1"/>
          </p:cNvSpPr>
          <p:nvPr/>
        </p:nvSpPr>
        <p:spPr>
          <a:xfrm>
            <a:off x="3699051" y="4469851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楕円 107">
            <a:extLst>
              <a:ext uri="{FF2B5EF4-FFF2-40B4-BE49-F238E27FC236}">
                <a16:creationId xmlns:a16="http://schemas.microsoft.com/office/drawing/2014/main" id="{2DD4F83A-72DE-76A3-7C97-05BF146CE0A1}"/>
              </a:ext>
            </a:extLst>
          </p:cNvPr>
          <p:cNvSpPr>
            <a:spLocks noChangeAspect="1"/>
          </p:cNvSpPr>
          <p:nvPr/>
        </p:nvSpPr>
        <p:spPr>
          <a:xfrm>
            <a:off x="4380278" y="4460326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楕円 108">
            <a:extLst>
              <a:ext uri="{FF2B5EF4-FFF2-40B4-BE49-F238E27FC236}">
                <a16:creationId xmlns:a16="http://schemas.microsoft.com/office/drawing/2014/main" id="{13061812-84DC-01B9-49CF-9AC02A8B3511}"/>
              </a:ext>
            </a:extLst>
          </p:cNvPr>
          <p:cNvSpPr>
            <a:spLocks noChangeAspect="1"/>
          </p:cNvSpPr>
          <p:nvPr/>
        </p:nvSpPr>
        <p:spPr>
          <a:xfrm>
            <a:off x="4733082" y="4271426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楕円 109">
            <a:extLst>
              <a:ext uri="{FF2B5EF4-FFF2-40B4-BE49-F238E27FC236}">
                <a16:creationId xmlns:a16="http://schemas.microsoft.com/office/drawing/2014/main" id="{270E43E9-5DE3-F767-24EF-7A8F0E5926D6}"/>
              </a:ext>
            </a:extLst>
          </p:cNvPr>
          <p:cNvSpPr>
            <a:spLocks noChangeAspect="1"/>
          </p:cNvSpPr>
          <p:nvPr/>
        </p:nvSpPr>
        <p:spPr>
          <a:xfrm>
            <a:off x="4051476" y="4266019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>
            <a:extLst>
              <a:ext uri="{FF2B5EF4-FFF2-40B4-BE49-F238E27FC236}">
                <a16:creationId xmlns:a16="http://schemas.microsoft.com/office/drawing/2014/main" id="{FF5953CF-8922-3DD8-3E07-0252FB679CE4}"/>
              </a:ext>
            </a:extLst>
          </p:cNvPr>
          <p:cNvSpPr>
            <a:spLocks noChangeAspect="1"/>
          </p:cNvSpPr>
          <p:nvPr/>
        </p:nvSpPr>
        <p:spPr>
          <a:xfrm>
            <a:off x="3567798" y="4121087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楕円 111">
            <a:extLst>
              <a:ext uri="{FF2B5EF4-FFF2-40B4-BE49-F238E27FC236}">
                <a16:creationId xmlns:a16="http://schemas.microsoft.com/office/drawing/2014/main" id="{0BE8FB96-43B0-9EAE-B940-7D214EA4D160}"/>
              </a:ext>
            </a:extLst>
          </p:cNvPr>
          <p:cNvSpPr>
            <a:spLocks noChangeAspect="1"/>
          </p:cNvSpPr>
          <p:nvPr/>
        </p:nvSpPr>
        <p:spPr>
          <a:xfrm>
            <a:off x="4399328" y="4101157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楕円 112">
            <a:extLst>
              <a:ext uri="{FF2B5EF4-FFF2-40B4-BE49-F238E27FC236}">
                <a16:creationId xmlns:a16="http://schemas.microsoft.com/office/drawing/2014/main" id="{C7A4ADB3-3FCE-CC9D-A5E9-CC89144128E8}"/>
              </a:ext>
            </a:extLst>
          </p:cNvPr>
          <p:cNvSpPr>
            <a:spLocks noChangeAspect="1"/>
          </p:cNvSpPr>
          <p:nvPr/>
        </p:nvSpPr>
        <p:spPr>
          <a:xfrm>
            <a:off x="5087983" y="4195227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楕円 113">
            <a:extLst>
              <a:ext uri="{FF2B5EF4-FFF2-40B4-BE49-F238E27FC236}">
                <a16:creationId xmlns:a16="http://schemas.microsoft.com/office/drawing/2014/main" id="{852443B3-6F21-630E-7377-3B974317EF56}"/>
              </a:ext>
            </a:extLst>
          </p:cNvPr>
          <p:cNvSpPr>
            <a:spLocks noChangeAspect="1"/>
          </p:cNvSpPr>
          <p:nvPr/>
        </p:nvSpPr>
        <p:spPr>
          <a:xfrm>
            <a:off x="5311031" y="4398492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矢印: 右 114">
            <a:extLst>
              <a:ext uri="{FF2B5EF4-FFF2-40B4-BE49-F238E27FC236}">
                <a16:creationId xmlns:a16="http://schemas.microsoft.com/office/drawing/2014/main" id="{065BCD2D-0660-CE66-5242-C4AEE512A1EB}"/>
              </a:ext>
            </a:extLst>
          </p:cNvPr>
          <p:cNvSpPr/>
          <p:nvPr/>
        </p:nvSpPr>
        <p:spPr>
          <a:xfrm>
            <a:off x="2598864" y="5090815"/>
            <a:ext cx="584752" cy="65646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6" name="図 115">
            <a:extLst>
              <a:ext uri="{FF2B5EF4-FFF2-40B4-BE49-F238E27FC236}">
                <a16:creationId xmlns:a16="http://schemas.microsoft.com/office/drawing/2014/main" id="{A1A6933B-3258-54B7-E706-627E95393F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30850">
            <a:off x="2372531" y="3560648"/>
            <a:ext cx="1332734" cy="284692"/>
          </a:xfrm>
          <a:prstGeom prst="rect">
            <a:avLst/>
          </a:prstGeom>
        </p:spPr>
      </p:pic>
      <p:pic>
        <p:nvPicPr>
          <p:cNvPr id="117" name="図 116">
            <a:extLst>
              <a:ext uri="{FF2B5EF4-FFF2-40B4-BE49-F238E27FC236}">
                <a16:creationId xmlns:a16="http://schemas.microsoft.com/office/drawing/2014/main" id="{F70F4751-A187-7B44-B708-E5F66A574F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30850">
            <a:off x="4338445" y="3414189"/>
            <a:ext cx="1332734" cy="284692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6628E945-CB54-18B0-C0B9-2187226352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30850">
            <a:off x="2952020" y="3482692"/>
            <a:ext cx="1332734" cy="284692"/>
          </a:xfrm>
          <a:prstGeom prst="rect">
            <a:avLst/>
          </a:prstGeom>
        </p:spPr>
      </p:pic>
      <p:pic>
        <p:nvPicPr>
          <p:cNvPr id="119" name="図 118">
            <a:extLst>
              <a:ext uri="{FF2B5EF4-FFF2-40B4-BE49-F238E27FC236}">
                <a16:creationId xmlns:a16="http://schemas.microsoft.com/office/drawing/2014/main" id="{68545610-DBB5-E40D-DC1C-A60B4EA864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30850">
            <a:off x="3548017" y="3247785"/>
            <a:ext cx="1332734" cy="284692"/>
          </a:xfrm>
          <a:prstGeom prst="rect">
            <a:avLst/>
          </a:prstGeom>
        </p:spPr>
      </p:pic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C0EBE3E0-C28B-7312-3B72-600DEC862A97}"/>
              </a:ext>
            </a:extLst>
          </p:cNvPr>
          <p:cNvCxnSpPr>
            <a:cxnSpLocks/>
          </p:cNvCxnSpPr>
          <p:nvPr/>
        </p:nvCxnSpPr>
        <p:spPr>
          <a:xfrm flipV="1">
            <a:off x="3556176" y="4878851"/>
            <a:ext cx="0" cy="624548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A41AF69B-2E07-D6D4-7E00-775A5BDC429B}"/>
                  </a:ext>
                </a:extLst>
              </p:cNvPr>
              <p:cNvSpPr txBox="1"/>
              <p:nvPr/>
            </p:nvSpPr>
            <p:spPr>
              <a:xfrm>
                <a:off x="3687386" y="4948209"/>
                <a:ext cx="5690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kumimoji="1" lang="en-US" altLang="ja-JP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A41AF69B-2E07-D6D4-7E00-775A5BDC4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386" y="4948209"/>
                <a:ext cx="56906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直線コネクタ 121">
            <a:extLst>
              <a:ext uri="{FF2B5EF4-FFF2-40B4-BE49-F238E27FC236}">
                <a16:creationId xmlns:a16="http://schemas.microsoft.com/office/drawing/2014/main" id="{F7A7C19E-76E9-82FC-47F3-B47C2CA7B47D}"/>
              </a:ext>
            </a:extLst>
          </p:cNvPr>
          <p:cNvCxnSpPr/>
          <p:nvPr/>
        </p:nvCxnSpPr>
        <p:spPr>
          <a:xfrm>
            <a:off x="3291847" y="5495925"/>
            <a:ext cx="2409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10D475FC-1B01-DF0D-888C-44B4B71E16A9}"/>
              </a:ext>
            </a:extLst>
          </p:cNvPr>
          <p:cNvSpPr txBox="1"/>
          <p:nvPr/>
        </p:nvSpPr>
        <p:spPr>
          <a:xfrm>
            <a:off x="4219509" y="4947200"/>
            <a:ext cx="1814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200" b="1" dirty="0"/>
              <a:t>Microwave induced </a:t>
            </a:r>
          </a:p>
          <a:p>
            <a:r>
              <a:rPr kumimoji="1" lang="en-US" altLang="ja-JP" sz="1200" b="1" dirty="0"/>
              <a:t>gap enhancement</a:t>
            </a:r>
            <a:endParaRPr lang="ja-JP" altLang="en-US" sz="1200" dirty="0"/>
          </a:p>
        </p:txBody>
      </p:sp>
      <p:pic>
        <p:nvPicPr>
          <p:cNvPr id="124" name="図 123">
            <a:extLst>
              <a:ext uri="{FF2B5EF4-FFF2-40B4-BE49-F238E27FC236}">
                <a16:creationId xmlns:a16="http://schemas.microsoft.com/office/drawing/2014/main" id="{9FD31775-5E31-C7EF-7F2F-586A75B32A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3404" y="4727181"/>
            <a:ext cx="4171840" cy="2055689"/>
          </a:xfrm>
          <a:prstGeom prst="rect">
            <a:avLst/>
          </a:prstGeom>
        </p:spPr>
      </p:pic>
      <p:pic>
        <p:nvPicPr>
          <p:cNvPr id="125" name="図 124">
            <a:extLst>
              <a:ext uri="{FF2B5EF4-FFF2-40B4-BE49-F238E27FC236}">
                <a16:creationId xmlns:a16="http://schemas.microsoft.com/office/drawing/2014/main" id="{44C3733A-E8F1-0F02-E465-8F9F613DF3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3404" y="2600225"/>
            <a:ext cx="4171840" cy="2085920"/>
          </a:xfrm>
          <a:prstGeom prst="rect">
            <a:avLst/>
          </a:prstGeom>
        </p:spPr>
      </p:pic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8CABBFD7-68AB-E44E-6B50-81C6FE0F2FD7}"/>
              </a:ext>
            </a:extLst>
          </p:cNvPr>
          <p:cNvCxnSpPr>
            <a:cxnSpLocks/>
          </p:cNvCxnSpPr>
          <p:nvPr/>
        </p:nvCxnSpPr>
        <p:spPr>
          <a:xfrm flipV="1">
            <a:off x="6144732" y="2357710"/>
            <a:ext cx="0" cy="434548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8914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61A2C-B4B5-D47D-2861-8C64BDDBF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667002-699A-6A13-AC5E-EBAE1FCEAAE8}"/>
              </a:ext>
            </a:extLst>
          </p:cNvPr>
          <p:cNvSpPr txBox="1"/>
          <p:nvPr/>
        </p:nvSpPr>
        <p:spPr>
          <a:xfrm>
            <a:off x="361951" y="31761"/>
            <a:ext cx="545302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4400" b="1" dirty="0" err="1"/>
              <a:t>Eliashberg</a:t>
            </a:r>
            <a:r>
              <a:rPr kumimoji="1" lang="en-US" altLang="ja-JP" sz="4400" b="1" dirty="0"/>
              <a:t> effect?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E196E4D-0BFB-B1A1-264D-0ED90FF30A66}"/>
              </a:ext>
            </a:extLst>
          </p:cNvPr>
          <p:cNvSpPr txBox="1"/>
          <p:nvPr/>
        </p:nvSpPr>
        <p:spPr>
          <a:xfrm>
            <a:off x="6339919" y="21140"/>
            <a:ext cx="2114169" cy="769441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b="1" dirty="0"/>
              <a:t>Higgs?</a:t>
            </a:r>
            <a:endParaRPr kumimoji="1" lang="ja-JP" alt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62F3817F-2B25-3109-EFA7-F92601BC6376}"/>
                  </a:ext>
                </a:extLst>
              </p:cNvPr>
              <p:cNvSpPr txBox="1"/>
              <p:nvPr/>
            </p:nvSpPr>
            <p:spPr>
              <a:xfrm>
                <a:off x="-1" y="720406"/>
                <a:ext cx="1219200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/>
                  <a:t>The variation of order parameter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 does not appear in standard linear-response theories such as Mattis–Bardeen theory because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ja-JP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000" dirty="0"/>
                  <a:t> is an </a:t>
                </a:r>
                <a14:m>
                  <m:oMath xmlns:m="http://schemas.openxmlformats.org/officeDocument/2006/math"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000" dirty="0"/>
                  <a:t> effect, but it does emerge in nonlinear response. </a:t>
                </a: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48B041B9-6548-113F-0375-21CDCD64E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720406"/>
                <a:ext cx="12192001" cy="707886"/>
              </a:xfrm>
              <a:prstGeom prst="rect">
                <a:avLst/>
              </a:prstGeom>
              <a:blipFill>
                <a:blip r:embed="rId2"/>
                <a:stretch>
                  <a:fillRect l="-500" t="-4310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C9F05E28-49AE-59F7-5739-97F9564DFF05}"/>
                  </a:ext>
                </a:extLst>
              </p:cNvPr>
              <p:cNvSpPr txBox="1"/>
              <p:nvPr/>
            </p:nvSpPr>
            <p:spPr>
              <a:xfrm>
                <a:off x="1219201" y="1377358"/>
                <a:ext cx="4114800" cy="657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kumimoji="1" lang="en-US" altLang="ja-JP" sz="36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ja-JP" sz="3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3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1" lang="en-US" altLang="ja-JP" sz="3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36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kumimoji="1" lang="en-US" altLang="ja-JP" sz="36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3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ja-JP" altLang="en-US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75C9DC32-4634-BA4A-9D9E-06981A589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1" y="1377358"/>
                <a:ext cx="4114800" cy="6572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A4F423C3-E548-ECB3-173D-7AD85FDF8A3C}"/>
              </a:ext>
            </a:extLst>
          </p:cNvPr>
          <p:cNvSpPr txBox="1"/>
          <p:nvPr/>
        </p:nvSpPr>
        <p:spPr>
          <a:xfrm>
            <a:off x="9127" y="2314527"/>
            <a:ext cx="5622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u="sng" dirty="0"/>
              <a:t>Time-averaged</a:t>
            </a:r>
            <a:r>
              <a:rPr kumimoji="1" lang="en-US" altLang="ja-JP" sz="2000" dirty="0"/>
              <a:t> nonequilibrium gap variation</a:t>
            </a:r>
            <a:endParaRPr kumimoji="1" lang="ja-JP" altLang="en-US" sz="2000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6AEE6E7-0DE7-3566-E5A7-3F23FE4D5476}"/>
              </a:ext>
            </a:extLst>
          </p:cNvPr>
          <p:cNvSpPr txBox="1"/>
          <p:nvPr/>
        </p:nvSpPr>
        <p:spPr>
          <a:xfrm>
            <a:off x="6408818" y="2308533"/>
            <a:ext cx="5765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u="sng" dirty="0"/>
              <a:t>Time dependent </a:t>
            </a:r>
            <a:r>
              <a:rPr kumimoji="1" lang="en-US" altLang="ja-JP" sz="2000" dirty="0"/>
              <a:t>nonequilibrium gap variation</a:t>
            </a:r>
            <a:endParaRPr kumimoji="1" lang="ja-JP" altLang="en-US" sz="2000" dirty="0"/>
          </a:p>
        </p:txBody>
      </p:sp>
      <p:sp>
        <p:nvSpPr>
          <p:cNvPr id="88" name="吹き出し: 四角形 87">
            <a:extLst>
              <a:ext uri="{FF2B5EF4-FFF2-40B4-BE49-F238E27FC236}">
                <a16:creationId xmlns:a16="http://schemas.microsoft.com/office/drawing/2014/main" id="{1C7E81C6-D77E-D12F-A35F-2BB7B052A1DA}"/>
              </a:ext>
            </a:extLst>
          </p:cNvPr>
          <p:cNvSpPr/>
          <p:nvPr/>
        </p:nvSpPr>
        <p:spPr>
          <a:xfrm>
            <a:off x="5524500" y="1377358"/>
            <a:ext cx="388300" cy="739579"/>
          </a:xfrm>
          <a:prstGeom prst="wedgeRectCallout">
            <a:avLst>
              <a:gd name="adj1" fmla="val -950520"/>
              <a:gd name="adj2" fmla="val 85682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吹き出し: 四角形 88">
            <a:extLst>
              <a:ext uri="{FF2B5EF4-FFF2-40B4-BE49-F238E27FC236}">
                <a16:creationId xmlns:a16="http://schemas.microsoft.com/office/drawing/2014/main" id="{132AAF0F-71CC-7743-3F9B-1A62508E9695}"/>
              </a:ext>
            </a:extLst>
          </p:cNvPr>
          <p:cNvSpPr/>
          <p:nvPr/>
        </p:nvSpPr>
        <p:spPr>
          <a:xfrm>
            <a:off x="6391275" y="1387979"/>
            <a:ext cx="1819275" cy="739579"/>
          </a:xfrm>
          <a:prstGeom prst="wedgeRectCallout">
            <a:avLst>
              <a:gd name="adj1" fmla="val 49863"/>
              <a:gd name="adj2" fmla="val 88258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CA21A333-A465-2693-8C45-E6EACCDA1DAC}"/>
                  </a:ext>
                </a:extLst>
              </p:cNvPr>
              <p:cNvSpPr txBox="1"/>
              <p:nvPr/>
            </p:nvSpPr>
            <p:spPr>
              <a:xfrm>
                <a:off x="4873255" y="1370025"/>
                <a:ext cx="341703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kumimoji="1" lang="en-US" altLang="ja-JP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4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40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4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ja-JP" alt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EC8FCAD3-829F-E70F-9B69-11F7B400A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55" y="1370025"/>
                <a:ext cx="341703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D75B7512-4442-6543-4412-70C4DFA21FAC}"/>
              </a:ext>
            </a:extLst>
          </p:cNvPr>
          <p:cNvCxnSpPr/>
          <p:nvPr/>
        </p:nvCxnSpPr>
        <p:spPr>
          <a:xfrm>
            <a:off x="47625" y="5486400"/>
            <a:ext cx="2409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4F94B38A-D5B6-4D4B-896A-E6690066CB9F}"/>
              </a:ext>
            </a:extLst>
          </p:cNvPr>
          <p:cNvCxnSpPr/>
          <p:nvPr/>
        </p:nvCxnSpPr>
        <p:spPr>
          <a:xfrm>
            <a:off x="47625" y="6400800"/>
            <a:ext cx="2409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EEDC02BF-F855-D2A0-33D7-AE9B1166BDE4}"/>
              </a:ext>
            </a:extLst>
          </p:cNvPr>
          <p:cNvCxnSpPr>
            <a:cxnSpLocks/>
          </p:cNvCxnSpPr>
          <p:nvPr/>
        </p:nvCxnSpPr>
        <p:spPr>
          <a:xfrm flipV="1">
            <a:off x="733425" y="5486400"/>
            <a:ext cx="0" cy="914400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A1F0A6EC-CA0C-020B-2EB4-061F0AB91924}"/>
                  </a:ext>
                </a:extLst>
              </p:cNvPr>
              <p:cNvSpPr txBox="1"/>
              <p:nvPr/>
            </p:nvSpPr>
            <p:spPr>
              <a:xfrm>
                <a:off x="800100" y="5691187"/>
                <a:ext cx="34785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EDD77348-ECB3-1A3F-7A1F-51A97F27E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5691187"/>
                <a:ext cx="34785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楕円 94">
            <a:extLst>
              <a:ext uri="{FF2B5EF4-FFF2-40B4-BE49-F238E27FC236}">
                <a16:creationId xmlns:a16="http://schemas.microsoft.com/office/drawing/2014/main" id="{E4CFB66C-4770-C396-EBF5-F41437FE0EAC}"/>
              </a:ext>
            </a:extLst>
          </p:cNvPr>
          <p:cNvSpPr>
            <a:spLocks noChangeAspect="1"/>
          </p:cNvSpPr>
          <p:nvPr/>
        </p:nvSpPr>
        <p:spPr>
          <a:xfrm>
            <a:off x="447675" y="5165176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楕円 95">
            <a:extLst>
              <a:ext uri="{FF2B5EF4-FFF2-40B4-BE49-F238E27FC236}">
                <a16:creationId xmlns:a16="http://schemas.microsoft.com/office/drawing/2014/main" id="{46428145-F8B0-0970-79E0-DE49BC097782}"/>
              </a:ext>
            </a:extLst>
          </p:cNvPr>
          <p:cNvSpPr>
            <a:spLocks noChangeAspect="1"/>
          </p:cNvSpPr>
          <p:nvPr/>
        </p:nvSpPr>
        <p:spPr>
          <a:xfrm>
            <a:off x="1128902" y="5155651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楕円 96">
            <a:extLst>
              <a:ext uri="{FF2B5EF4-FFF2-40B4-BE49-F238E27FC236}">
                <a16:creationId xmlns:a16="http://schemas.microsoft.com/office/drawing/2014/main" id="{21DA0712-AFF0-9447-B9F6-6ADE435CEBE7}"/>
              </a:ext>
            </a:extLst>
          </p:cNvPr>
          <p:cNvSpPr>
            <a:spLocks noChangeAspect="1"/>
          </p:cNvSpPr>
          <p:nvPr/>
        </p:nvSpPr>
        <p:spPr>
          <a:xfrm>
            <a:off x="1481706" y="4966751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楕円 97">
            <a:extLst>
              <a:ext uri="{FF2B5EF4-FFF2-40B4-BE49-F238E27FC236}">
                <a16:creationId xmlns:a16="http://schemas.microsoft.com/office/drawing/2014/main" id="{AB2827C4-5E52-2462-CFC3-7E471A32388F}"/>
              </a:ext>
            </a:extLst>
          </p:cNvPr>
          <p:cNvSpPr>
            <a:spLocks noChangeAspect="1"/>
          </p:cNvSpPr>
          <p:nvPr/>
        </p:nvSpPr>
        <p:spPr>
          <a:xfrm>
            <a:off x="800100" y="4961344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id="{E8D265C1-F25E-6C7C-238E-7BCDA5E38591}"/>
              </a:ext>
            </a:extLst>
          </p:cNvPr>
          <p:cNvSpPr>
            <a:spLocks noChangeAspect="1"/>
          </p:cNvSpPr>
          <p:nvPr/>
        </p:nvSpPr>
        <p:spPr>
          <a:xfrm>
            <a:off x="316422" y="4816412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7D8D1BA7-16E6-49F5-09B9-7DC9BFA98D6E}"/>
              </a:ext>
            </a:extLst>
          </p:cNvPr>
          <p:cNvSpPr>
            <a:spLocks noChangeAspect="1"/>
          </p:cNvSpPr>
          <p:nvPr/>
        </p:nvSpPr>
        <p:spPr>
          <a:xfrm>
            <a:off x="1147952" y="4796482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楕円 100">
            <a:extLst>
              <a:ext uri="{FF2B5EF4-FFF2-40B4-BE49-F238E27FC236}">
                <a16:creationId xmlns:a16="http://schemas.microsoft.com/office/drawing/2014/main" id="{5D2A6107-0C9D-BECA-CBF5-51EBB5F3F65C}"/>
              </a:ext>
            </a:extLst>
          </p:cNvPr>
          <p:cNvSpPr>
            <a:spLocks noChangeAspect="1"/>
          </p:cNvSpPr>
          <p:nvPr/>
        </p:nvSpPr>
        <p:spPr>
          <a:xfrm>
            <a:off x="1836607" y="4890552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楕円 101">
            <a:extLst>
              <a:ext uri="{FF2B5EF4-FFF2-40B4-BE49-F238E27FC236}">
                <a16:creationId xmlns:a16="http://schemas.microsoft.com/office/drawing/2014/main" id="{6631B4F0-3ED2-F0C5-D88A-42D0787DBC41}"/>
              </a:ext>
            </a:extLst>
          </p:cNvPr>
          <p:cNvSpPr>
            <a:spLocks noChangeAspect="1"/>
          </p:cNvSpPr>
          <p:nvPr/>
        </p:nvSpPr>
        <p:spPr>
          <a:xfrm>
            <a:off x="2059655" y="5093817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40A9F4A0-43FB-9E47-8E73-1A97621D99A4}"/>
              </a:ext>
            </a:extLst>
          </p:cNvPr>
          <p:cNvCxnSpPr/>
          <p:nvPr/>
        </p:nvCxnSpPr>
        <p:spPr>
          <a:xfrm>
            <a:off x="3299001" y="4810125"/>
            <a:ext cx="24098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5FF33CB9-9919-0B5F-6A7D-BC86DBE65152}"/>
              </a:ext>
            </a:extLst>
          </p:cNvPr>
          <p:cNvCxnSpPr/>
          <p:nvPr/>
        </p:nvCxnSpPr>
        <p:spPr>
          <a:xfrm>
            <a:off x="3299001" y="6400800"/>
            <a:ext cx="2409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EA3FCF3D-49EB-BFC0-9884-C4A5EE787344}"/>
              </a:ext>
            </a:extLst>
          </p:cNvPr>
          <p:cNvCxnSpPr>
            <a:cxnSpLocks/>
          </p:cNvCxnSpPr>
          <p:nvPr/>
        </p:nvCxnSpPr>
        <p:spPr>
          <a:xfrm flipV="1">
            <a:off x="3556176" y="5486400"/>
            <a:ext cx="0" cy="914400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テキスト ボックス 105">
                <a:extLst>
                  <a:ext uri="{FF2B5EF4-FFF2-40B4-BE49-F238E27FC236}">
                    <a16:creationId xmlns:a16="http://schemas.microsoft.com/office/drawing/2014/main" id="{DEA74C8A-7463-E09E-A2DA-7A4DC2EC8054}"/>
                  </a:ext>
                </a:extLst>
              </p:cNvPr>
              <p:cNvSpPr txBox="1"/>
              <p:nvPr/>
            </p:nvSpPr>
            <p:spPr>
              <a:xfrm>
                <a:off x="3622851" y="5691187"/>
                <a:ext cx="34785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06" name="テキスト ボックス 105">
                <a:extLst>
                  <a:ext uri="{FF2B5EF4-FFF2-40B4-BE49-F238E27FC236}">
                    <a16:creationId xmlns:a16="http://schemas.microsoft.com/office/drawing/2014/main" id="{2B1F453C-38A1-FA6D-06DA-9711DFF9F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851" y="5691187"/>
                <a:ext cx="34785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楕円 106">
            <a:extLst>
              <a:ext uri="{FF2B5EF4-FFF2-40B4-BE49-F238E27FC236}">
                <a16:creationId xmlns:a16="http://schemas.microsoft.com/office/drawing/2014/main" id="{B49E0C07-23BB-CD5E-2664-C6449640C7B5}"/>
              </a:ext>
            </a:extLst>
          </p:cNvPr>
          <p:cNvSpPr>
            <a:spLocks noChangeAspect="1"/>
          </p:cNvSpPr>
          <p:nvPr/>
        </p:nvSpPr>
        <p:spPr>
          <a:xfrm>
            <a:off x="3699051" y="4469851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楕円 107">
            <a:extLst>
              <a:ext uri="{FF2B5EF4-FFF2-40B4-BE49-F238E27FC236}">
                <a16:creationId xmlns:a16="http://schemas.microsoft.com/office/drawing/2014/main" id="{1CBE5EA2-4AA7-97B8-14A8-2CD09FFE0122}"/>
              </a:ext>
            </a:extLst>
          </p:cNvPr>
          <p:cNvSpPr>
            <a:spLocks noChangeAspect="1"/>
          </p:cNvSpPr>
          <p:nvPr/>
        </p:nvSpPr>
        <p:spPr>
          <a:xfrm>
            <a:off x="4380278" y="4460326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楕円 108">
            <a:extLst>
              <a:ext uri="{FF2B5EF4-FFF2-40B4-BE49-F238E27FC236}">
                <a16:creationId xmlns:a16="http://schemas.microsoft.com/office/drawing/2014/main" id="{DA26C4C9-23C9-0C7C-0468-D0701390DE7C}"/>
              </a:ext>
            </a:extLst>
          </p:cNvPr>
          <p:cNvSpPr>
            <a:spLocks noChangeAspect="1"/>
          </p:cNvSpPr>
          <p:nvPr/>
        </p:nvSpPr>
        <p:spPr>
          <a:xfrm>
            <a:off x="4733082" y="4271426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楕円 109">
            <a:extLst>
              <a:ext uri="{FF2B5EF4-FFF2-40B4-BE49-F238E27FC236}">
                <a16:creationId xmlns:a16="http://schemas.microsoft.com/office/drawing/2014/main" id="{5A6202C6-DF97-2F0D-C030-3EE2A5186A40}"/>
              </a:ext>
            </a:extLst>
          </p:cNvPr>
          <p:cNvSpPr>
            <a:spLocks noChangeAspect="1"/>
          </p:cNvSpPr>
          <p:nvPr/>
        </p:nvSpPr>
        <p:spPr>
          <a:xfrm>
            <a:off x="4051476" y="4266019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>
            <a:extLst>
              <a:ext uri="{FF2B5EF4-FFF2-40B4-BE49-F238E27FC236}">
                <a16:creationId xmlns:a16="http://schemas.microsoft.com/office/drawing/2014/main" id="{C3F360AF-BC71-C1F3-4D60-2B05C81878AC}"/>
              </a:ext>
            </a:extLst>
          </p:cNvPr>
          <p:cNvSpPr>
            <a:spLocks noChangeAspect="1"/>
          </p:cNvSpPr>
          <p:nvPr/>
        </p:nvSpPr>
        <p:spPr>
          <a:xfrm>
            <a:off x="3567798" y="4121087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楕円 111">
            <a:extLst>
              <a:ext uri="{FF2B5EF4-FFF2-40B4-BE49-F238E27FC236}">
                <a16:creationId xmlns:a16="http://schemas.microsoft.com/office/drawing/2014/main" id="{7493C6B6-C0A4-B7F8-1601-7A62C5CE1C35}"/>
              </a:ext>
            </a:extLst>
          </p:cNvPr>
          <p:cNvSpPr>
            <a:spLocks noChangeAspect="1"/>
          </p:cNvSpPr>
          <p:nvPr/>
        </p:nvSpPr>
        <p:spPr>
          <a:xfrm>
            <a:off x="4399328" y="4101157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楕円 112">
            <a:extLst>
              <a:ext uri="{FF2B5EF4-FFF2-40B4-BE49-F238E27FC236}">
                <a16:creationId xmlns:a16="http://schemas.microsoft.com/office/drawing/2014/main" id="{C4468B6C-FECF-3F96-5FA3-033EF18C1A80}"/>
              </a:ext>
            </a:extLst>
          </p:cNvPr>
          <p:cNvSpPr>
            <a:spLocks noChangeAspect="1"/>
          </p:cNvSpPr>
          <p:nvPr/>
        </p:nvSpPr>
        <p:spPr>
          <a:xfrm>
            <a:off x="5087983" y="4195227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楕円 113">
            <a:extLst>
              <a:ext uri="{FF2B5EF4-FFF2-40B4-BE49-F238E27FC236}">
                <a16:creationId xmlns:a16="http://schemas.microsoft.com/office/drawing/2014/main" id="{3A30142E-1E6F-B663-4D0A-8D3411A9A573}"/>
              </a:ext>
            </a:extLst>
          </p:cNvPr>
          <p:cNvSpPr>
            <a:spLocks noChangeAspect="1"/>
          </p:cNvSpPr>
          <p:nvPr/>
        </p:nvSpPr>
        <p:spPr>
          <a:xfrm>
            <a:off x="5311031" y="4398492"/>
            <a:ext cx="285750" cy="283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矢印: 右 114">
            <a:extLst>
              <a:ext uri="{FF2B5EF4-FFF2-40B4-BE49-F238E27FC236}">
                <a16:creationId xmlns:a16="http://schemas.microsoft.com/office/drawing/2014/main" id="{5E15E2AE-ACF8-9F14-FBEE-C55820DBF069}"/>
              </a:ext>
            </a:extLst>
          </p:cNvPr>
          <p:cNvSpPr/>
          <p:nvPr/>
        </p:nvSpPr>
        <p:spPr>
          <a:xfrm>
            <a:off x="2598864" y="5090815"/>
            <a:ext cx="584752" cy="65646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6" name="図 115">
            <a:extLst>
              <a:ext uri="{FF2B5EF4-FFF2-40B4-BE49-F238E27FC236}">
                <a16:creationId xmlns:a16="http://schemas.microsoft.com/office/drawing/2014/main" id="{F71C3F87-79EE-C913-AB56-AEDE5551B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30850">
            <a:off x="2372531" y="3560648"/>
            <a:ext cx="1332734" cy="284692"/>
          </a:xfrm>
          <a:prstGeom prst="rect">
            <a:avLst/>
          </a:prstGeom>
        </p:spPr>
      </p:pic>
      <p:pic>
        <p:nvPicPr>
          <p:cNvPr id="117" name="図 116">
            <a:extLst>
              <a:ext uri="{FF2B5EF4-FFF2-40B4-BE49-F238E27FC236}">
                <a16:creationId xmlns:a16="http://schemas.microsoft.com/office/drawing/2014/main" id="{0FAA8FF3-571E-32B8-8DB3-0E6531C504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30850">
            <a:off x="4338445" y="3414189"/>
            <a:ext cx="1332734" cy="284692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AB52F532-A579-88CC-2C93-ACDD835C50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30850">
            <a:off x="2952020" y="3482692"/>
            <a:ext cx="1332734" cy="284692"/>
          </a:xfrm>
          <a:prstGeom prst="rect">
            <a:avLst/>
          </a:prstGeom>
        </p:spPr>
      </p:pic>
      <p:pic>
        <p:nvPicPr>
          <p:cNvPr id="119" name="図 118">
            <a:extLst>
              <a:ext uri="{FF2B5EF4-FFF2-40B4-BE49-F238E27FC236}">
                <a16:creationId xmlns:a16="http://schemas.microsoft.com/office/drawing/2014/main" id="{6860E8B3-06AC-431F-554C-64F7B28835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30850">
            <a:off x="3548017" y="3247785"/>
            <a:ext cx="1332734" cy="284692"/>
          </a:xfrm>
          <a:prstGeom prst="rect">
            <a:avLst/>
          </a:prstGeom>
        </p:spPr>
      </p:pic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CA204693-70ED-9BFC-9324-3F5FE13AF9A1}"/>
              </a:ext>
            </a:extLst>
          </p:cNvPr>
          <p:cNvCxnSpPr>
            <a:cxnSpLocks/>
          </p:cNvCxnSpPr>
          <p:nvPr/>
        </p:nvCxnSpPr>
        <p:spPr>
          <a:xfrm flipV="1">
            <a:off x="3556176" y="4878851"/>
            <a:ext cx="0" cy="624548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0FDCAB65-D998-C74B-AF33-BB2B505DBBE1}"/>
                  </a:ext>
                </a:extLst>
              </p:cNvPr>
              <p:cNvSpPr txBox="1"/>
              <p:nvPr/>
            </p:nvSpPr>
            <p:spPr>
              <a:xfrm>
                <a:off x="3687386" y="4948209"/>
                <a:ext cx="5690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kumimoji="1" lang="en-US" altLang="ja-JP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A41AF69B-2E07-D6D4-7E00-775A5BDC4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386" y="4948209"/>
                <a:ext cx="56906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直線コネクタ 121">
            <a:extLst>
              <a:ext uri="{FF2B5EF4-FFF2-40B4-BE49-F238E27FC236}">
                <a16:creationId xmlns:a16="http://schemas.microsoft.com/office/drawing/2014/main" id="{D7738787-3450-036D-3E0C-8D3891A936AC}"/>
              </a:ext>
            </a:extLst>
          </p:cNvPr>
          <p:cNvCxnSpPr/>
          <p:nvPr/>
        </p:nvCxnSpPr>
        <p:spPr>
          <a:xfrm>
            <a:off x="3291847" y="5495925"/>
            <a:ext cx="2409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2332BCDC-9674-AD8B-8A11-FD0B840940EA}"/>
              </a:ext>
            </a:extLst>
          </p:cNvPr>
          <p:cNvSpPr txBox="1"/>
          <p:nvPr/>
        </p:nvSpPr>
        <p:spPr>
          <a:xfrm>
            <a:off x="4219509" y="4947200"/>
            <a:ext cx="1814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200" b="1" dirty="0"/>
              <a:t>Microwave induced </a:t>
            </a:r>
          </a:p>
          <a:p>
            <a:r>
              <a:rPr kumimoji="1" lang="en-US" altLang="ja-JP" sz="1200" b="1" dirty="0"/>
              <a:t>gap enhancement</a:t>
            </a:r>
            <a:endParaRPr lang="ja-JP" altLang="en-US" sz="1200" dirty="0"/>
          </a:p>
        </p:txBody>
      </p:sp>
      <p:pic>
        <p:nvPicPr>
          <p:cNvPr id="124" name="図 123">
            <a:extLst>
              <a:ext uri="{FF2B5EF4-FFF2-40B4-BE49-F238E27FC236}">
                <a16:creationId xmlns:a16="http://schemas.microsoft.com/office/drawing/2014/main" id="{3C143E13-D2CC-BAF6-35C6-790B762BEC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3404" y="4727181"/>
            <a:ext cx="4171840" cy="2055689"/>
          </a:xfrm>
          <a:prstGeom prst="rect">
            <a:avLst/>
          </a:prstGeom>
        </p:spPr>
      </p:pic>
      <p:pic>
        <p:nvPicPr>
          <p:cNvPr id="125" name="図 124">
            <a:extLst>
              <a:ext uri="{FF2B5EF4-FFF2-40B4-BE49-F238E27FC236}">
                <a16:creationId xmlns:a16="http://schemas.microsoft.com/office/drawing/2014/main" id="{735C8F82-238A-ECF2-87AA-B5E329588A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3404" y="2600225"/>
            <a:ext cx="4171840" cy="2085920"/>
          </a:xfrm>
          <a:prstGeom prst="rect">
            <a:avLst/>
          </a:prstGeom>
        </p:spPr>
      </p:pic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B45F60FD-B716-29C4-9D47-252A0DE2E508}"/>
              </a:ext>
            </a:extLst>
          </p:cNvPr>
          <p:cNvCxnSpPr>
            <a:cxnSpLocks/>
          </p:cNvCxnSpPr>
          <p:nvPr/>
        </p:nvCxnSpPr>
        <p:spPr>
          <a:xfrm flipV="1">
            <a:off x="6144732" y="2357710"/>
            <a:ext cx="0" cy="434548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BC1177F-0625-02FF-A31B-9C76B1E2D3C7}"/>
                  </a:ext>
                </a:extLst>
              </p:cNvPr>
              <p:cNvSpPr txBox="1"/>
              <p:nvPr/>
            </p:nvSpPr>
            <p:spPr>
              <a:xfrm rot="860482">
                <a:off x="1007198" y="2017497"/>
                <a:ext cx="10206641" cy="3046988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9600" dirty="0">
                    <a:solidFill>
                      <a:schemeClr val="bg1"/>
                    </a:solidFill>
                  </a:rPr>
                  <a:t>Not important for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9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9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sz="9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sz="9600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ja-JP" sz="9600" dirty="0">
                    <a:solidFill>
                      <a:schemeClr val="bg1"/>
                    </a:solidFill>
                  </a:rPr>
                  <a:t>at SRF’s </a:t>
                </a:r>
                <a14:m>
                  <m:oMath xmlns:m="http://schemas.openxmlformats.org/officeDocument/2006/math">
                    <m:r>
                      <a:rPr kumimoji="1" lang="en-US" altLang="ja-JP" sz="9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9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9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9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kumimoji="1" lang="en-US" altLang="ja-JP" sz="9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9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BC1177F-0625-02FF-A31B-9C76B1E2D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60482">
                <a:off x="1007198" y="2017497"/>
                <a:ext cx="10206641" cy="3046988"/>
              </a:xfrm>
              <a:prstGeom prst="rect">
                <a:avLst/>
              </a:prstGeom>
              <a:blipFill>
                <a:blip r:embed="rId11"/>
                <a:stretch>
                  <a:fillRect l="-3492" t="-8333" r="-6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109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3711DF8-C101-44E2-A5B6-50C836C6FBC5}"/>
              </a:ext>
            </a:extLst>
          </p:cNvPr>
          <p:cNvSpPr txBox="1"/>
          <p:nvPr/>
        </p:nvSpPr>
        <p:spPr>
          <a:xfrm>
            <a:off x="0" y="18851"/>
            <a:ext cx="4096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Nonlinear correction</a:t>
            </a:r>
            <a:endParaRPr kumimoji="1" lang="ja-JP" altLang="en-US" sz="32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67F3945-5722-902B-A7A0-409D1A1286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5" r="27967" b="78767"/>
          <a:stretch>
            <a:fillRect/>
          </a:stretch>
        </p:blipFill>
        <p:spPr>
          <a:xfrm>
            <a:off x="4419967" y="137386"/>
            <a:ext cx="6691479" cy="77614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EAC5EB-459B-F8D2-A2EC-114C150A858D}"/>
              </a:ext>
            </a:extLst>
          </p:cNvPr>
          <p:cNvSpPr txBox="1"/>
          <p:nvPr/>
        </p:nvSpPr>
        <p:spPr>
          <a:xfrm>
            <a:off x="349559" y="507270"/>
            <a:ext cx="2575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chemeClr val="tx2"/>
                </a:solidFill>
              </a:rPr>
              <a:t>arXiv:2509.09766	</a:t>
            </a:r>
            <a:endParaRPr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071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4811A-32A8-677D-2F4F-05799D371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>
            <a:extLst>
              <a:ext uri="{FF2B5EF4-FFF2-40B4-BE49-F238E27FC236}">
                <a16:creationId xmlns:a16="http://schemas.microsoft.com/office/drawing/2014/main" id="{8B73E934-0AE4-CAB9-1D84-B838359F78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12" r="36133" b="52365"/>
          <a:stretch>
            <a:fillRect/>
          </a:stretch>
        </p:blipFill>
        <p:spPr>
          <a:xfrm>
            <a:off x="349879" y="2862990"/>
            <a:ext cx="3044502" cy="544656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6318BDC7-D994-D181-86EC-E406421981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747" b="70380"/>
          <a:stretch>
            <a:fillRect/>
          </a:stretch>
        </p:blipFill>
        <p:spPr>
          <a:xfrm>
            <a:off x="3437383" y="3005102"/>
            <a:ext cx="1953724" cy="402544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B4A1D74A-4DDF-F2AA-0EB9-2F7194A816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9979" y="3594671"/>
            <a:ext cx="2648367" cy="2955601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6FFE05E0-F35F-BF3C-1AC0-11D6ACF649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5505" y="3594736"/>
            <a:ext cx="2476315" cy="206007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278161-99EC-77FB-45D6-7A94AAF7300B}"/>
              </a:ext>
            </a:extLst>
          </p:cNvPr>
          <p:cNvSpPr txBox="1"/>
          <p:nvPr/>
        </p:nvSpPr>
        <p:spPr>
          <a:xfrm>
            <a:off x="0" y="18851"/>
            <a:ext cx="4096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Nonlinear correction</a:t>
            </a:r>
            <a:endParaRPr kumimoji="1" lang="ja-JP" altLang="en-US" sz="32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F47AA08-CB21-E35D-6A41-D3742A1DD5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5" r="27967" b="78767"/>
          <a:stretch>
            <a:fillRect/>
          </a:stretch>
        </p:blipFill>
        <p:spPr>
          <a:xfrm>
            <a:off x="4419967" y="137386"/>
            <a:ext cx="6691479" cy="77614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36E06C3-4170-D8F3-267D-CC2B0AC48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7497" y="1246408"/>
            <a:ext cx="2423495" cy="1582075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452411D-0094-3DDD-310C-7A79E81B43ED}"/>
              </a:ext>
            </a:extLst>
          </p:cNvPr>
          <p:cNvSpPr/>
          <p:nvPr/>
        </p:nvSpPr>
        <p:spPr>
          <a:xfrm>
            <a:off x="5842000" y="40557"/>
            <a:ext cx="1198880" cy="998760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A31EE66-0BB3-942B-AA09-B9D2091A2F11}"/>
              </a:ext>
            </a:extLst>
          </p:cNvPr>
          <p:cNvSpPr/>
          <p:nvPr/>
        </p:nvSpPr>
        <p:spPr>
          <a:xfrm>
            <a:off x="211316" y="1185273"/>
            <a:ext cx="5248996" cy="5553027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040A0B-3E78-5FC5-C00C-7D5CBE2C8CF2}"/>
              </a:ext>
            </a:extLst>
          </p:cNvPr>
          <p:cNvSpPr txBox="1"/>
          <p:nvPr/>
        </p:nvSpPr>
        <p:spPr>
          <a:xfrm>
            <a:off x="349559" y="507270"/>
            <a:ext cx="2575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chemeClr val="tx2"/>
                </a:solidFill>
              </a:rPr>
              <a:t>arXiv:2509.09766	</a:t>
            </a:r>
            <a:endParaRPr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528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0CADC-100F-6013-E5A9-577D98F38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>
            <a:extLst>
              <a:ext uri="{FF2B5EF4-FFF2-40B4-BE49-F238E27FC236}">
                <a16:creationId xmlns:a16="http://schemas.microsoft.com/office/drawing/2014/main" id="{6E2A8CD6-E5AD-580B-5B02-B8FB0AE941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12" r="36133" b="52365"/>
          <a:stretch>
            <a:fillRect/>
          </a:stretch>
        </p:blipFill>
        <p:spPr>
          <a:xfrm>
            <a:off x="349879" y="2862990"/>
            <a:ext cx="3044502" cy="544656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496E0182-2DE1-8A2C-B637-E0D5DDBB3C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747" b="70380"/>
          <a:stretch>
            <a:fillRect/>
          </a:stretch>
        </p:blipFill>
        <p:spPr>
          <a:xfrm>
            <a:off x="3437383" y="3005102"/>
            <a:ext cx="1953724" cy="402544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E415BAD1-23F2-007A-74E0-47B09EDD75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9979" y="3594671"/>
            <a:ext cx="2648367" cy="2955601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D8A97D41-BF76-7C9E-94C2-E5B8346B38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5505" y="3594736"/>
            <a:ext cx="2476315" cy="2060076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0140BA2C-EDBA-59F4-50AA-43E1CC337D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4863" y="4172430"/>
            <a:ext cx="3055822" cy="156276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7CB009E3-FE57-D31E-383E-1496B9D053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45295" y="4074456"/>
            <a:ext cx="2926723" cy="260228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91443B-6315-0B72-0CDC-0D0C5A81261E}"/>
              </a:ext>
            </a:extLst>
          </p:cNvPr>
          <p:cNvSpPr txBox="1"/>
          <p:nvPr/>
        </p:nvSpPr>
        <p:spPr>
          <a:xfrm>
            <a:off x="0" y="18851"/>
            <a:ext cx="4096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Nonlinear correction</a:t>
            </a:r>
            <a:endParaRPr kumimoji="1" lang="ja-JP" altLang="en-US" sz="32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284E917-0F85-7AF7-55FF-3D1F538FCA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5" r="27967" b="78767"/>
          <a:stretch>
            <a:fillRect/>
          </a:stretch>
        </p:blipFill>
        <p:spPr>
          <a:xfrm>
            <a:off x="4419967" y="137386"/>
            <a:ext cx="6691479" cy="77614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8E2F84A-BA36-157F-4B5E-5DD1C9270A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053" r="41176" b="37327"/>
          <a:stretch>
            <a:fillRect/>
          </a:stretch>
        </p:blipFill>
        <p:spPr>
          <a:xfrm>
            <a:off x="5745295" y="3613271"/>
            <a:ext cx="2286920" cy="40254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D2BDA95-13E2-9967-853E-0D7E938852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921" r="38227"/>
          <a:stretch>
            <a:fillRect/>
          </a:stretch>
        </p:blipFill>
        <p:spPr>
          <a:xfrm>
            <a:off x="8924863" y="3597741"/>
            <a:ext cx="2401567" cy="47671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54E4864-8C33-C003-C0BB-AB5971C03F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897" r="28752" b="26860"/>
          <a:stretch>
            <a:fillRect/>
          </a:stretch>
        </p:blipFill>
        <p:spPr>
          <a:xfrm>
            <a:off x="5713156" y="3013957"/>
            <a:ext cx="3087605" cy="51246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0478F02-464C-5CB2-8322-3FBCBE7142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380" r="26074"/>
          <a:stretch>
            <a:fillRect/>
          </a:stretch>
        </p:blipFill>
        <p:spPr>
          <a:xfrm>
            <a:off x="8924863" y="3016882"/>
            <a:ext cx="3203638" cy="48192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2C5680E-0413-8238-8DC3-0BC5EE96F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497" y="1246408"/>
            <a:ext cx="2423495" cy="158207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CBBA78B-5850-4518-5839-810A68554E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6241" y="1319982"/>
            <a:ext cx="2423495" cy="1577035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3316732-D91E-C185-E830-82BB715BE859}"/>
              </a:ext>
            </a:extLst>
          </p:cNvPr>
          <p:cNvSpPr/>
          <p:nvPr/>
        </p:nvSpPr>
        <p:spPr>
          <a:xfrm>
            <a:off x="5842000" y="40557"/>
            <a:ext cx="1198880" cy="998760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9885A41-FD84-1DD6-985B-0FBF5D2FA5AD}"/>
              </a:ext>
            </a:extLst>
          </p:cNvPr>
          <p:cNvSpPr/>
          <p:nvPr/>
        </p:nvSpPr>
        <p:spPr>
          <a:xfrm>
            <a:off x="7473138" y="42204"/>
            <a:ext cx="3638308" cy="998760"/>
          </a:xfrm>
          <a:prstGeom prst="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2AE64D2-0E72-0E46-CCF7-F2BF387E5F5F}"/>
              </a:ext>
            </a:extLst>
          </p:cNvPr>
          <p:cNvSpPr/>
          <p:nvPr/>
        </p:nvSpPr>
        <p:spPr>
          <a:xfrm>
            <a:off x="5626969" y="1196726"/>
            <a:ext cx="6501531" cy="5568269"/>
          </a:xfrm>
          <a:prstGeom prst="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6A7CAC1-F07C-5126-EE65-268CE36D4DC5}"/>
              </a:ext>
            </a:extLst>
          </p:cNvPr>
          <p:cNvSpPr/>
          <p:nvPr/>
        </p:nvSpPr>
        <p:spPr>
          <a:xfrm>
            <a:off x="211316" y="1185273"/>
            <a:ext cx="5248996" cy="5553027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2E8B55A9-E3EF-DDB0-3FF6-BF043C5574B4}"/>
                  </a:ext>
                </a:extLst>
              </p:cNvPr>
              <p:cNvSpPr txBox="1"/>
              <p:nvPr/>
            </p:nvSpPr>
            <p:spPr>
              <a:xfrm>
                <a:off x="5599662" y="2240579"/>
                <a:ext cx="202331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Higgs</a:t>
                </a:r>
              </a:p>
              <a:p>
                <a:r>
                  <a:rPr kumimoji="1" lang="en-US" altLang="ja-JP" sz="1600" dirty="0"/>
                  <a:t>Contribution:</a:t>
                </a:r>
              </a:p>
              <a:p>
                <a:r>
                  <a:rPr kumimoji="1" lang="en-US" altLang="ja-JP" sz="1600" dirty="0"/>
                  <a:t>Time dependent </a:t>
                </a:r>
                <a14:m>
                  <m:oMath xmlns:m="http://schemas.openxmlformats.org/officeDocument/2006/math"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kumimoji="1" lang="en-US" altLang="ja-JP" sz="16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8BF1773-F813-D47D-1854-C6902536F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662" y="2240579"/>
                <a:ext cx="2023311" cy="830997"/>
              </a:xfrm>
              <a:prstGeom prst="rect">
                <a:avLst/>
              </a:prstGeom>
              <a:blipFill>
                <a:blip r:embed="rId10"/>
                <a:stretch>
                  <a:fillRect l="-1813" t="-2206" b="-88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141A8CA-619B-437C-DFA9-37E1CBEA9238}"/>
                  </a:ext>
                </a:extLst>
              </p:cNvPr>
              <p:cNvSpPr txBox="1"/>
              <p:nvPr/>
            </p:nvSpPr>
            <p:spPr>
              <a:xfrm>
                <a:off x="10251897" y="2223299"/>
                <a:ext cx="18766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kumimoji="1" lang="en-US" altLang="ja-JP" sz="1600" dirty="0"/>
                  <a:t>Eliashber</a:t>
                </a:r>
                <a:r>
                  <a:rPr kumimoji="1" lang="en-US" altLang="ja-JP" sz="1600" dirty="0" err="1"/>
                  <a:t>g</a:t>
                </a:r>
                <a:endParaRPr kumimoji="1" lang="en-US" altLang="ja-JP" sz="1600" dirty="0"/>
              </a:p>
              <a:p>
                <a:pPr algn="r"/>
                <a:r>
                  <a:rPr kumimoji="1" lang="en-US" altLang="ja-JP" sz="1600" dirty="0"/>
                  <a:t>Contribution: </a:t>
                </a:r>
              </a:p>
              <a:p>
                <a:pPr algn="r"/>
                <a:r>
                  <a:rPr kumimoji="1" lang="en-US" altLang="ja-JP" sz="1600" dirty="0"/>
                  <a:t>Time averaged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kumimoji="1" lang="en-US" altLang="ja-JP" sz="16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A2F87FE-A74B-A131-C80E-A0A8784EE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897" y="2223299"/>
                <a:ext cx="1876604" cy="830997"/>
              </a:xfrm>
              <a:prstGeom prst="rect">
                <a:avLst/>
              </a:prstGeom>
              <a:blipFill>
                <a:blip r:embed="rId11"/>
                <a:stretch>
                  <a:fillRect l="-974" t="-2206" r="-1623" b="-88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CEBCD0-9EE0-5C4F-9545-85AF804952F8}"/>
              </a:ext>
            </a:extLst>
          </p:cNvPr>
          <p:cNvSpPr txBox="1"/>
          <p:nvPr/>
        </p:nvSpPr>
        <p:spPr>
          <a:xfrm>
            <a:off x="349559" y="507270"/>
            <a:ext cx="2575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chemeClr val="tx2"/>
                </a:solidFill>
              </a:rPr>
              <a:t>arXiv:2509.09766	</a:t>
            </a:r>
            <a:endParaRPr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690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0D0155B-B56F-6A6B-39B5-0079E704AB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9550" y="670560"/>
            <a:ext cx="6471826" cy="608029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E559613-09FF-345A-98A6-8C23753CBE79}"/>
              </a:ext>
            </a:extLst>
          </p:cNvPr>
          <p:cNvSpPr txBox="1"/>
          <p:nvPr/>
        </p:nvSpPr>
        <p:spPr>
          <a:xfrm>
            <a:off x="0" y="0"/>
            <a:ext cx="2018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Results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361170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AC20B-1E46-1DAB-28B8-B84B43CBE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1635DB1-4D34-06E0-6E0C-5C11124C0E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9550" y="670560"/>
            <a:ext cx="6471826" cy="608029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7CF76E-DB8E-4E53-3CC4-ADFDD20A7A99}"/>
              </a:ext>
            </a:extLst>
          </p:cNvPr>
          <p:cNvSpPr txBox="1"/>
          <p:nvPr/>
        </p:nvSpPr>
        <p:spPr>
          <a:xfrm>
            <a:off x="0" y="0"/>
            <a:ext cx="2018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Results</a:t>
            </a:r>
            <a:endParaRPr kumimoji="1" lang="ja-JP" altLang="en-US" sz="4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625A13-8F59-07C1-1153-F776450CCA14}"/>
              </a:ext>
            </a:extLst>
          </p:cNvPr>
          <p:cNvSpPr txBox="1"/>
          <p:nvPr/>
        </p:nvSpPr>
        <p:spPr>
          <a:xfrm>
            <a:off x="7945120" y="107149"/>
            <a:ext cx="4147995" cy="830997"/>
          </a:xfrm>
          <a:prstGeom prst="rect">
            <a:avLst/>
          </a:prstGeom>
          <a:solidFill>
            <a:schemeClr val="tx1"/>
          </a:solidFill>
          <a:ln w="666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The resonance peak at Δ </a:t>
            </a: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comes from the Higgs mode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054B593-3549-EBE5-2A35-AF54942FF7DE}"/>
              </a:ext>
            </a:extLst>
          </p:cNvPr>
          <p:cNvCxnSpPr>
            <a:cxnSpLocks/>
          </p:cNvCxnSpPr>
          <p:nvPr/>
        </p:nvCxnSpPr>
        <p:spPr>
          <a:xfrm flipH="1">
            <a:off x="9282022" y="929700"/>
            <a:ext cx="652056" cy="987483"/>
          </a:xfrm>
          <a:prstGeom prst="straightConnector1">
            <a:avLst/>
          </a:prstGeom>
          <a:ln w="1016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8477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7E7F8-5533-0981-4F20-F25933D9A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24CFB4E-A0CC-5195-7A1A-A6C1994BBF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9550" y="670560"/>
            <a:ext cx="6471826" cy="608029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358CD6-5685-359E-4AD8-CE440176BAFA}"/>
              </a:ext>
            </a:extLst>
          </p:cNvPr>
          <p:cNvSpPr txBox="1"/>
          <p:nvPr/>
        </p:nvSpPr>
        <p:spPr>
          <a:xfrm>
            <a:off x="0" y="0"/>
            <a:ext cx="2018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Results</a:t>
            </a:r>
            <a:endParaRPr kumimoji="1" lang="ja-JP" altLang="en-US" sz="4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BBFFBF9-663A-1201-6666-6834A0BFC031}"/>
              </a:ext>
            </a:extLst>
          </p:cNvPr>
          <p:cNvSpPr txBox="1"/>
          <p:nvPr/>
        </p:nvSpPr>
        <p:spPr>
          <a:xfrm>
            <a:off x="7945120" y="107149"/>
            <a:ext cx="4147995" cy="830997"/>
          </a:xfrm>
          <a:prstGeom prst="rect">
            <a:avLst/>
          </a:prstGeom>
          <a:solidFill>
            <a:schemeClr val="tx1"/>
          </a:solidFill>
          <a:ln w="666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The resonance peak at Δ </a:t>
            </a: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comes from the Higgs mode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1934F73F-0D27-A610-7A5A-996ABD92C3B2}"/>
              </a:ext>
            </a:extLst>
          </p:cNvPr>
          <p:cNvCxnSpPr>
            <a:cxnSpLocks/>
          </p:cNvCxnSpPr>
          <p:nvPr/>
        </p:nvCxnSpPr>
        <p:spPr>
          <a:xfrm flipH="1">
            <a:off x="9282022" y="929700"/>
            <a:ext cx="652056" cy="987483"/>
          </a:xfrm>
          <a:prstGeom prst="straightConnector1">
            <a:avLst/>
          </a:prstGeom>
          <a:ln w="1016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124395AD-3730-D941-E528-BA94EC883943}"/>
              </a:ext>
            </a:extLst>
          </p:cNvPr>
          <p:cNvCxnSpPr>
            <a:cxnSpLocks/>
          </p:cNvCxnSpPr>
          <p:nvPr/>
        </p:nvCxnSpPr>
        <p:spPr>
          <a:xfrm>
            <a:off x="5726815" y="1423441"/>
            <a:ext cx="1232785" cy="80239"/>
          </a:xfrm>
          <a:prstGeom prst="straightConnector1">
            <a:avLst/>
          </a:prstGeom>
          <a:ln w="1016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2505523-7540-1C25-C6BB-95AF79E99BAC}"/>
              </a:ext>
            </a:extLst>
          </p:cNvPr>
          <p:cNvSpPr/>
          <p:nvPr/>
        </p:nvSpPr>
        <p:spPr>
          <a:xfrm>
            <a:off x="6959600" y="843280"/>
            <a:ext cx="1706880" cy="5334000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632C84C-C9C9-A8AB-D693-EC391653D4DD}"/>
                  </a:ext>
                </a:extLst>
              </p:cNvPr>
              <p:cNvSpPr txBox="1"/>
              <p:nvPr/>
            </p:nvSpPr>
            <p:spPr>
              <a:xfrm>
                <a:off x="145813" y="909380"/>
                <a:ext cx="5581002" cy="1384995"/>
              </a:xfrm>
              <a:prstGeom prst="rect">
                <a:avLst/>
              </a:prstGeom>
              <a:solidFill>
                <a:schemeClr val="tx1"/>
              </a:solidFill>
              <a:ln w="6667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>
                    <a:solidFill>
                      <a:schemeClr val="bg1"/>
                    </a:solidFill>
                  </a:rPr>
                  <a:t>At lower frequencies,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sz="2800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ja-JP" sz="2800" dirty="0">
                    <a:solidFill>
                      <a:schemeClr val="bg1"/>
                    </a:solidFill>
                  </a:rPr>
                  <a:t>is a decreasing function of the ac amplitude (q). </a:t>
                </a:r>
                <a:endParaRPr kumimoji="1" lang="ja-JP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632C84C-C9C9-A8AB-D693-EC391653D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3" y="909380"/>
                <a:ext cx="5581002" cy="1384995"/>
              </a:xfrm>
              <a:prstGeom prst="rect">
                <a:avLst/>
              </a:prstGeom>
              <a:blipFill>
                <a:blip r:embed="rId3"/>
                <a:stretch>
                  <a:fillRect l="-1728" t="-2521" r="-648" b="-7983"/>
                </a:stretch>
              </a:blipFill>
              <a:ln w="666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92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8059B-2946-6223-963C-C0E5E0F05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104A665-93AE-C87D-C77D-393CEE286CC8}"/>
              </a:ext>
            </a:extLst>
          </p:cNvPr>
          <p:cNvCxnSpPr/>
          <p:nvPr/>
        </p:nvCxnSpPr>
        <p:spPr>
          <a:xfrm>
            <a:off x="618646" y="5846323"/>
            <a:ext cx="942067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2FABEB30-1E25-203C-ECEE-ECC28EB79B85}"/>
              </a:ext>
            </a:extLst>
          </p:cNvPr>
          <p:cNvCxnSpPr>
            <a:cxnSpLocks/>
          </p:cNvCxnSpPr>
          <p:nvPr/>
        </p:nvCxnSpPr>
        <p:spPr>
          <a:xfrm flipV="1">
            <a:off x="1099225" y="706795"/>
            <a:ext cx="0" cy="600862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59C1F4-801C-6D15-6C2C-54C25A88AE05}"/>
              </a:ext>
            </a:extLst>
          </p:cNvPr>
          <p:cNvSpPr txBox="1"/>
          <p:nvPr/>
        </p:nvSpPr>
        <p:spPr>
          <a:xfrm>
            <a:off x="10131313" y="4871459"/>
            <a:ext cx="14782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/>
              <a:t>Mean</a:t>
            </a:r>
            <a:r>
              <a:rPr kumimoji="1" lang="ja-JP" altLang="en-US" sz="3600" dirty="0"/>
              <a:t> </a:t>
            </a:r>
            <a:endParaRPr kumimoji="1" lang="en-US" altLang="ja-JP" sz="3600" dirty="0"/>
          </a:p>
          <a:p>
            <a:pPr algn="ctr"/>
            <a:r>
              <a:rPr kumimoji="1" lang="en-US" altLang="ja-JP" sz="3600" dirty="0"/>
              <a:t>free</a:t>
            </a:r>
            <a:r>
              <a:rPr kumimoji="1" lang="ja-JP" altLang="en-US" sz="3600" dirty="0"/>
              <a:t> </a:t>
            </a:r>
            <a:endParaRPr kumimoji="1" lang="en-US" altLang="ja-JP" sz="3600" dirty="0"/>
          </a:p>
          <a:p>
            <a:pPr algn="ctr"/>
            <a:r>
              <a:rPr kumimoji="1" lang="en-US" altLang="ja-JP" sz="3600" dirty="0"/>
              <a:t>path</a:t>
            </a:r>
            <a:endParaRPr kumimoji="1" lang="ja-JP" altLang="en-US" sz="3600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59CA70A-FF62-6C64-786B-55E2295367C3}"/>
              </a:ext>
            </a:extLst>
          </p:cNvPr>
          <p:cNvCxnSpPr/>
          <p:nvPr/>
        </p:nvCxnSpPr>
        <p:spPr>
          <a:xfrm>
            <a:off x="5718090" y="5564220"/>
            <a:ext cx="0" cy="60311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AAAD2D5-76B4-C10D-1BDF-6D155F502E4B}"/>
              </a:ext>
            </a:extLst>
          </p:cNvPr>
          <p:cNvSpPr txBox="1"/>
          <p:nvPr/>
        </p:nvSpPr>
        <p:spPr>
          <a:xfrm>
            <a:off x="627511" y="5748622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0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1ACF81B-15A6-7AE4-398E-7FAD0DCBF03A}"/>
                  </a:ext>
                </a:extLst>
              </p:cNvPr>
              <p:cNvSpPr txBox="1"/>
              <p:nvPr/>
            </p:nvSpPr>
            <p:spPr>
              <a:xfrm>
                <a:off x="5452355" y="6141661"/>
                <a:ext cx="59574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B1ECDD0-7E33-5410-6421-8C4B5AD89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355" y="6141661"/>
                <a:ext cx="595740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F0EEB35-D312-68C8-D18E-7A9D6DB1A212}"/>
              </a:ext>
            </a:extLst>
          </p:cNvPr>
          <p:cNvSpPr txBox="1"/>
          <p:nvPr/>
        </p:nvSpPr>
        <p:spPr>
          <a:xfrm>
            <a:off x="26301" y="191335"/>
            <a:ext cx="2603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Temperature</a:t>
            </a:r>
            <a:endParaRPr kumimoji="1" lang="ja-JP" altLang="en-US" sz="3200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FB59333-3607-7CCF-40AE-A88EFFE91C8C}"/>
              </a:ext>
            </a:extLst>
          </p:cNvPr>
          <p:cNvCxnSpPr>
            <a:cxnSpLocks/>
          </p:cNvCxnSpPr>
          <p:nvPr/>
        </p:nvCxnSpPr>
        <p:spPr>
          <a:xfrm>
            <a:off x="787940" y="1776919"/>
            <a:ext cx="60703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5EE8149-5D18-0D44-CB40-8B50A816DE97}"/>
                  </a:ext>
                </a:extLst>
              </p:cNvPr>
              <p:cNvSpPr txBox="1"/>
              <p:nvPr/>
            </p:nvSpPr>
            <p:spPr>
              <a:xfrm>
                <a:off x="146726" y="1390853"/>
                <a:ext cx="5849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FFD2352-697A-099E-8A18-1D5337E47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26" y="1390853"/>
                <a:ext cx="584967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D0FF2A6-B662-12B1-7CFD-70EC0D60BE69}"/>
                  </a:ext>
                </a:extLst>
              </p:cNvPr>
              <p:cNvSpPr txBox="1"/>
              <p:nvPr/>
            </p:nvSpPr>
            <p:spPr>
              <a:xfrm>
                <a:off x="3338186" y="1744796"/>
                <a:ext cx="44315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Ginzburg-Landau (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60B459D-3E07-47CA-45EE-1A627E518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186" y="1744796"/>
                <a:ext cx="4431534" cy="523220"/>
              </a:xfrm>
              <a:prstGeom prst="rect">
                <a:avLst/>
              </a:prstGeom>
              <a:blipFill>
                <a:blip r:embed="rId4"/>
                <a:stretch>
                  <a:fillRect l="-2889" t="-12791" r="-1788" b="-30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楕円 17">
            <a:extLst>
              <a:ext uri="{FF2B5EF4-FFF2-40B4-BE49-F238E27FC236}">
                <a16:creationId xmlns:a16="http://schemas.microsoft.com/office/drawing/2014/main" id="{4CDE6C1B-F121-0324-64A9-BABA6A556A25}"/>
              </a:ext>
            </a:extLst>
          </p:cNvPr>
          <p:cNvSpPr/>
          <p:nvPr/>
        </p:nvSpPr>
        <p:spPr>
          <a:xfrm>
            <a:off x="1509902" y="1533469"/>
            <a:ext cx="7497911" cy="992424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E9A220B-FF44-0EE7-27E1-B667B3FD113B}"/>
              </a:ext>
            </a:extLst>
          </p:cNvPr>
          <p:cNvSpPr txBox="1"/>
          <p:nvPr/>
        </p:nvSpPr>
        <p:spPr>
          <a:xfrm>
            <a:off x="6199977" y="3012537"/>
            <a:ext cx="25873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Eilenberger</a:t>
            </a:r>
          </a:p>
          <a:p>
            <a:pPr algn="ctr"/>
            <a:r>
              <a:rPr kumimoji="1" lang="en-US" altLang="ja-JP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Formalism </a:t>
            </a:r>
          </a:p>
          <a:p>
            <a:pPr algn="ctr"/>
            <a:r>
              <a:rPr kumimoji="1" lang="en-US" altLang="ja-JP" dirty="0"/>
              <a:t>Applicable to</a:t>
            </a:r>
          </a:p>
          <a:p>
            <a:pPr algn="ctr"/>
            <a:r>
              <a:rPr kumimoji="1" lang="en-US" altLang="ja-JP" dirty="0"/>
              <a:t>Any temperature</a:t>
            </a:r>
          </a:p>
          <a:p>
            <a:pPr algn="ctr"/>
            <a:r>
              <a:rPr kumimoji="1" lang="en-US" altLang="ja-JP" dirty="0"/>
              <a:t>Any mean free path</a:t>
            </a:r>
            <a:endParaRPr kumimoji="1" lang="ja-JP" altLang="en-US" dirty="0"/>
          </a:p>
          <a:p>
            <a:pPr algn="ctr"/>
            <a:endParaRPr kumimoji="1" lang="ja-JP" altLang="en-US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AF79BDB5-7936-29EA-2D66-5DF839A98D0B}"/>
              </a:ext>
            </a:extLst>
          </p:cNvPr>
          <p:cNvSpPr/>
          <p:nvPr/>
        </p:nvSpPr>
        <p:spPr>
          <a:xfrm>
            <a:off x="1264590" y="1390852"/>
            <a:ext cx="8328519" cy="4270799"/>
          </a:xfrm>
          <a:prstGeom prst="roundRect">
            <a:avLst/>
          </a:prstGeom>
          <a:noFill/>
          <a:ln w="793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284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2649E-44F2-6AA5-51EF-BD922496B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5583CCE-6EA4-55BD-96FB-A07E895462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9550" y="670560"/>
            <a:ext cx="6471826" cy="60802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6E60B87-5A74-C0EA-52EB-4BEB45C659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8"/>
          <a:stretch>
            <a:fillRect/>
          </a:stretch>
        </p:blipFill>
        <p:spPr>
          <a:xfrm>
            <a:off x="14710" y="2677325"/>
            <a:ext cx="3863723" cy="388164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F543B4-AFE7-6D40-623C-A8046F0BC5BC}"/>
              </a:ext>
            </a:extLst>
          </p:cNvPr>
          <p:cNvSpPr txBox="1"/>
          <p:nvPr/>
        </p:nvSpPr>
        <p:spPr>
          <a:xfrm>
            <a:off x="0" y="0"/>
            <a:ext cx="2018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Results</a:t>
            </a:r>
            <a:endParaRPr kumimoji="1" lang="ja-JP" altLang="en-US" sz="4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24D43D-8DA2-89F5-A85A-02311A7335A1}"/>
              </a:ext>
            </a:extLst>
          </p:cNvPr>
          <p:cNvSpPr txBox="1"/>
          <p:nvPr/>
        </p:nvSpPr>
        <p:spPr>
          <a:xfrm>
            <a:off x="7945120" y="107149"/>
            <a:ext cx="4147995" cy="830997"/>
          </a:xfrm>
          <a:prstGeom prst="rect">
            <a:avLst/>
          </a:prstGeom>
          <a:solidFill>
            <a:schemeClr val="tx1"/>
          </a:solidFill>
          <a:ln w="666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The resonance peak at Δ </a:t>
            </a: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comes from the Higgs mode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99190D4-E951-BE50-825D-67470DA4647B}"/>
              </a:ext>
            </a:extLst>
          </p:cNvPr>
          <p:cNvCxnSpPr>
            <a:cxnSpLocks/>
          </p:cNvCxnSpPr>
          <p:nvPr/>
        </p:nvCxnSpPr>
        <p:spPr>
          <a:xfrm flipH="1">
            <a:off x="9282022" y="929700"/>
            <a:ext cx="652056" cy="987483"/>
          </a:xfrm>
          <a:prstGeom prst="straightConnector1">
            <a:avLst/>
          </a:prstGeom>
          <a:ln w="1016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D5CFC14-2FD7-C96B-1693-7176B734EE19}"/>
              </a:ext>
            </a:extLst>
          </p:cNvPr>
          <p:cNvCxnSpPr>
            <a:cxnSpLocks/>
          </p:cNvCxnSpPr>
          <p:nvPr/>
        </p:nvCxnSpPr>
        <p:spPr>
          <a:xfrm>
            <a:off x="5726815" y="1423441"/>
            <a:ext cx="1232785" cy="80239"/>
          </a:xfrm>
          <a:prstGeom prst="straightConnector1">
            <a:avLst/>
          </a:prstGeom>
          <a:ln w="1016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C285BEB-C538-245E-C816-99430A6B7E43}"/>
              </a:ext>
            </a:extLst>
          </p:cNvPr>
          <p:cNvSpPr/>
          <p:nvPr/>
        </p:nvSpPr>
        <p:spPr>
          <a:xfrm>
            <a:off x="6959600" y="843280"/>
            <a:ext cx="1706880" cy="5334000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9962513-B6A2-66AD-C186-B17664A56162}"/>
                  </a:ext>
                </a:extLst>
              </p:cNvPr>
              <p:cNvSpPr txBox="1"/>
              <p:nvPr/>
            </p:nvSpPr>
            <p:spPr>
              <a:xfrm>
                <a:off x="145813" y="909380"/>
                <a:ext cx="5581002" cy="1384995"/>
              </a:xfrm>
              <a:prstGeom prst="rect">
                <a:avLst/>
              </a:prstGeom>
              <a:solidFill>
                <a:schemeClr val="tx1"/>
              </a:solidFill>
              <a:ln w="6667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>
                    <a:solidFill>
                      <a:schemeClr val="bg1"/>
                    </a:solidFill>
                  </a:rPr>
                  <a:t>At lower frequencies,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sz="2800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ja-JP" sz="2800" dirty="0">
                    <a:solidFill>
                      <a:schemeClr val="bg1"/>
                    </a:solidFill>
                  </a:rPr>
                  <a:t>is a decreasing function of the ac amplitude (q). </a:t>
                </a:r>
                <a:endParaRPr kumimoji="1" lang="ja-JP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9962513-B6A2-66AD-C186-B17664A56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3" y="909380"/>
                <a:ext cx="5581002" cy="1384995"/>
              </a:xfrm>
              <a:prstGeom prst="rect">
                <a:avLst/>
              </a:prstGeom>
              <a:blipFill>
                <a:blip r:embed="rId4"/>
                <a:stretch>
                  <a:fillRect l="-1728" t="-2521" r="-648" b="-7983"/>
                </a:stretch>
              </a:blipFill>
              <a:ln w="666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A015A31-E66B-2EA8-937F-68094BF327D7}"/>
              </a:ext>
            </a:extLst>
          </p:cNvPr>
          <p:cNvSpPr txBox="1"/>
          <p:nvPr/>
        </p:nvSpPr>
        <p:spPr>
          <a:xfrm rot="20707089">
            <a:off x="1362110" y="4353078"/>
            <a:ext cx="2892908" cy="923330"/>
          </a:xfrm>
          <a:prstGeom prst="rect">
            <a:avLst/>
          </a:prstGeom>
          <a:solidFill>
            <a:schemeClr val="tx1"/>
          </a:solidFill>
          <a:ln w="444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The AAA term is </a:t>
            </a:r>
          </a:p>
          <a:p>
            <a:r>
              <a:rPr kumimoji="1" lang="en-US" altLang="ja-JP" dirty="0">
                <a:solidFill>
                  <a:schemeClr val="bg1"/>
                </a:solidFill>
              </a:rPr>
              <a:t>the dominant contributor </a:t>
            </a:r>
          </a:p>
          <a:p>
            <a:r>
              <a:rPr kumimoji="1" lang="en-US" altLang="ja-JP" dirty="0">
                <a:solidFill>
                  <a:schemeClr val="bg1"/>
                </a:solidFill>
              </a:rPr>
              <a:t>at low frequencies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968DB93-3C72-AE3C-E843-8BDF76C41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381" y="5030135"/>
            <a:ext cx="1617495" cy="105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11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1FC77C0-AD1E-9098-05DF-0CED352F76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38"/>
          <a:stretch>
            <a:fillRect/>
          </a:stretch>
        </p:blipFill>
        <p:spPr>
          <a:xfrm>
            <a:off x="193302" y="812800"/>
            <a:ext cx="5424916" cy="500334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709678-87C6-CEC4-7813-6B5644DA49FD}"/>
              </a:ext>
            </a:extLst>
          </p:cNvPr>
          <p:cNvSpPr txBox="1"/>
          <p:nvPr/>
        </p:nvSpPr>
        <p:spPr>
          <a:xfrm>
            <a:off x="5011220" y="949503"/>
            <a:ext cx="2284343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3300"/>
                </a:solidFill>
              </a:rPr>
              <a:t>360MHz for Nb</a:t>
            </a:r>
            <a:endParaRPr kumimoji="1" lang="ja-JP" altLang="en-US" sz="2400" dirty="0">
              <a:solidFill>
                <a:srgbClr val="FF33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CC72BC-984F-4CF7-AF17-5E2A43B3554F}"/>
              </a:ext>
            </a:extLst>
          </p:cNvPr>
          <p:cNvSpPr txBox="1"/>
          <p:nvPr/>
        </p:nvSpPr>
        <p:spPr>
          <a:xfrm>
            <a:off x="5030828" y="2636559"/>
            <a:ext cx="2284343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39FC3"/>
                </a:solidFill>
              </a:rPr>
              <a:t>720MHz for Nb</a:t>
            </a:r>
            <a:endParaRPr kumimoji="1" lang="ja-JP" altLang="en-US" sz="2400" dirty="0">
              <a:solidFill>
                <a:srgbClr val="F39FC3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D1F73B-44C8-3D37-23DD-AA26BA4FF5DC}"/>
              </a:ext>
            </a:extLst>
          </p:cNvPr>
          <p:cNvSpPr txBox="1"/>
          <p:nvPr/>
        </p:nvSpPr>
        <p:spPr>
          <a:xfrm>
            <a:off x="4888835" y="4739498"/>
            <a:ext cx="2184957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</a:rPr>
              <a:t>3.6GHz for Nb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A48F40-33F9-F9E3-F43B-5B14343ADAB9}"/>
              </a:ext>
            </a:extLst>
          </p:cNvPr>
          <p:cNvSpPr txBox="1"/>
          <p:nvPr/>
        </p:nvSpPr>
        <p:spPr>
          <a:xfrm>
            <a:off x="5043528" y="4051463"/>
            <a:ext cx="2184957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669FDF"/>
                </a:solidFill>
              </a:rPr>
              <a:t>1.8GHz for Nb</a:t>
            </a:r>
            <a:endParaRPr kumimoji="1" lang="ja-JP" altLang="en-US" sz="2400" dirty="0">
              <a:solidFill>
                <a:srgbClr val="669FDF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BEA56DB-4D61-0E49-3936-19FC0B08640F}"/>
              </a:ext>
            </a:extLst>
          </p:cNvPr>
          <p:cNvSpPr txBox="1"/>
          <p:nvPr/>
        </p:nvSpPr>
        <p:spPr>
          <a:xfrm>
            <a:off x="71383" y="-2778"/>
            <a:ext cx="1212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ac amplitude dependent dissipative conductivity</a:t>
            </a:r>
            <a:endParaRPr kumimoji="1" lang="ja-JP" altLang="en-US" sz="32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99DFA1B-551B-5A1F-A153-91716A732694}"/>
              </a:ext>
            </a:extLst>
          </p:cNvPr>
          <p:cNvSpPr txBox="1"/>
          <p:nvPr/>
        </p:nvSpPr>
        <p:spPr>
          <a:xfrm>
            <a:off x="605398" y="6006812"/>
            <a:ext cx="7948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3600" dirty="0"/>
              <a:t>Note: this corresponds to </a:t>
            </a:r>
            <a:r>
              <a:rPr kumimoji="1" lang="en-US" altLang="ja-JP" sz="3600" b="1" dirty="0"/>
              <a:t>a few (</a:t>
            </a:r>
            <a:r>
              <a:rPr kumimoji="1" lang="en-US" altLang="ja-JP" sz="3600" b="1" dirty="0" err="1"/>
              <a:t>mT</a:t>
            </a:r>
            <a:r>
              <a:rPr kumimoji="1" lang="en-US" altLang="ja-JP" sz="3600" b="1" dirty="0"/>
              <a:t>)</a:t>
            </a:r>
            <a:endParaRPr kumimoji="1" lang="ja-JP" altLang="en-US" sz="36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1CD455-555C-11AB-BCB8-DFB4E799578B}"/>
              </a:ext>
            </a:extLst>
          </p:cNvPr>
          <p:cNvSpPr txBox="1"/>
          <p:nvPr/>
        </p:nvSpPr>
        <p:spPr>
          <a:xfrm>
            <a:off x="139169" y="5436651"/>
            <a:ext cx="2128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0000FF"/>
                </a:solidFill>
              </a:rPr>
              <a:t>arXiv:2509.09766	</a:t>
            </a:r>
            <a:endParaRPr lang="ja-JP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9C03927-D159-EF8B-28D1-5D97BA4DE52B}"/>
                  </a:ext>
                </a:extLst>
              </p:cNvPr>
              <p:cNvSpPr txBox="1"/>
              <p:nvPr/>
            </p:nvSpPr>
            <p:spPr>
              <a:xfrm>
                <a:off x="1356740" y="853641"/>
                <a:ext cx="35320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800" dirty="0">
                    <a:solidFill>
                      <a:schemeClr val="bg1"/>
                    </a:solidFill>
                  </a:rPr>
                  <a:t>Dirty limit (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kumimoji="1"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9C03927-D159-EF8B-28D1-5D97BA4DE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740" y="853641"/>
                <a:ext cx="3532095" cy="523220"/>
              </a:xfrm>
              <a:prstGeom prst="rect">
                <a:avLst/>
              </a:prstGeom>
              <a:blipFill>
                <a:blip r:embed="rId3"/>
                <a:stretch>
                  <a:fillRect l="-3627" t="-12791" b="-30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C335B63B-6698-50C8-1795-F98422EC3681}"/>
              </a:ext>
            </a:extLst>
          </p:cNvPr>
          <p:cNvCxnSpPr>
            <a:cxnSpLocks/>
          </p:cNvCxnSpPr>
          <p:nvPr/>
        </p:nvCxnSpPr>
        <p:spPr>
          <a:xfrm flipV="1">
            <a:off x="4508500" y="5169035"/>
            <a:ext cx="0" cy="1015865"/>
          </a:xfrm>
          <a:prstGeom prst="straightConnector1">
            <a:avLst/>
          </a:prstGeom>
          <a:ln w="1206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478EB9C-38E5-3DC2-53C0-1D0F7C85D8E9}"/>
                  </a:ext>
                </a:extLst>
              </p:cNvPr>
              <p:cNvSpPr txBox="1"/>
              <p:nvPr/>
            </p:nvSpPr>
            <p:spPr>
              <a:xfrm>
                <a:off x="1473671" y="4137020"/>
                <a:ext cx="1341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478EB9C-38E5-3DC2-53C0-1D0F7C85D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671" y="4137020"/>
                <a:ext cx="1341136" cy="276999"/>
              </a:xfrm>
              <a:prstGeom prst="rect">
                <a:avLst/>
              </a:prstGeom>
              <a:blipFill>
                <a:blip r:embed="rId4"/>
                <a:stretch>
                  <a:fillRect l="-19545" t="-173333" r="-909" b="-25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5667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15FB4-F6D1-BDBA-9D96-A6C129B27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7E8730A-B15D-3A49-661F-2FD465FCB7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38"/>
          <a:stretch>
            <a:fillRect/>
          </a:stretch>
        </p:blipFill>
        <p:spPr>
          <a:xfrm>
            <a:off x="193302" y="812800"/>
            <a:ext cx="5424916" cy="500334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148AF0-A659-0922-A9D6-D74E32563AF1}"/>
              </a:ext>
            </a:extLst>
          </p:cNvPr>
          <p:cNvSpPr txBox="1"/>
          <p:nvPr/>
        </p:nvSpPr>
        <p:spPr>
          <a:xfrm>
            <a:off x="5011220" y="949503"/>
            <a:ext cx="2284343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3300"/>
                </a:solidFill>
              </a:rPr>
              <a:t>360MHz for Nb</a:t>
            </a:r>
            <a:endParaRPr kumimoji="1" lang="ja-JP" altLang="en-US" sz="2400" dirty="0">
              <a:solidFill>
                <a:srgbClr val="FF33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961A2F2-C60A-808D-9B2F-E2DAD76787D0}"/>
              </a:ext>
            </a:extLst>
          </p:cNvPr>
          <p:cNvSpPr txBox="1"/>
          <p:nvPr/>
        </p:nvSpPr>
        <p:spPr>
          <a:xfrm>
            <a:off x="5030828" y="2636559"/>
            <a:ext cx="2284343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39FC3"/>
                </a:solidFill>
              </a:rPr>
              <a:t>720MHz for Nb</a:t>
            </a:r>
            <a:endParaRPr kumimoji="1" lang="ja-JP" altLang="en-US" sz="2400" dirty="0">
              <a:solidFill>
                <a:srgbClr val="F39FC3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9EAA9F-7536-1F01-F530-E4D1E7FFEA10}"/>
              </a:ext>
            </a:extLst>
          </p:cNvPr>
          <p:cNvSpPr txBox="1"/>
          <p:nvPr/>
        </p:nvSpPr>
        <p:spPr>
          <a:xfrm>
            <a:off x="4888835" y="4739498"/>
            <a:ext cx="2184957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</a:rPr>
              <a:t>3.6GHz for Nb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B91FE5-A21B-B5A1-AED5-20E3AAC3C124}"/>
              </a:ext>
            </a:extLst>
          </p:cNvPr>
          <p:cNvSpPr txBox="1"/>
          <p:nvPr/>
        </p:nvSpPr>
        <p:spPr>
          <a:xfrm>
            <a:off x="5043528" y="4051463"/>
            <a:ext cx="2184957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669FDF"/>
                </a:solidFill>
              </a:rPr>
              <a:t>1.8GHz for Nb</a:t>
            </a:r>
            <a:endParaRPr kumimoji="1" lang="ja-JP" altLang="en-US" sz="2400" dirty="0">
              <a:solidFill>
                <a:srgbClr val="669FDF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5EE6EE-E1B9-7A5D-FE6E-8C2FB24758CF}"/>
              </a:ext>
            </a:extLst>
          </p:cNvPr>
          <p:cNvSpPr txBox="1"/>
          <p:nvPr/>
        </p:nvSpPr>
        <p:spPr>
          <a:xfrm>
            <a:off x="71383" y="-2778"/>
            <a:ext cx="1212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ac amplitude dependent dissipative conductivity</a:t>
            </a:r>
            <a:endParaRPr kumimoji="1" lang="ja-JP" altLang="en-US" sz="32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EE56177-5ACD-DCF4-09B7-D50B899813ED}"/>
              </a:ext>
            </a:extLst>
          </p:cNvPr>
          <p:cNvSpPr txBox="1"/>
          <p:nvPr/>
        </p:nvSpPr>
        <p:spPr>
          <a:xfrm>
            <a:off x="605398" y="6006812"/>
            <a:ext cx="7948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3600" dirty="0"/>
              <a:t>Note: this corresponds to </a:t>
            </a:r>
            <a:r>
              <a:rPr kumimoji="1" lang="en-US" altLang="ja-JP" sz="3600" b="1" dirty="0"/>
              <a:t>a few (</a:t>
            </a:r>
            <a:r>
              <a:rPr kumimoji="1" lang="en-US" altLang="ja-JP" sz="3600" b="1" dirty="0" err="1"/>
              <a:t>mT</a:t>
            </a:r>
            <a:r>
              <a:rPr kumimoji="1" lang="en-US" altLang="ja-JP" sz="3600" b="1" dirty="0"/>
              <a:t>)</a:t>
            </a:r>
            <a:endParaRPr kumimoji="1" lang="ja-JP" altLang="en-US" sz="36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003E28-880C-EB72-85FC-6BC1FCB59D42}"/>
              </a:ext>
            </a:extLst>
          </p:cNvPr>
          <p:cNvSpPr txBox="1"/>
          <p:nvPr/>
        </p:nvSpPr>
        <p:spPr>
          <a:xfrm>
            <a:off x="139169" y="5436651"/>
            <a:ext cx="2128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0000FF"/>
                </a:solidFill>
              </a:rPr>
              <a:t>arXiv:2509.09766	</a:t>
            </a:r>
            <a:endParaRPr lang="ja-JP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ADCA42B-5D5E-1641-0B54-BF7A3468CF26}"/>
                  </a:ext>
                </a:extLst>
              </p:cNvPr>
              <p:cNvSpPr txBox="1"/>
              <p:nvPr/>
            </p:nvSpPr>
            <p:spPr>
              <a:xfrm>
                <a:off x="1356740" y="853641"/>
                <a:ext cx="35320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800" dirty="0">
                    <a:solidFill>
                      <a:schemeClr val="bg1"/>
                    </a:solidFill>
                  </a:rPr>
                  <a:t>Dirty limit (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kumimoji="1"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ADCA42B-5D5E-1641-0B54-BF7A3468C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740" y="853641"/>
                <a:ext cx="3532095" cy="523220"/>
              </a:xfrm>
              <a:prstGeom prst="rect">
                <a:avLst/>
              </a:prstGeom>
              <a:blipFill>
                <a:blip r:embed="rId3"/>
                <a:stretch>
                  <a:fillRect l="-3627" t="-12791" b="-30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>
            <a:extLst>
              <a:ext uri="{FF2B5EF4-FFF2-40B4-BE49-F238E27FC236}">
                <a16:creationId xmlns:a16="http://schemas.microsoft.com/office/drawing/2014/main" id="{85267EB8-BE62-D4D3-4565-4E308D5D62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72" r="3365" b="14934"/>
          <a:stretch>
            <a:fillRect/>
          </a:stretch>
        </p:blipFill>
        <p:spPr>
          <a:xfrm>
            <a:off x="7814324" y="2013208"/>
            <a:ext cx="4311374" cy="36890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E73AFB3-B168-BD23-F15B-3121F6CE0207}"/>
                  </a:ext>
                </a:extLst>
              </p:cNvPr>
              <p:cNvSpPr txBox="1"/>
              <p:nvPr/>
            </p:nvSpPr>
            <p:spPr>
              <a:xfrm>
                <a:off x="7576819" y="817825"/>
                <a:ext cx="455685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2800" dirty="0"/>
                  <a:t>Experiments:</a:t>
                </a:r>
              </a:p>
              <a:p>
                <a:pPr algn="r"/>
                <a:r>
                  <a:rPr kumimoji="1" lang="en-US" altLang="ja-JP" sz="2800" dirty="0"/>
                  <a:t>Moderately dirty (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ℓ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)</a:t>
                </a:r>
                <a:endParaRPr kumimoji="1" lang="ja-JP" altLang="en-US" sz="2800" dirty="0"/>
              </a:p>
            </p:txBody>
          </p:sp>
        </mc:Choice>
        <mc:Fallback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E73AFB3-B168-BD23-F15B-3121F6CE0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819" y="817825"/>
                <a:ext cx="4556859" cy="954107"/>
              </a:xfrm>
              <a:prstGeom prst="rect">
                <a:avLst/>
              </a:prstGeom>
              <a:blipFill>
                <a:blip r:embed="rId5"/>
                <a:stretch>
                  <a:fillRect t="-7006" r="-2677" b="-15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6A59DCC-FA83-8D92-924B-55A21120F5AC}"/>
              </a:ext>
            </a:extLst>
          </p:cNvPr>
          <p:cNvCxnSpPr>
            <a:cxnSpLocks/>
          </p:cNvCxnSpPr>
          <p:nvPr/>
        </p:nvCxnSpPr>
        <p:spPr>
          <a:xfrm flipV="1">
            <a:off x="4508500" y="5169035"/>
            <a:ext cx="0" cy="1015865"/>
          </a:xfrm>
          <a:prstGeom prst="straightConnector1">
            <a:avLst/>
          </a:prstGeom>
          <a:ln w="1206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52C4BCB-0FA3-4CD3-6D55-1943130882D4}"/>
              </a:ext>
            </a:extLst>
          </p:cNvPr>
          <p:cNvSpPr txBox="1"/>
          <p:nvPr/>
        </p:nvSpPr>
        <p:spPr>
          <a:xfrm>
            <a:off x="8081208" y="5679440"/>
            <a:ext cx="4104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tx2"/>
                </a:solidFill>
              </a:rPr>
              <a:t>M. Martinello et al., Phys. Rev. Lett. </a:t>
            </a:r>
            <a:r>
              <a:rPr lang="en-US" altLang="ja-JP" sz="1200" b="1" dirty="0">
                <a:solidFill>
                  <a:schemeClr val="tx2"/>
                </a:solidFill>
              </a:rPr>
              <a:t>121</a:t>
            </a:r>
            <a:r>
              <a:rPr lang="en-US" altLang="ja-JP" sz="1200" dirty="0">
                <a:solidFill>
                  <a:schemeClr val="tx2"/>
                </a:solidFill>
              </a:rPr>
              <a:t>, 224801 (2018)</a:t>
            </a:r>
          </a:p>
          <a:p>
            <a:r>
              <a:rPr lang="en-US" altLang="ja-JP" sz="1200" dirty="0">
                <a:solidFill>
                  <a:schemeClr val="tx2"/>
                </a:solidFill>
              </a:rPr>
              <a:t>DOI: </a:t>
            </a:r>
            <a:r>
              <a:rPr lang="en-US" altLang="ja-JP" sz="1200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https://doi.org/10.1103/PhysRevLett.121.224801</a:t>
            </a:r>
            <a:r>
              <a:rPr lang="en-US" altLang="ja-JP" sz="1200" dirty="0">
                <a:solidFill>
                  <a:schemeClr val="tx2"/>
                </a:solidFill>
              </a:rPr>
              <a:t> </a:t>
            </a:r>
            <a:endParaRPr lang="ja-JP" altLang="en-US" sz="12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DF301C8-003B-5E55-5CCE-4B9E9A5817E5}"/>
                  </a:ext>
                </a:extLst>
              </p:cNvPr>
              <p:cNvSpPr txBox="1"/>
              <p:nvPr/>
            </p:nvSpPr>
            <p:spPr>
              <a:xfrm>
                <a:off x="1473671" y="4137020"/>
                <a:ext cx="1341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DF301C8-003B-5E55-5CCE-4B9E9A581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671" y="4137020"/>
                <a:ext cx="1341136" cy="276999"/>
              </a:xfrm>
              <a:prstGeom prst="rect">
                <a:avLst/>
              </a:prstGeom>
              <a:blipFill>
                <a:blip r:embed="rId7"/>
                <a:stretch>
                  <a:fillRect l="-19545" t="-173333" r="-909" b="-25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C926F2-BCD9-8512-20E4-11B9B8644C7A}"/>
              </a:ext>
            </a:extLst>
          </p:cNvPr>
          <p:cNvSpPr txBox="1"/>
          <p:nvPr/>
        </p:nvSpPr>
        <p:spPr>
          <a:xfrm>
            <a:off x="8602946" y="1671466"/>
            <a:ext cx="3556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tx2"/>
                </a:solidFill>
              </a:rPr>
              <a:t>M. Martinello et al., PRL. </a:t>
            </a:r>
            <a:r>
              <a:rPr lang="en-US" altLang="ja-JP" sz="1200" b="1" dirty="0">
                <a:solidFill>
                  <a:schemeClr val="tx2"/>
                </a:solidFill>
              </a:rPr>
              <a:t>121</a:t>
            </a:r>
            <a:r>
              <a:rPr lang="en-US" altLang="ja-JP" sz="1200" dirty="0">
                <a:solidFill>
                  <a:schemeClr val="tx2"/>
                </a:solidFill>
              </a:rPr>
              <a:t>, 224801 (2018)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tx2"/>
                </a:solidFill>
              </a:rPr>
              <a:t>P. Dhakal et al., PRAB </a:t>
            </a:r>
            <a:r>
              <a:rPr lang="en-US" altLang="ja-JP" sz="1200" b="1" dirty="0">
                <a:solidFill>
                  <a:schemeClr val="tx2"/>
                </a:solidFill>
              </a:rPr>
              <a:t>27</a:t>
            </a:r>
            <a:r>
              <a:rPr lang="en-US" altLang="ja-JP" sz="1200" dirty="0">
                <a:solidFill>
                  <a:schemeClr val="tx2"/>
                </a:solidFill>
              </a:rPr>
              <a:t>, 062001 (2024)</a:t>
            </a:r>
          </a:p>
        </p:txBody>
      </p:sp>
    </p:spTree>
    <p:extLst>
      <p:ext uri="{BB962C8B-B14F-4D97-AF65-F5344CB8AC3E}">
        <p14:creationId xmlns:p14="http://schemas.microsoft.com/office/powerpoint/2010/main" val="8241651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B9A31-264D-5205-163C-186F4D3FC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F75E33B-0948-A4C1-97EA-ED28D39342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38"/>
          <a:stretch>
            <a:fillRect/>
          </a:stretch>
        </p:blipFill>
        <p:spPr>
          <a:xfrm>
            <a:off x="193302" y="812800"/>
            <a:ext cx="5424916" cy="500334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73EC81-9A06-BAC5-0843-464A69BF35EC}"/>
              </a:ext>
            </a:extLst>
          </p:cNvPr>
          <p:cNvSpPr txBox="1"/>
          <p:nvPr/>
        </p:nvSpPr>
        <p:spPr>
          <a:xfrm>
            <a:off x="5011220" y="949503"/>
            <a:ext cx="2284343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3300"/>
                </a:solidFill>
              </a:rPr>
              <a:t>360MHz for Nb</a:t>
            </a:r>
            <a:endParaRPr kumimoji="1" lang="ja-JP" altLang="en-US" sz="2400" dirty="0">
              <a:solidFill>
                <a:srgbClr val="FF33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4CC5E9-71FA-E727-58FB-07BE8484C9AD}"/>
              </a:ext>
            </a:extLst>
          </p:cNvPr>
          <p:cNvSpPr txBox="1"/>
          <p:nvPr/>
        </p:nvSpPr>
        <p:spPr>
          <a:xfrm>
            <a:off x="5030828" y="2636559"/>
            <a:ext cx="2284343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39FC3"/>
                </a:solidFill>
              </a:rPr>
              <a:t>720MHz for Nb</a:t>
            </a:r>
            <a:endParaRPr kumimoji="1" lang="ja-JP" altLang="en-US" sz="2400" dirty="0">
              <a:solidFill>
                <a:srgbClr val="F39FC3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F97F80-9947-FFE2-8B41-E404C8F189B9}"/>
              </a:ext>
            </a:extLst>
          </p:cNvPr>
          <p:cNvSpPr txBox="1"/>
          <p:nvPr/>
        </p:nvSpPr>
        <p:spPr>
          <a:xfrm>
            <a:off x="4888835" y="4739498"/>
            <a:ext cx="2184957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</a:rPr>
              <a:t>3.6GHz for Nb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1330C4E-9AB4-9189-06B0-10F8B4D3C8DE}"/>
              </a:ext>
            </a:extLst>
          </p:cNvPr>
          <p:cNvSpPr txBox="1"/>
          <p:nvPr/>
        </p:nvSpPr>
        <p:spPr>
          <a:xfrm>
            <a:off x="5043528" y="4051463"/>
            <a:ext cx="2184957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669FDF"/>
                </a:solidFill>
              </a:rPr>
              <a:t>1.8GHz for Nb</a:t>
            </a:r>
            <a:endParaRPr kumimoji="1" lang="ja-JP" altLang="en-US" sz="2400" dirty="0">
              <a:solidFill>
                <a:srgbClr val="669FDF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9DF749E-7491-43EC-004C-9AD5739370CD}"/>
              </a:ext>
            </a:extLst>
          </p:cNvPr>
          <p:cNvSpPr txBox="1"/>
          <p:nvPr/>
        </p:nvSpPr>
        <p:spPr>
          <a:xfrm>
            <a:off x="71383" y="-2778"/>
            <a:ext cx="1212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ac amplitude dependent dissipative conductivity</a:t>
            </a:r>
            <a:endParaRPr kumimoji="1" lang="ja-JP" altLang="en-US" sz="32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C7AA4DA-8119-35E3-0521-02FAB4D6AA4C}"/>
              </a:ext>
            </a:extLst>
          </p:cNvPr>
          <p:cNvSpPr txBox="1"/>
          <p:nvPr/>
        </p:nvSpPr>
        <p:spPr>
          <a:xfrm>
            <a:off x="605398" y="6006812"/>
            <a:ext cx="7948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3600" dirty="0"/>
              <a:t>Note: this corresponds to </a:t>
            </a:r>
            <a:r>
              <a:rPr kumimoji="1" lang="en-US" altLang="ja-JP" sz="3600" b="1" dirty="0"/>
              <a:t>a few (</a:t>
            </a:r>
            <a:r>
              <a:rPr kumimoji="1" lang="en-US" altLang="ja-JP" sz="3600" b="1" dirty="0" err="1"/>
              <a:t>mT</a:t>
            </a:r>
            <a:r>
              <a:rPr kumimoji="1" lang="en-US" altLang="ja-JP" sz="3600" b="1" dirty="0"/>
              <a:t>)</a:t>
            </a:r>
            <a:endParaRPr kumimoji="1" lang="ja-JP" altLang="en-US" sz="36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A1FF69-6129-E2F7-66C8-FCE9B68EC292}"/>
              </a:ext>
            </a:extLst>
          </p:cNvPr>
          <p:cNvSpPr txBox="1"/>
          <p:nvPr/>
        </p:nvSpPr>
        <p:spPr>
          <a:xfrm>
            <a:off x="139169" y="5436651"/>
            <a:ext cx="2128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0000FF"/>
                </a:solidFill>
              </a:rPr>
              <a:t>arXiv:2509.09766	</a:t>
            </a:r>
            <a:endParaRPr lang="ja-JP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77E8C57-8780-D425-1EF8-50CC64BBA90B}"/>
                  </a:ext>
                </a:extLst>
              </p:cNvPr>
              <p:cNvSpPr txBox="1"/>
              <p:nvPr/>
            </p:nvSpPr>
            <p:spPr>
              <a:xfrm>
                <a:off x="1356740" y="853641"/>
                <a:ext cx="35320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800" dirty="0">
                    <a:solidFill>
                      <a:schemeClr val="bg1"/>
                    </a:solidFill>
                  </a:rPr>
                  <a:t>Dirty limit (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kumimoji="1"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ADCA42B-5D5E-1641-0B54-BF7A3468C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740" y="853641"/>
                <a:ext cx="3532095" cy="523220"/>
              </a:xfrm>
              <a:prstGeom prst="rect">
                <a:avLst/>
              </a:prstGeom>
              <a:blipFill>
                <a:blip r:embed="rId3"/>
                <a:stretch>
                  <a:fillRect l="-3627" t="-12791" b="-30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>
            <a:extLst>
              <a:ext uri="{FF2B5EF4-FFF2-40B4-BE49-F238E27FC236}">
                <a16:creationId xmlns:a16="http://schemas.microsoft.com/office/drawing/2014/main" id="{500F255E-3024-C37B-81B0-3D85529E0C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72" r="3365" b="14934"/>
          <a:stretch>
            <a:fillRect/>
          </a:stretch>
        </p:blipFill>
        <p:spPr>
          <a:xfrm>
            <a:off x="7814324" y="2013208"/>
            <a:ext cx="4311374" cy="3689092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E0DD3DE-3348-D343-5193-779104AEE6BF}"/>
              </a:ext>
            </a:extLst>
          </p:cNvPr>
          <p:cNvSpPr/>
          <p:nvPr/>
        </p:nvSpPr>
        <p:spPr>
          <a:xfrm>
            <a:off x="71383" y="749300"/>
            <a:ext cx="7383517" cy="5159197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F148B7D3-ABF9-BC51-7D51-B408574DC671}"/>
              </a:ext>
            </a:extLst>
          </p:cNvPr>
          <p:cNvCxnSpPr>
            <a:cxnSpLocks/>
          </p:cNvCxnSpPr>
          <p:nvPr/>
        </p:nvCxnSpPr>
        <p:spPr>
          <a:xfrm flipV="1">
            <a:off x="4508500" y="5169035"/>
            <a:ext cx="0" cy="1015865"/>
          </a:xfrm>
          <a:prstGeom prst="straightConnector1">
            <a:avLst/>
          </a:prstGeom>
          <a:ln w="1206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E147BF0-8C5C-DEF1-BF76-411B52D81898}"/>
              </a:ext>
            </a:extLst>
          </p:cNvPr>
          <p:cNvSpPr/>
          <p:nvPr/>
        </p:nvSpPr>
        <p:spPr>
          <a:xfrm>
            <a:off x="8064500" y="2949676"/>
            <a:ext cx="772373" cy="633787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E9B6DBA-4543-4247-4B29-220E3B0A84DA}"/>
              </a:ext>
            </a:extLst>
          </p:cNvPr>
          <p:cNvSpPr txBox="1"/>
          <p:nvPr/>
        </p:nvSpPr>
        <p:spPr>
          <a:xfrm>
            <a:off x="8081208" y="5679440"/>
            <a:ext cx="4104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tx2"/>
                </a:solidFill>
              </a:rPr>
              <a:t>M. Martinello et al., Phys. Rev. Lett. </a:t>
            </a:r>
            <a:r>
              <a:rPr lang="en-US" altLang="ja-JP" sz="1200" b="1" dirty="0">
                <a:solidFill>
                  <a:schemeClr val="tx2"/>
                </a:solidFill>
              </a:rPr>
              <a:t>121</a:t>
            </a:r>
            <a:r>
              <a:rPr lang="en-US" altLang="ja-JP" sz="1200" dirty="0">
                <a:solidFill>
                  <a:schemeClr val="tx2"/>
                </a:solidFill>
              </a:rPr>
              <a:t>, 224801 (2018)</a:t>
            </a:r>
          </a:p>
          <a:p>
            <a:r>
              <a:rPr lang="en-US" altLang="ja-JP" sz="1200" dirty="0">
                <a:solidFill>
                  <a:schemeClr val="tx2"/>
                </a:solidFill>
              </a:rPr>
              <a:t>DOI: </a:t>
            </a:r>
            <a:r>
              <a:rPr lang="en-US" altLang="ja-JP" sz="12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https://doi.org/10.1103/PhysRevLett.121.224801</a:t>
            </a:r>
            <a:r>
              <a:rPr lang="en-US" altLang="ja-JP" sz="1200" dirty="0">
                <a:solidFill>
                  <a:schemeClr val="tx2"/>
                </a:solidFill>
              </a:rPr>
              <a:t> </a:t>
            </a:r>
            <a:endParaRPr lang="ja-JP" altLang="en-US" sz="12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7204602-795A-608B-0062-7E453790D1A4}"/>
                  </a:ext>
                </a:extLst>
              </p:cNvPr>
              <p:cNvSpPr txBox="1"/>
              <p:nvPr/>
            </p:nvSpPr>
            <p:spPr>
              <a:xfrm>
                <a:off x="1473671" y="4137020"/>
                <a:ext cx="1341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DF301C8-003B-5E55-5CCE-4B9E9A581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671" y="4137020"/>
                <a:ext cx="1341136" cy="276999"/>
              </a:xfrm>
              <a:prstGeom prst="rect">
                <a:avLst/>
              </a:prstGeom>
              <a:blipFill>
                <a:blip r:embed="rId6"/>
                <a:stretch>
                  <a:fillRect l="-19545" t="-173333" r="-909" b="-25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5598F01-7C4D-F718-D3E7-7C01A5DED402}"/>
                  </a:ext>
                </a:extLst>
              </p:cNvPr>
              <p:cNvSpPr txBox="1"/>
              <p:nvPr/>
            </p:nvSpPr>
            <p:spPr>
              <a:xfrm>
                <a:off x="7576819" y="817825"/>
                <a:ext cx="455685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2800" dirty="0"/>
                  <a:t>Experiments:</a:t>
                </a:r>
              </a:p>
              <a:p>
                <a:pPr algn="r"/>
                <a:r>
                  <a:rPr kumimoji="1" lang="en-US" altLang="ja-JP" sz="2800" dirty="0"/>
                  <a:t>Moderately dirty (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ℓ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)</a:t>
                </a:r>
                <a:endParaRPr kumimoji="1" lang="ja-JP" altLang="en-US" sz="2800" dirty="0"/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5598F01-7C4D-F718-D3E7-7C01A5DED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819" y="817825"/>
                <a:ext cx="4556859" cy="954107"/>
              </a:xfrm>
              <a:prstGeom prst="rect">
                <a:avLst/>
              </a:prstGeom>
              <a:blipFill>
                <a:blip r:embed="rId7"/>
                <a:stretch>
                  <a:fillRect t="-7006" r="-2677" b="-15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64837B0-93DD-C9D6-CB1E-5AC92FC6CDAE}"/>
              </a:ext>
            </a:extLst>
          </p:cNvPr>
          <p:cNvSpPr txBox="1"/>
          <p:nvPr/>
        </p:nvSpPr>
        <p:spPr>
          <a:xfrm>
            <a:off x="8602946" y="1671466"/>
            <a:ext cx="3556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tx2"/>
                </a:solidFill>
              </a:rPr>
              <a:t>M. Martinello et al., PRL. </a:t>
            </a:r>
            <a:r>
              <a:rPr lang="en-US" altLang="ja-JP" sz="1200" b="1" dirty="0">
                <a:solidFill>
                  <a:schemeClr val="tx2"/>
                </a:solidFill>
              </a:rPr>
              <a:t>121</a:t>
            </a:r>
            <a:r>
              <a:rPr lang="en-US" altLang="ja-JP" sz="1200" dirty="0">
                <a:solidFill>
                  <a:schemeClr val="tx2"/>
                </a:solidFill>
              </a:rPr>
              <a:t>, 224801 (2018)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tx2"/>
                </a:solidFill>
              </a:rPr>
              <a:t>P. Dhakal et al., PRAB </a:t>
            </a:r>
            <a:r>
              <a:rPr lang="en-US" altLang="ja-JP" sz="1200" b="1" dirty="0">
                <a:solidFill>
                  <a:schemeClr val="tx2"/>
                </a:solidFill>
              </a:rPr>
              <a:t>27</a:t>
            </a:r>
            <a:r>
              <a:rPr lang="en-US" altLang="ja-JP" sz="1200" dirty="0">
                <a:solidFill>
                  <a:schemeClr val="tx2"/>
                </a:solidFill>
              </a:rPr>
              <a:t>, 062001 (2024)</a:t>
            </a:r>
          </a:p>
        </p:txBody>
      </p:sp>
    </p:spTree>
    <p:extLst>
      <p:ext uri="{BB962C8B-B14F-4D97-AF65-F5344CB8AC3E}">
        <p14:creationId xmlns:p14="http://schemas.microsoft.com/office/powerpoint/2010/main" val="4802843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76063-EEDF-3C51-4628-04ABA421C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5417885-C6E6-5D58-9283-EF890377C9CF}"/>
              </a:ext>
            </a:extLst>
          </p:cNvPr>
          <p:cNvSpPr txBox="1"/>
          <p:nvPr/>
        </p:nvSpPr>
        <p:spPr>
          <a:xfrm>
            <a:off x="71383" y="-2778"/>
            <a:ext cx="1212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ac amplitude dependent dissipative conductivity</a:t>
            </a:r>
            <a:endParaRPr kumimoji="1" lang="ja-JP" altLang="en-US" sz="3200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39840FE-ED11-6F18-7058-E3EEDC2C85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72" r="3365" b="14934"/>
          <a:stretch>
            <a:fillRect/>
          </a:stretch>
        </p:blipFill>
        <p:spPr>
          <a:xfrm>
            <a:off x="7814324" y="2013208"/>
            <a:ext cx="4311374" cy="3689092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A1151F9-9A03-90EA-721D-86ED094EA7E5}"/>
              </a:ext>
            </a:extLst>
          </p:cNvPr>
          <p:cNvSpPr/>
          <p:nvPr/>
        </p:nvSpPr>
        <p:spPr>
          <a:xfrm>
            <a:off x="8064500" y="2949676"/>
            <a:ext cx="772373" cy="633787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28505B7-5277-C815-F162-2EF668415171}"/>
              </a:ext>
            </a:extLst>
          </p:cNvPr>
          <p:cNvSpPr/>
          <p:nvPr/>
        </p:nvSpPr>
        <p:spPr>
          <a:xfrm>
            <a:off x="8836873" y="2170767"/>
            <a:ext cx="3288825" cy="2921933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1BABC7-DB24-8ACD-C089-94092D954009}"/>
              </a:ext>
            </a:extLst>
          </p:cNvPr>
          <p:cNvSpPr txBox="1"/>
          <p:nvPr/>
        </p:nvSpPr>
        <p:spPr>
          <a:xfrm>
            <a:off x="8081208" y="5679440"/>
            <a:ext cx="4104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tx2"/>
                </a:solidFill>
              </a:rPr>
              <a:t>M. Martinello et al., Phys. Rev. Lett. </a:t>
            </a:r>
            <a:r>
              <a:rPr lang="en-US" altLang="ja-JP" sz="1200" b="1" dirty="0">
                <a:solidFill>
                  <a:schemeClr val="tx2"/>
                </a:solidFill>
              </a:rPr>
              <a:t>121</a:t>
            </a:r>
            <a:r>
              <a:rPr lang="en-US" altLang="ja-JP" sz="1200" dirty="0">
                <a:solidFill>
                  <a:schemeClr val="tx2"/>
                </a:solidFill>
              </a:rPr>
              <a:t>, 224801 (2018)</a:t>
            </a:r>
          </a:p>
          <a:p>
            <a:r>
              <a:rPr lang="en-US" altLang="ja-JP" sz="1200" dirty="0">
                <a:solidFill>
                  <a:schemeClr val="tx2"/>
                </a:solidFill>
              </a:rPr>
              <a:t>DOI: </a:t>
            </a:r>
            <a:r>
              <a:rPr lang="en-US" altLang="ja-JP" sz="12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https://doi.org/10.1103/PhysRevLett.121.224801</a:t>
            </a:r>
            <a:r>
              <a:rPr lang="en-US" altLang="ja-JP" sz="1200" dirty="0">
                <a:solidFill>
                  <a:schemeClr val="tx2"/>
                </a:solidFill>
              </a:rPr>
              <a:t> </a:t>
            </a:r>
            <a:endParaRPr lang="ja-JP" altLang="en-US" sz="1200" dirty="0">
              <a:solidFill>
                <a:schemeClr val="tx2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43EFC57-8B1F-B1F8-86FB-B52BD444B09C}"/>
              </a:ext>
            </a:extLst>
          </p:cNvPr>
          <p:cNvSpPr txBox="1"/>
          <p:nvPr/>
        </p:nvSpPr>
        <p:spPr>
          <a:xfrm>
            <a:off x="360136" y="2023343"/>
            <a:ext cx="72631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To deal with 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the red-framed region</a:t>
            </a:r>
            <a:r>
              <a:rPr kumimoji="1" lang="en-US" altLang="ja-JP" sz="3600" dirty="0"/>
              <a:t>, the theory must be extended </a:t>
            </a:r>
            <a:r>
              <a:rPr kumimoji="1" lang="en-US" altLang="ja-JP" sz="3600" b="1" u="sng" dirty="0">
                <a:solidFill>
                  <a:srgbClr val="FF0066"/>
                </a:solidFill>
              </a:rPr>
              <a:t>nonperturbatively</a:t>
            </a:r>
            <a:r>
              <a:rPr kumimoji="1" lang="en-US" altLang="ja-JP" sz="3600" dirty="0"/>
              <a:t> to capture the quasiparticle spectrum modified by strong AC currents (</a:t>
            </a:r>
            <a:r>
              <a:rPr kumimoji="1" lang="en-US" altLang="ja-JP" sz="3600" b="1" dirty="0">
                <a:solidFill>
                  <a:schemeClr val="tx2"/>
                </a:solidFill>
              </a:rPr>
              <a:t>DOS smearing</a:t>
            </a:r>
            <a:r>
              <a:rPr kumimoji="1" lang="en-US" altLang="ja-JP" sz="3600" dirty="0"/>
              <a:t>).</a:t>
            </a:r>
            <a:endParaRPr kumimoji="1" lang="ja-JP" altLang="en-US" sz="3600" dirty="0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90F53780-1968-033E-0FE9-BD22DB645EBA}"/>
              </a:ext>
            </a:extLst>
          </p:cNvPr>
          <p:cNvCxnSpPr>
            <a:cxnSpLocks/>
          </p:cNvCxnSpPr>
          <p:nvPr/>
        </p:nvCxnSpPr>
        <p:spPr>
          <a:xfrm>
            <a:off x="6565324" y="2460701"/>
            <a:ext cx="2211843" cy="0"/>
          </a:xfrm>
          <a:prstGeom prst="straightConnector1">
            <a:avLst/>
          </a:prstGeom>
          <a:ln w="1206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711999-4560-F385-E1F4-E12743F8DE56}"/>
              </a:ext>
            </a:extLst>
          </p:cNvPr>
          <p:cNvSpPr txBox="1"/>
          <p:nvPr/>
        </p:nvSpPr>
        <p:spPr>
          <a:xfrm>
            <a:off x="2534591" y="5437209"/>
            <a:ext cx="4104195" cy="58477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solidFill>
                  <a:schemeClr val="tx2"/>
                </a:solidFill>
              </a:rPr>
              <a:t>Gurevich, PRL </a:t>
            </a:r>
            <a:r>
              <a:rPr lang="en-US" altLang="ja-JP" sz="1600" b="1" dirty="0">
                <a:solidFill>
                  <a:schemeClr val="tx2"/>
                </a:solidFill>
              </a:rPr>
              <a:t>113</a:t>
            </a:r>
            <a:r>
              <a:rPr lang="en-US" altLang="ja-JP" sz="1600" dirty="0">
                <a:solidFill>
                  <a:schemeClr val="tx2"/>
                </a:solidFill>
              </a:rPr>
              <a:t>, 087001 (2014)</a:t>
            </a:r>
          </a:p>
          <a:p>
            <a:pPr algn="ctr"/>
            <a:r>
              <a:rPr lang="en-US" altLang="ja-JP" sz="1600" dirty="0">
                <a:solidFill>
                  <a:schemeClr val="tx2"/>
                </a:solidFill>
              </a:rPr>
              <a:t>Kubo-Gurevich, PRB </a:t>
            </a:r>
            <a:r>
              <a:rPr lang="en-US" altLang="ja-JP" sz="1600" b="1" dirty="0">
                <a:solidFill>
                  <a:schemeClr val="tx2"/>
                </a:solidFill>
              </a:rPr>
              <a:t>100</a:t>
            </a:r>
            <a:r>
              <a:rPr lang="en-US" altLang="ja-JP" sz="1600" dirty="0">
                <a:solidFill>
                  <a:schemeClr val="tx2"/>
                </a:solidFill>
              </a:rPr>
              <a:t>, 064522 (2019)</a:t>
            </a:r>
            <a:endParaRPr lang="ja-JP" altLang="en-US" sz="16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260DCD4-25E0-BCCE-9728-303D1DF3A303}"/>
                  </a:ext>
                </a:extLst>
              </p:cNvPr>
              <p:cNvSpPr txBox="1"/>
              <p:nvPr/>
            </p:nvSpPr>
            <p:spPr>
              <a:xfrm>
                <a:off x="7576819" y="817825"/>
                <a:ext cx="455685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2800" dirty="0"/>
                  <a:t>Experiments:</a:t>
                </a:r>
              </a:p>
              <a:p>
                <a:pPr algn="r"/>
                <a:r>
                  <a:rPr kumimoji="1" lang="en-US" altLang="ja-JP" sz="2800" dirty="0"/>
                  <a:t>Moderately dirty (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ℓ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)</a:t>
                </a:r>
                <a:endParaRPr kumimoji="1" lang="ja-JP" altLang="en-US" sz="2800" dirty="0"/>
              </a:p>
            </p:txBody>
          </p:sp>
        </mc:Choice>
        <mc:Fallback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260DCD4-25E0-BCCE-9728-303D1DF3A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819" y="817825"/>
                <a:ext cx="4556859" cy="954107"/>
              </a:xfrm>
              <a:prstGeom prst="rect">
                <a:avLst/>
              </a:prstGeom>
              <a:blipFill>
                <a:blip r:embed="rId4"/>
                <a:stretch>
                  <a:fillRect t="-7006" r="-2677" b="-15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8A721A9-1BA8-7D53-E289-AA02E60A227B}"/>
              </a:ext>
            </a:extLst>
          </p:cNvPr>
          <p:cNvSpPr txBox="1"/>
          <p:nvPr/>
        </p:nvSpPr>
        <p:spPr>
          <a:xfrm>
            <a:off x="8602946" y="1671466"/>
            <a:ext cx="3556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tx2"/>
                </a:solidFill>
              </a:rPr>
              <a:t>M. Martinello et al., PRL. </a:t>
            </a:r>
            <a:r>
              <a:rPr lang="en-US" altLang="ja-JP" sz="1200" b="1" dirty="0">
                <a:solidFill>
                  <a:schemeClr val="tx2"/>
                </a:solidFill>
              </a:rPr>
              <a:t>121</a:t>
            </a:r>
            <a:r>
              <a:rPr lang="en-US" altLang="ja-JP" sz="1200" dirty="0">
                <a:solidFill>
                  <a:schemeClr val="tx2"/>
                </a:solidFill>
              </a:rPr>
              <a:t>, 224801 (2018)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tx2"/>
                </a:solidFill>
              </a:rPr>
              <a:t>P. Dhakal et al., PRAB </a:t>
            </a:r>
            <a:r>
              <a:rPr lang="en-US" altLang="ja-JP" sz="1200" b="1" dirty="0">
                <a:solidFill>
                  <a:schemeClr val="tx2"/>
                </a:solidFill>
              </a:rPr>
              <a:t>27</a:t>
            </a:r>
            <a:r>
              <a:rPr lang="en-US" altLang="ja-JP" sz="1200" dirty="0">
                <a:solidFill>
                  <a:schemeClr val="tx2"/>
                </a:solidFill>
              </a:rPr>
              <a:t>, 062001 (2024)</a:t>
            </a:r>
          </a:p>
        </p:txBody>
      </p:sp>
    </p:spTree>
    <p:extLst>
      <p:ext uri="{BB962C8B-B14F-4D97-AF65-F5344CB8AC3E}">
        <p14:creationId xmlns:p14="http://schemas.microsoft.com/office/powerpoint/2010/main" val="5047785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ADAFA-3888-433B-CB18-C3DEF3A26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700CCAF8-487C-39B0-4F09-9E97A6B1E333}"/>
              </a:ext>
            </a:extLst>
          </p:cNvPr>
          <p:cNvSpPr/>
          <p:nvPr/>
        </p:nvSpPr>
        <p:spPr>
          <a:xfrm>
            <a:off x="2986392" y="3035032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Keldysh</a:t>
            </a:r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Eilenberger</a:t>
            </a:r>
            <a:endParaRPr kumimoji="1" lang="en-US" altLang="ja-JP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4F64DF-9371-74B9-1033-11ED90F1E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81" y="1105961"/>
            <a:ext cx="7328659" cy="417915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7446F0B-0102-5D0B-B4E3-F07175E293A2}"/>
              </a:ext>
            </a:extLst>
          </p:cNvPr>
          <p:cNvCxnSpPr>
            <a:cxnSpLocks/>
          </p:cNvCxnSpPr>
          <p:nvPr/>
        </p:nvCxnSpPr>
        <p:spPr>
          <a:xfrm flipH="1">
            <a:off x="948369" y="3195537"/>
            <a:ext cx="6055546" cy="342895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6063063-6AF9-C5D2-B3A9-7B7F5360BBB3}"/>
              </a:ext>
            </a:extLst>
          </p:cNvPr>
          <p:cNvSpPr txBox="1"/>
          <p:nvPr/>
        </p:nvSpPr>
        <p:spPr>
          <a:xfrm rot="19836122">
            <a:off x="340778" y="4821032"/>
            <a:ext cx="31242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Nonequilibrium </a:t>
            </a:r>
          </a:p>
          <a:p>
            <a:r>
              <a:rPr kumimoji="1" lang="en-US" altLang="ja-JP" sz="2400" dirty="0"/>
              <a:t>Dynamics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e.g</a:t>
            </a:r>
            <a:r>
              <a:rPr kumimoji="1" lang="en-US" altLang="ja-JP" dirty="0"/>
              <a:t>, strength of microwave)</a:t>
            </a:r>
          </a:p>
        </p:txBody>
      </p: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BBC67195-A640-F586-57B3-253B30BB1B5A}"/>
              </a:ext>
            </a:extLst>
          </p:cNvPr>
          <p:cNvSpPr/>
          <p:nvPr/>
        </p:nvSpPr>
        <p:spPr>
          <a:xfrm rot="15160983">
            <a:off x="5421382" y="1403791"/>
            <a:ext cx="434552" cy="1134433"/>
          </a:xfrm>
          <a:prstGeom prst="rightBrace">
            <a:avLst>
              <a:gd name="adj1" fmla="val 23357"/>
              <a:gd name="adj2" fmla="val 50000"/>
            </a:avLst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DFC95EE-CD74-7042-3385-E0C6E0F9082B}"/>
              </a:ext>
            </a:extLst>
          </p:cNvPr>
          <p:cNvSpPr txBox="1"/>
          <p:nvPr/>
        </p:nvSpPr>
        <p:spPr>
          <a:xfrm rot="20724338">
            <a:off x="5095306" y="875704"/>
            <a:ext cx="10961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Linear </a:t>
            </a:r>
          </a:p>
          <a:p>
            <a:pPr algn="ctr"/>
            <a:r>
              <a:rPr kumimoji="1" lang="en-US" altLang="ja-JP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response </a:t>
            </a:r>
          </a:p>
          <a:p>
            <a:pPr algn="ctr"/>
            <a:r>
              <a:rPr kumimoji="1" lang="en-US" altLang="ja-JP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regime</a:t>
            </a:r>
            <a:endParaRPr kumimoji="1" lang="ja-JP" altLang="en-US" sz="1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AB093F3C-64D5-CB06-B57B-09BC50A67B38}"/>
              </a:ext>
            </a:extLst>
          </p:cNvPr>
          <p:cNvSpPr/>
          <p:nvPr/>
        </p:nvSpPr>
        <p:spPr>
          <a:xfrm>
            <a:off x="2461098" y="3900800"/>
            <a:ext cx="6295621" cy="2418260"/>
          </a:xfrm>
          <a:prstGeom prst="roundRect">
            <a:avLst/>
          </a:prstGeom>
          <a:solidFill>
            <a:srgbClr val="FF0066">
              <a:alpha val="20000"/>
            </a:srgbClr>
          </a:solidFill>
          <a:ln w="12700">
            <a:solidFill>
              <a:srgbClr val="FF0066"/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 err="1">
                <a:solidFill>
                  <a:srgbClr val="FF0066"/>
                </a:solidFill>
              </a:rPr>
              <a:t>Keldysh-Usadel</a:t>
            </a:r>
            <a:endParaRPr kumimoji="1" lang="en-US" altLang="ja-JP" sz="6000" dirty="0">
              <a:solidFill>
                <a:srgbClr val="FF0066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D499F8-6DF6-D573-9D81-2A58491513D6}"/>
              </a:ext>
            </a:extLst>
          </p:cNvPr>
          <p:cNvSpPr txBox="1"/>
          <p:nvPr/>
        </p:nvSpPr>
        <p:spPr>
          <a:xfrm>
            <a:off x="6352158" y="1566156"/>
            <a:ext cx="5590569" cy="76944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</a:rPr>
              <a:t>Thermal Equilibrium</a:t>
            </a:r>
            <a:endParaRPr kumimoji="1" lang="ja-JP" altLang="en-US" sz="4400" dirty="0">
              <a:solidFill>
                <a:srgbClr val="FFC000"/>
              </a:solidFill>
            </a:endParaRP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B76E58DA-37A9-AC34-816B-2DBF7FD3E42B}"/>
              </a:ext>
            </a:extLst>
          </p:cNvPr>
          <p:cNvSpPr/>
          <p:nvPr/>
        </p:nvSpPr>
        <p:spPr>
          <a:xfrm>
            <a:off x="7572738" y="-696502"/>
            <a:ext cx="1254115" cy="475014"/>
          </a:xfrm>
          <a:custGeom>
            <a:avLst/>
            <a:gdLst>
              <a:gd name="connsiteX0" fmla="*/ 0 w 5762625"/>
              <a:gd name="connsiteY0" fmla="*/ 719268 h 1490798"/>
              <a:gd name="connsiteX1" fmla="*/ 714375 w 5762625"/>
              <a:gd name="connsiteY1" fmla="*/ 23943 h 1490798"/>
              <a:gd name="connsiteX2" fmla="*/ 2143125 w 5762625"/>
              <a:gd name="connsiteY2" fmla="*/ 1490793 h 1490798"/>
              <a:gd name="connsiteX3" fmla="*/ 3581400 w 5762625"/>
              <a:gd name="connsiteY3" fmla="*/ 42993 h 1490798"/>
              <a:gd name="connsiteX4" fmla="*/ 5019675 w 5762625"/>
              <a:gd name="connsiteY4" fmla="*/ 1462218 h 1490798"/>
              <a:gd name="connsiteX5" fmla="*/ 5762625 w 5762625"/>
              <a:gd name="connsiteY5" fmla="*/ 728793 h 149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2625" h="1490798">
                <a:moveTo>
                  <a:pt x="0" y="719268"/>
                </a:moveTo>
                <a:cubicBezTo>
                  <a:pt x="178594" y="307312"/>
                  <a:pt x="357188" y="-104644"/>
                  <a:pt x="714375" y="23943"/>
                </a:cubicBezTo>
                <a:cubicBezTo>
                  <a:pt x="1071562" y="152530"/>
                  <a:pt x="1665288" y="1487618"/>
                  <a:pt x="2143125" y="1490793"/>
                </a:cubicBezTo>
                <a:cubicBezTo>
                  <a:pt x="2620962" y="1493968"/>
                  <a:pt x="3101975" y="47755"/>
                  <a:pt x="3581400" y="42993"/>
                </a:cubicBezTo>
                <a:cubicBezTo>
                  <a:pt x="4060825" y="38230"/>
                  <a:pt x="4656138" y="1347918"/>
                  <a:pt x="5019675" y="1462218"/>
                </a:cubicBezTo>
                <a:cubicBezTo>
                  <a:pt x="5383212" y="1576518"/>
                  <a:pt x="5572918" y="1152655"/>
                  <a:pt x="5762625" y="728793"/>
                </a:cubicBezTo>
              </a:path>
            </a:pathLst>
          </a:cu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8F2C1CDB-5310-EDAF-B098-E4CE87194308}"/>
              </a:ext>
            </a:extLst>
          </p:cNvPr>
          <p:cNvSpPr/>
          <p:nvPr/>
        </p:nvSpPr>
        <p:spPr>
          <a:xfrm>
            <a:off x="8833323" y="-696749"/>
            <a:ext cx="1254115" cy="475014"/>
          </a:xfrm>
          <a:custGeom>
            <a:avLst/>
            <a:gdLst>
              <a:gd name="connsiteX0" fmla="*/ 0 w 5762625"/>
              <a:gd name="connsiteY0" fmla="*/ 719268 h 1490798"/>
              <a:gd name="connsiteX1" fmla="*/ 714375 w 5762625"/>
              <a:gd name="connsiteY1" fmla="*/ 23943 h 1490798"/>
              <a:gd name="connsiteX2" fmla="*/ 2143125 w 5762625"/>
              <a:gd name="connsiteY2" fmla="*/ 1490793 h 1490798"/>
              <a:gd name="connsiteX3" fmla="*/ 3581400 w 5762625"/>
              <a:gd name="connsiteY3" fmla="*/ 42993 h 1490798"/>
              <a:gd name="connsiteX4" fmla="*/ 5019675 w 5762625"/>
              <a:gd name="connsiteY4" fmla="*/ 1462218 h 1490798"/>
              <a:gd name="connsiteX5" fmla="*/ 5762625 w 5762625"/>
              <a:gd name="connsiteY5" fmla="*/ 728793 h 149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2625" h="1490798">
                <a:moveTo>
                  <a:pt x="0" y="719268"/>
                </a:moveTo>
                <a:cubicBezTo>
                  <a:pt x="178594" y="307312"/>
                  <a:pt x="357188" y="-104644"/>
                  <a:pt x="714375" y="23943"/>
                </a:cubicBezTo>
                <a:cubicBezTo>
                  <a:pt x="1071562" y="152530"/>
                  <a:pt x="1665288" y="1487618"/>
                  <a:pt x="2143125" y="1490793"/>
                </a:cubicBezTo>
                <a:cubicBezTo>
                  <a:pt x="2620962" y="1493968"/>
                  <a:pt x="3101975" y="47755"/>
                  <a:pt x="3581400" y="42993"/>
                </a:cubicBezTo>
                <a:cubicBezTo>
                  <a:pt x="4060825" y="38230"/>
                  <a:pt x="4656138" y="1347918"/>
                  <a:pt x="5019675" y="1462218"/>
                </a:cubicBezTo>
                <a:cubicBezTo>
                  <a:pt x="5383212" y="1576518"/>
                  <a:pt x="5572918" y="1152655"/>
                  <a:pt x="5762625" y="728793"/>
                </a:cubicBezTo>
              </a:path>
            </a:pathLst>
          </a:cu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方体 11">
            <a:extLst>
              <a:ext uri="{FF2B5EF4-FFF2-40B4-BE49-F238E27FC236}">
                <a16:creationId xmlns:a16="http://schemas.microsoft.com/office/drawing/2014/main" id="{6A4E3BEC-68D1-2F9F-BD0C-EB14ED98B9EF}"/>
              </a:ext>
            </a:extLst>
          </p:cNvPr>
          <p:cNvSpPr/>
          <p:nvPr/>
        </p:nvSpPr>
        <p:spPr>
          <a:xfrm>
            <a:off x="5607517" y="2946742"/>
            <a:ext cx="1073946" cy="406148"/>
          </a:xfrm>
          <a:prstGeom prst="cube">
            <a:avLst>
              <a:gd name="adj" fmla="val 85175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60B8750-9A35-4049-FDDE-5334E58AB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19803" y="2558502"/>
            <a:ext cx="910275" cy="194449"/>
          </a:xfrm>
          <a:prstGeom prst="rect">
            <a:avLst/>
          </a:prstGeom>
        </p:spPr>
      </p:pic>
      <p:sp>
        <p:nvSpPr>
          <p:cNvPr id="15" name="直方体 14">
            <a:extLst>
              <a:ext uri="{FF2B5EF4-FFF2-40B4-BE49-F238E27FC236}">
                <a16:creationId xmlns:a16="http://schemas.microsoft.com/office/drawing/2014/main" id="{82859BA0-AF29-00BD-491E-0CBB67DAE0FA}"/>
              </a:ext>
            </a:extLst>
          </p:cNvPr>
          <p:cNvSpPr/>
          <p:nvPr/>
        </p:nvSpPr>
        <p:spPr>
          <a:xfrm>
            <a:off x="4272977" y="3374823"/>
            <a:ext cx="1073946" cy="406148"/>
          </a:xfrm>
          <a:prstGeom prst="cube">
            <a:avLst>
              <a:gd name="adj" fmla="val 85175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CE4DDA2-4394-E55E-5EC0-D35FC261A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23363" y="3024683"/>
            <a:ext cx="910275" cy="19444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0855AB1-B22A-EC12-81D4-3FA1BA294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56663" y="3034208"/>
            <a:ext cx="910275" cy="194449"/>
          </a:xfrm>
          <a:prstGeom prst="rect">
            <a:avLst/>
          </a:prstGeom>
        </p:spPr>
      </p:pic>
      <p:sp>
        <p:nvSpPr>
          <p:cNvPr id="20" name="直方体 19">
            <a:extLst>
              <a:ext uri="{FF2B5EF4-FFF2-40B4-BE49-F238E27FC236}">
                <a16:creationId xmlns:a16="http://schemas.microsoft.com/office/drawing/2014/main" id="{6B6FBD37-C3D0-3D48-546D-DBB3FBFC6F9E}"/>
              </a:ext>
            </a:extLst>
          </p:cNvPr>
          <p:cNvSpPr/>
          <p:nvPr/>
        </p:nvSpPr>
        <p:spPr>
          <a:xfrm>
            <a:off x="2912155" y="3838080"/>
            <a:ext cx="1073946" cy="406148"/>
          </a:xfrm>
          <a:prstGeom prst="cube">
            <a:avLst>
              <a:gd name="adj" fmla="val 85175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D4BB2517-42D0-02CA-835A-C7DE4149F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24441" y="3554615"/>
            <a:ext cx="910275" cy="19444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A509680-28F7-A8CB-9CF6-CB78F0A5B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24391" y="3592715"/>
            <a:ext cx="910275" cy="19444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6052DF8E-DBFF-5DAD-6EFC-B656785EF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34016" y="3326015"/>
            <a:ext cx="910275" cy="194449"/>
          </a:xfrm>
          <a:prstGeom prst="rect">
            <a:avLst/>
          </a:prstGeom>
        </p:spPr>
      </p:pic>
      <p:sp>
        <p:nvSpPr>
          <p:cNvPr id="24" name="直方体 23">
            <a:extLst>
              <a:ext uri="{FF2B5EF4-FFF2-40B4-BE49-F238E27FC236}">
                <a16:creationId xmlns:a16="http://schemas.microsoft.com/office/drawing/2014/main" id="{CB8AE73B-F104-F31D-AFE2-6E89E102725D}"/>
              </a:ext>
            </a:extLst>
          </p:cNvPr>
          <p:cNvSpPr/>
          <p:nvPr/>
        </p:nvSpPr>
        <p:spPr>
          <a:xfrm>
            <a:off x="1510476" y="4262114"/>
            <a:ext cx="1073946" cy="406148"/>
          </a:xfrm>
          <a:prstGeom prst="cube">
            <a:avLst>
              <a:gd name="adj" fmla="val 85175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C9F191C3-F38A-3505-1434-43C874117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98962" y="3873874"/>
            <a:ext cx="910275" cy="194449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26232A1A-CADD-0891-A930-1055E625C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451312" y="3921499"/>
            <a:ext cx="910275" cy="194449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36B93DD3-3000-E1D3-040C-56DC8FE7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927562" y="3854824"/>
            <a:ext cx="910275" cy="194449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2D8E8191-FE8C-7CC6-3AB1-34F5672A8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22712" y="3950074"/>
            <a:ext cx="910275" cy="194449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AA11775-A10B-A265-43F9-47AEC0496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80538" y="2948483"/>
            <a:ext cx="910275" cy="19444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CDD4A4-0A39-2865-98C1-E147B7F47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32688" y="3415208"/>
            <a:ext cx="910275" cy="19444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3F3DEE3-3ED8-E5E8-F013-E63555FC9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84913" y="3920033"/>
            <a:ext cx="910275" cy="19444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9A861CB-08EE-3272-9979-6BCDBF815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14941" y="3516515"/>
            <a:ext cx="910275" cy="19444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F3CD0D4-A751-A9D3-4654-78C5AE5FB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19516" y="3973715"/>
            <a:ext cx="910275" cy="19444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C210405-F327-98F1-C4FE-98950B8EC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76616" y="3973715"/>
            <a:ext cx="910275" cy="194449"/>
          </a:xfrm>
          <a:prstGeom prst="rect">
            <a:avLst/>
          </a:prstGeom>
        </p:spPr>
      </p:pic>
      <p:sp>
        <p:nvSpPr>
          <p:cNvPr id="7" name="右中かっこ 6">
            <a:extLst>
              <a:ext uri="{FF2B5EF4-FFF2-40B4-BE49-F238E27FC236}">
                <a16:creationId xmlns:a16="http://schemas.microsoft.com/office/drawing/2014/main" id="{D1E389FC-BBD2-8F49-C47F-CE46E8426835}"/>
              </a:ext>
            </a:extLst>
          </p:cNvPr>
          <p:cNvSpPr/>
          <p:nvPr/>
        </p:nvSpPr>
        <p:spPr>
          <a:xfrm rot="15117123">
            <a:off x="4196336" y="1885100"/>
            <a:ext cx="466969" cy="889772"/>
          </a:xfrm>
          <a:prstGeom prst="rightBrace">
            <a:avLst>
              <a:gd name="adj1" fmla="val 24889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2AB27DC-27F1-0997-F85D-288E1064FA17}"/>
              </a:ext>
            </a:extLst>
          </p:cNvPr>
          <p:cNvSpPr txBox="1"/>
          <p:nvPr/>
        </p:nvSpPr>
        <p:spPr>
          <a:xfrm rot="20559970">
            <a:off x="3476660" y="1385363"/>
            <a:ext cx="1659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rgbClr val="FF0000"/>
                </a:solidFill>
              </a:rPr>
              <a:t>Leading order </a:t>
            </a:r>
          </a:p>
          <a:p>
            <a:pPr algn="ctr"/>
            <a:r>
              <a:rPr kumimoji="1" lang="en-US" altLang="ja-JP" sz="1600" b="1" dirty="0">
                <a:solidFill>
                  <a:srgbClr val="FF0000"/>
                </a:solidFill>
              </a:rPr>
              <a:t>nonlinear </a:t>
            </a:r>
          </a:p>
          <a:p>
            <a:pPr algn="ctr"/>
            <a:r>
              <a:rPr kumimoji="1" lang="en-US" altLang="ja-JP" sz="1600" b="1" dirty="0">
                <a:solidFill>
                  <a:srgbClr val="FF0000"/>
                </a:solidFill>
              </a:rPr>
              <a:t>correction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F502AEA-F1A1-C97E-4524-02110ECD679C}"/>
              </a:ext>
            </a:extLst>
          </p:cNvPr>
          <p:cNvSpPr txBox="1"/>
          <p:nvPr/>
        </p:nvSpPr>
        <p:spPr>
          <a:xfrm rot="20611655">
            <a:off x="2901388" y="1197397"/>
            <a:ext cx="24051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>
                <a:solidFill>
                  <a:schemeClr val="tx2"/>
                </a:solidFill>
              </a:rPr>
              <a:t>Kubo, arXiv:2509.09766	</a:t>
            </a:r>
            <a:endParaRPr lang="ja-JP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788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2DFCC-9822-A66F-F40E-35D51D47B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79A7F6B7-A24C-8529-8B0D-6218370F5E4D}"/>
              </a:ext>
            </a:extLst>
          </p:cNvPr>
          <p:cNvSpPr/>
          <p:nvPr/>
        </p:nvSpPr>
        <p:spPr>
          <a:xfrm>
            <a:off x="2986392" y="3035032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Keldysh</a:t>
            </a:r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Eilenberger</a:t>
            </a:r>
            <a:endParaRPr kumimoji="1" lang="en-US" altLang="ja-JP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2C856B7-2723-9F95-BB40-6438924B9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81" y="1105961"/>
            <a:ext cx="7328659" cy="417915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E6A05E0-F5AA-A027-BBF9-24A405FC629B}"/>
              </a:ext>
            </a:extLst>
          </p:cNvPr>
          <p:cNvCxnSpPr>
            <a:cxnSpLocks/>
          </p:cNvCxnSpPr>
          <p:nvPr/>
        </p:nvCxnSpPr>
        <p:spPr>
          <a:xfrm flipH="1">
            <a:off x="948369" y="3195537"/>
            <a:ext cx="6055546" cy="342895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69279C7-43D2-55F2-D20A-DC19E9402C53}"/>
              </a:ext>
            </a:extLst>
          </p:cNvPr>
          <p:cNvSpPr txBox="1"/>
          <p:nvPr/>
        </p:nvSpPr>
        <p:spPr>
          <a:xfrm rot="19836122">
            <a:off x="340778" y="4821032"/>
            <a:ext cx="31242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Nonequilibrium </a:t>
            </a:r>
          </a:p>
          <a:p>
            <a:r>
              <a:rPr kumimoji="1" lang="en-US" altLang="ja-JP" sz="2400" dirty="0"/>
              <a:t>Dynamics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e.g</a:t>
            </a:r>
            <a:r>
              <a:rPr kumimoji="1" lang="en-US" altLang="ja-JP" dirty="0"/>
              <a:t>, strength of microwave)</a:t>
            </a:r>
          </a:p>
        </p:txBody>
      </p: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A09AA8CA-7C51-6B5D-6F06-F64B7847A5C3}"/>
              </a:ext>
            </a:extLst>
          </p:cNvPr>
          <p:cNvSpPr/>
          <p:nvPr/>
        </p:nvSpPr>
        <p:spPr>
          <a:xfrm rot="15160983">
            <a:off x="5421382" y="1403791"/>
            <a:ext cx="434552" cy="1134433"/>
          </a:xfrm>
          <a:prstGeom prst="rightBrace">
            <a:avLst>
              <a:gd name="adj1" fmla="val 23357"/>
              <a:gd name="adj2" fmla="val 50000"/>
            </a:avLst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B70738E-8251-7A84-1F45-B8D6C3AE970B}"/>
              </a:ext>
            </a:extLst>
          </p:cNvPr>
          <p:cNvSpPr txBox="1"/>
          <p:nvPr/>
        </p:nvSpPr>
        <p:spPr>
          <a:xfrm rot="20724338">
            <a:off x="5095306" y="875704"/>
            <a:ext cx="10961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Linear </a:t>
            </a:r>
          </a:p>
          <a:p>
            <a:pPr algn="ctr"/>
            <a:r>
              <a:rPr kumimoji="1" lang="en-US" altLang="ja-JP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response </a:t>
            </a:r>
          </a:p>
          <a:p>
            <a:pPr algn="ctr"/>
            <a:r>
              <a:rPr kumimoji="1" lang="en-US" altLang="ja-JP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regime</a:t>
            </a:r>
            <a:endParaRPr kumimoji="1" lang="ja-JP" altLang="en-US" sz="1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F5422D12-BCE5-2746-4E37-71A41E2E2A2B}"/>
              </a:ext>
            </a:extLst>
          </p:cNvPr>
          <p:cNvSpPr/>
          <p:nvPr/>
        </p:nvSpPr>
        <p:spPr>
          <a:xfrm>
            <a:off x="2461098" y="3900800"/>
            <a:ext cx="6295621" cy="2418260"/>
          </a:xfrm>
          <a:prstGeom prst="roundRect">
            <a:avLst/>
          </a:prstGeom>
          <a:solidFill>
            <a:srgbClr val="FF0066">
              <a:alpha val="20000"/>
            </a:srgbClr>
          </a:solidFill>
          <a:ln w="12700">
            <a:solidFill>
              <a:srgbClr val="FF0066"/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 err="1">
                <a:solidFill>
                  <a:srgbClr val="FF0066"/>
                </a:solidFill>
              </a:rPr>
              <a:t>Keldysh-Usadel</a:t>
            </a:r>
            <a:endParaRPr kumimoji="1" lang="en-US" altLang="ja-JP" sz="6000" dirty="0">
              <a:solidFill>
                <a:srgbClr val="FF0066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FFFF40-EBC2-54FB-996C-A9F19828EC9D}"/>
              </a:ext>
            </a:extLst>
          </p:cNvPr>
          <p:cNvSpPr txBox="1"/>
          <p:nvPr/>
        </p:nvSpPr>
        <p:spPr>
          <a:xfrm>
            <a:off x="6352158" y="1566156"/>
            <a:ext cx="5590569" cy="76944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</a:rPr>
              <a:t>Thermal Equilibrium</a:t>
            </a:r>
            <a:endParaRPr kumimoji="1" lang="ja-JP" altLang="en-US" sz="4400" dirty="0">
              <a:solidFill>
                <a:srgbClr val="FFC000"/>
              </a:solidFill>
            </a:endParaRP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55587465-E31D-7ED2-D4AA-52F795D90341}"/>
              </a:ext>
            </a:extLst>
          </p:cNvPr>
          <p:cNvSpPr/>
          <p:nvPr/>
        </p:nvSpPr>
        <p:spPr>
          <a:xfrm>
            <a:off x="7572738" y="-696502"/>
            <a:ext cx="1254115" cy="475014"/>
          </a:xfrm>
          <a:custGeom>
            <a:avLst/>
            <a:gdLst>
              <a:gd name="connsiteX0" fmla="*/ 0 w 5762625"/>
              <a:gd name="connsiteY0" fmla="*/ 719268 h 1490798"/>
              <a:gd name="connsiteX1" fmla="*/ 714375 w 5762625"/>
              <a:gd name="connsiteY1" fmla="*/ 23943 h 1490798"/>
              <a:gd name="connsiteX2" fmla="*/ 2143125 w 5762625"/>
              <a:gd name="connsiteY2" fmla="*/ 1490793 h 1490798"/>
              <a:gd name="connsiteX3" fmla="*/ 3581400 w 5762625"/>
              <a:gd name="connsiteY3" fmla="*/ 42993 h 1490798"/>
              <a:gd name="connsiteX4" fmla="*/ 5019675 w 5762625"/>
              <a:gd name="connsiteY4" fmla="*/ 1462218 h 1490798"/>
              <a:gd name="connsiteX5" fmla="*/ 5762625 w 5762625"/>
              <a:gd name="connsiteY5" fmla="*/ 728793 h 149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2625" h="1490798">
                <a:moveTo>
                  <a:pt x="0" y="719268"/>
                </a:moveTo>
                <a:cubicBezTo>
                  <a:pt x="178594" y="307312"/>
                  <a:pt x="357188" y="-104644"/>
                  <a:pt x="714375" y="23943"/>
                </a:cubicBezTo>
                <a:cubicBezTo>
                  <a:pt x="1071562" y="152530"/>
                  <a:pt x="1665288" y="1487618"/>
                  <a:pt x="2143125" y="1490793"/>
                </a:cubicBezTo>
                <a:cubicBezTo>
                  <a:pt x="2620962" y="1493968"/>
                  <a:pt x="3101975" y="47755"/>
                  <a:pt x="3581400" y="42993"/>
                </a:cubicBezTo>
                <a:cubicBezTo>
                  <a:pt x="4060825" y="38230"/>
                  <a:pt x="4656138" y="1347918"/>
                  <a:pt x="5019675" y="1462218"/>
                </a:cubicBezTo>
                <a:cubicBezTo>
                  <a:pt x="5383212" y="1576518"/>
                  <a:pt x="5572918" y="1152655"/>
                  <a:pt x="5762625" y="728793"/>
                </a:cubicBezTo>
              </a:path>
            </a:pathLst>
          </a:cu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96996E2B-87E2-4946-CD43-757C365FFF19}"/>
              </a:ext>
            </a:extLst>
          </p:cNvPr>
          <p:cNvSpPr/>
          <p:nvPr/>
        </p:nvSpPr>
        <p:spPr>
          <a:xfrm>
            <a:off x="8833323" y="-696749"/>
            <a:ext cx="1254115" cy="475014"/>
          </a:xfrm>
          <a:custGeom>
            <a:avLst/>
            <a:gdLst>
              <a:gd name="connsiteX0" fmla="*/ 0 w 5762625"/>
              <a:gd name="connsiteY0" fmla="*/ 719268 h 1490798"/>
              <a:gd name="connsiteX1" fmla="*/ 714375 w 5762625"/>
              <a:gd name="connsiteY1" fmla="*/ 23943 h 1490798"/>
              <a:gd name="connsiteX2" fmla="*/ 2143125 w 5762625"/>
              <a:gd name="connsiteY2" fmla="*/ 1490793 h 1490798"/>
              <a:gd name="connsiteX3" fmla="*/ 3581400 w 5762625"/>
              <a:gd name="connsiteY3" fmla="*/ 42993 h 1490798"/>
              <a:gd name="connsiteX4" fmla="*/ 5019675 w 5762625"/>
              <a:gd name="connsiteY4" fmla="*/ 1462218 h 1490798"/>
              <a:gd name="connsiteX5" fmla="*/ 5762625 w 5762625"/>
              <a:gd name="connsiteY5" fmla="*/ 728793 h 149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2625" h="1490798">
                <a:moveTo>
                  <a:pt x="0" y="719268"/>
                </a:moveTo>
                <a:cubicBezTo>
                  <a:pt x="178594" y="307312"/>
                  <a:pt x="357188" y="-104644"/>
                  <a:pt x="714375" y="23943"/>
                </a:cubicBezTo>
                <a:cubicBezTo>
                  <a:pt x="1071562" y="152530"/>
                  <a:pt x="1665288" y="1487618"/>
                  <a:pt x="2143125" y="1490793"/>
                </a:cubicBezTo>
                <a:cubicBezTo>
                  <a:pt x="2620962" y="1493968"/>
                  <a:pt x="3101975" y="47755"/>
                  <a:pt x="3581400" y="42993"/>
                </a:cubicBezTo>
                <a:cubicBezTo>
                  <a:pt x="4060825" y="38230"/>
                  <a:pt x="4656138" y="1347918"/>
                  <a:pt x="5019675" y="1462218"/>
                </a:cubicBezTo>
                <a:cubicBezTo>
                  <a:pt x="5383212" y="1576518"/>
                  <a:pt x="5572918" y="1152655"/>
                  <a:pt x="5762625" y="728793"/>
                </a:cubicBezTo>
              </a:path>
            </a:pathLst>
          </a:cu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方体 11">
            <a:extLst>
              <a:ext uri="{FF2B5EF4-FFF2-40B4-BE49-F238E27FC236}">
                <a16:creationId xmlns:a16="http://schemas.microsoft.com/office/drawing/2014/main" id="{F3F9C906-2C18-4DB6-C702-F5B62E69BF44}"/>
              </a:ext>
            </a:extLst>
          </p:cNvPr>
          <p:cNvSpPr/>
          <p:nvPr/>
        </p:nvSpPr>
        <p:spPr>
          <a:xfrm>
            <a:off x="5607517" y="2946742"/>
            <a:ext cx="1073946" cy="406148"/>
          </a:xfrm>
          <a:prstGeom prst="cube">
            <a:avLst>
              <a:gd name="adj" fmla="val 85175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7A4F03C-0908-5545-A2A6-1BD4B3590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19803" y="2558502"/>
            <a:ext cx="910275" cy="194449"/>
          </a:xfrm>
          <a:prstGeom prst="rect">
            <a:avLst/>
          </a:prstGeom>
        </p:spPr>
      </p:pic>
      <p:sp>
        <p:nvSpPr>
          <p:cNvPr id="15" name="直方体 14">
            <a:extLst>
              <a:ext uri="{FF2B5EF4-FFF2-40B4-BE49-F238E27FC236}">
                <a16:creationId xmlns:a16="http://schemas.microsoft.com/office/drawing/2014/main" id="{35ED6833-E856-DE7B-6AA5-468F6FE69840}"/>
              </a:ext>
            </a:extLst>
          </p:cNvPr>
          <p:cNvSpPr/>
          <p:nvPr/>
        </p:nvSpPr>
        <p:spPr>
          <a:xfrm>
            <a:off x="4272977" y="3374823"/>
            <a:ext cx="1073946" cy="406148"/>
          </a:xfrm>
          <a:prstGeom prst="cube">
            <a:avLst>
              <a:gd name="adj" fmla="val 85175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672A326-790A-ED7A-4E5E-791C2C6D2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23363" y="3024683"/>
            <a:ext cx="910275" cy="19444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3DED72C-CAAB-0A60-30F9-8ED020448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56663" y="3034208"/>
            <a:ext cx="910275" cy="194449"/>
          </a:xfrm>
          <a:prstGeom prst="rect">
            <a:avLst/>
          </a:prstGeom>
        </p:spPr>
      </p:pic>
      <p:sp>
        <p:nvSpPr>
          <p:cNvPr id="20" name="直方体 19">
            <a:extLst>
              <a:ext uri="{FF2B5EF4-FFF2-40B4-BE49-F238E27FC236}">
                <a16:creationId xmlns:a16="http://schemas.microsoft.com/office/drawing/2014/main" id="{B94EDAB8-E2F2-4F76-FCFC-C3113C7A7921}"/>
              </a:ext>
            </a:extLst>
          </p:cNvPr>
          <p:cNvSpPr/>
          <p:nvPr/>
        </p:nvSpPr>
        <p:spPr>
          <a:xfrm>
            <a:off x="2912155" y="3838080"/>
            <a:ext cx="1073946" cy="406148"/>
          </a:xfrm>
          <a:prstGeom prst="cube">
            <a:avLst>
              <a:gd name="adj" fmla="val 85175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01C57867-D667-B325-E7BE-6D17B4136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24441" y="3554615"/>
            <a:ext cx="910275" cy="19444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A12307B-9DAF-6591-4620-52A52B246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24391" y="3592715"/>
            <a:ext cx="910275" cy="19444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21698DE-70E2-BC5D-1F75-6388DA354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34016" y="3326015"/>
            <a:ext cx="910275" cy="194449"/>
          </a:xfrm>
          <a:prstGeom prst="rect">
            <a:avLst/>
          </a:prstGeom>
        </p:spPr>
      </p:pic>
      <p:sp>
        <p:nvSpPr>
          <p:cNvPr id="24" name="直方体 23">
            <a:extLst>
              <a:ext uri="{FF2B5EF4-FFF2-40B4-BE49-F238E27FC236}">
                <a16:creationId xmlns:a16="http://schemas.microsoft.com/office/drawing/2014/main" id="{39909CBD-A39C-4A15-0079-2F95B3044C09}"/>
              </a:ext>
            </a:extLst>
          </p:cNvPr>
          <p:cNvSpPr/>
          <p:nvPr/>
        </p:nvSpPr>
        <p:spPr>
          <a:xfrm>
            <a:off x="1510476" y="4262114"/>
            <a:ext cx="1073946" cy="406148"/>
          </a:xfrm>
          <a:prstGeom prst="cube">
            <a:avLst>
              <a:gd name="adj" fmla="val 85175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A37ADBB0-F7AC-BCCF-0017-ADA2945C8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98962" y="3873874"/>
            <a:ext cx="910275" cy="194449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6EA578BC-FB4D-2ADE-543A-5D7E93647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451312" y="3921499"/>
            <a:ext cx="910275" cy="194449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DDE82105-A498-C790-CE00-9109D596D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927562" y="3854824"/>
            <a:ext cx="910275" cy="194449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906799FD-7B29-F95C-9E1D-19307A024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22712" y="3950074"/>
            <a:ext cx="910275" cy="194449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47DCDF31-99CB-5939-711A-C1E3593E2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80538" y="2948483"/>
            <a:ext cx="910275" cy="19444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C2FB624-D3E8-7A32-B285-968C089B8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32688" y="3415208"/>
            <a:ext cx="910275" cy="19444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0FC1C69-6583-3A9E-ACE3-658D11A6B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84913" y="3920033"/>
            <a:ext cx="910275" cy="19444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C782A68-38AE-43A1-7E21-150A13E9B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14941" y="3516515"/>
            <a:ext cx="910275" cy="19444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B268137-A964-25EB-A349-5888CB4E8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19516" y="3973715"/>
            <a:ext cx="910275" cy="19444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BAC9AD4-A479-1425-0AED-D4CC508C9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76616" y="3973715"/>
            <a:ext cx="910275" cy="194449"/>
          </a:xfrm>
          <a:prstGeom prst="rect">
            <a:avLst/>
          </a:prstGeom>
        </p:spPr>
      </p:pic>
      <p:sp>
        <p:nvSpPr>
          <p:cNvPr id="7" name="右中かっこ 6">
            <a:extLst>
              <a:ext uri="{FF2B5EF4-FFF2-40B4-BE49-F238E27FC236}">
                <a16:creationId xmlns:a16="http://schemas.microsoft.com/office/drawing/2014/main" id="{BA7857B9-D66F-7222-CD9D-875DA0D0A242}"/>
              </a:ext>
            </a:extLst>
          </p:cNvPr>
          <p:cNvSpPr/>
          <p:nvPr/>
        </p:nvSpPr>
        <p:spPr>
          <a:xfrm rot="15117123">
            <a:off x="4196336" y="1885100"/>
            <a:ext cx="466969" cy="889772"/>
          </a:xfrm>
          <a:prstGeom prst="rightBrace">
            <a:avLst>
              <a:gd name="adj1" fmla="val 24889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1A34611-FAB0-F36D-2E9A-29ACCAE55C48}"/>
              </a:ext>
            </a:extLst>
          </p:cNvPr>
          <p:cNvSpPr txBox="1"/>
          <p:nvPr/>
        </p:nvSpPr>
        <p:spPr>
          <a:xfrm rot="20559970">
            <a:off x="3476660" y="1385363"/>
            <a:ext cx="1659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rgbClr val="FF0000"/>
                </a:solidFill>
              </a:rPr>
              <a:t>Leading order </a:t>
            </a:r>
          </a:p>
          <a:p>
            <a:pPr algn="ctr"/>
            <a:r>
              <a:rPr kumimoji="1" lang="en-US" altLang="ja-JP" sz="1600" b="1" dirty="0">
                <a:solidFill>
                  <a:srgbClr val="FF0000"/>
                </a:solidFill>
              </a:rPr>
              <a:t>nonlinear </a:t>
            </a:r>
          </a:p>
          <a:p>
            <a:pPr algn="ctr"/>
            <a:r>
              <a:rPr kumimoji="1" lang="en-US" altLang="ja-JP" sz="1600" b="1" dirty="0">
                <a:solidFill>
                  <a:srgbClr val="FF0000"/>
                </a:solidFill>
              </a:rPr>
              <a:t>correction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EC93C75-255F-4349-6D08-5A130F43E69C}"/>
              </a:ext>
            </a:extLst>
          </p:cNvPr>
          <p:cNvSpPr txBox="1"/>
          <p:nvPr/>
        </p:nvSpPr>
        <p:spPr>
          <a:xfrm rot="20611655">
            <a:off x="2901388" y="1197397"/>
            <a:ext cx="24051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>
                <a:solidFill>
                  <a:schemeClr val="tx2"/>
                </a:solidFill>
              </a:rPr>
              <a:t>Kubo, arXiv:2509.09766	</a:t>
            </a:r>
            <a:endParaRPr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27" name="右中かっこ 26">
            <a:extLst>
              <a:ext uri="{FF2B5EF4-FFF2-40B4-BE49-F238E27FC236}">
                <a16:creationId xmlns:a16="http://schemas.microsoft.com/office/drawing/2014/main" id="{58626348-A965-CE4A-A008-ED9F75F0F256}"/>
              </a:ext>
            </a:extLst>
          </p:cNvPr>
          <p:cNvSpPr/>
          <p:nvPr/>
        </p:nvSpPr>
        <p:spPr>
          <a:xfrm rot="14948704">
            <a:off x="1633759" y="1256030"/>
            <a:ext cx="713415" cy="3998272"/>
          </a:xfrm>
          <a:prstGeom prst="rightBrace">
            <a:avLst>
              <a:gd name="adj1" fmla="val 36353"/>
              <a:gd name="adj2" fmla="val 5023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AC9B4B5-9C58-F5D4-5B35-D3AF66CB550F}"/>
              </a:ext>
            </a:extLst>
          </p:cNvPr>
          <p:cNvSpPr txBox="1"/>
          <p:nvPr/>
        </p:nvSpPr>
        <p:spPr>
          <a:xfrm rot="20261986">
            <a:off x="134515" y="2236716"/>
            <a:ext cx="3113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The SRF theory</a:t>
            </a:r>
          </a:p>
          <a:p>
            <a:pPr algn="ctr"/>
            <a:r>
              <a:rPr kumimoji="1" lang="en-US" altLang="ja-JP" b="1" dirty="0">
                <a:solidFill>
                  <a:srgbClr val="FF0000"/>
                </a:solidFill>
              </a:rPr>
              <a:t>(Deep Nonlinear Regime)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393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7C3CE-CBB1-5166-05FF-073BEC324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FB9D2C04-820D-19BF-5F86-08807D39FF0D}"/>
              </a:ext>
            </a:extLst>
          </p:cNvPr>
          <p:cNvSpPr/>
          <p:nvPr/>
        </p:nvSpPr>
        <p:spPr>
          <a:xfrm>
            <a:off x="2986392" y="3035032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Keldysh</a:t>
            </a:r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Eilenberger</a:t>
            </a:r>
            <a:endParaRPr kumimoji="1" lang="en-US" altLang="ja-JP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2F66D6-F277-FCFF-DE2F-E8A9047FF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81" y="1105961"/>
            <a:ext cx="7328659" cy="417915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B759BD7-8AD2-64A7-FC52-568142F3092F}"/>
              </a:ext>
            </a:extLst>
          </p:cNvPr>
          <p:cNvCxnSpPr>
            <a:cxnSpLocks/>
          </p:cNvCxnSpPr>
          <p:nvPr/>
        </p:nvCxnSpPr>
        <p:spPr>
          <a:xfrm flipH="1">
            <a:off x="948369" y="3195537"/>
            <a:ext cx="6055546" cy="342895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2433017-EF7E-8FAE-BE7D-B55A65248886}"/>
              </a:ext>
            </a:extLst>
          </p:cNvPr>
          <p:cNvSpPr txBox="1"/>
          <p:nvPr/>
        </p:nvSpPr>
        <p:spPr>
          <a:xfrm rot="19836122">
            <a:off x="340778" y="4821032"/>
            <a:ext cx="31242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Nonequilibrium </a:t>
            </a:r>
          </a:p>
          <a:p>
            <a:r>
              <a:rPr kumimoji="1" lang="en-US" altLang="ja-JP" sz="2400" dirty="0"/>
              <a:t>Dynamics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e.g</a:t>
            </a:r>
            <a:r>
              <a:rPr kumimoji="1" lang="en-US" altLang="ja-JP" dirty="0"/>
              <a:t>, strength of microwave)</a:t>
            </a:r>
          </a:p>
        </p:txBody>
      </p: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829AE2AE-C198-7F21-A747-77AB4A15B6F3}"/>
              </a:ext>
            </a:extLst>
          </p:cNvPr>
          <p:cNvSpPr/>
          <p:nvPr/>
        </p:nvSpPr>
        <p:spPr>
          <a:xfrm rot="15160983">
            <a:off x="5421382" y="1403791"/>
            <a:ext cx="434552" cy="1134433"/>
          </a:xfrm>
          <a:prstGeom prst="rightBrace">
            <a:avLst>
              <a:gd name="adj1" fmla="val 23357"/>
              <a:gd name="adj2" fmla="val 50000"/>
            </a:avLst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B647912-E913-7639-B368-6F35C5F4D02D}"/>
              </a:ext>
            </a:extLst>
          </p:cNvPr>
          <p:cNvSpPr txBox="1"/>
          <p:nvPr/>
        </p:nvSpPr>
        <p:spPr>
          <a:xfrm rot="20724338">
            <a:off x="5095306" y="875704"/>
            <a:ext cx="10961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Linear </a:t>
            </a:r>
          </a:p>
          <a:p>
            <a:pPr algn="ctr"/>
            <a:r>
              <a:rPr kumimoji="1" lang="en-US" altLang="ja-JP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response </a:t>
            </a:r>
          </a:p>
          <a:p>
            <a:pPr algn="ctr"/>
            <a:r>
              <a:rPr kumimoji="1" lang="en-US" altLang="ja-JP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regime</a:t>
            </a:r>
            <a:endParaRPr kumimoji="1" lang="ja-JP" altLang="en-US" sz="1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右中かっこ 26">
            <a:extLst>
              <a:ext uri="{FF2B5EF4-FFF2-40B4-BE49-F238E27FC236}">
                <a16:creationId xmlns:a16="http://schemas.microsoft.com/office/drawing/2014/main" id="{B10B37DC-0AFE-B3F6-2128-1304622EC71C}"/>
              </a:ext>
            </a:extLst>
          </p:cNvPr>
          <p:cNvSpPr/>
          <p:nvPr/>
        </p:nvSpPr>
        <p:spPr>
          <a:xfrm rot="14948704">
            <a:off x="1633759" y="1256030"/>
            <a:ext cx="713415" cy="3998272"/>
          </a:xfrm>
          <a:prstGeom prst="rightBrace">
            <a:avLst>
              <a:gd name="adj1" fmla="val 36353"/>
              <a:gd name="adj2" fmla="val 5023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C76A7F-16EA-0AEC-80F2-90F865E62A15}"/>
              </a:ext>
            </a:extLst>
          </p:cNvPr>
          <p:cNvSpPr txBox="1"/>
          <p:nvPr/>
        </p:nvSpPr>
        <p:spPr>
          <a:xfrm rot="20261986">
            <a:off x="134515" y="2236716"/>
            <a:ext cx="3113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The SRF theory</a:t>
            </a:r>
          </a:p>
          <a:p>
            <a:pPr algn="ctr"/>
            <a:r>
              <a:rPr kumimoji="1" lang="en-US" altLang="ja-JP" b="1" dirty="0">
                <a:solidFill>
                  <a:srgbClr val="FF0000"/>
                </a:solidFill>
              </a:rPr>
              <a:t>(Deep Nonlinear Regime)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B5C723B5-5C30-401A-848E-9AB8F1B8A81C}"/>
              </a:ext>
            </a:extLst>
          </p:cNvPr>
          <p:cNvSpPr/>
          <p:nvPr/>
        </p:nvSpPr>
        <p:spPr>
          <a:xfrm>
            <a:off x="2461098" y="3900800"/>
            <a:ext cx="6295621" cy="2418260"/>
          </a:xfrm>
          <a:prstGeom prst="roundRect">
            <a:avLst/>
          </a:prstGeom>
          <a:solidFill>
            <a:srgbClr val="FF0066">
              <a:alpha val="20000"/>
            </a:srgbClr>
          </a:solidFill>
          <a:ln w="12700">
            <a:solidFill>
              <a:srgbClr val="FF0066"/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 err="1">
                <a:solidFill>
                  <a:srgbClr val="FF0066"/>
                </a:solidFill>
              </a:rPr>
              <a:t>Keldysh-Usadel</a:t>
            </a:r>
            <a:endParaRPr kumimoji="1" lang="en-US" altLang="ja-JP" sz="6000" dirty="0">
              <a:solidFill>
                <a:srgbClr val="FF0066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F551A0-3C48-8082-E542-AAAFED508E60}"/>
              </a:ext>
            </a:extLst>
          </p:cNvPr>
          <p:cNvSpPr txBox="1"/>
          <p:nvPr/>
        </p:nvSpPr>
        <p:spPr>
          <a:xfrm>
            <a:off x="6352158" y="1566156"/>
            <a:ext cx="5590569" cy="76944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</a:rPr>
              <a:t>Thermal Equilibrium</a:t>
            </a:r>
            <a:endParaRPr kumimoji="1" lang="ja-JP" altLang="en-US" sz="4400" dirty="0">
              <a:solidFill>
                <a:srgbClr val="FFC000"/>
              </a:solidFill>
            </a:endParaRP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BA9D7CBF-EE9B-68D8-DB3D-3F1393EED452}"/>
              </a:ext>
            </a:extLst>
          </p:cNvPr>
          <p:cNvSpPr/>
          <p:nvPr/>
        </p:nvSpPr>
        <p:spPr>
          <a:xfrm>
            <a:off x="7572738" y="-696502"/>
            <a:ext cx="1254115" cy="475014"/>
          </a:xfrm>
          <a:custGeom>
            <a:avLst/>
            <a:gdLst>
              <a:gd name="connsiteX0" fmla="*/ 0 w 5762625"/>
              <a:gd name="connsiteY0" fmla="*/ 719268 h 1490798"/>
              <a:gd name="connsiteX1" fmla="*/ 714375 w 5762625"/>
              <a:gd name="connsiteY1" fmla="*/ 23943 h 1490798"/>
              <a:gd name="connsiteX2" fmla="*/ 2143125 w 5762625"/>
              <a:gd name="connsiteY2" fmla="*/ 1490793 h 1490798"/>
              <a:gd name="connsiteX3" fmla="*/ 3581400 w 5762625"/>
              <a:gd name="connsiteY3" fmla="*/ 42993 h 1490798"/>
              <a:gd name="connsiteX4" fmla="*/ 5019675 w 5762625"/>
              <a:gd name="connsiteY4" fmla="*/ 1462218 h 1490798"/>
              <a:gd name="connsiteX5" fmla="*/ 5762625 w 5762625"/>
              <a:gd name="connsiteY5" fmla="*/ 728793 h 149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2625" h="1490798">
                <a:moveTo>
                  <a:pt x="0" y="719268"/>
                </a:moveTo>
                <a:cubicBezTo>
                  <a:pt x="178594" y="307312"/>
                  <a:pt x="357188" y="-104644"/>
                  <a:pt x="714375" y="23943"/>
                </a:cubicBezTo>
                <a:cubicBezTo>
                  <a:pt x="1071562" y="152530"/>
                  <a:pt x="1665288" y="1487618"/>
                  <a:pt x="2143125" y="1490793"/>
                </a:cubicBezTo>
                <a:cubicBezTo>
                  <a:pt x="2620962" y="1493968"/>
                  <a:pt x="3101975" y="47755"/>
                  <a:pt x="3581400" y="42993"/>
                </a:cubicBezTo>
                <a:cubicBezTo>
                  <a:pt x="4060825" y="38230"/>
                  <a:pt x="4656138" y="1347918"/>
                  <a:pt x="5019675" y="1462218"/>
                </a:cubicBezTo>
                <a:cubicBezTo>
                  <a:pt x="5383212" y="1576518"/>
                  <a:pt x="5572918" y="1152655"/>
                  <a:pt x="5762625" y="728793"/>
                </a:cubicBezTo>
              </a:path>
            </a:pathLst>
          </a:cu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8BFA35DE-FE34-08C9-27BE-801A5F932C18}"/>
              </a:ext>
            </a:extLst>
          </p:cNvPr>
          <p:cNvSpPr/>
          <p:nvPr/>
        </p:nvSpPr>
        <p:spPr>
          <a:xfrm>
            <a:off x="8833323" y="-696749"/>
            <a:ext cx="1254115" cy="475014"/>
          </a:xfrm>
          <a:custGeom>
            <a:avLst/>
            <a:gdLst>
              <a:gd name="connsiteX0" fmla="*/ 0 w 5762625"/>
              <a:gd name="connsiteY0" fmla="*/ 719268 h 1490798"/>
              <a:gd name="connsiteX1" fmla="*/ 714375 w 5762625"/>
              <a:gd name="connsiteY1" fmla="*/ 23943 h 1490798"/>
              <a:gd name="connsiteX2" fmla="*/ 2143125 w 5762625"/>
              <a:gd name="connsiteY2" fmla="*/ 1490793 h 1490798"/>
              <a:gd name="connsiteX3" fmla="*/ 3581400 w 5762625"/>
              <a:gd name="connsiteY3" fmla="*/ 42993 h 1490798"/>
              <a:gd name="connsiteX4" fmla="*/ 5019675 w 5762625"/>
              <a:gd name="connsiteY4" fmla="*/ 1462218 h 1490798"/>
              <a:gd name="connsiteX5" fmla="*/ 5762625 w 5762625"/>
              <a:gd name="connsiteY5" fmla="*/ 728793 h 149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2625" h="1490798">
                <a:moveTo>
                  <a:pt x="0" y="719268"/>
                </a:moveTo>
                <a:cubicBezTo>
                  <a:pt x="178594" y="307312"/>
                  <a:pt x="357188" y="-104644"/>
                  <a:pt x="714375" y="23943"/>
                </a:cubicBezTo>
                <a:cubicBezTo>
                  <a:pt x="1071562" y="152530"/>
                  <a:pt x="1665288" y="1487618"/>
                  <a:pt x="2143125" y="1490793"/>
                </a:cubicBezTo>
                <a:cubicBezTo>
                  <a:pt x="2620962" y="1493968"/>
                  <a:pt x="3101975" y="47755"/>
                  <a:pt x="3581400" y="42993"/>
                </a:cubicBezTo>
                <a:cubicBezTo>
                  <a:pt x="4060825" y="38230"/>
                  <a:pt x="4656138" y="1347918"/>
                  <a:pt x="5019675" y="1462218"/>
                </a:cubicBezTo>
                <a:cubicBezTo>
                  <a:pt x="5383212" y="1576518"/>
                  <a:pt x="5572918" y="1152655"/>
                  <a:pt x="5762625" y="728793"/>
                </a:cubicBezTo>
              </a:path>
            </a:pathLst>
          </a:cu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方体 11">
            <a:extLst>
              <a:ext uri="{FF2B5EF4-FFF2-40B4-BE49-F238E27FC236}">
                <a16:creationId xmlns:a16="http://schemas.microsoft.com/office/drawing/2014/main" id="{522AD560-41EC-B17F-6BB3-70484E0754C1}"/>
              </a:ext>
            </a:extLst>
          </p:cNvPr>
          <p:cNvSpPr/>
          <p:nvPr/>
        </p:nvSpPr>
        <p:spPr>
          <a:xfrm>
            <a:off x="5607517" y="2946742"/>
            <a:ext cx="1073946" cy="406148"/>
          </a:xfrm>
          <a:prstGeom prst="cube">
            <a:avLst>
              <a:gd name="adj" fmla="val 85175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00D74A5-B86B-B9F0-33A1-F7B44B337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19803" y="2558502"/>
            <a:ext cx="910275" cy="194449"/>
          </a:xfrm>
          <a:prstGeom prst="rect">
            <a:avLst/>
          </a:prstGeom>
        </p:spPr>
      </p:pic>
      <p:sp>
        <p:nvSpPr>
          <p:cNvPr id="15" name="直方体 14">
            <a:extLst>
              <a:ext uri="{FF2B5EF4-FFF2-40B4-BE49-F238E27FC236}">
                <a16:creationId xmlns:a16="http://schemas.microsoft.com/office/drawing/2014/main" id="{036E562A-FD6A-5E99-5D4B-10B6811AE4F0}"/>
              </a:ext>
            </a:extLst>
          </p:cNvPr>
          <p:cNvSpPr/>
          <p:nvPr/>
        </p:nvSpPr>
        <p:spPr>
          <a:xfrm>
            <a:off x="4272977" y="3374823"/>
            <a:ext cx="1073946" cy="406148"/>
          </a:xfrm>
          <a:prstGeom prst="cube">
            <a:avLst>
              <a:gd name="adj" fmla="val 85175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1BDD6B4-C9A1-D6BB-3F6D-F5783038B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23363" y="3024683"/>
            <a:ext cx="910275" cy="19444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45900B3-5E74-7683-7832-0928F7CD9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56663" y="3034208"/>
            <a:ext cx="910275" cy="194449"/>
          </a:xfrm>
          <a:prstGeom prst="rect">
            <a:avLst/>
          </a:prstGeom>
        </p:spPr>
      </p:pic>
      <p:sp>
        <p:nvSpPr>
          <p:cNvPr id="20" name="直方体 19">
            <a:extLst>
              <a:ext uri="{FF2B5EF4-FFF2-40B4-BE49-F238E27FC236}">
                <a16:creationId xmlns:a16="http://schemas.microsoft.com/office/drawing/2014/main" id="{4F8135B6-B6AF-FFA1-9F37-F7EA4681A761}"/>
              </a:ext>
            </a:extLst>
          </p:cNvPr>
          <p:cNvSpPr/>
          <p:nvPr/>
        </p:nvSpPr>
        <p:spPr>
          <a:xfrm>
            <a:off x="2912155" y="3838080"/>
            <a:ext cx="1073946" cy="406148"/>
          </a:xfrm>
          <a:prstGeom prst="cube">
            <a:avLst>
              <a:gd name="adj" fmla="val 85175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79BF5E8-C33B-6382-04CF-D79A7203E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24441" y="3554615"/>
            <a:ext cx="910275" cy="19444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E6FFF56-042A-2A7D-FD60-09EB0F1F7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24391" y="3592715"/>
            <a:ext cx="910275" cy="19444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891EC2A-2DC3-E0CB-5D2F-95BBC4075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34016" y="3326015"/>
            <a:ext cx="910275" cy="194449"/>
          </a:xfrm>
          <a:prstGeom prst="rect">
            <a:avLst/>
          </a:prstGeom>
        </p:spPr>
      </p:pic>
      <p:sp>
        <p:nvSpPr>
          <p:cNvPr id="24" name="直方体 23">
            <a:extLst>
              <a:ext uri="{FF2B5EF4-FFF2-40B4-BE49-F238E27FC236}">
                <a16:creationId xmlns:a16="http://schemas.microsoft.com/office/drawing/2014/main" id="{AA314054-DA00-7849-6998-4D30CEFD89FB}"/>
              </a:ext>
            </a:extLst>
          </p:cNvPr>
          <p:cNvSpPr/>
          <p:nvPr/>
        </p:nvSpPr>
        <p:spPr>
          <a:xfrm>
            <a:off x="1510476" y="4262114"/>
            <a:ext cx="1073946" cy="406148"/>
          </a:xfrm>
          <a:prstGeom prst="cube">
            <a:avLst>
              <a:gd name="adj" fmla="val 85175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B6C772B1-AE6A-1A42-160D-039B3D6A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98962" y="3873874"/>
            <a:ext cx="910275" cy="194449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02D4ACEE-6011-2D58-E4B0-F0D8DBE70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451312" y="3921499"/>
            <a:ext cx="910275" cy="194449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FE8F819-6E2E-1421-2F6C-A4EEFEC3D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927562" y="3854824"/>
            <a:ext cx="910275" cy="194449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B73D25B9-5EA6-B268-2FF1-6F754C4AF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22712" y="3950074"/>
            <a:ext cx="910275" cy="194449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52350C5-E34F-38B7-9209-FFA9ABCB5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80538" y="2948483"/>
            <a:ext cx="910275" cy="19444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E5E0DD1-82D8-FB7B-3B08-26A1E900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32688" y="3415208"/>
            <a:ext cx="910275" cy="19444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8B585F6-C11D-FA94-960A-1DFC19CF2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84913" y="3920033"/>
            <a:ext cx="910275" cy="19444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A2B58EF-D27D-9C56-7719-9FB22ACB4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14941" y="3516515"/>
            <a:ext cx="910275" cy="19444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9D16F59-BC58-7A0C-A977-92FFBE8D7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19516" y="3973715"/>
            <a:ext cx="910275" cy="19444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DD5E5AB-0F80-84D9-8345-557B57ACE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76616" y="3973715"/>
            <a:ext cx="910275" cy="194449"/>
          </a:xfrm>
          <a:prstGeom prst="rect">
            <a:avLst/>
          </a:prstGeom>
        </p:spPr>
      </p:pic>
      <p:sp>
        <p:nvSpPr>
          <p:cNvPr id="7" name="右中かっこ 6">
            <a:extLst>
              <a:ext uri="{FF2B5EF4-FFF2-40B4-BE49-F238E27FC236}">
                <a16:creationId xmlns:a16="http://schemas.microsoft.com/office/drawing/2014/main" id="{BD0786C6-6176-2D1C-544D-FC2291D93103}"/>
              </a:ext>
            </a:extLst>
          </p:cNvPr>
          <p:cNvSpPr/>
          <p:nvPr/>
        </p:nvSpPr>
        <p:spPr>
          <a:xfrm rot="15117123">
            <a:off x="4196336" y="1885100"/>
            <a:ext cx="466969" cy="889772"/>
          </a:xfrm>
          <a:prstGeom prst="rightBrace">
            <a:avLst>
              <a:gd name="adj1" fmla="val 24889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6909552-45B1-0E44-5311-2C8A3226DD47}"/>
              </a:ext>
            </a:extLst>
          </p:cNvPr>
          <p:cNvSpPr txBox="1"/>
          <p:nvPr/>
        </p:nvSpPr>
        <p:spPr>
          <a:xfrm rot="20559970">
            <a:off x="3476660" y="1385363"/>
            <a:ext cx="1659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rgbClr val="FF0000"/>
                </a:solidFill>
              </a:rPr>
              <a:t>Leading order </a:t>
            </a:r>
          </a:p>
          <a:p>
            <a:pPr algn="ctr"/>
            <a:r>
              <a:rPr kumimoji="1" lang="en-US" altLang="ja-JP" sz="1600" b="1" dirty="0">
                <a:solidFill>
                  <a:srgbClr val="FF0000"/>
                </a:solidFill>
              </a:rPr>
              <a:t>nonlinear </a:t>
            </a:r>
          </a:p>
          <a:p>
            <a:pPr algn="ctr"/>
            <a:r>
              <a:rPr kumimoji="1" lang="en-US" altLang="ja-JP" sz="1600" b="1" dirty="0">
                <a:solidFill>
                  <a:srgbClr val="FF0000"/>
                </a:solidFill>
              </a:rPr>
              <a:t>correction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6A4A4D9-ECB3-5D8C-8B2A-E87777A47BFA}"/>
              </a:ext>
            </a:extLst>
          </p:cNvPr>
          <p:cNvSpPr txBox="1"/>
          <p:nvPr/>
        </p:nvSpPr>
        <p:spPr>
          <a:xfrm rot="20611655">
            <a:off x="2901388" y="1197397"/>
            <a:ext cx="24051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>
                <a:solidFill>
                  <a:schemeClr val="tx2"/>
                </a:solidFill>
              </a:rPr>
              <a:t>Kubo, arXiv:2509.09766	</a:t>
            </a:r>
            <a:endParaRPr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AD161CF-482F-83AC-94DC-A378FAC4FB44}"/>
              </a:ext>
            </a:extLst>
          </p:cNvPr>
          <p:cNvSpPr txBox="1"/>
          <p:nvPr/>
        </p:nvSpPr>
        <p:spPr>
          <a:xfrm rot="20297500">
            <a:off x="716440" y="1201290"/>
            <a:ext cx="3501968" cy="523220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>
                <a:solidFill>
                  <a:schemeClr val="tx2"/>
                </a:solidFill>
              </a:rPr>
              <a:t>Gurevich, PRL </a:t>
            </a:r>
            <a:r>
              <a:rPr lang="en-US" altLang="ja-JP" sz="1400" b="1" dirty="0">
                <a:solidFill>
                  <a:schemeClr val="tx2"/>
                </a:solidFill>
              </a:rPr>
              <a:t>113</a:t>
            </a:r>
            <a:r>
              <a:rPr lang="en-US" altLang="ja-JP" sz="1400" dirty="0">
                <a:solidFill>
                  <a:schemeClr val="tx2"/>
                </a:solidFill>
              </a:rPr>
              <a:t>, 087001 (2014)</a:t>
            </a:r>
          </a:p>
          <a:p>
            <a:pPr algn="ctr"/>
            <a:r>
              <a:rPr lang="en-US" altLang="ja-JP" sz="1400" dirty="0">
                <a:solidFill>
                  <a:schemeClr val="tx2"/>
                </a:solidFill>
              </a:rPr>
              <a:t>Kubo-Gurevich, PRB </a:t>
            </a:r>
            <a:r>
              <a:rPr lang="en-US" altLang="ja-JP" sz="1400" b="1" dirty="0">
                <a:solidFill>
                  <a:schemeClr val="tx2"/>
                </a:solidFill>
              </a:rPr>
              <a:t>100</a:t>
            </a:r>
            <a:r>
              <a:rPr lang="en-US" altLang="ja-JP" sz="1400" dirty="0">
                <a:solidFill>
                  <a:schemeClr val="tx2"/>
                </a:solidFill>
              </a:rPr>
              <a:t>, 064522 (2019)</a:t>
            </a:r>
            <a:endParaRPr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EA4B127-B401-0C8D-4A40-2A5FAD45EB73}"/>
              </a:ext>
            </a:extLst>
          </p:cNvPr>
          <p:cNvSpPr txBox="1"/>
          <p:nvPr/>
        </p:nvSpPr>
        <p:spPr>
          <a:xfrm rot="20397276">
            <a:off x="-20860" y="566645"/>
            <a:ext cx="3062670" cy="307777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>
                <a:solidFill>
                  <a:schemeClr val="tx2"/>
                </a:solidFill>
              </a:rPr>
              <a:t>T. Kubo, arXiv:2509.09766	 (2025)</a:t>
            </a:r>
            <a:endParaRPr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D3EAFB1-A54B-81EF-DE82-56A2232A0349}"/>
              </a:ext>
            </a:extLst>
          </p:cNvPr>
          <p:cNvSpPr txBox="1"/>
          <p:nvPr/>
        </p:nvSpPr>
        <p:spPr>
          <a:xfrm rot="20297015">
            <a:off x="458160" y="609903"/>
            <a:ext cx="35663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/>
              <a:t>Nonperturbative treatment (DOS smearing et al.)</a:t>
            </a:r>
            <a:endParaRPr lang="ja-JP" altLang="en-US" sz="2000" dirty="0"/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BC73C320-7FAF-371A-842F-45079BAD29BE}"/>
              </a:ext>
            </a:extLst>
          </p:cNvPr>
          <p:cNvCxnSpPr>
            <a:cxnSpLocks/>
          </p:cNvCxnSpPr>
          <p:nvPr/>
        </p:nvCxnSpPr>
        <p:spPr>
          <a:xfrm>
            <a:off x="405811" y="1286572"/>
            <a:ext cx="542558" cy="142724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9948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8DE2319-0DE5-6D15-1D01-3175942C99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38"/>
          <a:stretch>
            <a:fillRect/>
          </a:stretch>
        </p:blipFill>
        <p:spPr>
          <a:xfrm>
            <a:off x="24339" y="1597992"/>
            <a:ext cx="5424916" cy="500334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7600C1A-9541-9BCD-986B-422A355D27D4}"/>
              </a:ext>
            </a:extLst>
          </p:cNvPr>
          <p:cNvSpPr txBox="1"/>
          <p:nvPr/>
        </p:nvSpPr>
        <p:spPr>
          <a:xfrm rot="19937489">
            <a:off x="4018187" y="2008675"/>
            <a:ext cx="2284343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3300"/>
                </a:solidFill>
              </a:rPr>
              <a:t>360MHz for Nb</a:t>
            </a:r>
            <a:endParaRPr kumimoji="1" lang="ja-JP" altLang="en-US" sz="2400" dirty="0">
              <a:solidFill>
                <a:srgbClr val="FF33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57FB45-F9A2-5EA8-D3F7-72C4F1FF8EC7}"/>
              </a:ext>
            </a:extLst>
          </p:cNvPr>
          <p:cNvSpPr txBox="1"/>
          <p:nvPr/>
        </p:nvSpPr>
        <p:spPr>
          <a:xfrm rot="797848">
            <a:off x="4361216" y="3325393"/>
            <a:ext cx="2284343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39FC3"/>
                </a:solidFill>
              </a:rPr>
              <a:t>720MHz for Nb</a:t>
            </a:r>
            <a:endParaRPr kumimoji="1" lang="ja-JP" altLang="en-US" sz="2400" dirty="0">
              <a:solidFill>
                <a:srgbClr val="F39FC3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FD8EE4-FB4D-A15D-65E2-F580229D7A42}"/>
              </a:ext>
            </a:extLst>
          </p:cNvPr>
          <p:cNvSpPr txBox="1"/>
          <p:nvPr/>
        </p:nvSpPr>
        <p:spPr>
          <a:xfrm rot="3089488">
            <a:off x="3319280" y="5410743"/>
            <a:ext cx="2184957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</a:rPr>
              <a:t>3.6GHz for Nb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906A9-3C7F-07C8-32F2-473DC5CBAF9D}"/>
              </a:ext>
            </a:extLst>
          </p:cNvPr>
          <p:cNvSpPr txBox="1"/>
          <p:nvPr/>
        </p:nvSpPr>
        <p:spPr>
          <a:xfrm rot="2463641">
            <a:off x="3913570" y="4482659"/>
            <a:ext cx="2184957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669FDF"/>
                </a:solidFill>
              </a:rPr>
              <a:t>1.8GHz for Nb</a:t>
            </a:r>
            <a:endParaRPr kumimoji="1" lang="ja-JP" altLang="en-US" sz="2400" dirty="0">
              <a:solidFill>
                <a:srgbClr val="669FDF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5EB871B-4751-57B4-C199-B69E6F3BB276}"/>
              </a:ext>
            </a:extLst>
          </p:cNvPr>
          <p:cNvSpPr txBox="1"/>
          <p:nvPr/>
        </p:nvSpPr>
        <p:spPr>
          <a:xfrm>
            <a:off x="-29794" y="6221843"/>
            <a:ext cx="2128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0000FF"/>
                </a:solidFill>
              </a:rPr>
              <a:t>arXiv:2509.09766	</a:t>
            </a:r>
            <a:endParaRPr lang="ja-JP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07A4C4F-D28F-19C8-EBA6-BDE002B51BD7}"/>
                  </a:ext>
                </a:extLst>
              </p:cNvPr>
              <p:cNvSpPr txBox="1"/>
              <p:nvPr/>
            </p:nvSpPr>
            <p:spPr>
              <a:xfrm>
                <a:off x="1187777" y="1638833"/>
                <a:ext cx="35320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800" dirty="0">
                    <a:solidFill>
                      <a:schemeClr val="bg1"/>
                    </a:solidFill>
                  </a:rPr>
                  <a:t>Dirty limit (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kumimoji="1"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07A4C4F-D28F-19C8-EBA6-BDE002B51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777" y="1638833"/>
                <a:ext cx="3532095" cy="523220"/>
              </a:xfrm>
              <a:prstGeom prst="rect">
                <a:avLst/>
              </a:prstGeom>
              <a:blipFill>
                <a:blip r:embed="rId4"/>
                <a:stretch>
                  <a:fillRect l="-3627" t="-13953" b="-30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5BD4204-8CB8-838D-F230-74B1E27BAB48}"/>
                  </a:ext>
                </a:extLst>
              </p:cNvPr>
              <p:cNvSpPr txBox="1"/>
              <p:nvPr/>
            </p:nvSpPr>
            <p:spPr>
              <a:xfrm>
                <a:off x="1304708" y="4922212"/>
                <a:ext cx="1341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5BD4204-8CB8-838D-F230-74B1E27BA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708" y="4922212"/>
                <a:ext cx="1341136" cy="276999"/>
              </a:xfrm>
              <a:prstGeom prst="rect">
                <a:avLst/>
              </a:prstGeom>
              <a:blipFill>
                <a:blip r:embed="rId5"/>
                <a:stretch>
                  <a:fillRect l="-19091" t="-167391" r="-909" b="-2521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A89FCCF-91AA-9814-6E6B-FE366E034F1B}"/>
                  </a:ext>
                </a:extLst>
              </p:cNvPr>
              <p:cNvSpPr txBox="1"/>
              <p:nvPr/>
            </p:nvSpPr>
            <p:spPr>
              <a:xfrm>
                <a:off x="1844439" y="774059"/>
                <a:ext cx="2197396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001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A89FCCF-91AA-9814-6E6B-FE366E034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439" y="774059"/>
                <a:ext cx="21973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E4DABF-8754-CEB4-8BCC-FDF2474330F1}"/>
                  </a:ext>
                </a:extLst>
              </p:cNvPr>
              <p:cNvSpPr txBox="1"/>
              <p:nvPr/>
            </p:nvSpPr>
            <p:spPr>
              <a:xfrm>
                <a:off x="7478666" y="790444"/>
                <a:ext cx="1958678" cy="430887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den>
                      </m:f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E4DABF-8754-CEB4-8BCC-FDF247433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666" y="790444"/>
                <a:ext cx="195867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F43A601-AD6F-4DCF-25E6-CCF1BC760390}"/>
              </a:ext>
            </a:extLst>
          </p:cNvPr>
          <p:cNvSpPr txBox="1"/>
          <p:nvPr/>
        </p:nvSpPr>
        <p:spPr>
          <a:xfrm>
            <a:off x="1034646" y="3291"/>
            <a:ext cx="10004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Theoretical prediction: effects of the inelastic scattering rate</a:t>
            </a:r>
            <a:endParaRPr kumimoji="1" lang="ja-JP" altLang="en-US" sz="2800" dirty="0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D3EB51AD-363B-97CD-8E93-2DF7008C8B9D}"/>
              </a:ext>
            </a:extLst>
          </p:cNvPr>
          <p:cNvSpPr/>
          <p:nvPr/>
        </p:nvSpPr>
        <p:spPr>
          <a:xfrm>
            <a:off x="4844374" y="554473"/>
            <a:ext cx="1876139" cy="8976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4578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FB95C-559B-25E9-34A6-5DD8DE219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E5CF946-93C5-226D-E2FA-DD949545C0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7737" y="1597992"/>
            <a:ext cx="5296885" cy="506405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89424D6-DF91-F335-6AC8-DEE1425925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38"/>
          <a:stretch>
            <a:fillRect/>
          </a:stretch>
        </p:blipFill>
        <p:spPr>
          <a:xfrm>
            <a:off x="24339" y="1597992"/>
            <a:ext cx="5424916" cy="500334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58B556-4EE7-1B0C-9A13-AD0A4F2FBED1}"/>
              </a:ext>
            </a:extLst>
          </p:cNvPr>
          <p:cNvSpPr txBox="1"/>
          <p:nvPr/>
        </p:nvSpPr>
        <p:spPr>
          <a:xfrm rot="19937489">
            <a:off x="4018187" y="2008675"/>
            <a:ext cx="2284343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3300"/>
                </a:solidFill>
              </a:rPr>
              <a:t>360MHz for Nb</a:t>
            </a:r>
            <a:endParaRPr kumimoji="1" lang="ja-JP" altLang="en-US" sz="2400" dirty="0">
              <a:solidFill>
                <a:srgbClr val="FF33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D0A1D93-5A72-3DE0-C0F8-1222247F4751}"/>
              </a:ext>
            </a:extLst>
          </p:cNvPr>
          <p:cNvSpPr txBox="1"/>
          <p:nvPr/>
        </p:nvSpPr>
        <p:spPr>
          <a:xfrm rot="797848">
            <a:off x="4361216" y="3325393"/>
            <a:ext cx="2284343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39FC3"/>
                </a:solidFill>
              </a:rPr>
              <a:t>720MHz for Nb</a:t>
            </a:r>
            <a:endParaRPr kumimoji="1" lang="ja-JP" altLang="en-US" sz="2400" dirty="0">
              <a:solidFill>
                <a:srgbClr val="F39FC3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F609FD-F839-CC08-402D-948759219A4A}"/>
              </a:ext>
            </a:extLst>
          </p:cNvPr>
          <p:cNvSpPr txBox="1"/>
          <p:nvPr/>
        </p:nvSpPr>
        <p:spPr>
          <a:xfrm rot="3089488">
            <a:off x="3319280" y="5410743"/>
            <a:ext cx="2184957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</a:rPr>
              <a:t>3.6GHz for Nb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66E895B-4854-B903-0F5C-BA961F24CF0F}"/>
              </a:ext>
            </a:extLst>
          </p:cNvPr>
          <p:cNvSpPr txBox="1"/>
          <p:nvPr/>
        </p:nvSpPr>
        <p:spPr>
          <a:xfrm rot="2463641">
            <a:off x="3913570" y="4482659"/>
            <a:ext cx="2184957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669FDF"/>
                </a:solidFill>
              </a:rPr>
              <a:t>1.8GHz for Nb</a:t>
            </a:r>
            <a:endParaRPr kumimoji="1" lang="ja-JP" altLang="en-US" sz="2400" dirty="0">
              <a:solidFill>
                <a:srgbClr val="669FDF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DECFBA-58E0-C1C7-029E-23ABF1DAE66A}"/>
              </a:ext>
            </a:extLst>
          </p:cNvPr>
          <p:cNvSpPr txBox="1"/>
          <p:nvPr/>
        </p:nvSpPr>
        <p:spPr>
          <a:xfrm>
            <a:off x="-29794" y="6221843"/>
            <a:ext cx="2128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0000FF"/>
                </a:solidFill>
              </a:rPr>
              <a:t>arXiv:2509.09766	</a:t>
            </a:r>
            <a:endParaRPr lang="ja-JP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E6DFEFE-F1C6-292B-9690-B1A246EBF9D4}"/>
                  </a:ext>
                </a:extLst>
              </p:cNvPr>
              <p:cNvSpPr txBox="1"/>
              <p:nvPr/>
            </p:nvSpPr>
            <p:spPr>
              <a:xfrm>
                <a:off x="1187777" y="1638833"/>
                <a:ext cx="35320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800" dirty="0">
                    <a:solidFill>
                      <a:schemeClr val="bg1"/>
                    </a:solidFill>
                  </a:rPr>
                  <a:t>Dirty limit (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kumimoji="1"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07A4C4F-D28F-19C8-EBA6-BDE002B51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777" y="1638833"/>
                <a:ext cx="3532095" cy="523220"/>
              </a:xfrm>
              <a:prstGeom prst="rect">
                <a:avLst/>
              </a:prstGeom>
              <a:blipFill>
                <a:blip r:embed="rId4"/>
                <a:stretch>
                  <a:fillRect l="-3627" t="-13953" b="-30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63AFDE7-9CB0-E80E-22F0-CCD93E806182}"/>
                  </a:ext>
                </a:extLst>
              </p:cNvPr>
              <p:cNvSpPr txBox="1"/>
              <p:nvPr/>
            </p:nvSpPr>
            <p:spPr>
              <a:xfrm>
                <a:off x="1304708" y="4922212"/>
                <a:ext cx="1341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5BD4204-8CB8-838D-F230-74B1E27BA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708" y="4922212"/>
                <a:ext cx="1341136" cy="276999"/>
              </a:xfrm>
              <a:prstGeom prst="rect">
                <a:avLst/>
              </a:prstGeom>
              <a:blipFill>
                <a:blip r:embed="rId5"/>
                <a:stretch>
                  <a:fillRect l="-19091" t="-167391" r="-909" b="-2521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A313D6-2D0E-819C-3737-FF0892CD3892}"/>
              </a:ext>
            </a:extLst>
          </p:cNvPr>
          <p:cNvSpPr txBox="1"/>
          <p:nvPr/>
        </p:nvSpPr>
        <p:spPr>
          <a:xfrm rot="18455595">
            <a:off x="9933013" y="1659671"/>
            <a:ext cx="2284343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3300"/>
                </a:solidFill>
              </a:rPr>
              <a:t>360MHz for Nb</a:t>
            </a:r>
            <a:endParaRPr kumimoji="1" lang="ja-JP" altLang="en-US" sz="2400" dirty="0">
              <a:solidFill>
                <a:srgbClr val="FF33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8586CA0-0641-A3F2-3B64-7469D5F94819}"/>
              </a:ext>
            </a:extLst>
          </p:cNvPr>
          <p:cNvSpPr txBox="1"/>
          <p:nvPr/>
        </p:nvSpPr>
        <p:spPr>
          <a:xfrm rot="19445596">
            <a:off x="10166068" y="3138990"/>
            <a:ext cx="2184957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39FC3"/>
                </a:solidFill>
              </a:rPr>
              <a:t>3.6GHz for Nb</a:t>
            </a:r>
            <a:endParaRPr kumimoji="1" lang="ja-JP" altLang="en-US" sz="2400" dirty="0">
              <a:solidFill>
                <a:srgbClr val="F39FC3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4145879-2ABE-19AA-3053-E75887CCA74B}"/>
              </a:ext>
            </a:extLst>
          </p:cNvPr>
          <p:cNvSpPr txBox="1"/>
          <p:nvPr/>
        </p:nvSpPr>
        <p:spPr>
          <a:xfrm rot="1872193">
            <a:off x="9405383" y="5593304"/>
            <a:ext cx="2095189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669FDF"/>
                </a:solidFill>
              </a:rPr>
              <a:t>36GHz for Nb</a:t>
            </a:r>
            <a:endParaRPr kumimoji="1" lang="ja-JP" altLang="en-US" sz="2400" dirty="0">
              <a:solidFill>
                <a:srgbClr val="669FDF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145258-C5B7-8BD2-76CD-B28E5DAD4A6C}"/>
              </a:ext>
            </a:extLst>
          </p:cNvPr>
          <p:cNvSpPr txBox="1"/>
          <p:nvPr/>
        </p:nvSpPr>
        <p:spPr>
          <a:xfrm rot="21436023">
            <a:off x="9982705" y="4453655"/>
            <a:ext cx="2184957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39FC3"/>
                </a:solidFill>
              </a:rPr>
              <a:t>7.2GHz for Nb</a:t>
            </a:r>
            <a:endParaRPr kumimoji="1" lang="ja-JP" altLang="en-US" sz="2400" dirty="0">
              <a:solidFill>
                <a:srgbClr val="F39F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321AF07-E5D0-8131-8C84-A937773706EF}"/>
                  </a:ext>
                </a:extLst>
              </p:cNvPr>
              <p:cNvSpPr txBox="1"/>
              <p:nvPr/>
            </p:nvSpPr>
            <p:spPr>
              <a:xfrm>
                <a:off x="1844439" y="774059"/>
                <a:ext cx="2197396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001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321AF07-E5D0-8131-8C84-A93777370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439" y="774059"/>
                <a:ext cx="21973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6774A5F7-3376-3E31-0F41-45EA366544AD}"/>
                  </a:ext>
                </a:extLst>
              </p:cNvPr>
              <p:cNvSpPr txBox="1"/>
              <p:nvPr/>
            </p:nvSpPr>
            <p:spPr>
              <a:xfrm>
                <a:off x="7478666" y="790444"/>
                <a:ext cx="1958678" cy="430887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den>
                      </m:f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6774A5F7-3376-3E31-0F41-45EA36654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666" y="790444"/>
                <a:ext cx="195867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53DCA00-CE3F-F424-8E34-14E09E77E23A}"/>
              </a:ext>
            </a:extLst>
          </p:cNvPr>
          <p:cNvSpPr txBox="1"/>
          <p:nvPr/>
        </p:nvSpPr>
        <p:spPr>
          <a:xfrm>
            <a:off x="1034646" y="3291"/>
            <a:ext cx="10004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Theoretical prediction: effects of the inelastic scattering rate</a:t>
            </a:r>
            <a:endParaRPr kumimoji="1" lang="ja-JP" altLang="en-US" sz="28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66DD5E-5841-2882-6EB4-93A2D4231A8D}"/>
              </a:ext>
            </a:extLst>
          </p:cNvPr>
          <p:cNvSpPr txBox="1"/>
          <p:nvPr/>
        </p:nvSpPr>
        <p:spPr>
          <a:xfrm>
            <a:off x="5954782" y="6068599"/>
            <a:ext cx="2128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0000FF"/>
                </a:solidFill>
              </a:rPr>
              <a:t>arXiv:2509.09766</a:t>
            </a:r>
          </a:p>
          <a:p>
            <a:pPr algn="r"/>
            <a:r>
              <a:rPr lang="en-US" altLang="ja-JP" dirty="0">
                <a:solidFill>
                  <a:srgbClr val="0000FF"/>
                </a:solidFill>
              </a:rPr>
              <a:t>appendix	</a:t>
            </a:r>
            <a:endParaRPr lang="ja-JP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6ADD559-0F32-A74A-B2DF-B3D8C32FBFBF}"/>
                  </a:ext>
                </a:extLst>
              </p:cNvPr>
              <p:cNvSpPr txBox="1"/>
              <p:nvPr/>
            </p:nvSpPr>
            <p:spPr>
              <a:xfrm>
                <a:off x="7140902" y="1541548"/>
                <a:ext cx="35320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800" dirty="0">
                    <a:solidFill>
                      <a:schemeClr val="bg1"/>
                    </a:solidFill>
                  </a:rPr>
                  <a:t>Dirty limit (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kumimoji="1"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0187F0A-5E74-84E0-8657-679251D4A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902" y="1541548"/>
                <a:ext cx="3532095" cy="523220"/>
              </a:xfrm>
              <a:prstGeom prst="rect">
                <a:avLst/>
              </a:prstGeom>
              <a:blipFill>
                <a:blip r:embed="rId8"/>
                <a:stretch>
                  <a:fillRect l="-3448" t="-13953" b="-30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矢印: 右 10">
            <a:extLst>
              <a:ext uri="{FF2B5EF4-FFF2-40B4-BE49-F238E27FC236}">
                <a16:creationId xmlns:a16="http://schemas.microsoft.com/office/drawing/2014/main" id="{47C2C053-0E54-65CE-EFE0-365B675B0D53}"/>
              </a:ext>
            </a:extLst>
          </p:cNvPr>
          <p:cNvSpPr/>
          <p:nvPr/>
        </p:nvSpPr>
        <p:spPr>
          <a:xfrm>
            <a:off x="4844374" y="554473"/>
            <a:ext cx="1876139" cy="8976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31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78828-1562-5AC6-A2F3-33D5B6E90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1EA7A5E-9BE9-42CB-7D3C-B1DC661C4DA8}"/>
              </a:ext>
            </a:extLst>
          </p:cNvPr>
          <p:cNvCxnSpPr/>
          <p:nvPr/>
        </p:nvCxnSpPr>
        <p:spPr>
          <a:xfrm>
            <a:off x="618646" y="5846323"/>
            <a:ext cx="942067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5675EC5A-3ACA-5786-3FD3-B4C31C7B6698}"/>
              </a:ext>
            </a:extLst>
          </p:cNvPr>
          <p:cNvCxnSpPr>
            <a:cxnSpLocks/>
          </p:cNvCxnSpPr>
          <p:nvPr/>
        </p:nvCxnSpPr>
        <p:spPr>
          <a:xfrm flipV="1">
            <a:off x="1099225" y="706795"/>
            <a:ext cx="0" cy="600862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50E254-8195-C40C-5D6A-42F12594CBE8}"/>
              </a:ext>
            </a:extLst>
          </p:cNvPr>
          <p:cNvSpPr txBox="1"/>
          <p:nvPr/>
        </p:nvSpPr>
        <p:spPr>
          <a:xfrm>
            <a:off x="10131313" y="4871459"/>
            <a:ext cx="14782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/>
              <a:t>Mean</a:t>
            </a:r>
            <a:r>
              <a:rPr kumimoji="1" lang="ja-JP" altLang="en-US" sz="3600" dirty="0"/>
              <a:t> </a:t>
            </a:r>
            <a:endParaRPr kumimoji="1" lang="en-US" altLang="ja-JP" sz="3600" dirty="0"/>
          </a:p>
          <a:p>
            <a:pPr algn="ctr"/>
            <a:r>
              <a:rPr kumimoji="1" lang="en-US" altLang="ja-JP" sz="3600" dirty="0"/>
              <a:t>free</a:t>
            </a:r>
            <a:r>
              <a:rPr kumimoji="1" lang="ja-JP" altLang="en-US" sz="3600" dirty="0"/>
              <a:t> </a:t>
            </a:r>
            <a:endParaRPr kumimoji="1" lang="en-US" altLang="ja-JP" sz="3600" dirty="0"/>
          </a:p>
          <a:p>
            <a:pPr algn="ctr"/>
            <a:r>
              <a:rPr kumimoji="1" lang="en-US" altLang="ja-JP" sz="3600" dirty="0"/>
              <a:t>path</a:t>
            </a:r>
            <a:endParaRPr kumimoji="1" lang="ja-JP" altLang="en-US" sz="3600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347FEE1-A6B4-7C70-CDA3-2161F2530D79}"/>
              </a:ext>
            </a:extLst>
          </p:cNvPr>
          <p:cNvCxnSpPr/>
          <p:nvPr/>
        </p:nvCxnSpPr>
        <p:spPr>
          <a:xfrm>
            <a:off x="5718090" y="5564220"/>
            <a:ext cx="0" cy="60311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0D6B78-AAB7-084E-A4EF-A540BCE6D634}"/>
              </a:ext>
            </a:extLst>
          </p:cNvPr>
          <p:cNvSpPr txBox="1"/>
          <p:nvPr/>
        </p:nvSpPr>
        <p:spPr>
          <a:xfrm>
            <a:off x="627511" y="5748622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0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D1F9407-BBD6-5904-9373-DA3DD6DC4EFA}"/>
                  </a:ext>
                </a:extLst>
              </p:cNvPr>
              <p:cNvSpPr txBox="1"/>
              <p:nvPr/>
            </p:nvSpPr>
            <p:spPr>
              <a:xfrm>
                <a:off x="5452355" y="6141661"/>
                <a:ext cx="59574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B1ECDD0-7E33-5410-6421-8C4B5AD89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355" y="6141661"/>
                <a:ext cx="595740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39A38D6-1235-9509-15B4-F02DF2895F98}"/>
              </a:ext>
            </a:extLst>
          </p:cNvPr>
          <p:cNvSpPr txBox="1"/>
          <p:nvPr/>
        </p:nvSpPr>
        <p:spPr>
          <a:xfrm>
            <a:off x="26301" y="191335"/>
            <a:ext cx="2603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Temperature</a:t>
            </a:r>
            <a:endParaRPr kumimoji="1" lang="ja-JP" altLang="en-US" sz="3200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76E458A-3DB7-623A-1B6B-FD89447F1155}"/>
              </a:ext>
            </a:extLst>
          </p:cNvPr>
          <p:cNvCxnSpPr>
            <a:cxnSpLocks/>
          </p:cNvCxnSpPr>
          <p:nvPr/>
        </p:nvCxnSpPr>
        <p:spPr>
          <a:xfrm>
            <a:off x="787940" y="1776919"/>
            <a:ext cx="60703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84B0EC1-D4EF-A160-795A-DCB809770457}"/>
                  </a:ext>
                </a:extLst>
              </p:cNvPr>
              <p:cNvSpPr txBox="1"/>
              <p:nvPr/>
            </p:nvSpPr>
            <p:spPr>
              <a:xfrm>
                <a:off x="146726" y="1390853"/>
                <a:ext cx="5849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FFD2352-697A-099E-8A18-1D5337E47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26" y="1390853"/>
                <a:ext cx="584967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CD0D302-347A-697F-E12D-8DA08EAB80A9}"/>
                  </a:ext>
                </a:extLst>
              </p:cNvPr>
              <p:cNvSpPr txBox="1"/>
              <p:nvPr/>
            </p:nvSpPr>
            <p:spPr>
              <a:xfrm>
                <a:off x="3338186" y="1744796"/>
                <a:ext cx="44315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Ginzburg-Landau (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60B459D-3E07-47CA-45EE-1A627E518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186" y="1744796"/>
                <a:ext cx="4431534" cy="523220"/>
              </a:xfrm>
              <a:prstGeom prst="rect">
                <a:avLst/>
              </a:prstGeom>
              <a:blipFill>
                <a:blip r:embed="rId4"/>
                <a:stretch>
                  <a:fillRect l="-2889" t="-12791" r="-1788" b="-30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楕円 17">
            <a:extLst>
              <a:ext uri="{FF2B5EF4-FFF2-40B4-BE49-F238E27FC236}">
                <a16:creationId xmlns:a16="http://schemas.microsoft.com/office/drawing/2014/main" id="{BFF042D7-413C-4CC4-AC4A-E9F417386A65}"/>
              </a:ext>
            </a:extLst>
          </p:cNvPr>
          <p:cNvSpPr/>
          <p:nvPr/>
        </p:nvSpPr>
        <p:spPr>
          <a:xfrm>
            <a:off x="1509902" y="1533469"/>
            <a:ext cx="7497911" cy="992424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1F886FC-8714-22A6-D99D-8DAF26E76B48}"/>
              </a:ext>
            </a:extLst>
          </p:cNvPr>
          <p:cNvSpPr txBox="1"/>
          <p:nvPr/>
        </p:nvSpPr>
        <p:spPr>
          <a:xfrm>
            <a:off x="6199977" y="3012537"/>
            <a:ext cx="25873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Eilenberger</a:t>
            </a:r>
          </a:p>
          <a:p>
            <a:pPr algn="ctr"/>
            <a:r>
              <a:rPr kumimoji="1" lang="en-US" altLang="ja-JP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Formalism </a:t>
            </a:r>
          </a:p>
          <a:p>
            <a:pPr algn="ctr"/>
            <a:r>
              <a:rPr kumimoji="1" lang="en-US" altLang="ja-JP" dirty="0"/>
              <a:t>Applicable to</a:t>
            </a:r>
          </a:p>
          <a:p>
            <a:pPr algn="ctr"/>
            <a:r>
              <a:rPr kumimoji="1" lang="en-US" altLang="ja-JP" dirty="0"/>
              <a:t>Any temperature</a:t>
            </a:r>
          </a:p>
          <a:p>
            <a:pPr algn="ctr"/>
            <a:r>
              <a:rPr kumimoji="1" lang="en-US" altLang="ja-JP" dirty="0"/>
              <a:t>Any mean free path</a:t>
            </a:r>
            <a:endParaRPr kumimoji="1" lang="ja-JP" altLang="en-US" dirty="0"/>
          </a:p>
          <a:p>
            <a:pPr algn="ctr"/>
            <a:endParaRPr kumimoji="1" lang="ja-JP" altLang="en-US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86088256-59D2-5F86-061A-8F8EB3C81DA4}"/>
              </a:ext>
            </a:extLst>
          </p:cNvPr>
          <p:cNvSpPr/>
          <p:nvPr/>
        </p:nvSpPr>
        <p:spPr>
          <a:xfrm>
            <a:off x="1264590" y="1390852"/>
            <a:ext cx="8328519" cy="4270799"/>
          </a:xfrm>
          <a:prstGeom prst="roundRect">
            <a:avLst/>
          </a:prstGeom>
          <a:noFill/>
          <a:ln w="793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6A31D2F0-A916-4FB7-387E-F06DD21A9975}"/>
              </a:ext>
            </a:extLst>
          </p:cNvPr>
          <p:cNvSpPr/>
          <p:nvPr/>
        </p:nvSpPr>
        <p:spPr>
          <a:xfrm>
            <a:off x="1342855" y="1533470"/>
            <a:ext cx="3520975" cy="4017516"/>
          </a:xfrm>
          <a:prstGeom prst="roundRect">
            <a:avLst/>
          </a:prstGeom>
          <a:noFill/>
          <a:ln w="79375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84630C6-BB40-C748-3663-2A138DAB03ED}"/>
                  </a:ext>
                </a:extLst>
              </p:cNvPr>
              <p:cNvSpPr txBox="1"/>
              <p:nvPr/>
            </p:nvSpPr>
            <p:spPr>
              <a:xfrm>
                <a:off x="2083806" y="2987642"/>
                <a:ext cx="2403414" cy="2000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3200" b="1" dirty="0">
                    <a:solidFill>
                      <a:srgbClr val="FF0066"/>
                    </a:solidFill>
                  </a:rPr>
                  <a:t>Usade</a:t>
                </a:r>
                <a:r>
                  <a:rPr kumimoji="1" lang="en-US" altLang="ja-JP" sz="3200" b="1" dirty="0" err="1">
                    <a:solidFill>
                      <a:srgbClr val="FF0066"/>
                    </a:solidFill>
                  </a:rPr>
                  <a:t>l</a:t>
                </a:r>
                <a:endParaRPr kumimoji="1" lang="en-US" altLang="ja-JP" sz="3200" b="1" dirty="0">
                  <a:solidFill>
                    <a:srgbClr val="FF0066"/>
                  </a:solidFill>
                </a:endParaRPr>
              </a:p>
              <a:p>
                <a:pPr algn="ctr"/>
                <a:r>
                  <a:rPr kumimoji="1" lang="en-US" altLang="ja-JP" sz="3200" b="1" dirty="0">
                    <a:solidFill>
                      <a:srgbClr val="FF0066"/>
                    </a:solidFill>
                  </a:rPr>
                  <a:t>Formalism</a:t>
                </a:r>
              </a:p>
              <a:p>
                <a:pPr algn="ctr"/>
                <a:r>
                  <a:rPr kumimoji="1" lang="en-US" altLang="ja-JP" dirty="0"/>
                  <a:t>Applicable to</a:t>
                </a:r>
              </a:p>
              <a:p>
                <a:pPr algn="ctr"/>
                <a:r>
                  <a:rPr kumimoji="1" lang="en-US" altLang="ja-JP" dirty="0"/>
                  <a:t>Any temperature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𝑚𝑓𝑝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A09816F-73E3-A403-D61B-62AA5911F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806" y="2987642"/>
                <a:ext cx="2403414" cy="2000548"/>
              </a:xfrm>
              <a:prstGeom prst="rect">
                <a:avLst/>
              </a:prstGeom>
              <a:blipFill>
                <a:blip r:embed="rId5"/>
                <a:stretch>
                  <a:fillRect l="-6091" t="-4268" r="-5838" b="-36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0810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90441-0BC5-C0A0-B2BA-05BE829D8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68B1344-DDD7-A622-BD86-005AE485B282}"/>
                  </a:ext>
                </a:extLst>
              </p:cNvPr>
              <p:cNvSpPr txBox="1"/>
              <p:nvPr/>
            </p:nvSpPr>
            <p:spPr>
              <a:xfrm>
                <a:off x="1267277" y="1122891"/>
                <a:ext cx="10074867" cy="156966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4800" dirty="0">
                    <a:solidFill>
                      <a:schemeClr val="bg1"/>
                    </a:solidFill>
                  </a:rPr>
                  <a:t>Quality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ja-JP" sz="4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ja-JP" altLang="en-US" sz="4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4800" dirty="0">
                    <a:solidFill>
                      <a:schemeClr val="bg1"/>
                    </a:solidFill>
                  </a:rPr>
                  <a:t>at lower temperatures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4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kumimoji="1" lang="en-US" altLang="ja-JP" sz="4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kumimoji="1" lang="en-US" altLang="ja-JP" sz="4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ja-JP" sz="4800" dirty="0">
                    <a:solidFill>
                      <a:schemeClr val="bg1"/>
                    </a:solidFill>
                  </a:rPr>
                  <a:t>K</a:t>
                </a:r>
                <a:r>
                  <a:rPr lang="en-US" altLang="ja-JP" sz="4800" dirty="0">
                    <a:solidFill>
                      <a:schemeClr val="bg1"/>
                    </a:solidFill>
                  </a:rPr>
                  <a:t>)</a:t>
                </a:r>
                <a:endParaRPr lang="ja-JP" alt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68B1344-DDD7-A622-BD86-005AE485B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277" y="1122891"/>
                <a:ext cx="10074867" cy="1569660"/>
              </a:xfrm>
              <a:prstGeom prst="rect">
                <a:avLst/>
              </a:prstGeom>
              <a:blipFill>
                <a:blip r:embed="rId2"/>
                <a:stretch>
                  <a:fillRect t="-8915" b="-193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443479A7-6564-28F3-19D7-17C84E1036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1552" y="3883330"/>
            <a:ext cx="3873772" cy="24746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D99DA8-E838-1A6E-9DF8-79E593F71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3134" y="3872076"/>
            <a:ext cx="3436432" cy="2353902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9C379D-A3CC-627D-709F-9A8AA92E2711}"/>
              </a:ext>
            </a:extLst>
          </p:cNvPr>
          <p:cNvSpPr txBox="1"/>
          <p:nvPr/>
        </p:nvSpPr>
        <p:spPr>
          <a:xfrm>
            <a:off x="1987035" y="3345739"/>
            <a:ext cx="318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Accelerator cavity</a:t>
            </a:r>
            <a:endParaRPr kumimoji="1"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71CE46-8A6D-E7EA-ED9C-404B3096F1A6}"/>
              </a:ext>
            </a:extLst>
          </p:cNvPr>
          <p:cNvSpPr txBox="1"/>
          <p:nvPr/>
        </p:nvSpPr>
        <p:spPr>
          <a:xfrm>
            <a:off x="7109277" y="3079920"/>
            <a:ext cx="3661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Quantum memory cavity</a:t>
            </a:r>
          </a:p>
          <a:p>
            <a:r>
              <a:rPr kumimoji="1" lang="en-US" altLang="ja-JP" sz="2400" dirty="0"/>
              <a:t>for quantum computing</a:t>
            </a:r>
            <a:endParaRPr kumimoji="1" lang="ja-JP" altLang="en-US" sz="2400" dirty="0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B4B85DEE-346C-5185-7220-7D53A58F7664}"/>
              </a:ext>
            </a:extLst>
          </p:cNvPr>
          <p:cNvSpPr/>
          <p:nvPr/>
        </p:nvSpPr>
        <p:spPr>
          <a:xfrm>
            <a:off x="5627802" y="4509425"/>
            <a:ext cx="1141251" cy="102752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E5C590-5C60-7822-F3F1-265677F980D4}"/>
              </a:ext>
            </a:extLst>
          </p:cNvPr>
          <p:cNvSpPr txBox="1"/>
          <p:nvPr/>
        </p:nvSpPr>
        <p:spPr>
          <a:xfrm>
            <a:off x="6982096" y="6338496"/>
            <a:ext cx="46797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ja-JP" sz="1400" dirty="0">
                <a:solidFill>
                  <a:schemeClr val="tx2"/>
                </a:solidFill>
              </a:rPr>
              <a:t>Brock et al., Nature </a:t>
            </a:r>
            <a:r>
              <a:rPr lang="fr-FR" altLang="ja-JP" sz="1400" b="1" dirty="0">
                <a:solidFill>
                  <a:schemeClr val="tx2"/>
                </a:solidFill>
              </a:rPr>
              <a:t>641</a:t>
            </a:r>
            <a:r>
              <a:rPr lang="fr-FR" altLang="ja-JP" sz="1400" dirty="0">
                <a:solidFill>
                  <a:schemeClr val="tx2"/>
                </a:solidFill>
              </a:rPr>
              <a:t>, 612 (2025)</a:t>
            </a:r>
          </a:p>
          <a:p>
            <a:r>
              <a:rPr lang="en-US" altLang="ja-JP" sz="1600" dirty="0">
                <a:hlinkClick r:id="rId5"/>
              </a:rPr>
              <a:t>https://doi.org/10.1038/s41586-025-08899-y</a:t>
            </a:r>
            <a:r>
              <a:rPr lang="en-US" altLang="ja-JP" sz="1600" dirty="0"/>
              <a:t> </a:t>
            </a:r>
            <a:endParaRPr lang="ja-JP" alt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723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15FC0-B243-EAC2-58F9-6F02D3321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9165CE-45D7-2794-2B6C-6E84279C60CE}"/>
              </a:ext>
            </a:extLst>
          </p:cNvPr>
          <p:cNvSpPr txBox="1"/>
          <p:nvPr/>
        </p:nvSpPr>
        <p:spPr>
          <a:xfrm>
            <a:off x="1" y="-9729"/>
            <a:ext cx="8245890" cy="2062103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C000"/>
                </a:solidFill>
                <a:latin typeface="Arial Black" panose="020B0A04020102020204" pitchFamily="34" charset="0"/>
              </a:rPr>
              <a:t>High-Q superconducting cavities </a:t>
            </a:r>
            <a:r>
              <a:rPr kumimoji="1" lang="en-US" altLang="ja-JP" sz="3200" dirty="0">
                <a:latin typeface="Arial Black" panose="020B0A04020102020204" pitchFamily="34" charset="0"/>
              </a:rPr>
              <a:t>allow us to store quantum information redundantly, enabling bosonic error correction.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7517A01-C149-1EE7-757C-3C60652A3CEB}"/>
                  </a:ext>
                </a:extLst>
              </p:cNvPr>
              <p:cNvSpPr txBox="1"/>
              <p:nvPr/>
            </p:nvSpPr>
            <p:spPr>
              <a:xfrm>
                <a:off x="62043" y="3041495"/>
                <a:ext cx="2999796" cy="903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kumimoji="1" lang="ja-JP" alt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 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405F4EA-82BC-DA37-C034-B63C15B77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3" y="3041495"/>
                <a:ext cx="2999796" cy="9035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158960A-B09D-6E0D-BD15-CC0BC4A08B9B}"/>
                  </a:ext>
                </a:extLst>
              </p:cNvPr>
              <p:cNvSpPr txBox="1"/>
              <p:nvPr/>
            </p:nvSpPr>
            <p:spPr>
              <a:xfrm>
                <a:off x="62043" y="4504098"/>
                <a:ext cx="2921249" cy="903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kumimoji="1" lang="ja-JP" alt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+|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CA5F82F-DF3C-0B88-3CC7-2288E17BB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3" y="4504098"/>
                <a:ext cx="2921249" cy="9035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E62BD2E-8161-9BEC-AB6D-91B8A02CD946}"/>
                  </a:ext>
                </a:extLst>
              </p:cNvPr>
              <p:cNvSpPr txBox="1"/>
              <p:nvPr/>
            </p:nvSpPr>
            <p:spPr>
              <a:xfrm>
                <a:off x="5836935" y="3414029"/>
                <a:ext cx="5442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9106E28-53D9-8B83-3A43-FAB69B367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935" y="3414029"/>
                <a:ext cx="54425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8108D5A-0DA6-71B8-D3FE-45E9AB1FC5F7}"/>
                  </a:ext>
                </a:extLst>
              </p:cNvPr>
              <p:cNvSpPr txBox="1"/>
              <p:nvPr/>
            </p:nvSpPr>
            <p:spPr>
              <a:xfrm>
                <a:off x="5328284" y="4518072"/>
                <a:ext cx="1413144" cy="914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+|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EF815C4-63FB-A409-03B4-AEFD1610A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284" y="4518072"/>
                <a:ext cx="1413144" cy="9144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24D26A6-2AC6-5FD0-9294-D8CE2C5AFEDE}"/>
                  </a:ext>
                </a:extLst>
              </p:cNvPr>
              <p:cNvSpPr txBox="1"/>
              <p:nvPr/>
            </p:nvSpPr>
            <p:spPr>
              <a:xfrm>
                <a:off x="10483523" y="3381719"/>
                <a:ext cx="5442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0265EF9-EEDE-CED7-39C0-C782DB132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523" y="3381719"/>
                <a:ext cx="54425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10CCB50-D64B-B6D6-6F34-BFFE3B4A4C60}"/>
                  </a:ext>
                </a:extLst>
              </p:cNvPr>
              <p:cNvSpPr txBox="1"/>
              <p:nvPr/>
            </p:nvSpPr>
            <p:spPr>
              <a:xfrm>
                <a:off x="9949692" y="4522460"/>
                <a:ext cx="1611915" cy="914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8E5397F-7B87-AC77-EFCF-8906E997F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692" y="4522460"/>
                <a:ext cx="1611915" cy="9144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97939CD-4783-2F9A-95AA-969C72B8D75D}"/>
              </a:ext>
            </a:extLst>
          </p:cNvPr>
          <p:cNvSpPr/>
          <p:nvPr/>
        </p:nvSpPr>
        <p:spPr>
          <a:xfrm>
            <a:off x="91512" y="3029400"/>
            <a:ext cx="2955607" cy="27293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362A77E-6276-1BAD-2140-33985FFB44E0}"/>
              </a:ext>
            </a:extLst>
          </p:cNvPr>
          <p:cNvSpPr/>
          <p:nvPr/>
        </p:nvSpPr>
        <p:spPr>
          <a:xfrm>
            <a:off x="4641245" y="3029398"/>
            <a:ext cx="2955607" cy="27293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CF213AF-725F-6D6F-6719-58A6CA220BB5}"/>
              </a:ext>
            </a:extLst>
          </p:cNvPr>
          <p:cNvSpPr/>
          <p:nvPr/>
        </p:nvSpPr>
        <p:spPr>
          <a:xfrm>
            <a:off x="9151599" y="3041494"/>
            <a:ext cx="2955607" cy="2717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03275306-2C6E-0456-3698-9840A747AA60}"/>
              </a:ext>
            </a:extLst>
          </p:cNvPr>
          <p:cNvSpPr/>
          <p:nvPr/>
        </p:nvSpPr>
        <p:spPr>
          <a:xfrm>
            <a:off x="3335766" y="4788097"/>
            <a:ext cx="1774093" cy="3832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7B85D3A-8E6D-5D6A-6443-8C26049B6035}"/>
              </a:ext>
            </a:extLst>
          </p:cNvPr>
          <p:cNvSpPr txBox="1"/>
          <p:nvPr/>
        </p:nvSpPr>
        <p:spPr>
          <a:xfrm>
            <a:off x="3145083" y="410051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1 photon loss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CAF035E-1906-53AA-6CC8-D1A2957B77BB}"/>
              </a:ext>
            </a:extLst>
          </p:cNvPr>
          <p:cNvSpPr txBox="1"/>
          <p:nvPr/>
        </p:nvSpPr>
        <p:spPr>
          <a:xfrm>
            <a:off x="7576433" y="4137750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1 photon loss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矢印: 左カーブ 17">
            <a:extLst>
              <a:ext uri="{FF2B5EF4-FFF2-40B4-BE49-F238E27FC236}">
                <a16:creationId xmlns:a16="http://schemas.microsoft.com/office/drawing/2014/main" id="{44484834-B352-295F-058A-B02E75CF341B}"/>
              </a:ext>
            </a:extLst>
          </p:cNvPr>
          <p:cNvSpPr/>
          <p:nvPr/>
        </p:nvSpPr>
        <p:spPr>
          <a:xfrm rot="5400000">
            <a:off x="3384025" y="4490357"/>
            <a:ext cx="752352" cy="2665379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矢印: 左カーブ 18">
            <a:extLst>
              <a:ext uri="{FF2B5EF4-FFF2-40B4-BE49-F238E27FC236}">
                <a16:creationId xmlns:a16="http://schemas.microsoft.com/office/drawing/2014/main" id="{B9B671F8-0F8D-990E-1104-0803822BE800}"/>
              </a:ext>
            </a:extLst>
          </p:cNvPr>
          <p:cNvSpPr/>
          <p:nvPr/>
        </p:nvSpPr>
        <p:spPr>
          <a:xfrm rot="5400000">
            <a:off x="5102116" y="1559255"/>
            <a:ext cx="914481" cy="8806449"/>
          </a:xfrm>
          <a:prstGeom prst="curvedLeftArrow">
            <a:avLst>
              <a:gd name="adj1" fmla="val 37891"/>
              <a:gd name="adj2" fmla="val 82069"/>
              <a:gd name="adj3" fmla="val 19681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6316D29-43DD-BF36-8FB9-60F0D78FFA99}"/>
              </a:ext>
            </a:extLst>
          </p:cNvPr>
          <p:cNvSpPr txBox="1"/>
          <p:nvPr/>
        </p:nvSpPr>
        <p:spPr>
          <a:xfrm>
            <a:off x="5335137" y="5480114"/>
            <a:ext cx="250783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solidFill>
                  <a:srgbClr val="00B0F0"/>
                </a:solidFill>
              </a:rPr>
              <a:t>a remainder of 2 </a:t>
            </a:r>
          </a:p>
          <a:p>
            <a:pPr algn="ctr"/>
            <a:r>
              <a:rPr lang="en-US" altLang="ja-JP" sz="1600" b="1" dirty="0">
                <a:solidFill>
                  <a:srgbClr val="00B0F0"/>
                </a:solidFill>
              </a:rPr>
              <a:t>when divided by 3</a:t>
            </a:r>
            <a:endParaRPr lang="ja-JP" altLang="en-US" sz="1600" b="1" dirty="0">
              <a:solidFill>
                <a:srgbClr val="00B0F0"/>
              </a:solidFill>
            </a:endParaRP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2130ACC2-9403-408C-0C9C-5D490ECF3158}"/>
              </a:ext>
            </a:extLst>
          </p:cNvPr>
          <p:cNvSpPr/>
          <p:nvPr/>
        </p:nvSpPr>
        <p:spPr>
          <a:xfrm>
            <a:off x="3263465" y="3399054"/>
            <a:ext cx="2361317" cy="3832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C6CF0CE0-843F-E2F2-C027-8A052F9B45B4}"/>
              </a:ext>
            </a:extLst>
          </p:cNvPr>
          <p:cNvSpPr/>
          <p:nvPr/>
        </p:nvSpPr>
        <p:spPr>
          <a:xfrm>
            <a:off x="6944969" y="3404317"/>
            <a:ext cx="2857194" cy="3832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A8D3A17C-B441-EB11-D5C5-E5B7D6B4C36E}"/>
              </a:ext>
            </a:extLst>
          </p:cNvPr>
          <p:cNvSpPr/>
          <p:nvPr/>
        </p:nvSpPr>
        <p:spPr>
          <a:xfrm>
            <a:off x="7055122" y="4763462"/>
            <a:ext cx="2597449" cy="3832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C575ACD-2ED1-77B6-DE3E-36537AB612C3}"/>
              </a:ext>
            </a:extLst>
          </p:cNvPr>
          <p:cNvSpPr txBox="1"/>
          <p:nvPr/>
        </p:nvSpPr>
        <p:spPr>
          <a:xfrm>
            <a:off x="9764489" y="5477975"/>
            <a:ext cx="250783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solidFill>
                  <a:srgbClr val="00B0F0"/>
                </a:solidFill>
              </a:rPr>
              <a:t>a remainder of 1 </a:t>
            </a:r>
          </a:p>
          <a:p>
            <a:pPr algn="ctr"/>
            <a:r>
              <a:rPr lang="en-US" altLang="ja-JP" sz="1600" b="1" dirty="0">
                <a:solidFill>
                  <a:srgbClr val="00B0F0"/>
                </a:solidFill>
              </a:rPr>
              <a:t>when divided by 3</a:t>
            </a:r>
            <a:endParaRPr lang="ja-JP" altLang="en-US" sz="1600" b="1" dirty="0">
              <a:solidFill>
                <a:srgbClr val="00B0F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9A2E3C7-F2EC-97C7-E59B-1D46EC4E4FD7}"/>
              </a:ext>
            </a:extLst>
          </p:cNvPr>
          <p:cNvSpPr txBox="1"/>
          <p:nvPr/>
        </p:nvSpPr>
        <p:spPr>
          <a:xfrm>
            <a:off x="3012522" y="5570288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  <a:latin typeface="Arial Black" panose="020B0A04020102020204" pitchFamily="34" charset="0"/>
              </a:rPr>
              <a:t>correct</a:t>
            </a:r>
            <a:endParaRPr kumimoji="1" lang="ja-JP" altLang="en-US" sz="2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35F31E1-A35D-EF8C-BF60-BDD3D129DB4F}"/>
              </a:ext>
            </a:extLst>
          </p:cNvPr>
          <p:cNvSpPr txBox="1"/>
          <p:nvPr/>
        </p:nvSpPr>
        <p:spPr>
          <a:xfrm>
            <a:off x="4721349" y="6354984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  <a:latin typeface="Arial Black" panose="020B0A04020102020204" pitchFamily="34" charset="0"/>
              </a:rPr>
              <a:t>correct</a:t>
            </a:r>
            <a:endParaRPr kumimoji="1" lang="ja-JP" altLang="en-US" sz="2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FA5CF5B7-5668-5B17-7E4B-10C2057F6BF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5890" y="453675"/>
            <a:ext cx="3873772" cy="247462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387FD1F-746D-C7DF-892E-9D969AD28F99}"/>
              </a:ext>
            </a:extLst>
          </p:cNvPr>
          <p:cNvSpPr txBox="1"/>
          <p:nvPr/>
        </p:nvSpPr>
        <p:spPr>
          <a:xfrm>
            <a:off x="32860" y="1997440"/>
            <a:ext cx="8595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Known to reduce the required number of qubits by one to two orders of magnitude.</a:t>
            </a:r>
            <a:endParaRPr kumimoji="1" lang="ja-JP" altLang="en-US" sz="16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C61370C-91D1-831B-3E5B-9FBE471A2C5C}"/>
              </a:ext>
            </a:extLst>
          </p:cNvPr>
          <p:cNvSpPr txBox="1"/>
          <p:nvPr/>
        </p:nvSpPr>
        <p:spPr>
          <a:xfrm>
            <a:off x="62633" y="2490169"/>
            <a:ext cx="4670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00B0F0"/>
                </a:solidFill>
                <a:latin typeface="Arial Black" panose="020B0A04020102020204" pitchFamily="34" charset="0"/>
              </a:rPr>
              <a:t>e.g. binomial code</a:t>
            </a:r>
            <a:endParaRPr kumimoji="1" lang="ja-JP" altLang="en-US" sz="2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11F7474-89BD-E68C-E8EA-951BF98FE451}"/>
              </a:ext>
            </a:extLst>
          </p:cNvPr>
          <p:cNvSpPr txBox="1"/>
          <p:nvPr/>
        </p:nvSpPr>
        <p:spPr>
          <a:xfrm>
            <a:off x="8254359" y="-1334"/>
            <a:ext cx="38675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ja-JP" sz="1200" dirty="0">
                <a:solidFill>
                  <a:schemeClr val="tx2"/>
                </a:solidFill>
              </a:rPr>
              <a:t>Brock et al., Nature </a:t>
            </a:r>
            <a:r>
              <a:rPr lang="fr-FR" altLang="ja-JP" sz="1200" b="1" dirty="0">
                <a:solidFill>
                  <a:schemeClr val="tx2"/>
                </a:solidFill>
              </a:rPr>
              <a:t>641</a:t>
            </a:r>
            <a:r>
              <a:rPr lang="fr-FR" altLang="ja-JP" sz="1200" dirty="0">
                <a:solidFill>
                  <a:schemeClr val="tx2"/>
                </a:solidFill>
              </a:rPr>
              <a:t>, 612 (2025)</a:t>
            </a:r>
          </a:p>
          <a:p>
            <a:r>
              <a:rPr lang="en-US" altLang="ja-JP" sz="1400" dirty="0">
                <a:hlinkClick r:id="rId9"/>
              </a:rPr>
              <a:t>https://doi.org/10.1038/s41586-025-08899-y</a:t>
            </a:r>
            <a:r>
              <a:rPr lang="en-US" altLang="ja-JP" sz="1400" dirty="0"/>
              <a:t> </a:t>
            </a:r>
            <a:endParaRPr lang="ja-JP" alt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151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52567-12DD-EA46-42ED-6E5D305A8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8AF4C2C-3C03-CA82-3FC1-A74B51E13B85}"/>
                  </a:ext>
                </a:extLst>
              </p:cNvPr>
              <p:cNvSpPr txBox="1"/>
              <p:nvPr/>
            </p:nvSpPr>
            <p:spPr>
              <a:xfrm>
                <a:off x="0" y="865764"/>
                <a:ext cx="7694579" cy="1328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000" dirty="0">
                    <a:solidFill>
                      <a:schemeClr val="tx2"/>
                    </a:solidFill>
                  </a:rPr>
                  <a:t>Reagor et al., Phys. Rev. B </a:t>
                </a:r>
                <a:r>
                  <a:rPr kumimoji="1" lang="en-US" altLang="ja-JP" sz="2000" b="1" dirty="0">
                    <a:solidFill>
                      <a:schemeClr val="tx2"/>
                    </a:solidFill>
                  </a:rPr>
                  <a:t>94</a:t>
                </a:r>
                <a:r>
                  <a:rPr kumimoji="1" lang="en-US" altLang="ja-JP" sz="2000" dirty="0">
                    <a:solidFill>
                      <a:schemeClr val="tx2"/>
                    </a:solidFill>
                  </a:rPr>
                  <a:t>, 014506 (2016)</a:t>
                </a:r>
              </a:p>
              <a:p>
                <a:r>
                  <a:rPr lang="en-US" altLang="ja-JP" sz="2000" dirty="0">
                    <a:solidFill>
                      <a:schemeClr val="tx1"/>
                    </a:solidFill>
                  </a:rPr>
                  <a:t>    </a:t>
                </a:r>
                <a:r>
                  <a:rPr lang="en-US" altLang="ja-JP" sz="2000" b="1" dirty="0"/>
                  <a:t>Aluminum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, </a:t>
                </a:r>
              </a:p>
              <a:p>
                <a:r>
                  <a:rPr lang="en-US" altLang="ja-JP" sz="2000" dirty="0"/>
                  <a:t>   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/>
                  <a:t>(single photon level)</a:t>
                </a:r>
                <a:endParaRPr lang="en-US" altLang="ja-JP" sz="2000" dirty="0">
                  <a:solidFill>
                    <a:srgbClr val="0070C0"/>
                  </a:solidFill>
                </a:endParaRPr>
              </a:p>
              <a:p>
                <a:endParaRPr lang="en-US" altLang="ja-JP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8AF4C2C-3C03-CA82-3FC1-A74B51E13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65764"/>
                <a:ext cx="7694579" cy="1328954"/>
              </a:xfrm>
              <a:prstGeom prst="rect">
                <a:avLst/>
              </a:prstGeom>
              <a:blipFill>
                <a:blip r:embed="rId2"/>
                <a:stretch>
                  <a:fillRect l="-713" t="-22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AFE1596-3D8B-3C46-EF49-6A122D62A409}"/>
              </a:ext>
            </a:extLst>
          </p:cNvPr>
          <p:cNvSpPr txBox="1"/>
          <p:nvPr/>
        </p:nvSpPr>
        <p:spPr>
          <a:xfrm>
            <a:off x="0" y="0"/>
            <a:ext cx="6919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Arial Black" panose="020B0A04020102020204" pitchFamily="34" charset="0"/>
              </a:rPr>
              <a:t>3D coaxial cavity progress</a:t>
            </a:r>
            <a:endParaRPr kumimoji="1" lang="ja-JP" altLang="en-US" sz="3600" dirty="0">
              <a:latin typeface="Arial Black" panose="020B0A040201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A07C2C-861B-A4DD-96F7-0B6EA3025DE8}"/>
              </a:ext>
            </a:extLst>
          </p:cNvPr>
          <p:cNvSpPr txBox="1"/>
          <p:nvPr/>
        </p:nvSpPr>
        <p:spPr>
          <a:xfrm>
            <a:off x="5497433" y="830175"/>
            <a:ext cx="2280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Yale University</a:t>
            </a:r>
            <a:endParaRPr kumimoji="1" lang="ja-JP" altLang="en-US" sz="24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D6BED22-8134-AA71-5723-BE2C2583E2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5890" y="453675"/>
            <a:ext cx="3873772" cy="247462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4DA0927-4936-0698-9E62-F63F10439FE3}"/>
              </a:ext>
            </a:extLst>
          </p:cNvPr>
          <p:cNvSpPr txBox="1"/>
          <p:nvPr/>
        </p:nvSpPr>
        <p:spPr>
          <a:xfrm>
            <a:off x="8254359" y="-1334"/>
            <a:ext cx="38675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ja-JP" sz="1200" dirty="0">
                <a:solidFill>
                  <a:schemeClr val="tx2"/>
                </a:solidFill>
              </a:rPr>
              <a:t>Brock et al., Nature </a:t>
            </a:r>
            <a:r>
              <a:rPr lang="fr-FR" altLang="ja-JP" sz="1200" b="1" dirty="0">
                <a:solidFill>
                  <a:schemeClr val="tx2"/>
                </a:solidFill>
              </a:rPr>
              <a:t>641</a:t>
            </a:r>
            <a:r>
              <a:rPr lang="fr-FR" altLang="ja-JP" sz="1200" dirty="0">
                <a:solidFill>
                  <a:schemeClr val="tx2"/>
                </a:solidFill>
              </a:rPr>
              <a:t>, 612 (2025)</a:t>
            </a:r>
          </a:p>
          <a:p>
            <a:r>
              <a:rPr lang="en-US" altLang="ja-JP" sz="1400" dirty="0">
                <a:hlinkClick r:id="rId4"/>
              </a:rPr>
              <a:t>https://doi.org/10.1038/s41586-025-08899-y</a:t>
            </a:r>
            <a:r>
              <a:rPr lang="en-US" altLang="ja-JP" sz="1400" dirty="0"/>
              <a:t> </a:t>
            </a:r>
            <a:endParaRPr lang="ja-JP" alt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245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39CB0-EEBE-F105-E244-553805E84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954FF4B-A6C2-3ED4-176C-C29B9DE0CD0A}"/>
                  </a:ext>
                </a:extLst>
              </p:cNvPr>
              <p:cNvSpPr txBox="1"/>
              <p:nvPr/>
            </p:nvSpPr>
            <p:spPr>
              <a:xfrm>
                <a:off x="0" y="865764"/>
                <a:ext cx="7694579" cy="2567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000" dirty="0">
                    <a:solidFill>
                      <a:schemeClr val="tx2"/>
                    </a:solidFill>
                  </a:rPr>
                  <a:t>Reagor et al., Phys. Rev. B </a:t>
                </a:r>
                <a:r>
                  <a:rPr kumimoji="1" lang="en-US" altLang="ja-JP" sz="2000" b="1" dirty="0">
                    <a:solidFill>
                      <a:schemeClr val="tx2"/>
                    </a:solidFill>
                  </a:rPr>
                  <a:t>94</a:t>
                </a:r>
                <a:r>
                  <a:rPr kumimoji="1" lang="en-US" altLang="ja-JP" sz="2000" dirty="0">
                    <a:solidFill>
                      <a:schemeClr val="tx2"/>
                    </a:solidFill>
                  </a:rPr>
                  <a:t>, 014506 (2016)</a:t>
                </a:r>
              </a:p>
              <a:p>
                <a:r>
                  <a:rPr lang="en-US" altLang="ja-JP" sz="2000" dirty="0">
                    <a:solidFill>
                      <a:schemeClr val="tx1"/>
                    </a:solidFill>
                  </a:rPr>
                  <a:t>    </a:t>
                </a:r>
                <a:r>
                  <a:rPr lang="en-US" altLang="ja-JP" sz="2000" b="1" dirty="0"/>
                  <a:t>Aluminum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, </a:t>
                </a:r>
              </a:p>
              <a:p>
                <a:r>
                  <a:rPr lang="en-US" altLang="ja-JP" sz="2000" dirty="0"/>
                  <a:t>   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/>
                  <a:t>(single photon level)</a:t>
                </a:r>
                <a:endParaRPr lang="en-US" altLang="ja-JP" sz="2000" dirty="0">
                  <a:solidFill>
                    <a:srgbClr val="0070C0"/>
                  </a:solidFill>
                </a:endParaRPr>
              </a:p>
              <a:p>
                <a:endParaRPr lang="en-US" altLang="ja-JP" sz="2000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solidFill>
                      <a:schemeClr val="tx2"/>
                    </a:solidFill>
                  </a:rPr>
                  <a:t>Heidler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et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al.,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Phys.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Rev.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Applied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16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,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034024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(2021)</a:t>
                </a:r>
              </a:p>
              <a:p>
                <a:r>
                  <a:rPr lang="en-US" altLang="ja-JP" sz="2000" dirty="0">
                    <a:solidFill>
                      <a:srgbClr val="0070C0"/>
                    </a:solidFill>
                  </a:rPr>
                  <a:t>    </a:t>
                </a:r>
                <a:r>
                  <a:rPr lang="en-US" altLang="ja-JP" sz="2000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Niobium </a:t>
                </a:r>
                <a:r>
                  <a:rPr lang="en-US" altLang="ja-JP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(1:1:1 buffered chemical polishing at 0-5</a:t>
                </a:r>
                <a:r>
                  <a:rPr lang="ja-JP" altLang="en-US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℃</a:t>
                </a:r>
                <a:r>
                  <a:rPr lang="en-US" altLang="ja-JP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)</a:t>
                </a:r>
                <a:r>
                  <a:rPr lang="en-US" altLang="ja-JP" sz="20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, </a:t>
                </a:r>
              </a:p>
              <a:p>
                <a:r>
                  <a:rPr lang="en-US" altLang="ja-JP" sz="2000" dirty="0"/>
                  <a:t>   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/>
                  <a:t>(single photon level)</a:t>
                </a:r>
                <a:endParaRPr lang="en-US" altLang="ja-JP" sz="2000" dirty="0">
                  <a:solidFill>
                    <a:srgbClr val="0070C0"/>
                  </a:solidFill>
                </a:endParaRPr>
              </a:p>
              <a:p>
                <a:endParaRPr lang="en-US" altLang="ja-JP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954FF4B-A6C2-3ED4-176C-C29B9DE0C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65764"/>
                <a:ext cx="7694579" cy="2567049"/>
              </a:xfrm>
              <a:prstGeom prst="rect">
                <a:avLst/>
              </a:prstGeom>
              <a:blipFill>
                <a:blip r:embed="rId2"/>
                <a:stretch>
                  <a:fillRect l="-713" t="-11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BF2A294-790C-1645-06E0-E676A78616E6}"/>
              </a:ext>
            </a:extLst>
          </p:cNvPr>
          <p:cNvSpPr txBox="1"/>
          <p:nvPr/>
        </p:nvSpPr>
        <p:spPr>
          <a:xfrm>
            <a:off x="0" y="0"/>
            <a:ext cx="6919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Arial Black" panose="020B0A04020102020204" pitchFamily="34" charset="0"/>
              </a:rPr>
              <a:t>3D coaxial cavity progress</a:t>
            </a:r>
            <a:endParaRPr kumimoji="1" lang="ja-JP" altLang="en-US" sz="3600" dirty="0">
              <a:latin typeface="Arial Black" panose="020B0A040201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A18012-A683-884E-79C4-FB5E1C68F518}"/>
              </a:ext>
            </a:extLst>
          </p:cNvPr>
          <p:cNvSpPr txBox="1"/>
          <p:nvPr/>
        </p:nvSpPr>
        <p:spPr>
          <a:xfrm>
            <a:off x="5497433" y="830175"/>
            <a:ext cx="2280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Yale University</a:t>
            </a:r>
            <a:endParaRPr kumimoji="1" lang="ja-JP" altLang="en-US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DBDDE0E-2B56-2CCB-11A3-09A256A3E7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5890" y="453675"/>
            <a:ext cx="3873772" cy="247462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5CF658-507F-6B11-5F1F-D165C3A2AA2E}"/>
              </a:ext>
            </a:extLst>
          </p:cNvPr>
          <p:cNvSpPr txBox="1"/>
          <p:nvPr/>
        </p:nvSpPr>
        <p:spPr>
          <a:xfrm>
            <a:off x="8254359" y="-1334"/>
            <a:ext cx="38675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ja-JP" sz="1200" dirty="0">
                <a:solidFill>
                  <a:schemeClr val="tx2"/>
                </a:solidFill>
              </a:rPr>
              <a:t>Brock et al., Nature </a:t>
            </a:r>
            <a:r>
              <a:rPr lang="fr-FR" altLang="ja-JP" sz="1200" b="1" dirty="0">
                <a:solidFill>
                  <a:schemeClr val="tx2"/>
                </a:solidFill>
              </a:rPr>
              <a:t>641</a:t>
            </a:r>
            <a:r>
              <a:rPr lang="fr-FR" altLang="ja-JP" sz="1200" dirty="0">
                <a:solidFill>
                  <a:schemeClr val="tx2"/>
                </a:solidFill>
              </a:rPr>
              <a:t>, 612 (2025)</a:t>
            </a:r>
          </a:p>
          <a:p>
            <a:r>
              <a:rPr lang="en-US" altLang="ja-JP" sz="1400" dirty="0">
                <a:hlinkClick r:id="rId4"/>
              </a:rPr>
              <a:t>https://doi.org/10.1038/s41586-025-08899-y</a:t>
            </a:r>
            <a:r>
              <a:rPr lang="en-US" altLang="ja-JP" sz="1400" dirty="0"/>
              <a:t> </a:t>
            </a:r>
            <a:endParaRPr lang="ja-JP" altLang="en-US" sz="1100" dirty="0">
              <a:solidFill>
                <a:schemeClr val="tx2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95C929-7426-7204-B2F6-87F26AF9FE47}"/>
              </a:ext>
            </a:extLst>
          </p:cNvPr>
          <p:cNvSpPr txBox="1"/>
          <p:nvPr/>
        </p:nvSpPr>
        <p:spPr>
          <a:xfrm>
            <a:off x="6324347" y="2053877"/>
            <a:ext cx="1958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University of Innsbruck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469957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C8CD7-7FB6-CC0A-73DA-95872D56C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4AC0DF3-A34B-0E14-E7FB-4C309D42B167}"/>
                  </a:ext>
                </a:extLst>
              </p:cNvPr>
              <p:cNvSpPr txBox="1"/>
              <p:nvPr/>
            </p:nvSpPr>
            <p:spPr>
              <a:xfrm>
                <a:off x="0" y="865764"/>
                <a:ext cx="7694579" cy="3497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000" dirty="0">
                    <a:solidFill>
                      <a:schemeClr val="tx2"/>
                    </a:solidFill>
                  </a:rPr>
                  <a:t>Reagor et al., Phys. Rev. B </a:t>
                </a:r>
                <a:r>
                  <a:rPr kumimoji="1" lang="en-US" altLang="ja-JP" sz="2000" b="1" dirty="0">
                    <a:solidFill>
                      <a:schemeClr val="tx2"/>
                    </a:solidFill>
                  </a:rPr>
                  <a:t>94</a:t>
                </a:r>
                <a:r>
                  <a:rPr kumimoji="1" lang="en-US" altLang="ja-JP" sz="2000" dirty="0">
                    <a:solidFill>
                      <a:schemeClr val="tx2"/>
                    </a:solidFill>
                  </a:rPr>
                  <a:t>, 014506 (2016)</a:t>
                </a:r>
              </a:p>
              <a:p>
                <a:r>
                  <a:rPr lang="en-US" altLang="ja-JP" sz="2000" dirty="0">
                    <a:solidFill>
                      <a:schemeClr val="tx1"/>
                    </a:solidFill>
                  </a:rPr>
                  <a:t>    </a:t>
                </a:r>
                <a:r>
                  <a:rPr lang="en-US" altLang="ja-JP" sz="2000" b="1" dirty="0"/>
                  <a:t>Aluminum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, </a:t>
                </a:r>
              </a:p>
              <a:p>
                <a:r>
                  <a:rPr lang="en-US" altLang="ja-JP" sz="2000" dirty="0"/>
                  <a:t>   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/>
                  <a:t>(single photon level)</a:t>
                </a:r>
                <a:endParaRPr lang="en-US" altLang="ja-JP" sz="2000" dirty="0">
                  <a:solidFill>
                    <a:srgbClr val="0070C0"/>
                  </a:solidFill>
                </a:endParaRPr>
              </a:p>
              <a:p>
                <a:endParaRPr lang="en-US" altLang="ja-JP" sz="2000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solidFill>
                      <a:schemeClr val="tx2"/>
                    </a:solidFill>
                  </a:rPr>
                  <a:t>Heidler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et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al.,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Phys.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Rev.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Applied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16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,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034024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(2021)</a:t>
                </a:r>
              </a:p>
              <a:p>
                <a:r>
                  <a:rPr lang="en-US" altLang="ja-JP" sz="2000" dirty="0">
                    <a:solidFill>
                      <a:srgbClr val="0070C0"/>
                    </a:solidFill>
                  </a:rPr>
                  <a:t>    </a:t>
                </a:r>
                <a:r>
                  <a:rPr lang="en-US" altLang="ja-JP" sz="2000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Niobium </a:t>
                </a:r>
                <a:r>
                  <a:rPr lang="en-US" altLang="ja-JP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(1:1:1 buffered chemical polishing at 0-5</a:t>
                </a:r>
                <a:r>
                  <a:rPr lang="ja-JP" altLang="en-US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℃</a:t>
                </a:r>
                <a:r>
                  <a:rPr lang="en-US" altLang="ja-JP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)</a:t>
                </a:r>
                <a:r>
                  <a:rPr lang="en-US" altLang="ja-JP" sz="20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, </a:t>
                </a:r>
              </a:p>
              <a:p>
                <a:r>
                  <a:rPr lang="en-US" altLang="ja-JP" sz="2000" dirty="0"/>
                  <a:t>   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/>
                  <a:t>(single photon level)</a:t>
                </a:r>
                <a:endParaRPr lang="en-US" altLang="ja-JP" sz="2000" dirty="0">
                  <a:solidFill>
                    <a:srgbClr val="0070C0"/>
                  </a:solidFill>
                </a:endParaRPr>
              </a:p>
              <a:p>
                <a:endParaRPr lang="en-US" altLang="ja-JP" sz="2000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solidFill>
                      <a:schemeClr val="tx2"/>
                    </a:solidFill>
                  </a:rPr>
                  <a:t>Oriani et al., Phys. Rev. Applied 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24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, 044080 (2025)</a:t>
                </a:r>
              </a:p>
              <a:p>
                <a:r>
                  <a:rPr lang="en-US" altLang="ja-JP" sz="2000" dirty="0">
                    <a:solidFill>
                      <a:srgbClr val="0070C0"/>
                    </a:solidFill>
                  </a:rPr>
                  <a:t>    </a:t>
                </a:r>
                <a:r>
                  <a:rPr lang="en-US" altLang="ja-JP" sz="2000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Niobium </a:t>
                </a:r>
                <a:r>
                  <a:rPr lang="en-US" altLang="ja-JP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(1:1:2 water buffered chemical polishing below 10</a:t>
                </a:r>
                <a:r>
                  <a:rPr lang="ja-JP" altLang="en-US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℃</a:t>
                </a:r>
                <a:r>
                  <a:rPr lang="en-US" altLang="ja-JP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)</a:t>
                </a:r>
                <a:r>
                  <a:rPr lang="en-US" altLang="ja-JP" sz="20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, </a:t>
                </a:r>
              </a:p>
              <a:p>
                <a:r>
                  <a:rPr lang="en-US" altLang="ja-JP" sz="2000" dirty="0"/>
                  <a:t>   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/>
                  <a:t>(single photon level)</a:t>
                </a:r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4AC0DF3-A34B-0E14-E7FB-4C309D42B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65764"/>
                <a:ext cx="7694579" cy="3497368"/>
              </a:xfrm>
              <a:prstGeom prst="rect">
                <a:avLst/>
              </a:prstGeom>
              <a:blipFill>
                <a:blip r:embed="rId2"/>
                <a:stretch>
                  <a:fillRect l="-713" t="-871" b="-22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4CBFA17-2AAA-AF35-6326-FC9249DDB858}"/>
              </a:ext>
            </a:extLst>
          </p:cNvPr>
          <p:cNvSpPr txBox="1"/>
          <p:nvPr/>
        </p:nvSpPr>
        <p:spPr>
          <a:xfrm>
            <a:off x="0" y="0"/>
            <a:ext cx="6919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Arial Black" panose="020B0A04020102020204" pitchFamily="34" charset="0"/>
              </a:rPr>
              <a:t>3D coaxial cavity progress</a:t>
            </a:r>
            <a:endParaRPr kumimoji="1" lang="ja-JP" altLang="en-US" sz="3600" dirty="0">
              <a:latin typeface="Arial Black" panose="020B0A040201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1D7F45-EADE-0644-B7DE-973C03C69B57}"/>
              </a:ext>
            </a:extLst>
          </p:cNvPr>
          <p:cNvSpPr txBox="1"/>
          <p:nvPr/>
        </p:nvSpPr>
        <p:spPr>
          <a:xfrm>
            <a:off x="1584600" y="4200901"/>
            <a:ext cx="75639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/>
              <a:t>↑</a:t>
            </a:r>
            <a:endParaRPr lang="en-US" altLang="ja-JP" sz="4000" b="1" dirty="0"/>
          </a:p>
          <a:p>
            <a:r>
              <a:rPr lang="en-US" altLang="ja-JP" sz="4000" b="1" dirty="0"/>
              <a:t>The world record (as of 2024)</a:t>
            </a:r>
            <a:endParaRPr lang="ja-JP" altLang="en-US" sz="40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45500-0366-B7BB-6C30-156DD16DFD98}"/>
              </a:ext>
            </a:extLst>
          </p:cNvPr>
          <p:cNvSpPr txBox="1"/>
          <p:nvPr/>
        </p:nvSpPr>
        <p:spPr>
          <a:xfrm>
            <a:off x="5497433" y="830175"/>
            <a:ext cx="2280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Yale University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9CAA70-85AD-CB0D-7652-4192FFA5F796}"/>
              </a:ext>
            </a:extLst>
          </p:cNvPr>
          <p:cNvSpPr txBox="1"/>
          <p:nvPr/>
        </p:nvSpPr>
        <p:spPr>
          <a:xfrm>
            <a:off x="6126198" y="3277571"/>
            <a:ext cx="3219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University of Chicago</a:t>
            </a:r>
            <a:endParaRPr kumimoji="1" lang="ja-JP" altLang="en-US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E09C10D-8B01-8033-1113-567BAC0322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5890" y="453675"/>
            <a:ext cx="3873772" cy="247462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ED9FC4A-1B9D-C06E-43DD-12847B39E660}"/>
              </a:ext>
            </a:extLst>
          </p:cNvPr>
          <p:cNvSpPr txBox="1"/>
          <p:nvPr/>
        </p:nvSpPr>
        <p:spPr>
          <a:xfrm>
            <a:off x="8254359" y="-1334"/>
            <a:ext cx="38675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ja-JP" sz="1200" dirty="0">
                <a:solidFill>
                  <a:schemeClr val="tx2"/>
                </a:solidFill>
              </a:rPr>
              <a:t>Brock et al., Nature </a:t>
            </a:r>
            <a:r>
              <a:rPr lang="fr-FR" altLang="ja-JP" sz="1200" b="1" dirty="0">
                <a:solidFill>
                  <a:schemeClr val="tx2"/>
                </a:solidFill>
              </a:rPr>
              <a:t>641</a:t>
            </a:r>
            <a:r>
              <a:rPr lang="fr-FR" altLang="ja-JP" sz="1200" dirty="0">
                <a:solidFill>
                  <a:schemeClr val="tx2"/>
                </a:solidFill>
              </a:rPr>
              <a:t>, 612 (2025)</a:t>
            </a:r>
          </a:p>
          <a:p>
            <a:r>
              <a:rPr lang="en-US" altLang="ja-JP" sz="1400" dirty="0">
                <a:hlinkClick r:id="rId4"/>
              </a:rPr>
              <a:t>https://doi.org/10.1038/s41586-025-08899-y</a:t>
            </a:r>
            <a:r>
              <a:rPr lang="en-US" altLang="ja-JP" sz="1400" dirty="0"/>
              <a:t> </a:t>
            </a:r>
            <a:endParaRPr lang="ja-JP" altLang="en-US" sz="1100" dirty="0">
              <a:solidFill>
                <a:schemeClr val="tx2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5D6362B-374B-3FDF-9B2B-49F362F09AC1}"/>
              </a:ext>
            </a:extLst>
          </p:cNvPr>
          <p:cNvSpPr txBox="1"/>
          <p:nvPr/>
        </p:nvSpPr>
        <p:spPr>
          <a:xfrm>
            <a:off x="6324347" y="2053877"/>
            <a:ext cx="1958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University of Innsbruck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624715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D097F3-8B38-9BA3-5F9A-C02BCC3B968F}"/>
              </a:ext>
            </a:extLst>
          </p:cNvPr>
          <p:cNvSpPr txBox="1"/>
          <p:nvPr/>
        </p:nvSpPr>
        <p:spPr>
          <a:xfrm>
            <a:off x="8205" y="24508"/>
            <a:ext cx="9353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Sometimes,</a:t>
            </a:r>
            <a:r>
              <a:rPr kumimoji="1" lang="ja-JP" altLang="en-US" sz="4000" dirty="0"/>
              <a:t> </a:t>
            </a:r>
            <a:r>
              <a:rPr kumimoji="1" lang="en-US" altLang="ja-JP" sz="4000" dirty="0"/>
              <a:t>I</a:t>
            </a:r>
            <a:r>
              <a:rPr kumimoji="1" lang="ja-JP" altLang="en-US" sz="4000" dirty="0"/>
              <a:t> </a:t>
            </a:r>
            <a:r>
              <a:rPr kumimoji="1" lang="en-US" altLang="ja-JP" sz="4000" dirty="0"/>
              <a:t>do</a:t>
            </a:r>
            <a:r>
              <a:rPr kumimoji="1" lang="ja-JP" altLang="en-US" sz="4000" dirty="0"/>
              <a:t> </a:t>
            </a:r>
            <a:r>
              <a:rPr kumimoji="1" lang="en-US" altLang="ja-JP" sz="4000" dirty="0"/>
              <a:t>experiments (BCP </a:t>
            </a:r>
            <a:r>
              <a:rPr kumimoji="1" lang="en-US" altLang="ja-JP" sz="4000" dirty="0" err="1"/>
              <a:t>etc</a:t>
            </a:r>
            <a:r>
              <a:rPr kumimoji="1" lang="en-US" altLang="ja-JP" sz="4000" dirty="0"/>
              <a:t>)</a:t>
            </a:r>
            <a:endParaRPr kumimoji="1" lang="ja-JP" altLang="en-US" sz="40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681935F-74FE-39DD-391E-EA1C7F513C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918"/>
          <a:stretch>
            <a:fillRect/>
          </a:stretch>
        </p:blipFill>
        <p:spPr>
          <a:xfrm>
            <a:off x="434801" y="675054"/>
            <a:ext cx="4508061" cy="611661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160894D-B5AA-78BF-3F72-5D8F6C814895}"/>
              </a:ext>
            </a:extLst>
          </p:cNvPr>
          <p:cNvSpPr txBox="1"/>
          <p:nvPr/>
        </p:nvSpPr>
        <p:spPr>
          <a:xfrm>
            <a:off x="777837" y="2955275"/>
            <a:ext cx="1112036" cy="95410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Kubo</a:t>
            </a:r>
          </a:p>
          <a:p>
            <a:pPr algn="ctr"/>
            <a:r>
              <a:rPr kumimoji="1" lang="ja-JP" altLang="en-US" sz="2800" b="1" dirty="0"/>
              <a:t>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C088F4A-6D81-5203-1D49-7CA3469B1F0C}"/>
              </a:ext>
            </a:extLst>
          </p:cNvPr>
          <p:cNvSpPr txBox="1"/>
          <p:nvPr/>
        </p:nvSpPr>
        <p:spPr>
          <a:xfrm>
            <a:off x="555163" y="1136826"/>
            <a:ext cx="153457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/>
              <a:t>cavity</a:t>
            </a:r>
            <a:r>
              <a:rPr kumimoji="1" lang="ja-JP" altLang="en-US" sz="2400" b="1" dirty="0"/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33237078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AA7B3-134F-4094-8A87-C989A4E74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99FA930-9872-F2BF-4F87-A384ABE89A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918"/>
          <a:stretch>
            <a:fillRect/>
          </a:stretch>
        </p:blipFill>
        <p:spPr>
          <a:xfrm>
            <a:off x="434801" y="675054"/>
            <a:ext cx="4508061" cy="611661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05C8AF-3217-EB29-FDD0-2727CE55E714}"/>
              </a:ext>
            </a:extLst>
          </p:cNvPr>
          <p:cNvSpPr txBox="1"/>
          <p:nvPr/>
        </p:nvSpPr>
        <p:spPr>
          <a:xfrm>
            <a:off x="777837" y="2955275"/>
            <a:ext cx="1112036" cy="95410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Kubo</a:t>
            </a:r>
          </a:p>
          <a:p>
            <a:pPr algn="ctr"/>
            <a:r>
              <a:rPr kumimoji="1" lang="ja-JP" altLang="en-US" sz="2800" b="1" dirty="0"/>
              <a:t>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1C03A0-C015-54AE-8A42-0AD1FDAD9CFE}"/>
              </a:ext>
            </a:extLst>
          </p:cNvPr>
          <p:cNvSpPr txBox="1"/>
          <p:nvPr/>
        </p:nvSpPr>
        <p:spPr>
          <a:xfrm>
            <a:off x="555163" y="1136826"/>
            <a:ext cx="153457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/>
              <a:t>cavity</a:t>
            </a:r>
            <a:r>
              <a:rPr kumimoji="1" lang="ja-JP" altLang="en-US" sz="2400" b="1" dirty="0"/>
              <a:t>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C92826-078C-F09B-90A1-283D657FCC79}"/>
              </a:ext>
            </a:extLst>
          </p:cNvPr>
          <p:cNvSpPr txBox="1"/>
          <p:nvPr/>
        </p:nvSpPr>
        <p:spPr>
          <a:xfrm>
            <a:off x="8205" y="24508"/>
            <a:ext cx="9353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Sometimes,</a:t>
            </a:r>
            <a:r>
              <a:rPr kumimoji="1" lang="ja-JP" altLang="en-US" sz="4000" dirty="0"/>
              <a:t> </a:t>
            </a:r>
            <a:r>
              <a:rPr kumimoji="1" lang="en-US" altLang="ja-JP" sz="4000" dirty="0"/>
              <a:t>I</a:t>
            </a:r>
            <a:r>
              <a:rPr kumimoji="1" lang="ja-JP" altLang="en-US" sz="4000" dirty="0"/>
              <a:t> </a:t>
            </a:r>
            <a:r>
              <a:rPr kumimoji="1" lang="en-US" altLang="ja-JP" sz="4000" dirty="0"/>
              <a:t>do</a:t>
            </a:r>
            <a:r>
              <a:rPr kumimoji="1" lang="ja-JP" altLang="en-US" sz="4000" dirty="0"/>
              <a:t> </a:t>
            </a:r>
            <a:r>
              <a:rPr kumimoji="1" lang="en-US" altLang="ja-JP" sz="4000" dirty="0"/>
              <a:t>experiments (BCP </a:t>
            </a:r>
            <a:r>
              <a:rPr kumimoji="1" lang="en-US" altLang="ja-JP" sz="4000" dirty="0" err="1"/>
              <a:t>etc</a:t>
            </a:r>
            <a:r>
              <a:rPr kumimoji="1" lang="en-US" altLang="ja-JP" sz="4000" dirty="0"/>
              <a:t>)</a:t>
            </a:r>
            <a:endParaRPr kumimoji="1" lang="ja-JP" altLang="en-US" sz="40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F5F8803-7305-7A55-3A66-694E5B230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3" b="46667"/>
          <a:stretch/>
        </p:blipFill>
        <p:spPr>
          <a:xfrm>
            <a:off x="5154518" y="1315040"/>
            <a:ext cx="5160385" cy="142304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D84E1F-D760-05BD-2C8B-761D06D1B39B}"/>
              </a:ext>
            </a:extLst>
          </p:cNvPr>
          <p:cNvSpPr txBox="1"/>
          <p:nvPr/>
        </p:nvSpPr>
        <p:spPr>
          <a:xfrm>
            <a:off x="5159706" y="814086"/>
            <a:ext cx="5160385" cy="33855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Arial Black" panose="020B0A04020102020204" pitchFamily="34" charset="0"/>
              </a:rPr>
              <a:t>Nb</a:t>
            </a:r>
            <a:r>
              <a:rPr kumimoji="1" lang="en-US" altLang="ja-JP" sz="1600" dirty="0">
                <a:latin typeface="Arial Black" panose="020B0A04020102020204" pitchFamily="34" charset="0"/>
              </a:rPr>
              <a:t> coaxial cavity of </a:t>
            </a:r>
            <a:r>
              <a:rPr kumimoji="1" lang="en-US" altLang="ja-JP" sz="1600" dirty="0">
                <a:solidFill>
                  <a:srgbClr val="FF0000"/>
                </a:solidFill>
                <a:latin typeface="Arial Black" panose="020B0A04020102020204" pitchFamily="34" charset="0"/>
              </a:rPr>
              <a:t>KEK-NTT</a:t>
            </a:r>
            <a:r>
              <a:rPr kumimoji="1" lang="en-US" altLang="ja-JP" sz="1600" dirty="0">
                <a:latin typeface="Arial Black" panose="020B0A04020102020204" pitchFamily="34" charset="0"/>
              </a:rPr>
              <a:t> collaboration</a:t>
            </a:r>
            <a:endParaRPr kumimoji="1" lang="ja-JP" altLang="en-US" sz="1600" dirty="0">
              <a:latin typeface="Arial Black" panose="020B0A04020102020204" pitchFamily="34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6D1F3FB-47C9-4B8E-7024-E9919A9CD1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09442" y="624788"/>
            <a:ext cx="1737556" cy="218234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1738D0F-0446-429B-F6FE-8EF1A42C89C7}"/>
              </a:ext>
            </a:extLst>
          </p:cNvPr>
          <p:cNvSpPr txBox="1"/>
          <p:nvPr/>
        </p:nvSpPr>
        <p:spPr>
          <a:xfrm>
            <a:off x="9896693" y="99596"/>
            <a:ext cx="2294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T. Takenaka, T. Kubo et al., </a:t>
            </a:r>
          </a:p>
          <a:p>
            <a:r>
              <a:rPr lang="en-US" altLang="ja-JP" sz="1400" dirty="0">
                <a:solidFill>
                  <a:schemeClr val="tx2"/>
                </a:solidFill>
              </a:rPr>
              <a:t>arXiv:2510.01819. </a:t>
            </a:r>
          </a:p>
        </p:txBody>
      </p:sp>
    </p:spTree>
    <p:extLst>
      <p:ext uri="{BB962C8B-B14F-4D97-AF65-F5344CB8AC3E}">
        <p14:creationId xmlns:p14="http://schemas.microsoft.com/office/powerpoint/2010/main" val="16113261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85301-C82A-DE5C-EB9C-BEB760555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D3B8054-5E55-9676-7240-9015165261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918"/>
          <a:stretch>
            <a:fillRect/>
          </a:stretch>
        </p:blipFill>
        <p:spPr>
          <a:xfrm>
            <a:off x="434801" y="675054"/>
            <a:ext cx="4508061" cy="611661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EB89A4-21B9-CB3F-51A6-B814DBE3B9BA}"/>
              </a:ext>
            </a:extLst>
          </p:cNvPr>
          <p:cNvSpPr txBox="1"/>
          <p:nvPr/>
        </p:nvSpPr>
        <p:spPr>
          <a:xfrm>
            <a:off x="777837" y="2955275"/>
            <a:ext cx="1112036" cy="95410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Kubo</a:t>
            </a:r>
          </a:p>
          <a:p>
            <a:pPr algn="ctr"/>
            <a:r>
              <a:rPr kumimoji="1" lang="ja-JP" altLang="en-US" sz="2800" b="1" dirty="0"/>
              <a:t>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A8EEE1-7086-740E-4276-807554F69C5E}"/>
              </a:ext>
            </a:extLst>
          </p:cNvPr>
          <p:cNvSpPr txBox="1"/>
          <p:nvPr/>
        </p:nvSpPr>
        <p:spPr>
          <a:xfrm>
            <a:off x="555163" y="1136826"/>
            <a:ext cx="153457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/>
              <a:t>cavity</a:t>
            </a:r>
            <a:r>
              <a:rPr kumimoji="1" lang="ja-JP" altLang="en-US" sz="2400" b="1" dirty="0"/>
              <a:t>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722C46-4ECC-CB76-BA8F-AE035EA2F1A0}"/>
              </a:ext>
            </a:extLst>
          </p:cNvPr>
          <p:cNvSpPr txBox="1"/>
          <p:nvPr/>
        </p:nvSpPr>
        <p:spPr>
          <a:xfrm>
            <a:off x="8205" y="24508"/>
            <a:ext cx="9353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Sometimes,</a:t>
            </a:r>
            <a:r>
              <a:rPr kumimoji="1" lang="ja-JP" altLang="en-US" sz="4000" dirty="0"/>
              <a:t> </a:t>
            </a:r>
            <a:r>
              <a:rPr kumimoji="1" lang="en-US" altLang="ja-JP" sz="4000" dirty="0"/>
              <a:t>I</a:t>
            </a:r>
            <a:r>
              <a:rPr kumimoji="1" lang="ja-JP" altLang="en-US" sz="4000" dirty="0"/>
              <a:t> </a:t>
            </a:r>
            <a:r>
              <a:rPr kumimoji="1" lang="en-US" altLang="ja-JP" sz="4000" dirty="0"/>
              <a:t>do</a:t>
            </a:r>
            <a:r>
              <a:rPr kumimoji="1" lang="ja-JP" altLang="en-US" sz="4000" dirty="0"/>
              <a:t> </a:t>
            </a:r>
            <a:r>
              <a:rPr kumimoji="1" lang="en-US" altLang="ja-JP" sz="4000" dirty="0"/>
              <a:t>experiments (BCP </a:t>
            </a:r>
            <a:r>
              <a:rPr kumimoji="1" lang="en-US" altLang="ja-JP" sz="4000" dirty="0" err="1"/>
              <a:t>etc</a:t>
            </a:r>
            <a:r>
              <a:rPr kumimoji="1" lang="en-US" altLang="ja-JP" sz="4000" dirty="0"/>
              <a:t>)</a:t>
            </a:r>
            <a:endParaRPr kumimoji="1" lang="ja-JP" altLang="en-US" sz="4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432D1F8-F396-7C1E-7B2D-0D6611BDF151}"/>
              </a:ext>
            </a:extLst>
          </p:cNvPr>
          <p:cNvSpPr txBox="1"/>
          <p:nvPr/>
        </p:nvSpPr>
        <p:spPr>
          <a:xfrm>
            <a:off x="5940094" y="4361958"/>
            <a:ext cx="2132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Corresponding to </a:t>
            </a:r>
          </a:p>
          <a:p>
            <a:r>
              <a:rPr kumimoji="1" lang="en-US" altLang="ja-JP" dirty="0"/>
              <a:t>photon lifetime of </a:t>
            </a:r>
          </a:p>
          <a:p>
            <a:r>
              <a:rPr kumimoji="1" lang="en-US" altLang="ja-JP" dirty="0"/>
              <a:t>~0.1 sec.</a:t>
            </a:r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AF74301-B0DE-A5BB-C36E-DEBC1F4DBE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12869" y="3707599"/>
            <a:ext cx="3990405" cy="311646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FC96B3-245F-98CD-E029-1BFAA147A928}"/>
              </a:ext>
            </a:extLst>
          </p:cNvPr>
          <p:cNvSpPr txBox="1"/>
          <p:nvPr/>
        </p:nvSpPr>
        <p:spPr>
          <a:xfrm>
            <a:off x="8583072" y="5023678"/>
            <a:ext cx="30544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1E3CFF"/>
                </a:solidFill>
              </a:rPr>
              <a:t>T. Takenaka, T. Kubo et al., </a:t>
            </a:r>
          </a:p>
          <a:p>
            <a:r>
              <a:rPr lang="en-US" altLang="ja-JP" sz="1400" dirty="0">
                <a:solidFill>
                  <a:srgbClr val="1E3CFF"/>
                </a:solidFill>
              </a:rPr>
              <a:t>arXiv:2510.01819. 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4BEBA64-63AC-EC24-9253-3AE51763998F}"/>
              </a:ext>
            </a:extLst>
          </p:cNvPr>
          <p:cNvSpPr txBox="1"/>
          <p:nvPr/>
        </p:nvSpPr>
        <p:spPr>
          <a:xfrm>
            <a:off x="5009742" y="3389538"/>
            <a:ext cx="3409505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ja-JP" sz="2400" b="1" dirty="0"/>
              <a:t>We broke </a:t>
            </a:r>
          </a:p>
          <a:p>
            <a:r>
              <a:rPr lang="en-US" altLang="ja-JP" sz="2400" b="1" dirty="0"/>
              <a:t>the world record!!!</a:t>
            </a:r>
            <a:r>
              <a:rPr lang="ja-JP" altLang="en-US" sz="2400" b="1" dirty="0"/>
              <a:t>→</a:t>
            </a:r>
            <a:r>
              <a:rPr lang="en-US" altLang="ja-JP" sz="2400" b="1" dirty="0"/>
              <a:t> </a:t>
            </a:r>
            <a:endParaRPr lang="ja-JP" altLang="en-US" sz="2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2D4F24F-372C-FC9E-8314-30B5CCCB2457}"/>
              </a:ext>
            </a:extLst>
          </p:cNvPr>
          <p:cNvSpPr txBox="1"/>
          <p:nvPr/>
        </p:nvSpPr>
        <p:spPr>
          <a:xfrm>
            <a:off x="8545708" y="3244334"/>
            <a:ext cx="330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20mK &amp; Single photon level</a:t>
            </a:r>
            <a:endParaRPr kumimoji="1" lang="ja-JP" altLang="en-US" b="1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3A43A64-27D9-FA35-9C75-05E7F721A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3" b="46667"/>
          <a:stretch/>
        </p:blipFill>
        <p:spPr>
          <a:xfrm>
            <a:off x="5154518" y="1315040"/>
            <a:ext cx="5160385" cy="1423049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D0A9CE2-3FDE-9316-0C9D-BCA25B494B8C}"/>
              </a:ext>
            </a:extLst>
          </p:cNvPr>
          <p:cNvSpPr txBox="1"/>
          <p:nvPr/>
        </p:nvSpPr>
        <p:spPr>
          <a:xfrm>
            <a:off x="5159706" y="814086"/>
            <a:ext cx="5160385" cy="33855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Arial Black" panose="020B0A04020102020204" pitchFamily="34" charset="0"/>
              </a:rPr>
              <a:t>Nb</a:t>
            </a:r>
            <a:r>
              <a:rPr kumimoji="1" lang="en-US" altLang="ja-JP" sz="1600" dirty="0">
                <a:latin typeface="Arial Black" panose="020B0A04020102020204" pitchFamily="34" charset="0"/>
              </a:rPr>
              <a:t> coaxial cavity of </a:t>
            </a:r>
            <a:r>
              <a:rPr kumimoji="1" lang="en-US" altLang="ja-JP" sz="1600" dirty="0">
                <a:solidFill>
                  <a:srgbClr val="FF0000"/>
                </a:solidFill>
                <a:latin typeface="Arial Black" panose="020B0A04020102020204" pitchFamily="34" charset="0"/>
              </a:rPr>
              <a:t>KEK-NTT</a:t>
            </a:r>
            <a:r>
              <a:rPr kumimoji="1" lang="en-US" altLang="ja-JP" sz="1600" dirty="0">
                <a:latin typeface="Arial Black" panose="020B0A04020102020204" pitchFamily="34" charset="0"/>
              </a:rPr>
              <a:t> collaboration</a:t>
            </a:r>
            <a:endParaRPr kumimoji="1" lang="ja-JP" altLang="en-US" sz="1600" dirty="0">
              <a:latin typeface="Arial Black" panose="020B0A04020102020204" pitchFamily="34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87B19FB-79D1-399A-111A-C922CFE505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09442" y="624788"/>
            <a:ext cx="1737556" cy="2182342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A821124-401C-6A31-0438-55B6F1F8C9CB}"/>
              </a:ext>
            </a:extLst>
          </p:cNvPr>
          <p:cNvSpPr txBox="1"/>
          <p:nvPr/>
        </p:nvSpPr>
        <p:spPr>
          <a:xfrm>
            <a:off x="9896693" y="99596"/>
            <a:ext cx="2294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T. Takenaka, T. Kubo et al., </a:t>
            </a:r>
          </a:p>
          <a:p>
            <a:r>
              <a:rPr lang="en-US" altLang="ja-JP" sz="1400" dirty="0">
                <a:solidFill>
                  <a:schemeClr val="tx2"/>
                </a:solidFill>
              </a:rPr>
              <a:t>arXiv:2510.01819. </a:t>
            </a:r>
          </a:p>
        </p:txBody>
      </p:sp>
    </p:spTree>
    <p:extLst>
      <p:ext uri="{BB962C8B-B14F-4D97-AF65-F5344CB8AC3E}">
        <p14:creationId xmlns:p14="http://schemas.microsoft.com/office/powerpoint/2010/main" val="8687688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A4922-35D3-287A-6D2D-FDFB40874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23EB9D8-43CC-5121-F90E-B99DF62B100D}"/>
                  </a:ext>
                </a:extLst>
              </p:cNvPr>
              <p:cNvSpPr txBox="1"/>
              <p:nvPr/>
            </p:nvSpPr>
            <p:spPr>
              <a:xfrm>
                <a:off x="0" y="865764"/>
                <a:ext cx="7694579" cy="5528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000" dirty="0">
                    <a:solidFill>
                      <a:schemeClr val="tx2"/>
                    </a:solidFill>
                  </a:rPr>
                  <a:t>Reagor et al., Phys. Rev. B </a:t>
                </a:r>
                <a:r>
                  <a:rPr kumimoji="1" lang="en-US" altLang="ja-JP" sz="2000" b="1" dirty="0">
                    <a:solidFill>
                      <a:schemeClr val="tx2"/>
                    </a:solidFill>
                  </a:rPr>
                  <a:t>94</a:t>
                </a:r>
                <a:r>
                  <a:rPr kumimoji="1" lang="en-US" altLang="ja-JP" sz="2000" dirty="0">
                    <a:solidFill>
                      <a:schemeClr val="tx2"/>
                    </a:solidFill>
                  </a:rPr>
                  <a:t>, 014506 (2016)</a:t>
                </a:r>
              </a:p>
              <a:p>
                <a:r>
                  <a:rPr lang="en-US" altLang="ja-JP" sz="2000" dirty="0">
                    <a:solidFill>
                      <a:schemeClr val="tx1"/>
                    </a:solidFill>
                  </a:rPr>
                  <a:t>    </a:t>
                </a:r>
                <a:r>
                  <a:rPr lang="en-US" altLang="ja-JP" sz="2000" b="1" dirty="0"/>
                  <a:t>Aluminum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, </a:t>
                </a:r>
              </a:p>
              <a:p>
                <a:r>
                  <a:rPr lang="en-US" altLang="ja-JP" sz="2000" dirty="0"/>
                  <a:t>   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/>
                  <a:t>(single photon level)</a:t>
                </a:r>
                <a:endParaRPr lang="en-US" altLang="ja-JP" sz="2000" dirty="0">
                  <a:solidFill>
                    <a:srgbClr val="0070C0"/>
                  </a:solidFill>
                </a:endParaRPr>
              </a:p>
              <a:p>
                <a:endParaRPr lang="en-US" altLang="ja-JP" sz="2000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solidFill>
                      <a:schemeClr val="tx2"/>
                    </a:solidFill>
                  </a:rPr>
                  <a:t>Heidler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et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al.,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Phys.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Rev.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Applied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16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,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034024</a:t>
                </a:r>
                <a:r>
                  <a:rPr lang="ja-JP" alt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(2021)</a:t>
                </a:r>
              </a:p>
              <a:p>
                <a:r>
                  <a:rPr lang="en-US" altLang="ja-JP" sz="2000" dirty="0">
                    <a:solidFill>
                      <a:srgbClr val="0070C0"/>
                    </a:solidFill>
                  </a:rPr>
                  <a:t>    </a:t>
                </a:r>
                <a:r>
                  <a:rPr lang="en-US" altLang="ja-JP" sz="2000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Niobium </a:t>
                </a:r>
                <a:r>
                  <a:rPr lang="en-US" altLang="ja-JP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(1:1:1 buffered chemical polishing at 0-5</a:t>
                </a:r>
                <a:r>
                  <a:rPr lang="ja-JP" altLang="en-US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℃</a:t>
                </a:r>
                <a:r>
                  <a:rPr lang="en-US" altLang="ja-JP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)</a:t>
                </a:r>
                <a:r>
                  <a:rPr lang="en-US" altLang="ja-JP" sz="20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, </a:t>
                </a:r>
              </a:p>
              <a:p>
                <a:r>
                  <a:rPr lang="en-US" altLang="ja-JP" sz="2000" dirty="0"/>
                  <a:t>   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/>
                  <a:t>(single photon level)</a:t>
                </a:r>
                <a:endParaRPr lang="en-US" altLang="ja-JP" sz="2000" dirty="0">
                  <a:solidFill>
                    <a:srgbClr val="0070C0"/>
                  </a:solidFill>
                </a:endParaRPr>
              </a:p>
              <a:p>
                <a:endParaRPr lang="en-US" altLang="ja-JP" sz="2000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solidFill>
                      <a:schemeClr val="tx2"/>
                    </a:solidFill>
                  </a:rPr>
                  <a:t>Oriani et al., Phys. Rev. Applied 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24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, 044080 (2025)</a:t>
                </a:r>
              </a:p>
              <a:p>
                <a:r>
                  <a:rPr lang="en-US" altLang="ja-JP" sz="2000" dirty="0">
                    <a:solidFill>
                      <a:srgbClr val="0070C0"/>
                    </a:solidFill>
                  </a:rPr>
                  <a:t>    </a:t>
                </a:r>
                <a:r>
                  <a:rPr lang="en-US" altLang="ja-JP" sz="2000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Niobium </a:t>
                </a:r>
                <a:r>
                  <a:rPr lang="en-US" altLang="ja-JP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(1:1:2 water buffered chemical polishing below 10</a:t>
                </a:r>
                <a:r>
                  <a:rPr lang="ja-JP" altLang="en-US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℃</a:t>
                </a:r>
                <a:r>
                  <a:rPr lang="en-US" altLang="ja-JP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)</a:t>
                </a:r>
                <a:r>
                  <a:rPr lang="en-US" altLang="ja-JP" sz="20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, </a:t>
                </a:r>
              </a:p>
              <a:p>
                <a:r>
                  <a:rPr lang="en-US" altLang="ja-JP" sz="2000" dirty="0"/>
                  <a:t>   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/>
                  <a:t>(single photon level)</a:t>
                </a:r>
              </a:p>
              <a:p>
                <a:endParaRPr lang="en-US" altLang="ja-JP" sz="2000" dirty="0"/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solidFill>
                      <a:schemeClr val="tx2"/>
                    </a:solidFill>
                  </a:rPr>
                  <a:t>T. Takenaka, T. Kubo et al., arXiv:2510.01819 (2025)</a:t>
                </a:r>
              </a:p>
              <a:p>
                <a:r>
                  <a:rPr lang="en-US" altLang="ja-JP" sz="2000" dirty="0">
                    <a:solidFill>
                      <a:srgbClr val="1E3CFF"/>
                    </a:solidFill>
                  </a:rPr>
                  <a:t>    </a:t>
                </a:r>
                <a:r>
                  <a:rPr lang="en-US" altLang="ja-JP" sz="2000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Niobium (1:1:1 BCP at 25</a:t>
                </a:r>
                <a:r>
                  <a:rPr lang="ja-JP" altLang="en-US" sz="2000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℃</a:t>
                </a:r>
                <a:r>
                  <a:rPr lang="en-US" altLang="ja-JP" sz="2000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  +  900</a:t>
                </a:r>
                <a:r>
                  <a:rPr lang="ja-JP" altLang="en-US" sz="2000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℃ </a:t>
                </a:r>
                <a:r>
                  <a:rPr lang="en-US" altLang="ja-JP" sz="2000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anneal </a:t>
                </a:r>
              </a:p>
              <a:p>
                <a:r>
                  <a:rPr lang="en-US" altLang="ja-JP" sz="2000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    + 1:1:1 BCP flush at 25</a:t>
                </a:r>
                <a:r>
                  <a:rPr lang="ja-JP" altLang="en-US" sz="2000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℃</a:t>
                </a:r>
                <a:r>
                  <a:rPr lang="en-US" altLang="ja-JP" sz="2000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 + 600</a:t>
                </a:r>
                <a:r>
                  <a:rPr lang="ja-JP" altLang="en-US" sz="2000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℃ </a:t>
                </a:r>
                <a:r>
                  <a:rPr lang="en-US" altLang="ja-JP" sz="2000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anneal)</a:t>
                </a:r>
              </a:p>
              <a:p>
                <a:r>
                  <a:rPr lang="en-US" altLang="ja-JP" sz="2000" b="1" dirty="0">
                    <a:solidFill>
                      <a:srgbClr val="00B050"/>
                    </a:solidFill>
                  </a:rPr>
                  <a:t>    </a:t>
                </a:r>
                <a:r>
                  <a:rPr lang="en-US" altLang="ja-JP" sz="3200" b="1" dirty="0"/>
                  <a:t>Q=3×10</a:t>
                </a:r>
                <a:r>
                  <a:rPr lang="en-US" altLang="ja-JP" sz="3200" b="1" baseline="30000" dirty="0"/>
                  <a:t>9</a:t>
                </a:r>
                <a:r>
                  <a:rPr lang="en-US" altLang="ja-JP" sz="3200" b="1" dirty="0"/>
                  <a:t> </a:t>
                </a:r>
                <a:r>
                  <a:rPr lang="en-US" altLang="ja-JP" sz="2000" dirty="0"/>
                  <a:t>(single photon level)</a:t>
                </a:r>
              </a:p>
              <a:p>
                <a:endParaRPr lang="en-US" altLang="ja-JP" sz="2000" dirty="0"/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23EB9D8-43CC-5121-F90E-B99DF62B1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65764"/>
                <a:ext cx="7694579" cy="5528693"/>
              </a:xfrm>
              <a:prstGeom prst="rect">
                <a:avLst/>
              </a:prstGeom>
              <a:blipFill>
                <a:blip r:embed="rId2"/>
                <a:stretch>
                  <a:fillRect l="-713" t="-5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D5C66E5-C725-299F-FE11-8C8E98573739}"/>
              </a:ext>
            </a:extLst>
          </p:cNvPr>
          <p:cNvSpPr txBox="1"/>
          <p:nvPr/>
        </p:nvSpPr>
        <p:spPr>
          <a:xfrm>
            <a:off x="0" y="0"/>
            <a:ext cx="6919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Arial Black" panose="020B0A04020102020204" pitchFamily="34" charset="0"/>
              </a:rPr>
              <a:t>3D coaxial cavity progress</a:t>
            </a:r>
            <a:endParaRPr kumimoji="1" lang="ja-JP" altLang="en-US" sz="3600" dirty="0">
              <a:latin typeface="Arial Black" panose="020B0A040201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6A3994-E3B6-71DD-0894-EB3253AEA164}"/>
              </a:ext>
            </a:extLst>
          </p:cNvPr>
          <p:cNvSpPr txBox="1"/>
          <p:nvPr/>
        </p:nvSpPr>
        <p:spPr>
          <a:xfrm>
            <a:off x="5497433" y="830175"/>
            <a:ext cx="2280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Yale University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2C1411-B5B6-F884-FC27-2E8150B14456}"/>
              </a:ext>
            </a:extLst>
          </p:cNvPr>
          <p:cNvSpPr txBox="1"/>
          <p:nvPr/>
        </p:nvSpPr>
        <p:spPr>
          <a:xfrm>
            <a:off x="6324347" y="2053877"/>
            <a:ext cx="1958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University of Innsbruck</a:t>
            </a:r>
            <a:endParaRPr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8ADE54-D911-E1BC-10B4-40516D6825E6}"/>
              </a:ext>
            </a:extLst>
          </p:cNvPr>
          <p:cNvSpPr txBox="1"/>
          <p:nvPr/>
        </p:nvSpPr>
        <p:spPr>
          <a:xfrm>
            <a:off x="6126198" y="3277571"/>
            <a:ext cx="3219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University of Chicago</a:t>
            </a:r>
            <a:endParaRPr kumimoji="1" lang="ja-JP" altLang="en-US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DD61B7D-68EE-BB2C-098C-A281421915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12869" y="3707599"/>
            <a:ext cx="3990405" cy="311646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B06674-B6B1-547B-0334-CC808D42A714}"/>
              </a:ext>
            </a:extLst>
          </p:cNvPr>
          <p:cNvSpPr txBox="1"/>
          <p:nvPr/>
        </p:nvSpPr>
        <p:spPr>
          <a:xfrm>
            <a:off x="8583072" y="5023678"/>
            <a:ext cx="30544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1E3CFF"/>
                </a:solidFill>
              </a:rPr>
              <a:t>T. Takenaka, T. Kubo et al., </a:t>
            </a:r>
          </a:p>
          <a:p>
            <a:r>
              <a:rPr lang="en-US" altLang="ja-JP" sz="1400" dirty="0">
                <a:solidFill>
                  <a:srgbClr val="1E3CFF"/>
                </a:solidFill>
              </a:rPr>
              <a:t>arXiv:2510.01819. 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08FD10B-9E99-E5F9-76AE-D37B79F12D21}"/>
              </a:ext>
            </a:extLst>
          </p:cNvPr>
          <p:cNvSpPr txBox="1"/>
          <p:nvPr/>
        </p:nvSpPr>
        <p:spPr>
          <a:xfrm>
            <a:off x="6301344" y="4462357"/>
            <a:ext cx="177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KEK&amp;NTT</a:t>
            </a:r>
            <a:endParaRPr kumimoji="1" lang="ja-JP" altLang="en-US" sz="2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2CECF7-86BC-AE3B-8256-989D47031CC5}"/>
              </a:ext>
            </a:extLst>
          </p:cNvPr>
          <p:cNvSpPr txBox="1"/>
          <p:nvPr/>
        </p:nvSpPr>
        <p:spPr>
          <a:xfrm>
            <a:off x="264028" y="6040514"/>
            <a:ext cx="46966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dirty="0"/>
              <a:t>The world record</a:t>
            </a:r>
            <a:endParaRPr lang="ja-JP" altLang="en-US" sz="4000" b="1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F45D9E2-34B0-F579-1A23-D53BFB4EBD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5890" y="453675"/>
            <a:ext cx="3873772" cy="247462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F60631D-C251-0743-1E48-6176A1D2CF72}"/>
              </a:ext>
            </a:extLst>
          </p:cNvPr>
          <p:cNvSpPr txBox="1"/>
          <p:nvPr/>
        </p:nvSpPr>
        <p:spPr>
          <a:xfrm>
            <a:off x="8254359" y="-1334"/>
            <a:ext cx="38675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ja-JP" sz="1200" dirty="0">
                <a:solidFill>
                  <a:schemeClr val="tx2"/>
                </a:solidFill>
              </a:rPr>
              <a:t>Brock et al., Nature </a:t>
            </a:r>
            <a:r>
              <a:rPr lang="fr-FR" altLang="ja-JP" sz="1200" b="1" dirty="0">
                <a:solidFill>
                  <a:schemeClr val="tx2"/>
                </a:solidFill>
              </a:rPr>
              <a:t>641</a:t>
            </a:r>
            <a:r>
              <a:rPr lang="fr-FR" altLang="ja-JP" sz="1200" dirty="0">
                <a:solidFill>
                  <a:schemeClr val="tx2"/>
                </a:solidFill>
              </a:rPr>
              <a:t>, 612 (2025)</a:t>
            </a:r>
          </a:p>
          <a:p>
            <a:r>
              <a:rPr lang="en-US" altLang="ja-JP" sz="1400" dirty="0">
                <a:hlinkClick r:id="rId5"/>
              </a:rPr>
              <a:t>https://doi.org/10.1038/s41586-025-08899-y</a:t>
            </a:r>
            <a:r>
              <a:rPr lang="en-US" altLang="ja-JP" sz="1400" dirty="0"/>
              <a:t> </a:t>
            </a:r>
            <a:endParaRPr lang="ja-JP" alt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164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BF594-0C7F-3B02-B115-11975A0C9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91E3389B-70DA-1268-8FB5-46ED228AD5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4341" y="1424829"/>
            <a:ext cx="5404924" cy="442790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6DD3229-DC4D-A27B-03C6-4B712A0D2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94" y="107513"/>
            <a:ext cx="4415516" cy="3160485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DF689B9-419D-7630-BFE6-A7D5B328B203}"/>
              </a:ext>
            </a:extLst>
          </p:cNvPr>
          <p:cNvSpPr txBox="1"/>
          <p:nvPr/>
        </p:nvSpPr>
        <p:spPr>
          <a:xfrm rot="19191028">
            <a:off x="10133724" y="1647163"/>
            <a:ext cx="1037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TLS fit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CDD8CE6-9AE2-D285-297B-2CB7B8474016}"/>
              </a:ext>
            </a:extLst>
          </p:cNvPr>
          <p:cNvSpPr txBox="1"/>
          <p:nvPr/>
        </p:nvSpPr>
        <p:spPr>
          <a:xfrm>
            <a:off x="1" y="3231468"/>
            <a:ext cx="62743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66"/>
                </a:solidFill>
              </a:rPr>
              <a:t>Even in this record-high-Q cavity, TLS defects still limit the quality factor</a:t>
            </a:r>
            <a:r>
              <a:rPr kumimoji="1" lang="en-US" altLang="ja-JP" sz="2400" dirty="0"/>
              <a:t>.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Understanding TLS physics and developing engineering methods to mitigate them are necessary to realize ultra-high-Q cavities for accelerators and quantum computing.</a:t>
            </a:r>
            <a:endParaRPr kumimoji="1" lang="ja-JP" altLang="en-US" sz="24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E8055DB-0597-EBFA-E58F-85BB8276A63E}"/>
              </a:ext>
            </a:extLst>
          </p:cNvPr>
          <p:cNvSpPr txBox="1"/>
          <p:nvPr/>
        </p:nvSpPr>
        <p:spPr>
          <a:xfrm rot="19847531">
            <a:off x="10762106" y="1715485"/>
            <a:ext cx="895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92D050"/>
                </a:solidFill>
              </a:rPr>
              <a:t>TLS fit</a:t>
            </a:r>
            <a:endParaRPr kumimoji="1" lang="ja-JP" altLang="en-US" sz="2000" dirty="0">
              <a:solidFill>
                <a:srgbClr val="92D05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9E98982-A1C7-3550-26E0-5B0A78150EF1}"/>
              </a:ext>
            </a:extLst>
          </p:cNvPr>
          <p:cNvSpPr txBox="1"/>
          <p:nvPr/>
        </p:nvSpPr>
        <p:spPr>
          <a:xfrm rot="21078145">
            <a:off x="11097078" y="3097204"/>
            <a:ext cx="895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C000"/>
                </a:solidFill>
              </a:rPr>
              <a:t>TLS fit</a:t>
            </a:r>
            <a:endParaRPr kumimoji="1" lang="ja-JP" altLang="en-US" sz="2000" dirty="0">
              <a:solidFill>
                <a:srgbClr val="FFC00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9A2EB0-509F-F379-E4BB-FE133A4E1665}"/>
              </a:ext>
            </a:extLst>
          </p:cNvPr>
          <p:cNvSpPr txBox="1"/>
          <p:nvPr/>
        </p:nvSpPr>
        <p:spPr>
          <a:xfrm rot="21042585">
            <a:off x="11138892" y="3488662"/>
            <a:ext cx="895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92D050"/>
                </a:solidFill>
              </a:rPr>
              <a:t>TLS fit</a:t>
            </a:r>
            <a:endParaRPr kumimoji="1" lang="ja-JP" altLang="en-US" sz="2000" dirty="0">
              <a:solidFill>
                <a:srgbClr val="92D05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9A47E06-EF45-76BD-551F-47ED168B5389}"/>
              </a:ext>
            </a:extLst>
          </p:cNvPr>
          <p:cNvSpPr txBox="1"/>
          <p:nvPr/>
        </p:nvSpPr>
        <p:spPr>
          <a:xfrm>
            <a:off x="7052610" y="2240095"/>
            <a:ext cx="30544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1E3CFF"/>
                </a:solidFill>
              </a:rPr>
              <a:t>T. Takenaka, T. Kubo et al., </a:t>
            </a:r>
          </a:p>
          <a:p>
            <a:r>
              <a:rPr lang="en-US" altLang="ja-JP" sz="1400" dirty="0">
                <a:solidFill>
                  <a:srgbClr val="1E3CFF"/>
                </a:solidFill>
              </a:rPr>
              <a:t>arXiv:2510.01819. 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7713ACB-4681-B3A5-B3F1-7633F1AEBE5D}"/>
              </a:ext>
            </a:extLst>
          </p:cNvPr>
          <p:cNvSpPr txBox="1"/>
          <p:nvPr/>
        </p:nvSpPr>
        <p:spPr>
          <a:xfrm>
            <a:off x="511883" y="5983268"/>
            <a:ext cx="5238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Maybe, my next project.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3585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ADD5D-FB94-62C3-A5BB-C4DD5A896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7E2FB23-C2DB-A3EC-6874-88F65F15E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81" y="1105961"/>
            <a:ext cx="7328659" cy="417915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E753009C-80D7-0A95-10AF-EC87DE2EBAAA}"/>
              </a:ext>
            </a:extLst>
          </p:cNvPr>
          <p:cNvCxnSpPr>
            <a:cxnSpLocks/>
          </p:cNvCxnSpPr>
          <p:nvPr/>
        </p:nvCxnSpPr>
        <p:spPr>
          <a:xfrm flipH="1">
            <a:off x="948369" y="3195537"/>
            <a:ext cx="6055546" cy="342895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0CBE40B-3F33-E1D0-C7AE-4C1BD6FC9308}"/>
              </a:ext>
            </a:extLst>
          </p:cNvPr>
          <p:cNvSpPr txBox="1"/>
          <p:nvPr/>
        </p:nvSpPr>
        <p:spPr>
          <a:xfrm>
            <a:off x="21052" y="0"/>
            <a:ext cx="3969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Under the ac field</a:t>
            </a:r>
            <a:endParaRPr kumimoji="1" lang="ja-JP" altLang="en-US" sz="3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B91FBB-8B47-04F9-B07B-4FB0C909D2E6}"/>
              </a:ext>
            </a:extLst>
          </p:cNvPr>
          <p:cNvSpPr txBox="1"/>
          <p:nvPr/>
        </p:nvSpPr>
        <p:spPr>
          <a:xfrm>
            <a:off x="6352158" y="1566156"/>
            <a:ext cx="5590569" cy="76944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</a:rPr>
              <a:t>Thermal Equilibrium</a:t>
            </a:r>
            <a:endParaRPr kumimoji="1" lang="ja-JP" altLang="en-US" sz="4400" dirty="0">
              <a:solidFill>
                <a:srgbClr val="FFC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B365EB-6DD4-8E07-658A-D039776934B2}"/>
              </a:ext>
            </a:extLst>
          </p:cNvPr>
          <p:cNvSpPr txBox="1"/>
          <p:nvPr/>
        </p:nvSpPr>
        <p:spPr>
          <a:xfrm rot="19836122">
            <a:off x="264579" y="4455391"/>
            <a:ext cx="31242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Driving force of </a:t>
            </a:r>
          </a:p>
          <a:p>
            <a:r>
              <a:rPr kumimoji="1" lang="en-US" altLang="ja-JP" sz="2400" dirty="0"/>
              <a:t>Nonequilibrium </a:t>
            </a:r>
          </a:p>
          <a:p>
            <a:r>
              <a:rPr kumimoji="1" lang="en-US" altLang="ja-JP" sz="2400" dirty="0"/>
              <a:t>Dynamics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e.g</a:t>
            </a:r>
            <a:r>
              <a:rPr kumimoji="1" lang="en-US" altLang="ja-JP" dirty="0"/>
              <a:t>, strength of microwave)</a:t>
            </a:r>
          </a:p>
        </p:txBody>
      </p:sp>
    </p:spTree>
    <p:extLst>
      <p:ext uri="{BB962C8B-B14F-4D97-AF65-F5344CB8AC3E}">
        <p14:creationId xmlns:p14="http://schemas.microsoft.com/office/powerpoint/2010/main" val="6873564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3551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2900C-A99C-8470-5F39-22EA5A2F4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69485CD-0C74-2929-111B-39222FD02DAE}"/>
                  </a:ext>
                </a:extLst>
              </p:cNvPr>
              <p:cNvSpPr txBox="1"/>
              <p:nvPr/>
            </p:nvSpPr>
            <p:spPr>
              <a:xfrm>
                <a:off x="2196586" y="1639177"/>
                <a:ext cx="7576693" cy="6463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36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ja-JP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𝒂𝒄𝒄</m:t>
                        </m:r>
                      </m:sub>
                    </m:sSub>
                  </m:oMath>
                </a14:m>
                <a:r>
                  <a:rPr kumimoji="1" lang="en-US" altLang="ja-JP" sz="36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kumimoji="1" lang="en-US" altLang="ja-JP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(</a:t>
                </a:r>
                <a:r>
                  <a:rPr lang="en-US" altLang="ja-JP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m</a:t>
                </a:r>
                <a:r>
                  <a:rPr kumimoji="1" lang="en-US" altLang="ja-JP" sz="2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icrowave amplitude)</a:t>
                </a:r>
                <a:endParaRPr kumimoji="1" lang="ja-JP" altLang="en-US" sz="360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69485CD-0C74-2929-111B-39222FD02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586" y="1639177"/>
                <a:ext cx="7576693" cy="646331"/>
              </a:xfrm>
              <a:prstGeom prst="rect">
                <a:avLst/>
              </a:prstGeom>
              <a:blipFill>
                <a:blip r:embed="rId2"/>
                <a:stretch>
                  <a:fillRect l="-724" t="-15094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id="{13C15914-CB80-1AED-7BAE-466B97804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9262" y="2645064"/>
            <a:ext cx="4158083" cy="284822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056B3F-74A5-BC1C-150B-2A587CE22B35}"/>
              </a:ext>
            </a:extLst>
          </p:cNvPr>
          <p:cNvSpPr txBox="1"/>
          <p:nvPr/>
        </p:nvSpPr>
        <p:spPr>
          <a:xfrm>
            <a:off x="1790881" y="2574728"/>
            <a:ext cx="166519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/>
              <a:t>Electric field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C0D762-EA36-2871-3312-63319C859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187" y="2647509"/>
            <a:ext cx="4158083" cy="28482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EF9454C-257A-15D9-EECF-92E46147D85D}"/>
              </a:ext>
            </a:extLst>
          </p:cNvPr>
          <p:cNvSpPr txBox="1"/>
          <p:nvPr/>
        </p:nvSpPr>
        <p:spPr>
          <a:xfrm>
            <a:off x="6211612" y="2574728"/>
            <a:ext cx="18533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/>
              <a:t>Magnetic field</a:t>
            </a:r>
          </a:p>
        </p:txBody>
      </p:sp>
    </p:spTree>
    <p:extLst>
      <p:ext uri="{BB962C8B-B14F-4D97-AF65-F5344CB8AC3E}">
        <p14:creationId xmlns:p14="http://schemas.microsoft.com/office/powerpoint/2010/main" val="6382349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D53A7-48F9-6A60-9A5D-000F14059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601B068-0CD2-E5FC-1018-FC73AC6FF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320" y="3781332"/>
            <a:ext cx="4158083" cy="284822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8E0A70-F909-3D5A-A1ED-AE8A30C5E1A8}"/>
              </a:ext>
            </a:extLst>
          </p:cNvPr>
          <p:cNvSpPr txBox="1"/>
          <p:nvPr/>
        </p:nvSpPr>
        <p:spPr>
          <a:xfrm>
            <a:off x="264939" y="3710996"/>
            <a:ext cx="166519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/>
              <a:t>Electric 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F4C0C1-75AB-723E-9FD4-2B13E7284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3328" r="3003" b="4497"/>
          <a:stretch/>
        </p:blipFill>
        <p:spPr bwMode="auto">
          <a:xfrm>
            <a:off x="322843" y="50734"/>
            <a:ext cx="5338031" cy="317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377EAB6-6A29-97CA-0B79-6F9B6EEB69B4}"/>
                  </a:ext>
                </a:extLst>
              </p:cNvPr>
              <p:cNvSpPr txBox="1"/>
              <p:nvPr/>
            </p:nvSpPr>
            <p:spPr>
              <a:xfrm>
                <a:off x="283320" y="6208962"/>
                <a:ext cx="16439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𝑎𝑐𝑐</m:t>
                          </m:r>
                        </m:sub>
                      </m:sSub>
                    </m:oMath>
                  </m:oMathPara>
                </a14:m>
                <a:endParaRPr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377EAB6-6A29-97CA-0B79-6F9B6EEB6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20" y="6208962"/>
                <a:ext cx="1643912" cy="369332"/>
              </a:xfrm>
              <a:prstGeom prst="rect">
                <a:avLst/>
              </a:prstGeom>
              <a:blipFill>
                <a:blip r:embed="rId7"/>
                <a:stretch>
                  <a:fillRect l="-3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図 17">
            <a:extLst>
              <a:ext uri="{FF2B5EF4-FFF2-40B4-BE49-F238E27FC236}">
                <a16:creationId xmlns:a16="http://schemas.microsoft.com/office/drawing/2014/main" id="{DBDCBFE6-791D-7A50-8405-D4ACC7F313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7" t="26425" r="23055" b="9022"/>
          <a:stretch/>
        </p:blipFill>
        <p:spPr>
          <a:xfrm>
            <a:off x="6246327" y="1550668"/>
            <a:ext cx="4970731" cy="3985642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E10AC5F-C787-7AB9-8593-020BD392BFF9}"/>
              </a:ext>
            </a:extLst>
          </p:cNvPr>
          <p:cNvSpPr txBox="1"/>
          <p:nvPr/>
        </p:nvSpPr>
        <p:spPr>
          <a:xfrm rot="19887483">
            <a:off x="7771430" y="4150194"/>
            <a:ext cx="7328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solidFill>
                  <a:srgbClr val="FFC000"/>
                </a:solidFill>
              </a:rPr>
              <a:t>T. Kubo</a:t>
            </a:r>
          </a:p>
          <a:p>
            <a:r>
              <a:rPr lang="en-US" altLang="ja-JP" sz="1100" b="1" dirty="0">
                <a:solidFill>
                  <a:srgbClr val="FFC000"/>
                </a:solidFill>
              </a:rPr>
              <a:t>(2013)</a:t>
            </a:r>
            <a:endParaRPr kumimoji="1" lang="ja-JP" altLang="en-US" sz="11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854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45EAB-EF85-9106-C055-D800D55E0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BA02E6-94DB-0A2D-9CD6-7EABE57C9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3328" r="3003" b="4497"/>
          <a:stretch/>
        </p:blipFill>
        <p:spPr bwMode="auto">
          <a:xfrm>
            <a:off x="322843" y="50734"/>
            <a:ext cx="5338031" cy="317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F3B14C92-6767-0643-671B-2CC8DB2E49B5}"/>
              </a:ext>
            </a:extLst>
          </p:cNvPr>
          <p:cNvCxnSpPr/>
          <p:nvPr/>
        </p:nvCxnSpPr>
        <p:spPr>
          <a:xfrm>
            <a:off x="1038791" y="3406665"/>
            <a:ext cx="557508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A3DF37A-D9B4-25F6-BF40-1CA9A3F68414}"/>
              </a:ext>
            </a:extLst>
          </p:cNvPr>
          <p:cNvSpPr txBox="1"/>
          <p:nvPr/>
        </p:nvSpPr>
        <p:spPr>
          <a:xfrm>
            <a:off x="4311832" y="3439491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170mT</a:t>
            </a:r>
            <a:endParaRPr lang="ja-JP" altLang="en-US" sz="16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80E6DEA-8487-3C58-B7BE-1A482B6A01A9}"/>
              </a:ext>
            </a:extLst>
          </p:cNvPr>
          <p:cNvCxnSpPr/>
          <p:nvPr/>
        </p:nvCxnSpPr>
        <p:spPr>
          <a:xfrm>
            <a:off x="4683580" y="3206999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0898A8C-2B7B-EEAC-EC37-D6866C517E6A}"/>
              </a:ext>
            </a:extLst>
          </p:cNvPr>
          <p:cNvCxnSpPr/>
          <p:nvPr/>
        </p:nvCxnSpPr>
        <p:spPr>
          <a:xfrm>
            <a:off x="2900648" y="3216085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1A52A1D-14E4-05BB-286D-E627F942F37C}"/>
              </a:ext>
            </a:extLst>
          </p:cNvPr>
          <p:cNvSpPr txBox="1"/>
          <p:nvPr/>
        </p:nvSpPr>
        <p:spPr>
          <a:xfrm>
            <a:off x="901034" y="3436749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0mT</a:t>
            </a:r>
            <a:endParaRPr lang="ja-JP" altLang="en-US" sz="1600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6F0C348-4934-F97E-4F44-6B9E6508B007}"/>
              </a:ext>
            </a:extLst>
          </p:cNvPr>
          <p:cNvCxnSpPr/>
          <p:nvPr/>
        </p:nvCxnSpPr>
        <p:spPr>
          <a:xfrm>
            <a:off x="1140838" y="3217560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57C18C5-F56A-5E7A-088D-A8D94B952269}"/>
              </a:ext>
            </a:extLst>
          </p:cNvPr>
          <p:cNvSpPr txBox="1"/>
          <p:nvPr/>
        </p:nvSpPr>
        <p:spPr>
          <a:xfrm>
            <a:off x="2601527" y="3436749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85mT</a:t>
            </a:r>
            <a:endParaRPr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D46DD65-11E6-8E5D-F554-A1D18C254E2F}"/>
                  </a:ext>
                </a:extLst>
              </p:cNvPr>
              <p:cNvSpPr txBox="1"/>
              <p:nvPr/>
            </p:nvSpPr>
            <p:spPr>
              <a:xfrm>
                <a:off x="4567616" y="3681878"/>
                <a:ext cx="88402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ja-JP" altLang="en-US" dirty="0"/>
                  <a:t> </a:t>
                </a:r>
                <a:endParaRPr lang="en-US" altLang="ja-JP" dirty="0"/>
              </a:p>
              <a:p>
                <a:r>
                  <a:rPr lang="en-US" altLang="ja-JP" dirty="0"/>
                  <a:t>of </a:t>
                </a:r>
                <a:r>
                  <a:rPr lang="en-US" altLang="ja-JP" dirty="0" err="1"/>
                  <a:t>Nb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1685A6A-33C8-4FBA-DACF-88686D26E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616" y="3681878"/>
                <a:ext cx="884025" cy="553998"/>
              </a:xfrm>
              <a:prstGeom prst="rect">
                <a:avLst/>
              </a:prstGeom>
              <a:blipFill>
                <a:blip r:embed="rId3"/>
                <a:stretch>
                  <a:fillRect l="-15862" b="-24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C72A342-E3A8-A79C-3620-EFC7AE3713F4}"/>
                  </a:ext>
                </a:extLst>
              </p:cNvPr>
              <p:cNvSpPr/>
              <p:nvPr/>
            </p:nvSpPr>
            <p:spPr>
              <a:xfrm>
                <a:off x="6309349" y="2975187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C674775A-A021-92EF-B09F-3CF92EF0F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49" y="2975187"/>
                <a:ext cx="746486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3DAD44B-AB58-8A82-FC13-DE0A183E4DEC}"/>
              </a:ext>
            </a:extLst>
          </p:cNvPr>
          <p:cNvCxnSpPr/>
          <p:nvPr/>
        </p:nvCxnSpPr>
        <p:spPr>
          <a:xfrm>
            <a:off x="6069977" y="3198329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9C032635-0565-077E-0FFE-7DBAF558B474}"/>
                  </a:ext>
                </a:extLst>
              </p:cNvPr>
              <p:cNvSpPr/>
              <p:nvPr/>
            </p:nvSpPr>
            <p:spPr>
              <a:xfrm>
                <a:off x="5852325" y="3420405"/>
                <a:ext cx="90210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altLang="ja-JP" dirty="0"/>
              </a:p>
              <a:p>
                <a:r>
                  <a:rPr lang="en-US" altLang="ja-JP" dirty="0"/>
                  <a:t>of </a:t>
                </a:r>
                <a:r>
                  <a:rPr lang="en-US" altLang="ja-JP" dirty="0" err="1"/>
                  <a:t>Nb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88461835-DC03-CB56-9618-BA49C0B26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325" y="3420405"/>
                <a:ext cx="902106" cy="646331"/>
              </a:xfrm>
              <a:prstGeom prst="rect">
                <a:avLst/>
              </a:prstGeom>
              <a:blipFill>
                <a:blip r:embed="rId5"/>
                <a:stretch>
                  <a:fillRect l="-5405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9BC8985-AE58-6C66-F100-446ED2DE7522}"/>
              </a:ext>
            </a:extLst>
          </p:cNvPr>
          <p:cNvCxnSpPr/>
          <p:nvPr/>
        </p:nvCxnSpPr>
        <p:spPr>
          <a:xfrm>
            <a:off x="5563950" y="3206999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4A5A57F-586C-E93A-8F44-A7D376D5C761}"/>
              </a:ext>
            </a:extLst>
          </p:cNvPr>
          <p:cNvSpPr txBox="1"/>
          <p:nvPr/>
        </p:nvSpPr>
        <p:spPr>
          <a:xfrm>
            <a:off x="5223454" y="3458843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210mT</a:t>
            </a:r>
            <a:endParaRPr lang="ja-JP" altLang="en-US" sz="1400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131EE48A-3703-864D-7046-76351D838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194" y="3760691"/>
            <a:ext cx="4158083" cy="28482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A3836FE-123E-FE50-2CE3-8D2F3E23B130}"/>
              </a:ext>
            </a:extLst>
          </p:cNvPr>
          <p:cNvSpPr txBox="1"/>
          <p:nvPr/>
        </p:nvSpPr>
        <p:spPr>
          <a:xfrm>
            <a:off x="248619" y="3687910"/>
            <a:ext cx="203934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410E5CA-FA98-8C56-26B4-DE88DE61F5EC}"/>
                  </a:ext>
                </a:extLst>
              </p:cNvPr>
              <p:cNvSpPr txBox="1"/>
              <p:nvPr/>
            </p:nvSpPr>
            <p:spPr>
              <a:xfrm>
                <a:off x="283320" y="6208962"/>
                <a:ext cx="16439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𝑎𝑐𝑐</m:t>
                          </m:r>
                        </m:sub>
                      </m:sSub>
                    </m:oMath>
                  </m:oMathPara>
                </a14:m>
                <a:endParaRPr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377EAB6-6A29-97CA-0B79-6F9B6EEB6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20" y="6208962"/>
                <a:ext cx="1643912" cy="369332"/>
              </a:xfrm>
              <a:prstGeom prst="rect">
                <a:avLst/>
              </a:prstGeom>
              <a:blipFill>
                <a:blip r:embed="rId7"/>
                <a:stretch>
                  <a:fillRect l="-3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1286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CAAE0-ED22-84BE-2B59-A144C1A1A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266125-9479-3ABA-860D-AA7F72140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3328" r="3003" b="4497"/>
          <a:stretch/>
        </p:blipFill>
        <p:spPr bwMode="auto">
          <a:xfrm>
            <a:off x="322843" y="50734"/>
            <a:ext cx="5338031" cy="317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24368DB-F3E3-6434-5188-04D5AEF9D297}"/>
              </a:ext>
            </a:extLst>
          </p:cNvPr>
          <p:cNvCxnSpPr/>
          <p:nvPr/>
        </p:nvCxnSpPr>
        <p:spPr>
          <a:xfrm>
            <a:off x="1038791" y="3406665"/>
            <a:ext cx="557508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15A170-AA62-65C9-67C8-EAE35C3F24C2}"/>
              </a:ext>
            </a:extLst>
          </p:cNvPr>
          <p:cNvSpPr txBox="1"/>
          <p:nvPr/>
        </p:nvSpPr>
        <p:spPr>
          <a:xfrm>
            <a:off x="4311832" y="3439491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170mT</a:t>
            </a:r>
            <a:endParaRPr lang="ja-JP" altLang="en-US" sz="16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BE1E534-C5BD-10A2-5E8A-FF35F9C9157D}"/>
              </a:ext>
            </a:extLst>
          </p:cNvPr>
          <p:cNvCxnSpPr/>
          <p:nvPr/>
        </p:nvCxnSpPr>
        <p:spPr>
          <a:xfrm>
            <a:off x="4683580" y="3206999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72DF4BA-8648-9DC9-342E-F1AFEBFE0602}"/>
              </a:ext>
            </a:extLst>
          </p:cNvPr>
          <p:cNvCxnSpPr/>
          <p:nvPr/>
        </p:nvCxnSpPr>
        <p:spPr>
          <a:xfrm>
            <a:off x="2900648" y="3216085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1897B3-90D4-E0E8-3177-043ACD3B93D7}"/>
              </a:ext>
            </a:extLst>
          </p:cNvPr>
          <p:cNvSpPr txBox="1"/>
          <p:nvPr/>
        </p:nvSpPr>
        <p:spPr>
          <a:xfrm>
            <a:off x="901034" y="3436749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0mT</a:t>
            </a:r>
            <a:endParaRPr lang="ja-JP" altLang="en-US" sz="1600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53E5574-B147-AF6D-783C-40A4F7C58284}"/>
              </a:ext>
            </a:extLst>
          </p:cNvPr>
          <p:cNvCxnSpPr/>
          <p:nvPr/>
        </p:nvCxnSpPr>
        <p:spPr>
          <a:xfrm>
            <a:off x="1140838" y="3217560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5C39820-B109-6E5B-5D1C-992E8A97F467}"/>
              </a:ext>
            </a:extLst>
          </p:cNvPr>
          <p:cNvSpPr txBox="1"/>
          <p:nvPr/>
        </p:nvSpPr>
        <p:spPr>
          <a:xfrm>
            <a:off x="2601527" y="3436749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85mT</a:t>
            </a:r>
            <a:endParaRPr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FF47CDB-1A9E-FFD1-78ED-7E1AD85E2077}"/>
                  </a:ext>
                </a:extLst>
              </p:cNvPr>
              <p:cNvSpPr txBox="1"/>
              <p:nvPr/>
            </p:nvSpPr>
            <p:spPr>
              <a:xfrm>
                <a:off x="4567616" y="3681878"/>
                <a:ext cx="88402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ja-JP" altLang="en-US" dirty="0"/>
                  <a:t> </a:t>
                </a:r>
                <a:endParaRPr lang="en-US" altLang="ja-JP" dirty="0"/>
              </a:p>
              <a:p>
                <a:r>
                  <a:rPr lang="en-US" altLang="ja-JP" dirty="0"/>
                  <a:t>of </a:t>
                </a:r>
                <a:r>
                  <a:rPr lang="en-US" altLang="ja-JP" dirty="0" err="1"/>
                  <a:t>Nb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FF47CDB-1A9E-FFD1-78ED-7E1AD85E2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616" y="3681878"/>
                <a:ext cx="884025" cy="553998"/>
              </a:xfrm>
              <a:prstGeom prst="rect">
                <a:avLst/>
              </a:prstGeom>
              <a:blipFill>
                <a:blip r:embed="rId3"/>
                <a:stretch>
                  <a:fillRect l="-15862" b="-24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8CB9A322-2816-9933-FF9C-2C07145820D1}"/>
                  </a:ext>
                </a:extLst>
              </p:cNvPr>
              <p:cNvSpPr/>
              <p:nvPr/>
            </p:nvSpPr>
            <p:spPr>
              <a:xfrm>
                <a:off x="6309349" y="2975187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8CB9A322-2816-9933-FF9C-2C0714582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49" y="2975187"/>
                <a:ext cx="746486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C9F4070-A56A-FBC0-A20F-F1A94B20BCAC}"/>
              </a:ext>
            </a:extLst>
          </p:cNvPr>
          <p:cNvCxnSpPr/>
          <p:nvPr/>
        </p:nvCxnSpPr>
        <p:spPr>
          <a:xfrm>
            <a:off x="6069977" y="3198329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4579D3FD-2B67-8BAF-D2BA-CAC7D5CE012F}"/>
                  </a:ext>
                </a:extLst>
              </p:cNvPr>
              <p:cNvSpPr/>
              <p:nvPr/>
            </p:nvSpPr>
            <p:spPr>
              <a:xfrm>
                <a:off x="5852325" y="3420405"/>
                <a:ext cx="90210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altLang="ja-JP" dirty="0"/>
              </a:p>
              <a:p>
                <a:r>
                  <a:rPr lang="en-US" altLang="ja-JP" dirty="0"/>
                  <a:t>of </a:t>
                </a:r>
                <a:r>
                  <a:rPr lang="en-US" altLang="ja-JP" dirty="0" err="1"/>
                  <a:t>Nb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4579D3FD-2B67-8BAF-D2BA-CAC7D5CE0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325" y="3420405"/>
                <a:ext cx="902106" cy="646331"/>
              </a:xfrm>
              <a:prstGeom prst="rect">
                <a:avLst/>
              </a:prstGeom>
              <a:blipFill>
                <a:blip r:embed="rId5"/>
                <a:stretch>
                  <a:fillRect l="-5405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32F4A1F3-BE3D-0734-8E53-29F695F24DB8}"/>
              </a:ext>
            </a:extLst>
          </p:cNvPr>
          <p:cNvCxnSpPr/>
          <p:nvPr/>
        </p:nvCxnSpPr>
        <p:spPr>
          <a:xfrm>
            <a:off x="5563950" y="3206999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AAA6584-D431-2A39-01F7-821D6C3A773B}"/>
              </a:ext>
            </a:extLst>
          </p:cNvPr>
          <p:cNvSpPr txBox="1"/>
          <p:nvPr/>
        </p:nvSpPr>
        <p:spPr>
          <a:xfrm>
            <a:off x="5223454" y="3458843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210mT</a:t>
            </a:r>
            <a:endParaRPr lang="ja-JP" altLang="en-US" sz="1400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4FE34788-6ADA-020F-31AA-90F6A72CF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194" y="3760691"/>
            <a:ext cx="4158083" cy="28482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08F1E1F-5624-9EDA-C4E3-254147871712}"/>
              </a:ext>
            </a:extLst>
          </p:cNvPr>
          <p:cNvSpPr txBox="1"/>
          <p:nvPr/>
        </p:nvSpPr>
        <p:spPr>
          <a:xfrm>
            <a:off x="248619" y="3687910"/>
            <a:ext cx="203934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1846C3A-4FAE-0380-16E3-16950FEF92C7}"/>
                  </a:ext>
                </a:extLst>
              </p:cNvPr>
              <p:cNvSpPr txBox="1"/>
              <p:nvPr/>
            </p:nvSpPr>
            <p:spPr>
              <a:xfrm>
                <a:off x="283320" y="6208962"/>
                <a:ext cx="16439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𝑎𝑐𝑐</m:t>
                          </m:r>
                        </m:sub>
                      </m:sSub>
                    </m:oMath>
                  </m:oMathPara>
                </a14:m>
                <a:endParaRPr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1846C3A-4FAE-0380-16E3-16950FEF9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20" y="6208962"/>
                <a:ext cx="1643912" cy="369332"/>
              </a:xfrm>
              <a:prstGeom prst="rect">
                <a:avLst/>
              </a:prstGeom>
              <a:blipFill>
                <a:blip r:embed="rId7"/>
                <a:stretch>
                  <a:fillRect l="-3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CA7297E-94E4-C578-C678-287A6F23AE9E}"/>
              </a:ext>
            </a:extLst>
          </p:cNvPr>
          <p:cNvSpPr/>
          <p:nvPr/>
        </p:nvSpPr>
        <p:spPr>
          <a:xfrm>
            <a:off x="2918800" y="4883710"/>
            <a:ext cx="670669" cy="67066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B67173B-0FB4-5E07-1F8E-D8D21F051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9534" y="1668676"/>
            <a:ext cx="4202094" cy="362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EC626199-B2A3-F271-90CE-AC160ED633F2}"/>
              </a:ext>
            </a:extLst>
          </p:cNvPr>
          <p:cNvCxnSpPr>
            <a:cxnSpLocks/>
          </p:cNvCxnSpPr>
          <p:nvPr/>
        </p:nvCxnSpPr>
        <p:spPr>
          <a:xfrm flipV="1">
            <a:off x="3609762" y="4099245"/>
            <a:ext cx="3732898" cy="78446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ABB4EFD-F8AE-B24B-F6EC-CC80BA082376}"/>
              </a:ext>
            </a:extLst>
          </p:cNvPr>
          <p:cNvSpPr txBox="1"/>
          <p:nvPr/>
        </p:nvSpPr>
        <p:spPr>
          <a:xfrm>
            <a:off x="7342660" y="1638347"/>
            <a:ext cx="403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Low field (Meissner</a:t>
            </a:r>
            <a:r>
              <a:rPr lang="ja-JP" altLang="en-US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state</a:t>
            </a:r>
            <a:r>
              <a:rPr kumimoji="1" lang="en-US" altLang="ja-JP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  <a:endParaRPr kumimoji="1" lang="ja-JP" altLang="en-US" sz="2400" b="1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39346909-526F-799B-4938-FD97E5952B4C}"/>
              </a:ext>
            </a:extLst>
          </p:cNvPr>
          <p:cNvSpPr/>
          <p:nvPr/>
        </p:nvSpPr>
        <p:spPr>
          <a:xfrm>
            <a:off x="1727898" y="2491709"/>
            <a:ext cx="604642" cy="6794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11C4EF5-DF62-95A8-569D-C879231FB4E0}"/>
              </a:ext>
            </a:extLst>
          </p:cNvPr>
          <p:cNvSpPr txBox="1"/>
          <p:nvPr/>
        </p:nvSpPr>
        <p:spPr>
          <a:xfrm>
            <a:off x="8171234" y="807396"/>
            <a:ext cx="290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(⌐■_■) good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902089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87CB0-2C36-35CA-78FA-E8B268001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CEAF50-BD3E-23F1-6AD2-A4A45A150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3328" r="3003" b="4497"/>
          <a:stretch/>
        </p:blipFill>
        <p:spPr bwMode="auto">
          <a:xfrm>
            <a:off x="322843" y="50734"/>
            <a:ext cx="5338031" cy="317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1BA31C29-FC4F-D743-F3BC-815579BBB355}"/>
              </a:ext>
            </a:extLst>
          </p:cNvPr>
          <p:cNvCxnSpPr/>
          <p:nvPr/>
        </p:nvCxnSpPr>
        <p:spPr>
          <a:xfrm>
            <a:off x="1038791" y="3406665"/>
            <a:ext cx="557508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EFCB28-A8F4-1111-1F90-F09291B56943}"/>
              </a:ext>
            </a:extLst>
          </p:cNvPr>
          <p:cNvSpPr txBox="1"/>
          <p:nvPr/>
        </p:nvSpPr>
        <p:spPr>
          <a:xfrm>
            <a:off x="4311832" y="3439491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170mT</a:t>
            </a:r>
            <a:endParaRPr lang="ja-JP" altLang="en-US" sz="16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2EBBE91-1028-FA79-7E42-57071D9C114B}"/>
              </a:ext>
            </a:extLst>
          </p:cNvPr>
          <p:cNvCxnSpPr/>
          <p:nvPr/>
        </p:nvCxnSpPr>
        <p:spPr>
          <a:xfrm>
            <a:off x="4683580" y="3206999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F7D7FA6-5A13-95C5-2438-EA7034C47507}"/>
              </a:ext>
            </a:extLst>
          </p:cNvPr>
          <p:cNvCxnSpPr/>
          <p:nvPr/>
        </p:nvCxnSpPr>
        <p:spPr>
          <a:xfrm>
            <a:off x="2900648" y="3216085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05FF83-D987-99F3-F3BA-16C602C875D8}"/>
              </a:ext>
            </a:extLst>
          </p:cNvPr>
          <p:cNvSpPr txBox="1"/>
          <p:nvPr/>
        </p:nvSpPr>
        <p:spPr>
          <a:xfrm>
            <a:off x="901034" y="3436749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0mT</a:t>
            </a:r>
            <a:endParaRPr lang="ja-JP" altLang="en-US" sz="1600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26EEDC7-A632-9A7C-36F4-310D82ACE69C}"/>
              </a:ext>
            </a:extLst>
          </p:cNvPr>
          <p:cNvCxnSpPr/>
          <p:nvPr/>
        </p:nvCxnSpPr>
        <p:spPr>
          <a:xfrm>
            <a:off x="1140838" y="3217560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9051715-F820-72B4-7CC6-9E084DA58E77}"/>
              </a:ext>
            </a:extLst>
          </p:cNvPr>
          <p:cNvSpPr txBox="1"/>
          <p:nvPr/>
        </p:nvSpPr>
        <p:spPr>
          <a:xfrm>
            <a:off x="2601527" y="3436749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85mT</a:t>
            </a:r>
            <a:endParaRPr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161FC9E-A3AA-6BE1-1695-5F2FC6D41792}"/>
                  </a:ext>
                </a:extLst>
              </p:cNvPr>
              <p:cNvSpPr txBox="1"/>
              <p:nvPr/>
            </p:nvSpPr>
            <p:spPr>
              <a:xfrm>
                <a:off x="4567616" y="3681878"/>
                <a:ext cx="88402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ja-JP" altLang="en-US" dirty="0"/>
                  <a:t> </a:t>
                </a:r>
                <a:endParaRPr lang="en-US" altLang="ja-JP" dirty="0"/>
              </a:p>
              <a:p>
                <a:r>
                  <a:rPr lang="en-US" altLang="ja-JP" dirty="0"/>
                  <a:t>of </a:t>
                </a:r>
                <a:r>
                  <a:rPr lang="en-US" altLang="ja-JP" dirty="0" err="1"/>
                  <a:t>Nb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FF47CDB-1A9E-FFD1-78ED-7E1AD85E2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616" y="3681878"/>
                <a:ext cx="884025" cy="553998"/>
              </a:xfrm>
              <a:prstGeom prst="rect">
                <a:avLst/>
              </a:prstGeom>
              <a:blipFill>
                <a:blip r:embed="rId3"/>
                <a:stretch>
                  <a:fillRect l="-15862" b="-24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D1E69490-5774-7534-C61F-7150C8827E40}"/>
                  </a:ext>
                </a:extLst>
              </p:cNvPr>
              <p:cNvSpPr/>
              <p:nvPr/>
            </p:nvSpPr>
            <p:spPr>
              <a:xfrm>
                <a:off x="6309349" y="2975187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8CB9A322-2816-9933-FF9C-2C0714582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49" y="2975187"/>
                <a:ext cx="746486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D084906-62E5-EFFF-849B-6105EB5CE60D}"/>
              </a:ext>
            </a:extLst>
          </p:cNvPr>
          <p:cNvCxnSpPr/>
          <p:nvPr/>
        </p:nvCxnSpPr>
        <p:spPr>
          <a:xfrm>
            <a:off x="6069977" y="3198329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EC361352-8CF4-8745-CED0-E41ED3BF9534}"/>
                  </a:ext>
                </a:extLst>
              </p:cNvPr>
              <p:cNvSpPr/>
              <p:nvPr/>
            </p:nvSpPr>
            <p:spPr>
              <a:xfrm>
                <a:off x="5852325" y="3420405"/>
                <a:ext cx="90210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altLang="ja-JP" dirty="0"/>
              </a:p>
              <a:p>
                <a:r>
                  <a:rPr lang="en-US" altLang="ja-JP" dirty="0"/>
                  <a:t>of </a:t>
                </a:r>
                <a:r>
                  <a:rPr lang="en-US" altLang="ja-JP" dirty="0" err="1"/>
                  <a:t>Nb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4579D3FD-2B67-8BAF-D2BA-CAC7D5CE0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325" y="3420405"/>
                <a:ext cx="902106" cy="646331"/>
              </a:xfrm>
              <a:prstGeom prst="rect">
                <a:avLst/>
              </a:prstGeom>
              <a:blipFill>
                <a:blip r:embed="rId5"/>
                <a:stretch>
                  <a:fillRect l="-5405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508541F-DA59-A48C-66D5-D2E452A90ED2}"/>
              </a:ext>
            </a:extLst>
          </p:cNvPr>
          <p:cNvCxnSpPr/>
          <p:nvPr/>
        </p:nvCxnSpPr>
        <p:spPr>
          <a:xfrm>
            <a:off x="5563950" y="3206999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134B65E-0DEB-5893-24C7-1A98DEA2E592}"/>
              </a:ext>
            </a:extLst>
          </p:cNvPr>
          <p:cNvSpPr txBox="1"/>
          <p:nvPr/>
        </p:nvSpPr>
        <p:spPr>
          <a:xfrm>
            <a:off x="5223454" y="3458843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210mT</a:t>
            </a:r>
            <a:endParaRPr lang="ja-JP" altLang="en-US" sz="1400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837376D-7967-8D87-C438-18796A791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194" y="3760691"/>
            <a:ext cx="4158083" cy="28482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754E184-A2D9-4183-18E6-DEB692F7572B}"/>
              </a:ext>
            </a:extLst>
          </p:cNvPr>
          <p:cNvSpPr txBox="1"/>
          <p:nvPr/>
        </p:nvSpPr>
        <p:spPr>
          <a:xfrm>
            <a:off x="248619" y="3687910"/>
            <a:ext cx="203934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3E7B59B-BDDC-82BA-62D3-0E987105D547}"/>
                  </a:ext>
                </a:extLst>
              </p:cNvPr>
              <p:cNvSpPr txBox="1"/>
              <p:nvPr/>
            </p:nvSpPr>
            <p:spPr>
              <a:xfrm>
                <a:off x="283320" y="6208962"/>
                <a:ext cx="16439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𝑎𝑐𝑐</m:t>
                          </m:r>
                        </m:sub>
                      </m:sSub>
                    </m:oMath>
                  </m:oMathPara>
                </a14:m>
                <a:endParaRPr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1846C3A-4FAE-0380-16E3-16950FEF9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20" y="6208962"/>
                <a:ext cx="1643912" cy="369332"/>
              </a:xfrm>
              <a:prstGeom prst="rect">
                <a:avLst/>
              </a:prstGeom>
              <a:blipFill>
                <a:blip r:embed="rId7"/>
                <a:stretch>
                  <a:fillRect l="-3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F18B128-09E2-21EA-F758-EDD11A596DAB}"/>
              </a:ext>
            </a:extLst>
          </p:cNvPr>
          <p:cNvSpPr/>
          <p:nvPr/>
        </p:nvSpPr>
        <p:spPr>
          <a:xfrm>
            <a:off x="2918800" y="4883710"/>
            <a:ext cx="670669" cy="67066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3DAD0C83-558D-E36D-FA84-872D30879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9534" y="1668676"/>
            <a:ext cx="4202094" cy="362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CBC02B2-72EE-CEB2-36A5-2985BA3B4F6E}"/>
              </a:ext>
            </a:extLst>
          </p:cNvPr>
          <p:cNvCxnSpPr>
            <a:cxnSpLocks/>
          </p:cNvCxnSpPr>
          <p:nvPr/>
        </p:nvCxnSpPr>
        <p:spPr>
          <a:xfrm flipV="1">
            <a:off x="3609762" y="4099245"/>
            <a:ext cx="3732898" cy="78446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D3B3E84-0A89-1CBA-B35E-DEE7CA0A8A98}"/>
              </a:ext>
            </a:extLst>
          </p:cNvPr>
          <p:cNvSpPr txBox="1"/>
          <p:nvPr/>
        </p:nvSpPr>
        <p:spPr>
          <a:xfrm>
            <a:off x="7342660" y="1638347"/>
            <a:ext cx="403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Low field (Meissner</a:t>
            </a:r>
            <a:r>
              <a:rPr lang="ja-JP" altLang="en-US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state</a:t>
            </a:r>
            <a:r>
              <a:rPr kumimoji="1" lang="en-US" altLang="ja-JP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  <a:endParaRPr kumimoji="1" lang="ja-JP" altLang="en-US" sz="2400" b="1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16C8D2FF-238A-C171-0EDA-3F4C7C0D5A9F}"/>
              </a:ext>
            </a:extLst>
          </p:cNvPr>
          <p:cNvSpPr/>
          <p:nvPr/>
        </p:nvSpPr>
        <p:spPr>
          <a:xfrm>
            <a:off x="3594405" y="2491709"/>
            <a:ext cx="604642" cy="6794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AC36121-1162-B194-7934-3BB3E52BA3A9}"/>
              </a:ext>
            </a:extLst>
          </p:cNvPr>
          <p:cNvSpPr txBox="1"/>
          <p:nvPr/>
        </p:nvSpPr>
        <p:spPr>
          <a:xfrm>
            <a:off x="8171234" y="807396"/>
            <a:ext cx="290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(⌐■_■) good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101529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CA90E-341A-4082-CB03-8C054FB03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09BCD0-50E2-DBB4-2B46-01CE542A1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3328" r="3003" b="4497"/>
          <a:stretch/>
        </p:blipFill>
        <p:spPr bwMode="auto">
          <a:xfrm>
            <a:off x="322843" y="50734"/>
            <a:ext cx="5338031" cy="317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43DBD681-EB1F-CC73-6881-8F37F6C7D356}"/>
              </a:ext>
            </a:extLst>
          </p:cNvPr>
          <p:cNvCxnSpPr/>
          <p:nvPr/>
        </p:nvCxnSpPr>
        <p:spPr>
          <a:xfrm>
            <a:off x="1038791" y="3406665"/>
            <a:ext cx="557508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650CD1-C48E-0C16-7FFF-D579C8FDBBE7}"/>
              </a:ext>
            </a:extLst>
          </p:cNvPr>
          <p:cNvSpPr txBox="1"/>
          <p:nvPr/>
        </p:nvSpPr>
        <p:spPr>
          <a:xfrm>
            <a:off x="4311832" y="3439491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170mT</a:t>
            </a:r>
            <a:endParaRPr lang="ja-JP" altLang="en-US" sz="16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AFD5BF4-C4AB-9366-87E8-54EC6B9D6B3A}"/>
              </a:ext>
            </a:extLst>
          </p:cNvPr>
          <p:cNvCxnSpPr/>
          <p:nvPr/>
        </p:nvCxnSpPr>
        <p:spPr>
          <a:xfrm>
            <a:off x="4683580" y="3206999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E50AD08-71BA-DE17-EB49-93732887B675}"/>
              </a:ext>
            </a:extLst>
          </p:cNvPr>
          <p:cNvCxnSpPr/>
          <p:nvPr/>
        </p:nvCxnSpPr>
        <p:spPr>
          <a:xfrm>
            <a:off x="2900648" y="3216085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B3D382-AF7F-6EEF-438D-E8FC1ADCF86B}"/>
              </a:ext>
            </a:extLst>
          </p:cNvPr>
          <p:cNvSpPr txBox="1"/>
          <p:nvPr/>
        </p:nvSpPr>
        <p:spPr>
          <a:xfrm>
            <a:off x="901034" y="3436749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0mT</a:t>
            </a:r>
            <a:endParaRPr lang="ja-JP" altLang="en-US" sz="1600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52EE5D5A-F981-D844-AA0B-8B62C4C5D3DC}"/>
              </a:ext>
            </a:extLst>
          </p:cNvPr>
          <p:cNvCxnSpPr/>
          <p:nvPr/>
        </p:nvCxnSpPr>
        <p:spPr>
          <a:xfrm>
            <a:off x="1140838" y="3217560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22A967B-9B46-FC0C-2817-30D93A3557C1}"/>
              </a:ext>
            </a:extLst>
          </p:cNvPr>
          <p:cNvSpPr txBox="1"/>
          <p:nvPr/>
        </p:nvSpPr>
        <p:spPr>
          <a:xfrm>
            <a:off x="2601527" y="3436749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85mT</a:t>
            </a:r>
            <a:endParaRPr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E30F100-0753-FD64-D6AA-46F644BA62CC}"/>
                  </a:ext>
                </a:extLst>
              </p:cNvPr>
              <p:cNvSpPr txBox="1"/>
              <p:nvPr/>
            </p:nvSpPr>
            <p:spPr>
              <a:xfrm>
                <a:off x="4567616" y="3681878"/>
                <a:ext cx="88402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ja-JP" altLang="en-US" dirty="0"/>
                  <a:t> </a:t>
                </a:r>
                <a:endParaRPr lang="en-US" altLang="ja-JP" dirty="0"/>
              </a:p>
              <a:p>
                <a:r>
                  <a:rPr lang="en-US" altLang="ja-JP" dirty="0"/>
                  <a:t>of </a:t>
                </a:r>
                <a:r>
                  <a:rPr lang="en-US" altLang="ja-JP" dirty="0" err="1"/>
                  <a:t>Nb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E30F100-0753-FD64-D6AA-46F644BA6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616" y="3681878"/>
                <a:ext cx="884025" cy="553998"/>
              </a:xfrm>
              <a:prstGeom prst="rect">
                <a:avLst/>
              </a:prstGeom>
              <a:blipFill>
                <a:blip r:embed="rId3"/>
                <a:stretch>
                  <a:fillRect l="-15862" b="-24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AEB6B1C8-6D3F-F905-54EA-C379CD270D91}"/>
                  </a:ext>
                </a:extLst>
              </p:cNvPr>
              <p:cNvSpPr/>
              <p:nvPr/>
            </p:nvSpPr>
            <p:spPr>
              <a:xfrm>
                <a:off x="6309349" y="2975187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AEB6B1C8-6D3F-F905-54EA-C379CD270D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49" y="2975187"/>
                <a:ext cx="746486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1661B78-E2B8-3299-6FD7-CEFE74E1990C}"/>
              </a:ext>
            </a:extLst>
          </p:cNvPr>
          <p:cNvCxnSpPr/>
          <p:nvPr/>
        </p:nvCxnSpPr>
        <p:spPr>
          <a:xfrm>
            <a:off x="6069977" y="3198329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5D7D48D7-E45E-7C72-FB84-4743A6ADF177}"/>
                  </a:ext>
                </a:extLst>
              </p:cNvPr>
              <p:cNvSpPr/>
              <p:nvPr/>
            </p:nvSpPr>
            <p:spPr>
              <a:xfrm>
                <a:off x="5852325" y="3420405"/>
                <a:ext cx="90210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altLang="ja-JP" dirty="0"/>
              </a:p>
              <a:p>
                <a:r>
                  <a:rPr lang="en-US" altLang="ja-JP" dirty="0"/>
                  <a:t>of </a:t>
                </a:r>
                <a:r>
                  <a:rPr lang="en-US" altLang="ja-JP" dirty="0" err="1"/>
                  <a:t>Nb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5D7D48D7-E45E-7C72-FB84-4743A6ADF1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325" y="3420405"/>
                <a:ext cx="902106" cy="646331"/>
              </a:xfrm>
              <a:prstGeom prst="rect">
                <a:avLst/>
              </a:prstGeom>
              <a:blipFill>
                <a:blip r:embed="rId5"/>
                <a:stretch>
                  <a:fillRect l="-5405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109CD42-F6B5-1535-3F79-EB90EEFB360D}"/>
              </a:ext>
            </a:extLst>
          </p:cNvPr>
          <p:cNvCxnSpPr/>
          <p:nvPr/>
        </p:nvCxnSpPr>
        <p:spPr>
          <a:xfrm>
            <a:off x="5563950" y="3206999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DCA9CC-128A-800B-9352-D0A02DE5A3C7}"/>
              </a:ext>
            </a:extLst>
          </p:cNvPr>
          <p:cNvSpPr txBox="1"/>
          <p:nvPr/>
        </p:nvSpPr>
        <p:spPr>
          <a:xfrm>
            <a:off x="5223454" y="3458843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210mT</a:t>
            </a:r>
            <a:endParaRPr lang="ja-JP" altLang="en-US" sz="1400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ED9AD37B-0FFF-8537-49CE-9BC9EABFC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194" y="3760691"/>
            <a:ext cx="4158083" cy="28482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2DAE24C-81F9-539C-B930-96178715B6EE}"/>
              </a:ext>
            </a:extLst>
          </p:cNvPr>
          <p:cNvSpPr txBox="1"/>
          <p:nvPr/>
        </p:nvSpPr>
        <p:spPr>
          <a:xfrm>
            <a:off x="248619" y="3687910"/>
            <a:ext cx="203934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E65E541-06C3-CAD8-501A-B8B9DA430074}"/>
                  </a:ext>
                </a:extLst>
              </p:cNvPr>
              <p:cNvSpPr txBox="1"/>
              <p:nvPr/>
            </p:nvSpPr>
            <p:spPr>
              <a:xfrm>
                <a:off x="283320" y="6208962"/>
                <a:ext cx="16439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𝑎𝑐𝑐</m:t>
                          </m:r>
                        </m:sub>
                      </m:sSub>
                    </m:oMath>
                  </m:oMathPara>
                </a14:m>
                <a:endParaRPr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E65E541-06C3-CAD8-501A-B8B9DA430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20" y="6208962"/>
                <a:ext cx="1643912" cy="369332"/>
              </a:xfrm>
              <a:prstGeom prst="rect">
                <a:avLst/>
              </a:prstGeom>
              <a:blipFill>
                <a:blip r:embed="rId7"/>
                <a:stretch>
                  <a:fillRect l="-3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C398DD2-B128-2651-4644-28A2BD905DC7}"/>
              </a:ext>
            </a:extLst>
          </p:cNvPr>
          <p:cNvSpPr/>
          <p:nvPr/>
        </p:nvSpPr>
        <p:spPr>
          <a:xfrm>
            <a:off x="2918800" y="4883710"/>
            <a:ext cx="670669" cy="67066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9353798-4272-4A45-B038-ED98BC3A5694}"/>
              </a:ext>
            </a:extLst>
          </p:cNvPr>
          <p:cNvCxnSpPr>
            <a:cxnSpLocks/>
          </p:cNvCxnSpPr>
          <p:nvPr/>
        </p:nvCxnSpPr>
        <p:spPr>
          <a:xfrm flipV="1">
            <a:off x="3609762" y="4099245"/>
            <a:ext cx="3732898" cy="78446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矢印: 下 20">
            <a:extLst>
              <a:ext uri="{FF2B5EF4-FFF2-40B4-BE49-F238E27FC236}">
                <a16:creationId xmlns:a16="http://schemas.microsoft.com/office/drawing/2014/main" id="{1CA276A7-CE32-F584-E3AE-01EFB3E90D8E}"/>
              </a:ext>
            </a:extLst>
          </p:cNvPr>
          <p:cNvSpPr/>
          <p:nvPr/>
        </p:nvSpPr>
        <p:spPr>
          <a:xfrm>
            <a:off x="4939576" y="2509142"/>
            <a:ext cx="604642" cy="6794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スライド番号プレースホルダー 1">
            <a:extLst>
              <a:ext uri="{FF2B5EF4-FFF2-40B4-BE49-F238E27FC236}">
                <a16:creationId xmlns:a16="http://schemas.microsoft.com/office/drawing/2014/main" id="{F575D760-59BB-6EB5-E735-7A078E69F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8634" y="4391364"/>
            <a:ext cx="20574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76</a:t>
            </a:fld>
            <a:endParaRPr kumimoji="1" lang="ja-JP" altLang="en-US"/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id="{B6619992-6262-585C-1A38-229F45869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7"/>
          <a:stretch>
            <a:fillRect/>
          </a:stretch>
        </p:blipFill>
        <p:spPr bwMode="auto">
          <a:xfrm>
            <a:off x="7342660" y="1688132"/>
            <a:ext cx="4129116" cy="362249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18B006F-B4A7-5B2F-A91C-E8F65FA274A1}"/>
              </a:ext>
            </a:extLst>
          </p:cNvPr>
          <p:cNvSpPr txBox="1"/>
          <p:nvPr/>
        </p:nvSpPr>
        <p:spPr>
          <a:xfrm>
            <a:off x="7530480" y="1657011"/>
            <a:ext cx="3781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High</a:t>
            </a:r>
            <a:r>
              <a:rPr kumimoji="1" lang="en-US" altLang="ja-JP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field (vortex</a:t>
            </a:r>
            <a:r>
              <a:rPr lang="ja-JP" alt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state</a:t>
            </a:r>
            <a:r>
              <a:rPr kumimoji="1" lang="en-US" altLang="ja-JP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  <a:endParaRPr kumimoji="1" lang="ja-JP" altLang="en-US" sz="24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B3C4DC7-C00F-172E-985B-1032BE6CAD9B}"/>
              </a:ext>
            </a:extLst>
          </p:cNvPr>
          <p:cNvSpPr txBox="1"/>
          <p:nvPr/>
        </p:nvSpPr>
        <p:spPr>
          <a:xfrm>
            <a:off x="7530480" y="962598"/>
            <a:ext cx="3642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＼</a:t>
            </a:r>
            <a:r>
              <a:rPr kumimoji="1" lang="en-US" altLang="ja-JP" sz="3200" dirty="0"/>
              <a:t>(^o^)</a:t>
            </a:r>
            <a:r>
              <a:rPr kumimoji="1" lang="ja-JP" altLang="en-US" sz="3200" dirty="0"/>
              <a:t>／</a:t>
            </a:r>
            <a:r>
              <a:rPr kumimoji="1" lang="en-US" altLang="ja-JP" sz="2400" dirty="0"/>
              <a:t>I’m doomed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092998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BD3A5-10FE-139E-90F8-36648EFA7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173D6A-68E6-69F8-A6F3-39061DD8D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3328" r="3003" b="4497"/>
          <a:stretch/>
        </p:blipFill>
        <p:spPr bwMode="auto">
          <a:xfrm>
            <a:off x="322843" y="50734"/>
            <a:ext cx="5338031" cy="317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64D305CC-8FC2-9A3E-85AA-874597D2BF2B}"/>
              </a:ext>
            </a:extLst>
          </p:cNvPr>
          <p:cNvCxnSpPr/>
          <p:nvPr/>
        </p:nvCxnSpPr>
        <p:spPr>
          <a:xfrm>
            <a:off x="1038791" y="3406665"/>
            <a:ext cx="557508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03066F-5597-29A6-9E44-C9A3B76230B8}"/>
              </a:ext>
            </a:extLst>
          </p:cNvPr>
          <p:cNvSpPr txBox="1"/>
          <p:nvPr/>
        </p:nvSpPr>
        <p:spPr>
          <a:xfrm>
            <a:off x="4311832" y="3439491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170mT</a:t>
            </a:r>
            <a:endParaRPr lang="ja-JP" altLang="en-US" sz="16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ECB28AB-1AB3-08FF-CF5F-FB52987E089F}"/>
              </a:ext>
            </a:extLst>
          </p:cNvPr>
          <p:cNvCxnSpPr/>
          <p:nvPr/>
        </p:nvCxnSpPr>
        <p:spPr>
          <a:xfrm>
            <a:off x="4683580" y="3206999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25B853E-A740-EA15-FECB-7EA7A2E0DD41}"/>
              </a:ext>
            </a:extLst>
          </p:cNvPr>
          <p:cNvCxnSpPr/>
          <p:nvPr/>
        </p:nvCxnSpPr>
        <p:spPr>
          <a:xfrm>
            <a:off x="2900648" y="3216085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C3A39CF-90C6-26A9-DB32-7F0AA69E437B}"/>
              </a:ext>
            </a:extLst>
          </p:cNvPr>
          <p:cNvSpPr txBox="1"/>
          <p:nvPr/>
        </p:nvSpPr>
        <p:spPr>
          <a:xfrm>
            <a:off x="901034" y="3436749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0mT</a:t>
            </a:r>
            <a:endParaRPr lang="ja-JP" altLang="en-US" sz="1600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ECE6C1D-965C-0970-B1F6-9C7FFA9500E3}"/>
              </a:ext>
            </a:extLst>
          </p:cNvPr>
          <p:cNvCxnSpPr/>
          <p:nvPr/>
        </p:nvCxnSpPr>
        <p:spPr>
          <a:xfrm>
            <a:off x="1140838" y="3217560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833B99-FA45-4D1A-1E12-E4B3834AB196}"/>
              </a:ext>
            </a:extLst>
          </p:cNvPr>
          <p:cNvSpPr txBox="1"/>
          <p:nvPr/>
        </p:nvSpPr>
        <p:spPr>
          <a:xfrm>
            <a:off x="2601527" y="3436749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85mT</a:t>
            </a:r>
            <a:endParaRPr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3B4CBA9-3A0D-52BC-A519-12E9625D4B6A}"/>
                  </a:ext>
                </a:extLst>
              </p:cNvPr>
              <p:cNvSpPr txBox="1"/>
              <p:nvPr/>
            </p:nvSpPr>
            <p:spPr>
              <a:xfrm>
                <a:off x="4567616" y="3681878"/>
                <a:ext cx="88402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ja-JP" altLang="en-US" dirty="0"/>
                  <a:t> </a:t>
                </a:r>
                <a:endParaRPr lang="en-US" altLang="ja-JP" dirty="0"/>
              </a:p>
              <a:p>
                <a:r>
                  <a:rPr lang="en-US" altLang="ja-JP" dirty="0"/>
                  <a:t>of </a:t>
                </a:r>
                <a:r>
                  <a:rPr lang="en-US" altLang="ja-JP" dirty="0" err="1"/>
                  <a:t>Nb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3B4CBA9-3A0D-52BC-A519-12E9625D4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616" y="3681878"/>
                <a:ext cx="884025" cy="553998"/>
              </a:xfrm>
              <a:prstGeom prst="rect">
                <a:avLst/>
              </a:prstGeom>
              <a:blipFill>
                <a:blip r:embed="rId3"/>
                <a:stretch>
                  <a:fillRect l="-15862" b="-24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F5FB6997-8C05-D707-E832-A37EEF6B558C}"/>
                  </a:ext>
                </a:extLst>
              </p:cNvPr>
              <p:cNvSpPr/>
              <p:nvPr/>
            </p:nvSpPr>
            <p:spPr>
              <a:xfrm>
                <a:off x="6309349" y="2975187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F5FB6997-8C05-D707-E832-A37EEF6B5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49" y="2975187"/>
                <a:ext cx="746486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50024F0-4793-05E4-DC1C-B02DE8C5D3CB}"/>
              </a:ext>
            </a:extLst>
          </p:cNvPr>
          <p:cNvCxnSpPr/>
          <p:nvPr/>
        </p:nvCxnSpPr>
        <p:spPr>
          <a:xfrm>
            <a:off x="6069977" y="3198329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F04B4EA9-C8D4-44BF-DE8A-8456EF9D0F2A}"/>
                  </a:ext>
                </a:extLst>
              </p:cNvPr>
              <p:cNvSpPr/>
              <p:nvPr/>
            </p:nvSpPr>
            <p:spPr>
              <a:xfrm>
                <a:off x="5852325" y="3420405"/>
                <a:ext cx="90210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altLang="ja-JP" dirty="0"/>
              </a:p>
              <a:p>
                <a:r>
                  <a:rPr lang="en-US" altLang="ja-JP" dirty="0"/>
                  <a:t>of </a:t>
                </a:r>
                <a:r>
                  <a:rPr lang="en-US" altLang="ja-JP" dirty="0" err="1"/>
                  <a:t>Nb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F04B4EA9-C8D4-44BF-DE8A-8456EF9D0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325" y="3420405"/>
                <a:ext cx="902106" cy="646331"/>
              </a:xfrm>
              <a:prstGeom prst="rect">
                <a:avLst/>
              </a:prstGeom>
              <a:blipFill>
                <a:blip r:embed="rId5"/>
                <a:stretch>
                  <a:fillRect l="-5405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8180196-4D85-76E7-776A-B5391F14C6E3}"/>
              </a:ext>
            </a:extLst>
          </p:cNvPr>
          <p:cNvCxnSpPr/>
          <p:nvPr/>
        </p:nvCxnSpPr>
        <p:spPr>
          <a:xfrm>
            <a:off x="5563950" y="3206999"/>
            <a:ext cx="0" cy="29238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2D0D24A-580B-2C24-614E-DEBF1B7C9A0D}"/>
              </a:ext>
            </a:extLst>
          </p:cNvPr>
          <p:cNvSpPr txBox="1"/>
          <p:nvPr/>
        </p:nvSpPr>
        <p:spPr>
          <a:xfrm>
            <a:off x="5223454" y="3458843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210mT</a:t>
            </a:r>
            <a:endParaRPr lang="ja-JP" altLang="en-US" sz="1400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FC355B97-0CF5-BFB5-D08D-B77B6D749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194" y="3760691"/>
            <a:ext cx="4158083" cy="28482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75F84C9-2380-3AE5-3459-2816759D99C9}"/>
              </a:ext>
            </a:extLst>
          </p:cNvPr>
          <p:cNvSpPr txBox="1"/>
          <p:nvPr/>
        </p:nvSpPr>
        <p:spPr>
          <a:xfrm>
            <a:off x="248619" y="3687910"/>
            <a:ext cx="203934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7214170-9DFF-E75F-47D6-C847F7EE44ED}"/>
                  </a:ext>
                </a:extLst>
              </p:cNvPr>
              <p:cNvSpPr txBox="1"/>
              <p:nvPr/>
            </p:nvSpPr>
            <p:spPr>
              <a:xfrm>
                <a:off x="283320" y="6208962"/>
                <a:ext cx="16439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𝑎𝑐𝑐</m:t>
                          </m:r>
                        </m:sub>
                      </m:sSub>
                    </m:oMath>
                  </m:oMathPara>
                </a14:m>
                <a:endParaRPr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7214170-9DFF-E75F-47D6-C847F7EE4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20" y="6208962"/>
                <a:ext cx="1643912" cy="369332"/>
              </a:xfrm>
              <a:prstGeom prst="rect">
                <a:avLst/>
              </a:prstGeom>
              <a:blipFill>
                <a:blip r:embed="rId7"/>
                <a:stretch>
                  <a:fillRect l="-3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0C69D2B-D1A6-206A-AE78-30720643649D}"/>
              </a:ext>
            </a:extLst>
          </p:cNvPr>
          <p:cNvSpPr txBox="1"/>
          <p:nvPr/>
        </p:nvSpPr>
        <p:spPr>
          <a:xfrm>
            <a:off x="5881509" y="1302966"/>
            <a:ext cx="6219623" cy="954107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The ultimate limit of cavities made from bulk material is considered as</a:t>
            </a:r>
            <a:endParaRPr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272AC86-BECC-EC29-DE6E-A13C3E744B3B}"/>
                  </a:ext>
                </a:extLst>
              </p:cNvPr>
              <p:cNvSpPr txBox="1"/>
              <p:nvPr/>
            </p:nvSpPr>
            <p:spPr>
              <a:xfrm>
                <a:off x="7436899" y="2484020"/>
                <a:ext cx="3740255" cy="55399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</m:sSubSup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272AC86-BECC-EC29-DE6E-A13C3E744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899" y="2484020"/>
                <a:ext cx="3740255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FACFD41-AC96-E0D0-1544-F83CD90DC990}"/>
                  </a:ext>
                </a:extLst>
              </p:cNvPr>
              <p:cNvSpPr txBox="1"/>
              <p:nvPr/>
            </p:nvSpPr>
            <p:spPr>
              <a:xfrm>
                <a:off x="6847343" y="3822027"/>
                <a:ext cx="534465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400" dirty="0"/>
                  <a:t>:​  </a:t>
                </a:r>
                <a:r>
                  <a:rPr lang="en-US" altLang="ja-JP" sz="2400" i="1" dirty="0"/>
                  <a:t>the lower critical field</a:t>
                </a:r>
                <a:r>
                  <a:rPr lang="en-US" altLang="ja-JP" sz="2400" dirty="0"/>
                  <a:t>, above which the Meissner state becomes energetically unfavorable.</a:t>
                </a:r>
              </a:p>
              <a:p>
                <a:br>
                  <a:rPr lang="en-US" altLang="ja-JP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ar-AE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ar-AE" sz="24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ja-JP" altLang="ar-AE" sz="2400" b="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ar-AE" altLang="ja-JP" sz="2400" b="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ja-JP" sz="2400" dirty="0"/>
                  <a:t>: </a:t>
                </a:r>
                <a:r>
                  <a:rPr lang="en-US" altLang="ja-JP" sz="2400" i="1" dirty="0"/>
                  <a:t>the superheating field</a:t>
                </a:r>
                <a:r>
                  <a:rPr lang="en-US" altLang="ja-JP" sz="2400" dirty="0"/>
                  <a:t>, which represents the stability limit of the Meissner state. </a:t>
                </a:r>
                <a:r>
                  <a:rPr lang="en-US" altLang="ja-JP" sz="2400" b="1" dirty="0"/>
                  <a:t>Ultimate limit for the ideal material.</a:t>
                </a:r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FACFD41-AC96-E0D0-1544-F83CD90DC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343" y="3822027"/>
                <a:ext cx="5344657" cy="3046988"/>
              </a:xfrm>
              <a:prstGeom prst="rect">
                <a:avLst/>
              </a:prstGeom>
              <a:blipFill>
                <a:blip r:embed="rId9"/>
                <a:stretch>
                  <a:fillRect l="-1710" t="-1800" b="-34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右中かっこ 28">
            <a:extLst>
              <a:ext uri="{FF2B5EF4-FFF2-40B4-BE49-F238E27FC236}">
                <a16:creationId xmlns:a16="http://schemas.microsoft.com/office/drawing/2014/main" id="{5C65E4F8-EDDF-CE14-5847-087875C10953}"/>
              </a:ext>
            </a:extLst>
          </p:cNvPr>
          <p:cNvSpPr/>
          <p:nvPr/>
        </p:nvSpPr>
        <p:spPr>
          <a:xfrm rot="16200000">
            <a:off x="5226024" y="1957822"/>
            <a:ext cx="628086" cy="1507449"/>
          </a:xfrm>
          <a:prstGeom prst="rightBrace">
            <a:avLst>
              <a:gd name="adj1" fmla="val 20840"/>
              <a:gd name="adj2" fmla="val 7773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3228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BC53B-4452-9898-E8D5-2471B0870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. 1. Refer to the following caption and surrounding text.">
            <a:extLst>
              <a:ext uri="{FF2B5EF4-FFF2-40B4-BE49-F238E27FC236}">
                <a16:creationId xmlns:a16="http://schemas.microsoft.com/office/drawing/2014/main" id="{7CC9D427-1485-DBA8-33C7-B26DD949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98" y="965992"/>
            <a:ext cx="7570273" cy="379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2D74BD3-D747-52ED-D528-3903809D09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0" y="4827708"/>
            <a:ext cx="7354957" cy="133726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056266-D0A5-2F37-ED87-4CD2BE1FB407}"/>
              </a:ext>
            </a:extLst>
          </p:cNvPr>
          <p:cNvSpPr txBox="1"/>
          <p:nvPr/>
        </p:nvSpPr>
        <p:spPr>
          <a:xfrm>
            <a:off x="2887234" y="1037758"/>
            <a:ext cx="3786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1E3CFF"/>
                </a:solidFill>
              </a:rPr>
              <a:t>T. Kubo, </a:t>
            </a:r>
            <a:r>
              <a:rPr lang="ja-JP" altLang="en-US" sz="1400" dirty="0">
                <a:solidFill>
                  <a:srgbClr val="1E3CFF"/>
                </a:solidFill>
              </a:rPr>
              <a:t>Jpn. J. Appl. Phys. </a:t>
            </a:r>
            <a:r>
              <a:rPr lang="ja-JP" altLang="en-US" sz="1400" b="1" dirty="0">
                <a:solidFill>
                  <a:srgbClr val="1E3CFF"/>
                </a:solidFill>
              </a:rPr>
              <a:t>64</a:t>
            </a:r>
            <a:r>
              <a:rPr lang="ja-JP" altLang="en-US" sz="1400" dirty="0">
                <a:solidFill>
                  <a:srgbClr val="1E3CFF"/>
                </a:solidFill>
              </a:rPr>
              <a:t>, 018002 (2025)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26A553-8EE7-01E0-2197-D701ADECD380}"/>
              </a:ext>
            </a:extLst>
          </p:cNvPr>
          <p:cNvSpPr txBox="1"/>
          <p:nvPr/>
        </p:nvSpPr>
        <p:spPr>
          <a:xfrm>
            <a:off x="-9939" y="-2163"/>
            <a:ext cx="1221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chemeClr val="tx2"/>
                </a:solidFill>
              </a:rPr>
              <a:t>Maximum field achieved so far </a:t>
            </a:r>
            <a:endParaRPr kumimoji="1" lang="ja-JP" alt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118313-A047-3121-AF4A-DD2B36CC6468}"/>
              </a:ext>
            </a:extLst>
          </p:cNvPr>
          <p:cNvSpPr txBox="1"/>
          <p:nvPr/>
        </p:nvSpPr>
        <p:spPr>
          <a:xfrm>
            <a:off x="3303116" y="501144"/>
            <a:ext cx="5423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Already close to the theoretical limit?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84622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229C8F6-E095-46D1-8E35-FB86B5AC1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6C9BD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smtClean="0"/>
              <a:pPr algn="r"/>
              <a:t>79</a:t>
            </a:fld>
            <a:endParaRPr lang="en-US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4245CBB-4087-4A6F-983D-2CBFF56B9348}"/>
              </a:ext>
            </a:extLst>
          </p:cNvPr>
          <p:cNvCxnSpPr>
            <a:cxnSpLocks/>
          </p:cNvCxnSpPr>
          <p:nvPr/>
        </p:nvCxnSpPr>
        <p:spPr>
          <a:xfrm>
            <a:off x="0" y="1676930"/>
            <a:ext cx="121920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F7ACEE9-8780-4D13-BE92-108D29DC624D}"/>
              </a:ext>
            </a:extLst>
          </p:cNvPr>
          <p:cNvCxnSpPr>
            <a:cxnSpLocks/>
          </p:cNvCxnSpPr>
          <p:nvPr/>
        </p:nvCxnSpPr>
        <p:spPr>
          <a:xfrm>
            <a:off x="5066843" y="659646"/>
            <a:ext cx="0" cy="101185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155CCD2-3D92-0E75-28CC-C8C84CFE365C}"/>
                  </a:ext>
                </a:extLst>
              </p:cNvPr>
              <p:cNvSpPr txBox="1"/>
              <p:nvPr/>
            </p:nvSpPr>
            <p:spPr>
              <a:xfrm>
                <a:off x="3338048" y="717396"/>
                <a:ext cx="136928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dirty="0"/>
                  <a:t>Purity</a:t>
                </a:r>
              </a:p>
              <a:p>
                <a:pPr algn="ctr"/>
                <a:r>
                  <a:rPr kumimoji="1" lang="en-US" altLang="ja-JP" sz="2800" dirty="0"/>
                  <a:t>(</a:t>
                </a:r>
                <a:r>
                  <a:rPr kumimoji="1" lang="en-US" altLang="ja-JP" sz="2800" dirty="0" err="1"/>
                  <a:t>mfp</a:t>
                </a:r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kumimoji="1" lang="en-US" altLang="ja-JP" sz="2800" dirty="0"/>
                  <a:t>)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155CCD2-3D92-0E75-28CC-C8C84CFE3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048" y="717396"/>
                <a:ext cx="1369286" cy="954107"/>
              </a:xfrm>
              <a:prstGeom prst="rect">
                <a:avLst/>
              </a:prstGeom>
              <a:blipFill>
                <a:blip r:embed="rId2"/>
                <a:stretch>
                  <a:fillRect l="-8929" t="-7692" r="-8482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97577BB-4FD7-BD3F-9C42-FB20FC2FFF66}"/>
              </a:ext>
            </a:extLst>
          </p:cNvPr>
          <p:cNvSpPr txBox="1"/>
          <p:nvPr/>
        </p:nvSpPr>
        <p:spPr>
          <a:xfrm>
            <a:off x="2638957" y="7978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9BE89113-7A6D-BDF5-6094-F17436498DFC}"/>
                  </a:ext>
                </a:extLst>
              </p:cNvPr>
              <p:cNvSpPr txBox="1"/>
              <p:nvPr/>
            </p:nvSpPr>
            <p:spPr>
              <a:xfrm>
                <a:off x="491503" y="756944"/>
                <a:ext cx="1813317" cy="882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800" b="0" dirty="0"/>
                  <a:t>Intrinsic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9BE89113-7A6D-BDF5-6094-F17436498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03" y="756944"/>
                <a:ext cx="1813317" cy="882999"/>
              </a:xfrm>
              <a:prstGeom prst="rect">
                <a:avLst/>
              </a:prstGeom>
              <a:blipFill>
                <a:blip r:embed="rId3"/>
                <a:stretch>
                  <a:fillRect l="-121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9E11AB2C-EF12-1D3C-2E1A-C6D934C4BCF2}"/>
              </a:ext>
            </a:extLst>
          </p:cNvPr>
          <p:cNvCxnSpPr>
            <a:cxnSpLocks/>
          </p:cNvCxnSpPr>
          <p:nvPr/>
        </p:nvCxnSpPr>
        <p:spPr>
          <a:xfrm>
            <a:off x="3022697" y="653024"/>
            <a:ext cx="0" cy="1018479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18BF0796-B752-30F0-2DE1-951A45E75943}"/>
                  </a:ext>
                </a:extLst>
              </p:cNvPr>
              <p:cNvSpPr txBox="1"/>
              <p:nvPr/>
            </p:nvSpPr>
            <p:spPr>
              <a:xfrm>
                <a:off x="5637407" y="768075"/>
                <a:ext cx="56746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Theory </a:t>
                </a:r>
              </a:p>
              <a:p>
                <a:pPr algn="ctr"/>
                <a:r>
                  <a:rPr kumimoji="1" lang="en-US" altLang="ja-JP" sz="2400" dirty="0"/>
                  <a:t>(applicable to SRF temperature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18BF0796-B752-30F0-2DE1-951A45E75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407" y="768075"/>
                <a:ext cx="5674630" cy="830997"/>
              </a:xfrm>
              <a:prstGeom prst="rect">
                <a:avLst/>
              </a:prstGeom>
              <a:blipFill>
                <a:blip r:embed="rId4"/>
                <a:stretch>
                  <a:fillRect l="-1289" t="-6618" r="-1074" b="-154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EA7A2C54-D05B-B2F7-568E-EC0F9B7079AC}"/>
              </a:ext>
            </a:extLst>
          </p:cNvPr>
          <p:cNvCxnSpPr>
            <a:cxnSpLocks/>
          </p:cNvCxnSpPr>
          <p:nvPr/>
        </p:nvCxnSpPr>
        <p:spPr>
          <a:xfrm>
            <a:off x="33132" y="666453"/>
            <a:ext cx="121920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928872BC-A3D2-36C9-76B1-7AB8D0587F52}"/>
              </a:ext>
            </a:extLst>
          </p:cNvPr>
          <p:cNvSpPr txBox="1"/>
          <p:nvPr/>
        </p:nvSpPr>
        <p:spPr>
          <a:xfrm>
            <a:off x="-9939" y="-2163"/>
            <a:ext cx="1221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tx2"/>
                </a:solidFill>
              </a:rPr>
              <a:t>Summary of the superheating field</a:t>
            </a:r>
            <a:endParaRPr kumimoji="1" lang="ja-JP" alt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9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87112-4B32-460D-31C0-41A659117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24ABDC0-1F4F-9803-B50C-4EDBC5DF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81" y="1105961"/>
            <a:ext cx="7328659" cy="417915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635D9EC-0B6E-1DAA-1C77-9770E5BB479A}"/>
              </a:ext>
            </a:extLst>
          </p:cNvPr>
          <p:cNvCxnSpPr>
            <a:cxnSpLocks/>
          </p:cNvCxnSpPr>
          <p:nvPr/>
        </p:nvCxnSpPr>
        <p:spPr>
          <a:xfrm flipH="1">
            <a:off x="948369" y="3195537"/>
            <a:ext cx="6055546" cy="342895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3B03D1BE-CFE0-E255-E422-2E3B0A1472F9}"/>
              </a:ext>
            </a:extLst>
          </p:cNvPr>
          <p:cNvSpPr/>
          <p:nvPr/>
        </p:nvSpPr>
        <p:spPr>
          <a:xfrm rot="14804118">
            <a:off x="6117709" y="2737596"/>
            <a:ext cx="434552" cy="774833"/>
          </a:xfrm>
          <a:prstGeom prst="rightBrace">
            <a:avLst>
              <a:gd name="adj1" fmla="val 23357"/>
              <a:gd name="adj2" fmla="val 50000"/>
            </a:avLst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2D1603F-8C60-AF5D-B1CC-8747362165EE}"/>
              </a:ext>
            </a:extLst>
          </p:cNvPr>
          <p:cNvSpPr txBox="1"/>
          <p:nvPr/>
        </p:nvSpPr>
        <p:spPr>
          <a:xfrm rot="20091856">
            <a:off x="4977965" y="2255504"/>
            <a:ext cx="2138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Linear response </a:t>
            </a:r>
          </a:p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regime</a:t>
            </a:r>
            <a:endParaRPr kumimoji="1" lang="ja-JP" alt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3ACB27-DF01-1C0C-CADA-61E6A725B1DA}"/>
              </a:ext>
            </a:extLst>
          </p:cNvPr>
          <p:cNvSpPr txBox="1"/>
          <p:nvPr/>
        </p:nvSpPr>
        <p:spPr>
          <a:xfrm>
            <a:off x="6352158" y="1566156"/>
            <a:ext cx="5590569" cy="76944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</a:rPr>
              <a:t>Thermal Equilibrium</a:t>
            </a:r>
            <a:endParaRPr kumimoji="1" lang="ja-JP" altLang="en-US" sz="4400" dirty="0">
              <a:solidFill>
                <a:srgbClr val="FFC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C94F67-14F6-76A9-8935-5DE99D3F9A7A}"/>
              </a:ext>
            </a:extLst>
          </p:cNvPr>
          <p:cNvSpPr txBox="1"/>
          <p:nvPr/>
        </p:nvSpPr>
        <p:spPr>
          <a:xfrm rot="19836122">
            <a:off x="264579" y="4455391"/>
            <a:ext cx="31242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Driving force of </a:t>
            </a:r>
          </a:p>
          <a:p>
            <a:r>
              <a:rPr kumimoji="1" lang="en-US" altLang="ja-JP" sz="2400" dirty="0"/>
              <a:t>Nonequilibrium </a:t>
            </a:r>
          </a:p>
          <a:p>
            <a:r>
              <a:rPr kumimoji="1" lang="en-US" altLang="ja-JP" sz="2400" dirty="0"/>
              <a:t>Dynamics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e.g</a:t>
            </a:r>
            <a:r>
              <a:rPr kumimoji="1" lang="en-US" altLang="ja-JP" dirty="0"/>
              <a:t>, strength of microwave)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D662D6-BF8B-7D99-E9A1-B263647938B3}"/>
              </a:ext>
            </a:extLst>
          </p:cNvPr>
          <p:cNvSpPr txBox="1"/>
          <p:nvPr/>
        </p:nvSpPr>
        <p:spPr>
          <a:xfrm>
            <a:off x="21052" y="0"/>
            <a:ext cx="3969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Under the ac field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507286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CF413-FDDE-3F2D-125D-B67401F4A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7AC87ED-AA28-97AF-3B20-F9E9BC47F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6C9BD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smtClean="0"/>
              <a:pPr algn="r"/>
              <a:t>80</a:t>
            </a:fld>
            <a:endParaRPr 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1C6C889-0650-9420-8E76-94F46C163E63}"/>
              </a:ext>
            </a:extLst>
          </p:cNvPr>
          <p:cNvCxnSpPr>
            <a:cxnSpLocks/>
          </p:cNvCxnSpPr>
          <p:nvPr/>
        </p:nvCxnSpPr>
        <p:spPr>
          <a:xfrm>
            <a:off x="3026733" y="3144198"/>
            <a:ext cx="916003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C07FA6D-4670-BB92-E6D7-4469794B7C4E}"/>
              </a:ext>
            </a:extLst>
          </p:cNvPr>
          <p:cNvCxnSpPr>
            <a:cxnSpLocks/>
          </p:cNvCxnSpPr>
          <p:nvPr/>
        </p:nvCxnSpPr>
        <p:spPr>
          <a:xfrm>
            <a:off x="0" y="1676930"/>
            <a:ext cx="121920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EEA663F-FA05-5B55-2B5C-614DD9BF29EA}"/>
              </a:ext>
            </a:extLst>
          </p:cNvPr>
          <p:cNvCxnSpPr>
            <a:cxnSpLocks/>
          </p:cNvCxnSpPr>
          <p:nvPr/>
        </p:nvCxnSpPr>
        <p:spPr>
          <a:xfrm>
            <a:off x="5066843" y="659646"/>
            <a:ext cx="0" cy="24845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F123F02-3B5F-AD44-EBF6-E3BB5D0950CA}"/>
                  </a:ext>
                </a:extLst>
              </p:cNvPr>
              <p:cNvSpPr txBox="1"/>
              <p:nvPr/>
            </p:nvSpPr>
            <p:spPr>
              <a:xfrm>
                <a:off x="3338048" y="717396"/>
                <a:ext cx="136928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dirty="0"/>
                  <a:t>Purity</a:t>
                </a:r>
              </a:p>
              <a:p>
                <a:pPr algn="ctr"/>
                <a:r>
                  <a:rPr kumimoji="1" lang="en-US" altLang="ja-JP" sz="2800" dirty="0"/>
                  <a:t>(</a:t>
                </a:r>
                <a:r>
                  <a:rPr kumimoji="1" lang="en-US" altLang="ja-JP" sz="2800" dirty="0" err="1"/>
                  <a:t>mfp</a:t>
                </a:r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kumimoji="1" lang="en-US" altLang="ja-JP" sz="2800" dirty="0"/>
                  <a:t>)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F123F02-3B5F-AD44-EBF6-E3BB5D095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048" y="717396"/>
                <a:ext cx="1369286" cy="954107"/>
              </a:xfrm>
              <a:prstGeom prst="rect">
                <a:avLst/>
              </a:prstGeom>
              <a:blipFill>
                <a:blip r:embed="rId5"/>
                <a:stretch>
                  <a:fillRect l="-8929" t="-7692" r="-8482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B5F6061-23A9-EFBC-2B25-9202BF045097}"/>
              </a:ext>
            </a:extLst>
          </p:cNvPr>
          <p:cNvSpPr txBox="1"/>
          <p:nvPr/>
        </p:nvSpPr>
        <p:spPr>
          <a:xfrm>
            <a:off x="2638957" y="7978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292A16C-E141-549E-70EA-3D1E27F18ED9}"/>
                  </a:ext>
                </a:extLst>
              </p:cNvPr>
              <p:cNvSpPr txBox="1"/>
              <p:nvPr/>
            </p:nvSpPr>
            <p:spPr>
              <a:xfrm>
                <a:off x="491503" y="756944"/>
                <a:ext cx="1813317" cy="882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800" b="0" dirty="0"/>
                  <a:t>Intrinsic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292A16C-E141-549E-70EA-3D1E27F18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03" y="756944"/>
                <a:ext cx="1813317" cy="882999"/>
              </a:xfrm>
              <a:prstGeom prst="rect">
                <a:avLst/>
              </a:prstGeom>
              <a:blipFill>
                <a:blip r:embed="rId6"/>
                <a:stretch>
                  <a:fillRect l="-121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90CC317-27F6-2D87-FEE9-B11456998B55}"/>
                  </a:ext>
                </a:extLst>
              </p:cNvPr>
              <p:cNvSpPr txBox="1"/>
              <p:nvPr/>
            </p:nvSpPr>
            <p:spPr>
              <a:xfrm>
                <a:off x="729487" y="1665954"/>
                <a:ext cx="1357310" cy="877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kumimoji="1"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kumimoji="1"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</a:rPr>
                  <a:t> </a:t>
                </a:r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90CC317-27F6-2D87-FEE9-B11456998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87" y="1665954"/>
                <a:ext cx="1357310" cy="8771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402CCE4A-7325-1096-79E5-0C715C4BFF72}"/>
              </a:ext>
            </a:extLst>
          </p:cNvPr>
          <p:cNvCxnSpPr>
            <a:cxnSpLocks/>
          </p:cNvCxnSpPr>
          <p:nvPr/>
        </p:nvCxnSpPr>
        <p:spPr>
          <a:xfrm>
            <a:off x="3022697" y="653024"/>
            <a:ext cx="0" cy="249117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087B455-0FF7-2811-E7BB-0B421365FA46}"/>
              </a:ext>
            </a:extLst>
          </p:cNvPr>
          <p:cNvSpPr txBox="1"/>
          <p:nvPr/>
        </p:nvSpPr>
        <p:spPr>
          <a:xfrm>
            <a:off x="534354" y="2521616"/>
            <a:ext cx="2252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/>
              <a:t>(e.g., Nb</a:t>
            </a:r>
            <a:r>
              <a:rPr kumimoji="1" lang="en-US" altLang="ja-JP" sz="1800" baseline="-25000" dirty="0"/>
              <a:t>3</a:t>
            </a:r>
            <a:r>
              <a:rPr kumimoji="1" lang="en-US" altLang="ja-JP" sz="1800" dirty="0"/>
              <a:t>Sn, </a:t>
            </a:r>
          </a:p>
          <a:p>
            <a:r>
              <a:rPr kumimoji="1" lang="en-US" altLang="ja-JP" sz="1800" dirty="0" err="1"/>
              <a:t>NbN</a:t>
            </a:r>
            <a:r>
              <a:rPr kumimoji="1" lang="en-US" altLang="ja-JP" sz="1800" dirty="0"/>
              <a:t>, </a:t>
            </a:r>
            <a:r>
              <a:rPr kumimoji="1" lang="en-US" altLang="ja-JP" sz="1800" dirty="0" err="1"/>
              <a:t>NbTiN</a:t>
            </a:r>
            <a:r>
              <a:rPr kumimoji="1" lang="en-US" altLang="ja-JP" sz="1800" dirty="0"/>
              <a:t> etc.) </a:t>
            </a:r>
            <a:endParaRPr kumimoji="1" lang="ja-JP" altLang="en-US" sz="1800" dirty="0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A1DA48D3-E924-2F8B-681A-C750C2F5F977}"/>
              </a:ext>
            </a:extLst>
          </p:cNvPr>
          <p:cNvCxnSpPr>
            <a:cxnSpLocks/>
          </p:cNvCxnSpPr>
          <p:nvPr/>
        </p:nvCxnSpPr>
        <p:spPr>
          <a:xfrm>
            <a:off x="33132" y="666453"/>
            <a:ext cx="121920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730BF9F-77FA-6D14-6592-4E0A38CEB30D}"/>
              </a:ext>
            </a:extLst>
          </p:cNvPr>
          <p:cNvSpPr txBox="1"/>
          <p:nvPr/>
        </p:nvSpPr>
        <p:spPr>
          <a:xfrm>
            <a:off x="-9939" y="-2163"/>
            <a:ext cx="1221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tx2"/>
                </a:solidFill>
              </a:rPr>
              <a:t>Summary of the superheating field</a:t>
            </a:r>
            <a:endParaRPr kumimoji="1" lang="ja-JP" altLang="en-US" sz="3600" b="1" dirty="0">
              <a:solidFill>
                <a:schemeClr val="tx2"/>
              </a:solidFill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D03D9579-D2FD-EEE7-EB0D-7EE9BEF66D12}"/>
              </a:ext>
            </a:extLst>
          </p:cNvPr>
          <p:cNvCxnSpPr>
            <a:cxnSpLocks/>
          </p:cNvCxnSpPr>
          <p:nvPr/>
        </p:nvCxnSpPr>
        <p:spPr>
          <a:xfrm>
            <a:off x="0" y="3143222"/>
            <a:ext cx="3031514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50D8D58-B432-2A1D-A40C-3ACDD86F004D}"/>
                  </a:ext>
                </a:extLst>
              </p:cNvPr>
              <p:cNvSpPr txBox="1"/>
              <p:nvPr/>
            </p:nvSpPr>
            <p:spPr>
              <a:xfrm>
                <a:off x="5637407" y="768075"/>
                <a:ext cx="56746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Theory </a:t>
                </a:r>
              </a:p>
              <a:p>
                <a:pPr algn="ctr"/>
                <a:r>
                  <a:rPr kumimoji="1" lang="en-US" altLang="ja-JP" sz="2400" dirty="0"/>
                  <a:t>(applicable to SRF temperature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50D8D58-B432-2A1D-A40C-3ACDD86F0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407" y="768075"/>
                <a:ext cx="5674630" cy="830997"/>
              </a:xfrm>
              <a:prstGeom prst="rect">
                <a:avLst/>
              </a:prstGeom>
              <a:blipFill>
                <a:blip r:embed="rId8"/>
                <a:stretch>
                  <a:fillRect l="-1289" t="-6618" r="-1074" b="-154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6250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2BAB8-22EA-46E6-6D07-A6E31EEF6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03F2291-DF7D-EA7D-6E51-F45DADA3B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6C9BD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smtClean="0"/>
              <a:pPr algn="r"/>
              <a:t>81</a:t>
            </a:fld>
            <a:endParaRPr 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B53E143-DF27-5F6E-A09D-FD81DDCF08E1}"/>
              </a:ext>
            </a:extLst>
          </p:cNvPr>
          <p:cNvCxnSpPr>
            <a:cxnSpLocks/>
          </p:cNvCxnSpPr>
          <p:nvPr/>
        </p:nvCxnSpPr>
        <p:spPr>
          <a:xfrm>
            <a:off x="3026733" y="3144198"/>
            <a:ext cx="916003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99CF129-B05E-7D01-89B1-B38125E4857B}"/>
              </a:ext>
            </a:extLst>
          </p:cNvPr>
          <p:cNvCxnSpPr>
            <a:cxnSpLocks/>
          </p:cNvCxnSpPr>
          <p:nvPr/>
        </p:nvCxnSpPr>
        <p:spPr>
          <a:xfrm>
            <a:off x="0" y="1676930"/>
            <a:ext cx="121920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D3CB343-B8CB-4FEC-4387-3747A86C1DA7}"/>
              </a:ext>
            </a:extLst>
          </p:cNvPr>
          <p:cNvCxnSpPr>
            <a:cxnSpLocks/>
          </p:cNvCxnSpPr>
          <p:nvPr/>
        </p:nvCxnSpPr>
        <p:spPr>
          <a:xfrm>
            <a:off x="5066843" y="659646"/>
            <a:ext cx="0" cy="24845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D3D6DE4-CE30-DE74-F67E-3A18337CDC17}"/>
                  </a:ext>
                </a:extLst>
              </p:cNvPr>
              <p:cNvSpPr txBox="1"/>
              <p:nvPr/>
            </p:nvSpPr>
            <p:spPr>
              <a:xfrm>
                <a:off x="3338048" y="717396"/>
                <a:ext cx="136928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dirty="0"/>
                  <a:t>Purity</a:t>
                </a:r>
              </a:p>
              <a:p>
                <a:pPr algn="ctr"/>
                <a:r>
                  <a:rPr kumimoji="1" lang="en-US" altLang="ja-JP" sz="2800" dirty="0"/>
                  <a:t>(</a:t>
                </a:r>
                <a:r>
                  <a:rPr kumimoji="1" lang="en-US" altLang="ja-JP" sz="2800" dirty="0" err="1"/>
                  <a:t>mfp</a:t>
                </a:r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kumimoji="1" lang="en-US" altLang="ja-JP" sz="2800" dirty="0"/>
                  <a:t>)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F123F02-3B5F-AD44-EBF6-E3BB5D095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048" y="717396"/>
                <a:ext cx="1369286" cy="954107"/>
              </a:xfrm>
              <a:prstGeom prst="rect">
                <a:avLst/>
              </a:prstGeom>
              <a:blipFill>
                <a:blip r:embed="rId5"/>
                <a:stretch>
                  <a:fillRect l="-8929" t="-7692" r="-8482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5B61500-9A34-E660-A3DC-C869BF423274}"/>
              </a:ext>
            </a:extLst>
          </p:cNvPr>
          <p:cNvSpPr txBox="1"/>
          <p:nvPr/>
        </p:nvSpPr>
        <p:spPr>
          <a:xfrm>
            <a:off x="2638957" y="7978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D86529D5-B38D-6444-D033-143336CD9E71}"/>
                  </a:ext>
                </a:extLst>
              </p:cNvPr>
              <p:cNvSpPr txBox="1"/>
              <p:nvPr/>
            </p:nvSpPr>
            <p:spPr>
              <a:xfrm>
                <a:off x="491503" y="756944"/>
                <a:ext cx="1813317" cy="882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800" b="0" dirty="0"/>
                  <a:t>Intrinsic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292A16C-E141-549E-70EA-3D1E27F18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03" y="756944"/>
                <a:ext cx="1813317" cy="882999"/>
              </a:xfrm>
              <a:prstGeom prst="rect">
                <a:avLst/>
              </a:prstGeom>
              <a:blipFill>
                <a:blip r:embed="rId6"/>
                <a:stretch>
                  <a:fillRect l="-121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5D1AD744-F3CF-4593-CB33-AC0E75B2F424}"/>
                  </a:ext>
                </a:extLst>
              </p:cNvPr>
              <p:cNvSpPr txBox="1"/>
              <p:nvPr/>
            </p:nvSpPr>
            <p:spPr>
              <a:xfrm>
                <a:off x="3318170" y="1959091"/>
                <a:ext cx="146638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kumimoji="1" lang="en-US" altLang="ja-JP" sz="2800" dirty="0">
                    <a:solidFill>
                      <a:schemeClr val="tx1"/>
                    </a:solidFill>
                  </a:rPr>
                  <a:t>(clean)</a:t>
                </a:r>
                <a:endParaRPr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9C7BFC2-2C49-6566-51B3-449CBEED9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170" y="1959091"/>
                <a:ext cx="1466388" cy="954107"/>
              </a:xfrm>
              <a:prstGeom prst="rect">
                <a:avLst/>
              </a:prstGeom>
              <a:blipFill>
                <a:blip r:embed="rId7"/>
                <a:stretch>
                  <a:fillRect l="-3734" r="-3734" b="-15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EA236553-5102-F15C-710A-8B9173DCF00D}"/>
                  </a:ext>
                </a:extLst>
              </p:cNvPr>
              <p:cNvSpPr txBox="1"/>
              <p:nvPr/>
            </p:nvSpPr>
            <p:spPr>
              <a:xfrm>
                <a:off x="729487" y="1665954"/>
                <a:ext cx="1357310" cy="877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kumimoji="1"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kumimoji="1"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</a:rPr>
                  <a:t> </a:t>
                </a:r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EA236553-5102-F15C-710A-8B9173DCF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87" y="1665954"/>
                <a:ext cx="1357310" cy="8771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CA519934-E859-86D9-7CE1-7C520900E33D}"/>
              </a:ext>
            </a:extLst>
          </p:cNvPr>
          <p:cNvCxnSpPr>
            <a:cxnSpLocks/>
          </p:cNvCxnSpPr>
          <p:nvPr/>
        </p:nvCxnSpPr>
        <p:spPr>
          <a:xfrm>
            <a:off x="3022697" y="653024"/>
            <a:ext cx="0" cy="249117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B959881-C79C-9ACF-7950-09D3066D4010}"/>
              </a:ext>
            </a:extLst>
          </p:cNvPr>
          <p:cNvSpPr txBox="1"/>
          <p:nvPr/>
        </p:nvSpPr>
        <p:spPr>
          <a:xfrm>
            <a:off x="534354" y="2521616"/>
            <a:ext cx="2252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/>
              <a:t>(e.g., Nb</a:t>
            </a:r>
            <a:r>
              <a:rPr kumimoji="1" lang="en-US" altLang="ja-JP" sz="1800" baseline="-25000" dirty="0"/>
              <a:t>3</a:t>
            </a:r>
            <a:r>
              <a:rPr kumimoji="1" lang="en-US" altLang="ja-JP" sz="1800" dirty="0"/>
              <a:t>Sn, </a:t>
            </a:r>
          </a:p>
          <a:p>
            <a:r>
              <a:rPr kumimoji="1" lang="en-US" altLang="ja-JP" sz="1800" dirty="0" err="1"/>
              <a:t>NbN</a:t>
            </a:r>
            <a:r>
              <a:rPr kumimoji="1" lang="en-US" altLang="ja-JP" sz="1800" dirty="0"/>
              <a:t>, </a:t>
            </a:r>
            <a:r>
              <a:rPr kumimoji="1" lang="en-US" altLang="ja-JP" sz="1800" dirty="0" err="1"/>
              <a:t>NbTiN</a:t>
            </a:r>
            <a:r>
              <a:rPr kumimoji="1" lang="en-US" altLang="ja-JP" sz="1800" dirty="0"/>
              <a:t> etc.) </a:t>
            </a:r>
            <a:endParaRPr kumimoji="1" lang="ja-JP" altLang="en-US" sz="1800" dirty="0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27C00543-B6B2-5016-30EF-0824546BDB2D}"/>
              </a:ext>
            </a:extLst>
          </p:cNvPr>
          <p:cNvCxnSpPr>
            <a:cxnSpLocks/>
          </p:cNvCxnSpPr>
          <p:nvPr/>
        </p:nvCxnSpPr>
        <p:spPr>
          <a:xfrm>
            <a:off x="33132" y="666453"/>
            <a:ext cx="121920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C3DFB603-8986-53C3-D7A9-839FEA114320}"/>
              </a:ext>
            </a:extLst>
          </p:cNvPr>
          <p:cNvSpPr txBox="1"/>
          <p:nvPr/>
        </p:nvSpPr>
        <p:spPr>
          <a:xfrm>
            <a:off x="-9939" y="-2163"/>
            <a:ext cx="1221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tx2"/>
                </a:solidFill>
              </a:rPr>
              <a:t>Summary of the superheating field</a:t>
            </a:r>
            <a:endParaRPr kumimoji="1" lang="ja-JP" altLang="en-US" sz="3600" b="1" dirty="0">
              <a:solidFill>
                <a:schemeClr val="tx2"/>
              </a:solidFill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EDAE0358-ECE7-E801-2700-096640543EAF}"/>
              </a:ext>
            </a:extLst>
          </p:cNvPr>
          <p:cNvCxnSpPr>
            <a:cxnSpLocks/>
          </p:cNvCxnSpPr>
          <p:nvPr/>
        </p:nvCxnSpPr>
        <p:spPr>
          <a:xfrm>
            <a:off x="0" y="3143222"/>
            <a:ext cx="3031514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0E4C092-71B2-638D-6504-ABF0BD0077AF}"/>
                  </a:ext>
                </a:extLst>
              </p:cNvPr>
              <p:cNvSpPr txBox="1"/>
              <p:nvPr/>
            </p:nvSpPr>
            <p:spPr>
              <a:xfrm>
                <a:off x="5637407" y="768075"/>
                <a:ext cx="56746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Theory </a:t>
                </a:r>
              </a:p>
              <a:p>
                <a:pPr algn="ctr"/>
                <a:r>
                  <a:rPr kumimoji="1" lang="en-US" altLang="ja-JP" sz="2400" dirty="0"/>
                  <a:t>(applicable to SRF temperature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0E4C092-71B2-638D-6504-ABF0BD007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407" y="768075"/>
                <a:ext cx="5674630" cy="830997"/>
              </a:xfrm>
              <a:prstGeom prst="rect">
                <a:avLst/>
              </a:prstGeom>
              <a:blipFill>
                <a:blip r:embed="rId9"/>
                <a:stretch>
                  <a:fillRect l="-1289" t="-6618" r="-1074" b="-154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1324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82EE0-FFDB-9CFD-77C6-93C882266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7313C70-6C19-1A6D-D4E9-4A92EE1F8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6C9BD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smtClean="0"/>
              <a:pPr algn="r"/>
              <a:t>82</a:t>
            </a:fld>
            <a:endParaRPr 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8374774-E0AB-219C-C122-46A3139D2E77}"/>
              </a:ext>
            </a:extLst>
          </p:cNvPr>
          <p:cNvCxnSpPr>
            <a:cxnSpLocks/>
          </p:cNvCxnSpPr>
          <p:nvPr/>
        </p:nvCxnSpPr>
        <p:spPr>
          <a:xfrm>
            <a:off x="3026733" y="3144198"/>
            <a:ext cx="916003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8C78621-A83A-1DAC-530E-4AE86BC23F99}"/>
              </a:ext>
            </a:extLst>
          </p:cNvPr>
          <p:cNvCxnSpPr>
            <a:cxnSpLocks/>
          </p:cNvCxnSpPr>
          <p:nvPr/>
        </p:nvCxnSpPr>
        <p:spPr>
          <a:xfrm>
            <a:off x="0" y="1676930"/>
            <a:ext cx="121920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B26B2DC-37CF-EA13-1475-08B1E0AA30D2}"/>
              </a:ext>
            </a:extLst>
          </p:cNvPr>
          <p:cNvCxnSpPr>
            <a:cxnSpLocks/>
          </p:cNvCxnSpPr>
          <p:nvPr/>
        </p:nvCxnSpPr>
        <p:spPr>
          <a:xfrm>
            <a:off x="5066843" y="659646"/>
            <a:ext cx="0" cy="24845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D61D462-CF90-A75B-4818-7612CF2A1B9C}"/>
                  </a:ext>
                </a:extLst>
              </p:cNvPr>
              <p:cNvSpPr txBox="1"/>
              <p:nvPr/>
            </p:nvSpPr>
            <p:spPr>
              <a:xfrm>
                <a:off x="3338048" y="717396"/>
                <a:ext cx="136928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dirty="0"/>
                  <a:t>Purity</a:t>
                </a:r>
              </a:p>
              <a:p>
                <a:pPr algn="ctr"/>
                <a:r>
                  <a:rPr kumimoji="1" lang="en-US" altLang="ja-JP" sz="2800" dirty="0"/>
                  <a:t>(</a:t>
                </a:r>
                <a:r>
                  <a:rPr kumimoji="1" lang="en-US" altLang="ja-JP" sz="2800" dirty="0" err="1"/>
                  <a:t>mfp</a:t>
                </a:r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kumimoji="1" lang="en-US" altLang="ja-JP" sz="2800" dirty="0"/>
                  <a:t>)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F123F02-3B5F-AD44-EBF6-E3BB5D095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048" y="717396"/>
                <a:ext cx="1369286" cy="954107"/>
              </a:xfrm>
              <a:prstGeom prst="rect">
                <a:avLst/>
              </a:prstGeom>
              <a:blipFill>
                <a:blip r:embed="rId5"/>
                <a:stretch>
                  <a:fillRect l="-8929" t="-7692" r="-8482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2B20D1A-162F-79F7-D58B-C586D43EC4E2}"/>
              </a:ext>
            </a:extLst>
          </p:cNvPr>
          <p:cNvSpPr txBox="1"/>
          <p:nvPr/>
        </p:nvSpPr>
        <p:spPr>
          <a:xfrm>
            <a:off x="2638957" y="7978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5C9C165-2A90-46B1-EB16-9D5B8E0C4A3F}"/>
                  </a:ext>
                </a:extLst>
              </p:cNvPr>
              <p:cNvSpPr txBox="1"/>
              <p:nvPr/>
            </p:nvSpPr>
            <p:spPr>
              <a:xfrm>
                <a:off x="491503" y="756944"/>
                <a:ext cx="1813317" cy="882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800" b="0" dirty="0"/>
                  <a:t>Intrinsic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292A16C-E141-549E-70EA-3D1E27F18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03" y="756944"/>
                <a:ext cx="1813317" cy="882999"/>
              </a:xfrm>
              <a:prstGeom prst="rect">
                <a:avLst/>
              </a:prstGeom>
              <a:blipFill>
                <a:blip r:embed="rId6"/>
                <a:stretch>
                  <a:fillRect l="-121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CC6D11B-8003-51A6-1643-131F09F23F3B}"/>
                  </a:ext>
                </a:extLst>
              </p:cNvPr>
              <p:cNvSpPr txBox="1"/>
              <p:nvPr/>
            </p:nvSpPr>
            <p:spPr>
              <a:xfrm>
                <a:off x="3318170" y="1959091"/>
                <a:ext cx="146638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kumimoji="1" lang="en-US" altLang="ja-JP" sz="2800" dirty="0">
                    <a:solidFill>
                      <a:schemeClr val="tx1"/>
                    </a:solidFill>
                  </a:rPr>
                  <a:t>(clean)</a:t>
                </a:r>
                <a:endParaRPr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9C7BFC2-2C49-6566-51B3-449CBEED9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170" y="1959091"/>
                <a:ext cx="1466388" cy="954107"/>
              </a:xfrm>
              <a:prstGeom prst="rect">
                <a:avLst/>
              </a:prstGeom>
              <a:blipFill>
                <a:blip r:embed="rId7"/>
                <a:stretch>
                  <a:fillRect l="-3734" r="-3734" b="-15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CD477BDD-AB10-A2C3-324F-76A88D194229}"/>
                  </a:ext>
                </a:extLst>
              </p:cNvPr>
              <p:cNvSpPr txBox="1"/>
              <p:nvPr/>
            </p:nvSpPr>
            <p:spPr>
              <a:xfrm>
                <a:off x="729487" y="1665954"/>
                <a:ext cx="1357310" cy="877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kumimoji="1"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kumimoji="1"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</a:rPr>
                  <a:t> </a:t>
                </a:r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CD477BDD-AB10-A2C3-324F-76A88D194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87" y="1665954"/>
                <a:ext cx="1357310" cy="8771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E12E3D7D-BF3F-457C-5E0C-B8FA052D4AB2}"/>
              </a:ext>
            </a:extLst>
          </p:cNvPr>
          <p:cNvCxnSpPr>
            <a:cxnSpLocks/>
          </p:cNvCxnSpPr>
          <p:nvPr/>
        </p:nvCxnSpPr>
        <p:spPr>
          <a:xfrm>
            <a:off x="3022697" y="653024"/>
            <a:ext cx="0" cy="249117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1410679-5EAF-42DB-0B67-ECAF97A7FEAA}"/>
              </a:ext>
            </a:extLst>
          </p:cNvPr>
          <p:cNvSpPr txBox="1"/>
          <p:nvPr/>
        </p:nvSpPr>
        <p:spPr>
          <a:xfrm>
            <a:off x="534354" y="2521616"/>
            <a:ext cx="2252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/>
              <a:t>(e.g., Nb</a:t>
            </a:r>
            <a:r>
              <a:rPr kumimoji="1" lang="en-US" altLang="ja-JP" sz="1800" baseline="-25000" dirty="0"/>
              <a:t>3</a:t>
            </a:r>
            <a:r>
              <a:rPr kumimoji="1" lang="en-US" altLang="ja-JP" sz="1800" dirty="0"/>
              <a:t>Sn, </a:t>
            </a:r>
          </a:p>
          <a:p>
            <a:r>
              <a:rPr kumimoji="1" lang="en-US" altLang="ja-JP" sz="1800" dirty="0" err="1"/>
              <a:t>NbN</a:t>
            </a:r>
            <a:r>
              <a:rPr kumimoji="1" lang="en-US" altLang="ja-JP" sz="1800" dirty="0"/>
              <a:t>, </a:t>
            </a:r>
            <a:r>
              <a:rPr kumimoji="1" lang="en-US" altLang="ja-JP" sz="1800" dirty="0" err="1"/>
              <a:t>NbTiN</a:t>
            </a:r>
            <a:r>
              <a:rPr kumimoji="1" lang="en-US" altLang="ja-JP" sz="1800" dirty="0"/>
              <a:t> etc.) </a:t>
            </a:r>
            <a:endParaRPr kumimoji="1" lang="ja-JP" altLang="en-US" sz="1800" dirty="0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30156FC0-C21F-A336-63E1-5A0C1328B152}"/>
              </a:ext>
            </a:extLst>
          </p:cNvPr>
          <p:cNvCxnSpPr>
            <a:cxnSpLocks/>
          </p:cNvCxnSpPr>
          <p:nvPr/>
        </p:nvCxnSpPr>
        <p:spPr>
          <a:xfrm>
            <a:off x="33132" y="666453"/>
            <a:ext cx="121920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0DF758A-282F-095B-956B-7537BF04B029}"/>
              </a:ext>
            </a:extLst>
          </p:cNvPr>
          <p:cNvSpPr txBox="1"/>
          <p:nvPr/>
        </p:nvSpPr>
        <p:spPr>
          <a:xfrm>
            <a:off x="-9939" y="-2163"/>
            <a:ext cx="1221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tx2"/>
                </a:solidFill>
              </a:rPr>
              <a:t>Summary of the superheating field</a:t>
            </a:r>
            <a:endParaRPr kumimoji="1" lang="ja-JP" altLang="en-US" sz="3600" b="1" dirty="0">
              <a:solidFill>
                <a:schemeClr val="tx2"/>
              </a:solidFill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1B9463F-ACE3-D8FF-6A86-DA78B8824E01}"/>
              </a:ext>
            </a:extLst>
          </p:cNvPr>
          <p:cNvCxnSpPr>
            <a:cxnSpLocks/>
          </p:cNvCxnSpPr>
          <p:nvPr/>
        </p:nvCxnSpPr>
        <p:spPr>
          <a:xfrm>
            <a:off x="0" y="3143222"/>
            <a:ext cx="3031514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2C0BE78-75A9-29A9-650A-4FB5ECB3D807}"/>
                  </a:ext>
                </a:extLst>
              </p:cNvPr>
              <p:cNvSpPr txBox="1"/>
              <p:nvPr/>
            </p:nvSpPr>
            <p:spPr>
              <a:xfrm>
                <a:off x="5637407" y="768075"/>
                <a:ext cx="56746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Theory </a:t>
                </a:r>
              </a:p>
              <a:p>
                <a:pPr algn="ctr"/>
                <a:r>
                  <a:rPr kumimoji="1" lang="en-US" altLang="ja-JP" sz="2400" dirty="0"/>
                  <a:t>(applicable to SRF temperature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2C0BE78-75A9-29A9-650A-4FB5ECB3D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407" y="768075"/>
                <a:ext cx="5674630" cy="830997"/>
              </a:xfrm>
              <a:prstGeom prst="rect">
                <a:avLst/>
              </a:prstGeom>
              <a:blipFill>
                <a:blip r:embed="rId10"/>
                <a:stretch>
                  <a:fillRect l="-1289" t="-6618" r="-1074" b="-154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ECDBDA3-E9A7-6509-09F8-6054C85508A0}"/>
                  </a:ext>
                </a:extLst>
              </p:cNvPr>
              <p:cNvSpPr txBox="1"/>
              <p:nvPr/>
            </p:nvSpPr>
            <p:spPr>
              <a:xfrm>
                <a:off x="5368207" y="1850155"/>
                <a:ext cx="2715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84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ECDBDA3-E9A7-6509-09F8-6054C8550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207" y="1850155"/>
                <a:ext cx="2715615" cy="369332"/>
              </a:xfrm>
              <a:prstGeom prst="rect">
                <a:avLst/>
              </a:prstGeom>
              <a:blipFill>
                <a:blip r:embed="rId11"/>
                <a:stretch>
                  <a:fillRect l="-2247" r="-3596" b="-3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3FD3AE8-F9BE-C7E1-290D-D84FACC66C62}"/>
              </a:ext>
            </a:extLst>
          </p:cNvPr>
          <p:cNvSpPr txBox="1"/>
          <p:nvPr/>
        </p:nvSpPr>
        <p:spPr>
          <a:xfrm>
            <a:off x="8273976" y="2329201"/>
            <a:ext cx="31613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tx2"/>
                </a:solidFill>
              </a:rPr>
              <a:t>G. </a:t>
            </a:r>
            <a:r>
              <a:rPr lang="ja-JP" altLang="en-US" sz="1200" dirty="0">
                <a:solidFill>
                  <a:schemeClr val="tx2"/>
                </a:solidFill>
              </a:rPr>
              <a:t>Catelani and </a:t>
            </a:r>
            <a:r>
              <a:rPr lang="en-US" altLang="ja-JP" sz="1200" dirty="0">
                <a:solidFill>
                  <a:schemeClr val="tx2"/>
                </a:solidFill>
              </a:rPr>
              <a:t>J. P. </a:t>
            </a:r>
            <a:r>
              <a:rPr lang="ja-JP" altLang="en-US" sz="1200" dirty="0">
                <a:solidFill>
                  <a:schemeClr val="tx2"/>
                </a:solidFill>
              </a:rPr>
              <a:t>Sethna</a:t>
            </a:r>
            <a:r>
              <a:rPr lang="en-US" altLang="ja-JP" sz="1200" dirty="0">
                <a:solidFill>
                  <a:schemeClr val="tx2"/>
                </a:solidFill>
              </a:rPr>
              <a:t>,</a:t>
            </a:r>
            <a:r>
              <a:rPr lang="ja-JP" altLang="en-US" sz="1200" dirty="0">
                <a:solidFill>
                  <a:schemeClr val="tx2"/>
                </a:solidFill>
              </a:rPr>
              <a:t> </a:t>
            </a:r>
            <a:endParaRPr lang="en-US" altLang="ja-JP" sz="1200" dirty="0">
              <a:solidFill>
                <a:schemeClr val="tx2"/>
              </a:solidFill>
            </a:endParaRPr>
          </a:p>
          <a:p>
            <a:r>
              <a:rPr lang="ja-JP" altLang="en-US" sz="1200" dirty="0">
                <a:solidFill>
                  <a:schemeClr val="tx2"/>
                </a:solidFill>
              </a:rPr>
              <a:t>    Phys. Rev. B </a:t>
            </a:r>
            <a:r>
              <a:rPr lang="ja-JP" altLang="en-US" sz="1200" b="1" dirty="0">
                <a:solidFill>
                  <a:schemeClr val="tx2"/>
                </a:solidFill>
              </a:rPr>
              <a:t>78</a:t>
            </a:r>
            <a:r>
              <a:rPr lang="en-US" altLang="ja-JP" sz="1200" dirty="0">
                <a:solidFill>
                  <a:schemeClr val="tx2"/>
                </a:solidFill>
              </a:rPr>
              <a:t>,</a:t>
            </a:r>
            <a:r>
              <a:rPr lang="ja-JP" altLang="en-US" sz="1200" dirty="0">
                <a:solidFill>
                  <a:schemeClr val="tx2"/>
                </a:solidFill>
              </a:rPr>
              <a:t> 224509 </a:t>
            </a:r>
            <a:r>
              <a:rPr lang="en-US" altLang="ja-JP" sz="1200" dirty="0">
                <a:solidFill>
                  <a:schemeClr val="tx2"/>
                </a:solidFill>
              </a:rPr>
              <a:t>(2008)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rgbClr val="92D050"/>
                </a:solidFill>
              </a:rPr>
              <a:t>F. Pei-Jen Lin</a:t>
            </a:r>
            <a:r>
              <a:rPr lang="ja-JP" altLang="en-US" sz="1200" dirty="0">
                <a:solidFill>
                  <a:srgbClr val="92D050"/>
                </a:solidFill>
              </a:rPr>
              <a:t> and </a:t>
            </a:r>
            <a:r>
              <a:rPr lang="en-US" altLang="ja-JP" sz="1200" dirty="0">
                <a:solidFill>
                  <a:srgbClr val="92D050"/>
                </a:solidFill>
              </a:rPr>
              <a:t>A. Gurevich,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endParaRPr lang="en-US" altLang="ja-JP" sz="1200" dirty="0">
              <a:solidFill>
                <a:srgbClr val="92D050"/>
              </a:solidFill>
            </a:endParaRPr>
          </a:p>
          <a:p>
            <a:r>
              <a:rPr lang="ja-JP" altLang="en-US" sz="1200" dirty="0">
                <a:solidFill>
                  <a:srgbClr val="92D050"/>
                </a:solidFill>
              </a:rPr>
              <a:t>     Phys. Rev. B </a:t>
            </a:r>
            <a:r>
              <a:rPr lang="ja-JP" altLang="en-US" sz="1200" b="1" dirty="0">
                <a:solidFill>
                  <a:srgbClr val="92D050"/>
                </a:solidFill>
              </a:rPr>
              <a:t>8</a:t>
            </a:r>
            <a:r>
              <a:rPr lang="en-US" altLang="ja-JP" sz="1200" b="1" dirty="0">
                <a:solidFill>
                  <a:srgbClr val="92D050"/>
                </a:solidFill>
              </a:rPr>
              <a:t>5</a:t>
            </a:r>
            <a:r>
              <a:rPr lang="en-US" altLang="ja-JP" sz="1200" dirty="0">
                <a:solidFill>
                  <a:srgbClr val="92D050"/>
                </a:solidFill>
              </a:rPr>
              <a:t>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054513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(2012)</a:t>
            </a:r>
            <a:endParaRPr lang="ja-JP" altLang="en-US" sz="1200" dirty="0">
              <a:solidFill>
                <a:srgbClr val="92D05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AE5B913-4893-0CFB-4049-2B0A43BA0ACA}"/>
              </a:ext>
            </a:extLst>
          </p:cNvPr>
          <p:cNvSpPr txBox="1"/>
          <p:nvPr/>
        </p:nvSpPr>
        <p:spPr>
          <a:xfrm>
            <a:off x="8192485" y="1762290"/>
            <a:ext cx="3161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Analytical result for T=0.</a:t>
            </a:r>
          </a:p>
          <a:p>
            <a:r>
              <a:rPr lang="en-US" altLang="ja-JP" sz="1200" dirty="0"/>
              <a:t>V. P. </a:t>
            </a:r>
            <a:r>
              <a:rPr lang="ja-JP" altLang="en-US" sz="1200" dirty="0"/>
              <a:t>Galaiko</a:t>
            </a:r>
            <a:r>
              <a:rPr lang="en-US" altLang="ja-JP" sz="1200" dirty="0"/>
              <a:t>,</a:t>
            </a:r>
            <a:r>
              <a:rPr lang="ja-JP" altLang="en-US" sz="1200" dirty="0"/>
              <a:t> Sov. Phys. JETP </a:t>
            </a:r>
            <a:r>
              <a:rPr lang="ja-JP" altLang="en-US" sz="1200" b="1" dirty="0"/>
              <a:t>23</a:t>
            </a:r>
            <a:r>
              <a:rPr lang="en-US" altLang="ja-JP" sz="1200" dirty="0"/>
              <a:t>,</a:t>
            </a:r>
            <a:r>
              <a:rPr lang="ja-JP" altLang="en-US" sz="1200" dirty="0"/>
              <a:t> 475 </a:t>
            </a:r>
            <a:r>
              <a:rPr lang="en-US" altLang="ja-JP" sz="1200" dirty="0"/>
              <a:t>(1966)</a:t>
            </a:r>
            <a:endParaRPr lang="ja-JP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FA58A4F-0EFE-DF7E-99BB-B498FE2754FE}"/>
                  </a:ext>
                </a:extLst>
              </p:cNvPr>
              <p:cNvSpPr txBox="1"/>
              <p:nvPr/>
            </p:nvSpPr>
            <p:spPr>
              <a:xfrm>
                <a:off x="5392051" y="2431752"/>
                <a:ext cx="27510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0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FA58A4F-0EFE-DF7E-99BB-B498FE275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051" y="2431752"/>
                <a:ext cx="2751074" cy="430887"/>
              </a:xfrm>
              <a:prstGeom prst="rect">
                <a:avLst/>
              </a:prstGeom>
              <a:blipFill>
                <a:blip r:embed="rId12"/>
                <a:stretch>
                  <a:fillRect b="-281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8406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13E8A-853D-BCBD-FBFA-20EF0A4EA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197525A-22AE-E1BC-4BE7-1501EA407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6C9BD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smtClean="0"/>
              <a:pPr algn="r"/>
              <a:t>83</a:t>
            </a:fld>
            <a:endParaRPr 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612C8BE-A62F-887F-9921-FE1564F91BAA}"/>
              </a:ext>
            </a:extLst>
          </p:cNvPr>
          <p:cNvCxnSpPr>
            <a:cxnSpLocks/>
          </p:cNvCxnSpPr>
          <p:nvPr/>
        </p:nvCxnSpPr>
        <p:spPr>
          <a:xfrm>
            <a:off x="3026733" y="3144198"/>
            <a:ext cx="916003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24B06AA-48FC-7C34-6F9D-A533275A4D76}"/>
              </a:ext>
            </a:extLst>
          </p:cNvPr>
          <p:cNvCxnSpPr>
            <a:cxnSpLocks/>
          </p:cNvCxnSpPr>
          <p:nvPr/>
        </p:nvCxnSpPr>
        <p:spPr>
          <a:xfrm>
            <a:off x="0" y="1676930"/>
            <a:ext cx="121920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21055B6-FF35-C381-77E2-45EBDADD36AB}"/>
              </a:ext>
            </a:extLst>
          </p:cNvPr>
          <p:cNvCxnSpPr>
            <a:cxnSpLocks/>
          </p:cNvCxnSpPr>
          <p:nvPr/>
        </p:nvCxnSpPr>
        <p:spPr>
          <a:xfrm>
            <a:off x="5066843" y="659646"/>
            <a:ext cx="0" cy="36706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B0E4B5E1-669A-D534-AFB3-5DC4C0F8F300}"/>
              </a:ext>
            </a:extLst>
          </p:cNvPr>
          <p:cNvCxnSpPr>
            <a:cxnSpLocks/>
          </p:cNvCxnSpPr>
          <p:nvPr/>
        </p:nvCxnSpPr>
        <p:spPr>
          <a:xfrm flipV="1">
            <a:off x="3030048" y="4330269"/>
            <a:ext cx="9185145" cy="50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BB1ECA5-F380-448F-FCEC-6F2EDF95D6CD}"/>
                  </a:ext>
                </a:extLst>
              </p:cNvPr>
              <p:cNvSpPr txBox="1"/>
              <p:nvPr/>
            </p:nvSpPr>
            <p:spPr>
              <a:xfrm>
                <a:off x="3338048" y="717396"/>
                <a:ext cx="136928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dirty="0"/>
                  <a:t>Purity</a:t>
                </a:r>
              </a:p>
              <a:p>
                <a:pPr algn="ctr"/>
                <a:r>
                  <a:rPr kumimoji="1" lang="en-US" altLang="ja-JP" sz="2800" dirty="0"/>
                  <a:t>(</a:t>
                </a:r>
                <a:r>
                  <a:rPr kumimoji="1" lang="en-US" altLang="ja-JP" sz="2800" dirty="0" err="1"/>
                  <a:t>mfp</a:t>
                </a:r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kumimoji="1" lang="en-US" altLang="ja-JP" sz="2800" dirty="0"/>
                  <a:t>)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BB1ECA5-F380-448F-FCEC-6F2EDF95D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048" y="717396"/>
                <a:ext cx="1369286" cy="954107"/>
              </a:xfrm>
              <a:prstGeom prst="rect">
                <a:avLst/>
              </a:prstGeom>
              <a:blipFill>
                <a:blip r:embed="rId8"/>
                <a:stretch>
                  <a:fillRect l="-8929" t="-7692" r="-8482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8880436-16C4-2D2D-FA3E-8DF7060B1604}"/>
              </a:ext>
            </a:extLst>
          </p:cNvPr>
          <p:cNvSpPr txBox="1"/>
          <p:nvPr/>
        </p:nvSpPr>
        <p:spPr>
          <a:xfrm>
            <a:off x="2638957" y="7978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EB26606-BBC3-39FA-DC01-1E444A47F718}"/>
                  </a:ext>
                </a:extLst>
              </p:cNvPr>
              <p:cNvSpPr txBox="1"/>
              <p:nvPr/>
            </p:nvSpPr>
            <p:spPr>
              <a:xfrm>
                <a:off x="491503" y="756944"/>
                <a:ext cx="1813317" cy="882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800" b="0" dirty="0"/>
                  <a:t>Intrinsic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EB26606-BBC3-39FA-DC01-1E444A47F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03" y="756944"/>
                <a:ext cx="1813317" cy="882999"/>
              </a:xfrm>
              <a:prstGeom prst="rect">
                <a:avLst/>
              </a:prstGeom>
              <a:blipFill>
                <a:blip r:embed="rId9"/>
                <a:stretch>
                  <a:fillRect l="-121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BCB12F8-F58A-97CD-2380-8CECAA9D7A15}"/>
                  </a:ext>
                </a:extLst>
              </p:cNvPr>
              <p:cNvSpPr txBox="1"/>
              <p:nvPr/>
            </p:nvSpPr>
            <p:spPr>
              <a:xfrm>
                <a:off x="3318170" y="1959091"/>
                <a:ext cx="146638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kumimoji="1" lang="en-US" altLang="ja-JP" sz="2800" dirty="0">
                    <a:solidFill>
                      <a:schemeClr val="tx1"/>
                    </a:solidFill>
                  </a:rPr>
                  <a:t>(clean)</a:t>
                </a:r>
                <a:endParaRPr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BCB12F8-F58A-97CD-2380-8CECAA9D7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170" y="1959091"/>
                <a:ext cx="1466388" cy="954107"/>
              </a:xfrm>
              <a:prstGeom prst="rect">
                <a:avLst/>
              </a:prstGeom>
              <a:blipFill>
                <a:blip r:embed="rId10"/>
                <a:stretch>
                  <a:fillRect l="-3734" r="-3734" b="-15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CFC0FCD-F6DC-B153-47BE-949AB836734A}"/>
                  </a:ext>
                </a:extLst>
              </p:cNvPr>
              <p:cNvSpPr txBox="1"/>
              <p:nvPr/>
            </p:nvSpPr>
            <p:spPr>
              <a:xfrm>
                <a:off x="729487" y="2094579"/>
                <a:ext cx="1357310" cy="877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kumimoji="1"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kumimoji="1"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</a:rPr>
                  <a:t> </a:t>
                </a:r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CFC0FCD-F6DC-B153-47BE-949AB8367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87" y="2094579"/>
                <a:ext cx="1357310" cy="8771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25D5248-B64F-B8DA-A537-4758D9DB47C3}"/>
                  </a:ext>
                </a:extLst>
              </p:cNvPr>
              <p:cNvSpPr txBox="1"/>
              <p:nvPr/>
            </p:nvSpPr>
            <p:spPr>
              <a:xfrm>
                <a:off x="3030048" y="3243315"/>
                <a:ext cx="199553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sz="2400" dirty="0">
                    <a:solidFill>
                      <a:schemeClr val="tx1"/>
                    </a:solidFill>
                  </a:rPr>
                  <a:t>any</a:t>
                </a:r>
                <a:r>
                  <a:rPr kumimoji="1" lang="en-US" altLang="ja-JP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ja-JP" sz="1400" dirty="0">
                    <a:solidFill>
                      <a:schemeClr val="tx1"/>
                    </a:solidFill>
                  </a:rPr>
                  <a:t>(from clean limit </a:t>
                </a:r>
              </a:p>
              <a:p>
                <a:pPr algn="ctr"/>
                <a:r>
                  <a:rPr lang="en-US" altLang="ja-JP" sz="1400" dirty="0">
                    <a:solidFill>
                      <a:schemeClr val="tx1"/>
                    </a:solidFill>
                  </a:rPr>
                  <a:t>to dirty limit)</a:t>
                </a:r>
                <a:endParaRPr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25D5248-B64F-B8DA-A537-4758D9DB4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048" y="3243315"/>
                <a:ext cx="1995535" cy="954107"/>
              </a:xfrm>
              <a:prstGeom prst="rect">
                <a:avLst/>
              </a:prstGeom>
              <a:blipFill>
                <a:blip r:embed="rId12"/>
                <a:stretch>
                  <a:fillRect t="-637" b="-57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D1CB0D61-6A2D-1B32-625B-53B1CA2439A2}"/>
              </a:ext>
            </a:extLst>
          </p:cNvPr>
          <p:cNvCxnSpPr>
            <a:cxnSpLocks/>
          </p:cNvCxnSpPr>
          <p:nvPr/>
        </p:nvCxnSpPr>
        <p:spPr>
          <a:xfrm>
            <a:off x="3022697" y="653024"/>
            <a:ext cx="0" cy="3677245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F640D0A-5EF6-65E1-C839-5FEB302B95C9}"/>
              </a:ext>
            </a:extLst>
          </p:cNvPr>
          <p:cNvSpPr txBox="1"/>
          <p:nvPr/>
        </p:nvSpPr>
        <p:spPr>
          <a:xfrm>
            <a:off x="534354" y="2950241"/>
            <a:ext cx="2252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/>
              <a:t>(e.g., Nb</a:t>
            </a:r>
            <a:r>
              <a:rPr kumimoji="1" lang="en-US" altLang="ja-JP" sz="1800" baseline="-25000" dirty="0"/>
              <a:t>3</a:t>
            </a:r>
            <a:r>
              <a:rPr kumimoji="1" lang="en-US" altLang="ja-JP" sz="1800" dirty="0"/>
              <a:t>Sn, </a:t>
            </a:r>
          </a:p>
          <a:p>
            <a:r>
              <a:rPr kumimoji="1" lang="en-US" altLang="ja-JP" sz="1800" dirty="0" err="1"/>
              <a:t>NbN</a:t>
            </a:r>
            <a:r>
              <a:rPr kumimoji="1" lang="en-US" altLang="ja-JP" sz="1800" dirty="0"/>
              <a:t>, </a:t>
            </a:r>
            <a:r>
              <a:rPr kumimoji="1" lang="en-US" altLang="ja-JP" sz="1800" dirty="0" err="1"/>
              <a:t>NbTiN</a:t>
            </a:r>
            <a:r>
              <a:rPr kumimoji="1" lang="en-US" altLang="ja-JP" sz="1800" dirty="0"/>
              <a:t> etc.) </a:t>
            </a:r>
            <a:endParaRPr kumimoji="1" lang="ja-JP" altLang="en-US" sz="1800" dirty="0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8908DE68-9CF5-7B12-3939-2B43D9E4E046}"/>
              </a:ext>
            </a:extLst>
          </p:cNvPr>
          <p:cNvCxnSpPr>
            <a:cxnSpLocks/>
          </p:cNvCxnSpPr>
          <p:nvPr/>
        </p:nvCxnSpPr>
        <p:spPr>
          <a:xfrm>
            <a:off x="33132" y="666453"/>
            <a:ext cx="121920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A643B43-A733-FE95-61EC-2176F76FB45F}"/>
              </a:ext>
            </a:extLst>
          </p:cNvPr>
          <p:cNvSpPr txBox="1"/>
          <p:nvPr/>
        </p:nvSpPr>
        <p:spPr>
          <a:xfrm>
            <a:off x="-9939" y="-2163"/>
            <a:ext cx="1221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tx2"/>
                </a:solidFill>
              </a:rPr>
              <a:t>Summary of the superheating field</a:t>
            </a:r>
            <a:endParaRPr kumimoji="1" lang="ja-JP" altLang="en-US" sz="3600" b="1" dirty="0">
              <a:solidFill>
                <a:schemeClr val="tx2"/>
              </a:solidFill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B214A60-DB07-45BD-E097-D688F4D64338}"/>
              </a:ext>
            </a:extLst>
          </p:cNvPr>
          <p:cNvCxnSpPr>
            <a:cxnSpLocks/>
          </p:cNvCxnSpPr>
          <p:nvPr/>
        </p:nvCxnSpPr>
        <p:spPr>
          <a:xfrm>
            <a:off x="0" y="4333847"/>
            <a:ext cx="3031514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A4C72B2-5D39-B889-F01C-B67485012CAB}"/>
                  </a:ext>
                </a:extLst>
              </p:cNvPr>
              <p:cNvSpPr txBox="1"/>
              <p:nvPr/>
            </p:nvSpPr>
            <p:spPr>
              <a:xfrm>
                <a:off x="5637407" y="768075"/>
                <a:ext cx="56746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Theory </a:t>
                </a:r>
              </a:p>
              <a:p>
                <a:pPr algn="ctr"/>
                <a:r>
                  <a:rPr kumimoji="1" lang="en-US" altLang="ja-JP" sz="2400" dirty="0"/>
                  <a:t>(applicable to SRF temperature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A4C72B2-5D39-B889-F01C-B67485012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407" y="768075"/>
                <a:ext cx="5674630" cy="830997"/>
              </a:xfrm>
              <a:prstGeom prst="rect">
                <a:avLst/>
              </a:prstGeom>
              <a:blipFill>
                <a:blip r:embed="rId15"/>
                <a:stretch>
                  <a:fillRect l="-1289" t="-6618" r="-1074" b="-154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5A31820-EA77-0E58-21F4-28BC9D0BBB04}"/>
                  </a:ext>
                </a:extLst>
              </p:cNvPr>
              <p:cNvSpPr txBox="1"/>
              <p:nvPr/>
            </p:nvSpPr>
            <p:spPr>
              <a:xfrm>
                <a:off x="5368207" y="1850155"/>
                <a:ext cx="2715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84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5A31820-EA77-0E58-21F4-28BC9D0BB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207" y="1850155"/>
                <a:ext cx="2715615" cy="369332"/>
              </a:xfrm>
              <a:prstGeom prst="rect">
                <a:avLst/>
              </a:prstGeom>
              <a:blipFill>
                <a:blip r:embed="rId16"/>
                <a:stretch>
                  <a:fillRect l="-2247" r="-3596" b="-3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B5BB043-6AFA-C3A8-675F-E6DF7B11AA57}"/>
              </a:ext>
            </a:extLst>
          </p:cNvPr>
          <p:cNvSpPr txBox="1"/>
          <p:nvPr/>
        </p:nvSpPr>
        <p:spPr>
          <a:xfrm>
            <a:off x="8405454" y="3506401"/>
            <a:ext cx="26155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92D050"/>
                </a:solidFill>
              </a:rPr>
              <a:t>F. Pei-Jen Lin</a:t>
            </a:r>
            <a:r>
              <a:rPr lang="ja-JP" altLang="en-US" sz="1200" dirty="0">
                <a:solidFill>
                  <a:srgbClr val="92D050"/>
                </a:solidFill>
              </a:rPr>
              <a:t> and </a:t>
            </a:r>
            <a:r>
              <a:rPr lang="en-US" altLang="ja-JP" sz="1200" dirty="0">
                <a:solidFill>
                  <a:srgbClr val="92D050"/>
                </a:solidFill>
              </a:rPr>
              <a:t>A. Gurevich,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endParaRPr lang="en-US" altLang="ja-JP" sz="1200" dirty="0">
              <a:solidFill>
                <a:srgbClr val="92D050"/>
              </a:solidFill>
            </a:endParaRPr>
          </a:p>
          <a:p>
            <a:r>
              <a:rPr lang="ja-JP" altLang="en-US" sz="1200" dirty="0">
                <a:solidFill>
                  <a:srgbClr val="92D050"/>
                </a:solidFill>
              </a:rPr>
              <a:t>Phys. Rev. B </a:t>
            </a:r>
            <a:r>
              <a:rPr lang="ja-JP" altLang="en-US" sz="1200" b="1" dirty="0">
                <a:solidFill>
                  <a:srgbClr val="92D050"/>
                </a:solidFill>
              </a:rPr>
              <a:t>8</a:t>
            </a:r>
            <a:r>
              <a:rPr lang="en-US" altLang="ja-JP" sz="1200" b="1" dirty="0">
                <a:solidFill>
                  <a:srgbClr val="92D050"/>
                </a:solidFill>
              </a:rPr>
              <a:t>5</a:t>
            </a:r>
            <a:r>
              <a:rPr lang="en-US" altLang="ja-JP" sz="1200" dirty="0">
                <a:solidFill>
                  <a:srgbClr val="92D050"/>
                </a:solidFill>
              </a:rPr>
              <a:t>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054513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(2012)</a:t>
            </a:r>
            <a:endParaRPr lang="ja-JP" altLang="en-US" sz="1200" dirty="0">
              <a:solidFill>
                <a:srgbClr val="92D05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03B6096-F254-FA77-8092-26AFF7D8AA33}"/>
              </a:ext>
            </a:extLst>
          </p:cNvPr>
          <p:cNvSpPr txBox="1"/>
          <p:nvPr/>
        </p:nvSpPr>
        <p:spPr>
          <a:xfrm>
            <a:off x="8273976" y="2329201"/>
            <a:ext cx="31613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tx2"/>
                </a:solidFill>
              </a:rPr>
              <a:t>G. </a:t>
            </a:r>
            <a:r>
              <a:rPr lang="ja-JP" altLang="en-US" sz="1200" dirty="0">
                <a:solidFill>
                  <a:schemeClr val="tx2"/>
                </a:solidFill>
              </a:rPr>
              <a:t>Catelani and </a:t>
            </a:r>
            <a:r>
              <a:rPr lang="en-US" altLang="ja-JP" sz="1200" dirty="0">
                <a:solidFill>
                  <a:schemeClr val="tx2"/>
                </a:solidFill>
              </a:rPr>
              <a:t>J. P. </a:t>
            </a:r>
            <a:r>
              <a:rPr lang="ja-JP" altLang="en-US" sz="1200" dirty="0">
                <a:solidFill>
                  <a:schemeClr val="tx2"/>
                </a:solidFill>
              </a:rPr>
              <a:t>Sethna</a:t>
            </a:r>
            <a:r>
              <a:rPr lang="en-US" altLang="ja-JP" sz="1200" dirty="0">
                <a:solidFill>
                  <a:schemeClr val="tx2"/>
                </a:solidFill>
              </a:rPr>
              <a:t>,</a:t>
            </a:r>
            <a:r>
              <a:rPr lang="ja-JP" altLang="en-US" sz="1200" dirty="0">
                <a:solidFill>
                  <a:schemeClr val="tx2"/>
                </a:solidFill>
              </a:rPr>
              <a:t> </a:t>
            </a:r>
            <a:endParaRPr lang="en-US" altLang="ja-JP" sz="1200" dirty="0">
              <a:solidFill>
                <a:schemeClr val="tx2"/>
              </a:solidFill>
            </a:endParaRPr>
          </a:p>
          <a:p>
            <a:r>
              <a:rPr lang="ja-JP" altLang="en-US" sz="1200" dirty="0">
                <a:solidFill>
                  <a:schemeClr val="tx2"/>
                </a:solidFill>
              </a:rPr>
              <a:t>    Phys. Rev. B </a:t>
            </a:r>
            <a:r>
              <a:rPr lang="ja-JP" altLang="en-US" sz="1200" b="1" dirty="0">
                <a:solidFill>
                  <a:schemeClr val="tx2"/>
                </a:solidFill>
              </a:rPr>
              <a:t>78</a:t>
            </a:r>
            <a:r>
              <a:rPr lang="en-US" altLang="ja-JP" sz="1200" dirty="0">
                <a:solidFill>
                  <a:schemeClr val="tx2"/>
                </a:solidFill>
              </a:rPr>
              <a:t>,</a:t>
            </a:r>
            <a:r>
              <a:rPr lang="ja-JP" altLang="en-US" sz="1200" dirty="0">
                <a:solidFill>
                  <a:schemeClr val="tx2"/>
                </a:solidFill>
              </a:rPr>
              <a:t> 224509 </a:t>
            </a:r>
            <a:r>
              <a:rPr lang="en-US" altLang="ja-JP" sz="1200" dirty="0">
                <a:solidFill>
                  <a:schemeClr val="tx2"/>
                </a:solidFill>
              </a:rPr>
              <a:t>(2008)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rgbClr val="92D050"/>
                </a:solidFill>
              </a:rPr>
              <a:t>F. Pei-Jen Lin</a:t>
            </a:r>
            <a:r>
              <a:rPr lang="ja-JP" altLang="en-US" sz="1200" dirty="0">
                <a:solidFill>
                  <a:srgbClr val="92D050"/>
                </a:solidFill>
              </a:rPr>
              <a:t> and </a:t>
            </a:r>
            <a:r>
              <a:rPr lang="en-US" altLang="ja-JP" sz="1200" dirty="0">
                <a:solidFill>
                  <a:srgbClr val="92D050"/>
                </a:solidFill>
              </a:rPr>
              <a:t>A. Gurevich,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endParaRPr lang="en-US" altLang="ja-JP" sz="1200" dirty="0">
              <a:solidFill>
                <a:srgbClr val="92D050"/>
              </a:solidFill>
            </a:endParaRPr>
          </a:p>
          <a:p>
            <a:r>
              <a:rPr lang="ja-JP" altLang="en-US" sz="1200" dirty="0">
                <a:solidFill>
                  <a:srgbClr val="92D050"/>
                </a:solidFill>
              </a:rPr>
              <a:t>     Phys. Rev. B </a:t>
            </a:r>
            <a:r>
              <a:rPr lang="ja-JP" altLang="en-US" sz="1200" b="1" dirty="0">
                <a:solidFill>
                  <a:srgbClr val="92D050"/>
                </a:solidFill>
              </a:rPr>
              <a:t>8</a:t>
            </a:r>
            <a:r>
              <a:rPr lang="en-US" altLang="ja-JP" sz="1200" b="1" dirty="0">
                <a:solidFill>
                  <a:srgbClr val="92D050"/>
                </a:solidFill>
              </a:rPr>
              <a:t>5</a:t>
            </a:r>
            <a:r>
              <a:rPr lang="en-US" altLang="ja-JP" sz="1200" dirty="0">
                <a:solidFill>
                  <a:srgbClr val="92D050"/>
                </a:solidFill>
              </a:rPr>
              <a:t>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054513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(2012)</a:t>
            </a:r>
            <a:endParaRPr lang="ja-JP" altLang="en-US" sz="1200" dirty="0">
              <a:solidFill>
                <a:srgbClr val="92D05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18DA4B5-6A8C-9774-E823-8F09D74E36EC}"/>
              </a:ext>
            </a:extLst>
          </p:cNvPr>
          <p:cNvSpPr txBox="1"/>
          <p:nvPr/>
        </p:nvSpPr>
        <p:spPr>
          <a:xfrm>
            <a:off x="8192485" y="1762290"/>
            <a:ext cx="3161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Analytical result for T=0.</a:t>
            </a:r>
          </a:p>
          <a:p>
            <a:r>
              <a:rPr lang="en-US" altLang="ja-JP" sz="1200" dirty="0"/>
              <a:t>V. P. </a:t>
            </a:r>
            <a:r>
              <a:rPr lang="ja-JP" altLang="en-US" sz="1200" dirty="0"/>
              <a:t>Galaiko</a:t>
            </a:r>
            <a:r>
              <a:rPr lang="en-US" altLang="ja-JP" sz="1200" dirty="0"/>
              <a:t>,</a:t>
            </a:r>
            <a:r>
              <a:rPr lang="ja-JP" altLang="en-US" sz="1200" dirty="0"/>
              <a:t> Sov. Phys. JETP </a:t>
            </a:r>
            <a:r>
              <a:rPr lang="ja-JP" altLang="en-US" sz="1200" b="1" dirty="0"/>
              <a:t>23</a:t>
            </a:r>
            <a:r>
              <a:rPr lang="en-US" altLang="ja-JP" sz="1200" dirty="0"/>
              <a:t>,</a:t>
            </a:r>
            <a:r>
              <a:rPr lang="ja-JP" altLang="en-US" sz="1200" dirty="0"/>
              <a:t> 475 </a:t>
            </a:r>
            <a:r>
              <a:rPr lang="en-US" altLang="ja-JP" sz="1200" dirty="0"/>
              <a:t>(1966)</a:t>
            </a:r>
            <a:endParaRPr lang="ja-JP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834C398-6AE7-CF40-F272-4A7C47F75EEF}"/>
                  </a:ext>
                </a:extLst>
              </p:cNvPr>
              <p:cNvSpPr txBox="1"/>
              <p:nvPr/>
            </p:nvSpPr>
            <p:spPr>
              <a:xfrm>
                <a:off x="5362866" y="3482344"/>
                <a:ext cx="27510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0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834C398-6AE7-CF40-F272-4A7C47F75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866" y="3482344"/>
                <a:ext cx="2751074" cy="430887"/>
              </a:xfrm>
              <a:prstGeom prst="rect">
                <a:avLst/>
              </a:prstGeom>
              <a:blipFill>
                <a:blip r:embed="rId17"/>
                <a:stretch>
                  <a:fillRect b="-295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EF3DAAC-C227-7DB5-1163-361B7CF81017}"/>
                  </a:ext>
                </a:extLst>
              </p:cNvPr>
              <p:cNvSpPr txBox="1"/>
              <p:nvPr/>
            </p:nvSpPr>
            <p:spPr>
              <a:xfrm>
                <a:off x="5392051" y="2431752"/>
                <a:ext cx="27510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0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EF3DAAC-C227-7DB5-1163-361B7CF81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051" y="2431752"/>
                <a:ext cx="2751074" cy="430887"/>
              </a:xfrm>
              <a:prstGeom prst="rect">
                <a:avLst/>
              </a:prstGeom>
              <a:blipFill>
                <a:blip r:embed="rId18"/>
                <a:stretch>
                  <a:fillRect b="-281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1148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F0C1C-D9CD-367E-8768-691499A7F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6DA874F-13F4-2C75-40AE-0C6321D3C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6C9BD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smtClean="0"/>
              <a:pPr algn="r"/>
              <a:t>84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579C401-D697-B3A1-E592-7F0E6119DD78}"/>
                  </a:ext>
                </a:extLst>
              </p:cNvPr>
              <p:cNvSpPr txBox="1"/>
              <p:nvPr/>
            </p:nvSpPr>
            <p:spPr>
              <a:xfrm>
                <a:off x="5368207" y="1850155"/>
                <a:ext cx="2715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84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579C401-D697-B3A1-E592-7F0E6119D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207" y="1850155"/>
                <a:ext cx="2715615" cy="369332"/>
              </a:xfrm>
              <a:prstGeom prst="rect">
                <a:avLst/>
              </a:prstGeom>
              <a:blipFill>
                <a:blip r:embed="rId2"/>
                <a:stretch>
                  <a:fillRect l="-2247" r="-3596" b="-3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C4AEFF1-E085-3BCA-205C-90DE56B3CAEB}"/>
              </a:ext>
            </a:extLst>
          </p:cNvPr>
          <p:cNvCxnSpPr>
            <a:cxnSpLocks/>
          </p:cNvCxnSpPr>
          <p:nvPr/>
        </p:nvCxnSpPr>
        <p:spPr>
          <a:xfrm>
            <a:off x="3026733" y="3144198"/>
            <a:ext cx="916003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7ACE1B1-FCD2-8C70-3D59-5B069D52FA15}"/>
              </a:ext>
            </a:extLst>
          </p:cNvPr>
          <p:cNvCxnSpPr>
            <a:cxnSpLocks/>
          </p:cNvCxnSpPr>
          <p:nvPr/>
        </p:nvCxnSpPr>
        <p:spPr>
          <a:xfrm>
            <a:off x="0" y="1676930"/>
            <a:ext cx="121920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AE2CDE95-8B6D-5D5A-3FEF-490733534E3E}"/>
              </a:ext>
            </a:extLst>
          </p:cNvPr>
          <p:cNvCxnSpPr>
            <a:cxnSpLocks/>
          </p:cNvCxnSpPr>
          <p:nvPr/>
        </p:nvCxnSpPr>
        <p:spPr>
          <a:xfrm>
            <a:off x="5066843" y="659646"/>
            <a:ext cx="0" cy="537020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78DD136-C5B9-862D-66BB-50F22D6FA8BB}"/>
              </a:ext>
            </a:extLst>
          </p:cNvPr>
          <p:cNvSpPr txBox="1"/>
          <p:nvPr/>
        </p:nvSpPr>
        <p:spPr>
          <a:xfrm>
            <a:off x="8405454" y="3506401"/>
            <a:ext cx="26155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92D050"/>
                </a:solidFill>
              </a:rPr>
              <a:t>F. Pei-Jen Lin</a:t>
            </a:r>
            <a:r>
              <a:rPr lang="ja-JP" altLang="en-US" sz="1200" dirty="0">
                <a:solidFill>
                  <a:srgbClr val="92D050"/>
                </a:solidFill>
              </a:rPr>
              <a:t> and </a:t>
            </a:r>
            <a:r>
              <a:rPr lang="en-US" altLang="ja-JP" sz="1200" dirty="0">
                <a:solidFill>
                  <a:srgbClr val="92D050"/>
                </a:solidFill>
              </a:rPr>
              <a:t>A. Gurevich,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endParaRPr lang="en-US" altLang="ja-JP" sz="1200" dirty="0">
              <a:solidFill>
                <a:srgbClr val="92D050"/>
              </a:solidFill>
            </a:endParaRPr>
          </a:p>
          <a:p>
            <a:r>
              <a:rPr lang="ja-JP" altLang="en-US" sz="1200" dirty="0">
                <a:solidFill>
                  <a:srgbClr val="92D050"/>
                </a:solidFill>
              </a:rPr>
              <a:t>Phys. Rev. B </a:t>
            </a:r>
            <a:r>
              <a:rPr lang="ja-JP" altLang="en-US" sz="1200" b="1" dirty="0">
                <a:solidFill>
                  <a:srgbClr val="92D050"/>
                </a:solidFill>
              </a:rPr>
              <a:t>8</a:t>
            </a:r>
            <a:r>
              <a:rPr lang="en-US" altLang="ja-JP" sz="1200" b="1" dirty="0">
                <a:solidFill>
                  <a:srgbClr val="92D050"/>
                </a:solidFill>
              </a:rPr>
              <a:t>5</a:t>
            </a:r>
            <a:r>
              <a:rPr lang="en-US" altLang="ja-JP" sz="1200" dirty="0">
                <a:solidFill>
                  <a:srgbClr val="92D050"/>
                </a:solidFill>
              </a:rPr>
              <a:t>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054513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(2012)</a:t>
            </a:r>
            <a:endParaRPr lang="ja-JP" altLang="en-US" sz="1200" dirty="0">
              <a:solidFill>
                <a:srgbClr val="92D050"/>
              </a:solidFill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57E5B711-9753-E73B-610B-88AC37FE8CD8}"/>
              </a:ext>
            </a:extLst>
          </p:cNvPr>
          <p:cNvCxnSpPr>
            <a:cxnSpLocks/>
          </p:cNvCxnSpPr>
          <p:nvPr/>
        </p:nvCxnSpPr>
        <p:spPr>
          <a:xfrm flipV="1">
            <a:off x="3030048" y="4330269"/>
            <a:ext cx="9185145" cy="50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0E75F99-8884-3416-DA10-879C80BC720F}"/>
                  </a:ext>
                </a:extLst>
              </p:cNvPr>
              <p:cNvSpPr txBox="1"/>
              <p:nvPr/>
            </p:nvSpPr>
            <p:spPr>
              <a:xfrm>
                <a:off x="3338048" y="717396"/>
                <a:ext cx="136928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dirty="0"/>
                  <a:t>Purity</a:t>
                </a:r>
              </a:p>
              <a:p>
                <a:pPr algn="ctr"/>
                <a:r>
                  <a:rPr kumimoji="1" lang="en-US" altLang="ja-JP" sz="2800" dirty="0"/>
                  <a:t>(</a:t>
                </a:r>
                <a:r>
                  <a:rPr kumimoji="1" lang="en-US" altLang="ja-JP" sz="2800" dirty="0" err="1"/>
                  <a:t>mfp</a:t>
                </a:r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kumimoji="1" lang="en-US" altLang="ja-JP" sz="2800" dirty="0"/>
                  <a:t>)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BB1ECA5-F380-448F-FCEC-6F2EDF95D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048" y="717396"/>
                <a:ext cx="1369286" cy="954107"/>
              </a:xfrm>
              <a:prstGeom prst="rect">
                <a:avLst/>
              </a:prstGeom>
              <a:blipFill>
                <a:blip r:embed="rId8"/>
                <a:stretch>
                  <a:fillRect l="-8929" t="-7692" r="-8482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292154F-1FE2-7AF7-6810-813C8ABEB59B}"/>
              </a:ext>
            </a:extLst>
          </p:cNvPr>
          <p:cNvSpPr txBox="1"/>
          <p:nvPr/>
        </p:nvSpPr>
        <p:spPr>
          <a:xfrm>
            <a:off x="2638957" y="7978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6C6994D-CA9A-FE38-31BA-E265ED6CA8CB}"/>
                  </a:ext>
                </a:extLst>
              </p:cNvPr>
              <p:cNvSpPr txBox="1"/>
              <p:nvPr/>
            </p:nvSpPr>
            <p:spPr>
              <a:xfrm>
                <a:off x="491503" y="756944"/>
                <a:ext cx="1813317" cy="882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800" b="0" dirty="0"/>
                  <a:t>Intrinsic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EB26606-BBC3-39FA-DC01-1E444A47F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03" y="756944"/>
                <a:ext cx="1813317" cy="882999"/>
              </a:xfrm>
              <a:prstGeom prst="rect">
                <a:avLst/>
              </a:prstGeom>
              <a:blipFill>
                <a:blip r:embed="rId9"/>
                <a:stretch>
                  <a:fillRect l="-121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58D07B1-1EEA-F3CB-4CB0-BC139C711F84}"/>
                  </a:ext>
                </a:extLst>
              </p:cNvPr>
              <p:cNvSpPr txBox="1"/>
              <p:nvPr/>
            </p:nvSpPr>
            <p:spPr>
              <a:xfrm>
                <a:off x="3318170" y="1959091"/>
                <a:ext cx="146638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kumimoji="1" lang="en-US" altLang="ja-JP" sz="2800" dirty="0">
                    <a:solidFill>
                      <a:schemeClr val="tx1"/>
                    </a:solidFill>
                  </a:rPr>
                  <a:t>(clean)</a:t>
                </a:r>
                <a:endParaRPr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BCB12F8-F58A-97CD-2380-8CECAA9D7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170" y="1959091"/>
                <a:ext cx="1466388" cy="954107"/>
              </a:xfrm>
              <a:prstGeom prst="rect">
                <a:avLst/>
              </a:prstGeom>
              <a:blipFill>
                <a:blip r:embed="rId10"/>
                <a:stretch>
                  <a:fillRect l="-3734" r="-3734" b="-15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57A87AE0-EE58-D9B4-56F5-381CC4DB9095}"/>
                  </a:ext>
                </a:extLst>
              </p:cNvPr>
              <p:cNvSpPr txBox="1"/>
              <p:nvPr/>
            </p:nvSpPr>
            <p:spPr>
              <a:xfrm>
                <a:off x="729487" y="2094579"/>
                <a:ext cx="1357310" cy="877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kumimoji="1"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kumimoji="1"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</a:rPr>
                  <a:t> </a:t>
                </a:r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57A87AE0-EE58-D9B4-56F5-381CC4DB9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87" y="2094579"/>
                <a:ext cx="1357310" cy="8771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EC2F679-274C-66C0-9D2D-8A3021BAE8CF}"/>
                  </a:ext>
                </a:extLst>
              </p:cNvPr>
              <p:cNvSpPr txBox="1"/>
              <p:nvPr/>
            </p:nvSpPr>
            <p:spPr>
              <a:xfrm>
                <a:off x="3030048" y="3243315"/>
                <a:ext cx="199553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sz="2400" dirty="0">
                    <a:solidFill>
                      <a:schemeClr val="tx1"/>
                    </a:solidFill>
                  </a:rPr>
                  <a:t>any</a:t>
                </a:r>
                <a:r>
                  <a:rPr kumimoji="1" lang="en-US" altLang="ja-JP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ja-JP" sz="1400" dirty="0">
                    <a:solidFill>
                      <a:schemeClr val="tx1"/>
                    </a:solidFill>
                  </a:rPr>
                  <a:t>(from clean limit </a:t>
                </a:r>
              </a:p>
              <a:p>
                <a:pPr algn="ctr"/>
                <a:r>
                  <a:rPr lang="en-US" altLang="ja-JP" sz="1400" dirty="0">
                    <a:solidFill>
                      <a:schemeClr val="tx1"/>
                    </a:solidFill>
                  </a:rPr>
                  <a:t>to dirty limit)</a:t>
                </a:r>
                <a:endParaRPr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EC2F679-274C-66C0-9D2D-8A3021BAE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048" y="3243315"/>
                <a:ext cx="1995535" cy="954107"/>
              </a:xfrm>
              <a:prstGeom prst="rect">
                <a:avLst/>
              </a:prstGeom>
              <a:blipFill>
                <a:blip r:embed="rId12"/>
                <a:stretch>
                  <a:fillRect t="-637" b="-57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7BCADBE5-A395-860F-484B-1BCF27827909}"/>
              </a:ext>
            </a:extLst>
          </p:cNvPr>
          <p:cNvCxnSpPr>
            <a:cxnSpLocks/>
          </p:cNvCxnSpPr>
          <p:nvPr/>
        </p:nvCxnSpPr>
        <p:spPr>
          <a:xfrm>
            <a:off x="3022697" y="653024"/>
            <a:ext cx="0" cy="537683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4DB4F2D-3E9A-2FEB-78FB-1AE7CAA52A1A}"/>
              </a:ext>
            </a:extLst>
          </p:cNvPr>
          <p:cNvSpPr txBox="1"/>
          <p:nvPr/>
        </p:nvSpPr>
        <p:spPr>
          <a:xfrm>
            <a:off x="534354" y="2950241"/>
            <a:ext cx="2252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/>
              <a:t>(e.g., Nb</a:t>
            </a:r>
            <a:r>
              <a:rPr kumimoji="1" lang="en-US" altLang="ja-JP" sz="1800" baseline="-25000" dirty="0"/>
              <a:t>3</a:t>
            </a:r>
            <a:r>
              <a:rPr kumimoji="1" lang="en-US" altLang="ja-JP" sz="1800" dirty="0"/>
              <a:t>Sn, </a:t>
            </a:r>
          </a:p>
          <a:p>
            <a:r>
              <a:rPr kumimoji="1" lang="en-US" altLang="ja-JP" sz="1800" dirty="0" err="1"/>
              <a:t>NbN</a:t>
            </a:r>
            <a:r>
              <a:rPr kumimoji="1" lang="en-US" altLang="ja-JP" sz="1800" dirty="0"/>
              <a:t>, </a:t>
            </a:r>
            <a:r>
              <a:rPr kumimoji="1" lang="en-US" altLang="ja-JP" sz="1800" dirty="0" err="1"/>
              <a:t>NbTiN</a:t>
            </a:r>
            <a:r>
              <a:rPr kumimoji="1" lang="en-US" altLang="ja-JP" sz="1800" dirty="0"/>
              <a:t> etc.) </a:t>
            </a:r>
            <a:endParaRPr kumimoji="1" lang="ja-JP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67ACF28-4290-755A-92ED-A8F3CC5A189C}"/>
                  </a:ext>
                </a:extLst>
              </p:cNvPr>
              <p:cNvSpPr txBox="1"/>
              <p:nvPr/>
            </p:nvSpPr>
            <p:spPr>
              <a:xfrm>
                <a:off x="3300795" y="4734123"/>
                <a:ext cx="146638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kumimoji="1" lang="en-US" altLang="ja-JP" sz="2800" dirty="0">
                    <a:solidFill>
                      <a:schemeClr val="tx1"/>
                    </a:solidFill>
                  </a:rPr>
                  <a:t>(dirty)</a:t>
                </a:r>
                <a:endParaRPr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CB88A855-64D0-E231-BBA3-0BFCCA2EE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795" y="4734123"/>
                <a:ext cx="1466388" cy="954107"/>
              </a:xfrm>
              <a:prstGeom prst="rect">
                <a:avLst/>
              </a:prstGeom>
              <a:blipFill>
                <a:blip r:embed="rId14"/>
                <a:stretch>
                  <a:fillRect l="-830" r="-415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8C948B1F-F28A-2B23-C8B6-372BF97A9064}"/>
                  </a:ext>
                </a:extLst>
              </p:cNvPr>
              <p:cNvSpPr txBox="1"/>
              <p:nvPr/>
            </p:nvSpPr>
            <p:spPr>
              <a:xfrm>
                <a:off x="5346653" y="4594540"/>
                <a:ext cx="27510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0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8C948B1F-F28A-2B23-C8B6-372BF97A9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653" y="4594540"/>
                <a:ext cx="2751074" cy="430887"/>
              </a:xfrm>
              <a:prstGeom prst="rect">
                <a:avLst/>
              </a:prstGeom>
              <a:blipFill>
                <a:blip r:embed="rId15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50AB691B-FF35-5AB7-5533-36DDB0FAA000}"/>
                  </a:ext>
                </a:extLst>
              </p:cNvPr>
              <p:cNvSpPr txBox="1"/>
              <p:nvPr/>
            </p:nvSpPr>
            <p:spPr>
              <a:xfrm>
                <a:off x="5279423" y="5470507"/>
                <a:ext cx="28855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795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50AB691B-FF35-5AB7-5533-36DDB0FAA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423" y="5470507"/>
                <a:ext cx="2885534" cy="369332"/>
              </a:xfrm>
              <a:prstGeom prst="rect">
                <a:avLst/>
              </a:prstGeom>
              <a:blipFill>
                <a:blip r:embed="rId16"/>
                <a:stretch>
                  <a:fillRect l="-1903" r="-3594" b="-360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BE659B03-C503-2A3F-6A2B-D3907EFA9B35}"/>
              </a:ext>
            </a:extLst>
          </p:cNvPr>
          <p:cNvCxnSpPr>
            <a:cxnSpLocks/>
          </p:cNvCxnSpPr>
          <p:nvPr/>
        </p:nvCxnSpPr>
        <p:spPr>
          <a:xfrm>
            <a:off x="3030048" y="6029854"/>
            <a:ext cx="916003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10F10DA3-7C0B-D575-9522-1EE1648FFDF8}"/>
              </a:ext>
            </a:extLst>
          </p:cNvPr>
          <p:cNvCxnSpPr>
            <a:cxnSpLocks/>
          </p:cNvCxnSpPr>
          <p:nvPr/>
        </p:nvCxnSpPr>
        <p:spPr>
          <a:xfrm>
            <a:off x="33132" y="666453"/>
            <a:ext cx="121920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81C33AEB-E871-2200-DC71-7824F2CEF772}"/>
              </a:ext>
            </a:extLst>
          </p:cNvPr>
          <p:cNvSpPr txBox="1"/>
          <p:nvPr/>
        </p:nvSpPr>
        <p:spPr>
          <a:xfrm>
            <a:off x="-9939" y="-2163"/>
            <a:ext cx="1221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tx2"/>
                </a:solidFill>
              </a:rPr>
              <a:t>Summary of the superheating field</a:t>
            </a:r>
            <a:endParaRPr kumimoji="1" lang="ja-JP" altLang="en-US" sz="3600" b="1" dirty="0">
              <a:solidFill>
                <a:schemeClr val="tx2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635D02-C334-E1E8-E5C2-1A4E60B08FC4}"/>
              </a:ext>
            </a:extLst>
          </p:cNvPr>
          <p:cNvSpPr txBox="1"/>
          <p:nvPr/>
        </p:nvSpPr>
        <p:spPr>
          <a:xfrm>
            <a:off x="8273976" y="2329201"/>
            <a:ext cx="31613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tx2"/>
                </a:solidFill>
              </a:rPr>
              <a:t>G. </a:t>
            </a:r>
            <a:r>
              <a:rPr lang="ja-JP" altLang="en-US" sz="1200" dirty="0">
                <a:solidFill>
                  <a:schemeClr val="tx2"/>
                </a:solidFill>
              </a:rPr>
              <a:t>Catelani and </a:t>
            </a:r>
            <a:r>
              <a:rPr lang="en-US" altLang="ja-JP" sz="1200" dirty="0">
                <a:solidFill>
                  <a:schemeClr val="tx2"/>
                </a:solidFill>
              </a:rPr>
              <a:t>J. P. </a:t>
            </a:r>
            <a:r>
              <a:rPr lang="ja-JP" altLang="en-US" sz="1200" dirty="0">
                <a:solidFill>
                  <a:schemeClr val="tx2"/>
                </a:solidFill>
              </a:rPr>
              <a:t>Sethna</a:t>
            </a:r>
            <a:r>
              <a:rPr lang="en-US" altLang="ja-JP" sz="1200" dirty="0">
                <a:solidFill>
                  <a:schemeClr val="tx2"/>
                </a:solidFill>
              </a:rPr>
              <a:t>,</a:t>
            </a:r>
            <a:r>
              <a:rPr lang="ja-JP" altLang="en-US" sz="1200" dirty="0">
                <a:solidFill>
                  <a:schemeClr val="tx2"/>
                </a:solidFill>
              </a:rPr>
              <a:t> </a:t>
            </a:r>
            <a:endParaRPr lang="en-US" altLang="ja-JP" sz="1200" dirty="0">
              <a:solidFill>
                <a:schemeClr val="tx2"/>
              </a:solidFill>
            </a:endParaRPr>
          </a:p>
          <a:p>
            <a:r>
              <a:rPr lang="ja-JP" altLang="en-US" sz="1200" dirty="0">
                <a:solidFill>
                  <a:schemeClr val="tx2"/>
                </a:solidFill>
              </a:rPr>
              <a:t>    Phys. Rev. B </a:t>
            </a:r>
            <a:r>
              <a:rPr lang="ja-JP" altLang="en-US" sz="1200" b="1" dirty="0">
                <a:solidFill>
                  <a:schemeClr val="tx2"/>
                </a:solidFill>
              </a:rPr>
              <a:t>78</a:t>
            </a:r>
            <a:r>
              <a:rPr lang="en-US" altLang="ja-JP" sz="1200" dirty="0">
                <a:solidFill>
                  <a:schemeClr val="tx2"/>
                </a:solidFill>
              </a:rPr>
              <a:t>,</a:t>
            </a:r>
            <a:r>
              <a:rPr lang="ja-JP" altLang="en-US" sz="1200" dirty="0">
                <a:solidFill>
                  <a:schemeClr val="tx2"/>
                </a:solidFill>
              </a:rPr>
              <a:t> 224509 </a:t>
            </a:r>
            <a:r>
              <a:rPr lang="en-US" altLang="ja-JP" sz="1200" dirty="0">
                <a:solidFill>
                  <a:schemeClr val="tx2"/>
                </a:solidFill>
              </a:rPr>
              <a:t>(2008)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rgbClr val="92D050"/>
                </a:solidFill>
              </a:rPr>
              <a:t>F. Pei-Jen Lin</a:t>
            </a:r>
            <a:r>
              <a:rPr lang="ja-JP" altLang="en-US" sz="1200" dirty="0">
                <a:solidFill>
                  <a:srgbClr val="92D050"/>
                </a:solidFill>
              </a:rPr>
              <a:t> and </a:t>
            </a:r>
            <a:r>
              <a:rPr lang="en-US" altLang="ja-JP" sz="1200" dirty="0">
                <a:solidFill>
                  <a:srgbClr val="92D050"/>
                </a:solidFill>
              </a:rPr>
              <a:t>A. Gurevich,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endParaRPr lang="en-US" altLang="ja-JP" sz="1200" dirty="0">
              <a:solidFill>
                <a:srgbClr val="92D050"/>
              </a:solidFill>
            </a:endParaRPr>
          </a:p>
          <a:p>
            <a:r>
              <a:rPr lang="ja-JP" altLang="en-US" sz="1200" dirty="0">
                <a:solidFill>
                  <a:srgbClr val="92D050"/>
                </a:solidFill>
              </a:rPr>
              <a:t>     Phys. Rev. B </a:t>
            </a:r>
            <a:r>
              <a:rPr lang="ja-JP" altLang="en-US" sz="1200" b="1" dirty="0">
                <a:solidFill>
                  <a:srgbClr val="92D050"/>
                </a:solidFill>
              </a:rPr>
              <a:t>8</a:t>
            </a:r>
            <a:r>
              <a:rPr lang="en-US" altLang="ja-JP" sz="1200" b="1" dirty="0">
                <a:solidFill>
                  <a:srgbClr val="92D050"/>
                </a:solidFill>
              </a:rPr>
              <a:t>5</a:t>
            </a:r>
            <a:r>
              <a:rPr lang="en-US" altLang="ja-JP" sz="1200" dirty="0">
                <a:solidFill>
                  <a:srgbClr val="92D050"/>
                </a:solidFill>
              </a:rPr>
              <a:t>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054513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(2012)</a:t>
            </a:r>
            <a:endParaRPr lang="ja-JP" altLang="en-US" sz="1200" dirty="0">
              <a:solidFill>
                <a:srgbClr val="92D05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D5A30ED-50B6-061E-CC7B-8145901B0DCB}"/>
              </a:ext>
            </a:extLst>
          </p:cNvPr>
          <p:cNvSpPr txBox="1"/>
          <p:nvPr/>
        </p:nvSpPr>
        <p:spPr>
          <a:xfrm>
            <a:off x="8274325" y="4437527"/>
            <a:ext cx="3759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rgbClr val="92D050"/>
                </a:solidFill>
              </a:rPr>
              <a:t>F. Pei-Jen Lin</a:t>
            </a:r>
            <a:r>
              <a:rPr lang="ja-JP" altLang="en-US" sz="1200" dirty="0">
                <a:solidFill>
                  <a:srgbClr val="92D050"/>
                </a:solidFill>
              </a:rPr>
              <a:t> and </a:t>
            </a:r>
            <a:r>
              <a:rPr lang="en-US" altLang="ja-JP" sz="1200" dirty="0">
                <a:solidFill>
                  <a:srgbClr val="92D050"/>
                </a:solidFill>
              </a:rPr>
              <a:t>A. Gurevich,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endParaRPr lang="en-US" altLang="ja-JP" sz="1200" dirty="0">
              <a:solidFill>
                <a:srgbClr val="92D050"/>
              </a:solidFill>
            </a:endParaRPr>
          </a:p>
          <a:p>
            <a:r>
              <a:rPr lang="en-US" altLang="ja-JP" sz="1200" dirty="0">
                <a:solidFill>
                  <a:srgbClr val="92D050"/>
                </a:solidFill>
              </a:rPr>
              <a:t>       </a:t>
            </a:r>
            <a:r>
              <a:rPr lang="ja-JP" altLang="en-US" sz="1200" dirty="0">
                <a:solidFill>
                  <a:srgbClr val="92D050"/>
                </a:solidFill>
              </a:rPr>
              <a:t>Phys. Rev. B </a:t>
            </a:r>
            <a:r>
              <a:rPr lang="ja-JP" altLang="en-US" sz="1200" b="1" dirty="0">
                <a:solidFill>
                  <a:srgbClr val="92D050"/>
                </a:solidFill>
              </a:rPr>
              <a:t>8</a:t>
            </a:r>
            <a:r>
              <a:rPr lang="en-US" altLang="ja-JP" sz="1200" b="1" dirty="0">
                <a:solidFill>
                  <a:srgbClr val="92D050"/>
                </a:solidFill>
              </a:rPr>
              <a:t>5</a:t>
            </a:r>
            <a:r>
              <a:rPr lang="en-US" altLang="ja-JP" sz="1200" dirty="0">
                <a:solidFill>
                  <a:srgbClr val="92D050"/>
                </a:solidFill>
              </a:rPr>
              <a:t>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054513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(2012)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T. Kubo, Phys. Rev. Research </a:t>
            </a:r>
            <a:r>
              <a:rPr lang="en-US" altLang="ja-JP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033203 (2020) </a:t>
            </a:r>
            <a:endParaRPr lang="ja-JP" alt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8C246AF-6BBB-16CD-5EAF-0733AE11693F}"/>
              </a:ext>
            </a:extLst>
          </p:cNvPr>
          <p:cNvSpPr txBox="1"/>
          <p:nvPr/>
        </p:nvSpPr>
        <p:spPr>
          <a:xfrm>
            <a:off x="8192485" y="1762290"/>
            <a:ext cx="3161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Analytical result for T=0.</a:t>
            </a:r>
          </a:p>
          <a:p>
            <a:r>
              <a:rPr lang="en-US" altLang="ja-JP" sz="1200" dirty="0"/>
              <a:t>V. P. </a:t>
            </a:r>
            <a:r>
              <a:rPr lang="ja-JP" altLang="en-US" sz="1200" dirty="0"/>
              <a:t>Galaiko</a:t>
            </a:r>
            <a:r>
              <a:rPr lang="en-US" altLang="ja-JP" sz="1200" dirty="0"/>
              <a:t>,</a:t>
            </a:r>
            <a:r>
              <a:rPr lang="ja-JP" altLang="en-US" sz="1200" dirty="0"/>
              <a:t> Sov. Phys. JETP </a:t>
            </a:r>
            <a:r>
              <a:rPr lang="ja-JP" altLang="en-US" sz="1200" b="1" dirty="0"/>
              <a:t>23</a:t>
            </a:r>
            <a:r>
              <a:rPr lang="en-US" altLang="ja-JP" sz="1200" dirty="0"/>
              <a:t>,</a:t>
            </a:r>
            <a:r>
              <a:rPr lang="ja-JP" altLang="en-US" sz="1200" dirty="0"/>
              <a:t> 475 </a:t>
            </a:r>
            <a:r>
              <a:rPr lang="en-US" altLang="ja-JP" sz="1200" dirty="0"/>
              <a:t>(1966)</a:t>
            </a:r>
            <a:endParaRPr lang="ja-JP" altLang="en-US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11EDB1-7F73-1983-B0A2-EF55136D64AC}"/>
              </a:ext>
            </a:extLst>
          </p:cNvPr>
          <p:cNvSpPr txBox="1"/>
          <p:nvPr/>
        </p:nvSpPr>
        <p:spPr>
          <a:xfrm>
            <a:off x="8244792" y="5324920"/>
            <a:ext cx="3838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Analytical result for T=0.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T. Kubo, Phys. Rev. Research </a:t>
            </a:r>
            <a:r>
              <a:rPr lang="en-US" altLang="ja-JP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033203 (2020)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T. Kubo, </a:t>
            </a:r>
            <a:r>
              <a:rPr lang="en-US" altLang="ja-JP" sz="1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Supercond.Sci</a:t>
            </a: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en-US" altLang="ja-JP" sz="1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Tecnol</a:t>
            </a: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en-US" altLang="ja-JP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34</a:t>
            </a: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045006 (2021) </a:t>
            </a:r>
            <a:endParaRPr lang="ja-JP" alt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D7B96438-8790-109C-BD34-424158B08BC1}"/>
              </a:ext>
            </a:extLst>
          </p:cNvPr>
          <p:cNvCxnSpPr>
            <a:cxnSpLocks/>
          </p:cNvCxnSpPr>
          <p:nvPr/>
        </p:nvCxnSpPr>
        <p:spPr>
          <a:xfrm>
            <a:off x="0" y="6029297"/>
            <a:ext cx="3031514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531CF3D-4305-ED90-C5F8-8209F7BC7DC5}"/>
                  </a:ext>
                </a:extLst>
              </p:cNvPr>
              <p:cNvSpPr txBox="1"/>
              <p:nvPr/>
            </p:nvSpPr>
            <p:spPr>
              <a:xfrm>
                <a:off x="5637407" y="768075"/>
                <a:ext cx="56746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Theory </a:t>
                </a:r>
              </a:p>
              <a:p>
                <a:pPr algn="ctr"/>
                <a:r>
                  <a:rPr kumimoji="1" lang="en-US" altLang="ja-JP" sz="2400" dirty="0"/>
                  <a:t>(applicable to SRF temperature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531CF3D-4305-ED90-C5F8-8209F7BC7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407" y="768075"/>
                <a:ext cx="5674630" cy="830997"/>
              </a:xfrm>
              <a:prstGeom prst="rect">
                <a:avLst/>
              </a:prstGeom>
              <a:blipFill>
                <a:blip r:embed="rId21"/>
                <a:stretch>
                  <a:fillRect l="-1289" t="-6618" r="-1074" b="-154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9AC67F1-CF60-7414-E99A-C34C9F56337A}"/>
                  </a:ext>
                </a:extLst>
              </p:cNvPr>
              <p:cNvSpPr txBox="1"/>
              <p:nvPr/>
            </p:nvSpPr>
            <p:spPr>
              <a:xfrm>
                <a:off x="5362866" y="3482344"/>
                <a:ext cx="27510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0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9AC67F1-CF60-7414-E99A-C34C9F563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866" y="3482344"/>
                <a:ext cx="2751074" cy="430887"/>
              </a:xfrm>
              <a:prstGeom prst="rect">
                <a:avLst/>
              </a:prstGeom>
              <a:blipFill>
                <a:blip r:embed="rId22"/>
                <a:stretch>
                  <a:fillRect b="-295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175253B-1354-D130-E0AE-7E423B2411ED}"/>
                  </a:ext>
                </a:extLst>
              </p:cNvPr>
              <p:cNvSpPr txBox="1"/>
              <p:nvPr/>
            </p:nvSpPr>
            <p:spPr>
              <a:xfrm>
                <a:off x="5392051" y="2431752"/>
                <a:ext cx="27510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0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175253B-1354-D130-E0AE-7E423B241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051" y="2431752"/>
                <a:ext cx="2751074" cy="430887"/>
              </a:xfrm>
              <a:prstGeom prst="rect">
                <a:avLst/>
              </a:prstGeom>
              <a:blipFill>
                <a:blip r:embed="rId23"/>
                <a:stretch>
                  <a:fillRect b="-281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1742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59800-B8CA-7DC4-A202-8C65FE083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AE3028B-9744-4803-F91E-08258FA53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6C9BD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smtClean="0"/>
              <a:pPr algn="r"/>
              <a:t>85</a:t>
            </a:fld>
            <a:endParaRPr 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E85BF99-C0A1-DEA2-5E53-AB925C3EA900}"/>
              </a:ext>
            </a:extLst>
          </p:cNvPr>
          <p:cNvCxnSpPr>
            <a:cxnSpLocks/>
          </p:cNvCxnSpPr>
          <p:nvPr/>
        </p:nvCxnSpPr>
        <p:spPr>
          <a:xfrm>
            <a:off x="3026733" y="3144198"/>
            <a:ext cx="916003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A72D2FF-68B3-C237-FD32-EE12D66406B1}"/>
              </a:ext>
            </a:extLst>
          </p:cNvPr>
          <p:cNvCxnSpPr>
            <a:cxnSpLocks/>
          </p:cNvCxnSpPr>
          <p:nvPr/>
        </p:nvCxnSpPr>
        <p:spPr>
          <a:xfrm>
            <a:off x="0" y="1676930"/>
            <a:ext cx="121920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98DDBC0C-74B1-0C7B-446A-93967E3D7457}"/>
              </a:ext>
            </a:extLst>
          </p:cNvPr>
          <p:cNvCxnSpPr>
            <a:cxnSpLocks/>
          </p:cNvCxnSpPr>
          <p:nvPr/>
        </p:nvCxnSpPr>
        <p:spPr>
          <a:xfrm>
            <a:off x="5066843" y="659646"/>
            <a:ext cx="0" cy="61785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D84D9DD2-D81F-9E72-BED1-C6F68A6D7DFC}"/>
                  </a:ext>
                </a:extLst>
              </p:cNvPr>
              <p:cNvSpPr txBox="1"/>
              <p:nvPr/>
            </p:nvSpPr>
            <p:spPr>
              <a:xfrm>
                <a:off x="540814" y="5323415"/>
                <a:ext cx="1728030" cy="983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ja-JP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D84D9DD2-D81F-9E72-BED1-C6F68A6D7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14" y="5323415"/>
                <a:ext cx="1728030" cy="9837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3308017F-DC85-C4C7-FE20-9359CB0209FA}"/>
              </a:ext>
            </a:extLst>
          </p:cNvPr>
          <p:cNvCxnSpPr>
            <a:cxnSpLocks/>
          </p:cNvCxnSpPr>
          <p:nvPr/>
        </p:nvCxnSpPr>
        <p:spPr>
          <a:xfrm flipV="1">
            <a:off x="3030048" y="4330269"/>
            <a:ext cx="9185145" cy="50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E1249CE-2D54-C917-078B-8BA0A2911FEF}"/>
                  </a:ext>
                </a:extLst>
              </p:cNvPr>
              <p:cNvSpPr txBox="1"/>
              <p:nvPr/>
            </p:nvSpPr>
            <p:spPr>
              <a:xfrm>
                <a:off x="3338048" y="717396"/>
                <a:ext cx="136928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dirty="0"/>
                  <a:t>Purity</a:t>
                </a:r>
              </a:p>
              <a:p>
                <a:pPr algn="ctr"/>
                <a:r>
                  <a:rPr kumimoji="1" lang="en-US" altLang="ja-JP" sz="2800" dirty="0"/>
                  <a:t>(</a:t>
                </a:r>
                <a:r>
                  <a:rPr kumimoji="1" lang="en-US" altLang="ja-JP" sz="2800" dirty="0" err="1"/>
                  <a:t>mfp</a:t>
                </a:r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kumimoji="1" lang="en-US" altLang="ja-JP" sz="2800" dirty="0"/>
                  <a:t>)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BB1ECA5-F380-448F-FCEC-6F2EDF95D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048" y="717396"/>
                <a:ext cx="1369286" cy="954107"/>
              </a:xfrm>
              <a:prstGeom prst="rect">
                <a:avLst/>
              </a:prstGeom>
              <a:blipFill>
                <a:blip r:embed="rId8"/>
                <a:stretch>
                  <a:fillRect l="-8929" t="-7692" r="-8482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35C9C2C-C2BC-7076-990A-B9B9055C09B8}"/>
              </a:ext>
            </a:extLst>
          </p:cNvPr>
          <p:cNvSpPr txBox="1"/>
          <p:nvPr/>
        </p:nvSpPr>
        <p:spPr>
          <a:xfrm>
            <a:off x="2638957" y="7978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DDC0AC56-BB42-BD4E-B9E2-E4F902AE0390}"/>
                  </a:ext>
                </a:extLst>
              </p:cNvPr>
              <p:cNvSpPr txBox="1"/>
              <p:nvPr/>
            </p:nvSpPr>
            <p:spPr>
              <a:xfrm>
                <a:off x="491503" y="756944"/>
                <a:ext cx="1813317" cy="882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800" b="0" dirty="0"/>
                  <a:t>Intrinsic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EB26606-BBC3-39FA-DC01-1E444A47F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03" y="756944"/>
                <a:ext cx="1813317" cy="882999"/>
              </a:xfrm>
              <a:prstGeom prst="rect">
                <a:avLst/>
              </a:prstGeom>
              <a:blipFill>
                <a:blip r:embed="rId9"/>
                <a:stretch>
                  <a:fillRect l="-121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E27C13E-CC7B-02D5-C86B-D0C891947C72}"/>
                  </a:ext>
                </a:extLst>
              </p:cNvPr>
              <p:cNvSpPr txBox="1"/>
              <p:nvPr/>
            </p:nvSpPr>
            <p:spPr>
              <a:xfrm>
                <a:off x="3318170" y="1959091"/>
                <a:ext cx="146638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kumimoji="1" lang="en-US" altLang="ja-JP" sz="2800" dirty="0">
                    <a:solidFill>
                      <a:schemeClr val="tx1"/>
                    </a:solidFill>
                  </a:rPr>
                  <a:t>(clean)</a:t>
                </a:r>
                <a:endParaRPr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BCB12F8-F58A-97CD-2380-8CECAA9D7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170" y="1959091"/>
                <a:ext cx="1466388" cy="954107"/>
              </a:xfrm>
              <a:prstGeom prst="rect">
                <a:avLst/>
              </a:prstGeom>
              <a:blipFill>
                <a:blip r:embed="rId10"/>
                <a:stretch>
                  <a:fillRect l="-3734" r="-3734" b="-15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12ED033E-AF9A-0CAC-68CA-B46EA65BD520}"/>
                  </a:ext>
                </a:extLst>
              </p:cNvPr>
              <p:cNvSpPr txBox="1"/>
              <p:nvPr/>
            </p:nvSpPr>
            <p:spPr>
              <a:xfrm>
                <a:off x="729487" y="2094579"/>
                <a:ext cx="1357310" cy="877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kumimoji="1"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kumimoji="1"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</a:rPr>
                  <a:t> </a:t>
                </a:r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12ED033E-AF9A-0CAC-68CA-B46EA65BD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87" y="2094579"/>
                <a:ext cx="1357310" cy="8771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0E16445C-504E-2F68-B875-806E4C8108EF}"/>
                  </a:ext>
                </a:extLst>
              </p:cNvPr>
              <p:cNvSpPr txBox="1"/>
              <p:nvPr/>
            </p:nvSpPr>
            <p:spPr>
              <a:xfrm>
                <a:off x="3030048" y="3243315"/>
                <a:ext cx="199553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sz="2400" dirty="0">
                    <a:solidFill>
                      <a:schemeClr val="tx1"/>
                    </a:solidFill>
                  </a:rPr>
                  <a:t>any</a:t>
                </a:r>
                <a:r>
                  <a:rPr kumimoji="1" lang="en-US" altLang="ja-JP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ja-JP" sz="1400" dirty="0">
                    <a:solidFill>
                      <a:schemeClr val="tx1"/>
                    </a:solidFill>
                  </a:rPr>
                  <a:t>(from clean limit </a:t>
                </a:r>
              </a:p>
              <a:p>
                <a:pPr algn="ctr"/>
                <a:r>
                  <a:rPr lang="en-US" altLang="ja-JP" sz="1400" dirty="0">
                    <a:solidFill>
                      <a:schemeClr val="tx1"/>
                    </a:solidFill>
                  </a:rPr>
                  <a:t>to dirty limit)</a:t>
                </a:r>
                <a:endParaRPr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0E16445C-504E-2F68-B875-806E4C810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048" y="3243315"/>
                <a:ext cx="1995535" cy="954107"/>
              </a:xfrm>
              <a:prstGeom prst="rect">
                <a:avLst/>
              </a:prstGeom>
              <a:blipFill>
                <a:blip r:embed="rId12"/>
                <a:stretch>
                  <a:fillRect t="-637" b="-57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13670E7D-5211-04F7-3FB0-DC10BFC73CF5}"/>
              </a:ext>
            </a:extLst>
          </p:cNvPr>
          <p:cNvCxnSpPr>
            <a:cxnSpLocks/>
          </p:cNvCxnSpPr>
          <p:nvPr/>
        </p:nvCxnSpPr>
        <p:spPr>
          <a:xfrm>
            <a:off x="3022697" y="653024"/>
            <a:ext cx="0" cy="61785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6841552-9598-6435-8F7F-9EF47EADFD24}"/>
              </a:ext>
            </a:extLst>
          </p:cNvPr>
          <p:cNvSpPr txBox="1"/>
          <p:nvPr/>
        </p:nvSpPr>
        <p:spPr>
          <a:xfrm>
            <a:off x="534354" y="2950241"/>
            <a:ext cx="2252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/>
              <a:t>(e.g., Nb</a:t>
            </a:r>
            <a:r>
              <a:rPr kumimoji="1" lang="en-US" altLang="ja-JP" sz="1800" baseline="-25000" dirty="0"/>
              <a:t>3</a:t>
            </a:r>
            <a:r>
              <a:rPr kumimoji="1" lang="en-US" altLang="ja-JP" sz="1800" dirty="0"/>
              <a:t>Sn, </a:t>
            </a:r>
          </a:p>
          <a:p>
            <a:r>
              <a:rPr kumimoji="1" lang="en-US" altLang="ja-JP" sz="1800" dirty="0" err="1"/>
              <a:t>NbN</a:t>
            </a:r>
            <a:r>
              <a:rPr kumimoji="1" lang="en-US" altLang="ja-JP" sz="1800" dirty="0"/>
              <a:t>, </a:t>
            </a:r>
            <a:r>
              <a:rPr kumimoji="1" lang="en-US" altLang="ja-JP" sz="1800" dirty="0" err="1"/>
              <a:t>NbTiN</a:t>
            </a:r>
            <a:r>
              <a:rPr kumimoji="1" lang="en-US" altLang="ja-JP" sz="1800" dirty="0"/>
              <a:t> etc.) </a:t>
            </a:r>
            <a:endParaRPr kumimoji="1" lang="ja-JP" altLang="en-US" sz="18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3E53C1F-E9B6-8925-7177-6F3E5BDD60BB}"/>
              </a:ext>
            </a:extLst>
          </p:cNvPr>
          <p:cNvSpPr txBox="1"/>
          <p:nvPr/>
        </p:nvSpPr>
        <p:spPr>
          <a:xfrm>
            <a:off x="756800" y="6293070"/>
            <a:ext cx="1645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/>
              <a:t>(e.g.,  </a:t>
            </a:r>
            <a:r>
              <a:rPr kumimoji="1" lang="en-US" altLang="ja-JP" sz="2400" dirty="0"/>
              <a:t>Nb</a:t>
            </a:r>
            <a:r>
              <a:rPr kumimoji="1" lang="en-US" altLang="ja-JP" sz="2000" dirty="0"/>
              <a:t>) 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669426BF-8F5D-68BD-B316-6A05B90AAB68}"/>
                  </a:ext>
                </a:extLst>
              </p:cNvPr>
              <p:cNvSpPr txBox="1"/>
              <p:nvPr/>
            </p:nvSpPr>
            <p:spPr>
              <a:xfrm>
                <a:off x="3300795" y="4734123"/>
                <a:ext cx="146638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kumimoji="1" lang="en-US" altLang="ja-JP" sz="2800" dirty="0">
                    <a:solidFill>
                      <a:schemeClr val="tx1"/>
                    </a:solidFill>
                  </a:rPr>
                  <a:t>(dirty)</a:t>
                </a:r>
                <a:endParaRPr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CB88A855-64D0-E231-BBA3-0BFCCA2EE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795" y="4734123"/>
                <a:ext cx="1466388" cy="954107"/>
              </a:xfrm>
              <a:prstGeom prst="rect">
                <a:avLst/>
              </a:prstGeom>
              <a:blipFill>
                <a:blip r:embed="rId14"/>
                <a:stretch>
                  <a:fillRect l="-830" r="-415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A9010129-8CEE-7F6B-E511-A5E38BAAAA4F}"/>
              </a:ext>
            </a:extLst>
          </p:cNvPr>
          <p:cNvCxnSpPr>
            <a:cxnSpLocks/>
          </p:cNvCxnSpPr>
          <p:nvPr/>
        </p:nvCxnSpPr>
        <p:spPr>
          <a:xfrm>
            <a:off x="3030048" y="6029854"/>
            <a:ext cx="916003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F6EBF5E6-7F75-2FD4-8966-751A57CAE140}"/>
              </a:ext>
            </a:extLst>
          </p:cNvPr>
          <p:cNvCxnSpPr>
            <a:cxnSpLocks/>
          </p:cNvCxnSpPr>
          <p:nvPr/>
        </p:nvCxnSpPr>
        <p:spPr>
          <a:xfrm>
            <a:off x="33132" y="666453"/>
            <a:ext cx="121920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83E17F1-CF6F-72A0-2DF5-8C696C19CADD}"/>
              </a:ext>
            </a:extLst>
          </p:cNvPr>
          <p:cNvSpPr txBox="1"/>
          <p:nvPr/>
        </p:nvSpPr>
        <p:spPr>
          <a:xfrm>
            <a:off x="-9939" y="-2163"/>
            <a:ext cx="1221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tx2"/>
                </a:solidFill>
              </a:rPr>
              <a:t>Summary of the superheating field</a:t>
            </a:r>
            <a:endParaRPr kumimoji="1" lang="ja-JP" altLang="en-US" sz="3600" b="1" dirty="0">
              <a:solidFill>
                <a:schemeClr val="tx2"/>
              </a:solidFill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30CFDC2-5B1E-663A-D40A-74CE69E509E5}"/>
              </a:ext>
            </a:extLst>
          </p:cNvPr>
          <p:cNvCxnSpPr>
            <a:cxnSpLocks/>
          </p:cNvCxnSpPr>
          <p:nvPr/>
        </p:nvCxnSpPr>
        <p:spPr>
          <a:xfrm>
            <a:off x="0" y="5191097"/>
            <a:ext cx="3031514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F7563B7-2134-2BDE-3811-73184F4A61C8}"/>
                  </a:ext>
                </a:extLst>
              </p:cNvPr>
              <p:cNvSpPr txBox="1"/>
              <p:nvPr/>
            </p:nvSpPr>
            <p:spPr>
              <a:xfrm>
                <a:off x="5637407" y="768075"/>
                <a:ext cx="56746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Theory </a:t>
                </a:r>
              </a:p>
              <a:p>
                <a:pPr algn="ctr"/>
                <a:r>
                  <a:rPr kumimoji="1" lang="en-US" altLang="ja-JP" sz="2400" dirty="0"/>
                  <a:t>(applicable to SRF temperature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F7563B7-2134-2BDE-3811-73184F4A6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407" y="768075"/>
                <a:ext cx="5674630" cy="830997"/>
              </a:xfrm>
              <a:prstGeom prst="rect">
                <a:avLst/>
              </a:prstGeom>
              <a:blipFill>
                <a:blip r:embed="rId21"/>
                <a:stretch>
                  <a:fillRect l="-1289" t="-6618" r="-1074" b="-154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0371FE6-8440-140C-7CC5-2127770AF008}"/>
                  </a:ext>
                </a:extLst>
              </p:cNvPr>
              <p:cNvSpPr txBox="1"/>
              <p:nvPr/>
            </p:nvSpPr>
            <p:spPr>
              <a:xfrm>
                <a:off x="5368207" y="1850155"/>
                <a:ext cx="2715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84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0371FE6-8440-140C-7CC5-2127770A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207" y="1850155"/>
                <a:ext cx="2715615" cy="369332"/>
              </a:xfrm>
              <a:prstGeom prst="rect">
                <a:avLst/>
              </a:prstGeom>
              <a:blipFill>
                <a:blip r:embed="rId22"/>
                <a:stretch>
                  <a:fillRect l="-2247" r="-3596" b="-3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529A510-3E6C-EAF3-548E-2AB3F2B89FE1}"/>
              </a:ext>
            </a:extLst>
          </p:cNvPr>
          <p:cNvSpPr txBox="1"/>
          <p:nvPr/>
        </p:nvSpPr>
        <p:spPr>
          <a:xfrm>
            <a:off x="8405454" y="3506401"/>
            <a:ext cx="26155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92D050"/>
                </a:solidFill>
              </a:rPr>
              <a:t>F. Pei-Jen Lin</a:t>
            </a:r>
            <a:r>
              <a:rPr lang="ja-JP" altLang="en-US" sz="1200" dirty="0">
                <a:solidFill>
                  <a:srgbClr val="92D050"/>
                </a:solidFill>
              </a:rPr>
              <a:t> and </a:t>
            </a:r>
            <a:r>
              <a:rPr lang="en-US" altLang="ja-JP" sz="1200" dirty="0">
                <a:solidFill>
                  <a:srgbClr val="92D050"/>
                </a:solidFill>
              </a:rPr>
              <a:t>A. Gurevich,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endParaRPr lang="en-US" altLang="ja-JP" sz="1200" dirty="0">
              <a:solidFill>
                <a:srgbClr val="92D050"/>
              </a:solidFill>
            </a:endParaRPr>
          </a:p>
          <a:p>
            <a:r>
              <a:rPr lang="ja-JP" altLang="en-US" sz="1200" dirty="0">
                <a:solidFill>
                  <a:srgbClr val="92D050"/>
                </a:solidFill>
              </a:rPr>
              <a:t>Phys. Rev. B </a:t>
            </a:r>
            <a:r>
              <a:rPr lang="ja-JP" altLang="en-US" sz="1200" b="1" dirty="0">
                <a:solidFill>
                  <a:srgbClr val="92D050"/>
                </a:solidFill>
              </a:rPr>
              <a:t>8</a:t>
            </a:r>
            <a:r>
              <a:rPr lang="en-US" altLang="ja-JP" sz="1200" b="1" dirty="0">
                <a:solidFill>
                  <a:srgbClr val="92D050"/>
                </a:solidFill>
              </a:rPr>
              <a:t>5</a:t>
            </a:r>
            <a:r>
              <a:rPr lang="en-US" altLang="ja-JP" sz="1200" dirty="0">
                <a:solidFill>
                  <a:srgbClr val="92D050"/>
                </a:solidFill>
              </a:rPr>
              <a:t>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054513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(2012)</a:t>
            </a:r>
            <a:endParaRPr lang="ja-JP" altLang="en-US" sz="1200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2ADD880-424A-2E5B-7842-D60C0C50047E}"/>
                  </a:ext>
                </a:extLst>
              </p:cNvPr>
              <p:cNvSpPr txBox="1"/>
              <p:nvPr/>
            </p:nvSpPr>
            <p:spPr>
              <a:xfrm>
                <a:off x="5346653" y="4594540"/>
                <a:ext cx="27510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0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2ADD880-424A-2E5B-7842-D60C0C500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653" y="4594540"/>
                <a:ext cx="2751074" cy="430887"/>
              </a:xfrm>
              <a:prstGeom prst="rect">
                <a:avLst/>
              </a:prstGeom>
              <a:blipFill>
                <a:blip r:embed="rId23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23E75C1-A676-6DDC-B7EB-4E275DD8DFAE}"/>
                  </a:ext>
                </a:extLst>
              </p:cNvPr>
              <p:cNvSpPr txBox="1"/>
              <p:nvPr/>
            </p:nvSpPr>
            <p:spPr>
              <a:xfrm>
                <a:off x="5279423" y="5470507"/>
                <a:ext cx="28855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795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23E75C1-A676-6DDC-B7EB-4E275DD8D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423" y="5470507"/>
                <a:ext cx="2885534" cy="369332"/>
              </a:xfrm>
              <a:prstGeom prst="rect">
                <a:avLst/>
              </a:prstGeom>
              <a:blipFill>
                <a:blip r:embed="rId24"/>
                <a:stretch>
                  <a:fillRect l="-1903" r="-3594" b="-360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A2A991C-F37D-1FFA-FD91-585ABE289A86}"/>
              </a:ext>
            </a:extLst>
          </p:cNvPr>
          <p:cNvSpPr txBox="1"/>
          <p:nvPr/>
        </p:nvSpPr>
        <p:spPr>
          <a:xfrm>
            <a:off x="8273976" y="2329201"/>
            <a:ext cx="31613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tx2"/>
                </a:solidFill>
              </a:rPr>
              <a:t>G. </a:t>
            </a:r>
            <a:r>
              <a:rPr lang="ja-JP" altLang="en-US" sz="1200" dirty="0">
                <a:solidFill>
                  <a:schemeClr val="tx2"/>
                </a:solidFill>
              </a:rPr>
              <a:t>Catelani and </a:t>
            </a:r>
            <a:r>
              <a:rPr lang="en-US" altLang="ja-JP" sz="1200" dirty="0">
                <a:solidFill>
                  <a:schemeClr val="tx2"/>
                </a:solidFill>
              </a:rPr>
              <a:t>J. P. </a:t>
            </a:r>
            <a:r>
              <a:rPr lang="ja-JP" altLang="en-US" sz="1200" dirty="0">
                <a:solidFill>
                  <a:schemeClr val="tx2"/>
                </a:solidFill>
              </a:rPr>
              <a:t>Sethna</a:t>
            </a:r>
            <a:r>
              <a:rPr lang="en-US" altLang="ja-JP" sz="1200" dirty="0">
                <a:solidFill>
                  <a:schemeClr val="tx2"/>
                </a:solidFill>
              </a:rPr>
              <a:t>,</a:t>
            </a:r>
            <a:r>
              <a:rPr lang="ja-JP" altLang="en-US" sz="1200" dirty="0">
                <a:solidFill>
                  <a:schemeClr val="tx2"/>
                </a:solidFill>
              </a:rPr>
              <a:t> </a:t>
            </a:r>
            <a:endParaRPr lang="en-US" altLang="ja-JP" sz="1200" dirty="0">
              <a:solidFill>
                <a:schemeClr val="tx2"/>
              </a:solidFill>
            </a:endParaRPr>
          </a:p>
          <a:p>
            <a:r>
              <a:rPr lang="ja-JP" altLang="en-US" sz="1200" dirty="0">
                <a:solidFill>
                  <a:schemeClr val="tx2"/>
                </a:solidFill>
              </a:rPr>
              <a:t>    Phys. Rev. B </a:t>
            </a:r>
            <a:r>
              <a:rPr lang="ja-JP" altLang="en-US" sz="1200" b="1" dirty="0">
                <a:solidFill>
                  <a:schemeClr val="tx2"/>
                </a:solidFill>
              </a:rPr>
              <a:t>78</a:t>
            </a:r>
            <a:r>
              <a:rPr lang="en-US" altLang="ja-JP" sz="1200" dirty="0">
                <a:solidFill>
                  <a:schemeClr val="tx2"/>
                </a:solidFill>
              </a:rPr>
              <a:t>,</a:t>
            </a:r>
            <a:r>
              <a:rPr lang="ja-JP" altLang="en-US" sz="1200" dirty="0">
                <a:solidFill>
                  <a:schemeClr val="tx2"/>
                </a:solidFill>
              </a:rPr>
              <a:t> 224509 </a:t>
            </a:r>
            <a:r>
              <a:rPr lang="en-US" altLang="ja-JP" sz="1200" dirty="0">
                <a:solidFill>
                  <a:schemeClr val="tx2"/>
                </a:solidFill>
              </a:rPr>
              <a:t>(2008)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rgbClr val="92D050"/>
                </a:solidFill>
              </a:rPr>
              <a:t>F. Pei-Jen Lin</a:t>
            </a:r>
            <a:r>
              <a:rPr lang="ja-JP" altLang="en-US" sz="1200" dirty="0">
                <a:solidFill>
                  <a:srgbClr val="92D050"/>
                </a:solidFill>
              </a:rPr>
              <a:t> and </a:t>
            </a:r>
            <a:r>
              <a:rPr lang="en-US" altLang="ja-JP" sz="1200" dirty="0">
                <a:solidFill>
                  <a:srgbClr val="92D050"/>
                </a:solidFill>
              </a:rPr>
              <a:t>A. Gurevich,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endParaRPr lang="en-US" altLang="ja-JP" sz="1200" dirty="0">
              <a:solidFill>
                <a:srgbClr val="92D050"/>
              </a:solidFill>
            </a:endParaRPr>
          </a:p>
          <a:p>
            <a:r>
              <a:rPr lang="ja-JP" altLang="en-US" sz="1200" dirty="0">
                <a:solidFill>
                  <a:srgbClr val="92D050"/>
                </a:solidFill>
              </a:rPr>
              <a:t>     Phys. Rev. B </a:t>
            </a:r>
            <a:r>
              <a:rPr lang="ja-JP" altLang="en-US" sz="1200" b="1" dirty="0">
                <a:solidFill>
                  <a:srgbClr val="92D050"/>
                </a:solidFill>
              </a:rPr>
              <a:t>8</a:t>
            </a:r>
            <a:r>
              <a:rPr lang="en-US" altLang="ja-JP" sz="1200" b="1" dirty="0">
                <a:solidFill>
                  <a:srgbClr val="92D050"/>
                </a:solidFill>
              </a:rPr>
              <a:t>5</a:t>
            </a:r>
            <a:r>
              <a:rPr lang="en-US" altLang="ja-JP" sz="1200" dirty="0">
                <a:solidFill>
                  <a:srgbClr val="92D050"/>
                </a:solidFill>
              </a:rPr>
              <a:t>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054513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(2012)</a:t>
            </a:r>
            <a:endParaRPr lang="ja-JP" altLang="en-US" sz="1200" dirty="0">
              <a:solidFill>
                <a:srgbClr val="92D05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F583407-91EC-378F-B664-DC92A82D4287}"/>
              </a:ext>
            </a:extLst>
          </p:cNvPr>
          <p:cNvSpPr txBox="1"/>
          <p:nvPr/>
        </p:nvSpPr>
        <p:spPr>
          <a:xfrm>
            <a:off x="8274325" y="4437527"/>
            <a:ext cx="3759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rgbClr val="92D050"/>
                </a:solidFill>
              </a:rPr>
              <a:t>F. Pei-Jen Lin</a:t>
            </a:r>
            <a:r>
              <a:rPr lang="ja-JP" altLang="en-US" sz="1200" dirty="0">
                <a:solidFill>
                  <a:srgbClr val="92D050"/>
                </a:solidFill>
              </a:rPr>
              <a:t> and </a:t>
            </a:r>
            <a:r>
              <a:rPr lang="en-US" altLang="ja-JP" sz="1200" dirty="0">
                <a:solidFill>
                  <a:srgbClr val="92D050"/>
                </a:solidFill>
              </a:rPr>
              <a:t>A. Gurevich,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endParaRPr lang="en-US" altLang="ja-JP" sz="1200" dirty="0">
              <a:solidFill>
                <a:srgbClr val="92D050"/>
              </a:solidFill>
            </a:endParaRPr>
          </a:p>
          <a:p>
            <a:r>
              <a:rPr lang="en-US" altLang="ja-JP" sz="1200" dirty="0">
                <a:solidFill>
                  <a:srgbClr val="92D050"/>
                </a:solidFill>
              </a:rPr>
              <a:t>       </a:t>
            </a:r>
            <a:r>
              <a:rPr lang="ja-JP" altLang="en-US" sz="1200" dirty="0">
                <a:solidFill>
                  <a:srgbClr val="92D050"/>
                </a:solidFill>
              </a:rPr>
              <a:t>Phys. Rev. B </a:t>
            </a:r>
            <a:r>
              <a:rPr lang="ja-JP" altLang="en-US" sz="1200" b="1" dirty="0">
                <a:solidFill>
                  <a:srgbClr val="92D050"/>
                </a:solidFill>
              </a:rPr>
              <a:t>8</a:t>
            </a:r>
            <a:r>
              <a:rPr lang="en-US" altLang="ja-JP" sz="1200" b="1" dirty="0">
                <a:solidFill>
                  <a:srgbClr val="92D050"/>
                </a:solidFill>
              </a:rPr>
              <a:t>5</a:t>
            </a:r>
            <a:r>
              <a:rPr lang="en-US" altLang="ja-JP" sz="1200" dirty="0">
                <a:solidFill>
                  <a:srgbClr val="92D050"/>
                </a:solidFill>
              </a:rPr>
              <a:t>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054513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(2012)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T. Kubo, Phys. Rev. Research </a:t>
            </a:r>
            <a:r>
              <a:rPr lang="en-US" altLang="ja-JP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033203 (2020) </a:t>
            </a:r>
            <a:endParaRPr lang="ja-JP" alt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71D86A2-DD93-122B-4D63-86EC1BCF0FBC}"/>
              </a:ext>
            </a:extLst>
          </p:cNvPr>
          <p:cNvSpPr txBox="1"/>
          <p:nvPr/>
        </p:nvSpPr>
        <p:spPr>
          <a:xfrm>
            <a:off x="8192485" y="1762290"/>
            <a:ext cx="3161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Analytical result for T=0.</a:t>
            </a:r>
          </a:p>
          <a:p>
            <a:r>
              <a:rPr lang="en-US" altLang="ja-JP" sz="1200" dirty="0"/>
              <a:t>V. P. </a:t>
            </a:r>
            <a:r>
              <a:rPr lang="ja-JP" altLang="en-US" sz="1200" dirty="0"/>
              <a:t>Galaiko</a:t>
            </a:r>
            <a:r>
              <a:rPr lang="en-US" altLang="ja-JP" sz="1200" dirty="0"/>
              <a:t>,</a:t>
            </a:r>
            <a:r>
              <a:rPr lang="ja-JP" altLang="en-US" sz="1200" dirty="0"/>
              <a:t> Sov. Phys. JETP </a:t>
            </a:r>
            <a:r>
              <a:rPr lang="ja-JP" altLang="en-US" sz="1200" b="1" dirty="0"/>
              <a:t>23</a:t>
            </a:r>
            <a:r>
              <a:rPr lang="en-US" altLang="ja-JP" sz="1200" dirty="0"/>
              <a:t>,</a:t>
            </a:r>
            <a:r>
              <a:rPr lang="ja-JP" altLang="en-US" sz="1200" dirty="0"/>
              <a:t> 475 </a:t>
            </a:r>
            <a:r>
              <a:rPr lang="en-US" altLang="ja-JP" sz="1200" dirty="0"/>
              <a:t>(1966)</a:t>
            </a:r>
            <a:endParaRPr lang="ja-JP" altLang="en-US" sz="12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E101DDD-E2D9-2DB3-25B7-5529F256C545}"/>
              </a:ext>
            </a:extLst>
          </p:cNvPr>
          <p:cNvSpPr txBox="1"/>
          <p:nvPr/>
        </p:nvSpPr>
        <p:spPr>
          <a:xfrm>
            <a:off x="8244792" y="5324920"/>
            <a:ext cx="3838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Analytical result for T=0.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T. Kubo, Phys. Rev. Research </a:t>
            </a:r>
            <a:r>
              <a:rPr lang="en-US" altLang="ja-JP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033203 (2020)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T. Kubo, </a:t>
            </a:r>
            <a:r>
              <a:rPr lang="en-US" altLang="ja-JP" sz="1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Supercond.Sci</a:t>
            </a: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en-US" altLang="ja-JP" sz="1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Tecnol</a:t>
            </a: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en-US" altLang="ja-JP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34</a:t>
            </a: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045006 (2021) </a:t>
            </a:r>
            <a:endParaRPr lang="ja-JP" alt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41BDF57-32C7-BE6B-0D32-308915D59F9B}"/>
                  </a:ext>
                </a:extLst>
              </p:cNvPr>
              <p:cNvSpPr txBox="1"/>
              <p:nvPr/>
            </p:nvSpPr>
            <p:spPr>
              <a:xfrm>
                <a:off x="5362866" y="3482344"/>
                <a:ext cx="27510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0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41BDF57-32C7-BE6B-0D32-308915D59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866" y="3482344"/>
                <a:ext cx="2751074" cy="430887"/>
              </a:xfrm>
              <a:prstGeom prst="rect">
                <a:avLst/>
              </a:prstGeom>
              <a:blipFill>
                <a:blip r:embed="rId25"/>
                <a:stretch>
                  <a:fillRect b="-295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F83A2A6-AD84-7246-3A74-ED556EC16BD6}"/>
                  </a:ext>
                </a:extLst>
              </p:cNvPr>
              <p:cNvSpPr txBox="1"/>
              <p:nvPr/>
            </p:nvSpPr>
            <p:spPr>
              <a:xfrm>
                <a:off x="5392051" y="2431752"/>
                <a:ext cx="27510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0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F83A2A6-AD84-7246-3A74-ED556EC16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051" y="2431752"/>
                <a:ext cx="2751074" cy="430887"/>
              </a:xfrm>
              <a:prstGeom prst="rect">
                <a:avLst/>
              </a:prstGeom>
              <a:blipFill>
                <a:blip r:embed="rId26"/>
                <a:stretch>
                  <a:fillRect b="-281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9629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AC42C-3532-FB95-AFED-CB02B64BD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DC3D6A3-54E4-6350-2E60-F838504C1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6C9BD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smtClean="0"/>
              <a:pPr algn="r"/>
              <a:t>86</a:t>
            </a:fld>
            <a:endParaRPr 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9E908CD-1ADC-FFB5-C528-17F8CBA3B9CD}"/>
              </a:ext>
            </a:extLst>
          </p:cNvPr>
          <p:cNvCxnSpPr>
            <a:cxnSpLocks/>
          </p:cNvCxnSpPr>
          <p:nvPr/>
        </p:nvCxnSpPr>
        <p:spPr>
          <a:xfrm>
            <a:off x="3026733" y="3144198"/>
            <a:ext cx="916003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99B5973-19DC-E294-1F36-729EB5E50758}"/>
              </a:ext>
            </a:extLst>
          </p:cNvPr>
          <p:cNvCxnSpPr>
            <a:cxnSpLocks/>
          </p:cNvCxnSpPr>
          <p:nvPr/>
        </p:nvCxnSpPr>
        <p:spPr>
          <a:xfrm>
            <a:off x="0" y="1676930"/>
            <a:ext cx="121920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0A60D57D-2A86-2A4E-CD88-924B01CD8527}"/>
              </a:ext>
            </a:extLst>
          </p:cNvPr>
          <p:cNvCxnSpPr>
            <a:cxnSpLocks/>
          </p:cNvCxnSpPr>
          <p:nvPr/>
        </p:nvCxnSpPr>
        <p:spPr>
          <a:xfrm>
            <a:off x="5066843" y="659646"/>
            <a:ext cx="0" cy="61785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82C4FA60-9ACF-91E7-580B-5C2589C9FDC6}"/>
                  </a:ext>
                </a:extLst>
              </p:cNvPr>
              <p:cNvSpPr txBox="1"/>
              <p:nvPr/>
            </p:nvSpPr>
            <p:spPr>
              <a:xfrm>
                <a:off x="540814" y="5323415"/>
                <a:ext cx="1728030" cy="983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ja-JP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82C4FA60-9ACF-91E7-580B-5C2589C9F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14" y="5323415"/>
                <a:ext cx="1728030" cy="9837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D75A4503-5461-5F9F-96BA-CB3A34A91BE9}"/>
              </a:ext>
            </a:extLst>
          </p:cNvPr>
          <p:cNvCxnSpPr>
            <a:cxnSpLocks/>
          </p:cNvCxnSpPr>
          <p:nvPr/>
        </p:nvCxnSpPr>
        <p:spPr>
          <a:xfrm flipV="1">
            <a:off x="3030048" y="4330269"/>
            <a:ext cx="9185145" cy="50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2ED5CCDE-A1EB-B7DA-B081-7734B1E9E1E1}"/>
                  </a:ext>
                </a:extLst>
              </p:cNvPr>
              <p:cNvSpPr txBox="1"/>
              <p:nvPr/>
            </p:nvSpPr>
            <p:spPr>
              <a:xfrm>
                <a:off x="3338048" y="717396"/>
                <a:ext cx="136928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dirty="0"/>
                  <a:t>Purity</a:t>
                </a:r>
              </a:p>
              <a:p>
                <a:pPr algn="ctr"/>
                <a:r>
                  <a:rPr kumimoji="1" lang="en-US" altLang="ja-JP" sz="2800" dirty="0"/>
                  <a:t>(</a:t>
                </a:r>
                <a:r>
                  <a:rPr kumimoji="1" lang="en-US" altLang="ja-JP" sz="2800" dirty="0" err="1"/>
                  <a:t>mfp</a:t>
                </a:r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kumimoji="1" lang="en-US" altLang="ja-JP" sz="2800" dirty="0"/>
                  <a:t>)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BB1ECA5-F380-448F-FCEC-6F2EDF95D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048" y="717396"/>
                <a:ext cx="1369286" cy="954107"/>
              </a:xfrm>
              <a:prstGeom prst="rect">
                <a:avLst/>
              </a:prstGeom>
              <a:blipFill>
                <a:blip r:embed="rId8"/>
                <a:stretch>
                  <a:fillRect l="-8929" t="-7692" r="-8482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7B4264E-DA83-F668-8464-86CBC1B3B4E0}"/>
              </a:ext>
            </a:extLst>
          </p:cNvPr>
          <p:cNvSpPr txBox="1"/>
          <p:nvPr/>
        </p:nvSpPr>
        <p:spPr>
          <a:xfrm>
            <a:off x="2638957" y="7978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CB58866-12FC-21D5-4AA5-4B48748D9816}"/>
                  </a:ext>
                </a:extLst>
              </p:cNvPr>
              <p:cNvSpPr txBox="1"/>
              <p:nvPr/>
            </p:nvSpPr>
            <p:spPr>
              <a:xfrm>
                <a:off x="491503" y="756944"/>
                <a:ext cx="1813317" cy="882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800" b="0" dirty="0"/>
                  <a:t>Intrinsic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EB26606-BBC3-39FA-DC01-1E444A47F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03" y="756944"/>
                <a:ext cx="1813317" cy="882999"/>
              </a:xfrm>
              <a:prstGeom prst="rect">
                <a:avLst/>
              </a:prstGeom>
              <a:blipFill>
                <a:blip r:embed="rId9"/>
                <a:stretch>
                  <a:fillRect l="-121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BEB14A8-5F71-BCC9-C3FF-C3B3BA296663}"/>
                  </a:ext>
                </a:extLst>
              </p:cNvPr>
              <p:cNvSpPr txBox="1"/>
              <p:nvPr/>
            </p:nvSpPr>
            <p:spPr>
              <a:xfrm>
                <a:off x="3318170" y="1959091"/>
                <a:ext cx="146638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kumimoji="1" lang="en-US" altLang="ja-JP" sz="2800" dirty="0">
                    <a:solidFill>
                      <a:schemeClr val="tx1"/>
                    </a:solidFill>
                  </a:rPr>
                  <a:t>(clean)</a:t>
                </a:r>
                <a:endParaRPr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BCB12F8-F58A-97CD-2380-8CECAA9D7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170" y="1959091"/>
                <a:ext cx="1466388" cy="954107"/>
              </a:xfrm>
              <a:prstGeom prst="rect">
                <a:avLst/>
              </a:prstGeom>
              <a:blipFill>
                <a:blip r:embed="rId10"/>
                <a:stretch>
                  <a:fillRect l="-3734" r="-3734" b="-15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18FA1E0C-D871-A314-87BA-77F7AEAAD5BF}"/>
                  </a:ext>
                </a:extLst>
              </p:cNvPr>
              <p:cNvSpPr txBox="1"/>
              <p:nvPr/>
            </p:nvSpPr>
            <p:spPr>
              <a:xfrm>
                <a:off x="729487" y="2094579"/>
                <a:ext cx="1357310" cy="877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kumimoji="1"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kumimoji="1"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ja-JP" altLang="en-US" sz="3200" dirty="0">
                    <a:solidFill>
                      <a:schemeClr val="tx1"/>
                    </a:solidFill>
                  </a:rPr>
                  <a:t> </a:t>
                </a:r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18FA1E0C-D871-A314-87BA-77F7AEAAD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87" y="2094579"/>
                <a:ext cx="1357310" cy="8771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46E56181-27E9-EE78-28A7-C3B856B6290A}"/>
                  </a:ext>
                </a:extLst>
              </p:cNvPr>
              <p:cNvSpPr txBox="1"/>
              <p:nvPr/>
            </p:nvSpPr>
            <p:spPr>
              <a:xfrm>
                <a:off x="3030048" y="3243315"/>
                <a:ext cx="199553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sz="2400" dirty="0">
                    <a:solidFill>
                      <a:schemeClr val="tx1"/>
                    </a:solidFill>
                  </a:rPr>
                  <a:t>any</a:t>
                </a:r>
                <a:r>
                  <a:rPr kumimoji="1" lang="en-US" altLang="ja-JP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ja-JP" sz="1400" dirty="0">
                    <a:solidFill>
                      <a:schemeClr val="tx1"/>
                    </a:solidFill>
                  </a:rPr>
                  <a:t>(from clean limit </a:t>
                </a:r>
              </a:p>
              <a:p>
                <a:pPr algn="ctr"/>
                <a:r>
                  <a:rPr lang="en-US" altLang="ja-JP" sz="1400" dirty="0">
                    <a:solidFill>
                      <a:schemeClr val="tx1"/>
                    </a:solidFill>
                  </a:rPr>
                  <a:t>to dirty limit)</a:t>
                </a:r>
                <a:endParaRPr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46E56181-27E9-EE78-28A7-C3B856B62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048" y="3243315"/>
                <a:ext cx="1995535" cy="954107"/>
              </a:xfrm>
              <a:prstGeom prst="rect">
                <a:avLst/>
              </a:prstGeom>
              <a:blipFill>
                <a:blip r:embed="rId12"/>
                <a:stretch>
                  <a:fillRect t="-637" b="-57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93BBDC23-EC90-CEDA-9C5F-1D569C187C9E}"/>
              </a:ext>
            </a:extLst>
          </p:cNvPr>
          <p:cNvCxnSpPr>
            <a:cxnSpLocks/>
          </p:cNvCxnSpPr>
          <p:nvPr/>
        </p:nvCxnSpPr>
        <p:spPr>
          <a:xfrm>
            <a:off x="3022697" y="653024"/>
            <a:ext cx="0" cy="61785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134242A-4887-B015-A750-4E933315753B}"/>
              </a:ext>
            </a:extLst>
          </p:cNvPr>
          <p:cNvSpPr txBox="1"/>
          <p:nvPr/>
        </p:nvSpPr>
        <p:spPr>
          <a:xfrm>
            <a:off x="534354" y="2950241"/>
            <a:ext cx="2252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/>
              <a:t>(e.g., Nb</a:t>
            </a:r>
            <a:r>
              <a:rPr kumimoji="1" lang="en-US" altLang="ja-JP" sz="1800" baseline="-25000" dirty="0"/>
              <a:t>3</a:t>
            </a:r>
            <a:r>
              <a:rPr kumimoji="1" lang="en-US" altLang="ja-JP" sz="1800" dirty="0"/>
              <a:t>Sn, </a:t>
            </a:r>
          </a:p>
          <a:p>
            <a:r>
              <a:rPr kumimoji="1" lang="en-US" altLang="ja-JP" sz="1800" dirty="0" err="1"/>
              <a:t>NbN</a:t>
            </a:r>
            <a:r>
              <a:rPr kumimoji="1" lang="en-US" altLang="ja-JP" sz="1800" dirty="0"/>
              <a:t>, </a:t>
            </a:r>
            <a:r>
              <a:rPr kumimoji="1" lang="en-US" altLang="ja-JP" sz="1800" dirty="0" err="1"/>
              <a:t>NbTiN</a:t>
            </a:r>
            <a:r>
              <a:rPr kumimoji="1" lang="en-US" altLang="ja-JP" sz="1800" dirty="0"/>
              <a:t> etc.) </a:t>
            </a:r>
            <a:endParaRPr kumimoji="1" lang="ja-JP" altLang="en-US" sz="18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CCCC632-2C5E-7D80-6A03-917F766C09B7}"/>
              </a:ext>
            </a:extLst>
          </p:cNvPr>
          <p:cNvSpPr txBox="1"/>
          <p:nvPr/>
        </p:nvSpPr>
        <p:spPr>
          <a:xfrm>
            <a:off x="756800" y="6293070"/>
            <a:ext cx="1645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/>
              <a:t>(e.g.,  </a:t>
            </a:r>
            <a:r>
              <a:rPr kumimoji="1" lang="en-US" altLang="ja-JP" sz="2400" dirty="0"/>
              <a:t>Nb</a:t>
            </a:r>
            <a:r>
              <a:rPr kumimoji="1" lang="en-US" altLang="ja-JP" sz="2000" dirty="0"/>
              <a:t>) 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5A448B63-29D9-956F-648D-7C670D570E89}"/>
                  </a:ext>
                </a:extLst>
              </p:cNvPr>
              <p:cNvSpPr txBox="1"/>
              <p:nvPr/>
            </p:nvSpPr>
            <p:spPr>
              <a:xfrm>
                <a:off x="3300795" y="4734123"/>
                <a:ext cx="146638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kumimoji="1" lang="en-US" altLang="ja-JP" sz="2800" dirty="0">
                    <a:solidFill>
                      <a:schemeClr val="tx1"/>
                    </a:solidFill>
                  </a:rPr>
                  <a:t>(dirty)</a:t>
                </a:r>
                <a:endParaRPr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CB88A855-64D0-E231-BBA3-0BFCCA2EE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795" y="4734123"/>
                <a:ext cx="1466388" cy="954107"/>
              </a:xfrm>
              <a:prstGeom prst="rect">
                <a:avLst/>
              </a:prstGeom>
              <a:blipFill>
                <a:blip r:embed="rId14"/>
                <a:stretch>
                  <a:fillRect l="-830" r="-415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47B4224F-35F8-30DA-E999-BA94DB64E663}"/>
              </a:ext>
            </a:extLst>
          </p:cNvPr>
          <p:cNvCxnSpPr>
            <a:cxnSpLocks/>
          </p:cNvCxnSpPr>
          <p:nvPr/>
        </p:nvCxnSpPr>
        <p:spPr>
          <a:xfrm>
            <a:off x="3030048" y="6029854"/>
            <a:ext cx="916003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92687FC6-4581-3A72-A8DF-45C6C4677361}"/>
                  </a:ext>
                </a:extLst>
              </p:cNvPr>
              <p:cNvSpPr txBox="1"/>
              <p:nvPr/>
            </p:nvSpPr>
            <p:spPr>
              <a:xfrm>
                <a:off x="3063180" y="5924394"/>
                <a:ext cx="199553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sz="2400" dirty="0">
                    <a:solidFill>
                      <a:schemeClr val="tx1"/>
                    </a:solidFill>
                  </a:rPr>
                  <a:t>any</a:t>
                </a:r>
                <a:r>
                  <a:rPr kumimoji="1" lang="en-US" altLang="ja-JP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ja-JP" sz="1400" dirty="0">
                    <a:solidFill>
                      <a:schemeClr val="tx1"/>
                    </a:solidFill>
                  </a:rPr>
                  <a:t>(from clean limit </a:t>
                </a:r>
              </a:p>
              <a:p>
                <a:pPr algn="ctr"/>
                <a:r>
                  <a:rPr lang="en-US" altLang="ja-JP" sz="1400" dirty="0">
                    <a:solidFill>
                      <a:schemeClr val="tx1"/>
                    </a:solidFill>
                  </a:rPr>
                  <a:t>to dirty limit)</a:t>
                </a:r>
                <a:endParaRPr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92687FC6-4581-3A72-A8DF-45C6C4677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180" y="5924394"/>
                <a:ext cx="1995535" cy="954107"/>
              </a:xfrm>
              <a:prstGeom prst="rect">
                <a:avLst/>
              </a:prstGeom>
              <a:blipFill>
                <a:blip r:embed="rId18"/>
                <a:stretch>
                  <a:fillRect t="-641" b="-5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BAAD49F-CC73-9A72-8123-DD66665C71CE}"/>
              </a:ext>
            </a:extLst>
          </p:cNvPr>
          <p:cNvSpPr txBox="1"/>
          <p:nvPr/>
        </p:nvSpPr>
        <p:spPr>
          <a:xfrm>
            <a:off x="5473001" y="6202018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N/A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7AA7D64F-DA27-BD76-1EE9-3F7C9E23A2B3}"/>
              </a:ext>
            </a:extLst>
          </p:cNvPr>
          <p:cNvCxnSpPr>
            <a:cxnSpLocks/>
          </p:cNvCxnSpPr>
          <p:nvPr/>
        </p:nvCxnSpPr>
        <p:spPr>
          <a:xfrm>
            <a:off x="33132" y="666453"/>
            <a:ext cx="121920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07961A4A-FEF3-D653-A151-F933735C1D7D}"/>
              </a:ext>
            </a:extLst>
          </p:cNvPr>
          <p:cNvSpPr txBox="1"/>
          <p:nvPr/>
        </p:nvSpPr>
        <p:spPr>
          <a:xfrm>
            <a:off x="-9939" y="-2163"/>
            <a:ext cx="1221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tx2"/>
                </a:solidFill>
              </a:rPr>
              <a:t>Summary of the superheating field</a:t>
            </a:r>
            <a:endParaRPr kumimoji="1" lang="ja-JP" altLang="en-US" sz="36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99628D5-EC7A-B124-02FE-C1C879FAC931}"/>
                  </a:ext>
                </a:extLst>
              </p:cNvPr>
              <p:cNvSpPr txBox="1"/>
              <p:nvPr/>
            </p:nvSpPr>
            <p:spPr>
              <a:xfrm>
                <a:off x="6589925" y="6199939"/>
                <a:ext cx="54879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We don’t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𝒔𝒉</m:t>
                        </m:r>
                      </m:sub>
                    </m:sSub>
                  </m:oMath>
                </a14:m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 of clean Nb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99628D5-EC7A-B124-02FE-C1C879FAC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925" y="6199939"/>
                <a:ext cx="5487977" cy="523220"/>
              </a:xfrm>
              <a:prstGeom prst="rect">
                <a:avLst/>
              </a:prstGeom>
              <a:blipFill>
                <a:blip r:embed="rId19"/>
                <a:stretch>
                  <a:fillRect l="-2222" t="-12791" r="-1333" b="-30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45AFFD5-3107-6096-5CDF-4B79BFAF0A63}"/>
              </a:ext>
            </a:extLst>
          </p:cNvPr>
          <p:cNvCxnSpPr>
            <a:cxnSpLocks/>
          </p:cNvCxnSpPr>
          <p:nvPr/>
        </p:nvCxnSpPr>
        <p:spPr>
          <a:xfrm>
            <a:off x="0" y="5191097"/>
            <a:ext cx="3031514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058BBC4-8ABF-A1C4-622A-6DBF03D5B1CF}"/>
                  </a:ext>
                </a:extLst>
              </p:cNvPr>
              <p:cNvSpPr txBox="1"/>
              <p:nvPr/>
            </p:nvSpPr>
            <p:spPr>
              <a:xfrm>
                <a:off x="5637407" y="768075"/>
                <a:ext cx="56746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Theory </a:t>
                </a:r>
              </a:p>
              <a:p>
                <a:pPr algn="ctr"/>
                <a:r>
                  <a:rPr kumimoji="1" lang="en-US" altLang="ja-JP" sz="2400" dirty="0"/>
                  <a:t>(applicable to SRF temperature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058BBC4-8ABF-A1C4-622A-6DBF03D5B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407" y="768075"/>
                <a:ext cx="5674630" cy="830997"/>
              </a:xfrm>
              <a:prstGeom prst="rect">
                <a:avLst/>
              </a:prstGeom>
              <a:blipFill>
                <a:blip r:embed="rId20"/>
                <a:stretch>
                  <a:fillRect l="-1289" t="-6618" r="-1074" b="-154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CA8D085-1B26-616F-123A-7FB027388049}"/>
                  </a:ext>
                </a:extLst>
              </p:cNvPr>
              <p:cNvSpPr txBox="1"/>
              <p:nvPr/>
            </p:nvSpPr>
            <p:spPr>
              <a:xfrm>
                <a:off x="5368207" y="1850155"/>
                <a:ext cx="2715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84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CA8D085-1B26-616F-123A-7FB027388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207" y="1850155"/>
                <a:ext cx="2715615" cy="369332"/>
              </a:xfrm>
              <a:prstGeom prst="rect">
                <a:avLst/>
              </a:prstGeom>
              <a:blipFill>
                <a:blip r:embed="rId21"/>
                <a:stretch>
                  <a:fillRect l="-2247" r="-3596" b="-3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BB6A84E-5E65-6DB7-42D3-F11725409540}"/>
              </a:ext>
            </a:extLst>
          </p:cNvPr>
          <p:cNvSpPr txBox="1"/>
          <p:nvPr/>
        </p:nvSpPr>
        <p:spPr>
          <a:xfrm>
            <a:off x="8405454" y="3506401"/>
            <a:ext cx="26155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92D050"/>
                </a:solidFill>
              </a:rPr>
              <a:t>F. Pei-Jen Lin</a:t>
            </a:r>
            <a:r>
              <a:rPr lang="ja-JP" altLang="en-US" sz="1200" dirty="0">
                <a:solidFill>
                  <a:srgbClr val="92D050"/>
                </a:solidFill>
              </a:rPr>
              <a:t> and </a:t>
            </a:r>
            <a:r>
              <a:rPr lang="en-US" altLang="ja-JP" sz="1200" dirty="0">
                <a:solidFill>
                  <a:srgbClr val="92D050"/>
                </a:solidFill>
              </a:rPr>
              <a:t>A. Gurevich,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endParaRPr lang="en-US" altLang="ja-JP" sz="1200" dirty="0">
              <a:solidFill>
                <a:srgbClr val="92D050"/>
              </a:solidFill>
            </a:endParaRPr>
          </a:p>
          <a:p>
            <a:r>
              <a:rPr lang="ja-JP" altLang="en-US" sz="1200" dirty="0">
                <a:solidFill>
                  <a:srgbClr val="92D050"/>
                </a:solidFill>
              </a:rPr>
              <a:t>Phys. Rev. B </a:t>
            </a:r>
            <a:r>
              <a:rPr lang="ja-JP" altLang="en-US" sz="1200" b="1" dirty="0">
                <a:solidFill>
                  <a:srgbClr val="92D050"/>
                </a:solidFill>
              </a:rPr>
              <a:t>8</a:t>
            </a:r>
            <a:r>
              <a:rPr lang="en-US" altLang="ja-JP" sz="1200" b="1" dirty="0">
                <a:solidFill>
                  <a:srgbClr val="92D050"/>
                </a:solidFill>
              </a:rPr>
              <a:t>5</a:t>
            </a:r>
            <a:r>
              <a:rPr lang="en-US" altLang="ja-JP" sz="1200" dirty="0">
                <a:solidFill>
                  <a:srgbClr val="92D050"/>
                </a:solidFill>
              </a:rPr>
              <a:t>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054513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(2012)</a:t>
            </a:r>
            <a:endParaRPr lang="ja-JP" altLang="en-US" sz="1200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B0545CE-AAC6-D83A-FA37-6F6BAB382D66}"/>
                  </a:ext>
                </a:extLst>
              </p:cNvPr>
              <p:cNvSpPr txBox="1"/>
              <p:nvPr/>
            </p:nvSpPr>
            <p:spPr>
              <a:xfrm>
                <a:off x="5346653" y="4594540"/>
                <a:ext cx="27510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0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B0545CE-AAC6-D83A-FA37-6F6BAB382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653" y="4594540"/>
                <a:ext cx="2751074" cy="430887"/>
              </a:xfrm>
              <a:prstGeom prst="rect">
                <a:avLst/>
              </a:prstGeom>
              <a:blipFill>
                <a:blip r:embed="rId22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9649031-B34A-AF7A-5B02-504B31A5FF04}"/>
                  </a:ext>
                </a:extLst>
              </p:cNvPr>
              <p:cNvSpPr txBox="1"/>
              <p:nvPr/>
            </p:nvSpPr>
            <p:spPr>
              <a:xfrm>
                <a:off x="5279423" y="5470507"/>
                <a:ext cx="28855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795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9649031-B34A-AF7A-5B02-504B31A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423" y="5470507"/>
                <a:ext cx="2885534" cy="369332"/>
              </a:xfrm>
              <a:prstGeom prst="rect">
                <a:avLst/>
              </a:prstGeom>
              <a:blipFill>
                <a:blip r:embed="rId23"/>
                <a:stretch>
                  <a:fillRect l="-1903" r="-3594" b="-360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116BAEE-C715-AE1E-6F0B-C0DFC567138E}"/>
              </a:ext>
            </a:extLst>
          </p:cNvPr>
          <p:cNvSpPr txBox="1"/>
          <p:nvPr/>
        </p:nvSpPr>
        <p:spPr>
          <a:xfrm>
            <a:off x="8273976" y="2329201"/>
            <a:ext cx="31613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tx2"/>
                </a:solidFill>
              </a:rPr>
              <a:t>G. </a:t>
            </a:r>
            <a:r>
              <a:rPr lang="ja-JP" altLang="en-US" sz="1200" dirty="0">
                <a:solidFill>
                  <a:schemeClr val="tx2"/>
                </a:solidFill>
              </a:rPr>
              <a:t>Catelani and </a:t>
            </a:r>
            <a:r>
              <a:rPr lang="en-US" altLang="ja-JP" sz="1200" dirty="0">
                <a:solidFill>
                  <a:schemeClr val="tx2"/>
                </a:solidFill>
              </a:rPr>
              <a:t>J. P. </a:t>
            </a:r>
            <a:r>
              <a:rPr lang="ja-JP" altLang="en-US" sz="1200" dirty="0">
                <a:solidFill>
                  <a:schemeClr val="tx2"/>
                </a:solidFill>
              </a:rPr>
              <a:t>Sethna</a:t>
            </a:r>
            <a:r>
              <a:rPr lang="en-US" altLang="ja-JP" sz="1200" dirty="0">
                <a:solidFill>
                  <a:schemeClr val="tx2"/>
                </a:solidFill>
              </a:rPr>
              <a:t>,</a:t>
            </a:r>
            <a:r>
              <a:rPr lang="ja-JP" altLang="en-US" sz="1200" dirty="0">
                <a:solidFill>
                  <a:schemeClr val="tx2"/>
                </a:solidFill>
              </a:rPr>
              <a:t> </a:t>
            </a:r>
            <a:endParaRPr lang="en-US" altLang="ja-JP" sz="1200" dirty="0">
              <a:solidFill>
                <a:schemeClr val="tx2"/>
              </a:solidFill>
            </a:endParaRPr>
          </a:p>
          <a:p>
            <a:r>
              <a:rPr lang="ja-JP" altLang="en-US" sz="1200" dirty="0">
                <a:solidFill>
                  <a:schemeClr val="tx2"/>
                </a:solidFill>
              </a:rPr>
              <a:t>    Phys. Rev. B </a:t>
            </a:r>
            <a:r>
              <a:rPr lang="ja-JP" altLang="en-US" sz="1200" b="1" dirty="0">
                <a:solidFill>
                  <a:schemeClr val="tx2"/>
                </a:solidFill>
              </a:rPr>
              <a:t>78</a:t>
            </a:r>
            <a:r>
              <a:rPr lang="en-US" altLang="ja-JP" sz="1200" dirty="0">
                <a:solidFill>
                  <a:schemeClr val="tx2"/>
                </a:solidFill>
              </a:rPr>
              <a:t>,</a:t>
            </a:r>
            <a:r>
              <a:rPr lang="ja-JP" altLang="en-US" sz="1200" dirty="0">
                <a:solidFill>
                  <a:schemeClr val="tx2"/>
                </a:solidFill>
              </a:rPr>
              <a:t> 224509 </a:t>
            </a:r>
            <a:r>
              <a:rPr lang="en-US" altLang="ja-JP" sz="1200" dirty="0">
                <a:solidFill>
                  <a:schemeClr val="tx2"/>
                </a:solidFill>
              </a:rPr>
              <a:t>(2008)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rgbClr val="92D050"/>
                </a:solidFill>
              </a:rPr>
              <a:t>F. Pei-Jen Lin</a:t>
            </a:r>
            <a:r>
              <a:rPr lang="ja-JP" altLang="en-US" sz="1200" dirty="0">
                <a:solidFill>
                  <a:srgbClr val="92D050"/>
                </a:solidFill>
              </a:rPr>
              <a:t> and </a:t>
            </a:r>
            <a:r>
              <a:rPr lang="en-US" altLang="ja-JP" sz="1200" dirty="0">
                <a:solidFill>
                  <a:srgbClr val="92D050"/>
                </a:solidFill>
              </a:rPr>
              <a:t>A. Gurevich,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endParaRPr lang="en-US" altLang="ja-JP" sz="1200" dirty="0">
              <a:solidFill>
                <a:srgbClr val="92D050"/>
              </a:solidFill>
            </a:endParaRPr>
          </a:p>
          <a:p>
            <a:r>
              <a:rPr lang="ja-JP" altLang="en-US" sz="1200" dirty="0">
                <a:solidFill>
                  <a:srgbClr val="92D050"/>
                </a:solidFill>
              </a:rPr>
              <a:t>     Phys. Rev. B </a:t>
            </a:r>
            <a:r>
              <a:rPr lang="ja-JP" altLang="en-US" sz="1200" b="1" dirty="0">
                <a:solidFill>
                  <a:srgbClr val="92D050"/>
                </a:solidFill>
              </a:rPr>
              <a:t>8</a:t>
            </a:r>
            <a:r>
              <a:rPr lang="en-US" altLang="ja-JP" sz="1200" b="1" dirty="0">
                <a:solidFill>
                  <a:srgbClr val="92D050"/>
                </a:solidFill>
              </a:rPr>
              <a:t>5</a:t>
            </a:r>
            <a:r>
              <a:rPr lang="en-US" altLang="ja-JP" sz="1200" dirty="0">
                <a:solidFill>
                  <a:srgbClr val="92D050"/>
                </a:solidFill>
              </a:rPr>
              <a:t>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054513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(2012)</a:t>
            </a:r>
            <a:endParaRPr lang="ja-JP" altLang="en-US" sz="1200" dirty="0">
              <a:solidFill>
                <a:srgbClr val="92D05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143FA9A-0696-9D8C-EC46-F9E75ECC6DB0}"/>
              </a:ext>
            </a:extLst>
          </p:cNvPr>
          <p:cNvSpPr txBox="1"/>
          <p:nvPr/>
        </p:nvSpPr>
        <p:spPr>
          <a:xfrm>
            <a:off x="8274325" y="4437527"/>
            <a:ext cx="3759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rgbClr val="92D050"/>
                </a:solidFill>
              </a:rPr>
              <a:t>F. Pei-Jen Lin</a:t>
            </a:r>
            <a:r>
              <a:rPr lang="ja-JP" altLang="en-US" sz="1200" dirty="0">
                <a:solidFill>
                  <a:srgbClr val="92D050"/>
                </a:solidFill>
              </a:rPr>
              <a:t> and </a:t>
            </a:r>
            <a:r>
              <a:rPr lang="en-US" altLang="ja-JP" sz="1200" dirty="0">
                <a:solidFill>
                  <a:srgbClr val="92D050"/>
                </a:solidFill>
              </a:rPr>
              <a:t>A. Gurevich,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endParaRPr lang="en-US" altLang="ja-JP" sz="1200" dirty="0">
              <a:solidFill>
                <a:srgbClr val="92D050"/>
              </a:solidFill>
            </a:endParaRPr>
          </a:p>
          <a:p>
            <a:r>
              <a:rPr lang="en-US" altLang="ja-JP" sz="1200" dirty="0">
                <a:solidFill>
                  <a:srgbClr val="92D050"/>
                </a:solidFill>
              </a:rPr>
              <a:t>       </a:t>
            </a:r>
            <a:r>
              <a:rPr lang="ja-JP" altLang="en-US" sz="1200" dirty="0">
                <a:solidFill>
                  <a:srgbClr val="92D050"/>
                </a:solidFill>
              </a:rPr>
              <a:t>Phys. Rev. B </a:t>
            </a:r>
            <a:r>
              <a:rPr lang="ja-JP" altLang="en-US" sz="1200" b="1" dirty="0">
                <a:solidFill>
                  <a:srgbClr val="92D050"/>
                </a:solidFill>
              </a:rPr>
              <a:t>8</a:t>
            </a:r>
            <a:r>
              <a:rPr lang="en-US" altLang="ja-JP" sz="1200" b="1" dirty="0">
                <a:solidFill>
                  <a:srgbClr val="92D050"/>
                </a:solidFill>
              </a:rPr>
              <a:t>5</a:t>
            </a:r>
            <a:r>
              <a:rPr lang="en-US" altLang="ja-JP" sz="1200" dirty="0">
                <a:solidFill>
                  <a:srgbClr val="92D050"/>
                </a:solidFill>
              </a:rPr>
              <a:t>,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054513</a:t>
            </a:r>
            <a:r>
              <a:rPr lang="ja-JP" altLang="en-US" sz="1200" dirty="0">
                <a:solidFill>
                  <a:srgbClr val="92D050"/>
                </a:solidFill>
              </a:rPr>
              <a:t> </a:t>
            </a:r>
            <a:r>
              <a:rPr lang="en-US" altLang="ja-JP" sz="1200" dirty="0">
                <a:solidFill>
                  <a:srgbClr val="92D050"/>
                </a:solidFill>
              </a:rPr>
              <a:t>(2012)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T. Kubo, Phys. Rev. Research </a:t>
            </a:r>
            <a:r>
              <a:rPr lang="en-US" altLang="ja-JP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033203 (2020) </a:t>
            </a:r>
            <a:endParaRPr lang="ja-JP" alt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DACC2B3-59EA-5638-A184-4F8870ACD6B2}"/>
              </a:ext>
            </a:extLst>
          </p:cNvPr>
          <p:cNvSpPr txBox="1"/>
          <p:nvPr/>
        </p:nvSpPr>
        <p:spPr>
          <a:xfrm>
            <a:off x="8192485" y="1762290"/>
            <a:ext cx="3161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Analytical result for T=0.</a:t>
            </a:r>
          </a:p>
          <a:p>
            <a:r>
              <a:rPr lang="en-US" altLang="ja-JP" sz="1200" dirty="0"/>
              <a:t>V. P. </a:t>
            </a:r>
            <a:r>
              <a:rPr lang="ja-JP" altLang="en-US" sz="1200" dirty="0"/>
              <a:t>Galaiko</a:t>
            </a:r>
            <a:r>
              <a:rPr lang="en-US" altLang="ja-JP" sz="1200" dirty="0"/>
              <a:t>,</a:t>
            </a:r>
            <a:r>
              <a:rPr lang="ja-JP" altLang="en-US" sz="1200" dirty="0"/>
              <a:t> Sov. Phys. JETP </a:t>
            </a:r>
            <a:r>
              <a:rPr lang="ja-JP" altLang="en-US" sz="1200" b="1" dirty="0"/>
              <a:t>23</a:t>
            </a:r>
            <a:r>
              <a:rPr lang="en-US" altLang="ja-JP" sz="1200" dirty="0"/>
              <a:t>,</a:t>
            </a:r>
            <a:r>
              <a:rPr lang="ja-JP" altLang="en-US" sz="1200" dirty="0"/>
              <a:t> 475 </a:t>
            </a:r>
            <a:r>
              <a:rPr lang="en-US" altLang="ja-JP" sz="1200" dirty="0"/>
              <a:t>(1966)</a:t>
            </a:r>
            <a:endParaRPr lang="ja-JP" altLang="en-US" sz="1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878C9FC-CEC6-F270-F4B3-467BDE3DB3F0}"/>
              </a:ext>
            </a:extLst>
          </p:cNvPr>
          <p:cNvSpPr txBox="1"/>
          <p:nvPr/>
        </p:nvSpPr>
        <p:spPr>
          <a:xfrm>
            <a:off x="8244792" y="5324920"/>
            <a:ext cx="3838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Analytical result for T=0.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T. Kubo, Phys. Rev. Research </a:t>
            </a:r>
            <a:r>
              <a:rPr lang="en-US" altLang="ja-JP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033203 (2020)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T. Kubo, </a:t>
            </a:r>
            <a:r>
              <a:rPr lang="en-US" altLang="ja-JP" sz="1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Supercond.Sci</a:t>
            </a: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en-US" altLang="ja-JP" sz="1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Tecnol</a:t>
            </a: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en-US" altLang="ja-JP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34</a:t>
            </a:r>
            <a:r>
              <a:rPr lang="en-US" altLang="ja-JP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045006 (2021) </a:t>
            </a:r>
            <a:endParaRPr lang="ja-JP" alt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4465BC7-DB89-8445-A2B7-ED2769CAAB59}"/>
                  </a:ext>
                </a:extLst>
              </p:cNvPr>
              <p:cNvSpPr txBox="1"/>
              <p:nvPr/>
            </p:nvSpPr>
            <p:spPr>
              <a:xfrm>
                <a:off x="5362866" y="3482344"/>
                <a:ext cx="27510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0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4465BC7-DB89-8445-A2B7-ED2769CAA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866" y="3482344"/>
                <a:ext cx="2751074" cy="430887"/>
              </a:xfrm>
              <a:prstGeom prst="rect">
                <a:avLst/>
              </a:prstGeom>
              <a:blipFill>
                <a:blip r:embed="rId24"/>
                <a:stretch>
                  <a:fillRect b="-295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F13DE72-C761-AFD8-D7E3-4F1E5C4EBD51}"/>
                  </a:ext>
                </a:extLst>
              </p:cNvPr>
              <p:cNvSpPr txBox="1"/>
              <p:nvPr/>
            </p:nvSpPr>
            <p:spPr>
              <a:xfrm>
                <a:off x="5392051" y="2431752"/>
                <a:ext cx="27510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0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F13DE72-C761-AFD8-D7E3-4F1E5C4E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051" y="2431752"/>
                <a:ext cx="2751074" cy="430887"/>
              </a:xfrm>
              <a:prstGeom prst="rect">
                <a:avLst/>
              </a:prstGeom>
              <a:blipFill>
                <a:blip r:embed="rId25"/>
                <a:stretch>
                  <a:fillRect b="-281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7895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9ABF2-B821-C7F2-B59A-7C58BED15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. 1. Refer to the following caption and surrounding text.">
            <a:extLst>
              <a:ext uri="{FF2B5EF4-FFF2-40B4-BE49-F238E27FC236}">
                <a16:creationId xmlns:a16="http://schemas.microsoft.com/office/drawing/2014/main" id="{2EAA82C1-B939-159C-3389-8555F4774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98" y="965992"/>
            <a:ext cx="7570273" cy="379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1110F29-5E2F-1DD8-1E8D-208BBC175F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0" y="4827708"/>
            <a:ext cx="7354957" cy="133726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F95FB5-A071-3096-1F99-ECDF97A64C40}"/>
              </a:ext>
            </a:extLst>
          </p:cNvPr>
          <p:cNvSpPr txBox="1"/>
          <p:nvPr/>
        </p:nvSpPr>
        <p:spPr>
          <a:xfrm>
            <a:off x="2887234" y="1037758"/>
            <a:ext cx="3786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1E3CFF"/>
                </a:solidFill>
              </a:rPr>
              <a:t>T. Kubo, </a:t>
            </a:r>
            <a:r>
              <a:rPr lang="ja-JP" altLang="en-US" sz="1400" dirty="0">
                <a:solidFill>
                  <a:srgbClr val="1E3CFF"/>
                </a:solidFill>
              </a:rPr>
              <a:t>Jpn. J. Appl. Phys. </a:t>
            </a:r>
            <a:r>
              <a:rPr lang="ja-JP" altLang="en-US" sz="1400" b="1" dirty="0">
                <a:solidFill>
                  <a:srgbClr val="1E3CFF"/>
                </a:solidFill>
              </a:rPr>
              <a:t>64</a:t>
            </a:r>
            <a:r>
              <a:rPr lang="ja-JP" altLang="en-US" sz="1400" dirty="0">
                <a:solidFill>
                  <a:srgbClr val="1E3CFF"/>
                </a:solidFill>
              </a:rPr>
              <a:t>, 018002 (2025)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289E5FF-6619-0843-0599-DD9C64B6063C}"/>
              </a:ext>
            </a:extLst>
          </p:cNvPr>
          <p:cNvSpPr txBox="1"/>
          <p:nvPr/>
        </p:nvSpPr>
        <p:spPr>
          <a:xfrm>
            <a:off x="-9939" y="-2163"/>
            <a:ext cx="1221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chemeClr val="tx2"/>
                </a:solidFill>
              </a:rPr>
              <a:t>Maximum field achieved so far </a:t>
            </a:r>
            <a:endParaRPr kumimoji="1" lang="ja-JP" alt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84D7D3-C0DD-7BB9-0806-DA11816270F3}"/>
              </a:ext>
            </a:extLst>
          </p:cNvPr>
          <p:cNvSpPr txBox="1"/>
          <p:nvPr/>
        </p:nvSpPr>
        <p:spPr>
          <a:xfrm>
            <a:off x="3303116" y="501144"/>
            <a:ext cx="5423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Already close to the theoretical limit?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72121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C7BDA-F977-666A-5023-E9FBCC28A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. 1. Refer to the following caption and surrounding text.">
            <a:extLst>
              <a:ext uri="{FF2B5EF4-FFF2-40B4-BE49-F238E27FC236}">
                <a16:creationId xmlns:a16="http://schemas.microsoft.com/office/drawing/2014/main" id="{B7C81DEB-28C5-D98E-9442-CF6BBFFDA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5" y="965992"/>
            <a:ext cx="7570273" cy="379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F019F2A-A749-45C3-9007-F9CA1E302D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517" y="4827708"/>
            <a:ext cx="7354957" cy="133726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1CD5B3-C821-AA5D-9EE6-F84D26E399C0}"/>
              </a:ext>
            </a:extLst>
          </p:cNvPr>
          <p:cNvSpPr txBox="1"/>
          <p:nvPr/>
        </p:nvSpPr>
        <p:spPr>
          <a:xfrm>
            <a:off x="680751" y="1037758"/>
            <a:ext cx="3786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1E3CFF"/>
                </a:solidFill>
              </a:rPr>
              <a:t>T. Kubo, </a:t>
            </a:r>
            <a:r>
              <a:rPr lang="ja-JP" altLang="en-US" sz="1400" dirty="0">
                <a:solidFill>
                  <a:srgbClr val="1E3CFF"/>
                </a:solidFill>
              </a:rPr>
              <a:t>Jpn. J. Appl. Phys. </a:t>
            </a:r>
            <a:r>
              <a:rPr lang="ja-JP" altLang="en-US" sz="1400" b="1" dirty="0">
                <a:solidFill>
                  <a:srgbClr val="1E3CFF"/>
                </a:solidFill>
              </a:rPr>
              <a:t>64</a:t>
            </a:r>
            <a:r>
              <a:rPr lang="ja-JP" altLang="en-US" sz="1400" dirty="0">
                <a:solidFill>
                  <a:srgbClr val="1E3CFF"/>
                </a:solidFill>
              </a:rPr>
              <a:t>, 018002 (2025)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FFCC34-3309-BCF0-0A41-99EE355C1DC0}"/>
              </a:ext>
            </a:extLst>
          </p:cNvPr>
          <p:cNvSpPr txBox="1"/>
          <p:nvPr/>
        </p:nvSpPr>
        <p:spPr>
          <a:xfrm>
            <a:off x="-9939" y="-2163"/>
            <a:ext cx="1221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chemeClr val="tx2"/>
                </a:solidFill>
              </a:rPr>
              <a:t>Maximum field achieved so far </a:t>
            </a:r>
            <a:endParaRPr kumimoji="1" lang="ja-JP" alt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0F9FA1-6D4C-CAAB-58FA-82E2CBB9EEF8}"/>
              </a:ext>
            </a:extLst>
          </p:cNvPr>
          <p:cNvSpPr txBox="1"/>
          <p:nvPr/>
        </p:nvSpPr>
        <p:spPr>
          <a:xfrm>
            <a:off x="3303116" y="501144"/>
            <a:ext cx="5423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Already close to the theoretical limit?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95BF8C7-EDCB-FA10-3B27-0573060F7A61}"/>
                  </a:ext>
                </a:extLst>
              </p:cNvPr>
              <p:cNvSpPr txBox="1"/>
              <p:nvPr/>
            </p:nvSpPr>
            <p:spPr>
              <a:xfrm>
                <a:off x="7605088" y="883537"/>
                <a:ext cx="4586912" cy="1342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="1" dirty="0"/>
                  <a:t>The answer:</a:t>
                </a:r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66"/>
                    </a:solidFill>
                  </a:rPr>
                  <a:t>we currently have no reliable estimate</a:t>
                </a:r>
                <a:r>
                  <a:rPr lang="en-US" altLang="ja-JP" sz="2000" dirty="0"/>
                  <a:t>, because there is </a:t>
                </a:r>
                <a:r>
                  <a:rPr lang="en-US" altLang="ja-JP" sz="2000" b="1" dirty="0"/>
                  <a:t>no theory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ar-AE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ja-JP" altLang="ar-AE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ar-AE" altLang="ja-JP" sz="20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ja-JP" sz="2000" dirty="0"/>
                  <a:t> applicable to </a:t>
                </a:r>
                <a:r>
                  <a:rPr lang="en-US" altLang="ja-JP" sz="2000" b="1" dirty="0"/>
                  <a:t>clean Nb at 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ar-AE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ar-AE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ja-JP" altLang="ar-AE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ar-AE" altLang="ja-JP" sz="2000" dirty="0"/>
                  <a:t>.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95BF8C7-EDCB-FA10-3B27-0573060F7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088" y="883537"/>
                <a:ext cx="4586912" cy="1342740"/>
              </a:xfrm>
              <a:prstGeom prst="rect">
                <a:avLst/>
              </a:prstGeom>
              <a:blipFill>
                <a:blip r:embed="rId4"/>
                <a:stretch>
                  <a:fillRect l="-1463" t="-2727" b="-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3561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D48AE-3A3F-E264-23AD-FA5637D97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. 1. Refer to the following caption and surrounding text.">
            <a:extLst>
              <a:ext uri="{FF2B5EF4-FFF2-40B4-BE49-F238E27FC236}">
                <a16:creationId xmlns:a16="http://schemas.microsoft.com/office/drawing/2014/main" id="{38322AF2-A827-65E1-26E5-B09AC28CF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5" y="965992"/>
            <a:ext cx="7570273" cy="379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847ED46-4873-9EFE-AE1E-4210E28A27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517" y="4827708"/>
            <a:ext cx="7354957" cy="133726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D32CC49-985D-A37C-A860-ED3F471F7223}"/>
              </a:ext>
            </a:extLst>
          </p:cNvPr>
          <p:cNvSpPr txBox="1"/>
          <p:nvPr/>
        </p:nvSpPr>
        <p:spPr>
          <a:xfrm>
            <a:off x="680751" y="1037758"/>
            <a:ext cx="3786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1E3CFF"/>
                </a:solidFill>
              </a:rPr>
              <a:t>T. Kubo, </a:t>
            </a:r>
            <a:r>
              <a:rPr lang="ja-JP" altLang="en-US" sz="1400" dirty="0">
                <a:solidFill>
                  <a:srgbClr val="1E3CFF"/>
                </a:solidFill>
              </a:rPr>
              <a:t>Jpn. J. Appl. Phys. </a:t>
            </a:r>
            <a:r>
              <a:rPr lang="ja-JP" altLang="en-US" sz="1400" b="1" dirty="0">
                <a:solidFill>
                  <a:srgbClr val="1E3CFF"/>
                </a:solidFill>
              </a:rPr>
              <a:t>64</a:t>
            </a:r>
            <a:r>
              <a:rPr lang="ja-JP" altLang="en-US" sz="1400" dirty="0">
                <a:solidFill>
                  <a:srgbClr val="1E3CFF"/>
                </a:solidFill>
              </a:rPr>
              <a:t>, 018002 (2025)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CA1D69-0D20-2B6A-19D7-B377F52009FF}"/>
              </a:ext>
            </a:extLst>
          </p:cNvPr>
          <p:cNvSpPr txBox="1"/>
          <p:nvPr/>
        </p:nvSpPr>
        <p:spPr>
          <a:xfrm>
            <a:off x="-9939" y="-2163"/>
            <a:ext cx="1221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chemeClr val="tx2"/>
                </a:solidFill>
              </a:rPr>
              <a:t>Maximum field achieved so far </a:t>
            </a:r>
            <a:endParaRPr kumimoji="1" lang="ja-JP" alt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46CE7E-3A61-93DF-2560-2C24F523B43B}"/>
              </a:ext>
            </a:extLst>
          </p:cNvPr>
          <p:cNvSpPr txBox="1"/>
          <p:nvPr/>
        </p:nvSpPr>
        <p:spPr>
          <a:xfrm>
            <a:off x="3303116" y="501144"/>
            <a:ext cx="5423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Already close to the theoretical limit?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05DA252-631D-CEE2-03BD-D58908122615}"/>
                  </a:ext>
                </a:extLst>
              </p:cNvPr>
              <p:cNvSpPr txBox="1"/>
              <p:nvPr/>
            </p:nvSpPr>
            <p:spPr>
              <a:xfrm>
                <a:off x="7605088" y="883537"/>
                <a:ext cx="4586912" cy="4419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="1" dirty="0"/>
                  <a:t>The answer:</a:t>
                </a:r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66"/>
                    </a:solidFill>
                  </a:rPr>
                  <a:t>we currently have no reliable estimate</a:t>
                </a:r>
                <a:r>
                  <a:rPr lang="en-US" altLang="ja-JP" sz="2000" dirty="0"/>
                  <a:t>, because there is </a:t>
                </a:r>
                <a:r>
                  <a:rPr lang="en-US" altLang="ja-JP" sz="2000" b="1" dirty="0"/>
                  <a:t>no theory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ar-AE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ja-JP" altLang="ar-AE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ar-AE" altLang="ja-JP" sz="20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ja-JP" sz="2000" dirty="0"/>
                  <a:t> applicable to </a:t>
                </a:r>
                <a:r>
                  <a:rPr lang="en-US" altLang="ja-JP" sz="2000" b="1" dirty="0"/>
                  <a:t>clean Nb at 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ar-AE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ar-AE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ja-JP" altLang="ar-AE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ar-AE" altLang="ja-JP" sz="2000" dirty="0"/>
                  <a:t>.</a:t>
                </a:r>
                <a:endParaRPr lang="en-US" altLang="ja-JP" sz="2000" dirty="0"/>
              </a:p>
              <a:p>
                <a:br>
                  <a:rPr lang="ar-AE" altLang="ja-JP" sz="2000" dirty="0"/>
                </a:br>
                <a:r>
                  <a:rPr lang="en-US" altLang="ja-JP" sz="2000" b="1" dirty="0"/>
                  <a:t>Ginzburg–Landau (GL) theory</a:t>
                </a:r>
                <a:r>
                  <a:rPr lang="en-US" altLang="ja-JP" sz="2000" dirty="0"/>
                  <a:t>, valid near 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ar-AE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ar-AE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ja-JP" altLang="ar-AE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ar-AE" altLang="ja-JP" sz="2000" dirty="0"/>
                  <a:t>, </a:t>
                </a:r>
                <a:r>
                  <a:rPr lang="en-US" altLang="ja-JP" sz="2000" dirty="0"/>
                  <a:t>gives</a:t>
                </a:r>
              </a:p>
              <a:p>
                <a:endParaRPr lang="en-US" altLang="ja-JP" sz="2000" dirty="0"/>
              </a:p>
              <a:p>
                <a:endParaRPr lang="en-US" altLang="ja-JP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≃</m:t>
                          </m:r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26</m:t>
                      </m:r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20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≃</m:t>
                              </m:r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en-US" altLang="ja-JP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1" lang="en-US" altLang="ja-JP" sz="2000" dirty="0"/>
              </a:p>
              <a:p>
                <a:endParaRPr kumimoji="1" lang="ja-JP" altLang="en-US" sz="2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05DA252-631D-CEE2-03BD-D58908122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088" y="883537"/>
                <a:ext cx="4586912" cy="4419158"/>
              </a:xfrm>
              <a:prstGeom prst="rect">
                <a:avLst/>
              </a:prstGeom>
              <a:blipFill>
                <a:blip r:embed="rId4"/>
                <a:stretch>
                  <a:fillRect l="-1463" t="-8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E85B76-31F6-3FAA-4DFF-F547759B998D}"/>
              </a:ext>
            </a:extLst>
          </p:cNvPr>
          <p:cNvSpPr txBox="1"/>
          <p:nvPr/>
        </p:nvSpPr>
        <p:spPr>
          <a:xfrm>
            <a:off x="7961250" y="3176470"/>
            <a:ext cx="4224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tx2"/>
                </a:solidFill>
              </a:rPr>
              <a:t>A. J. </a:t>
            </a:r>
            <a:r>
              <a:rPr lang="en-US" altLang="ja-JP" sz="1200" dirty="0" err="1">
                <a:solidFill>
                  <a:schemeClr val="tx2"/>
                </a:solidFill>
              </a:rPr>
              <a:t>Dolgert</a:t>
            </a:r>
            <a:r>
              <a:rPr lang="en-US" altLang="ja-JP" sz="1200" dirty="0">
                <a:solidFill>
                  <a:schemeClr val="tx2"/>
                </a:solidFill>
              </a:rPr>
              <a:t> et al., Phys. Rev. B </a:t>
            </a:r>
            <a:r>
              <a:rPr lang="en-US" altLang="ja-JP" sz="1200" b="1" dirty="0">
                <a:solidFill>
                  <a:schemeClr val="tx2"/>
                </a:solidFill>
              </a:rPr>
              <a:t>53</a:t>
            </a:r>
            <a:r>
              <a:rPr lang="en-US" altLang="ja-JP" sz="1200" dirty="0">
                <a:solidFill>
                  <a:schemeClr val="tx2"/>
                </a:solidFill>
              </a:rPr>
              <a:t>, 5650 (1996)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tx2"/>
                </a:solidFill>
              </a:rPr>
              <a:t>M. K. Transtrum et al., </a:t>
            </a:r>
            <a:r>
              <a:rPr lang="ja-JP" altLang="en-US" sz="1200" dirty="0">
                <a:solidFill>
                  <a:schemeClr val="tx2"/>
                </a:solidFill>
              </a:rPr>
              <a:t>Phys. Rev. </a:t>
            </a:r>
            <a:r>
              <a:rPr lang="en-US" altLang="ja-JP" sz="1200" dirty="0">
                <a:solidFill>
                  <a:schemeClr val="tx2"/>
                </a:solidFill>
              </a:rPr>
              <a:t>B</a:t>
            </a:r>
            <a:r>
              <a:rPr lang="ja-JP" altLang="en-US" sz="1200" dirty="0">
                <a:solidFill>
                  <a:schemeClr val="tx2"/>
                </a:solidFill>
              </a:rPr>
              <a:t> </a:t>
            </a:r>
            <a:r>
              <a:rPr lang="en-US" altLang="ja-JP" sz="1200" b="1" dirty="0">
                <a:solidFill>
                  <a:schemeClr val="tx2"/>
                </a:solidFill>
              </a:rPr>
              <a:t>83</a:t>
            </a:r>
            <a:r>
              <a:rPr lang="en-US" altLang="ja-JP" sz="1200" dirty="0">
                <a:solidFill>
                  <a:schemeClr val="tx2"/>
                </a:solidFill>
              </a:rPr>
              <a:t>,</a:t>
            </a:r>
            <a:r>
              <a:rPr lang="ja-JP" altLang="en-US" sz="1200" dirty="0">
                <a:solidFill>
                  <a:schemeClr val="tx2"/>
                </a:solidFill>
              </a:rPr>
              <a:t> </a:t>
            </a:r>
            <a:r>
              <a:rPr lang="en-US" altLang="ja-JP" sz="1200" dirty="0">
                <a:solidFill>
                  <a:schemeClr val="tx2"/>
                </a:solidFill>
              </a:rPr>
              <a:t>094505</a:t>
            </a:r>
            <a:r>
              <a:rPr lang="ja-JP" altLang="en-US" sz="1200" dirty="0">
                <a:solidFill>
                  <a:schemeClr val="tx2"/>
                </a:solidFill>
              </a:rPr>
              <a:t> </a:t>
            </a:r>
            <a:r>
              <a:rPr lang="en-US" altLang="ja-JP" sz="1200" dirty="0">
                <a:solidFill>
                  <a:schemeClr val="tx2"/>
                </a:solidFill>
              </a:rPr>
              <a:t>(2011)</a:t>
            </a:r>
            <a:endParaRPr lang="ja-JP" altLang="en-US" sz="1200" dirty="0">
              <a:solidFill>
                <a:schemeClr val="tx2"/>
              </a:solidFill>
            </a:endParaRPr>
          </a:p>
          <a:p>
            <a:endParaRPr lang="ja-JP" alt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7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77956-78CD-DB22-1D5B-7EAD7987A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22C9E46-02AB-6679-726F-68DE96188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81" y="1105961"/>
            <a:ext cx="7328659" cy="417915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3AEF30A-CEBB-C1F7-6AE9-D28F6A52BF52}"/>
              </a:ext>
            </a:extLst>
          </p:cNvPr>
          <p:cNvCxnSpPr>
            <a:cxnSpLocks/>
          </p:cNvCxnSpPr>
          <p:nvPr/>
        </p:nvCxnSpPr>
        <p:spPr>
          <a:xfrm flipH="1">
            <a:off x="948369" y="3195537"/>
            <a:ext cx="6055546" cy="342895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AADDA958-C7E3-201F-413D-C52729E23EED}"/>
              </a:ext>
            </a:extLst>
          </p:cNvPr>
          <p:cNvSpPr/>
          <p:nvPr/>
        </p:nvSpPr>
        <p:spPr>
          <a:xfrm rot="14804118">
            <a:off x="6117709" y="2737596"/>
            <a:ext cx="434552" cy="774833"/>
          </a:xfrm>
          <a:prstGeom prst="rightBrace">
            <a:avLst>
              <a:gd name="adj1" fmla="val 23357"/>
              <a:gd name="adj2" fmla="val 50000"/>
            </a:avLst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695AA8C-0AFD-430A-AD52-82B075719F19}"/>
              </a:ext>
            </a:extLst>
          </p:cNvPr>
          <p:cNvSpPr txBox="1"/>
          <p:nvPr/>
        </p:nvSpPr>
        <p:spPr>
          <a:xfrm rot="20091856">
            <a:off x="4977965" y="2255504"/>
            <a:ext cx="2138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Linear response </a:t>
            </a:r>
          </a:p>
          <a:p>
            <a:pPr algn="ctr"/>
            <a:r>
              <a:rPr kumimoji="1" lang="en-US" altLang="ja-JP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regime</a:t>
            </a:r>
            <a:endParaRPr kumimoji="1" lang="ja-JP" alt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12146C-9513-E19D-1C95-07D0D2AA1100}"/>
              </a:ext>
            </a:extLst>
          </p:cNvPr>
          <p:cNvSpPr txBox="1"/>
          <p:nvPr/>
        </p:nvSpPr>
        <p:spPr>
          <a:xfrm>
            <a:off x="6352158" y="1566156"/>
            <a:ext cx="5590569" cy="76944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</a:rPr>
              <a:t>Thermal Equilibrium</a:t>
            </a:r>
            <a:endParaRPr kumimoji="1" lang="ja-JP" altLang="en-US" sz="4400" dirty="0">
              <a:solidFill>
                <a:srgbClr val="FFC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B2B488-48AC-3A05-1325-5541256447E1}"/>
              </a:ext>
            </a:extLst>
          </p:cNvPr>
          <p:cNvSpPr txBox="1"/>
          <p:nvPr/>
        </p:nvSpPr>
        <p:spPr>
          <a:xfrm rot="19992388">
            <a:off x="4367454" y="1186795"/>
            <a:ext cx="2400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92D050"/>
                </a:solidFill>
              </a:rPr>
              <a:t>Mattis-Bardeen </a:t>
            </a:r>
          </a:p>
          <a:p>
            <a:pPr algn="ctr"/>
            <a:r>
              <a:rPr kumimoji="1" lang="en-US" altLang="ja-JP" sz="2400" dirty="0">
                <a:solidFill>
                  <a:srgbClr val="92D050"/>
                </a:solidFill>
              </a:rPr>
              <a:t>Theory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A20D5F-7984-4DE2-72AD-4CB29B6C2C53}"/>
              </a:ext>
            </a:extLst>
          </p:cNvPr>
          <p:cNvSpPr txBox="1"/>
          <p:nvPr/>
        </p:nvSpPr>
        <p:spPr>
          <a:xfrm rot="19836122">
            <a:off x="264579" y="4455391"/>
            <a:ext cx="31242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Driving force of </a:t>
            </a:r>
          </a:p>
          <a:p>
            <a:r>
              <a:rPr kumimoji="1" lang="en-US" altLang="ja-JP" sz="2400" dirty="0"/>
              <a:t>Nonequilibrium </a:t>
            </a:r>
          </a:p>
          <a:p>
            <a:r>
              <a:rPr kumimoji="1" lang="en-US" altLang="ja-JP" sz="2400" dirty="0"/>
              <a:t>Dynamics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e.g</a:t>
            </a:r>
            <a:r>
              <a:rPr kumimoji="1" lang="en-US" altLang="ja-JP" dirty="0"/>
              <a:t>, strength of microwave)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332D83E-00D3-2366-9CA3-9CA7788364D7}"/>
              </a:ext>
            </a:extLst>
          </p:cNvPr>
          <p:cNvSpPr txBox="1"/>
          <p:nvPr/>
        </p:nvSpPr>
        <p:spPr>
          <a:xfrm>
            <a:off x="21052" y="0"/>
            <a:ext cx="3969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Under the ac field</a:t>
            </a:r>
            <a:endParaRPr kumimoji="1" lang="ja-JP" altLang="en-US" sz="3600" dirty="0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99C0641-20F6-9803-7915-5FBF194F24CC}"/>
              </a:ext>
            </a:extLst>
          </p:cNvPr>
          <p:cNvSpPr/>
          <p:nvPr/>
        </p:nvSpPr>
        <p:spPr>
          <a:xfrm rot="14363153">
            <a:off x="5631892" y="1843325"/>
            <a:ext cx="496957" cy="5353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8539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F5434-6F16-DDDF-2126-95F866260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. 1. Refer to the following caption and surrounding text.">
            <a:extLst>
              <a:ext uri="{FF2B5EF4-FFF2-40B4-BE49-F238E27FC236}">
                <a16:creationId xmlns:a16="http://schemas.microsoft.com/office/drawing/2014/main" id="{CBBF88B9-5899-7A36-6662-A7317D0A4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5" y="965992"/>
            <a:ext cx="7570273" cy="379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EF7B7AB-A983-C664-AC20-D6CE179853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517" y="4827708"/>
            <a:ext cx="7354957" cy="133726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D9F8D08-58D1-A226-77C8-47542A9BF797}"/>
              </a:ext>
            </a:extLst>
          </p:cNvPr>
          <p:cNvSpPr txBox="1"/>
          <p:nvPr/>
        </p:nvSpPr>
        <p:spPr>
          <a:xfrm>
            <a:off x="680751" y="1037758"/>
            <a:ext cx="3786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1E3CFF"/>
                </a:solidFill>
              </a:rPr>
              <a:t>T. Kubo, </a:t>
            </a:r>
            <a:r>
              <a:rPr lang="ja-JP" altLang="en-US" sz="1400" dirty="0">
                <a:solidFill>
                  <a:srgbClr val="1E3CFF"/>
                </a:solidFill>
              </a:rPr>
              <a:t>Jpn. J. Appl. Phys. </a:t>
            </a:r>
            <a:r>
              <a:rPr lang="ja-JP" altLang="en-US" sz="1400" b="1" dirty="0">
                <a:solidFill>
                  <a:srgbClr val="1E3CFF"/>
                </a:solidFill>
              </a:rPr>
              <a:t>64</a:t>
            </a:r>
            <a:r>
              <a:rPr lang="ja-JP" altLang="en-US" sz="1400" dirty="0">
                <a:solidFill>
                  <a:srgbClr val="1E3CFF"/>
                </a:solidFill>
              </a:rPr>
              <a:t>, 018002 (2025)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011AC4-B6DB-F35E-FCAD-02792EAE263F}"/>
              </a:ext>
            </a:extLst>
          </p:cNvPr>
          <p:cNvSpPr txBox="1"/>
          <p:nvPr/>
        </p:nvSpPr>
        <p:spPr>
          <a:xfrm>
            <a:off x="-9939" y="-2163"/>
            <a:ext cx="1221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chemeClr val="tx2"/>
                </a:solidFill>
              </a:rPr>
              <a:t>Maximum field achieved so far </a:t>
            </a:r>
            <a:endParaRPr kumimoji="1" lang="ja-JP" alt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2B5BFB-4540-9837-EF54-838D4AD1A0D1}"/>
              </a:ext>
            </a:extLst>
          </p:cNvPr>
          <p:cNvSpPr txBox="1"/>
          <p:nvPr/>
        </p:nvSpPr>
        <p:spPr>
          <a:xfrm>
            <a:off x="3303116" y="501144"/>
            <a:ext cx="5423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Already close to the theoretical limit?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6F85AE5-0FF5-0BE9-41B1-F2F396ECD922}"/>
                  </a:ext>
                </a:extLst>
              </p:cNvPr>
              <p:cNvSpPr txBox="1"/>
              <p:nvPr/>
            </p:nvSpPr>
            <p:spPr>
              <a:xfrm>
                <a:off x="7605088" y="883537"/>
                <a:ext cx="4586912" cy="6081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="1" dirty="0"/>
                  <a:t>The answer:</a:t>
                </a:r>
                <a:r>
                  <a:rPr lang="en-US" altLang="ja-JP" sz="2000" dirty="0"/>
                  <a:t> </a:t>
                </a:r>
                <a:r>
                  <a:rPr lang="en-US" altLang="ja-JP" sz="2000" b="1" dirty="0">
                    <a:solidFill>
                      <a:srgbClr val="FF0066"/>
                    </a:solidFill>
                  </a:rPr>
                  <a:t>we currently have no reliable estimate</a:t>
                </a:r>
                <a:r>
                  <a:rPr lang="en-US" altLang="ja-JP" sz="2000" dirty="0"/>
                  <a:t>, because there is </a:t>
                </a:r>
                <a:r>
                  <a:rPr lang="en-US" altLang="ja-JP" sz="2000" b="1" dirty="0"/>
                  <a:t>no theory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ar-AE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ja-JP" altLang="ar-AE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ar-AE" altLang="ja-JP" sz="20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ja-JP" sz="2000" dirty="0"/>
                  <a:t> applicable to </a:t>
                </a:r>
                <a:r>
                  <a:rPr lang="en-US" altLang="ja-JP" sz="2000" b="1" dirty="0"/>
                  <a:t>clean Nb at 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ar-AE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ar-AE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ja-JP" altLang="ar-AE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ar-AE" altLang="ja-JP" sz="2000" dirty="0"/>
                  <a:t>.</a:t>
                </a:r>
                <a:endParaRPr lang="en-US" altLang="ja-JP" sz="2000" dirty="0"/>
              </a:p>
              <a:p>
                <a:br>
                  <a:rPr lang="ar-AE" altLang="ja-JP" sz="2000" dirty="0"/>
                </a:br>
                <a:r>
                  <a:rPr lang="en-US" altLang="ja-JP" sz="2000" b="1" dirty="0"/>
                  <a:t>Ginzburg–Landau (GL) theory</a:t>
                </a:r>
                <a:r>
                  <a:rPr lang="en-US" altLang="ja-JP" sz="2000" dirty="0"/>
                  <a:t>, valid near 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ar-AE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ar-AE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ja-JP" altLang="ar-AE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ar-AE" altLang="ja-JP" sz="2000" dirty="0"/>
                  <a:t>, </a:t>
                </a:r>
                <a:r>
                  <a:rPr lang="en-US" altLang="ja-JP" sz="2000" dirty="0"/>
                  <a:t>gives</a:t>
                </a:r>
              </a:p>
              <a:p>
                <a:endParaRPr lang="en-US" altLang="ja-JP" sz="2000" dirty="0"/>
              </a:p>
              <a:p>
                <a:endParaRPr lang="en-US" altLang="ja-JP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≃</m:t>
                          </m:r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26</m:t>
                      </m:r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20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≃</m:t>
                              </m:r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en-US" altLang="ja-JP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1" lang="en-US" altLang="ja-JP" sz="2000" dirty="0"/>
              </a:p>
              <a:p>
                <a:r>
                  <a:rPr kumimoji="1" lang="en-US" altLang="ja-JP" sz="2000" dirty="0"/>
                  <a:t>If we naively extrapolate this to low temperatures — not theoretically justified — we obtain the rough estimate</a:t>
                </a:r>
              </a:p>
              <a:p>
                <a:r>
                  <a:rPr kumimoji="1" lang="en-US" altLang="ja-JP" sz="2000" dirty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26</m:t>
                    </m:r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ja-JP" sz="2000" b="1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ja-JP" sz="2400" b="1" dirty="0">
                    <a:solidFill>
                      <a:srgbClr val="FF0066"/>
                    </a:solidFill>
                  </a:rPr>
                  <a:t>?</a:t>
                </a:r>
              </a:p>
              <a:p>
                <a:r>
                  <a:rPr kumimoji="1" lang="en-US" altLang="ja-JP" sz="2000" dirty="0"/>
                  <a:t>                             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250</m:t>
                    </m:r>
                  </m:oMath>
                </a14:m>
                <a:r>
                  <a:rPr kumimoji="1" lang="en-US" altLang="ja-JP" sz="2000" dirty="0"/>
                  <a:t> mT </a:t>
                </a:r>
                <a:r>
                  <a:rPr kumimoji="1" lang="en-US" altLang="ja-JP" sz="2400" b="1" dirty="0">
                    <a:solidFill>
                      <a:srgbClr val="FF0066"/>
                    </a:solidFill>
                  </a:rPr>
                  <a:t>?</a:t>
                </a:r>
                <a:endParaRPr kumimoji="1" lang="ja-JP" altLang="en-US" sz="20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6F85AE5-0FF5-0BE9-41B1-F2F396ECD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088" y="883537"/>
                <a:ext cx="4586912" cy="6081152"/>
              </a:xfrm>
              <a:prstGeom prst="rect">
                <a:avLst/>
              </a:prstGeom>
              <a:blipFill>
                <a:blip r:embed="rId4"/>
                <a:stretch>
                  <a:fillRect l="-1463" t="-601" b="-12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AEFA4B5-DA2D-599C-53B3-DDE815C7FD92}"/>
              </a:ext>
            </a:extLst>
          </p:cNvPr>
          <p:cNvSpPr txBox="1"/>
          <p:nvPr/>
        </p:nvSpPr>
        <p:spPr>
          <a:xfrm>
            <a:off x="7961250" y="3176470"/>
            <a:ext cx="4224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tx2"/>
                </a:solidFill>
              </a:rPr>
              <a:t>A. J. </a:t>
            </a:r>
            <a:r>
              <a:rPr lang="en-US" altLang="ja-JP" sz="1200" dirty="0" err="1">
                <a:solidFill>
                  <a:schemeClr val="tx2"/>
                </a:solidFill>
              </a:rPr>
              <a:t>Dolgert</a:t>
            </a:r>
            <a:r>
              <a:rPr lang="en-US" altLang="ja-JP" sz="1200" dirty="0">
                <a:solidFill>
                  <a:schemeClr val="tx2"/>
                </a:solidFill>
              </a:rPr>
              <a:t> et al., Phys. Rev. B </a:t>
            </a:r>
            <a:r>
              <a:rPr lang="en-US" altLang="ja-JP" sz="1200" b="1" dirty="0">
                <a:solidFill>
                  <a:schemeClr val="tx2"/>
                </a:solidFill>
              </a:rPr>
              <a:t>53</a:t>
            </a:r>
            <a:r>
              <a:rPr lang="en-US" altLang="ja-JP" sz="1200" dirty="0">
                <a:solidFill>
                  <a:schemeClr val="tx2"/>
                </a:solidFill>
              </a:rPr>
              <a:t>, 5650 (1996)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200" dirty="0">
                <a:solidFill>
                  <a:schemeClr val="tx2"/>
                </a:solidFill>
              </a:rPr>
              <a:t>M. K. Transtrum et al., </a:t>
            </a:r>
            <a:r>
              <a:rPr lang="ja-JP" altLang="en-US" sz="1200" dirty="0">
                <a:solidFill>
                  <a:schemeClr val="tx2"/>
                </a:solidFill>
              </a:rPr>
              <a:t>Phys. Rev. </a:t>
            </a:r>
            <a:r>
              <a:rPr lang="en-US" altLang="ja-JP" sz="1200" dirty="0">
                <a:solidFill>
                  <a:schemeClr val="tx2"/>
                </a:solidFill>
              </a:rPr>
              <a:t>B</a:t>
            </a:r>
            <a:r>
              <a:rPr lang="ja-JP" altLang="en-US" sz="1200" dirty="0">
                <a:solidFill>
                  <a:schemeClr val="tx2"/>
                </a:solidFill>
              </a:rPr>
              <a:t> </a:t>
            </a:r>
            <a:r>
              <a:rPr lang="en-US" altLang="ja-JP" sz="1200" b="1" dirty="0">
                <a:solidFill>
                  <a:schemeClr val="tx2"/>
                </a:solidFill>
              </a:rPr>
              <a:t>83</a:t>
            </a:r>
            <a:r>
              <a:rPr lang="en-US" altLang="ja-JP" sz="1200" dirty="0">
                <a:solidFill>
                  <a:schemeClr val="tx2"/>
                </a:solidFill>
              </a:rPr>
              <a:t>,</a:t>
            </a:r>
            <a:r>
              <a:rPr lang="ja-JP" altLang="en-US" sz="1200" dirty="0">
                <a:solidFill>
                  <a:schemeClr val="tx2"/>
                </a:solidFill>
              </a:rPr>
              <a:t> </a:t>
            </a:r>
            <a:r>
              <a:rPr lang="en-US" altLang="ja-JP" sz="1200" dirty="0">
                <a:solidFill>
                  <a:schemeClr val="tx2"/>
                </a:solidFill>
              </a:rPr>
              <a:t>094505</a:t>
            </a:r>
            <a:r>
              <a:rPr lang="ja-JP" altLang="en-US" sz="1200" dirty="0">
                <a:solidFill>
                  <a:schemeClr val="tx2"/>
                </a:solidFill>
              </a:rPr>
              <a:t> </a:t>
            </a:r>
            <a:r>
              <a:rPr lang="en-US" altLang="ja-JP" sz="1200" dirty="0">
                <a:solidFill>
                  <a:schemeClr val="tx2"/>
                </a:solidFill>
              </a:rPr>
              <a:t>(2011)</a:t>
            </a:r>
            <a:endParaRPr lang="ja-JP" altLang="en-US" sz="1200" dirty="0">
              <a:solidFill>
                <a:schemeClr val="tx2"/>
              </a:solidFill>
            </a:endParaRPr>
          </a:p>
          <a:p>
            <a:endParaRPr lang="ja-JP" alt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2276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. 1. Refer to the following caption and surrounding text.">
            <a:extLst>
              <a:ext uri="{FF2B5EF4-FFF2-40B4-BE49-F238E27FC236}">
                <a16:creationId xmlns:a16="http://schemas.microsoft.com/office/drawing/2014/main" id="{61B2CF65-8587-6B6B-9E98-9BC7C6A3A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65"/>
          <a:stretch>
            <a:fillRect/>
          </a:stretch>
        </p:blipFill>
        <p:spPr bwMode="auto">
          <a:xfrm>
            <a:off x="34815" y="965992"/>
            <a:ext cx="5975617" cy="379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05BE345-D415-9944-257F-1FF04BE73208}"/>
              </a:ext>
            </a:extLst>
          </p:cNvPr>
          <p:cNvSpPr txBox="1"/>
          <p:nvPr/>
        </p:nvSpPr>
        <p:spPr>
          <a:xfrm>
            <a:off x="680751" y="1037758"/>
            <a:ext cx="3786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1E3CFF"/>
                </a:solidFill>
              </a:rPr>
              <a:t>T. Kubo, </a:t>
            </a:r>
            <a:r>
              <a:rPr lang="ja-JP" altLang="en-US" sz="1400" dirty="0">
                <a:solidFill>
                  <a:srgbClr val="1E3CFF"/>
                </a:solidFill>
              </a:rPr>
              <a:t>Jpn. J. Appl. Phys. </a:t>
            </a:r>
            <a:r>
              <a:rPr lang="ja-JP" altLang="en-US" sz="1400" b="1" dirty="0">
                <a:solidFill>
                  <a:srgbClr val="1E3CFF"/>
                </a:solidFill>
              </a:rPr>
              <a:t>64</a:t>
            </a:r>
            <a:r>
              <a:rPr lang="ja-JP" altLang="en-US" sz="1400" dirty="0">
                <a:solidFill>
                  <a:srgbClr val="1E3CFF"/>
                </a:solidFill>
              </a:rPr>
              <a:t>, 018002 (2025)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BEAAFA-58B0-95F6-84D7-B04DE6E80F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79613" y="398834"/>
            <a:ext cx="5544766" cy="45360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6308A1A-8F1E-EFDD-2FC7-76739E058CEF}"/>
                  </a:ext>
                </a:extLst>
              </p:cNvPr>
              <p:cNvSpPr txBox="1"/>
              <p:nvPr/>
            </p:nvSpPr>
            <p:spPr>
              <a:xfrm>
                <a:off x="14044" y="9253"/>
                <a:ext cx="612802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If we believe this rough </a:t>
                </a:r>
              </a:p>
              <a:p>
                <a:r>
                  <a:rPr kumimoji="1" lang="en-US" altLang="ja-JP" sz="2800" dirty="0"/>
                  <a:t>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based on GL, we get </a:t>
                </a:r>
                <a:endParaRPr kumimoji="1" lang="ja-JP" altLang="en-US" sz="2800" dirty="0"/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6308A1A-8F1E-EFDD-2FC7-76739E058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4" y="9253"/>
                <a:ext cx="6128024" cy="954107"/>
              </a:xfrm>
              <a:prstGeom prst="rect">
                <a:avLst/>
              </a:prstGeom>
              <a:blipFill>
                <a:blip r:embed="rId4"/>
                <a:stretch>
                  <a:fillRect l="-1988" t="-7692" r="-994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00F9D36-5D73-A96E-F2D6-FC2EEA2820C7}"/>
              </a:ext>
            </a:extLst>
          </p:cNvPr>
          <p:cNvSpPr txBox="1"/>
          <p:nvPr/>
        </p:nvSpPr>
        <p:spPr>
          <a:xfrm>
            <a:off x="8558332" y="122314"/>
            <a:ext cx="3441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tx2"/>
                </a:solidFill>
              </a:rPr>
              <a:t>T. Kubo, </a:t>
            </a:r>
            <a:r>
              <a:rPr lang="ja-JP" altLang="en-US" sz="1200" dirty="0">
                <a:solidFill>
                  <a:schemeClr val="tx2"/>
                </a:solidFill>
              </a:rPr>
              <a:t>Jpn. J. Appl. Phys. </a:t>
            </a:r>
            <a:r>
              <a:rPr lang="ja-JP" altLang="en-US" sz="1200" b="1" dirty="0">
                <a:solidFill>
                  <a:schemeClr val="tx2"/>
                </a:solidFill>
              </a:rPr>
              <a:t>64</a:t>
            </a:r>
            <a:r>
              <a:rPr lang="ja-JP" altLang="en-US" sz="1200" dirty="0">
                <a:solidFill>
                  <a:schemeClr val="tx2"/>
                </a:solidFill>
              </a:rPr>
              <a:t>, 018002 (2025)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48A7E2B-016E-339E-EFBD-54167583831B}"/>
                  </a:ext>
                </a:extLst>
              </p:cNvPr>
              <p:cNvSpPr txBox="1"/>
              <p:nvPr/>
            </p:nvSpPr>
            <p:spPr>
              <a:xfrm>
                <a:off x="17785" y="5399649"/>
                <a:ext cx="12174215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 b="1" dirty="0">
                    <a:solidFill>
                      <a:srgbClr val="FFFF00"/>
                    </a:solidFill>
                  </a:rPr>
                  <a:t>Note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: To achieve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, it is necessary to eliminate all surface defects. </a:t>
                </a:r>
                <a:r>
                  <a:rPr lang="en-US" altLang="ja-JP" sz="2000" b="1" dirty="0">
                    <a:solidFill>
                      <a:srgbClr val="FF0066"/>
                    </a:solidFill>
                  </a:rPr>
                  <a:t>However, this alone is not sufficient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to 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; it is also essential to ensure that the thermal runaway field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𝑟𝑢𝑛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exceeds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en-US" altLang="ja-JP" sz="2000" dirty="0">
                    <a:solidFill>
                      <a:schemeClr val="tx1"/>
                    </a:solidFill>
                  </a:rPr>
                  <a:t>This condition is not always satisfied, particularly at 2 K. </a:t>
                </a:r>
                <a:r>
                  <a:rPr lang="en-US" altLang="ja-JP" sz="2000" dirty="0"/>
                  <a:t>It is better to test the cavity at lower temperatures (e.g., 1.8K or 1.6K) to ensure that the 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ar-A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run</m:t>
                        </m:r>
                      </m:sub>
                    </m:sSub>
                    <m:r>
                      <a:rPr lang="ar-AE" altLang="ja-JP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ar-AE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ar-A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sh</m:t>
                        </m:r>
                      </m:sub>
                    </m:sSub>
                  </m:oMath>
                </a14:m>
                <a:r>
                  <a:rPr lang="en-US" altLang="ja-JP" sz="2000" dirty="0"/>
                  <a:t> is satisfied.</a:t>
                </a:r>
                <a:endParaRPr lang="ja-JP" altLang="en-US" sz="2000" dirty="0">
                  <a:solidFill>
                    <a:schemeClr val="tx1"/>
                  </a:solidFill>
                </a:endParaRPr>
              </a:p>
              <a:p>
                <a:endParaRPr lang="en-US" altLang="ja-JP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48A7E2B-016E-339E-EFBD-541675838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5" y="5399649"/>
                <a:ext cx="12174215" cy="1631216"/>
              </a:xfrm>
              <a:prstGeom prst="rect">
                <a:avLst/>
              </a:prstGeom>
              <a:blipFill>
                <a:blip r:embed="rId5"/>
                <a:stretch>
                  <a:fillRect l="-551" t="-22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1F65380-0F92-A801-2163-0361336F586B}"/>
              </a:ext>
            </a:extLst>
          </p:cNvPr>
          <p:cNvSpPr/>
          <p:nvPr/>
        </p:nvSpPr>
        <p:spPr>
          <a:xfrm>
            <a:off x="8939719" y="544749"/>
            <a:ext cx="564204" cy="493009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E5CD7E39-7B45-AA87-1047-6E8A0E7DB91B}"/>
              </a:ext>
            </a:extLst>
          </p:cNvPr>
          <p:cNvSpPr/>
          <p:nvPr/>
        </p:nvSpPr>
        <p:spPr>
          <a:xfrm>
            <a:off x="6011694" y="719847"/>
            <a:ext cx="2898842" cy="382271"/>
          </a:xfrm>
          <a:custGeom>
            <a:avLst/>
            <a:gdLst>
              <a:gd name="connsiteX0" fmla="*/ 0 w 2898842"/>
              <a:gd name="connsiteY0" fmla="*/ 0 h 382271"/>
              <a:gd name="connsiteX1" fmla="*/ 1634246 w 2898842"/>
              <a:gd name="connsiteY1" fmla="*/ 379379 h 382271"/>
              <a:gd name="connsiteX2" fmla="*/ 2898842 w 2898842"/>
              <a:gd name="connsiteY2" fmla="*/ 184825 h 382271"/>
              <a:gd name="connsiteX3" fmla="*/ 2898842 w 2898842"/>
              <a:gd name="connsiteY3" fmla="*/ 184825 h 3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8842" h="382271">
                <a:moveTo>
                  <a:pt x="0" y="0"/>
                </a:moveTo>
                <a:cubicBezTo>
                  <a:pt x="575553" y="174287"/>
                  <a:pt x="1151106" y="348575"/>
                  <a:pt x="1634246" y="379379"/>
                </a:cubicBezTo>
                <a:cubicBezTo>
                  <a:pt x="2117386" y="410183"/>
                  <a:pt x="2898842" y="184825"/>
                  <a:pt x="2898842" y="184825"/>
                </a:cubicBezTo>
                <a:lnTo>
                  <a:pt x="2898842" y="184825"/>
                </a:lnTo>
              </a:path>
            </a:pathLst>
          </a:custGeom>
          <a:noFill/>
          <a:ln w="63500">
            <a:solidFill>
              <a:srgbClr val="FF0066"/>
            </a:solidFill>
            <a:headEnd type="none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9420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76D65-6977-3C8F-2506-F16288FA1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0FB61CF-38FC-5764-C4BB-AC61AB2454BC}"/>
              </a:ext>
            </a:extLst>
          </p:cNvPr>
          <p:cNvSpPr/>
          <p:nvPr/>
        </p:nvSpPr>
        <p:spPr>
          <a:xfrm>
            <a:off x="2986392" y="3035032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Keldysh</a:t>
            </a:r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Eilenberger</a:t>
            </a:r>
            <a:endParaRPr kumimoji="1" lang="en-US" altLang="ja-JP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3C09C56-6606-621F-AD30-D76E6FA7A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81" y="1105961"/>
            <a:ext cx="7328659" cy="417915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BD995BDF-92D0-4A49-E75E-374910AEFA9C}"/>
              </a:ext>
            </a:extLst>
          </p:cNvPr>
          <p:cNvCxnSpPr>
            <a:cxnSpLocks/>
          </p:cNvCxnSpPr>
          <p:nvPr/>
        </p:nvCxnSpPr>
        <p:spPr>
          <a:xfrm flipH="1">
            <a:off x="948369" y="3195537"/>
            <a:ext cx="6055546" cy="342895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29E2D31-49FA-B54D-075D-D6526257AC31}"/>
              </a:ext>
            </a:extLst>
          </p:cNvPr>
          <p:cNvSpPr txBox="1"/>
          <p:nvPr/>
        </p:nvSpPr>
        <p:spPr>
          <a:xfrm rot="19836122">
            <a:off x="264579" y="4455391"/>
            <a:ext cx="31242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Driving force of </a:t>
            </a:r>
          </a:p>
          <a:p>
            <a:r>
              <a:rPr kumimoji="1" lang="en-US" altLang="ja-JP" sz="2400" dirty="0"/>
              <a:t>Nonequilibrium </a:t>
            </a:r>
          </a:p>
          <a:p>
            <a:r>
              <a:rPr kumimoji="1" lang="en-US" altLang="ja-JP" sz="2400" dirty="0"/>
              <a:t>Dynamics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e.g</a:t>
            </a:r>
            <a:r>
              <a:rPr kumimoji="1" lang="en-US" altLang="ja-JP" dirty="0"/>
              <a:t>, strength of microwave)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C367EC22-E8AE-812A-FAB9-67375D5F09E2}"/>
              </a:ext>
            </a:extLst>
          </p:cNvPr>
          <p:cNvSpPr/>
          <p:nvPr/>
        </p:nvSpPr>
        <p:spPr>
          <a:xfrm>
            <a:off x="2461098" y="3900800"/>
            <a:ext cx="6295621" cy="2418260"/>
          </a:xfrm>
          <a:prstGeom prst="roundRect">
            <a:avLst/>
          </a:prstGeom>
          <a:solidFill>
            <a:srgbClr val="FF0066">
              <a:alpha val="20000"/>
            </a:srgbClr>
          </a:solidFill>
          <a:ln w="12700">
            <a:solidFill>
              <a:srgbClr val="FF0066"/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 err="1">
                <a:solidFill>
                  <a:srgbClr val="FF0066"/>
                </a:solidFill>
              </a:rPr>
              <a:t>Keldysh-Usadel</a:t>
            </a:r>
            <a:endParaRPr kumimoji="1" lang="en-US" altLang="ja-JP" sz="6000" dirty="0">
              <a:solidFill>
                <a:srgbClr val="FF0066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2DBC86-7E4B-F8F9-BCDD-D58D1D4CA438}"/>
              </a:ext>
            </a:extLst>
          </p:cNvPr>
          <p:cNvSpPr txBox="1"/>
          <p:nvPr/>
        </p:nvSpPr>
        <p:spPr>
          <a:xfrm>
            <a:off x="6352158" y="1566156"/>
            <a:ext cx="5590569" cy="76944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</a:rPr>
              <a:t>Thermal Equilibrium</a:t>
            </a:r>
            <a:endParaRPr kumimoji="1" lang="ja-JP" altLang="en-US" sz="4400" dirty="0">
              <a:solidFill>
                <a:srgbClr val="FFC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8C7181B-61E7-A10E-67EE-8B8EA7C16CBA}"/>
              </a:ext>
            </a:extLst>
          </p:cNvPr>
          <p:cNvSpPr txBox="1"/>
          <p:nvPr/>
        </p:nvSpPr>
        <p:spPr>
          <a:xfrm>
            <a:off x="2330009" y="936863"/>
            <a:ext cx="5273943" cy="1200329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The above superheating-field theories calculate </a:t>
            </a:r>
            <a:r>
              <a:rPr kumimoji="1" lang="en-US" altLang="ja-JP" sz="2400" u="sng" dirty="0"/>
              <a:t>the </a:t>
            </a:r>
            <a:r>
              <a:rPr kumimoji="1" lang="en-US" altLang="ja-JP" sz="2400" b="1" u="sng" dirty="0"/>
              <a:t>dc</a:t>
            </a:r>
            <a:r>
              <a:rPr kumimoji="1" lang="en-US" altLang="ja-JP" sz="2400" u="sng" dirty="0"/>
              <a:t> (equilibrium) superheating field</a:t>
            </a:r>
            <a:r>
              <a:rPr kumimoji="1" lang="en-US" altLang="ja-JP" sz="2400" dirty="0"/>
              <a:t>. 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5EF206F-B107-07A9-2934-18DC2122CA45}"/>
              </a:ext>
            </a:extLst>
          </p:cNvPr>
          <p:cNvSpPr txBox="1"/>
          <p:nvPr/>
        </p:nvSpPr>
        <p:spPr>
          <a:xfrm>
            <a:off x="4047624" y="428942"/>
            <a:ext cx="1858586" cy="76944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400" b="1" dirty="0">
                <a:solidFill>
                  <a:srgbClr val="FFFF00"/>
                </a:solidFill>
              </a:rPr>
              <a:t>NOTE</a:t>
            </a:r>
            <a:endParaRPr kumimoji="1" lang="ja-JP" alt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915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853D7-CD08-047B-AC26-6C50F02E1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22900E94-1B2C-DEA7-548B-2D80825536E9}"/>
              </a:ext>
            </a:extLst>
          </p:cNvPr>
          <p:cNvSpPr/>
          <p:nvPr/>
        </p:nvSpPr>
        <p:spPr>
          <a:xfrm>
            <a:off x="2986392" y="3035032"/>
            <a:ext cx="6798220" cy="521759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Keldysh</a:t>
            </a:r>
            <a:endParaRPr kumimoji="1" lang="en-US" altLang="ja-JP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en-US" altLang="ja-JP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Eilenberger</a:t>
            </a:r>
            <a:endParaRPr kumimoji="1" lang="en-US" altLang="ja-JP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4C2292A-D453-0CF8-FE98-F87AB398A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81" y="1105961"/>
            <a:ext cx="7328659" cy="417915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8D4410E-6616-E15A-A474-16E5A8D61563}"/>
              </a:ext>
            </a:extLst>
          </p:cNvPr>
          <p:cNvCxnSpPr>
            <a:cxnSpLocks/>
          </p:cNvCxnSpPr>
          <p:nvPr/>
        </p:nvCxnSpPr>
        <p:spPr>
          <a:xfrm flipH="1">
            <a:off x="948369" y="3195537"/>
            <a:ext cx="6055546" cy="342895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6EA553A-2766-D19A-F8B6-4AB0262166AE}"/>
              </a:ext>
            </a:extLst>
          </p:cNvPr>
          <p:cNvSpPr txBox="1"/>
          <p:nvPr/>
        </p:nvSpPr>
        <p:spPr>
          <a:xfrm rot="19836122">
            <a:off x="264579" y="4455391"/>
            <a:ext cx="31242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Driving force of </a:t>
            </a:r>
          </a:p>
          <a:p>
            <a:r>
              <a:rPr kumimoji="1" lang="en-US" altLang="ja-JP" sz="2400" dirty="0"/>
              <a:t>Nonequilibrium </a:t>
            </a:r>
          </a:p>
          <a:p>
            <a:r>
              <a:rPr kumimoji="1" lang="en-US" altLang="ja-JP" sz="2400" dirty="0"/>
              <a:t>Dynamics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e.g</a:t>
            </a:r>
            <a:r>
              <a:rPr kumimoji="1" lang="en-US" altLang="ja-JP" dirty="0"/>
              <a:t>, strength of microwave)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DD5DF5F9-02B0-F6FF-0D3E-DDBE15C108D1}"/>
              </a:ext>
            </a:extLst>
          </p:cNvPr>
          <p:cNvSpPr/>
          <p:nvPr/>
        </p:nvSpPr>
        <p:spPr>
          <a:xfrm>
            <a:off x="2461098" y="3900800"/>
            <a:ext cx="6295621" cy="2418260"/>
          </a:xfrm>
          <a:prstGeom prst="roundRect">
            <a:avLst/>
          </a:prstGeom>
          <a:solidFill>
            <a:srgbClr val="FF0066">
              <a:alpha val="20000"/>
            </a:srgbClr>
          </a:solidFill>
          <a:ln w="12700">
            <a:solidFill>
              <a:srgbClr val="FF0066"/>
            </a:solidFill>
            <a:prstDash val="solid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 err="1">
                <a:solidFill>
                  <a:srgbClr val="FF0066"/>
                </a:solidFill>
              </a:rPr>
              <a:t>Keldysh-Usadel</a:t>
            </a:r>
            <a:endParaRPr kumimoji="1" lang="en-US" altLang="ja-JP" sz="6000" dirty="0">
              <a:solidFill>
                <a:srgbClr val="FF0066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DB6C70-4CB8-ADD7-42FB-11BE639F5F1B}"/>
              </a:ext>
            </a:extLst>
          </p:cNvPr>
          <p:cNvSpPr txBox="1"/>
          <p:nvPr/>
        </p:nvSpPr>
        <p:spPr>
          <a:xfrm>
            <a:off x="6352158" y="1566156"/>
            <a:ext cx="5590569" cy="76944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</a:rPr>
              <a:t>Thermal Equilibrium</a:t>
            </a:r>
            <a:endParaRPr kumimoji="1" lang="ja-JP" altLang="en-US" sz="4400" dirty="0">
              <a:solidFill>
                <a:srgbClr val="FFC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B770887-C7C6-1542-CF4C-256990719A2B}"/>
              </a:ext>
            </a:extLst>
          </p:cNvPr>
          <p:cNvSpPr txBox="1"/>
          <p:nvPr/>
        </p:nvSpPr>
        <p:spPr>
          <a:xfrm>
            <a:off x="2330009" y="936863"/>
            <a:ext cx="5273943" cy="1200329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The above superheating-field theories calculate </a:t>
            </a:r>
            <a:r>
              <a:rPr kumimoji="1" lang="en-US" altLang="ja-JP" sz="2400" u="sng" dirty="0"/>
              <a:t>the </a:t>
            </a:r>
            <a:r>
              <a:rPr kumimoji="1" lang="en-US" altLang="ja-JP" sz="2400" b="1" u="sng" dirty="0"/>
              <a:t>dc</a:t>
            </a:r>
            <a:r>
              <a:rPr kumimoji="1" lang="en-US" altLang="ja-JP" sz="2400" u="sng" dirty="0"/>
              <a:t> (equilibrium) superheating field</a:t>
            </a:r>
            <a:r>
              <a:rPr kumimoji="1" lang="en-US" altLang="ja-JP" sz="2400" dirty="0"/>
              <a:t>.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688FBD3-0934-0CFB-BF1B-A52DA949CCB5}"/>
              </a:ext>
            </a:extLst>
          </p:cNvPr>
          <p:cNvSpPr txBox="1"/>
          <p:nvPr/>
        </p:nvSpPr>
        <p:spPr>
          <a:xfrm rot="19833471">
            <a:off x="142025" y="2948003"/>
            <a:ext cx="3966375" cy="120032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FF0066"/>
                </a:solidFill>
              </a:rPr>
              <a:t>Is </a:t>
            </a:r>
            <a:r>
              <a:rPr kumimoji="1" lang="en-US" altLang="ja-JP" sz="2400" u="sng" dirty="0">
                <a:solidFill>
                  <a:srgbClr val="FF0066"/>
                </a:solidFill>
              </a:rPr>
              <a:t>the ac (nonequilibrium) superheating field </a:t>
            </a:r>
            <a:r>
              <a:rPr kumimoji="1" lang="en-US" altLang="ja-JP" sz="2400" dirty="0">
                <a:solidFill>
                  <a:srgbClr val="FF0066"/>
                </a:solidFill>
              </a:rPr>
              <a:t>equivalent to the dc one?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A7B4A9-16D8-DC89-8E54-89C88046BFA4}"/>
              </a:ext>
            </a:extLst>
          </p:cNvPr>
          <p:cNvSpPr txBox="1"/>
          <p:nvPr/>
        </p:nvSpPr>
        <p:spPr>
          <a:xfrm>
            <a:off x="4047624" y="428942"/>
            <a:ext cx="1858586" cy="76944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400" b="1" dirty="0">
                <a:solidFill>
                  <a:srgbClr val="FFFF00"/>
                </a:solidFill>
              </a:rPr>
              <a:t>NOTE</a:t>
            </a:r>
            <a:endParaRPr kumimoji="1" lang="ja-JP" alt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225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74782-CFB1-17C1-0143-49965D927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801808-B612-837F-3646-20D1BF795D02}"/>
              </a:ext>
            </a:extLst>
          </p:cNvPr>
          <p:cNvSpPr txBox="1"/>
          <p:nvPr/>
        </p:nvSpPr>
        <p:spPr>
          <a:xfrm>
            <a:off x="2181090" y="-2575"/>
            <a:ext cx="7427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Summary of my perspective</a:t>
            </a:r>
            <a:endParaRPr kumimoji="1" lang="ja-JP" altLang="en-US" sz="4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11A0CB-9509-EB65-0B2E-D9B1D0F13748}"/>
              </a:ext>
            </a:extLst>
          </p:cNvPr>
          <p:cNvSpPr txBox="1"/>
          <p:nvPr/>
        </p:nvSpPr>
        <p:spPr>
          <a:xfrm>
            <a:off x="-1" y="160529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kumimoji="1" lang="en-US" altLang="ja-JP" sz="2800" dirty="0"/>
              <a:t>We are only one step away from establishing </a:t>
            </a:r>
            <a:r>
              <a:rPr kumimoji="1" lang="en-US" altLang="ja-JP" sz="2800" b="1" u="sng" dirty="0"/>
              <a:t>the SRF theory</a:t>
            </a:r>
            <a:r>
              <a:rPr kumimoji="1" lang="en-US" altLang="ja-JP" sz="2800" dirty="0"/>
              <a:t>.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019ACBE-CE56-9C0E-C111-0152B854B851}"/>
              </a:ext>
            </a:extLst>
          </p:cNvPr>
          <p:cNvSpPr txBox="1"/>
          <p:nvPr/>
        </p:nvSpPr>
        <p:spPr>
          <a:xfrm>
            <a:off x="4494203" y="2337268"/>
            <a:ext cx="4354542" cy="738664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tx2"/>
                </a:solidFill>
              </a:rPr>
              <a:t>Nonperturbative treatment (DOS smearing et al.)</a:t>
            </a:r>
            <a:endParaRPr lang="en-US" altLang="ja-JP" sz="14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400" dirty="0">
                <a:solidFill>
                  <a:schemeClr val="tx2"/>
                </a:solidFill>
              </a:rPr>
              <a:t>Gurevich, PRL </a:t>
            </a:r>
            <a:r>
              <a:rPr lang="en-US" altLang="ja-JP" sz="1400" b="1" dirty="0">
                <a:solidFill>
                  <a:schemeClr val="tx2"/>
                </a:solidFill>
              </a:rPr>
              <a:t>113</a:t>
            </a:r>
            <a:r>
              <a:rPr lang="en-US" altLang="ja-JP" sz="1400" dirty="0">
                <a:solidFill>
                  <a:schemeClr val="tx2"/>
                </a:solidFill>
              </a:rPr>
              <a:t>, 087001 (2014)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400" dirty="0">
                <a:solidFill>
                  <a:schemeClr val="tx2"/>
                </a:solidFill>
              </a:rPr>
              <a:t>Kubo-Gurevich, PRB </a:t>
            </a:r>
            <a:r>
              <a:rPr lang="en-US" altLang="ja-JP" sz="1400" b="1" dirty="0">
                <a:solidFill>
                  <a:schemeClr val="tx2"/>
                </a:solidFill>
              </a:rPr>
              <a:t>100</a:t>
            </a:r>
            <a:r>
              <a:rPr lang="en-US" altLang="ja-JP" sz="1400" dirty="0">
                <a:solidFill>
                  <a:schemeClr val="tx2"/>
                </a:solidFill>
              </a:rPr>
              <a:t>, 064522 (2019)</a:t>
            </a:r>
            <a:endParaRPr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64BC20B-D36B-7396-9C89-88F24CA9219C}"/>
              </a:ext>
            </a:extLst>
          </p:cNvPr>
          <p:cNvSpPr txBox="1"/>
          <p:nvPr/>
        </p:nvSpPr>
        <p:spPr>
          <a:xfrm>
            <a:off x="851684" y="2436127"/>
            <a:ext cx="3062670" cy="58477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solidFill>
                  <a:schemeClr val="tx2"/>
                </a:solidFill>
              </a:rPr>
              <a:t>T. Kubo, </a:t>
            </a:r>
          </a:p>
          <a:p>
            <a:pPr algn="ctr"/>
            <a:r>
              <a:rPr lang="en-US" altLang="ja-JP" sz="1600" dirty="0">
                <a:solidFill>
                  <a:schemeClr val="tx2"/>
                </a:solidFill>
              </a:rPr>
              <a:t>arXiv:2509.09766	 (2025)</a:t>
            </a:r>
            <a:endParaRPr lang="ja-JP" altLang="en-US" sz="1600" dirty="0">
              <a:solidFill>
                <a:schemeClr val="tx2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A3211E1-F221-D1FE-943E-A16D0F40248F}"/>
              </a:ext>
            </a:extLst>
          </p:cNvPr>
          <p:cNvSpPr txBox="1"/>
          <p:nvPr/>
        </p:nvSpPr>
        <p:spPr>
          <a:xfrm>
            <a:off x="3991687" y="2331925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+</a:t>
            </a:r>
            <a:endParaRPr kumimoji="1" lang="ja-JP" altLang="en-US" sz="44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D195B43-120A-6111-437D-CD277B71F973}"/>
              </a:ext>
            </a:extLst>
          </p:cNvPr>
          <p:cNvSpPr txBox="1"/>
          <p:nvPr/>
        </p:nvSpPr>
        <p:spPr>
          <a:xfrm>
            <a:off x="8854747" y="233192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→</a:t>
            </a:r>
            <a:endParaRPr kumimoji="1" lang="en-US" altLang="ja-JP" sz="4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BC21A04-D995-5CF9-167E-4228794A48F3}"/>
              </a:ext>
            </a:extLst>
          </p:cNvPr>
          <p:cNvSpPr txBox="1"/>
          <p:nvPr/>
        </p:nvSpPr>
        <p:spPr>
          <a:xfrm>
            <a:off x="9549138" y="2516592"/>
            <a:ext cx="26428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b="1" dirty="0"/>
              <a:t>the SRF theory</a:t>
            </a:r>
            <a:endParaRPr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6E493A4-9AEB-612E-BCB5-6B498B74526B}"/>
                  </a:ext>
                </a:extLst>
              </p:cNvPr>
              <p:cNvSpPr txBox="1"/>
              <p:nvPr/>
            </p:nvSpPr>
            <p:spPr>
              <a:xfrm>
                <a:off x="1" y="3680333"/>
                <a:ext cx="1219199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l"/>
                </a:pPr>
                <a:r>
                  <a:rPr lang="en-US" altLang="ja-JP" sz="2800" dirty="0"/>
                  <a:t>Understanding TLS is essential to realizing ultra-high-</a:t>
                </a:r>
                <a14:m>
                  <m:oMath xmlns:m="http://schemas.openxmlformats.org/officeDocument/2006/math">
                    <m:r>
                      <a:rPr lang="ja-JP" altLang="en-US" sz="2800" i="1"/>
                      <m:t>𝑄</m:t>
                    </m:r>
                  </m:oMath>
                </a14:m>
                <a:r>
                  <a:rPr lang="en-US" altLang="ja-JP" sz="2800" dirty="0"/>
                  <a:t> cavities.</a:t>
                </a:r>
              </a:p>
              <a:p>
                <a:pPr marL="571500" indent="-571500">
                  <a:buFont typeface="Wingdings" panose="05000000000000000000" pitchFamily="2" charset="2"/>
                  <a:buChar char="l"/>
                </a:pPr>
                <a:endParaRPr kumimoji="1" lang="en-US" altLang="ja-JP" sz="2800" dirty="0"/>
              </a:p>
              <a:p>
                <a:pPr marL="571500" indent="-571500">
                  <a:buFont typeface="Wingdings" panose="05000000000000000000" pitchFamily="2" charset="2"/>
                  <a:buChar char="l"/>
                </a:pPr>
                <a:endParaRPr kumimoji="1" lang="en-US" altLang="ja-JP" sz="2800" dirty="0"/>
              </a:p>
              <a:p>
                <a:pPr marL="571500" indent="-571500">
                  <a:buFont typeface="Wingdings" panose="05000000000000000000" pitchFamily="2" charset="2"/>
                  <a:buChar char="l"/>
                </a:pPr>
                <a:r>
                  <a:rPr lang="en-US" altLang="ja-JP" sz="2800" dirty="0"/>
                  <a:t>The dc superheating field is largely understood, whereas that of clean Nb has not yet been fully understood. In addition, the ac superheating field remains largely unexplored.</a:t>
                </a:r>
                <a:endParaRPr kumimoji="1" lang="en-US" altLang="ja-JP" sz="2800" dirty="0"/>
              </a:p>
            </p:txBody>
          </p:sp>
        </mc:Choice>
        <mc:Fallback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6E493A4-9AEB-612E-BCB5-6B498B745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680333"/>
                <a:ext cx="12191999" cy="2677656"/>
              </a:xfrm>
              <a:prstGeom prst="rect">
                <a:avLst/>
              </a:prstGeom>
              <a:blipFill>
                <a:blip r:embed="rId2"/>
                <a:stretch>
                  <a:fillRect l="-850" t="-2733" r="-950" b="-52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B6A45A4-48C7-B963-ED89-4F76D9789FE2}"/>
                  </a:ext>
                </a:extLst>
              </p:cNvPr>
              <p:cNvSpPr txBox="1"/>
              <p:nvPr/>
            </p:nvSpPr>
            <p:spPr>
              <a:xfrm>
                <a:off x="5894991" y="683907"/>
                <a:ext cx="2996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(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kumimoji="1" lang="en-US" altLang="ja-JP" dirty="0"/>
                  <a:t>hat I am interested in)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B6A45A4-48C7-B963-ED89-4F76D9789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991" y="683907"/>
                <a:ext cx="2996077" cy="369332"/>
              </a:xfrm>
              <a:prstGeom prst="rect">
                <a:avLst/>
              </a:prstGeom>
              <a:blipFill>
                <a:blip r:embed="rId3"/>
                <a:stretch>
                  <a:fillRect l="-1626" t="-8197" r="-813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17573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77464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AB35CE-4751-B628-9806-D54912E184A1}"/>
              </a:ext>
            </a:extLst>
          </p:cNvPr>
          <p:cNvSpPr txBox="1"/>
          <p:nvPr/>
        </p:nvSpPr>
        <p:spPr>
          <a:xfrm>
            <a:off x="3913351" y="2140084"/>
            <a:ext cx="43652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dirty="0"/>
              <a:t>Backup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91426515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6B587F-C96C-A85E-0C80-F73E1CA69C5A}"/>
              </a:ext>
            </a:extLst>
          </p:cNvPr>
          <p:cNvSpPr txBox="1"/>
          <p:nvPr/>
        </p:nvSpPr>
        <p:spPr>
          <a:xfrm>
            <a:off x="5010150" y="2800350"/>
            <a:ext cx="2513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/>
              <a:t>dc + ac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18183411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D4E00-B912-14D9-641D-453652DD0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BD1BB55-3D2B-2C16-9046-EB8B402DFE53}"/>
              </a:ext>
            </a:extLst>
          </p:cNvPr>
          <p:cNvSpPr txBox="1"/>
          <p:nvPr/>
        </p:nvSpPr>
        <p:spPr>
          <a:xfrm>
            <a:off x="3279913" y="149085"/>
            <a:ext cx="8912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If the AC field is absent, this reduces to a problem of equilibrium superconductivity. </a:t>
            </a:r>
          </a:p>
          <a:p>
            <a:r>
              <a:rPr kumimoji="1" lang="en-US" altLang="ja-JP" sz="2800" dirty="0"/>
              <a:t>That case was already well understood decades ago.</a:t>
            </a:r>
            <a:endParaRPr kumimoji="1" lang="ja-JP" altLang="en-US" sz="2800" dirty="0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60D28552-EABC-5D53-0BDB-A56AAF2C9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2" y="2481781"/>
            <a:ext cx="3535245" cy="3451965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D0DD22B0-911D-E5CF-662D-15CDC0B35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45" y="304147"/>
            <a:ext cx="2720765" cy="1800103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E6E2EAE-25E9-0656-74A0-9797E49464EA}"/>
              </a:ext>
            </a:extLst>
          </p:cNvPr>
          <p:cNvSpPr txBox="1"/>
          <p:nvPr/>
        </p:nvSpPr>
        <p:spPr>
          <a:xfrm>
            <a:off x="1084597" y="6526348"/>
            <a:ext cx="99847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See also, T. Kubo, Phys. Rev. Research </a:t>
            </a:r>
            <a:r>
              <a:rPr lang="en-US" altLang="ja-JP" sz="1400" b="1" dirty="0">
                <a:solidFill>
                  <a:schemeClr val="tx2"/>
                </a:solidFill>
              </a:rPr>
              <a:t>2</a:t>
            </a:r>
            <a:r>
              <a:rPr lang="en-US" altLang="ja-JP" sz="1400" dirty="0">
                <a:solidFill>
                  <a:schemeClr val="tx2"/>
                </a:solidFill>
              </a:rPr>
              <a:t>, 033203 (2020); F. Pei-Jen Lin and A. Gurevich, Phys. Rev. B </a:t>
            </a:r>
            <a:r>
              <a:rPr lang="en-US" altLang="ja-JP" sz="1400" b="1" dirty="0">
                <a:solidFill>
                  <a:schemeClr val="tx2"/>
                </a:solidFill>
              </a:rPr>
              <a:t>85</a:t>
            </a:r>
            <a:r>
              <a:rPr lang="en-US" altLang="ja-JP" sz="1400" dirty="0">
                <a:solidFill>
                  <a:schemeClr val="tx2"/>
                </a:solidFill>
              </a:rPr>
              <a:t>, 054513 (2012)</a:t>
            </a:r>
            <a:endParaRPr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AC52AE-426C-FA36-6184-C5296ECBB3C5}"/>
              </a:ext>
            </a:extLst>
          </p:cNvPr>
          <p:cNvSpPr txBox="1"/>
          <p:nvPr/>
        </p:nvSpPr>
        <p:spPr>
          <a:xfrm>
            <a:off x="1236997" y="5933315"/>
            <a:ext cx="99847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T. Kubo, Phys. Rev. Applied 22, 044042 (2024) 	DOI: </a:t>
            </a:r>
            <a:r>
              <a:rPr lang="en-US" altLang="ja-JP" sz="1400" dirty="0">
                <a:solidFill>
                  <a:schemeClr val="tx2"/>
                </a:solidFill>
                <a:hlinkClick r:id="rId4"/>
              </a:rPr>
              <a:t>https://doi.org/10.1103/PhysRevApplied.22.044042</a:t>
            </a:r>
            <a:endParaRPr lang="en-US" altLang="ja-JP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9911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74607-3314-D93D-30CE-5DE6548A1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5FA0448-9CA6-025E-7E47-9AAD35B23986}"/>
              </a:ext>
            </a:extLst>
          </p:cNvPr>
          <p:cNvSpPr txBox="1"/>
          <p:nvPr/>
        </p:nvSpPr>
        <p:spPr>
          <a:xfrm>
            <a:off x="3279913" y="149085"/>
            <a:ext cx="8912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If the AC field is absent, this reduces to a problem of equilibrium superconductivity. </a:t>
            </a:r>
          </a:p>
          <a:p>
            <a:r>
              <a:rPr kumimoji="1" lang="en-US" altLang="ja-JP" sz="2800" dirty="0"/>
              <a:t>That case was already well understood decades ago.</a:t>
            </a:r>
            <a:endParaRPr kumimoji="1" lang="ja-JP" altLang="en-US" sz="2800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FCAA243-1143-E56C-C61F-7F4CB2E07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670" y="1610711"/>
            <a:ext cx="4055955" cy="4317955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02E72FD3-743B-F055-7304-FB44988A8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2" y="2481781"/>
            <a:ext cx="3535245" cy="3451965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7F843530-BE87-FB80-E555-C0171A3AD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45" y="304147"/>
            <a:ext cx="2720765" cy="1800103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5A1A98D-D845-D5C9-DA78-53B57888E0C1}"/>
              </a:ext>
            </a:extLst>
          </p:cNvPr>
          <p:cNvSpPr txBox="1"/>
          <p:nvPr/>
        </p:nvSpPr>
        <p:spPr>
          <a:xfrm>
            <a:off x="1084597" y="6526348"/>
            <a:ext cx="99847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See also, T. Kubo, Phys. Rev. Research </a:t>
            </a:r>
            <a:r>
              <a:rPr lang="en-US" altLang="ja-JP" sz="1400" b="1" dirty="0">
                <a:solidFill>
                  <a:schemeClr val="tx2"/>
                </a:solidFill>
              </a:rPr>
              <a:t>2</a:t>
            </a:r>
            <a:r>
              <a:rPr lang="en-US" altLang="ja-JP" sz="1400" dirty="0">
                <a:solidFill>
                  <a:schemeClr val="tx2"/>
                </a:solidFill>
              </a:rPr>
              <a:t>, 033203 (2020); F. Pei-Jen Lin and A. Gurevich, Phys. Rev. B </a:t>
            </a:r>
            <a:r>
              <a:rPr lang="en-US" altLang="ja-JP" sz="1400" b="1" dirty="0">
                <a:solidFill>
                  <a:schemeClr val="tx2"/>
                </a:solidFill>
              </a:rPr>
              <a:t>85</a:t>
            </a:r>
            <a:r>
              <a:rPr lang="en-US" altLang="ja-JP" sz="1400" dirty="0">
                <a:solidFill>
                  <a:schemeClr val="tx2"/>
                </a:solidFill>
              </a:rPr>
              <a:t>, 054513 (2012)</a:t>
            </a:r>
            <a:endParaRPr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B9E14F-2E9A-B7AD-2BB8-8B0375929602}"/>
              </a:ext>
            </a:extLst>
          </p:cNvPr>
          <p:cNvSpPr txBox="1"/>
          <p:nvPr/>
        </p:nvSpPr>
        <p:spPr>
          <a:xfrm>
            <a:off x="1236997" y="5933315"/>
            <a:ext cx="99847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T. Kubo, Phys. Rev. Applied 22, 044042 (2024) 	DOI: </a:t>
            </a:r>
            <a:r>
              <a:rPr lang="en-US" altLang="ja-JP" sz="1400" dirty="0">
                <a:solidFill>
                  <a:schemeClr val="tx2"/>
                </a:solidFill>
                <a:hlinkClick r:id="rId5"/>
              </a:rPr>
              <a:t>https://doi.org/10.1103/PhysRevApplied.22.044042</a:t>
            </a:r>
            <a:endParaRPr lang="en-US" altLang="ja-JP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39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ダマスク</Template>
  <TotalTime>10953</TotalTime>
  <Words>7668</Words>
  <Application>Microsoft Office PowerPoint</Application>
  <PresentationFormat>ワイド画面</PresentationFormat>
  <Paragraphs>1372</Paragraphs>
  <Slides>128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128</vt:i4>
      </vt:variant>
    </vt:vector>
  </HeadingPairs>
  <TitlesOfParts>
    <vt:vector size="137" baseType="lpstr">
      <vt:lpstr>游ゴシック</vt:lpstr>
      <vt:lpstr>Arial</vt:lpstr>
      <vt:lpstr>Arial Black</vt:lpstr>
      <vt:lpstr>Bookman Old Style</vt:lpstr>
      <vt:lpstr>Cambria Math</vt:lpstr>
      <vt:lpstr>MV Boli</vt:lpstr>
      <vt:lpstr>Rockwell</vt:lpstr>
      <vt:lpstr>Wingdings</vt:lpstr>
      <vt:lpstr>Damask</vt:lpstr>
      <vt:lpstr>Theoretical perspective of SRF performance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Takayuki KUBO</dc:creator>
  <cp:lastModifiedBy>Takayuki KUBO</cp:lastModifiedBy>
  <cp:revision>169</cp:revision>
  <dcterms:created xsi:type="dcterms:W3CDTF">2025-03-26T02:23:14Z</dcterms:created>
  <dcterms:modified xsi:type="dcterms:W3CDTF">2025-11-12T15:29:56Z</dcterms:modified>
</cp:coreProperties>
</file>