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4"/>
  </p:sldMasterIdLst>
  <p:notesMasterIdLst>
    <p:notesMasterId r:id="rId18"/>
  </p:notesMasterIdLst>
  <p:sldIdLst>
    <p:sldId id="289" r:id="rId5"/>
    <p:sldId id="280" r:id="rId6"/>
    <p:sldId id="297" r:id="rId7"/>
    <p:sldId id="299" r:id="rId8"/>
    <p:sldId id="298" r:id="rId9"/>
    <p:sldId id="290" r:id="rId10"/>
    <p:sldId id="291" r:id="rId11"/>
    <p:sldId id="292" r:id="rId12"/>
    <p:sldId id="293" r:id="rId13"/>
    <p:sldId id="294" r:id="rId14"/>
    <p:sldId id="295" r:id="rId15"/>
    <p:sldId id="259" r:id="rId16"/>
    <p:sldId id="260" r:id="rId17"/>
  </p:sldIdLst>
  <p:sldSz cx="12192000" cy="6858000"/>
  <p:notesSz cx="6858000" cy="9144000"/>
  <p:embeddedFontLst>
    <p:embeddedFont>
      <p:font typeface="Comic Sans MS" panose="030F0902030302020204" pitchFamily="66" charset="0"/>
      <p:regular r:id="rId19"/>
    </p:embeddedFont>
    <p:embeddedFont>
      <p:font typeface="Microsoft Yi Baiti" panose="03000500000000000000" pitchFamily="66"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5DD"/>
    <a:srgbClr val="5C7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76599"/>
  </p:normalViewPr>
  <p:slideViewPr>
    <p:cSldViewPr snapToGrid="0">
      <p:cViewPr varScale="1">
        <p:scale>
          <a:sx n="96" d="100"/>
          <a:sy n="96" d="100"/>
        </p:scale>
        <p:origin x="1744" y="176"/>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DC30C42-F1EA-EA44-9613-5E7947EE8325}" type="datetimeFigureOut">
              <a:rPr lang="en-US" smtClean="0"/>
              <a:pPr/>
              <a:t>11/11/25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93BBF43-A868-D94C-A9CC-39C296714D2B}" type="slidenum">
              <a:rPr lang="en-US" smtClean="0"/>
              <a:pPr/>
              <a:t>‹#›</a:t>
            </a:fld>
            <a:endParaRPr lang="en-US" dirty="0"/>
          </a:p>
        </p:txBody>
      </p:sp>
    </p:spTree>
    <p:extLst>
      <p:ext uri="{BB962C8B-B14F-4D97-AF65-F5344CB8AC3E}">
        <p14:creationId xmlns:p14="http://schemas.microsoft.com/office/powerpoint/2010/main" val="385567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C7AA-86AD-BEB3-BF4C-54F9FAF3F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6DA5A-5942-5391-17F4-CC5604FF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4558-4C39-B51D-662D-EBC000912F26}"/>
              </a:ext>
            </a:extLst>
          </p:cNvPr>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cs typeface="Arial" panose="020B0604020202020204" pitchFamily="34" charset="0"/>
              </a:rPr>
              <a:t>Tip: Keep titles under 60 characters for readability</a:t>
            </a:r>
          </a:p>
          <a:p>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F6D029-F3FF-09D9-212B-90FD668CEB01}"/>
              </a:ext>
            </a:extLst>
          </p:cNvPr>
          <p:cNvSpPr>
            <a:spLocks noGrp="1"/>
          </p:cNvSpPr>
          <p:nvPr>
            <p:ph type="sldNum" sz="quarter" idx="5"/>
          </p:nvPr>
        </p:nvSpPr>
        <p:spPr/>
        <p:txBody>
          <a:bodyPr/>
          <a:lstStyle/>
          <a:p>
            <a:fld id="{493BBF43-A868-D94C-A9CC-39C296714D2B}" type="slidenum">
              <a:rPr lang="en-US" smtClean="0"/>
              <a:t>1</a:t>
            </a:fld>
            <a:endParaRPr lang="en-US" dirty="0"/>
          </a:p>
        </p:txBody>
      </p:sp>
    </p:spTree>
    <p:extLst>
      <p:ext uri="{BB962C8B-B14F-4D97-AF65-F5344CB8AC3E}">
        <p14:creationId xmlns:p14="http://schemas.microsoft.com/office/powerpoint/2010/main" val="2661894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81619-0D25-FF30-00FC-845041A63F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42ECD-7D47-BAA4-D606-5063888C4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4414C-90B8-7A5B-7C16-CD876D4904A0}"/>
              </a:ext>
            </a:extLst>
          </p:cNvPr>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a:extLst>
              <a:ext uri="{FF2B5EF4-FFF2-40B4-BE49-F238E27FC236}">
                <a16:creationId xmlns:a16="http://schemas.microsoft.com/office/drawing/2014/main" id="{DD38539C-97E8-A58A-9347-9B93FDC95AE4}"/>
              </a:ext>
            </a:extLst>
          </p:cNvPr>
          <p:cNvSpPr>
            <a:spLocks noGrp="1"/>
          </p:cNvSpPr>
          <p:nvPr>
            <p:ph type="sldNum" sz="quarter" idx="5"/>
          </p:nvPr>
        </p:nvSpPr>
        <p:spPr/>
        <p:txBody>
          <a:bodyPr/>
          <a:lstStyle/>
          <a:p>
            <a:fld id="{493BBF43-A868-D94C-A9CC-39C296714D2B}" type="slidenum">
              <a:rPr lang="en-US" smtClean="0"/>
              <a:t>10</a:t>
            </a:fld>
            <a:endParaRPr lang="en-US" dirty="0"/>
          </a:p>
        </p:txBody>
      </p:sp>
    </p:spTree>
    <p:extLst>
      <p:ext uri="{BB962C8B-B14F-4D97-AF65-F5344CB8AC3E}">
        <p14:creationId xmlns:p14="http://schemas.microsoft.com/office/powerpoint/2010/main" val="3300283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4774B-73FE-AF15-BBE1-820DBD50C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026BD-C67A-4F2E-8B00-D5D1BC3E94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835A7-351B-AD07-CBF9-C88ED8D1C000}"/>
              </a:ext>
            </a:extLst>
          </p:cNvPr>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a:extLst>
              <a:ext uri="{FF2B5EF4-FFF2-40B4-BE49-F238E27FC236}">
                <a16:creationId xmlns:a16="http://schemas.microsoft.com/office/drawing/2014/main" id="{B45C4F88-F33B-B9E7-DFB7-C2F940362060}"/>
              </a:ext>
            </a:extLst>
          </p:cNvPr>
          <p:cNvSpPr>
            <a:spLocks noGrp="1"/>
          </p:cNvSpPr>
          <p:nvPr>
            <p:ph type="sldNum" sz="quarter" idx="5"/>
          </p:nvPr>
        </p:nvSpPr>
        <p:spPr/>
        <p:txBody>
          <a:bodyPr/>
          <a:lstStyle/>
          <a:p>
            <a:fld id="{493BBF43-A868-D94C-A9CC-39C296714D2B}" type="slidenum">
              <a:rPr lang="en-US" smtClean="0"/>
              <a:t>11</a:t>
            </a:fld>
            <a:endParaRPr lang="en-US" dirty="0"/>
          </a:p>
        </p:txBody>
      </p:sp>
    </p:spTree>
    <p:extLst>
      <p:ext uri="{BB962C8B-B14F-4D97-AF65-F5344CB8AC3E}">
        <p14:creationId xmlns:p14="http://schemas.microsoft.com/office/powerpoint/2010/main" val="142304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B7B5B7-25AC-CD4A-B460-21B1AE3B1DDF}" type="slidenum">
              <a:rPr lang="en-US" smtClean="0"/>
              <a:t>13</a:t>
            </a:fld>
            <a:endParaRPr lang="en-US"/>
          </a:p>
        </p:txBody>
      </p:sp>
    </p:spTree>
    <p:extLst>
      <p:ext uri="{BB962C8B-B14F-4D97-AF65-F5344CB8AC3E}">
        <p14:creationId xmlns:p14="http://schemas.microsoft.com/office/powerpoint/2010/main" val="1233895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2</a:t>
            </a:fld>
            <a:endParaRPr lang="en-US" dirty="0"/>
          </a:p>
        </p:txBody>
      </p:sp>
    </p:spTree>
    <p:extLst>
      <p:ext uri="{BB962C8B-B14F-4D97-AF65-F5344CB8AC3E}">
        <p14:creationId xmlns:p14="http://schemas.microsoft.com/office/powerpoint/2010/main" val="4662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6B029-C436-7B84-37A4-591C7686F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92568-F9BA-C93E-3B41-B6D872157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8F2FB-A3ED-6AD6-135B-DF4160BD7397}"/>
              </a:ext>
            </a:extLst>
          </p:cNvPr>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a:extLst>
              <a:ext uri="{FF2B5EF4-FFF2-40B4-BE49-F238E27FC236}">
                <a16:creationId xmlns:a16="http://schemas.microsoft.com/office/drawing/2014/main" id="{5B9AA49F-EB13-5D4A-ED7B-AA7599951A8D}"/>
              </a:ext>
            </a:extLst>
          </p:cNvPr>
          <p:cNvSpPr>
            <a:spLocks noGrp="1"/>
          </p:cNvSpPr>
          <p:nvPr>
            <p:ph type="sldNum" sz="quarter" idx="5"/>
          </p:nvPr>
        </p:nvSpPr>
        <p:spPr/>
        <p:txBody>
          <a:bodyPr/>
          <a:lstStyle/>
          <a:p>
            <a:fld id="{493BBF43-A868-D94C-A9CC-39C296714D2B}" type="slidenum">
              <a:rPr lang="en-US" smtClean="0"/>
              <a:t>3</a:t>
            </a:fld>
            <a:endParaRPr lang="en-US" dirty="0"/>
          </a:p>
        </p:txBody>
      </p:sp>
    </p:spTree>
    <p:extLst>
      <p:ext uri="{BB962C8B-B14F-4D97-AF65-F5344CB8AC3E}">
        <p14:creationId xmlns:p14="http://schemas.microsoft.com/office/powerpoint/2010/main" val="138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9C15-085F-F86D-6316-2B6646B0B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4846D-62DA-F521-48DE-EDBF536A8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EAD2E-3194-498A-5638-E902E6B776DF}"/>
              </a:ext>
            </a:extLst>
          </p:cNvPr>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a:extLst>
              <a:ext uri="{FF2B5EF4-FFF2-40B4-BE49-F238E27FC236}">
                <a16:creationId xmlns:a16="http://schemas.microsoft.com/office/drawing/2014/main" id="{F0A27E74-5FAF-AE43-704B-97B3B9429C88}"/>
              </a:ext>
            </a:extLst>
          </p:cNvPr>
          <p:cNvSpPr>
            <a:spLocks noGrp="1"/>
          </p:cNvSpPr>
          <p:nvPr>
            <p:ph type="sldNum" sz="quarter" idx="5"/>
          </p:nvPr>
        </p:nvSpPr>
        <p:spPr/>
        <p:txBody>
          <a:bodyPr/>
          <a:lstStyle/>
          <a:p>
            <a:fld id="{493BBF43-A868-D94C-A9CC-39C296714D2B}" type="slidenum">
              <a:rPr lang="en-US" smtClean="0"/>
              <a:t>4</a:t>
            </a:fld>
            <a:endParaRPr lang="en-US" dirty="0"/>
          </a:p>
        </p:txBody>
      </p:sp>
    </p:spTree>
    <p:extLst>
      <p:ext uri="{BB962C8B-B14F-4D97-AF65-F5344CB8AC3E}">
        <p14:creationId xmlns:p14="http://schemas.microsoft.com/office/powerpoint/2010/main" val="1319878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6BCCC-72DD-A0F5-729B-791555B13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FC8C0-501F-2109-DCA5-6786F5550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BEFA8-B395-0365-1613-5A19AF99B905}"/>
              </a:ext>
            </a:extLst>
          </p:cNvPr>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a:extLst>
              <a:ext uri="{FF2B5EF4-FFF2-40B4-BE49-F238E27FC236}">
                <a16:creationId xmlns:a16="http://schemas.microsoft.com/office/drawing/2014/main" id="{14682FC4-D130-7B63-5AB3-8BBD3749184D}"/>
              </a:ext>
            </a:extLst>
          </p:cNvPr>
          <p:cNvSpPr>
            <a:spLocks noGrp="1"/>
          </p:cNvSpPr>
          <p:nvPr>
            <p:ph type="sldNum" sz="quarter" idx="5"/>
          </p:nvPr>
        </p:nvSpPr>
        <p:spPr/>
        <p:txBody>
          <a:bodyPr/>
          <a:lstStyle/>
          <a:p>
            <a:fld id="{493BBF43-A868-D94C-A9CC-39C296714D2B}" type="slidenum">
              <a:rPr lang="en-US" smtClean="0"/>
              <a:t>5</a:t>
            </a:fld>
            <a:endParaRPr lang="en-US" dirty="0"/>
          </a:p>
        </p:txBody>
      </p:sp>
    </p:spTree>
    <p:extLst>
      <p:ext uri="{BB962C8B-B14F-4D97-AF65-F5344CB8AC3E}">
        <p14:creationId xmlns:p14="http://schemas.microsoft.com/office/powerpoint/2010/main" val="2546672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8269D-0BD1-2054-721C-D47BCED76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2203C-791F-BFF6-1E8B-777EEDF70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9E8AF-8F08-8A0A-CFE2-13E643C3446F}"/>
              </a:ext>
            </a:extLst>
          </p:cNvPr>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a:extLst>
              <a:ext uri="{FF2B5EF4-FFF2-40B4-BE49-F238E27FC236}">
                <a16:creationId xmlns:a16="http://schemas.microsoft.com/office/drawing/2014/main" id="{228870E5-C5D3-06AA-0AC6-0A9133027FCF}"/>
              </a:ext>
            </a:extLst>
          </p:cNvPr>
          <p:cNvSpPr>
            <a:spLocks noGrp="1"/>
          </p:cNvSpPr>
          <p:nvPr>
            <p:ph type="sldNum" sz="quarter" idx="5"/>
          </p:nvPr>
        </p:nvSpPr>
        <p:spPr/>
        <p:txBody>
          <a:bodyPr/>
          <a:lstStyle/>
          <a:p>
            <a:fld id="{493BBF43-A868-D94C-A9CC-39C296714D2B}" type="slidenum">
              <a:rPr lang="en-US" smtClean="0"/>
              <a:t>6</a:t>
            </a:fld>
            <a:endParaRPr lang="en-US" dirty="0"/>
          </a:p>
        </p:txBody>
      </p:sp>
    </p:spTree>
    <p:extLst>
      <p:ext uri="{BB962C8B-B14F-4D97-AF65-F5344CB8AC3E}">
        <p14:creationId xmlns:p14="http://schemas.microsoft.com/office/powerpoint/2010/main" val="3701872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6307B-557A-6D3B-C8D0-F3A335AE8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5530E-05F0-6F56-3B43-2F1CE54EA6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83225D-5EE8-C7F5-43B0-3528381761E7}"/>
              </a:ext>
            </a:extLst>
          </p:cNvPr>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a:extLst>
              <a:ext uri="{FF2B5EF4-FFF2-40B4-BE49-F238E27FC236}">
                <a16:creationId xmlns:a16="http://schemas.microsoft.com/office/drawing/2014/main" id="{32D3535F-9658-63AB-5996-E7622D9217AD}"/>
              </a:ext>
            </a:extLst>
          </p:cNvPr>
          <p:cNvSpPr>
            <a:spLocks noGrp="1"/>
          </p:cNvSpPr>
          <p:nvPr>
            <p:ph type="sldNum" sz="quarter" idx="5"/>
          </p:nvPr>
        </p:nvSpPr>
        <p:spPr/>
        <p:txBody>
          <a:bodyPr/>
          <a:lstStyle/>
          <a:p>
            <a:fld id="{493BBF43-A868-D94C-A9CC-39C296714D2B}" type="slidenum">
              <a:rPr lang="en-US" smtClean="0"/>
              <a:t>7</a:t>
            </a:fld>
            <a:endParaRPr lang="en-US" dirty="0"/>
          </a:p>
        </p:txBody>
      </p:sp>
    </p:spTree>
    <p:extLst>
      <p:ext uri="{BB962C8B-B14F-4D97-AF65-F5344CB8AC3E}">
        <p14:creationId xmlns:p14="http://schemas.microsoft.com/office/powerpoint/2010/main" val="3498826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73854-BE2D-58BA-D142-AE735FC16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0509E-3A4F-B7A1-09A7-D1873E042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FCE8E-412C-7697-3B88-1EA4A88135A3}"/>
              </a:ext>
            </a:extLst>
          </p:cNvPr>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a:extLst>
              <a:ext uri="{FF2B5EF4-FFF2-40B4-BE49-F238E27FC236}">
                <a16:creationId xmlns:a16="http://schemas.microsoft.com/office/drawing/2014/main" id="{76BC16FB-A456-1E7E-8876-0E20625F12B8}"/>
              </a:ext>
            </a:extLst>
          </p:cNvPr>
          <p:cNvSpPr>
            <a:spLocks noGrp="1"/>
          </p:cNvSpPr>
          <p:nvPr>
            <p:ph type="sldNum" sz="quarter" idx="5"/>
          </p:nvPr>
        </p:nvSpPr>
        <p:spPr/>
        <p:txBody>
          <a:bodyPr/>
          <a:lstStyle/>
          <a:p>
            <a:fld id="{493BBF43-A868-D94C-A9CC-39C296714D2B}" type="slidenum">
              <a:rPr lang="en-US" smtClean="0"/>
              <a:t>8</a:t>
            </a:fld>
            <a:endParaRPr lang="en-US" dirty="0"/>
          </a:p>
        </p:txBody>
      </p:sp>
    </p:spTree>
    <p:extLst>
      <p:ext uri="{BB962C8B-B14F-4D97-AF65-F5344CB8AC3E}">
        <p14:creationId xmlns:p14="http://schemas.microsoft.com/office/powerpoint/2010/main" val="1462034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65021-7ED5-44CB-739A-1DD9F281F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162E5E-89E3-E253-FB37-CF4706CF3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72679-FDB5-BF0C-1EFE-1DF4039D774D}"/>
              </a:ext>
            </a:extLst>
          </p:cNvPr>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endParaRPr lang="en-US" dirty="0"/>
          </a:p>
        </p:txBody>
      </p:sp>
      <p:sp>
        <p:nvSpPr>
          <p:cNvPr id="4" name="Slide Number Placeholder 3">
            <a:extLst>
              <a:ext uri="{FF2B5EF4-FFF2-40B4-BE49-F238E27FC236}">
                <a16:creationId xmlns:a16="http://schemas.microsoft.com/office/drawing/2014/main" id="{6C8B136C-FBA0-F98D-B8AD-338AE0B59665}"/>
              </a:ext>
            </a:extLst>
          </p:cNvPr>
          <p:cNvSpPr>
            <a:spLocks noGrp="1"/>
          </p:cNvSpPr>
          <p:nvPr>
            <p:ph type="sldNum" sz="quarter" idx="5"/>
          </p:nvPr>
        </p:nvSpPr>
        <p:spPr/>
        <p:txBody>
          <a:bodyPr/>
          <a:lstStyle/>
          <a:p>
            <a:fld id="{493BBF43-A868-D94C-A9CC-39C296714D2B}" type="slidenum">
              <a:rPr lang="en-US" smtClean="0"/>
              <a:t>9</a:t>
            </a:fld>
            <a:endParaRPr lang="en-US" dirty="0"/>
          </a:p>
        </p:txBody>
      </p:sp>
    </p:spTree>
    <p:extLst>
      <p:ext uri="{BB962C8B-B14F-4D97-AF65-F5344CB8AC3E}">
        <p14:creationId xmlns:p14="http://schemas.microsoft.com/office/powerpoint/2010/main" val="3863970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F14DA4-6BD3-41D0-ED7B-F5CF63D8E02B}"/>
              </a:ext>
            </a:extLst>
          </p:cNvPr>
          <p:cNvSpPr>
            <a:spLocks noGrp="1"/>
          </p:cNvSpPr>
          <p:nvPr>
            <p:ph type="pic" sz="quarter" idx="12"/>
          </p:nvPr>
        </p:nvSpPr>
        <p:spPr>
          <a:xfrm>
            <a:off x="5387975" y="0"/>
            <a:ext cx="6804025"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8C9795D8-36C7-9AC6-7BB0-2FA187F49B59}"/>
              </a:ext>
            </a:extLst>
          </p:cNvPr>
          <p:cNvSpPr>
            <a:spLocks noGrp="1"/>
          </p:cNvSpPr>
          <p:nvPr>
            <p:ph type="ctrTitle"/>
          </p:nvPr>
        </p:nvSpPr>
        <p:spPr>
          <a:xfrm>
            <a:off x="331417" y="2125014"/>
            <a:ext cx="6297984" cy="91903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A76DAF6-7FAD-3329-1F2F-26D428433E30}"/>
              </a:ext>
            </a:extLst>
          </p:cNvPr>
          <p:cNvSpPr>
            <a:spLocks noGrp="1"/>
          </p:cNvSpPr>
          <p:nvPr>
            <p:ph type="subTitle" idx="1"/>
          </p:nvPr>
        </p:nvSpPr>
        <p:spPr>
          <a:xfrm>
            <a:off x="331416" y="3047266"/>
            <a:ext cx="6559241" cy="529861"/>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a:extLst>
              <a:ext uri="{FF2B5EF4-FFF2-40B4-BE49-F238E27FC236}">
                <a16:creationId xmlns:a16="http://schemas.microsoft.com/office/drawing/2014/main" id="{25E06F63-AE6B-E540-C04D-8905B2EFD5BF}"/>
              </a:ext>
            </a:extLst>
          </p:cNvPr>
          <p:cNvSpPr>
            <a:spLocks noGrp="1"/>
          </p:cNvSpPr>
          <p:nvPr>
            <p:ph type="body" sz="quarter" idx="10"/>
          </p:nvPr>
        </p:nvSpPr>
        <p:spPr>
          <a:xfrm>
            <a:off x="1096963" y="4244658"/>
            <a:ext cx="5999008" cy="529861"/>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2BCBF152-3CD9-3B8D-5C6A-83D9FE6F56E6}"/>
              </a:ext>
            </a:extLst>
          </p:cNvPr>
          <p:cNvSpPr>
            <a:spLocks noGrp="1"/>
          </p:cNvSpPr>
          <p:nvPr>
            <p:ph type="body" sz="quarter" idx="11"/>
          </p:nvPr>
        </p:nvSpPr>
        <p:spPr>
          <a:xfrm>
            <a:off x="1096963" y="4775200"/>
            <a:ext cx="5999162" cy="501650"/>
          </a:xfrm>
        </p:spPr>
        <p:txBody>
          <a:bodyPr>
            <a:noAutofit/>
          </a:bodyPr>
          <a:lstStyle>
            <a:lvl1pPr marL="0" indent="0" algn="r">
              <a:buNone/>
              <a:defRPr sz="24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319460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3DD49EE-33ED-6443-A260-9BEE2FBE6BE2}" type="datetime1">
              <a:rPr lang="en-US" smtClean="0"/>
              <a:t>11/11/25</a:t>
            </a:fld>
            <a:endParaRPr lang="en-US" dirty="0"/>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86913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ody Slide - No Photo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Title 1">
            <a:extLst>
              <a:ext uri="{FF2B5EF4-FFF2-40B4-BE49-F238E27FC236}">
                <a16:creationId xmlns:a16="http://schemas.microsoft.com/office/drawing/2014/main" id="{99465704-2370-60F7-6005-D0288DFD87A0}"/>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D0A29258-15C1-6FB2-52AC-108985A071C8}"/>
              </a:ext>
            </a:extLst>
          </p:cNvPr>
          <p:cNvSpPr>
            <a:spLocks noGrp="1"/>
          </p:cNvSpPr>
          <p:nvPr>
            <p:ph type="body" sz="half" idx="2"/>
          </p:nvPr>
        </p:nvSpPr>
        <p:spPr>
          <a:xfrm>
            <a:off x="309094" y="1319201"/>
            <a:ext cx="5682288"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7E85E37D-8958-2DEE-18A0-03962A83466E}"/>
              </a:ext>
            </a:extLst>
          </p:cNvPr>
          <p:cNvSpPr>
            <a:spLocks noGrp="1"/>
          </p:cNvSpPr>
          <p:nvPr>
            <p:ph type="body" sz="half" idx="13"/>
          </p:nvPr>
        </p:nvSpPr>
        <p:spPr>
          <a:xfrm>
            <a:off x="6110467" y="1322610"/>
            <a:ext cx="5682289" cy="489143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Footer Placeholder 5">
            <a:extLst>
              <a:ext uri="{FF2B5EF4-FFF2-40B4-BE49-F238E27FC236}">
                <a16:creationId xmlns:a16="http://schemas.microsoft.com/office/drawing/2014/main" id="{6FBE509B-CE41-57EF-59C3-275E43C033A4}"/>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4" name="Slide Number Placeholder 6">
            <a:extLst>
              <a:ext uri="{FF2B5EF4-FFF2-40B4-BE49-F238E27FC236}">
                <a16:creationId xmlns:a16="http://schemas.microsoft.com/office/drawing/2014/main" id="{944E86B8-08A1-6B0A-9E8F-1A2C0252563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1AE111C8-7DEA-F7D8-15DA-EC66E6103A5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E0D27EE9-264B-7145-8235-58E9B6598B82}" type="datetime1">
              <a:rPr lang="en-US" smtClean="0"/>
              <a:t>11/11/25</a:t>
            </a:fld>
            <a:endParaRPr lang="en-US" dirty="0"/>
          </a:p>
        </p:txBody>
      </p:sp>
      <p:pic>
        <p:nvPicPr>
          <p:cNvPr id="14" name="Picture 13">
            <a:extLst>
              <a:ext uri="{FF2B5EF4-FFF2-40B4-BE49-F238E27FC236}">
                <a16:creationId xmlns:a16="http://schemas.microsoft.com/office/drawing/2014/main" id="{1D72F205-0884-4182-ADD8-D44EB4825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911454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ody Slide - Slate Two Photo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Logo, company name&#10;&#10;Description automatically generated">
            <a:extLst>
              <a:ext uri="{FF2B5EF4-FFF2-40B4-BE49-F238E27FC236}">
                <a16:creationId xmlns:a16="http://schemas.microsoft.com/office/drawing/2014/main" id="{59AD2392-E6B3-D73D-424E-42A0157E1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5">
            <a:extLst>
              <a:ext uri="{FF2B5EF4-FFF2-40B4-BE49-F238E27FC236}">
                <a16:creationId xmlns:a16="http://schemas.microsoft.com/office/drawing/2014/main" id="{DF46FADE-5392-BCFC-BAD6-D700EFBD77D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solidFill>
                  <a:schemeClr val="bg1"/>
                </a:solidFill>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4B37EFF6-260E-A1F5-FF79-F0ABEF7A2E0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solidFill>
                  <a:schemeClr val="bg1"/>
                </a:solidFill>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A871D8BB-52A9-22B5-DB17-DA5C2307245D}"/>
              </a:ext>
            </a:extLst>
          </p:cNvPr>
          <p:cNvSpPr>
            <a:spLocks noGrp="1"/>
          </p:cNvSpPr>
          <p:nvPr>
            <p:ph type="dt" sz="half" idx="10"/>
          </p:nvPr>
        </p:nvSpPr>
        <p:spPr>
          <a:xfrm>
            <a:off x="311726" y="6330592"/>
            <a:ext cx="2743200" cy="365125"/>
          </a:xfrm>
          <a:prstGeom prst="rect">
            <a:avLst/>
          </a:prstGeom>
        </p:spPr>
        <p:txBody>
          <a:bodyPr anchor="ctr"/>
          <a:lstStyle>
            <a:lvl1pPr>
              <a:defRPr sz="1000">
                <a:solidFill>
                  <a:schemeClr val="bg1"/>
                </a:solidFill>
                <a:latin typeface="Arial" panose="020B0604020202020204" pitchFamily="34" charset="0"/>
              </a:defRPr>
            </a:lvl1pPr>
          </a:lstStyle>
          <a:p>
            <a:fld id="{CA947CB8-1E22-9A42-A7C6-562EBEB823ED}" type="datetime1">
              <a:rPr lang="en-US" smtClean="0"/>
              <a:t>11/11/25</a:t>
            </a:fld>
            <a:endParaRPr lang="en-US" dirty="0"/>
          </a:p>
        </p:txBody>
      </p:sp>
      <p:pic>
        <p:nvPicPr>
          <p:cNvPr id="13" name="Picture 12" descr="Logo, company name&#10;&#10;Description automatically generated">
            <a:extLst>
              <a:ext uri="{FF2B5EF4-FFF2-40B4-BE49-F238E27FC236}">
                <a16:creationId xmlns:a16="http://schemas.microsoft.com/office/drawing/2014/main" id="{D19EE4BA-CD94-40C8-BA88-88F35B10B1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331" y="-12193"/>
            <a:ext cx="1474015" cy="574180"/>
          </a:xfrm>
          <a:prstGeom prst="rect">
            <a:avLst/>
          </a:prstGeom>
        </p:spPr>
      </p:pic>
    </p:spTree>
    <p:extLst>
      <p:ext uri="{BB962C8B-B14F-4D97-AF65-F5344CB8AC3E}">
        <p14:creationId xmlns:p14="http://schemas.microsoft.com/office/powerpoint/2010/main" val="517032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dy Slide - Grey ">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bg1"/>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a:extLst>
              <a:ext uri="{FF2B5EF4-FFF2-40B4-BE49-F238E27FC236}">
                <a16:creationId xmlns:a16="http://schemas.microsoft.com/office/drawing/2014/main" id="{0B903C67-DC6F-088A-9EA9-D734508F8D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8" name="Footer Placeholder 5">
            <a:extLst>
              <a:ext uri="{FF2B5EF4-FFF2-40B4-BE49-F238E27FC236}">
                <a16:creationId xmlns:a16="http://schemas.microsoft.com/office/drawing/2014/main" id="{77E5CE1A-809C-DEBF-5077-24C3A3D42D8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9" name="Slide Number Placeholder 6">
            <a:extLst>
              <a:ext uri="{FF2B5EF4-FFF2-40B4-BE49-F238E27FC236}">
                <a16:creationId xmlns:a16="http://schemas.microsoft.com/office/drawing/2014/main" id="{6A59512F-10DA-5515-E4C4-B98127B2485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E38FEC5F-8621-2ECE-218F-2628960DE6C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626A557-F40E-D540-A453-362F976BD568}" type="datetime1">
              <a:rPr lang="en-US" smtClean="0"/>
              <a:t>11/11/25</a:t>
            </a:fld>
            <a:endParaRPr lang="en-US" dirty="0"/>
          </a:p>
        </p:txBody>
      </p:sp>
      <p:pic>
        <p:nvPicPr>
          <p:cNvPr id="12" name="Picture 11">
            <a:extLst>
              <a:ext uri="{FF2B5EF4-FFF2-40B4-BE49-F238E27FC236}">
                <a16:creationId xmlns:a16="http://schemas.microsoft.com/office/drawing/2014/main" id="{CFCFCA19-01CD-4B66-B389-82A12968C5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054860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7" y="2759119"/>
            <a:ext cx="10053033" cy="880970"/>
          </a:xfrm>
        </p:spPr>
        <p:txBody>
          <a:bodyPr>
            <a:noAutofit/>
          </a:bodyPr>
          <a:lstStyle>
            <a:lvl1pPr algn="ctr">
              <a:defRPr/>
            </a:lvl1pPr>
          </a:lstStyle>
          <a:p>
            <a:r>
              <a:rPr lang="en-US"/>
              <a:t>Click to edit Master title style</a:t>
            </a:r>
            <a:endParaRPr lang="en-US" dirty="0"/>
          </a:p>
        </p:txBody>
      </p:sp>
      <p:pic>
        <p:nvPicPr>
          <p:cNvPr id="4" name="Picture 3" descr="Shape&#10;&#10;Description automatically generated with medium confidence">
            <a:extLst>
              <a:ext uri="{FF2B5EF4-FFF2-40B4-BE49-F238E27FC236}">
                <a16:creationId xmlns:a16="http://schemas.microsoft.com/office/drawing/2014/main" id="{3A830D66-7C16-31AC-766A-71753A6062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163" y="6152204"/>
            <a:ext cx="1639957" cy="490745"/>
          </a:xfrm>
          <a:prstGeom prst="rect">
            <a:avLst/>
          </a:prstGeom>
        </p:spPr>
      </p:pic>
    </p:spTree>
    <p:extLst>
      <p:ext uri="{BB962C8B-B14F-4D97-AF65-F5344CB8AC3E}">
        <p14:creationId xmlns:p14="http://schemas.microsoft.com/office/powerpoint/2010/main" val="402630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ntro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72737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F42EF-968B-394F-B16D-60B571752F97}" type="datetime1">
              <a:rPr lang="en-US" smtClean="0"/>
              <a:t>11/11/25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D92F34-90F0-A04B-B25E-547F60E2DEF4}" type="slidenum">
              <a:rPr lang="en-US" smtClean="0"/>
              <a:t>‹#›</a:t>
            </a:fld>
            <a:endParaRPr lang="en-US"/>
          </a:p>
        </p:txBody>
      </p:sp>
    </p:spTree>
    <p:extLst>
      <p:ext uri="{BB962C8B-B14F-4D97-AF65-F5344CB8AC3E}">
        <p14:creationId xmlns:p14="http://schemas.microsoft.com/office/powerpoint/2010/main" val="4190456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573632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ody Slide - 2 Photo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309093" y="531951"/>
            <a:ext cx="5785319"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549107"/>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Picture Placeholder 2">
            <a:extLst>
              <a:ext uri="{FF2B5EF4-FFF2-40B4-BE49-F238E27FC236}">
                <a16:creationId xmlns:a16="http://schemas.microsoft.com/office/drawing/2014/main" id="{02C1D150-46A5-C3E3-0093-1693429B2A69}"/>
              </a:ext>
            </a:extLst>
          </p:cNvPr>
          <p:cNvSpPr>
            <a:spLocks noGrp="1"/>
          </p:cNvSpPr>
          <p:nvPr>
            <p:ph type="pic" idx="13"/>
          </p:nvPr>
        </p:nvSpPr>
        <p:spPr>
          <a:xfrm>
            <a:off x="6246796" y="3446653"/>
            <a:ext cx="5945204" cy="2763982"/>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Date Placeholder 4">
            <a:extLst>
              <a:ext uri="{FF2B5EF4-FFF2-40B4-BE49-F238E27FC236}">
                <a16:creationId xmlns:a16="http://schemas.microsoft.com/office/drawing/2014/main" id="{A6C8BEAD-C13B-93F9-6676-CE56FFBEEBF2}"/>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C5933566-19DD-864B-8A78-7F4C81BFF78D}" type="datetime1">
              <a:rPr lang="en-US" smtClean="0"/>
              <a:t>11/11/25</a:t>
            </a:fld>
            <a:endParaRPr lang="en-US" dirty="0"/>
          </a:p>
        </p:txBody>
      </p:sp>
      <p:sp>
        <p:nvSpPr>
          <p:cNvPr id="11" name="Footer Placeholder 5">
            <a:extLst>
              <a:ext uri="{FF2B5EF4-FFF2-40B4-BE49-F238E27FC236}">
                <a16:creationId xmlns:a16="http://schemas.microsoft.com/office/drawing/2014/main" id="{9B986840-5762-4DAF-7AD9-5F837D0622D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3" name="Slide Number Placeholder 6">
            <a:extLst>
              <a:ext uri="{FF2B5EF4-FFF2-40B4-BE49-F238E27FC236}">
                <a16:creationId xmlns:a16="http://schemas.microsoft.com/office/drawing/2014/main" id="{1E2F678D-103F-49D4-B531-CA075474F3D0}"/>
              </a:ext>
            </a:extLst>
          </p:cNvPr>
          <p:cNvSpPr>
            <a:spLocks noGrp="1"/>
          </p:cNvSpPr>
          <p:nvPr>
            <p:ph type="sldNum" sz="quarter" idx="12"/>
          </p:nvPr>
        </p:nvSpPr>
        <p:spPr>
          <a:xfrm>
            <a:off x="9140371"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12" name="Picture 11">
            <a:extLst>
              <a:ext uri="{FF2B5EF4-FFF2-40B4-BE49-F238E27FC236}">
                <a16:creationId xmlns:a16="http://schemas.microsoft.com/office/drawing/2014/main" id="{FB721D4D-BA71-46BF-9E11-753BC33668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40320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ody Slide - Top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0" y="8195"/>
            <a:ext cx="12192000" cy="3420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335924"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718A1B46-8C31-1942-9CDD-F244EA45E1A6}"/>
              </a:ext>
            </a:extLst>
          </p:cNvPr>
          <p:cNvSpPr>
            <a:spLocks noGrp="1"/>
          </p:cNvSpPr>
          <p:nvPr>
            <p:ph type="body" sz="half" idx="13"/>
          </p:nvPr>
        </p:nvSpPr>
        <p:spPr>
          <a:xfrm>
            <a:off x="6103516" y="3666870"/>
            <a:ext cx="5642016" cy="2414481"/>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itle 1">
            <a:extLst>
              <a:ext uri="{FF2B5EF4-FFF2-40B4-BE49-F238E27FC236}">
                <a16:creationId xmlns:a16="http://schemas.microsoft.com/office/drawing/2014/main" id="{E2D036AA-9340-745D-7ECF-2C66965EE75A}"/>
              </a:ext>
            </a:extLst>
          </p:cNvPr>
          <p:cNvSpPr>
            <a:spLocks noGrp="1"/>
          </p:cNvSpPr>
          <p:nvPr>
            <p:ph type="title" hasCustomPrompt="1"/>
          </p:nvPr>
        </p:nvSpPr>
        <p:spPr>
          <a:xfrm>
            <a:off x="1" y="531951"/>
            <a:ext cx="6094412" cy="678664"/>
          </a:xfrm>
        </p:spPr>
        <p:txBody>
          <a:bodyPr anchor="b">
            <a:noAutofit/>
          </a:bodyPr>
          <a:lstStyle>
            <a:lvl1pPr>
              <a:defRPr sz="3200">
                <a:solidFill>
                  <a:schemeClr val="bg1"/>
                </a:solidFill>
              </a:defRPr>
            </a:lvl1pPr>
          </a:lstStyle>
          <a:p>
            <a:r>
              <a:rPr lang="en-US" dirty="0"/>
              <a:t>  Click to edit Master title style</a:t>
            </a:r>
          </a:p>
        </p:txBody>
      </p:sp>
      <p:sp>
        <p:nvSpPr>
          <p:cNvPr id="8" name="Footer Placeholder 5">
            <a:extLst>
              <a:ext uri="{FF2B5EF4-FFF2-40B4-BE49-F238E27FC236}">
                <a16:creationId xmlns:a16="http://schemas.microsoft.com/office/drawing/2014/main" id="{E2354D38-C6CF-E355-ADC2-9780C4F402F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0" name="Slide Number Placeholder 6">
            <a:extLst>
              <a:ext uri="{FF2B5EF4-FFF2-40B4-BE49-F238E27FC236}">
                <a16:creationId xmlns:a16="http://schemas.microsoft.com/office/drawing/2014/main" id="{24DF5B5C-0FB6-281B-79D1-3AAEEBC738BC}"/>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CE744EEC-877B-6658-1AF3-402C4637D614}"/>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9128416D-613C-E94E-A374-83B8D9D10507}" type="datetime1">
              <a:rPr lang="en-US" smtClean="0"/>
              <a:t>11/11/25</a:t>
            </a:fld>
            <a:endParaRPr lang="en-US" dirty="0"/>
          </a:p>
        </p:txBody>
      </p:sp>
    </p:spTree>
    <p:extLst>
      <p:ext uri="{BB962C8B-B14F-4D97-AF65-F5344CB8AC3E}">
        <p14:creationId xmlns:p14="http://schemas.microsoft.com/office/powerpoint/2010/main" val="28695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C2C579E7-52D3-8945-BC95-692DD23D9955}" type="datetime1">
              <a:rPr lang="en-US" smtClean="0"/>
              <a:t>11/11/25</a:t>
            </a:fld>
            <a:endParaRPr lang="en-US" dirty="0"/>
          </a:p>
        </p:txBody>
      </p:sp>
      <p:pic>
        <p:nvPicPr>
          <p:cNvPr id="12" name="Picture 11">
            <a:extLst>
              <a:ext uri="{FF2B5EF4-FFF2-40B4-BE49-F238E27FC236}">
                <a16:creationId xmlns:a16="http://schemas.microsoft.com/office/drawing/2014/main" id="{66869AEF-C002-4444-8791-56AEEFBFD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82348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dy Slide - Circular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20496" y="531951"/>
            <a:ext cx="5971504" cy="567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1F8DF632-CAE9-022C-6607-B217F56D5C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EF6ADE35-BF0E-DF23-D913-1DAA8CCD67A7}"/>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1" name="Slide Number Placeholder 6">
            <a:extLst>
              <a:ext uri="{FF2B5EF4-FFF2-40B4-BE49-F238E27FC236}">
                <a16:creationId xmlns:a16="http://schemas.microsoft.com/office/drawing/2014/main" id="{BB898288-99FE-E6BE-FBE5-A3D4DE28F293}"/>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7F636C01-DAC5-C8E5-E590-A408A6BB4550}"/>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A880534F-8A6F-B442-8436-A10185C561D8}" type="datetime1">
              <a:rPr lang="en-US" smtClean="0"/>
              <a:t>11/11/25</a:t>
            </a:fld>
            <a:endParaRPr lang="en-US" dirty="0"/>
          </a:p>
        </p:txBody>
      </p:sp>
      <p:pic>
        <p:nvPicPr>
          <p:cNvPr id="12" name="Picture 11">
            <a:extLst>
              <a:ext uri="{FF2B5EF4-FFF2-40B4-BE49-F238E27FC236}">
                <a16:creationId xmlns:a16="http://schemas.microsoft.com/office/drawing/2014/main" id="{86F161EE-76CC-45E3-AC2B-F55638E717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57789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3701892A-8442-3246-BBA6-78F651457532}" type="datetime1">
              <a:rPr lang="en-US" smtClean="0"/>
              <a:t>11/11/25</a:t>
            </a:fld>
            <a:endParaRPr lang="en-US" dirty="0"/>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70040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ody Slide - Chart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61F1912-9CBC-18CD-A6E2-D8584EE6F30A}"/>
              </a:ext>
            </a:extLst>
          </p:cNvPr>
          <p:cNvSpPr>
            <a:spLocks noGrp="1"/>
          </p:cNvSpPr>
          <p:nvPr>
            <p:ph sz="half" idx="2"/>
          </p:nvPr>
        </p:nvSpPr>
        <p:spPr>
          <a:xfrm>
            <a:off x="374062" y="1424693"/>
            <a:ext cx="5798137" cy="3804129"/>
          </a:xfrm>
        </p:spPr>
        <p:txBody>
          <a:bodyPr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278444A-CE1E-BF31-5D75-39569219C363}"/>
              </a:ext>
            </a:extLst>
          </p:cNvPr>
          <p:cNvSpPr>
            <a:spLocks noGrp="1"/>
          </p:cNvSpPr>
          <p:nvPr>
            <p:ph type="body" sz="quarter" idx="3"/>
          </p:nvPr>
        </p:nvSpPr>
        <p:spPr>
          <a:xfrm>
            <a:off x="6336406" y="1424694"/>
            <a:ext cx="5018982" cy="4422313"/>
          </a:xfrm>
        </p:spPr>
        <p:txBody>
          <a:bodyPr anchor="t">
            <a:no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a:extLst>
              <a:ext uri="{FF2B5EF4-FFF2-40B4-BE49-F238E27FC236}">
                <a16:creationId xmlns:a16="http://schemas.microsoft.com/office/drawing/2014/main" id="{C7FC8732-2197-B9C7-FC84-CA5395C65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3" name="Title 1">
            <a:extLst>
              <a:ext uri="{FF2B5EF4-FFF2-40B4-BE49-F238E27FC236}">
                <a16:creationId xmlns:a16="http://schemas.microsoft.com/office/drawing/2014/main" id="{0D9F4886-7D05-5680-AF1E-08F9985969FE}"/>
              </a:ext>
            </a:extLst>
          </p:cNvPr>
          <p:cNvSpPr>
            <a:spLocks noGrp="1"/>
          </p:cNvSpPr>
          <p:nvPr>
            <p:ph type="title"/>
          </p:nvPr>
        </p:nvSpPr>
        <p:spPr>
          <a:xfrm>
            <a:off x="309093" y="531951"/>
            <a:ext cx="11044707"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3" name="Footer Placeholder 5">
            <a:extLst>
              <a:ext uri="{FF2B5EF4-FFF2-40B4-BE49-F238E27FC236}">
                <a16:creationId xmlns:a16="http://schemas.microsoft.com/office/drawing/2014/main" id="{C475642F-9965-9846-0682-55C7C6944A0B}"/>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6" name="Slide Number Placeholder 6">
            <a:extLst>
              <a:ext uri="{FF2B5EF4-FFF2-40B4-BE49-F238E27FC236}">
                <a16:creationId xmlns:a16="http://schemas.microsoft.com/office/drawing/2014/main" id="{7914D833-6B3E-46B1-EDE5-A7FD64C91958}"/>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7" name="Date Placeholder 4">
            <a:extLst>
              <a:ext uri="{FF2B5EF4-FFF2-40B4-BE49-F238E27FC236}">
                <a16:creationId xmlns:a16="http://schemas.microsoft.com/office/drawing/2014/main" id="{0EA70E93-BE46-91B7-C94B-CF452506D78D}"/>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8451CAF3-A178-B847-8265-72671CC944C3}" type="datetime1">
              <a:rPr lang="en-US" smtClean="0"/>
              <a:t>11/11/25</a:t>
            </a:fld>
            <a:endParaRPr lang="en-US" dirty="0"/>
          </a:p>
        </p:txBody>
      </p:sp>
      <p:pic>
        <p:nvPicPr>
          <p:cNvPr id="12" name="Picture 11">
            <a:extLst>
              <a:ext uri="{FF2B5EF4-FFF2-40B4-BE49-F238E27FC236}">
                <a16:creationId xmlns:a16="http://schemas.microsoft.com/office/drawing/2014/main" id="{18C10AA7-5409-41F3-BC4E-22F426FB6B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186783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ody Slide - 1 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BE5B-D462-52DE-1421-03616B30BCDE}"/>
              </a:ext>
            </a:extLst>
          </p:cNvPr>
          <p:cNvSpPr>
            <a:spLocks noGrp="1"/>
          </p:cNvSpPr>
          <p:nvPr>
            <p:ph type="title"/>
          </p:nvPr>
        </p:nvSpPr>
        <p:spPr>
          <a:xfrm>
            <a:off x="5679584" y="674221"/>
            <a:ext cx="6057364" cy="716698"/>
          </a:xfrm>
        </p:spPr>
        <p:txBody>
          <a:bodyPr anchor="t">
            <a:noAutofit/>
          </a:bodyPr>
          <a:lstStyle>
            <a:lvl1pPr>
              <a:defRPr sz="3200">
                <a:solidFill>
                  <a:schemeClr val="tx2"/>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1" y="659082"/>
            <a:ext cx="5550795" cy="3449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A92B06-2663-62EC-E8B1-7567E866D31E}"/>
              </a:ext>
            </a:extLst>
          </p:cNvPr>
          <p:cNvSpPr>
            <a:spLocks noGrp="1"/>
          </p:cNvSpPr>
          <p:nvPr>
            <p:ph type="body" sz="half" idx="2"/>
          </p:nvPr>
        </p:nvSpPr>
        <p:spPr>
          <a:xfrm>
            <a:off x="5679584" y="1560773"/>
            <a:ext cx="6057364" cy="4659093"/>
          </a:xfrm>
        </p:spPr>
        <p:txBody>
          <a:bodyPr>
            <a:noAutofit/>
          </a:bodyPr>
          <a:lstStyle>
            <a:lvl1pPr marL="0" inden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1" name="Footer Placeholder 5">
            <a:extLst>
              <a:ext uri="{FF2B5EF4-FFF2-40B4-BE49-F238E27FC236}">
                <a16:creationId xmlns:a16="http://schemas.microsoft.com/office/drawing/2014/main" id="{B1BBB6AD-F5E7-2C7D-F208-959FE1C6444F}"/>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2" name="Slide Number Placeholder 6">
            <a:extLst>
              <a:ext uri="{FF2B5EF4-FFF2-40B4-BE49-F238E27FC236}">
                <a16:creationId xmlns:a16="http://schemas.microsoft.com/office/drawing/2014/main" id="{E6658A98-A780-C524-1137-D3BF53A55A60}"/>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5" name="Date Placeholder 4">
            <a:extLst>
              <a:ext uri="{FF2B5EF4-FFF2-40B4-BE49-F238E27FC236}">
                <a16:creationId xmlns:a16="http://schemas.microsoft.com/office/drawing/2014/main" id="{8791057C-FA10-F5DE-B4C8-C3931D750C81}"/>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D0DD0850-D66C-2849-87CD-3AF0A10AF9A8}" type="datetime1">
              <a:rPr lang="en-US" smtClean="0"/>
              <a:t>11/11/25</a:t>
            </a:fld>
            <a:endParaRPr lang="en-US" dirty="0"/>
          </a:p>
        </p:txBody>
      </p:sp>
      <p:pic>
        <p:nvPicPr>
          <p:cNvPr id="13" name="Picture 12">
            <a:extLst>
              <a:ext uri="{FF2B5EF4-FFF2-40B4-BE49-F238E27FC236}">
                <a16:creationId xmlns:a16="http://schemas.microsoft.com/office/drawing/2014/main" id="{C1C835BB-5A9A-4887-AD28-9C7DC0F815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2643647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8159-AD9B-885B-18F2-9B7C42B96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315885B-F131-1373-A6B2-E992A159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FEC86D55-AA86-4418-BC5F-C51768C252B9}"/>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753F9866-9D6A-4E48-8AAE-F0F10B4380FA}" type="slidenum">
              <a:rPr lang="en-US" smtClean="0"/>
              <a:pPr/>
              <a:t>‹#›</a:t>
            </a:fld>
            <a:endParaRPr lang="en-US" dirty="0"/>
          </a:p>
        </p:txBody>
      </p:sp>
    </p:spTree>
    <p:extLst>
      <p:ext uri="{BB962C8B-B14F-4D97-AF65-F5344CB8AC3E}">
        <p14:creationId xmlns:p14="http://schemas.microsoft.com/office/powerpoint/2010/main" val="28761441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50" r:id="rId15"/>
    <p:sldLayoutId id="2147483685" r:id="rId16"/>
  </p:sldLayoutIdLst>
  <p:hf hdr="0" ftr="0" dt="0"/>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JPG"/><Relationship Id="rId12"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16.xml"/><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4.png"/><Relationship Id="rId7" Type="http://schemas.openxmlformats.org/officeDocument/2006/relationships/image" Target="../media/image38.jp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12.xml"/><Relationship Id="rId16"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5" Type="http://schemas.openxmlformats.org/officeDocument/2006/relationships/image" Target="../media/image45.png"/><Relationship Id="rId10" Type="http://schemas.openxmlformats.org/officeDocument/2006/relationships/image" Target="../media/image28.jpeg"/><Relationship Id="rId19"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18706-BE92-5674-8ED0-33DF2CC7241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B7C2221-BF13-0BB7-7CAB-FCDFA3F405DB}"/>
              </a:ext>
            </a:extLst>
          </p:cNvPr>
          <p:cNvSpPr>
            <a:spLocks noGrp="1"/>
          </p:cNvSpPr>
          <p:nvPr>
            <p:ph type="subTitle" idx="1"/>
          </p:nvPr>
        </p:nvSpPr>
        <p:spPr>
          <a:xfrm>
            <a:off x="3882998" y="4247928"/>
            <a:ext cx="8155761" cy="529861"/>
          </a:xfrm>
        </p:spPr>
        <p:txBody>
          <a:bodyPr>
            <a:noAutofit/>
          </a:bodyPr>
          <a:lstStyle/>
          <a:p>
            <a:pPr algn="r"/>
            <a:r>
              <a:rPr lang="en-US" dirty="0"/>
              <a:t>Logistics and Workshop Charge</a:t>
            </a:r>
          </a:p>
        </p:txBody>
      </p:sp>
      <p:sp>
        <p:nvSpPr>
          <p:cNvPr id="31" name="Text Placeholder 30">
            <a:extLst>
              <a:ext uri="{FF2B5EF4-FFF2-40B4-BE49-F238E27FC236}">
                <a16:creationId xmlns:a16="http://schemas.microsoft.com/office/drawing/2014/main" id="{3CEEBFA1-2D11-2C9E-5C4A-9C08BAE97DCE}"/>
              </a:ext>
            </a:extLst>
          </p:cNvPr>
          <p:cNvSpPr>
            <a:spLocks noGrp="1"/>
          </p:cNvSpPr>
          <p:nvPr>
            <p:ph type="body" sz="quarter" idx="11"/>
          </p:nvPr>
        </p:nvSpPr>
        <p:spPr>
          <a:xfrm>
            <a:off x="5973337" y="4815066"/>
            <a:ext cx="5999162" cy="501650"/>
          </a:xfrm>
        </p:spPr>
        <p:txBody>
          <a:bodyPr/>
          <a:lstStyle/>
          <a:p>
            <a:r>
              <a:rPr lang="en-US" dirty="0"/>
              <a:t>Rongli Geng</a:t>
            </a:r>
            <a:endParaRPr lang="en-US" sz="2400" dirty="0"/>
          </a:p>
          <a:p>
            <a:endParaRPr lang="en-US" dirty="0"/>
          </a:p>
        </p:txBody>
      </p:sp>
      <p:pic>
        <p:nvPicPr>
          <p:cNvPr id="4" name="Picture 3">
            <a:extLst>
              <a:ext uri="{FF2B5EF4-FFF2-40B4-BE49-F238E27FC236}">
                <a16:creationId xmlns:a16="http://schemas.microsoft.com/office/drawing/2014/main" id="{57CFC79E-5188-794E-7A18-D5CFAF874CB4}"/>
              </a:ext>
            </a:extLst>
          </p:cNvPr>
          <p:cNvPicPr>
            <a:picLocks noChangeAspect="1"/>
          </p:cNvPicPr>
          <p:nvPr/>
        </p:nvPicPr>
        <p:blipFill>
          <a:blip r:embed="rId3"/>
          <a:stretch>
            <a:fillRect/>
          </a:stretch>
        </p:blipFill>
        <p:spPr>
          <a:xfrm>
            <a:off x="602609" y="634311"/>
            <a:ext cx="7772400" cy="3154728"/>
          </a:xfrm>
          <a:prstGeom prst="rect">
            <a:avLst/>
          </a:prstGeom>
        </p:spPr>
      </p:pic>
      <p:sp>
        <p:nvSpPr>
          <p:cNvPr id="30" name="Text Placeholder 29">
            <a:extLst>
              <a:ext uri="{FF2B5EF4-FFF2-40B4-BE49-F238E27FC236}">
                <a16:creationId xmlns:a16="http://schemas.microsoft.com/office/drawing/2014/main" id="{B1FD6E6E-8348-06B4-85C7-15104B0D78ED}"/>
              </a:ext>
            </a:extLst>
          </p:cNvPr>
          <p:cNvSpPr>
            <a:spLocks noGrp="1"/>
          </p:cNvSpPr>
          <p:nvPr>
            <p:ph type="body" sz="quarter" idx="10"/>
          </p:nvPr>
        </p:nvSpPr>
        <p:spPr>
          <a:xfrm>
            <a:off x="2124210" y="3309732"/>
            <a:ext cx="5999008" cy="529861"/>
          </a:xfrm>
        </p:spPr>
        <p:txBody>
          <a:bodyPr/>
          <a:lstStyle/>
          <a:p>
            <a:r>
              <a:rPr lang="en-US" sz="1800" dirty="0">
                <a:solidFill>
                  <a:schemeClr val="bg1"/>
                </a:solidFill>
              </a:rPr>
              <a:t>Nov 12-14, 2025, Newport News, VA </a:t>
            </a:r>
          </a:p>
          <a:p>
            <a:endParaRPr lang="en-US" sz="1800" dirty="0">
              <a:solidFill>
                <a:schemeClr val="bg1"/>
              </a:solidFill>
            </a:endParaRPr>
          </a:p>
        </p:txBody>
      </p:sp>
      <p:pic>
        <p:nvPicPr>
          <p:cNvPr id="1026" name="Picture 2">
            <a:extLst>
              <a:ext uri="{FF2B5EF4-FFF2-40B4-BE49-F238E27FC236}">
                <a16:creationId xmlns:a16="http://schemas.microsoft.com/office/drawing/2014/main" id="{90E9FF44-872E-19DC-5900-EDA71B5F2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75" y="5045872"/>
            <a:ext cx="3521123" cy="1371600"/>
          </a:xfrm>
          <a:prstGeom prst="rect">
            <a:avLst/>
          </a:prstGeom>
          <a:solidFill>
            <a:schemeClr val="bg1"/>
          </a:solidFill>
        </p:spPr>
      </p:pic>
      <p:pic>
        <p:nvPicPr>
          <p:cNvPr id="1028" name="Picture 4" descr="DOE Logo with seal all black">
            <a:extLst>
              <a:ext uri="{FF2B5EF4-FFF2-40B4-BE49-F238E27FC236}">
                <a16:creationId xmlns:a16="http://schemas.microsoft.com/office/drawing/2014/main" id="{60831AEA-C34D-33F7-A0CF-B3CB5C79E9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2998" y="5274472"/>
            <a:ext cx="3189188"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84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4AFD4-0733-24C6-CD15-A70AE3A747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F1F68A-5F12-4968-9B40-E454B46BBA2D}"/>
              </a:ext>
            </a:extLst>
          </p:cNvPr>
          <p:cNvSpPr>
            <a:spLocks noGrp="1"/>
          </p:cNvSpPr>
          <p:nvPr>
            <p:ph type="title"/>
          </p:nvPr>
        </p:nvSpPr>
        <p:spPr>
          <a:xfrm>
            <a:off x="218477" y="162283"/>
            <a:ext cx="11044707" cy="678664"/>
          </a:xfrm>
        </p:spPr>
        <p:txBody>
          <a:bodyPr/>
          <a:lstStyle/>
          <a:p>
            <a:r>
              <a:rPr lang="en-US" dirty="0"/>
              <a:t>Social Networking at Traditional Brewing  </a:t>
            </a:r>
          </a:p>
        </p:txBody>
      </p:sp>
      <p:sp>
        <p:nvSpPr>
          <p:cNvPr id="6" name="Text Placeholder 5">
            <a:extLst>
              <a:ext uri="{FF2B5EF4-FFF2-40B4-BE49-F238E27FC236}">
                <a16:creationId xmlns:a16="http://schemas.microsoft.com/office/drawing/2014/main" id="{85AC1444-C089-1CE1-79DE-7FA48866FF38}"/>
              </a:ext>
            </a:extLst>
          </p:cNvPr>
          <p:cNvSpPr>
            <a:spLocks noGrp="1"/>
          </p:cNvSpPr>
          <p:nvPr>
            <p:ph type="body" sz="half" idx="2"/>
          </p:nvPr>
        </p:nvSpPr>
        <p:spPr>
          <a:xfrm>
            <a:off x="579940" y="1228771"/>
            <a:ext cx="5029025" cy="1127437"/>
          </a:xfrm>
        </p:spPr>
        <p:txBody>
          <a:bodyPr>
            <a:noAutofit/>
          </a:bodyPr>
          <a:lstStyle/>
          <a:p>
            <a:r>
              <a:rPr lang="en-US" b="1" dirty="0"/>
              <a:t>Time: Wednesday 5:00-7:00 PM</a:t>
            </a:r>
            <a:endParaRPr lang="en-US" dirty="0"/>
          </a:p>
          <a:p>
            <a:r>
              <a:rPr lang="en-US" b="1" dirty="0"/>
              <a:t>Location: 700 Thimble Shoals Blvd #100, Newport News, VA 23606</a:t>
            </a:r>
          </a:p>
          <a:p>
            <a:endParaRPr lang="en-US" dirty="0"/>
          </a:p>
          <a:p>
            <a:endParaRPr lang="en-US" dirty="0"/>
          </a:p>
        </p:txBody>
      </p:sp>
      <p:sp>
        <p:nvSpPr>
          <p:cNvPr id="2" name="Slide Number Placeholder 1">
            <a:extLst>
              <a:ext uri="{FF2B5EF4-FFF2-40B4-BE49-F238E27FC236}">
                <a16:creationId xmlns:a16="http://schemas.microsoft.com/office/drawing/2014/main" id="{25406080-BC0C-55EE-98ED-C996B51704BF}"/>
              </a:ext>
            </a:extLst>
          </p:cNvPr>
          <p:cNvSpPr>
            <a:spLocks noGrp="1"/>
          </p:cNvSpPr>
          <p:nvPr>
            <p:ph type="sldNum" sz="quarter" idx="12"/>
          </p:nvPr>
        </p:nvSpPr>
        <p:spPr/>
        <p:txBody>
          <a:bodyPr/>
          <a:lstStyle/>
          <a:p>
            <a:fld id="{7D1BE87E-F0DE-A44C-894B-E142BEB21E42}" type="slidenum">
              <a:rPr lang="en-US" smtClean="0"/>
              <a:pPr/>
              <a:t>10</a:t>
            </a:fld>
            <a:endParaRPr lang="en-US" dirty="0"/>
          </a:p>
        </p:txBody>
      </p:sp>
      <p:pic>
        <p:nvPicPr>
          <p:cNvPr id="4" name="Picture 3">
            <a:extLst>
              <a:ext uri="{FF2B5EF4-FFF2-40B4-BE49-F238E27FC236}">
                <a16:creationId xmlns:a16="http://schemas.microsoft.com/office/drawing/2014/main" id="{F76A42B6-5A79-3FC1-242B-CBF651302AED}"/>
              </a:ext>
            </a:extLst>
          </p:cNvPr>
          <p:cNvPicPr>
            <a:picLocks noChangeAspect="1"/>
          </p:cNvPicPr>
          <p:nvPr/>
        </p:nvPicPr>
        <p:blipFill>
          <a:blip r:embed="rId3"/>
          <a:stretch>
            <a:fillRect/>
          </a:stretch>
        </p:blipFill>
        <p:spPr>
          <a:xfrm>
            <a:off x="7141182" y="1722851"/>
            <a:ext cx="4351832" cy="4790303"/>
          </a:xfrm>
          <a:prstGeom prst="rect">
            <a:avLst/>
          </a:prstGeom>
        </p:spPr>
      </p:pic>
      <p:pic>
        <p:nvPicPr>
          <p:cNvPr id="3" name="Picture 2">
            <a:extLst>
              <a:ext uri="{FF2B5EF4-FFF2-40B4-BE49-F238E27FC236}">
                <a16:creationId xmlns:a16="http://schemas.microsoft.com/office/drawing/2014/main" id="{6255B629-3E24-0F83-58B8-0915A3D7387A}"/>
              </a:ext>
            </a:extLst>
          </p:cNvPr>
          <p:cNvPicPr>
            <a:picLocks noChangeAspect="1"/>
          </p:cNvPicPr>
          <p:nvPr/>
        </p:nvPicPr>
        <p:blipFill>
          <a:blip r:embed="rId4"/>
          <a:stretch>
            <a:fillRect/>
          </a:stretch>
        </p:blipFill>
        <p:spPr>
          <a:xfrm>
            <a:off x="579940" y="2855554"/>
            <a:ext cx="5516060" cy="3657600"/>
          </a:xfrm>
          <a:prstGeom prst="rect">
            <a:avLst/>
          </a:prstGeom>
        </p:spPr>
      </p:pic>
    </p:spTree>
    <p:extLst>
      <p:ext uri="{BB962C8B-B14F-4D97-AF65-F5344CB8AC3E}">
        <p14:creationId xmlns:p14="http://schemas.microsoft.com/office/powerpoint/2010/main" val="1555245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F98F8-269C-29B0-4106-5F001F03A2A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420D067-9D57-8320-663D-1A7841E5C83E}"/>
              </a:ext>
            </a:extLst>
          </p:cNvPr>
          <p:cNvSpPr>
            <a:spLocks noGrp="1"/>
          </p:cNvSpPr>
          <p:nvPr>
            <p:ph type="title"/>
          </p:nvPr>
        </p:nvSpPr>
        <p:spPr/>
        <p:txBody>
          <a:bodyPr/>
          <a:lstStyle/>
          <a:p>
            <a:r>
              <a:rPr lang="en-US" dirty="0"/>
              <a:t>No-Host Dinner at Cork and Crust  </a:t>
            </a:r>
          </a:p>
        </p:txBody>
      </p:sp>
      <p:sp>
        <p:nvSpPr>
          <p:cNvPr id="6" name="Text Placeholder 5">
            <a:extLst>
              <a:ext uri="{FF2B5EF4-FFF2-40B4-BE49-F238E27FC236}">
                <a16:creationId xmlns:a16="http://schemas.microsoft.com/office/drawing/2014/main" id="{F16DBA6B-F966-2F3F-F3E2-DA5C3B0BC232}"/>
              </a:ext>
            </a:extLst>
          </p:cNvPr>
          <p:cNvSpPr>
            <a:spLocks noGrp="1"/>
          </p:cNvSpPr>
          <p:nvPr>
            <p:ph type="body" sz="half" idx="2"/>
          </p:nvPr>
        </p:nvSpPr>
        <p:spPr>
          <a:xfrm>
            <a:off x="309094" y="1239689"/>
            <a:ext cx="4978523" cy="4798378"/>
          </a:xfrm>
        </p:spPr>
        <p:txBody>
          <a:bodyPr>
            <a:noAutofit/>
          </a:bodyPr>
          <a:lstStyle/>
          <a:p>
            <a:r>
              <a:rPr lang="en-US" b="1" dirty="0"/>
              <a:t>Time: Wednesday 6:00-8:00 PM</a:t>
            </a:r>
            <a:endParaRPr lang="en-US" dirty="0"/>
          </a:p>
          <a:p>
            <a:r>
              <a:rPr lang="en-US" b="1" dirty="0"/>
              <a:t>Location: 12715 Warwick Blvd C, Newport News, VA 23606</a:t>
            </a:r>
          </a:p>
          <a:p>
            <a:r>
              <a:rPr lang="en-US" dirty="0"/>
              <a:t>Suggestions for transportation:</a:t>
            </a:r>
          </a:p>
          <a:p>
            <a:r>
              <a:rPr lang="en-US" dirty="0"/>
              <a:t>Drive or carpool with other participants  </a:t>
            </a:r>
          </a:p>
          <a:p>
            <a:endParaRPr lang="en-US" dirty="0"/>
          </a:p>
        </p:txBody>
      </p:sp>
      <p:sp>
        <p:nvSpPr>
          <p:cNvPr id="2" name="Slide Number Placeholder 1">
            <a:extLst>
              <a:ext uri="{FF2B5EF4-FFF2-40B4-BE49-F238E27FC236}">
                <a16:creationId xmlns:a16="http://schemas.microsoft.com/office/drawing/2014/main" id="{0DE97424-FC03-08F0-E2B9-EE71023A952C}"/>
              </a:ext>
            </a:extLst>
          </p:cNvPr>
          <p:cNvSpPr>
            <a:spLocks noGrp="1"/>
          </p:cNvSpPr>
          <p:nvPr>
            <p:ph type="sldNum" sz="quarter" idx="12"/>
          </p:nvPr>
        </p:nvSpPr>
        <p:spPr/>
        <p:txBody>
          <a:bodyPr/>
          <a:lstStyle/>
          <a:p>
            <a:fld id="{7D1BE87E-F0DE-A44C-894B-E142BEB21E42}" type="slidenum">
              <a:rPr lang="en-US" smtClean="0"/>
              <a:pPr/>
              <a:t>11</a:t>
            </a:fld>
            <a:endParaRPr lang="en-US" dirty="0"/>
          </a:p>
        </p:txBody>
      </p:sp>
      <p:pic>
        <p:nvPicPr>
          <p:cNvPr id="1026" name="Picture 2" descr="Photo">
            <a:extLst>
              <a:ext uri="{FF2B5EF4-FFF2-40B4-BE49-F238E27FC236}">
                <a16:creationId xmlns:a16="http://schemas.microsoft.com/office/drawing/2014/main" id="{BA1C6AF9-D4B3-0D44-D455-B014AF2DF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03877"/>
            <a:ext cx="438912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F0C50E7-08B9-321B-5D09-C3C0C33C25EC}"/>
              </a:ext>
            </a:extLst>
          </p:cNvPr>
          <p:cNvPicPr>
            <a:picLocks noChangeAspect="1"/>
          </p:cNvPicPr>
          <p:nvPr/>
        </p:nvPicPr>
        <p:blipFill>
          <a:blip r:embed="rId4"/>
          <a:stretch>
            <a:fillRect/>
          </a:stretch>
        </p:blipFill>
        <p:spPr>
          <a:xfrm>
            <a:off x="5394323" y="1540942"/>
            <a:ext cx="6403350" cy="4480560"/>
          </a:xfrm>
          <a:prstGeom prst="rect">
            <a:avLst/>
          </a:prstGeom>
        </p:spPr>
      </p:pic>
    </p:spTree>
    <p:extLst>
      <p:ext uri="{BB962C8B-B14F-4D97-AF65-F5344CB8AC3E}">
        <p14:creationId xmlns:p14="http://schemas.microsoft.com/office/powerpoint/2010/main" val="1321453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1D91D-49F2-C3B1-E05C-A268885AFC0E}"/>
              </a:ext>
            </a:extLst>
          </p:cNvPr>
          <p:cNvSpPr txBox="1"/>
          <p:nvPr/>
        </p:nvSpPr>
        <p:spPr>
          <a:xfrm>
            <a:off x="90403" y="64961"/>
            <a:ext cx="6248827" cy="523220"/>
          </a:xfrm>
          <a:prstGeom prst="rect">
            <a:avLst/>
          </a:prstGeom>
          <a:noFill/>
        </p:spPr>
        <p:txBody>
          <a:bodyPr wrap="none" rtlCol="0">
            <a:spAutoFit/>
          </a:bodyPr>
          <a:lstStyle/>
          <a:p>
            <a:r>
              <a:rPr lang="en-US" sz="2800" b="1" dirty="0">
                <a:latin typeface="Microsoft Yi Baiti" panose="03000500000000000000" pitchFamily="66" charset="0"/>
                <a:ea typeface="Microsoft Yi Baiti" panose="03000500000000000000" pitchFamily="66" charset="0"/>
              </a:rPr>
              <a:t>2025: 40 Years of SRF at Jefferson Lab  </a:t>
            </a:r>
          </a:p>
        </p:txBody>
      </p:sp>
      <p:sp>
        <p:nvSpPr>
          <p:cNvPr id="3" name="Right Arrow 2">
            <a:extLst>
              <a:ext uri="{FF2B5EF4-FFF2-40B4-BE49-F238E27FC236}">
                <a16:creationId xmlns:a16="http://schemas.microsoft.com/office/drawing/2014/main" id="{F5ABC15C-AB4C-1C90-4DD0-8ED8313DB088}"/>
              </a:ext>
            </a:extLst>
          </p:cNvPr>
          <p:cNvSpPr/>
          <p:nvPr/>
        </p:nvSpPr>
        <p:spPr>
          <a:xfrm>
            <a:off x="444365" y="3187207"/>
            <a:ext cx="11526914" cy="1066800"/>
          </a:xfrm>
          <a:prstGeom prst="rightArrow">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843A2B7-EF91-D765-3168-C9DD0B17E01D}"/>
              </a:ext>
            </a:extLst>
          </p:cNvPr>
          <p:cNvSpPr txBox="1"/>
          <p:nvPr/>
        </p:nvSpPr>
        <p:spPr>
          <a:xfrm>
            <a:off x="599968" y="3606521"/>
            <a:ext cx="498855" cy="276999"/>
          </a:xfrm>
          <a:prstGeom prst="rect">
            <a:avLst/>
          </a:prstGeom>
          <a:noFill/>
        </p:spPr>
        <p:txBody>
          <a:bodyPr wrap="none" rtlCol="0">
            <a:spAutoFit/>
          </a:bodyPr>
          <a:lstStyle/>
          <a:p>
            <a:r>
              <a:rPr lang="en-US" sz="1200" dirty="0">
                <a:solidFill>
                  <a:schemeClr val="bg1"/>
                </a:solidFill>
              </a:rPr>
              <a:t>1985</a:t>
            </a:r>
          </a:p>
        </p:txBody>
      </p:sp>
      <p:cxnSp>
        <p:nvCxnSpPr>
          <p:cNvPr id="5" name="Straight Connector 4">
            <a:extLst>
              <a:ext uri="{FF2B5EF4-FFF2-40B4-BE49-F238E27FC236}">
                <a16:creationId xmlns:a16="http://schemas.microsoft.com/office/drawing/2014/main" id="{01A7A629-4DAD-E0E8-91F5-C7221568DFC3}"/>
              </a:ext>
            </a:extLst>
          </p:cNvPr>
          <p:cNvCxnSpPr/>
          <p:nvPr/>
        </p:nvCxnSpPr>
        <p:spPr>
          <a:xfrm flipV="1">
            <a:off x="837034" y="3861089"/>
            <a:ext cx="0" cy="826232"/>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E978869-D245-C920-6862-0D1A5F37D6A1}"/>
              </a:ext>
            </a:extLst>
          </p:cNvPr>
          <p:cNvSpPr/>
          <p:nvPr/>
        </p:nvSpPr>
        <p:spPr>
          <a:xfrm>
            <a:off x="815044" y="4128248"/>
            <a:ext cx="1416515" cy="553998"/>
          </a:xfrm>
          <a:prstGeom prst="rect">
            <a:avLst/>
          </a:prstGeom>
        </p:spPr>
        <p:txBody>
          <a:bodyPr wrap="square">
            <a:spAutoFit/>
          </a:bodyPr>
          <a:lstStyle/>
          <a:p>
            <a:r>
              <a:rPr lang="en-US" sz="900" b="1" dirty="0"/>
              <a:t>CEBAF</a:t>
            </a:r>
          </a:p>
          <a:p>
            <a:r>
              <a:rPr lang="en-US" sz="700" dirty="0"/>
              <a:t>Switching to SRF </a:t>
            </a:r>
          </a:p>
          <a:p>
            <a:r>
              <a:rPr lang="en-US" sz="700" dirty="0"/>
              <a:t>adopting Cornell cavity design Goal: </a:t>
            </a:r>
            <a:r>
              <a:rPr lang="en-US" sz="700" dirty="0" err="1"/>
              <a:t>Eacc</a:t>
            </a:r>
            <a:r>
              <a:rPr lang="en-US" sz="700" dirty="0"/>
              <a:t>=5 MV/m, Q</a:t>
            </a:r>
            <a:r>
              <a:rPr lang="en-US" sz="700" baseline="-25000" dirty="0"/>
              <a:t>0</a:t>
            </a:r>
            <a:r>
              <a:rPr lang="en-US" sz="700" dirty="0"/>
              <a:t>=2.5×10</a:t>
            </a:r>
            <a:r>
              <a:rPr lang="en-US" sz="700" baseline="30000" dirty="0"/>
              <a:t>9</a:t>
            </a:r>
            <a:r>
              <a:rPr lang="en-US" sz="700" dirty="0"/>
              <a:t> </a:t>
            </a:r>
          </a:p>
        </p:txBody>
      </p:sp>
      <p:pic>
        <p:nvPicPr>
          <p:cNvPr id="1026" name="Picture 2">
            <a:extLst>
              <a:ext uri="{FF2B5EF4-FFF2-40B4-BE49-F238E27FC236}">
                <a16:creationId xmlns:a16="http://schemas.microsoft.com/office/drawing/2014/main" id="{270A4BE1-EB81-4D52-17AE-EFAECE291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97" y="4711551"/>
            <a:ext cx="1355834" cy="104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3EC94E-614E-559A-8714-FF76732B419E}"/>
              </a:ext>
            </a:extLst>
          </p:cNvPr>
          <p:cNvSpPr txBox="1"/>
          <p:nvPr/>
        </p:nvSpPr>
        <p:spPr>
          <a:xfrm>
            <a:off x="1160809" y="3601271"/>
            <a:ext cx="498855" cy="276999"/>
          </a:xfrm>
          <a:prstGeom prst="rect">
            <a:avLst/>
          </a:prstGeom>
          <a:noFill/>
        </p:spPr>
        <p:txBody>
          <a:bodyPr wrap="none" rtlCol="0">
            <a:spAutoFit/>
          </a:bodyPr>
          <a:lstStyle/>
          <a:p>
            <a:r>
              <a:rPr lang="en-US" sz="1200" dirty="0">
                <a:solidFill>
                  <a:schemeClr val="bg1"/>
                </a:solidFill>
              </a:rPr>
              <a:t>1990</a:t>
            </a:r>
          </a:p>
        </p:txBody>
      </p:sp>
      <p:cxnSp>
        <p:nvCxnSpPr>
          <p:cNvPr id="8" name="Straight Connector 7">
            <a:extLst>
              <a:ext uri="{FF2B5EF4-FFF2-40B4-BE49-F238E27FC236}">
                <a16:creationId xmlns:a16="http://schemas.microsoft.com/office/drawing/2014/main" id="{790FD332-C879-E0E1-2D6D-4E0AA19DEFC4}"/>
              </a:ext>
            </a:extLst>
          </p:cNvPr>
          <p:cNvCxnSpPr/>
          <p:nvPr/>
        </p:nvCxnSpPr>
        <p:spPr>
          <a:xfrm flipV="1">
            <a:off x="1313795" y="2815313"/>
            <a:ext cx="0" cy="826232"/>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B8EAAC7-7EE7-4B0C-FA8B-F8F16EE3EDD7}"/>
              </a:ext>
            </a:extLst>
          </p:cNvPr>
          <p:cNvSpPr txBox="1"/>
          <p:nvPr/>
        </p:nvSpPr>
        <p:spPr>
          <a:xfrm>
            <a:off x="1231748" y="2737567"/>
            <a:ext cx="998483" cy="523220"/>
          </a:xfrm>
          <a:prstGeom prst="rect">
            <a:avLst/>
          </a:prstGeom>
          <a:noFill/>
        </p:spPr>
        <p:txBody>
          <a:bodyPr wrap="square">
            <a:spAutoFit/>
          </a:bodyPr>
          <a:lstStyle/>
          <a:p>
            <a:r>
              <a:rPr lang="en-US" sz="700" dirty="0"/>
              <a:t>1</a:t>
            </a:r>
            <a:r>
              <a:rPr lang="en-US" sz="700" baseline="30000" dirty="0"/>
              <a:t>st</a:t>
            </a:r>
            <a:r>
              <a:rPr lang="en-US" sz="700" dirty="0"/>
              <a:t> SRF cryomodule, Gray Ghost II, installed in CEBAF injector</a:t>
            </a:r>
          </a:p>
        </p:txBody>
      </p:sp>
      <p:sp>
        <p:nvSpPr>
          <p:cNvPr id="15" name="TextBox 14">
            <a:extLst>
              <a:ext uri="{FF2B5EF4-FFF2-40B4-BE49-F238E27FC236}">
                <a16:creationId xmlns:a16="http://schemas.microsoft.com/office/drawing/2014/main" id="{FBB4CF9A-75FD-ADEE-5527-38FDB6B2EB5F}"/>
              </a:ext>
            </a:extLst>
          </p:cNvPr>
          <p:cNvSpPr txBox="1"/>
          <p:nvPr/>
        </p:nvSpPr>
        <p:spPr>
          <a:xfrm>
            <a:off x="2255628" y="3590764"/>
            <a:ext cx="498855" cy="276999"/>
          </a:xfrm>
          <a:prstGeom prst="rect">
            <a:avLst/>
          </a:prstGeom>
          <a:noFill/>
        </p:spPr>
        <p:txBody>
          <a:bodyPr wrap="none" rtlCol="0">
            <a:spAutoFit/>
          </a:bodyPr>
          <a:lstStyle/>
          <a:p>
            <a:r>
              <a:rPr lang="en-US" sz="1200" dirty="0">
                <a:solidFill>
                  <a:schemeClr val="bg1"/>
                </a:solidFill>
              </a:rPr>
              <a:t>1995</a:t>
            </a:r>
          </a:p>
        </p:txBody>
      </p:sp>
      <p:cxnSp>
        <p:nvCxnSpPr>
          <p:cNvPr id="16" name="Straight Connector 15">
            <a:extLst>
              <a:ext uri="{FF2B5EF4-FFF2-40B4-BE49-F238E27FC236}">
                <a16:creationId xmlns:a16="http://schemas.microsoft.com/office/drawing/2014/main" id="{5FF58375-A2B6-003D-0737-084B835686C7}"/>
              </a:ext>
            </a:extLst>
          </p:cNvPr>
          <p:cNvCxnSpPr/>
          <p:nvPr/>
        </p:nvCxnSpPr>
        <p:spPr>
          <a:xfrm flipV="1">
            <a:off x="2067320" y="2736488"/>
            <a:ext cx="0" cy="82623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CE67571-64BC-852D-A261-8AA95343CA70}"/>
              </a:ext>
            </a:extLst>
          </p:cNvPr>
          <p:cNvSpPr txBox="1"/>
          <p:nvPr/>
        </p:nvSpPr>
        <p:spPr>
          <a:xfrm>
            <a:off x="2369398" y="4061421"/>
            <a:ext cx="578071" cy="661720"/>
          </a:xfrm>
          <a:prstGeom prst="rect">
            <a:avLst/>
          </a:prstGeom>
          <a:noFill/>
        </p:spPr>
        <p:txBody>
          <a:bodyPr wrap="square">
            <a:spAutoFit/>
          </a:bodyPr>
          <a:lstStyle/>
          <a:p>
            <a:r>
              <a:rPr lang="en-US" sz="900" b="1" dirty="0"/>
              <a:t>4 GeV </a:t>
            </a:r>
            <a:r>
              <a:rPr lang="en-US" sz="700" dirty="0"/>
              <a:t>beam energy achieved at CEBAF </a:t>
            </a:r>
          </a:p>
        </p:txBody>
      </p:sp>
      <p:sp>
        <p:nvSpPr>
          <p:cNvPr id="18" name="TextBox 17">
            <a:extLst>
              <a:ext uri="{FF2B5EF4-FFF2-40B4-BE49-F238E27FC236}">
                <a16:creationId xmlns:a16="http://schemas.microsoft.com/office/drawing/2014/main" id="{7FE36552-0080-3EA4-26B5-63EFE8151BB1}"/>
              </a:ext>
            </a:extLst>
          </p:cNvPr>
          <p:cNvSpPr txBox="1"/>
          <p:nvPr/>
        </p:nvSpPr>
        <p:spPr>
          <a:xfrm>
            <a:off x="2696478" y="3585509"/>
            <a:ext cx="498855" cy="276999"/>
          </a:xfrm>
          <a:prstGeom prst="rect">
            <a:avLst/>
          </a:prstGeom>
          <a:noFill/>
        </p:spPr>
        <p:txBody>
          <a:bodyPr wrap="none" rtlCol="0">
            <a:spAutoFit/>
          </a:bodyPr>
          <a:lstStyle/>
          <a:p>
            <a:r>
              <a:rPr lang="en-US" sz="1200" dirty="0">
                <a:solidFill>
                  <a:schemeClr val="bg1"/>
                </a:solidFill>
              </a:rPr>
              <a:t>1996</a:t>
            </a:r>
          </a:p>
        </p:txBody>
      </p:sp>
      <p:cxnSp>
        <p:nvCxnSpPr>
          <p:cNvPr id="19" name="Straight Connector 18">
            <a:extLst>
              <a:ext uri="{FF2B5EF4-FFF2-40B4-BE49-F238E27FC236}">
                <a16:creationId xmlns:a16="http://schemas.microsoft.com/office/drawing/2014/main" id="{084A1DD9-6D1E-7003-CDF3-5EF6628D1771}"/>
              </a:ext>
            </a:extLst>
          </p:cNvPr>
          <p:cNvCxnSpPr>
            <a:cxnSpLocks/>
          </p:cNvCxnSpPr>
          <p:nvPr/>
        </p:nvCxnSpPr>
        <p:spPr>
          <a:xfrm flipV="1">
            <a:off x="2425064" y="3796660"/>
            <a:ext cx="0" cy="457347"/>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8667F37-043F-DC2E-85D0-C6107A5B7122}"/>
              </a:ext>
            </a:extLst>
          </p:cNvPr>
          <p:cNvSpPr txBox="1"/>
          <p:nvPr/>
        </p:nvSpPr>
        <p:spPr>
          <a:xfrm>
            <a:off x="2898030" y="4010697"/>
            <a:ext cx="765912" cy="738664"/>
          </a:xfrm>
          <a:prstGeom prst="rect">
            <a:avLst/>
          </a:prstGeom>
          <a:noFill/>
        </p:spPr>
        <p:txBody>
          <a:bodyPr wrap="square">
            <a:spAutoFit/>
          </a:bodyPr>
          <a:lstStyle/>
          <a:p>
            <a:r>
              <a:rPr lang="en-US" sz="700" dirty="0"/>
              <a:t>SRF based ERL driven FEL construction began </a:t>
            </a:r>
          </a:p>
          <a:p>
            <a:endParaRPr lang="en-US" sz="700" dirty="0"/>
          </a:p>
          <a:p>
            <a:endParaRPr lang="en-US" sz="700" dirty="0"/>
          </a:p>
        </p:txBody>
      </p:sp>
      <p:sp>
        <p:nvSpPr>
          <p:cNvPr id="22" name="TextBox 21">
            <a:extLst>
              <a:ext uri="{FF2B5EF4-FFF2-40B4-BE49-F238E27FC236}">
                <a16:creationId xmlns:a16="http://schemas.microsoft.com/office/drawing/2014/main" id="{43059216-2F2A-CFFF-85BD-3B69C8D0C5A9}"/>
              </a:ext>
            </a:extLst>
          </p:cNvPr>
          <p:cNvSpPr txBox="1"/>
          <p:nvPr/>
        </p:nvSpPr>
        <p:spPr>
          <a:xfrm>
            <a:off x="3297026" y="3580255"/>
            <a:ext cx="498855" cy="276999"/>
          </a:xfrm>
          <a:prstGeom prst="rect">
            <a:avLst/>
          </a:prstGeom>
          <a:noFill/>
        </p:spPr>
        <p:txBody>
          <a:bodyPr wrap="none" rtlCol="0">
            <a:spAutoFit/>
          </a:bodyPr>
          <a:lstStyle/>
          <a:p>
            <a:r>
              <a:rPr lang="en-US" sz="1200" dirty="0">
                <a:solidFill>
                  <a:schemeClr val="bg1"/>
                </a:solidFill>
              </a:rPr>
              <a:t>2000</a:t>
            </a:r>
          </a:p>
        </p:txBody>
      </p:sp>
      <p:cxnSp>
        <p:nvCxnSpPr>
          <p:cNvPr id="23" name="Straight Connector 22">
            <a:extLst>
              <a:ext uri="{FF2B5EF4-FFF2-40B4-BE49-F238E27FC236}">
                <a16:creationId xmlns:a16="http://schemas.microsoft.com/office/drawing/2014/main" id="{40B09A15-5D8E-BAFF-01F8-C1BAC75541CC}"/>
              </a:ext>
            </a:extLst>
          </p:cNvPr>
          <p:cNvCxnSpPr/>
          <p:nvPr/>
        </p:nvCxnSpPr>
        <p:spPr>
          <a:xfrm flipV="1">
            <a:off x="3497313" y="2754023"/>
            <a:ext cx="0" cy="826232"/>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757D8D-E916-73C9-53ED-04F74AF2B77A}"/>
              </a:ext>
            </a:extLst>
          </p:cNvPr>
          <p:cNvSpPr txBox="1"/>
          <p:nvPr/>
        </p:nvSpPr>
        <p:spPr>
          <a:xfrm>
            <a:off x="3497313" y="2670400"/>
            <a:ext cx="578071" cy="661720"/>
          </a:xfrm>
          <a:prstGeom prst="rect">
            <a:avLst/>
          </a:prstGeom>
          <a:noFill/>
        </p:spPr>
        <p:txBody>
          <a:bodyPr wrap="square">
            <a:spAutoFit/>
          </a:bodyPr>
          <a:lstStyle/>
          <a:p>
            <a:r>
              <a:rPr lang="en-US" sz="900" b="1" dirty="0"/>
              <a:t>6 GeV </a:t>
            </a:r>
            <a:r>
              <a:rPr lang="en-US" sz="700" dirty="0"/>
              <a:t>beam energy achieved at CEBAF </a:t>
            </a:r>
          </a:p>
        </p:txBody>
      </p:sp>
      <p:sp>
        <p:nvSpPr>
          <p:cNvPr id="25" name="TextBox 24">
            <a:extLst>
              <a:ext uri="{FF2B5EF4-FFF2-40B4-BE49-F238E27FC236}">
                <a16:creationId xmlns:a16="http://schemas.microsoft.com/office/drawing/2014/main" id="{C883A191-5982-7230-68DF-7E4BDA1EF28E}"/>
              </a:ext>
            </a:extLst>
          </p:cNvPr>
          <p:cNvSpPr txBox="1"/>
          <p:nvPr/>
        </p:nvSpPr>
        <p:spPr>
          <a:xfrm>
            <a:off x="1840764" y="3596017"/>
            <a:ext cx="498855" cy="276999"/>
          </a:xfrm>
          <a:prstGeom prst="rect">
            <a:avLst/>
          </a:prstGeom>
          <a:noFill/>
        </p:spPr>
        <p:txBody>
          <a:bodyPr wrap="none" rtlCol="0">
            <a:spAutoFit/>
          </a:bodyPr>
          <a:lstStyle/>
          <a:p>
            <a:r>
              <a:rPr lang="en-US" sz="1200" dirty="0">
                <a:solidFill>
                  <a:schemeClr val="bg1"/>
                </a:solidFill>
              </a:rPr>
              <a:t>1993</a:t>
            </a:r>
          </a:p>
        </p:txBody>
      </p:sp>
      <p:sp>
        <p:nvSpPr>
          <p:cNvPr id="26" name="Rectangle 25">
            <a:extLst>
              <a:ext uri="{FF2B5EF4-FFF2-40B4-BE49-F238E27FC236}">
                <a16:creationId xmlns:a16="http://schemas.microsoft.com/office/drawing/2014/main" id="{58CC8650-25AB-CC3D-CBD3-45AC20F398FA}"/>
              </a:ext>
            </a:extLst>
          </p:cNvPr>
          <p:cNvSpPr/>
          <p:nvPr/>
        </p:nvSpPr>
        <p:spPr>
          <a:xfrm>
            <a:off x="2072970" y="2617155"/>
            <a:ext cx="1287127" cy="769441"/>
          </a:xfrm>
          <a:prstGeom prst="rect">
            <a:avLst/>
          </a:prstGeom>
        </p:spPr>
        <p:txBody>
          <a:bodyPr wrap="square">
            <a:spAutoFit/>
          </a:bodyPr>
          <a:lstStyle/>
          <a:p>
            <a:r>
              <a:rPr lang="en-US" sz="900" b="1" dirty="0"/>
              <a:t>CEBAF</a:t>
            </a:r>
          </a:p>
          <a:p>
            <a:r>
              <a:rPr lang="en-US" sz="700" dirty="0"/>
              <a:t>338 5 cell cavities installed  </a:t>
            </a:r>
          </a:p>
          <a:p>
            <a:r>
              <a:rPr lang="en-US" sz="700" dirty="0"/>
              <a:t> physics run began</a:t>
            </a:r>
          </a:p>
          <a:p>
            <a:r>
              <a:rPr lang="en-US" sz="700" dirty="0"/>
              <a:t>1500 MHz, niobium</a:t>
            </a:r>
          </a:p>
          <a:p>
            <a:r>
              <a:rPr lang="en-US" sz="700" dirty="0"/>
              <a:t>First large-scale SRF application in a </a:t>
            </a:r>
            <a:r>
              <a:rPr lang="en-US" sz="700" dirty="0" err="1"/>
              <a:t>linac</a:t>
            </a:r>
            <a:r>
              <a:rPr lang="en-US" sz="700" dirty="0"/>
              <a:t> </a:t>
            </a:r>
          </a:p>
        </p:txBody>
      </p:sp>
      <p:pic>
        <p:nvPicPr>
          <p:cNvPr id="27" name="Picture 7" descr="D:\JLAB_SRF_Photo\ACC_50.jpg">
            <a:extLst>
              <a:ext uri="{FF2B5EF4-FFF2-40B4-BE49-F238E27FC236}">
                <a16:creationId xmlns:a16="http://schemas.microsoft.com/office/drawing/2014/main" id="{5A8257F9-EDE8-2117-819E-322B3172E5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2970" y="1247463"/>
            <a:ext cx="1730628" cy="1362252"/>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6DCA8D15-6B98-848E-D1EF-3DC82D5D9583}"/>
              </a:ext>
            </a:extLst>
          </p:cNvPr>
          <p:cNvCxnSpPr>
            <a:cxnSpLocks/>
          </p:cNvCxnSpPr>
          <p:nvPr/>
        </p:nvCxnSpPr>
        <p:spPr>
          <a:xfrm flipV="1">
            <a:off x="2939485" y="3833450"/>
            <a:ext cx="0" cy="457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518890-397B-0B95-2DBE-E1816C20B813}"/>
              </a:ext>
            </a:extLst>
          </p:cNvPr>
          <p:cNvCxnSpPr>
            <a:cxnSpLocks/>
          </p:cNvCxnSpPr>
          <p:nvPr/>
        </p:nvCxnSpPr>
        <p:spPr>
          <a:xfrm flipV="1">
            <a:off x="2359474" y="3857254"/>
            <a:ext cx="0" cy="1455234"/>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8762F2B-893E-0FF5-1CD9-579D1C76FC6D}"/>
              </a:ext>
            </a:extLst>
          </p:cNvPr>
          <p:cNvSpPr/>
          <p:nvPr/>
        </p:nvSpPr>
        <p:spPr>
          <a:xfrm>
            <a:off x="2350234" y="4852188"/>
            <a:ext cx="714770" cy="769441"/>
          </a:xfrm>
          <a:prstGeom prst="rect">
            <a:avLst/>
          </a:prstGeom>
        </p:spPr>
        <p:txBody>
          <a:bodyPr wrap="square">
            <a:spAutoFit/>
          </a:bodyPr>
          <a:lstStyle/>
          <a:p>
            <a:r>
              <a:rPr lang="en-US" sz="900" b="1" dirty="0">
                <a:solidFill>
                  <a:srgbClr val="FF0000"/>
                </a:solidFill>
              </a:rPr>
              <a:t>JLAB SRF</a:t>
            </a:r>
          </a:p>
          <a:p>
            <a:r>
              <a:rPr lang="en-US" sz="700" dirty="0">
                <a:solidFill>
                  <a:srgbClr val="FF0000"/>
                </a:solidFill>
              </a:rPr>
              <a:t>Breakthrough </a:t>
            </a:r>
            <a:r>
              <a:rPr lang="en-US" sz="700" dirty="0" err="1">
                <a:solidFill>
                  <a:srgbClr val="FF0000"/>
                </a:solidFill>
              </a:rPr>
              <a:t>E</a:t>
            </a:r>
            <a:r>
              <a:rPr lang="en-US" sz="700" baseline="-25000" dirty="0" err="1">
                <a:solidFill>
                  <a:srgbClr val="FF0000"/>
                </a:solidFill>
              </a:rPr>
              <a:t>acc</a:t>
            </a:r>
            <a:r>
              <a:rPr lang="en-US" sz="700" dirty="0">
                <a:solidFill>
                  <a:srgbClr val="FF0000"/>
                </a:solidFill>
              </a:rPr>
              <a:t>&gt;40 MV/m single-cell, 1300 MHz, niobium cavity      </a:t>
            </a:r>
          </a:p>
        </p:txBody>
      </p:sp>
      <p:cxnSp>
        <p:nvCxnSpPr>
          <p:cNvPr id="33" name="Straight Connector 32">
            <a:extLst>
              <a:ext uri="{FF2B5EF4-FFF2-40B4-BE49-F238E27FC236}">
                <a16:creationId xmlns:a16="http://schemas.microsoft.com/office/drawing/2014/main" id="{135D5DF0-6F4D-5173-D07E-301CC00D3E9C}"/>
              </a:ext>
            </a:extLst>
          </p:cNvPr>
          <p:cNvCxnSpPr>
            <a:cxnSpLocks/>
          </p:cNvCxnSpPr>
          <p:nvPr/>
        </p:nvCxnSpPr>
        <p:spPr>
          <a:xfrm flipH="1" flipV="1">
            <a:off x="3516239" y="3817881"/>
            <a:ext cx="4060" cy="1846733"/>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52A1252-FCEB-00BB-0767-CB80881AF682}"/>
              </a:ext>
            </a:extLst>
          </p:cNvPr>
          <p:cNvSpPr/>
          <p:nvPr/>
        </p:nvSpPr>
        <p:spPr>
          <a:xfrm>
            <a:off x="3495263" y="4530517"/>
            <a:ext cx="892129" cy="984885"/>
          </a:xfrm>
          <a:prstGeom prst="rect">
            <a:avLst/>
          </a:prstGeom>
        </p:spPr>
        <p:txBody>
          <a:bodyPr wrap="square">
            <a:spAutoFit/>
          </a:bodyPr>
          <a:lstStyle/>
          <a:p>
            <a:r>
              <a:rPr lang="en-US" sz="900" b="1" dirty="0"/>
              <a:t>SNS</a:t>
            </a:r>
            <a:r>
              <a:rPr lang="en-US" sz="700" dirty="0"/>
              <a:t> design switched to SRF</a:t>
            </a:r>
          </a:p>
          <a:p>
            <a:r>
              <a:rPr lang="en-US" sz="700" dirty="0" err="1"/>
              <a:t>JLab</a:t>
            </a:r>
            <a:r>
              <a:rPr lang="en-US" sz="700" dirty="0"/>
              <a:t> invited to design and deliver cryomodules  for 1 GeV proton </a:t>
            </a:r>
            <a:r>
              <a:rPr lang="en-US" sz="700" dirty="0" err="1"/>
              <a:t>linac</a:t>
            </a:r>
            <a:endParaRPr lang="en-US" sz="700" dirty="0"/>
          </a:p>
          <a:p>
            <a:r>
              <a:rPr lang="en-US" sz="700" dirty="0"/>
              <a:t>81 Nb 805 MHz cavities </a:t>
            </a:r>
          </a:p>
        </p:txBody>
      </p:sp>
      <p:pic>
        <p:nvPicPr>
          <p:cNvPr id="35" name="Picture 4" descr="C:\SNS\SNS_med_beta.jpg">
            <a:extLst>
              <a:ext uri="{FF2B5EF4-FFF2-40B4-BE49-F238E27FC236}">
                <a16:creationId xmlns:a16="http://schemas.microsoft.com/office/drawing/2014/main" id="{B3D22104-DAF1-0BF3-686A-275ACE21CDC3}"/>
              </a:ext>
            </a:extLst>
          </p:cNvPr>
          <p:cNvPicPr>
            <a:picLocks noChangeAspect="1" noChangeArrowheads="1"/>
          </p:cNvPicPr>
          <p:nvPr/>
        </p:nvPicPr>
        <p:blipFill>
          <a:blip r:embed="rId4" cstate="print"/>
          <a:srcRect/>
          <a:stretch>
            <a:fillRect/>
          </a:stretch>
        </p:blipFill>
        <p:spPr bwMode="auto">
          <a:xfrm>
            <a:off x="3468145" y="5479307"/>
            <a:ext cx="1349507" cy="532902"/>
          </a:xfrm>
          <a:prstGeom prst="rect">
            <a:avLst/>
          </a:prstGeom>
          <a:noFill/>
        </p:spPr>
      </p:pic>
      <p:sp>
        <p:nvSpPr>
          <p:cNvPr id="36" name="TextBox 35">
            <a:extLst>
              <a:ext uri="{FF2B5EF4-FFF2-40B4-BE49-F238E27FC236}">
                <a16:creationId xmlns:a16="http://schemas.microsoft.com/office/drawing/2014/main" id="{760E82FB-188E-63DC-36CC-B1C49E0DCD81}"/>
              </a:ext>
            </a:extLst>
          </p:cNvPr>
          <p:cNvSpPr txBox="1"/>
          <p:nvPr/>
        </p:nvSpPr>
        <p:spPr>
          <a:xfrm>
            <a:off x="3824541" y="3585510"/>
            <a:ext cx="498855" cy="276999"/>
          </a:xfrm>
          <a:prstGeom prst="rect">
            <a:avLst/>
          </a:prstGeom>
          <a:noFill/>
        </p:spPr>
        <p:txBody>
          <a:bodyPr wrap="none" rtlCol="0">
            <a:spAutoFit/>
          </a:bodyPr>
          <a:lstStyle/>
          <a:p>
            <a:r>
              <a:rPr lang="en-US" sz="1200" dirty="0">
                <a:solidFill>
                  <a:schemeClr val="bg1"/>
                </a:solidFill>
              </a:rPr>
              <a:t>2005</a:t>
            </a:r>
          </a:p>
        </p:txBody>
      </p:sp>
      <p:cxnSp>
        <p:nvCxnSpPr>
          <p:cNvPr id="37" name="Straight Connector 36">
            <a:extLst>
              <a:ext uri="{FF2B5EF4-FFF2-40B4-BE49-F238E27FC236}">
                <a16:creationId xmlns:a16="http://schemas.microsoft.com/office/drawing/2014/main" id="{EF60E873-545A-6643-A81D-0EE946DD6FC0}"/>
              </a:ext>
            </a:extLst>
          </p:cNvPr>
          <p:cNvCxnSpPr/>
          <p:nvPr/>
        </p:nvCxnSpPr>
        <p:spPr>
          <a:xfrm flipV="1">
            <a:off x="4113809" y="2769789"/>
            <a:ext cx="0" cy="826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73BFADD-35FF-3FE6-B5CF-A7D8DBF2090A}"/>
              </a:ext>
            </a:extLst>
          </p:cNvPr>
          <p:cNvCxnSpPr>
            <a:cxnSpLocks/>
          </p:cNvCxnSpPr>
          <p:nvPr/>
        </p:nvCxnSpPr>
        <p:spPr>
          <a:xfrm flipV="1">
            <a:off x="4902638" y="2769789"/>
            <a:ext cx="0" cy="89232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07C3FEB-88B2-1767-B386-DC1EA4413DA6}"/>
              </a:ext>
            </a:extLst>
          </p:cNvPr>
          <p:cNvSpPr/>
          <p:nvPr/>
        </p:nvSpPr>
        <p:spPr>
          <a:xfrm>
            <a:off x="4056872" y="2887153"/>
            <a:ext cx="829730" cy="553998"/>
          </a:xfrm>
          <a:prstGeom prst="rect">
            <a:avLst/>
          </a:prstGeom>
        </p:spPr>
        <p:txBody>
          <a:bodyPr wrap="square">
            <a:spAutoFit/>
          </a:bodyPr>
          <a:lstStyle/>
          <a:p>
            <a:r>
              <a:rPr lang="en-US" sz="900" b="1" dirty="0">
                <a:solidFill>
                  <a:srgbClr val="FF0000"/>
                </a:solidFill>
              </a:rPr>
              <a:t>JLAB SRF</a:t>
            </a:r>
          </a:p>
          <a:p>
            <a:r>
              <a:rPr lang="en-US" sz="700" dirty="0">
                <a:solidFill>
                  <a:srgbClr val="FF0000"/>
                </a:solidFill>
              </a:rPr>
              <a:t>First niobium cavity built by using sliced ingot</a:t>
            </a:r>
          </a:p>
        </p:txBody>
      </p:sp>
      <p:sp>
        <p:nvSpPr>
          <p:cNvPr id="42" name="TextBox 41">
            <a:extLst>
              <a:ext uri="{FF2B5EF4-FFF2-40B4-BE49-F238E27FC236}">
                <a16:creationId xmlns:a16="http://schemas.microsoft.com/office/drawing/2014/main" id="{26E8B0B2-E8C5-BE15-7E06-609BB734966A}"/>
              </a:ext>
            </a:extLst>
          </p:cNvPr>
          <p:cNvSpPr txBox="1"/>
          <p:nvPr/>
        </p:nvSpPr>
        <p:spPr>
          <a:xfrm>
            <a:off x="4220160" y="3590766"/>
            <a:ext cx="498855" cy="276999"/>
          </a:xfrm>
          <a:prstGeom prst="rect">
            <a:avLst/>
          </a:prstGeom>
          <a:noFill/>
        </p:spPr>
        <p:txBody>
          <a:bodyPr wrap="none" rtlCol="0">
            <a:spAutoFit/>
          </a:bodyPr>
          <a:lstStyle/>
          <a:p>
            <a:r>
              <a:rPr lang="en-US" sz="1200" dirty="0">
                <a:solidFill>
                  <a:schemeClr val="bg1"/>
                </a:solidFill>
              </a:rPr>
              <a:t>2007</a:t>
            </a:r>
          </a:p>
        </p:txBody>
      </p:sp>
      <p:sp>
        <p:nvSpPr>
          <p:cNvPr id="43" name="TextBox 42">
            <a:extLst>
              <a:ext uri="{FF2B5EF4-FFF2-40B4-BE49-F238E27FC236}">
                <a16:creationId xmlns:a16="http://schemas.microsoft.com/office/drawing/2014/main" id="{087E53A8-FBE7-DF4C-BBB3-27CFDDE9C58D}"/>
              </a:ext>
            </a:extLst>
          </p:cNvPr>
          <p:cNvSpPr txBox="1"/>
          <p:nvPr/>
        </p:nvSpPr>
        <p:spPr>
          <a:xfrm>
            <a:off x="4360300" y="3992424"/>
            <a:ext cx="765912" cy="738664"/>
          </a:xfrm>
          <a:prstGeom prst="rect">
            <a:avLst/>
          </a:prstGeom>
          <a:noFill/>
        </p:spPr>
        <p:txBody>
          <a:bodyPr wrap="square">
            <a:spAutoFit/>
          </a:bodyPr>
          <a:lstStyle/>
          <a:p>
            <a:r>
              <a:rPr lang="en-US" sz="700" dirty="0"/>
              <a:t>SRF based ERL driven FEL reached 14 kW infrared light </a:t>
            </a:r>
          </a:p>
          <a:p>
            <a:endParaRPr lang="en-US" sz="700" dirty="0"/>
          </a:p>
          <a:p>
            <a:endParaRPr lang="en-US" sz="700" dirty="0"/>
          </a:p>
        </p:txBody>
      </p:sp>
      <p:cxnSp>
        <p:nvCxnSpPr>
          <p:cNvPr id="44" name="Straight Connector 43">
            <a:extLst>
              <a:ext uri="{FF2B5EF4-FFF2-40B4-BE49-F238E27FC236}">
                <a16:creationId xmlns:a16="http://schemas.microsoft.com/office/drawing/2014/main" id="{707EC118-A6F6-50B6-3BB6-CF941BD53FB5}"/>
              </a:ext>
            </a:extLst>
          </p:cNvPr>
          <p:cNvCxnSpPr>
            <a:cxnSpLocks/>
          </p:cNvCxnSpPr>
          <p:nvPr/>
        </p:nvCxnSpPr>
        <p:spPr>
          <a:xfrm flipV="1">
            <a:off x="4418394" y="3842807"/>
            <a:ext cx="0" cy="457347"/>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01DE1A-13A7-EF56-72F6-0772295E8D7F}"/>
              </a:ext>
            </a:extLst>
          </p:cNvPr>
          <p:cNvSpPr txBox="1"/>
          <p:nvPr/>
        </p:nvSpPr>
        <p:spPr>
          <a:xfrm>
            <a:off x="4632692" y="3586899"/>
            <a:ext cx="498855" cy="276999"/>
          </a:xfrm>
          <a:prstGeom prst="rect">
            <a:avLst/>
          </a:prstGeom>
          <a:noFill/>
        </p:spPr>
        <p:txBody>
          <a:bodyPr wrap="none" rtlCol="0">
            <a:spAutoFit/>
          </a:bodyPr>
          <a:lstStyle/>
          <a:p>
            <a:r>
              <a:rPr lang="en-US" sz="1200" dirty="0">
                <a:solidFill>
                  <a:schemeClr val="bg1"/>
                </a:solidFill>
              </a:rPr>
              <a:t>2009</a:t>
            </a:r>
          </a:p>
        </p:txBody>
      </p:sp>
      <p:sp>
        <p:nvSpPr>
          <p:cNvPr id="47" name="TextBox 46">
            <a:extLst>
              <a:ext uri="{FF2B5EF4-FFF2-40B4-BE49-F238E27FC236}">
                <a16:creationId xmlns:a16="http://schemas.microsoft.com/office/drawing/2014/main" id="{04F80549-4099-755E-CE58-4D149A597CDB}"/>
              </a:ext>
            </a:extLst>
          </p:cNvPr>
          <p:cNvSpPr txBox="1"/>
          <p:nvPr/>
        </p:nvSpPr>
        <p:spPr>
          <a:xfrm>
            <a:off x="4854588" y="2701011"/>
            <a:ext cx="681416" cy="769441"/>
          </a:xfrm>
          <a:prstGeom prst="rect">
            <a:avLst/>
          </a:prstGeom>
          <a:noFill/>
        </p:spPr>
        <p:txBody>
          <a:bodyPr wrap="square">
            <a:spAutoFit/>
          </a:bodyPr>
          <a:lstStyle/>
          <a:p>
            <a:r>
              <a:rPr lang="en-US" sz="900" b="1" dirty="0"/>
              <a:t>12 GeV </a:t>
            </a:r>
            <a:r>
              <a:rPr lang="en-US" sz="700" b="1" dirty="0"/>
              <a:t>CEBAF </a:t>
            </a:r>
            <a:r>
              <a:rPr lang="en-US" sz="700" dirty="0"/>
              <a:t> energy upgrade construction began </a:t>
            </a:r>
          </a:p>
        </p:txBody>
      </p:sp>
      <p:sp>
        <p:nvSpPr>
          <p:cNvPr id="49" name="TextBox 48">
            <a:extLst>
              <a:ext uri="{FF2B5EF4-FFF2-40B4-BE49-F238E27FC236}">
                <a16:creationId xmlns:a16="http://schemas.microsoft.com/office/drawing/2014/main" id="{097422CF-AD8A-DE03-6577-373611A6101C}"/>
              </a:ext>
            </a:extLst>
          </p:cNvPr>
          <p:cNvSpPr txBox="1"/>
          <p:nvPr/>
        </p:nvSpPr>
        <p:spPr>
          <a:xfrm>
            <a:off x="5409558" y="3590256"/>
            <a:ext cx="498855" cy="276999"/>
          </a:xfrm>
          <a:prstGeom prst="rect">
            <a:avLst/>
          </a:prstGeom>
          <a:noFill/>
        </p:spPr>
        <p:txBody>
          <a:bodyPr wrap="none" rtlCol="0">
            <a:spAutoFit/>
          </a:bodyPr>
          <a:lstStyle/>
          <a:p>
            <a:r>
              <a:rPr lang="en-US" sz="1200" dirty="0">
                <a:solidFill>
                  <a:schemeClr val="bg1"/>
                </a:solidFill>
              </a:rPr>
              <a:t>2012</a:t>
            </a:r>
          </a:p>
        </p:txBody>
      </p:sp>
      <p:cxnSp>
        <p:nvCxnSpPr>
          <p:cNvPr id="50" name="Straight Connector 49">
            <a:extLst>
              <a:ext uri="{FF2B5EF4-FFF2-40B4-BE49-F238E27FC236}">
                <a16:creationId xmlns:a16="http://schemas.microsoft.com/office/drawing/2014/main" id="{FCF574BC-382B-6529-0732-9BDE87310C15}"/>
              </a:ext>
            </a:extLst>
          </p:cNvPr>
          <p:cNvCxnSpPr>
            <a:cxnSpLocks/>
          </p:cNvCxnSpPr>
          <p:nvPr/>
        </p:nvCxnSpPr>
        <p:spPr>
          <a:xfrm flipV="1">
            <a:off x="5587672" y="1711941"/>
            <a:ext cx="0" cy="190131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39C8342-D051-19D8-0BFD-BEA3836C0659}"/>
              </a:ext>
            </a:extLst>
          </p:cNvPr>
          <p:cNvCxnSpPr>
            <a:cxnSpLocks/>
          </p:cNvCxnSpPr>
          <p:nvPr/>
        </p:nvCxnSpPr>
        <p:spPr>
          <a:xfrm flipV="1">
            <a:off x="5645028" y="2488614"/>
            <a:ext cx="0" cy="1112657"/>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B54F0C6-C63E-11B5-3554-97EE7ACB5FBF}"/>
              </a:ext>
            </a:extLst>
          </p:cNvPr>
          <p:cNvSpPr txBox="1"/>
          <p:nvPr/>
        </p:nvSpPr>
        <p:spPr>
          <a:xfrm>
            <a:off x="5525616" y="1711941"/>
            <a:ext cx="681416" cy="630942"/>
          </a:xfrm>
          <a:prstGeom prst="rect">
            <a:avLst/>
          </a:prstGeom>
          <a:noFill/>
        </p:spPr>
        <p:txBody>
          <a:bodyPr wrap="square">
            <a:spAutoFit/>
          </a:bodyPr>
          <a:lstStyle/>
          <a:p>
            <a:r>
              <a:rPr lang="en-US" sz="700" dirty="0"/>
              <a:t>CEBAF ceases 6 GeV operation for 12 GeV upgrade</a:t>
            </a:r>
          </a:p>
        </p:txBody>
      </p:sp>
      <p:sp>
        <p:nvSpPr>
          <p:cNvPr id="55" name="TextBox 54">
            <a:extLst>
              <a:ext uri="{FF2B5EF4-FFF2-40B4-BE49-F238E27FC236}">
                <a16:creationId xmlns:a16="http://schemas.microsoft.com/office/drawing/2014/main" id="{848DEAE6-3024-57AB-AD7B-99BA4A9AAAF7}"/>
              </a:ext>
            </a:extLst>
          </p:cNvPr>
          <p:cNvSpPr txBox="1"/>
          <p:nvPr/>
        </p:nvSpPr>
        <p:spPr>
          <a:xfrm>
            <a:off x="5623713" y="2601746"/>
            <a:ext cx="757916" cy="661720"/>
          </a:xfrm>
          <a:prstGeom prst="rect">
            <a:avLst/>
          </a:prstGeom>
          <a:noFill/>
        </p:spPr>
        <p:txBody>
          <a:bodyPr wrap="square">
            <a:spAutoFit/>
          </a:bodyPr>
          <a:lstStyle/>
          <a:p>
            <a:r>
              <a:rPr lang="en-US" sz="900" b="1" dirty="0"/>
              <a:t>108 MeV</a:t>
            </a:r>
            <a:r>
              <a:rPr lang="en-US" sz="700" dirty="0"/>
              <a:t> demonstrated in 12 GeV upgrade SRF cryomodule </a:t>
            </a:r>
          </a:p>
        </p:txBody>
      </p:sp>
      <p:sp>
        <p:nvSpPr>
          <p:cNvPr id="56" name="TextBox 55">
            <a:extLst>
              <a:ext uri="{FF2B5EF4-FFF2-40B4-BE49-F238E27FC236}">
                <a16:creationId xmlns:a16="http://schemas.microsoft.com/office/drawing/2014/main" id="{F12C7823-5FA8-7113-5576-1728855FEAAF}"/>
              </a:ext>
            </a:extLst>
          </p:cNvPr>
          <p:cNvSpPr txBox="1"/>
          <p:nvPr/>
        </p:nvSpPr>
        <p:spPr>
          <a:xfrm>
            <a:off x="5805458" y="3590255"/>
            <a:ext cx="498855" cy="276999"/>
          </a:xfrm>
          <a:prstGeom prst="rect">
            <a:avLst/>
          </a:prstGeom>
          <a:noFill/>
        </p:spPr>
        <p:txBody>
          <a:bodyPr wrap="none" rtlCol="0">
            <a:spAutoFit/>
          </a:bodyPr>
          <a:lstStyle/>
          <a:p>
            <a:r>
              <a:rPr lang="en-US" sz="1200" dirty="0">
                <a:solidFill>
                  <a:schemeClr val="bg1"/>
                </a:solidFill>
              </a:rPr>
              <a:t>2013</a:t>
            </a:r>
          </a:p>
        </p:txBody>
      </p:sp>
      <p:cxnSp>
        <p:nvCxnSpPr>
          <p:cNvPr id="57" name="Straight Connector 56">
            <a:extLst>
              <a:ext uri="{FF2B5EF4-FFF2-40B4-BE49-F238E27FC236}">
                <a16:creationId xmlns:a16="http://schemas.microsoft.com/office/drawing/2014/main" id="{85DD40B8-E44A-4CA9-70D8-83EF2C1E11CD}"/>
              </a:ext>
            </a:extLst>
          </p:cNvPr>
          <p:cNvCxnSpPr>
            <a:cxnSpLocks/>
          </p:cNvCxnSpPr>
          <p:nvPr/>
        </p:nvCxnSpPr>
        <p:spPr>
          <a:xfrm>
            <a:off x="6223869" y="382790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7ED8A8C2-0968-8D81-8424-056DD5D1EC09}"/>
              </a:ext>
            </a:extLst>
          </p:cNvPr>
          <p:cNvSpPr/>
          <p:nvPr/>
        </p:nvSpPr>
        <p:spPr>
          <a:xfrm>
            <a:off x="5900481" y="4231800"/>
            <a:ext cx="1095066" cy="661720"/>
          </a:xfrm>
          <a:prstGeom prst="rect">
            <a:avLst/>
          </a:prstGeom>
        </p:spPr>
        <p:txBody>
          <a:bodyPr wrap="square">
            <a:spAutoFit/>
          </a:bodyPr>
          <a:lstStyle/>
          <a:p>
            <a:r>
              <a:rPr lang="en-US" sz="900" b="1" dirty="0">
                <a:solidFill>
                  <a:srgbClr val="FF0000"/>
                </a:solidFill>
              </a:rPr>
              <a:t>JLAB SRF</a:t>
            </a:r>
          </a:p>
          <a:p>
            <a:r>
              <a:rPr lang="en-US" sz="700" dirty="0">
                <a:solidFill>
                  <a:srgbClr val="FF0000"/>
                </a:solidFill>
              </a:rPr>
              <a:t>Breakthrough Q</a:t>
            </a:r>
            <a:r>
              <a:rPr lang="en-US" sz="700" baseline="-25000" dirty="0">
                <a:solidFill>
                  <a:srgbClr val="FF0000"/>
                </a:solidFill>
              </a:rPr>
              <a:t>0</a:t>
            </a:r>
            <a:r>
              <a:rPr lang="en-US" sz="700" dirty="0">
                <a:solidFill>
                  <a:srgbClr val="FF0000"/>
                </a:solidFill>
              </a:rPr>
              <a:t>=5x10</a:t>
            </a:r>
            <a:r>
              <a:rPr lang="en-US" sz="700" baseline="30000" dirty="0">
                <a:solidFill>
                  <a:srgbClr val="FF0000"/>
                </a:solidFill>
              </a:rPr>
              <a:t>10</a:t>
            </a:r>
            <a:r>
              <a:rPr lang="en-US" sz="700" dirty="0">
                <a:solidFill>
                  <a:srgbClr val="FF0000"/>
                </a:solidFill>
              </a:rPr>
              <a:t> at </a:t>
            </a:r>
            <a:r>
              <a:rPr lang="en-US" sz="700" dirty="0" err="1">
                <a:solidFill>
                  <a:srgbClr val="FF0000"/>
                </a:solidFill>
              </a:rPr>
              <a:t>B</a:t>
            </a:r>
            <a:r>
              <a:rPr lang="en-US" sz="700" baseline="-25000" dirty="0" err="1">
                <a:solidFill>
                  <a:srgbClr val="FF0000"/>
                </a:solidFill>
              </a:rPr>
              <a:t>pk</a:t>
            </a:r>
            <a:r>
              <a:rPr lang="en-US" sz="700" dirty="0">
                <a:solidFill>
                  <a:srgbClr val="FF0000"/>
                </a:solidFill>
              </a:rPr>
              <a:t>=90 </a:t>
            </a:r>
            <a:r>
              <a:rPr lang="en-US" sz="700" dirty="0" err="1">
                <a:solidFill>
                  <a:srgbClr val="FF0000"/>
                </a:solidFill>
              </a:rPr>
              <a:t>mT</a:t>
            </a:r>
            <a:r>
              <a:rPr lang="en-US" sz="700" dirty="0">
                <a:solidFill>
                  <a:srgbClr val="FF0000"/>
                </a:solidFill>
              </a:rPr>
              <a:t> at 2K</a:t>
            </a:r>
          </a:p>
          <a:p>
            <a:r>
              <a:rPr lang="en-US" sz="700" dirty="0">
                <a:solidFill>
                  <a:srgbClr val="FF0000"/>
                </a:solidFill>
              </a:rPr>
              <a:t>1.5 GHz, large-grain niobium with Ti doping</a:t>
            </a:r>
          </a:p>
        </p:txBody>
      </p:sp>
      <p:cxnSp>
        <p:nvCxnSpPr>
          <p:cNvPr id="61" name="Straight Connector 60">
            <a:extLst>
              <a:ext uri="{FF2B5EF4-FFF2-40B4-BE49-F238E27FC236}">
                <a16:creationId xmlns:a16="http://schemas.microsoft.com/office/drawing/2014/main" id="{B0CB7316-3F03-F007-F00E-0CCD48255D34}"/>
              </a:ext>
            </a:extLst>
          </p:cNvPr>
          <p:cNvCxnSpPr>
            <a:cxnSpLocks/>
          </p:cNvCxnSpPr>
          <p:nvPr/>
        </p:nvCxnSpPr>
        <p:spPr>
          <a:xfrm flipV="1">
            <a:off x="5959848" y="3850533"/>
            <a:ext cx="0" cy="1112657"/>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41A2ADF-398B-063F-CCAA-1CD3798A2D3C}"/>
              </a:ext>
            </a:extLst>
          </p:cNvPr>
          <p:cNvSpPr txBox="1"/>
          <p:nvPr/>
        </p:nvSpPr>
        <p:spPr>
          <a:xfrm>
            <a:off x="6594789" y="3584503"/>
            <a:ext cx="498855" cy="276999"/>
          </a:xfrm>
          <a:prstGeom prst="rect">
            <a:avLst/>
          </a:prstGeom>
          <a:noFill/>
        </p:spPr>
        <p:txBody>
          <a:bodyPr wrap="none" rtlCol="0">
            <a:spAutoFit/>
          </a:bodyPr>
          <a:lstStyle/>
          <a:p>
            <a:r>
              <a:rPr lang="en-US" sz="1200" dirty="0">
                <a:solidFill>
                  <a:schemeClr val="bg1"/>
                </a:solidFill>
              </a:rPr>
              <a:t>2015</a:t>
            </a:r>
          </a:p>
        </p:txBody>
      </p:sp>
      <p:cxnSp>
        <p:nvCxnSpPr>
          <p:cNvPr id="63" name="Straight Connector 62">
            <a:extLst>
              <a:ext uri="{FF2B5EF4-FFF2-40B4-BE49-F238E27FC236}">
                <a16:creationId xmlns:a16="http://schemas.microsoft.com/office/drawing/2014/main" id="{54F7E21C-BC5E-15A0-C22D-90839C2477BF}"/>
              </a:ext>
            </a:extLst>
          </p:cNvPr>
          <p:cNvCxnSpPr>
            <a:cxnSpLocks/>
          </p:cNvCxnSpPr>
          <p:nvPr/>
        </p:nvCxnSpPr>
        <p:spPr>
          <a:xfrm flipH="1" flipV="1">
            <a:off x="6746691" y="2027412"/>
            <a:ext cx="17690" cy="1614133"/>
          </a:xfrm>
          <a:prstGeom prst="line">
            <a:avLst/>
          </a:prstGeom>
        </p:spPr>
        <p:style>
          <a:lnRef idx="1">
            <a:schemeClr val="accent1"/>
          </a:lnRef>
          <a:fillRef idx="0">
            <a:schemeClr val="accent1"/>
          </a:fillRef>
          <a:effectRef idx="0">
            <a:schemeClr val="accent1"/>
          </a:effectRef>
          <a:fontRef idx="minor">
            <a:schemeClr val="tx1"/>
          </a:fontRef>
        </p:style>
      </p:cxnSp>
      <p:sp>
        <p:nvSpPr>
          <p:cNvPr id="1024" name="Rectangle 1023">
            <a:extLst>
              <a:ext uri="{FF2B5EF4-FFF2-40B4-BE49-F238E27FC236}">
                <a16:creationId xmlns:a16="http://schemas.microsoft.com/office/drawing/2014/main" id="{AB25D20B-1534-93B8-F191-5909B1C19874}"/>
              </a:ext>
            </a:extLst>
          </p:cNvPr>
          <p:cNvSpPr/>
          <p:nvPr/>
        </p:nvSpPr>
        <p:spPr>
          <a:xfrm>
            <a:off x="6723181" y="2003875"/>
            <a:ext cx="1111529" cy="846386"/>
          </a:xfrm>
          <a:prstGeom prst="rect">
            <a:avLst/>
          </a:prstGeom>
        </p:spPr>
        <p:txBody>
          <a:bodyPr wrap="square">
            <a:spAutoFit/>
          </a:bodyPr>
          <a:lstStyle/>
          <a:p>
            <a:r>
              <a:rPr lang="en-US" sz="700" b="1" dirty="0"/>
              <a:t>CEBAF 12 GeV </a:t>
            </a:r>
            <a:r>
              <a:rPr lang="en-US" sz="700" dirty="0"/>
              <a:t>accelerator upgrade completed</a:t>
            </a:r>
          </a:p>
          <a:p>
            <a:r>
              <a:rPr lang="en-US" sz="700" dirty="0"/>
              <a:t>Adding 80 7-cell cavities</a:t>
            </a:r>
          </a:p>
          <a:p>
            <a:r>
              <a:rPr lang="en-US" sz="700" dirty="0"/>
              <a:t>First beam operation using low-loss shape cavities     </a:t>
            </a:r>
          </a:p>
        </p:txBody>
      </p:sp>
      <p:pic>
        <p:nvPicPr>
          <p:cNvPr id="1025" name="Picture 3" descr="C:\JLAB_SRF_Photo\12GeVUpGradeCavity_fromGreg.jpg">
            <a:extLst>
              <a:ext uri="{FF2B5EF4-FFF2-40B4-BE49-F238E27FC236}">
                <a16:creationId xmlns:a16="http://schemas.microsoft.com/office/drawing/2014/main" id="{1A0BB32C-F9DC-13C0-A413-E3E3C2CB53D1}"/>
              </a:ext>
            </a:extLst>
          </p:cNvPr>
          <p:cNvPicPr>
            <a:picLocks noChangeAspect="1" noChangeArrowheads="1"/>
          </p:cNvPicPr>
          <p:nvPr/>
        </p:nvPicPr>
        <p:blipFill>
          <a:blip r:embed="rId5" cstate="print"/>
          <a:srcRect t="37500" b="12500"/>
          <a:stretch>
            <a:fillRect/>
          </a:stretch>
        </p:blipFill>
        <p:spPr bwMode="auto">
          <a:xfrm>
            <a:off x="6370718" y="1581200"/>
            <a:ext cx="1371599" cy="457200"/>
          </a:xfrm>
          <a:prstGeom prst="rect">
            <a:avLst/>
          </a:prstGeom>
          <a:noFill/>
        </p:spPr>
      </p:pic>
      <p:cxnSp>
        <p:nvCxnSpPr>
          <p:cNvPr id="1028" name="Straight Connector 1027">
            <a:extLst>
              <a:ext uri="{FF2B5EF4-FFF2-40B4-BE49-F238E27FC236}">
                <a16:creationId xmlns:a16="http://schemas.microsoft.com/office/drawing/2014/main" id="{1B3700D2-2AA5-E903-EBFB-FAB366B8D2F3}"/>
              </a:ext>
            </a:extLst>
          </p:cNvPr>
          <p:cNvCxnSpPr/>
          <p:nvPr/>
        </p:nvCxnSpPr>
        <p:spPr>
          <a:xfrm flipV="1">
            <a:off x="6883202" y="3825555"/>
            <a:ext cx="0" cy="1170799"/>
          </a:xfrm>
          <a:prstGeom prst="line">
            <a:avLst/>
          </a:prstGeom>
        </p:spPr>
        <p:style>
          <a:lnRef idx="1">
            <a:schemeClr val="accent1"/>
          </a:lnRef>
          <a:fillRef idx="0">
            <a:schemeClr val="accent1"/>
          </a:fillRef>
          <a:effectRef idx="0">
            <a:schemeClr val="accent1"/>
          </a:effectRef>
          <a:fontRef idx="minor">
            <a:schemeClr val="tx1"/>
          </a:fontRef>
        </p:style>
      </p:cxnSp>
      <p:sp>
        <p:nvSpPr>
          <p:cNvPr id="1029" name="Rectangle 1028">
            <a:extLst>
              <a:ext uri="{FF2B5EF4-FFF2-40B4-BE49-F238E27FC236}">
                <a16:creationId xmlns:a16="http://schemas.microsoft.com/office/drawing/2014/main" id="{FF47D490-EC64-2D38-F6A6-0086F1F2E32A}"/>
              </a:ext>
            </a:extLst>
          </p:cNvPr>
          <p:cNvSpPr/>
          <p:nvPr/>
        </p:nvSpPr>
        <p:spPr>
          <a:xfrm>
            <a:off x="6847918" y="4212403"/>
            <a:ext cx="848943" cy="984885"/>
          </a:xfrm>
          <a:prstGeom prst="rect">
            <a:avLst/>
          </a:prstGeom>
        </p:spPr>
        <p:txBody>
          <a:bodyPr wrap="square">
            <a:spAutoFit/>
          </a:bodyPr>
          <a:lstStyle/>
          <a:p>
            <a:r>
              <a:rPr lang="en-US" sz="900" b="1" dirty="0">
                <a:solidFill>
                  <a:srgbClr val="FF0000"/>
                </a:solidFill>
              </a:rPr>
              <a:t>JLAB SRF</a:t>
            </a:r>
          </a:p>
          <a:p>
            <a:r>
              <a:rPr lang="en-US" sz="700" dirty="0">
                <a:solidFill>
                  <a:srgbClr val="FF0000"/>
                </a:solidFill>
              </a:rPr>
              <a:t>Single cell cavity  demonstrated high Q</a:t>
            </a:r>
            <a:r>
              <a:rPr lang="en-US" sz="700" baseline="-25000" dirty="0">
                <a:solidFill>
                  <a:srgbClr val="FF0000"/>
                </a:solidFill>
              </a:rPr>
              <a:t>0</a:t>
            </a:r>
            <a:r>
              <a:rPr lang="en-US" sz="700" dirty="0">
                <a:solidFill>
                  <a:srgbClr val="FF0000"/>
                </a:solidFill>
              </a:rPr>
              <a:t>=7x10</a:t>
            </a:r>
            <a:r>
              <a:rPr lang="en-US" sz="700" baseline="30000" dirty="0">
                <a:solidFill>
                  <a:srgbClr val="FF0000"/>
                </a:solidFill>
              </a:rPr>
              <a:t>10 </a:t>
            </a:r>
            <a:r>
              <a:rPr lang="en-US" sz="700" dirty="0">
                <a:solidFill>
                  <a:srgbClr val="FF0000"/>
                </a:solidFill>
              </a:rPr>
              <a:t>at </a:t>
            </a:r>
            <a:r>
              <a:rPr lang="en-US" sz="700" dirty="0" err="1">
                <a:solidFill>
                  <a:srgbClr val="FF0000"/>
                </a:solidFill>
              </a:rPr>
              <a:t>E</a:t>
            </a:r>
            <a:r>
              <a:rPr lang="en-US" sz="700" baseline="-25000" dirty="0" err="1">
                <a:solidFill>
                  <a:srgbClr val="FF0000"/>
                </a:solidFill>
              </a:rPr>
              <a:t>acc</a:t>
            </a:r>
            <a:r>
              <a:rPr lang="en-US" sz="700" dirty="0">
                <a:solidFill>
                  <a:srgbClr val="FF0000"/>
                </a:solidFill>
              </a:rPr>
              <a:t>=40 MV/m at 1.8K. 1300 MHz, large-grain niobium</a:t>
            </a:r>
          </a:p>
        </p:txBody>
      </p:sp>
      <p:sp>
        <p:nvSpPr>
          <p:cNvPr id="1035" name="TextBox 1034">
            <a:extLst>
              <a:ext uri="{FF2B5EF4-FFF2-40B4-BE49-F238E27FC236}">
                <a16:creationId xmlns:a16="http://schemas.microsoft.com/office/drawing/2014/main" id="{E4B51DF9-C7ED-8B19-727D-3E6D091790D1}"/>
              </a:ext>
            </a:extLst>
          </p:cNvPr>
          <p:cNvSpPr txBox="1"/>
          <p:nvPr/>
        </p:nvSpPr>
        <p:spPr>
          <a:xfrm>
            <a:off x="7565900" y="3588045"/>
            <a:ext cx="498855" cy="276999"/>
          </a:xfrm>
          <a:prstGeom prst="rect">
            <a:avLst/>
          </a:prstGeom>
          <a:noFill/>
        </p:spPr>
        <p:txBody>
          <a:bodyPr wrap="none" rtlCol="0">
            <a:spAutoFit/>
          </a:bodyPr>
          <a:lstStyle/>
          <a:p>
            <a:r>
              <a:rPr lang="en-US" sz="1200" dirty="0">
                <a:solidFill>
                  <a:schemeClr val="bg1"/>
                </a:solidFill>
              </a:rPr>
              <a:t>2018</a:t>
            </a:r>
          </a:p>
        </p:txBody>
      </p:sp>
      <p:cxnSp>
        <p:nvCxnSpPr>
          <p:cNvPr id="1036" name="Straight Connector 1035">
            <a:extLst>
              <a:ext uri="{FF2B5EF4-FFF2-40B4-BE49-F238E27FC236}">
                <a16:creationId xmlns:a16="http://schemas.microsoft.com/office/drawing/2014/main" id="{1AA4FC56-4301-5149-5C0B-13D0FD000281}"/>
              </a:ext>
            </a:extLst>
          </p:cNvPr>
          <p:cNvCxnSpPr/>
          <p:nvPr/>
        </p:nvCxnSpPr>
        <p:spPr>
          <a:xfrm flipV="1">
            <a:off x="7845067" y="3805570"/>
            <a:ext cx="0" cy="1170799"/>
          </a:xfrm>
          <a:prstGeom prst="line">
            <a:avLst/>
          </a:prstGeom>
        </p:spPr>
        <p:style>
          <a:lnRef idx="1">
            <a:schemeClr val="accent1"/>
          </a:lnRef>
          <a:fillRef idx="0">
            <a:schemeClr val="accent1"/>
          </a:fillRef>
          <a:effectRef idx="0">
            <a:schemeClr val="accent1"/>
          </a:effectRef>
          <a:fontRef idx="minor">
            <a:schemeClr val="tx1"/>
          </a:fontRef>
        </p:style>
      </p:cxnSp>
      <p:sp>
        <p:nvSpPr>
          <p:cNvPr id="1037" name="TextBox 1036">
            <a:extLst>
              <a:ext uri="{FF2B5EF4-FFF2-40B4-BE49-F238E27FC236}">
                <a16:creationId xmlns:a16="http://schemas.microsoft.com/office/drawing/2014/main" id="{4D24CADC-60FF-09B7-52DF-71F9D1F82083}"/>
              </a:ext>
            </a:extLst>
          </p:cNvPr>
          <p:cNvSpPr txBox="1"/>
          <p:nvPr/>
        </p:nvSpPr>
        <p:spPr>
          <a:xfrm>
            <a:off x="8078060" y="3590545"/>
            <a:ext cx="498855" cy="276999"/>
          </a:xfrm>
          <a:prstGeom prst="rect">
            <a:avLst/>
          </a:prstGeom>
          <a:noFill/>
        </p:spPr>
        <p:txBody>
          <a:bodyPr wrap="none" rtlCol="0">
            <a:spAutoFit/>
          </a:bodyPr>
          <a:lstStyle/>
          <a:p>
            <a:r>
              <a:rPr lang="en-US" sz="1200" dirty="0">
                <a:solidFill>
                  <a:schemeClr val="bg1"/>
                </a:solidFill>
              </a:rPr>
              <a:t>2019</a:t>
            </a:r>
          </a:p>
        </p:txBody>
      </p:sp>
      <p:cxnSp>
        <p:nvCxnSpPr>
          <p:cNvPr id="1038" name="Straight Connector 1037">
            <a:extLst>
              <a:ext uri="{FF2B5EF4-FFF2-40B4-BE49-F238E27FC236}">
                <a16:creationId xmlns:a16="http://schemas.microsoft.com/office/drawing/2014/main" id="{0E2A308B-5F1C-9DC2-D1CC-39BD0A453444}"/>
              </a:ext>
            </a:extLst>
          </p:cNvPr>
          <p:cNvCxnSpPr>
            <a:cxnSpLocks/>
          </p:cNvCxnSpPr>
          <p:nvPr/>
        </p:nvCxnSpPr>
        <p:spPr>
          <a:xfrm flipV="1">
            <a:off x="5180712" y="3833450"/>
            <a:ext cx="0" cy="1831164"/>
          </a:xfrm>
          <a:prstGeom prst="line">
            <a:avLst/>
          </a:prstGeom>
        </p:spPr>
        <p:style>
          <a:lnRef idx="1">
            <a:schemeClr val="accent1"/>
          </a:lnRef>
          <a:fillRef idx="0">
            <a:schemeClr val="accent1"/>
          </a:fillRef>
          <a:effectRef idx="0">
            <a:schemeClr val="accent1"/>
          </a:effectRef>
          <a:fontRef idx="minor">
            <a:schemeClr val="tx1"/>
          </a:fontRef>
        </p:style>
      </p:cxnSp>
      <p:pic>
        <p:nvPicPr>
          <p:cNvPr id="1039" name="Picture 1038">
            <a:extLst>
              <a:ext uri="{FF2B5EF4-FFF2-40B4-BE49-F238E27FC236}">
                <a16:creationId xmlns:a16="http://schemas.microsoft.com/office/drawing/2014/main" id="{20A0E95C-B931-8E64-52A6-8958CDA8038F}"/>
              </a:ext>
            </a:extLst>
          </p:cNvPr>
          <p:cNvPicPr>
            <a:picLocks noChangeAspect="1"/>
          </p:cNvPicPr>
          <p:nvPr/>
        </p:nvPicPr>
        <p:blipFill>
          <a:blip r:embed="rId6"/>
          <a:stretch>
            <a:fillRect/>
          </a:stretch>
        </p:blipFill>
        <p:spPr>
          <a:xfrm>
            <a:off x="7817023" y="4687744"/>
            <a:ext cx="824848" cy="558275"/>
          </a:xfrm>
          <a:prstGeom prst="rect">
            <a:avLst/>
          </a:prstGeom>
        </p:spPr>
      </p:pic>
      <p:sp>
        <p:nvSpPr>
          <p:cNvPr id="1040" name="Rectangle 1039">
            <a:extLst>
              <a:ext uri="{FF2B5EF4-FFF2-40B4-BE49-F238E27FC236}">
                <a16:creationId xmlns:a16="http://schemas.microsoft.com/office/drawing/2014/main" id="{D797286A-8C6E-B70E-5C0F-E1C63394A028}"/>
              </a:ext>
            </a:extLst>
          </p:cNvPr>
          <p:cNvSpPr/>
          <p:nvPr/>
        </p:nvSpPr>
        <p:spPr>
          <a:xfrm>
            <a:off x="7798594" y="4048502"/>
            <a:ext cx="914399" cy="661720"/>
          </a:xfrm>
          <a:prstGeom prst="rect">
            <a:avLst/>
          </a:prstGeom>
        </p:spPr>
        <p:txBody>
          <a:bodyPr wrap="square">
            <a:spAutoFit/>
          </a:bodyPr>
          <a:lstStyle/>
          <a:p>
            <a:r>
              <a:rPr lang="en-US" sz="900" b="1" dirty="0">
                <a:solidFill>
                  <a:srgbClr val="FF0000"/>
                </a:solidFill>
              </a:rPr>
              <a:t>JLAB SRF</a:t>
            </a:r>
          </a:p>
          <a:p>
            <a:r>
              <a:rPr lang="en-US" sz="700" dirty="0">
                <a:solidFill>
                  <a:srgbClr val="FF0000"/>
                </a:solidFill>
              </a:rPr>
              <a:t>Multi-cell cavity LSF5-1, 3 out of 5 cells reaching regime 50 MV/m</a:t>
            </a:r>
          </a:p>
        </p:txBody>
      </p:sp>
      <p:sp>
        <p:nvSpPr>
          <p:cNvPr id="1041" name="Rectangle 1040">
            <a:extLst>
              <a:ext uri="{FF2B5EF4-FFF2-40B4-BE49-F238E27FC236}">
                <a16:creationId xmlns:a16="http://schemas.microsoft.com/office/drawing/2014/main" id="{190861BE-B184-FC99-B239-AB1747B62DA2}"/>
              </a:ext>
            </a:extLst>
          </p:cNvPr>
          <p:cNvSpPr/>
          <p:nvPr/>
        </p:nvSpPr>
        <p:spPr>
          <a:xfrm>
            <a:off x="8224808" y="2928633"/>
            <a:ext cx="1075381" cy="553998"/>
          </a:xfrm>
          <a:prstGeom prst="rect">
            <a:avLst/>
          </a:prstGeom>
        </p:spPr>
        <p:txBody>
          <a:bodyPr wrap="square">
            <a:spAutoFit/>
          </a:bodyPr>
          <a:lstStyle/>
          <a:p>
            <a:r>
              <a:rPr lang="en-US" sz="900" b="1" dirty="0">
                <a:solidFill>
                  <a:srgbClr val="FF0000"/>
                </a:solidFill>
              </a:rPr>
              <a:t>JLAB SRF</a:t>
            </a:r>
          </a:p>
          <a:p>
            <a:r>
              <a:rPr lang="en-US" sz="700" dirty="0">
                <a:solidFill>
                  <a:srgbClr val="FF0000"/>
                </a:solidFill>
              </a:rPr>
              <a:t>5-cell Nb</a:t>
            </a:r>
            <a:r>
              <a:rPr lang="en-US" sz="700" baseline="-25000" dirty="0">
                <a:solidFill>
                  <a:srgbClr val="FF0000"/>
                </a:solidFill>
              </a:rPr>
              <a:t>3</a:t>
            </a:r>
            <a:r>
              <a:rPr lang="en-US" sz="700" dirty="0">
                <a:solidFill>
                  <a:srgbClr val="FF0000"/>
                </a:solidFill>
              </a:rPr>
              <a:t>Sn coated </a:t>
            </a:r>
            <a:r>
              <a:rPr lang="en-US" sz="700" dirty="0" err="1">
                <a:solidFill>
                  <a:srgbClr val="FF0000"/>
                </a:solidFill>
              </a:rPr>
              <a:t>Nb</a:t>
            </a:r>
            <a:r>
              <a:rPr lang="en-US" sz="700" dirty="0">
                <a:solidFill>
                  <a:srgbClr val="FF0000"/>
                </a:solidFill>
              </a:rPr>
              <a:t> cavity   reaching regime 12 MV/m at 4.2 K</a:t>
            </a:r>
          </a:p>
        </p:txBody>
      </p:sp>
      <p:cxnSp>
        <p:nvCxnSpPr>
          <p:cNvPr id="1042" name="Straight Connector 1041">
            <a:extLst>
              <a:ext uri="{FF2B5EF4-FFF2-40B4-BE49-F238E27FC236}">
                <a16:creationId xmlns:a16="http://schemas.microsoft.com/office/drawing/2014/main" id="{7F7B2747-EDE5-8587-978E-848F4778CC7F}"/>
              </a:ext>
            </a:extLst>
          </p:cNvPr>
          <p:cNvCxnSpPr>
            <a:cxnSpLocks/>
          </p:cNvCxnSpPr>
          <p:nvPr/>
        </p:nvCxnSpPr>
        <p:spPr>
          <a:xfrm flipH="1" flipV="1">
            <a:off x="8255793" y="2609715"/>
            <a:ext cx="4356" cy="970540"/>
          </a:xfrm>
          <a:prstGeom prst="line">
            <a:avLst/>
          </a:prstGeom>
        </p:spPr>
        <p:style>
          <a:lnRef idx="1">
            <a:schemeClr val="accent1"/>
          </a:lnRef>
          <a:fillRef idx="0">
            <a:schemeClr val="accent1"/>
          </a:fillRef>
          <a:effectRef idx="0">
            <a:schemeClr val="accent1"/>
          </a:effectRef>
          <a:fontRef idx="minor">
            <a:schemeClr val="tx1"/>
          </a:fontRef>
        </p:style>
      </p:cxnSp>
      <p:pic>
        <p:nvPicPr>
          <p:cNvPr id="1043" name="Picture 1042">
            <a:extLst>
              <a:ext uri="{FF2B5EF4-FFF2-40B4-BE49-F238E27FC236}">
                <a16:creationId xmlns:a16="http://schemas.microsoft.com/office/drawing/2014/main" id="{A16D3C07-B72C-CBAB-48F9-EA5F543990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7864" y="2576068"/>
            <a:ext cx="548640" cy="365760"/>
          </a:xfrm>
          <a:prstGeom prst="rect">
            <a:avLst/>
          </a:prstGeom>
        </p:spPr>
      </p:pic>
      <p:cxnSp>
        <p:nvCxnSpPr>
          <p:cNvPr id="1047" name="Straight Connector 1046">
            <a:extLst>
              <a:ext uri="{FF2B5EF4-FFF2-40B4-BE49-F238E27FC236}">
                <a16:creationId xmlns:a16="http://schemas.microsoft.com/office/drawing/2014/main" id="{CD7AF0F9-AA7B-E2FC-63E6-475D4651EE12}"/>
              </a:ext>
            </a:extLst>
          </p:cNvPr>
          <p:cNvCxnSpPr>
            <a:cxnSpLocks/>
          </p:cNvCxnSpPr>
          <p:nvPr/>
        </p:nvCxnSpPr>
        <p:spPr>
          <a:xfrm flipV="1">
            <a:off x="6307088" y="2498609"/>
            <a:ext cx="0" cy="6885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AE3DC3DC-7AE8-60DE-A502-A7B661B56D64}"/>
              </a:ext>
            </a:extLst>
          </p:cNvPr>
          <p:cNvCxnSpPr>
            <a:cxnSpLocks/>
          </p:cNvCxnSpPr>
          <p:nvPr/>
        </p:nvCxnSpPr>
        <p:spPr>
          <a:xfrm flipV="1">
            <a:off x="5978157" y="3169127"/>
            <a:ext cx="332375" cy="370237"/>
          </a:xfrm>
          <a:prstGeom prst="line">
            <a:avLst/>
          </a:prstGeom>
        </p:spPr>
        <p:style>
          <a:lnRef idx="1">
            <a:schemeClr val="accent1"/>
          </a:lnRef>
          <a:fillRef idx="0">
            <a:schemeClr val="accent1"/>
          </a:fillRef>
          <a:effectRef idx="0">
            <a:schemeClr val="accent1"/>
          </a:effectRef>
          <a:fontRef idx="minor">
            <a:schemeClr val="tx1"/>
          </a:fontRef>
        </p:style>
      </p:cxnSp>
      <p:sp>
        <p:nvSpPr>
          <p:cNvPr id="1052" name="TextBox 1051">
            <a:extLst>
              <a:ext uri="{FF2B5EF4-FFF2-40B4-BE49-F238E27FC236}">
                <a16:creationId xmlns:a16="http://schemas.microsoft.com/office/drawing/2014/main" id="{D90E424F-93DE-001F-067E-9AE4850B8AA8}"/>
              </a:ext>
            </a:extLst>
          </p:cNvPr>
          <p:cNvSpPr txBox="1"/>
          <p:nvPr/>
        </p:nvSpPr>
        <p:spPr>
          <a:xfrm>
            <a:off x="6242254" y="2494005"/>
            <a:ext cx="578071" cy="553998"/>
          </a:xfrm>
          <a:prstGeom prst="rect">
            <a:avLst/>
          </a:prstGeom>
          <a:noFill/>
        </p:spPr>
        <p:txBody>
          <a:bodyPr wrap="square">
            <a:spAutoFit/>
          </a:bodyPr>
          <a:lstStyle/>
          <a:p>
            <a:r>
              <a:rPr lang="en-US" sz="600" dirty="0"/>
              <a:t>JLAB participation cryomodule contribution to LCLS-II </a:t>
            </a:r>
          </a:p>
        </p:txBody>
      </p:sp>
      <p:sp>
        <p:nvSpPr>
          <p:cNvPr id="1053" name="TextBox 1052">
            <a:extLst>
              <a:ext uri="{FF2B5EF4-FFF2-40B4-BE49-F238E27FC236}">
                <a16:creationId xmlns:a16="http://schemas.microsoft.com/office/drawing/2014/main" id="{E9EB5D95-A89C-DF82-0F21-5E862DFB9524}"/>
              </a:ext>
            </a:extLst>
          </p:cNvPr>
          <p:cNvSpPr txBox="1"/>
          <p:nvPr/>
        </p:nvSpPr>
        <p:spPr>
          <a:xfrm>
            <a:off x="7181899" y="3587003"/>
            <a:ext cx="498855" cy="276999"/>
          </a:xfrm>
          <a:prstGeom prst="rect">
            <a:avLst/>
          </a:prstGeom>
          <a:noFill/>
        </p:spPr>
        <p:txBody>
          <a:bodyPr wrap="none" rtlCol="0">
            <a:spAutoFit/>
          </a:bodyPr>
          <a:lstStyle/>
          <a:p>
            <a:r>
              <a:rPr lang="en-US" sz="1200" dirty="0">
                <a:solidFill>
                  <a:schemeClr val="bg1"/>
                </a:solidFill>
              </a:rPr>
              <a:t>2017</a:t>
            </a:r>
          </a:p>
        </p:txBody>
      </p:sp>
      <p:sp>
        <p:nvSpPr>
          <p:cNvPr id="1056" name="TextBox 1055">
            <a:extLst>
              <a:ext uri="{FF2B5EF4-FFF2-40B4-BE49-F238E27FC236}">
                <a16:creationId xmlns:a16="http://schemas.microsoft.com/office/drawing/2014/main" id="{C84B6F74-B8F1-84DE-41BC-407EDDBD7FE8}"/>
              </a:ext>
            </a:extLst>
          </p:cNvPr>
          <p:cNvSpPr txBox="1"/>
          <p:nvPr/>
        </p:nvSpPr>
        <p:spPr>
          <a:xfrm>
            <a:off x="7341186" y="2903840"/>
            <a:ext cx="578071" cy="523220"/>
          </a:xfrm>
          <a:prstGeom prst="rect">
            <a:avLst/>
          </a:prstGeom>
          <a:noFill/>
        </p:spPr>
        <p:txBody>
          <a:bodyPr wrap="square">
            <a:spAutoFit/>
          </a:bodyPr>
          <a:lstStyle/>
          <a:p>
            <a:r>
              <a:rPr lang="en-US" sz="700" dirty="0"/>
              <a:t>CEBAF operation in 12 GeV era began</a:t>
            </a:r>
          </a:p>
        </p:txBody>
      </p:sp>
      <p:cxnSp>
        <p:nvCxnSpPr>
          <p:cNvPr id="1060" name="Straight Connector 1059">
            <a:extLst>
              <a:ext uri="{FF2B5EF4-FFF2-40B4-BE49-F238E27FC236}">
                <a16:creationId xmlns:a16="http://schemas.microsoft.com/office/drawing/2014/main" id="{580CCBA2-D24E-7BF8-E51A-B26268FCE20F}"/>
              </a:ext>
            </a:extLst>
          </p:cNvPr>
          <p:cNvCxnSpPr>
            <a:cxnSpLocks/>
          </p:cNvCxnSpPr>
          <p:nvPr/>
        </p:nvCxnSpPr>
        <p:spPr>
          <a:xfrm flipV="1">
            <a:off x="7377762" y="2928633"/>
            <a:ext cx="0" cy="634087"/>
          </a:xfrm>
          <a:prstGeom prst="line">
            <a:avLst/>
          </a:prstGeom>
        </p:spPr>
        <p:style>
          <a:lnRef idx="1">
            <a:schemeClr val="accent1"/>
          </a:lnRef>
          <a:fillRef idx="0">
            <a:schemeClr val="accent1"/>
          </a:fillRef>
          <a:effectRef idx="0">
            <a:schemeClr val="accent1"/>
          </a:effectRef>
          <a:fontRef idx="minor">
            <a:schemeClr val="tx1"/>
          </a:fontRef>
        </p:style>
      </p:cxnSp>
      <p:sp>
        <p:nvSpPr>
          <p:cNvPr id="1063" name="TextBox 1062">
            <a:extLst>
              <a:ext uri="{FF2B5EF4-FFF2-40B4-BE49-F238E27FC236}">
                <a16:creationId xmlns:a16="http://schemas.microsoft.com/office/drawing/2014/main" id="{56DAA798-FC21-514A-E778-4721DBFE32E2}"/>
              </a:ext>
            </a:extLst>
          </p:cNvPr>
          <p:cNvSpPr txBox="1"/>
          <p:nvPr/>
        </p:nvSpPr>
        <p:spPr>
          <a:xfrm>
            <a:off x="8532212" y="3587497"/>
            <a:ext cx="498855" cy="276999"/>
          </a:xfrm>
          <a:prstGeom prst="rect">
            <a:avLst/>
          </a:prstGeom>
          <a:noFill/>
        </p:spPr>
        <p:txBody>
          <a:bodyPr wrap="none" rtlCol="0">
            <a:spAutoFit/>
          </a:bodyPr>
          <a:lstStyle/>
          <a:p>
            <a:r>
              <a:rPr lang="en-US" sz="1200" dirty="0">
                <a:solidFill>
                  <a:schemeClr val="bg1"/>
                </a:solidFill>
              </a:rPr>
              <a:t>2020</a:t>
            </a:r>
          </a:p>
        </p:txBody>
      </p:sp>
      <p:sp>
        <p:nvSpPr>
          <p:cNvPr id="1064" name="TextBox 1063">
            <a:extLst>
              <a:ext uri="{FF2B5EF4-FFF2-40B4-BE49-F238E27FC236}">
                <a16:creationId xmlns:a16="http://schemas.microsoft.com/office/drawing/2014/main" id="{DE8B7816-1A4F-B029-B9B8-B0E26F685432}"/>
              </a:ext>
            </a:extLst>
          </p:cNvPr>
          <p:cNvSpPr txBox="1"/>
          <p:nvPr/>
        </p:nvSpPr>
        <p:spPr>
          <a:xfrm>
            <a:off x="9141812" y="3593593"/>
            <a:ext cx="498855" cy="276999"/>
          </a:xfrm>
          <a:prstGeom prst="rect">
            <a:avLst/>
          </a:prstGeom>
          <a:noFill/>
        </p:spPr>
        <p:txBody>
          <a:bodyPr wrap="none" rtlCol="0">
            <a:spAutoFit/>
          </a:bodyPr>
          <a:lstStyle/>
          <a:p>
            <a:r>
              <a:rPr lang="en-US" sz="1200" dirty="0">
                <a:solidFill>
                  <a:schemeClr val="bg1"/>
                </a:solidFill>
              </a:rPr>
              <a:t>2023</a:t>
            </a:r>
          </a:p>
        </p:txBody>
      </p:sp>
      <p:sp>
        <p:nvSpPr>
          <p:cNvPr id="1065" name="TextBox 1064">
            <a:extLst>
              <a:ext uri="{FF2B5EF4-FFF2-40B4-BE49-F238E27FC236}">
                <a16:creationId xmlns:a16="http://schemas.microsoft.com/office/drawing/2014/main" id="{44BEA974-30B1-6462-02DB-5F5D62BEAA29}"/>
              </a:ext>
            </a:extLst>
          </p:cNvPr>
          <p:cNvSpPr txBox="1"/>
          <p:nvPr/>
        </p:nvSpPr>
        <p:spPr>
          <a:xfrm>
            <a:off x="9568532" y="3590545"/>
            <a:ext cx="498855" cy="276999"/>
          </a:xfrm>
          <a:prstGeom prst="rect">
            <a:avLst/>
          </a:prstGeom>
          <a:noFill/>
        </p:spPr>
        <p:txBody>
          <a:bodyPr wrap="none" rtlCol="0">
            <a:spAutoFit/>
          </a:bodyPr>
          <a:lstStyle/>
          <a:p>
            <a:r>
              <a:rPr lang="en-US" sz="1200" dirty="0">
                <a:solidFill>
                  <a:schemeClr val="bg1"/>
                </a:solidFill>
              </a:rPr>
              <a:t>2024</a:t>
            </a:r>
          </a:p>
        </p:txBody>
      </p:sp>
      <p:sp>
        <p:nvSpPr>
          <p:cNvPr id="1066" name="TextBox 1065">
            <a:extLst>
              <a:ext uri="{FF2B5EF4-FFF2-40B4-BE49-F238E27FC236}">
                <a16:creationId xmlns:a16="http://schemas.microsoft.com/office/drawing/2014/main" id="{1DE29DEA-C55B-4CAF-38A3-A06EC1BFF71F}"/>
              </a:ext>
            </a:extLst>
          </p:cNvPr>
          <p:cNvSpPr txBox="1"/>
          <p:nvPr/>
        </p:nvSpPr>
        <p:spPr>
          <a:xfrm>
            <a:off x="10040972" y="3587497"/>
            <a:ext cx="498855" cy="276999"/>
          </a:xfrm>
          <a:prstGeom prst="rect">
            <a:avLst/>
          </a:prstGeom>
          <a:noFill/>
        </p:spPr>
        <p:txBody>
          <a:bodyPr wrap="none" rtlCol="0">
            <a:spAutoFit/>
          </a:bodyPr>
          <a:lstStyle/>
          <a:p>
            <a:r>
              <a:rPr lang="en-US" sz="1200" dirty="0">
                <a:solidFill>
                  <a:schemeClr val="bg1"/>
                </a:solidFill>
              </a:rPr>
              <a:t>2025</a:t>
            </a:r>
          </a:p>
        </p:txBody>
      </p:sp>
      <p:cxnSp>
        <p:nvCxnSpPr>
          <p:cNvPr id="1067" name="Straight Connector 1066">
            <a:extLst>
              <a:ext uri="{FF2B5EF4-FFF2-40B4-BE49-F238E27FC236}">
                <a16:creationId xmlns:a16="http://schemas.microsoft.com/office/drawing/2014/main" id="{B559CF29-A3C2-99E2-7639-005EBD11AF3E}"/>
              </a:ext>
            </a:extLst>
          </p:cNvPr>
          <p:cNvCxnSpPr>
            <a:cxnSpLocks/>
          </p:cNvCxnSpPr>
          <p:nvPr/>
        </p:nvCxnSpPr>
        <p:spPr>
          <a:xfrm flipV="1">
            <a:off x="8741236" y="3888440"/>
            <a:ext cx="0" cy="1303503"/>
          </a:xfrm>
          <a:prstGeom prst="line">
            <a:avLst/>
          </a:prstGeom>
        </p:spPr>
        <p:style>
          <a:lnRef idx="1">
            <a:schemeClr val="accent1"/>
          </a:lnRef>
          <a:fillRef idx="0">
            <a:schemeClr val="accent1"/>
          </a:fillRef>
          <a:effectRef idx="0">
            <a:schemeClr val="accent1"/>
          </a:effectRef>
          <a:fontRef idx="minor">
            <a:schemeClr val="tx1"/>
          </a:fontRef>
        </p:style>
      </p:cxnSp>
      <p:sp>
        <p:nvSpPr>
          <p:cNvPr id="1068" name="TextBox 1067">
            <a:extLst>
              <a:ext uri="{FF2B5EF4-FFF2-40B4-BE49-F238E27FC236}">
                <a16:creationId xmlns:a16="http://schemas.microsoft.com/office/drawing/2014/main" id="{E4CA683F-F104-493F-87F4-0694E9342491}"/>
              </a:ext>
            </a:extLst>
          </p:cNvPr>
          <p:cNvSpPr txBox="1"/>
          <p:nvPr/>
        </p:nvSpPr>
        <p:spPr>
          <a:xfrm>
            <a:off x="8673639" y="4698331"/>
            <a:ext cx="578071" cy="461665"/>
          </a:xfrm>
          <a:prstGeom prst="rect">
            <a:avLst/>
          </a:prstGeom>
          <a:noFill/>
        </p:spPr>
        <p:txBody>
          <a:bodyPr wrap="square">
            <a:spAutoFit/>
          </a:bodyPr>
          <a:lstStyle/>
          <a:p>
            <a:r>
              <a:rPr lang="en-US" sz="600" dirty="0"/>
              <a:t>JLAB shipped last cryomodule for LCLS-II </a:t>
            </a:r>
          </a:p>
        </p:txBody>
      </p:sp>
      <p:cxnSp>
        <p:nvCxnSpPr>
          <p:cNvPr id="1069" name="Straight Connector 1068">
            <a:extLst>
              <a:ext uri="{FF2B5EF4-FFF2-40B4-BE49-F238E27FC236}">
                <a16:creationId xmlns:a16="http://schemas.microsoft.com/office/drawing/2014/main" id="{83741247-99F1-4E63-580A-FE9E37AFA160}"/>
              </a:ext>
            </a:extLst>
          </p:cNvPr>
          <p:cNvCxnSpPr>
            <a:cxnSpLocks/>
          </p:cNvCxnSpPr>
          <p:nvPr/>
        </p:nvCxnSpPr>
        <p:spPr>
          <a:xfrm flipV="1">
            <a:off x="9362366" y="2157525"/>
            <a:ext cx="0" cy="1394233"/>
          </a:xfrm>
          <a:prstGeom prst="line">
            <a:avLst/>
          </a:prstGeom>
        </p:spPr>
        <p:style>
          <a:lnRef idx="1">
            <a:schemeClr val="accent1"/>
          </a:lnRef>
          <a:fillRef idx="0">
            <a:schemeClr val="accent1"/>
          </a:fillRef>
          <a:effectRef idx="0">
            <a:schemeClr val="accent1"/>
          </a:effectRef>
          <a:fontRef idx="minor">
            <a:schemeClr val="tx1"/>
          </a:fontRef>
        </p:style>
      </p:cxnSp>
      <p:pic>
        <p:nvPicPr>
          <p:cNvPr id="1070" name="Picture 1069">
            <a:extLst>
              <a:ext uri="{FF2B5EF4-FFF2-40B4-BE49-F238E27FC236}">
                <a16:creationId xmlns:a16="http://schemas.microsoft.com/office/drawing/2014/main" id="{711147AF-E224-AED5-C450-5BC3AE26CF8E}"/>
              </a:ext>
            </a:extLst>
          </p:cNvPr>
          <p:cNvPicPr>
            <a:picLocks noChangeAspect="1"/>
          </p:cNvPicPr>
          <p:nvPr/>
        </p:nvPicPr>
        <p:blipFill rotWithShape="1">
          <a:blip r:embed="rId8"/>
          <a:srcRect l="23493" r="19015"/>
          <a:stretch/>
        </p:blipFill>
        <p:spPr>
          <a:xfrm>
            <a:off x="9387191" y="1387475"/>
            <a:ext cx="1067220" cy="822960"/>
          </a:xfrm>
          <a:prstGeom prst="rect">
            <a:avLst/>
          </a:prstGeom>
        </p:spPr>
      </p:pic>
      <p:sp>
        <p:nvSpPr>
          <p:cNvPr id="1071" name="Rectangle 1070">
            <a:extLst>
              <a:ext uri="{FF2B5EF4-FFF2-40B4-BE49-F238E27FC236}">
                <a16:creationId xmlns:a16="http://schemas.microsoft.com/office/drawing/2014/main" id="{7118A88B-F926-29EB-34FC-5A0886A92E79}"/>
              </a:ext>
            </a:extLst>
          </p:cNvPr>
          <p:cNvSpPr/>
          <p:nvPr/>
        </p:nvSpPr>
        <p:spPr>
          <a:xfrm>
            <a:off x="9300189" y="2208046"/>
            <a:ext cx="1586114" cy="338554"/>
          </a:xfrm>
          <a:prstGeom prst="rect">
            <a:avLst/>
          </a:prstGeom>
        </p:spPr>
        <p:txBody>
          <a:bodyPr wrap="square">
            <a:spAutoFit/>
          </a:bodyPr>
          <a:lstStyle/>
          <a:p>
            <a:r>
              <a:rPr lang="en-US" sz="900" b="1" dirty="0"/>
              <a:t>LCLS-II </a:t>
            </a:r>
            <a:r>
              <a:rPr lang="en-US" sz="700" dirty="0"/>
              <a:t>first lasing at SLAC with JLAB assembled cryomodules</a:t>
            </a:r>
          </a:p>
        </p:txBody>
      </p:sp>
      <p:pic>
        <p:nvPicPr>
          <p:cNvPr id="1073" name="Picture 1072" descr="A large machine in a factory&#10;&#10;Description automatically generated">
            <a:extLst>
              <a:ext uri="{FF2B5EF4-FFF2-40B4-BE49-F238E27FC236}">
                <a16:creationId xmlns:a16="http://schemas.microsoft.com/office/drawing/2014/main" id="{20175A88-4046-432A-F3E1-CB3A12B145EA}"/>
              </a:ext>
            </a:extLst>
          </p:cNvPr>
          <p:cNvPicPr>
            <a:picLocks noChangeAspect="1"/>
          </p:cNvPicPr>
          <p:nvPr/>
        </p:nvPicPr>
        <p:blipFill>
          <a:blip r:embed="rId9"/>
          <a:stretch>
            <a:fillRect/>
          </a:stretch>
        </p:blipFill>
        <p:spPr>
          <a:xfrm>
            <a:off x="9697288" y="5306738"/>
            <a:ext cx="1290341" cy="725767"/>
          </a:xfrm>
          <a:prstGeom prst="rect">
            <a:avLst/>
          </a:prstGeom>
        </p:spPr>
      </p:pic>
      <p:cxnSp>
        <p:nvCxnSpPr>
          <p:cNvPr id="1074" name="Straight Connector 1073">
            <a:extLst>
              <a:ext uri="{FF2B5EF4-FFF2-40B4-BE49-F238E27FC236}">
                <a16:creationId xmlns:a16="http://schemas.microsoft.com/office/drawing/2014/main" id="{1EC787F9-F81C-3CC3-6C25-78AC2B6F20B1}"/>
              </a:ext>
            </a:extLst>
          </p:cNvPr>
          <p:cNvCxnSpPr>
            <a:cxnSpLocks/>
          </p:cNvCxnSpPr>
          <p:nvPr/>
        </p:nvCxnSpPr>
        <p:spPr>
          <a:xfrm flipV="1">
            <a:off x="9766189" y="3877999"/>
            <a:ext cx="0" cy="1428739"/>
          </a:xfrm>
          <a:prstGeom prst="line">
            <a:avLst/>
          </a:prstGeom>
        </p:spPr>
        <p:style>
          <a:lnRef idx="1">
            <a:schemeClr val="accent1"/>
          </a:lnRef>
          <a:fillRef idx="0">
            <a:schemeClr val="accent1"/>
          </a:fillRef>
          <a:effectRef idx="0">
            <a:schemeClr val="accent1"/>
          </a:effectRef>
          <a:fontRef idx="minor">
            <a:schemeClr val="tx1"/>
          </a:fontRef>
        </p:style>
      </p:cxnSp>
      <p:sp>
        <p:nvSpPr>
          <p:cNvPr id="1075" name="Rectangle 1074">
            <a:extLst>
              <a:ext uri="{FF2B5EF4-FFF2-40B4-BE49-F238E27FC236}">
                <a16:creationId xmlns:a16="http://schemas.microsoft.com/office/drawing/2014/main" id="{1A3930EF-BA54-5640-8BE5-3369291F14F5}"/>
              </a:ext>
            </a:extLst>
          </p:cNvPr>
          <p:cNvSpPr/>
          <p:nvPr/>
        </p:nvSpPr>
        <p:spPr>
          <a:xfrm>
            <a:off x="9718015" y="4645018"/>
            <a:ext cx="1360485" cy="661720"/>
          </a:xfrm>
          <a:prstGeom prst="rect">
            <a:avLst/>
          </a:prstGeom>
        </p:spPr>
        <p:txBody>
          <a:bodyPr wrap="square">
            <a:spAutoFit/>
          </a:bodyPr>
          <a:lstStyle/>
          <a:p>
            <a:r>
              <a:rPr lang="en-US" sz="900" b="1" dirty="0">
                <a:solidFill>
                  <a:srgbClr val="FF0000"/>
                </a:solidFill>
              </a:rPr>
              <a:t>JLAB SRF</a:t>
            </a:r>
          </a:p>
          <a:p>
            <a:r>
              <a:rPr lang="en-US" sz="700" dirty="0">
                <a:solidFill>
                  <a:srgbClr val="FF0000"/>
                </a:solidFill>
              </a:rPr>
              <a:t>1</a:t>
            </a:r>
            <a:r>
              <a:rPr lang="en-US" sz="700" baseline="30000" dirty="0">
                <a:solidFill>
                  <a:srgbClr val="FF0000"/>
                </a:solidFill>
              </a:rPr>
              <a:t>st</a:t>
            </a:r>
            <a:r>
              <a:rPr lang="en-US" sz="700" dirty="0">
                <a:solidFill>
                  <a:srgbClr val="FF0000"/>
                </a:solidFill>
              </a:rPr>
              <a:t> Nb</a:t>
            </a:r>
            <a:r>
              <a:rPr lang="en-US" sz="700" baseline="-25000" dirty="0">
                <a:solidFill>
                  <a:srgbClr val="FF0000"/>
                </a:solidFill>
              </a:rPr>
              <a:t>3</a:t>
            </a:r>
            <a:r>
              <a:rPr lang="en-US" sz="700" dirty="0">
                <a:solidFill>
                  <a:srgbClr val="FF0000"/>
                </a:solidFill>
              </a:rPr>
              <a:t>Sn cavity cryomodule, Gray Enid I, with a pair of 5-cell Nb</a:t>
            </a:r>
            <a:r>
              <a:rPr lang="en-US" sz="700" baseline="-25000" dirty="0">
                <a:solidFill>
                  <a:srgbClr val="FF0000"/>
                </a:solidFill>
              </a:rPr>
              <a:t>3</a:t>
            </a:r>
            <a:r>
              <a:rPr lang="en-US" sz="700" dirty="0">
                <a:solidFill>
                  <a:srgbClr val="FF0000"/>
                </a:solidFill>
              </a:rPr>
              <a:t>Sn cavities tested reaching 8 and 13 MV/m at 4.2 K </a:t>
            </a:r>
          </a:p>
        </p:txBody>
      </p:sp>
      <p:cxnSp>
        <p:nvCxnSpPr>
          <p:cNvPr id="1076" name="Straight Connector 1075">
            <a:extLst>
              <a:ext uri="{FF2B5EF4-FFF2-40B4-BE49-F238E27FC236}">
                <a16:creationId xmlns:a16="http://schemas.microsoft.com/office/drawing/2014/main" id="{C5FDFAB3-98B5-C46D-A0E1-1858BA7D7399}"/>
              </a:ext>
            </a:extLst>
          </p:cNvPr>
          <p:cNvCxnSpPr>
            <a:cxnSpLocks/>
          </p:cNvCxnSpPr>
          <p:nvPr/>
        </p:nvCxnSpPr>
        <p:spPr>
          <a:xfrm flipV="1">
            <a:off x="8801947" y="3908292"/>
            <a:ext cx="0" cy="608222"/>
          </a:xfrm>
          <a:prstGeom prst="line">
            <a:avLst/>
          </a:prstGeom>
        </p:spPr>
        <p:style>
          <a:lnRef idx="1">
            <a:schemeClr val="accent1"/>
          </a:lnRef>
          <a:fillRef idx="0">
            <a:schemeClr val="accent1"/>
          </a:fillRef>
          <a:effectRef idx="0">
            <a:schemeClr val="accent1"/>
          </a:effectRef>
          <a:fontRef idx="minor">
            <a:schemeClr val="tx1"/>
          </a:fontRef>
        </p:style>
      </p:cxnSp>
      <p:sp>
        <p:nvSpPr>
          <p:cNvPr id="1081" name="TextBox 1080">
            <a:extLst>
              <a:ext uri="{FF2B5EF4-FFF2-40B4-BE49-F238E27FC236}">
                <a16:creationId xmlns:a16="http://schemas.microsoft.com/office/drawing/2014/main" id="{8E789E7C-1369-A9C1-1416-64576F97E08D}"/>
              </a:ext>
            </a:extLst>
          </p:cNvPr>
          <p:cNvSpPr txBox="1"/>
          <p:nvPr/>
        </p:nvSpPr>
        <p:spPr>
          <a:xfrm>
            <a:off x="9812163" y="4048502"/>
            <a:ext cx="675894" cy="553998"/>
          </a:xfrm>
          <a:prstGeom prst="rect">
            <a:avLst/>
          </a:prstGeom>
          <a:noFill/>
        </p:spPr>
        <p:txBody>
          <a:bodyPr wrap="square">
            <a:spAutoFit/>
          </a:bodyPr>
          <a:lstStyle/>
          <a:p>
            <a:r>
              <a:rPr lang="en-US" sz="600" dirty="0"/>
              <a:t>JLAB  shipped last of the eight   cryomodules to ORNL for SNS PPU project </a:t>
            </a:r>
          </a:p>
        </p:txBody>
      </p:sp>
      <p:sp>
        <p:nvSpPr>
          <p:cNvPr id="1082" name="TextBox 1081">
            <a:extLst>
              <a:ext uri="{FF2B5EF4-FFF2-40B4-BE49-F238E27FC236}">
                <a16:creationId xmlns:a16="http://schemas.microsoft.com/office/drawing/2014/main" id="{6516015E-E90A-49F8-D566-83238FE94020}"/>
              </a:ext>
            </a:extLst>
          </p:cNvPr>
          <p:cNvSpPr txBox="1"/>
          <p:nvPr/>
        </p:nvSpPr>
        <p:spPr>
          <a:xfrm>
            <a:off x="4998702" y="3591346"/>
            <a:ext cx="498855" cy="276999"/>
          </a:xfrm>
          <a:prstGeom prst="rect">
            <a:avLst/>
          </a:prstGeom>
          <a:noFill/>
        </p:spPr>
        <p:txBody>
          <a:bodyPr wrap="none" rtlCol="0">
            <a:spAutoFit/>
          </a:bodyPr>
          <a:lstStyle/>
          <a:p>
            <a:r>
              <a:rPr lang="en-US" sz="1200" dirty="0">
                <a:solidFill>
                  <a:schemeClr val="bg1"/>
                </a:solidFill>
              </a:rPr>
              <a:t>2010</a:t>
            </a:r>
          </a:p>
        </p:txBody>
      </p:sp>
      <p:sp>
        <p:nvSpPr>
          <p:cNvPr id="1083" name="Rectangle 1082">
            <a:extLst>
              <a:ext uri="{FF2B5EF4-FFF2-40B4-BE49-F238E27FC236}">
                <a16:creationId xmlns:a16="http://schemas.microsoft.com/office/drawing/2014/main" id="{6FF27A84-4E4F-C510-005E-22DAC7D6B7D8}"/>
              </a:ext>
            </a:extLst>
          </p:cNvPr>
          <p:cNvSpPr/>
          <p:nvPr/>
        </p:nvSpPr>
        <p:spPr>
          <a:xfrm>
            <a:off x="5119519" y="4504855"/>
            <a:ext cx="840329" cy="877163"/>
          </a:xfrm>
          <a:prstGeom prst="rect">
            <a:avLst/>
          </a:prstGeom>
        </p:spPr>
        <p:txBody>
          <a:bodyPr wrap="square">
            <a:spAutoFit/>
          </a:bodyPr>
          <a:lstStyle/>
          <a:p>
            <a:r>
              <a:rPr lang="en-US" sz="900" b="1" dirty="0"/>
              <a:t>JLAB</a:t>
            </a:r>
          </a:p>
          <a:p>
            <a:r>
              <a:rPr lang="en-US" sz="700" dirty="0"/>
              <a:t>Demonstration of 38 MV/m with 90% yield . 16 EA 9-cell cavities  for ILC high-gradient R&amp;D &amp; ILC design</a:t>
            </a:r>
          </a:p>
        </p:txBody>
      </p:sp>
      <p:cxnSp>
        <p:nvCxnSpPr>
          <p:cNvPr id="1084" name="Straight Connector 1083">
            <a:extLst>
              <a:ext uri="{FF2B5EF4-FFF2-40B4-BE49-F238E27FC236}">
                <a16:creationId xmlns:a16="http://schemas.microsoft.com/office/drawing/2014/main" id="{EBF48FD7-7A2F-4308-C631-0C262DC570A0}"/>
              </a:ext>
            </a:extLst>
          </p:cNvPr>
          <p:cNvCxnSpPr>
            <a:cxnSpLocks/>
          </p:cNvCxnSpPr>
          <p:nvPr/>
        </p:nvCxnSpPr>
        <p:spPr>
          <a:xfrm flipH="1" flipV="1">
            <a:off x="7742317" y="3838375"/>
            <a:ext cx="27316" cy="2393522"/>
          </a:xfrm>
          <a:prstGeom prst="line">
            <a:avLst/>
          </a:prstGeom>
        </p:spPr>
        <p:style>
          <a:lnRef idx="1">
            <a:schemeClr val="accent1"/>
          </a:lnRef>
          <a:fillRef idx="0">
            <a:schemeClr val="accent1"/>
          </a:fillRef>
          <a:effectRef idx="0">
            <a:schemeClr val="accent1"/>
          </a:effectRef>
          <a:fontRef idx="minor">
            <a:schemeClr val="tx1"/>
          </a:fontRef>
        </p:style>
      </p:cxnSp>
      <p:pic>
        <p:nvPicPr>
          <p:cNvPr id="1086" name="Picture 1085">
            <a:extLst>
              <a:ext uri="{FF2B5EF4-FFF2-40B4-BE49-F238E27FC236}">
                <a16:creationId xmlns:a16="http://schemas.microsoft.com/office/drawing/2014/main" id="{EA8B55F3-F0DA-BF3A-8923-CC4B6705AD56}"/>
              </a:ext>
            </a:extLst>
          </p:cNvPr>
          <p:cNvPicPr>
            <a:picLocks noChangeAspect="1"/>
          </p:cNvPicPr>
          <p:nvPr/>
        </p:nvPicPr>
        <p:blipFill>
          <a:blip r:embed="rId10"/>
          <a:stretch>
            <a:fillRect/>
          </a:stretch>
        </p:blipFill>
        <p:spPr>
          <a:xfrm>
            <a:off x="7685553" y="5823739"/>
            <a:ext cx="1017359" cy="471772"/>
          </a:xfrm>
          <a:prstGeom prst="rect">
            <a:avLst/>
          </a:prstGeom>
        </p:spPr>
      </p:pic>
      <p:sp>
        <p:nvSpPr>
          <p:cNvPr id="1087" name="Rectangle 1086">
            <a:extLst>
              <a:ext uri="{FF2B5EF4-FFF2-40B4-BE49-F238E27FC236}">
                <a16:creationId xmlns:a16="http://schemas.microsoft.com/office/drawing/2014/main" id="{DB2CBF5D-30DB-E307-3EBA-2123249D1944}"/>
              </a:ext>
            </a:extLst>
          </p:cNvPr>
          <p:cNvSpPr/>
          <p:nvPr/>
        </p:nvSpPr>
        <p:spPr>
          <a:xfrm>
            <a:off x="7722393" y="5279894"/>
            <a:ext cx="1680734" cy="661720"/>
          </a:xfrm>
          <a:prstGeom prst="rect">
            <a:avLst/>
          </a:prstGeom>
        </p:spPr>
        <p:txBody>
          <a:bodyPr wrap="square">
            <a:spAutoFit/>
          </a:bodyPr>
          <a:lstStyle/>
          <a:p>
            <a:r>
              <a:rPr lang="en-US" sz="900" b="1" dirty="0">
                <a:solidFill>
                  <a:srgbClr val="FF0000"/>
                </a:solidFill>
              </a:rPr>
              <a:t>JLAB SRF</a:t>
            </a:r>
          </a:p>
          <a:p>
            <a:r>
              <a:rPr lang="en-US" sz="700" dirty="0">
                <a:solidFill>
                  <a:srgbClr val="FF0000"/>
                </a:solidFill>
              </a:rPr>
              <a:t>5-cell 802 MHz Nb cavity breakthrough Q</a:t>
            </a:r>
            <a:r>
              <a:rPr lang="en-US" sz="700" baseline="-25000" dirty="0">
                <a:solidFill>
                  <a:srgbClr val="FF0000"/>
                </a:solidFill>
              </a:rPr>
              <a:t>0</a:t>
            </a:r>
            <a:r>
              <a:rPr lang="en-US" sz="700" dirty="0">
                <a:solidFill>
                  <a:srgbClr val="FF0000"/>
                </a:solidFill>
              </a:rPr>
              <a:t>=3x10</a:t>
            </a:r>
            <a:r>
              <a:rPr lang="en-US" sz="700" baseline="30000" dirty="0">
                <a:solidFill>
                  <a:srgbClr val="FF0000"/>
                </a:solidFill>
              </a:rPr>
              <a:t>10 </a:t>
            </a:r>
            <a:r>
              <a:rPr lang="en-US" sz="700" dirty="0">
                <a:solidFill>
                  <a:srgbClr val="FF0000"/>
                </a:solidFill>
              </a:rPr>
              <a:t>at </a:t>
            </a:r>
            <a:r>
              <a:rPr lang="en-US" sz="700" dirty="0" err="1">
                <a:solidFill>
                  <a:srgbClr val="FF0000"/>
                </a:solidFill>
              </a:rPr>
              <a:t>E</a:t>
            </a:r>
            <a:r>
              <a:rPr lang="en-US" sz="700" baseline="-25000" dirty="0" err="1">
                <a:solidFill>
                  <a:srgbClr val="FF0000"/>
                </a:solidFill>
              </a:rPr>
              <a:t>acc</a:t>
            </a:r>
            <a:r>
              <a:rPr lang="en-US" sz="700" baseline="-25000" dirty="0">
                <a:solidFill>
                  <a:srgbClr val="FF0000"/>
                </a:solidFill>
              </a:rPr>
              <a:t> </a:t>
            </a:r>
            <a:r>
              <a:rPr lang="en-US" sz="700" dirty="0">
                <a:solidFill>
                  <a:srgbClr val="FF0000"/>
                </a:solidFill>
              </a:rPr>
              <a:t>27 MV/m at 2K for FCC R&amp;D. Cavity design adopted by PERLE</a:t>
            </a:r>
          </a:p>
          <a:p>
            <a:endParaRPr lang="en-US" sz="700" dirty="0">
              <a:solidFill>
                <a:srgbClr val="FF0000"/>
              </a:solidFill>
            </a:endParaRPr>
          </a:p>
        </p:txBody>
      </p:sp>
      <p:cxnSp>
        <p:nvCxnSpPr>
          <p:cNvPr id="9" name="Straight Connector 8">
            <a:extLst>
              <a:ext uri="{FF2B5EF4-FFF2-40B4-BE49-F238E27FC236}">
                <a16:creationId xmlns:a16="http://schemas.microsoft.com/office/drawing/2014/main" id="{062B6D56-0A71-F5F7-235C-C74E2D7CDB05}"/>
              </a:ext>
            </a:extLst>
          </p:cNvPr>
          <p:cNvCxnSpPr>
            <a:cxnSpLocks/>
          </p:cNvCxnSpPr>
          <p:nvPr/>
        </p:nvCxnSpPr>
        <p:spPr>
          <a:xfrm flipV="1">
            <a:off x="3959518" y="2049512"/>
            <a:ext cx="3649" cy="151898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9C19AD6-D1FE-86B4-6CC6-254839EFECF7}"/>
              </a:ext>
            </a:extLst>
          </p:cNvPr>
          <p:cNvSpPr/>
          <p:nvPr/>
        </p:nvSpPr>
        <p:spPr>
          <a:xfrm>
            <a:off x="3925178" y="2158346"/>
            <a:ext cx="1561438" cy="553998"/>
          </a:xfrm>
          <a:prstGeom prst="rect">
            <a:avLst/>
          </a:prstGeom>
        </p:spPr>
        <p:txBody>
          <a:bodyPr wrap="square">
            <a:spAutoFit/>
          </a:bodyPr>
          <a:lstStyle/>
          <a:p>
            <a:r>
              <a:rPr lang="en-US" sz="900" b="1" dirty="0"/>
              <a:t>SNS</a:t>
            </a:r>
            <a:r>
              <a:rPr lang="en-US" sz="700" dirty="0"/>
              <a:t> Beam operation began at ORNL</a:t>
            </a:r>
          </a:p>
          <a:p>
            <a:r>
              <a:rPr lang="en-US" sz="700" dirty="0"/>
              <a:t>81 SRF cavities, 805 MHz, niobium.</a:t>
            </a:r>
          </a:p>
          <a:p>
            <a:r>
              <a:rPr lang="en-US" sz="700" dirty="0"/>
              <a:t>First large-scale SRF application in a proton </a:t>
            </a:r>
            <a:r>
              <a:rPr lang="en-US" sz="700" dirty="0" err="1"/>
              <a:t>linac</a:t>
            </a:r>
            <a:r>
              <a:rPr lang="en-US" sz="700" dirty="0"/>
              <a:t> </a:t>
            </a:r>
          </a:p>
        </p:txBody>
      </p:sp>
      <p:pic>
        <p:nvPicPr>
          <p:cNvPr id="14" name="Picture 5">
            <a:extLst>
              <a:ext uri="{FF2B5EF4-FFF2-40B4-BE49-F238E27FC236}">
                <a16:creationId xmlns:a16="http://schemas.microsoft.com/office/drawing/2014/main" id="{77A29B8B-55F8-C6C0-EFAE-4325ED621D7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9517" y="1271370"/>
            <a:ext cx="1215711" cy="898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Straight Connector 30">
            <a:extLst>
              <a:ext uri="{FF2B5EF4-FFF2-40B4-BE49-F238E27FC236}">
                <a16:creationId xmlns:a16="http://schemas.microsoft.com/office/drawing/2014/main" id="{31916C58-70C2-6D93-3D5D-D3794CE26077}"/>
              </a:ext>
            </a:extLst>
          </p:cNvPr>
          <p:cNvCxnSpPr>
            <a:cxnSpLocks/>
          </p:cNvCxnSpPr>
          <p:nvPr/>
        </p:nvCxnSpPr>
        <p:spPr>
          <a:xfrm flipV="1">
            <a:off x="9817959" y="3877999"/>
            <a:ext cx="0" cy="608222"/>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28A7C41-0C86-EB10-0890-7E78E730F202}"/>
              </a:ext>
            </a:extLst>
          </p:cNvPr>
          <p:cNvSpPr txBox="1"/>
          <p:nvPr/>
        </p:nvSpPr>
        <p:spPr>
          <a:xfrm>
            <a:off x="8780590" y="4018610"/>
            <a:ext cx="578071" cy="553998"/>
          </a:xfrm>
          <a:prstGeom prst="rect">
            <a:avLst/>
          </a:prstGeom>
          <a:noFill/>
        </p:spPr>
        <p:txBody>
          <a:bodyPr wrap="square">
            <a:spAutoFit/>
          </a:bodyPr>
          <a:lstStyle/>
          <a:p>
            <a:r>
              <a:rPr lang="en-US" sz="600" dirty="0"/>
              <a:t>JLAB partnership in SNS upgrade cryomodule </a:t>
            </a:r>
          </a:p>
        </p:txBody>
      </p:sp>
      <p:cxnSp>
        <p:nvCxnSpPr>
          <p:cNvPr id="1062" name="Straight Connector 1061">
            <a:extLst>
              <a:ext uri="{FF2B5EF4-FFF2-40B4-BE49-F238E27FC236}">
                <a16:creationId xmlns:a16="http://schemas.microsoft.com/office/drawing/2014/main" id="{024AAA47-28DD-DFDD-9A89-F73BC4B4A293}"/>
              </a:ext>
            </a:extLst>
          </p:cNvPr>
          <p:cNvCxnSpPr>
            <a:cxnSpLocks/>
          </p:cNvCxnSpPr>
          <p:nvPr/>
        </p:nvCxnSpPr>
        <p:spPr>
          <a:xfrm flipV="1">
            <a:off x="9497812" y="3037481"/>
            <a:ext cx="0" cy="525239"/>
          </a:xfrm>
          <a:prstGeom prst="line">
            <a:avLst/>
          </a:prstGeom>
        </p:spPr>
        <p:style>
          <a:lnRef idx="1">
            <a:schemeClr val="accent1"/>
          </a:lnRef>
          <a:fillRef idx="0">
            <a:schemeClr val="accent1"/>
          </a:fillRef>
          <a:effectRef idx="0">
            <a:schemeClr val="accent1"/>
          </a:effectRef>
          <a:fontRef idx="minor">
            <a:schemeClr val="tx1"/>
          </a:fontRef>
        </p:style>
      </p:cxnSp>
      <p:sp>
        <p:nvSpPr>
          <p:cNvPr id="1077" name="Rectangle 1076">
            <a:extLst>
              <a:ext uri="{FF2B5EF4-FFF2-40B4-BE49-F238E27FC236}">
                <a16:creationId xmlns:a16="http://schemas.microsoft.com/office/drawing/2014/main" id="{9F2E1F6E-0937-07B7-0FAD-2FECF22FEF7A}"/>
              </a:ext>
            </a:extLst>
          </p:cNvPr>
          <p:cNvSpPr/>
          <p:nvPr/>
        </p:nvSpPr>
        <p:spPr>
          <a:xfrm>
            <a:off x="9460081" y="3108711"/>
            <a:ext cx="2002633" cy="338554"/>
          </a:xfrm>
          <a:prstGeom prst="rect">
            <a:avLst/>
          </a:prstGeom>
        </p:spPr>
        <p:txBody>
          <a:bodyPr wrap="square">
            <a:spAutoFit/>
          </a:bodyPr>
          <a:lstStyle/>
          <a:p>
            <a:r>
              <a:rPr lang="en-US" sz="900" b="1" dirty="0"/>
              <a:t>SNS </a:t>
            </a:r>
            <a:r>
              <a:rPr lang="en-US" sz="700" dirty="0"/>
              <a:t>reached 1.7 MW beam power at ORNL with JLAB designed and assembled cryomodules</a:t>
            </a:r>
          </a:p>
        </p:txBody>
      </p:sp>
      <p:cxnSp>
        <p:nvCxnSpPr>
          <p:cNvPr id="1080" name="Straight Connector 1079">
            <a:extLst>
              <a:ext uri="{FF2B5EF4-FFF2-40B4-BE49-F238E27FC236}">
                <a16:creationId xmlns:a16="http://schemas.microsoft.com/office/drawing/2014/main" id="{4E3BD3EA-F818-F8FF-1AD2-40AAB98A6186}"/>
              </a:ext>
            </a:extLst>
          </p:cNvPr>
          <p:cNvCxnSpPr>
            <a:cxnSpLocks/>
          </p:cNvCxnSpPr>
          <p:nvPr/>
        </p:nvCxnSpPr>
        <p:spPr>
          <a:xfrm flipV="1">
            <a:off x="7402343" y="2943381"/>
            <a:ext cx="0" cy="634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5" name="Straight Connector 1084">
            <a:extLst>
              <a:ext uri="{FF2B5EF4-FFF2-40B4-BE49-F238E27FC236}">
                <a16:creationId xmlns:a16="http://schemas.microsoft.com/office/drawing/2014/main" id="{F54B8EFB-6D47-6583-379B-D6AC4ABA6DA4}"/>
              </a:ext>
            </a:extLst>
          </p:cNvPr>
          <p:cNvCxnSpPr>
            <a:cxnSpLocks/>
          </p:cNvCxnSpPr>
          <p:nvPr/>
        </p:nvCxnSpPr>
        <p:spPr>
          <a:xfrm flipV="1">
            <a:off x="7377466" y="2701011"/>
            <a:ext cx="438033" cy="237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1FE3E161-EA4F-1C05-B729-79DEB06F5DB4}"/>
              </a:ext>
            </a:extLst>
          </p:cNvPr>
          <p:cNvCxnSpPr/>
          <p:nvPr/>
        </p:nvCxnSpPr>
        <p:spPr>
          <a:xfrm flipV="1">
            <a:off x="7808961" y="1886112"/>
            <a:ext cx="0" cy="826232"/>
          </a:xfrm>
          <a:prstGeom prst="line">
            <a:avLst/>
          </a:prstGeom>
        </p:spPr>
        <p:style>
          <a:lnRef idx="1">
            <a:schemeClr val="accent1"/>
          </a:lnRef>
          <a:fillRef idx="0">
            <a:schemeClr val="accent1"/>
          </a:fillRef>
          <a:effectRef idx="0">
            <a:schemeClr val="accent1"/>
          </a:effectRef>
          <a:fontRef idx="minor">
            <a:schemeClr val="tx1"/>
          </a:fontRef>
        </p:style>
      </p:cxnSp>
      <p:sp>
        <p:nvSpPr>
          <p:cNvPr id="1090" name="TextBox 1089">
            <a:extLst>
              <a:ext uri="{FF2B5EF4-FFF2-40B4-BE49-F238E27FC236}">
                <a16:creationId xmlns:a16="http://schemas.microsoft.com/office/drawing/2014/main" id="{198E3E7C-F7BC-872C-4117-C10F05D72D6A}"/>
              </a:ext>
            </a:extLst>
          </p:cNvPr>
          <p:cNvSpPr txBox="1"/>
          <p:nvPr/>
        </p:nvSpPr>
        <p:spPr>
          <a:xfrm>
            <a:off x="7759466" y="2164278"/>
            <a:ext cx="1329455" cy="446276"/>
          </a:xfrm>
          <a:prstGeom prst="rect">
            <a:avLst/>
          </a:prstGeom>
          <a:noFill/>
        </p:spPr>
        <p:txBody>
          <a:bodyPr wrap="square">
            <a:spAutoFit/>
          </a:bodyPr>
          <a:lstStyle/>
          <a:p>
            <a:r>
              <a:rPr lang="en-US" sz="900" b="1" dirty="0"/>
              <a:t>FAST</a:t>
            </a:r>
            <a:r>
              <a:rPr lang="en-US" sz="700" dirty="0"/>
              <a:t> first 300 MeV electron beam at FNAL with  JLAB processed Nb cavities in CM2</a:t>
            </a:r>
          </a:p>
        </p:txBody>
      </p:sp>
      <p:pic>
        <p:nvPicPr>
          <p:cNvPr id="12" name="Picture 2">
            <a:extLst>
              <a:ext uri="{FF2B5EF4-FFF2-40B4-BE49-F238E27FC236}">
                <a16:creationId xmlns:a16="http://schemas.microsoft.com/office/drawing/2014/main" id="{AA03391C-B1EF-9610-B9AE-152CE890EB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65071" y="5338216"/>
            <a:ext cx="735410" cy="946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0" name="Straight Connector 39">
            <a:extLst>
              <a:ext uri="{FF2B5EF4-FFF2-40B4-BE49-F238E27FC236}">
                <a16:creationId xmlns:a16="http://schemas.microsoft.com/office/drawing/2014/main" id="{89491134-00F8-B7F9-5E40-566E64A56815}"/>
              </a:ext>
            </a:extLst>
          </p:cNvPr>
          <p:cNvCxnSpPr>
            <a:cxnSpLocks/>
          </p:cNvCxnSpPr>
          <p:nvPr/>
        </p:nvCxnSpPr>
        <p:spPr>
          <a:xfrm flipV="1">
            <a:off x="9496862" y="2769789"/>
            <a:ext cx="1074049" cy="268437"/>
          </a:xfrm>
          <a:prstGeom prst="line">
            <a:avLst/>
          </a:prstGeom>
        </p:spPr>
        <p:style>
          <a:lnRef idx="1">
            <a:schemeClr val="accent1"/>
          </a:lnRef>
          <a:fillRef idx="0">
            <a:schemeClr val="accent1"/>
          </a:fillRef>
          <a:effectRef idx="0">
            <a:schemeClr val="accent1"/>
          </a:effectRef>
          <a:fontRef idx="minor">
            <a:schemeClr val="tx1"/>
          </a:fontRef>
        </p:style>
      </p:cxnSp>
      <p:pic>
        <p:nvPicPr>
          <p:cNvPr id="1061" name="Picture 1060">
            <a:extLst>
              <a:ext uri="{FF2B5EF4-FFF2-40B4-BE49-F238E27FC236}">
                <a16:creationId xmlns:a16="http://schemas.microsoft.com/office/drawing/2014/main" id="{35C48C8A-C426-B13B-8F09-2AE6A72D7FCC}"/>
              </a:ext>
            </a:extLst>
          </p:cNvPr>
          <p:cNvPicPr>
            <a:picLocks noChangeAspect="1"/>
          </p:cNvPicPr>
          <p:nvPr/>
        </p:nvPicPr>
        <p:blipFill>
          <a:blip r:embed="rId13"/>
          <a:stretch>
            <a:fillRect/>
          </a:stretch>
        </p:blipFill>
        <p:spPr>
          <a:xfrm>
            <a:off x="9753299" y="2506697"/>
            <a:ext cx="997082" cy="640080"/>
          </a:xfrm>
          <a:prstGeom prst="rect">
            <a:avLst/>
          </a:prstGeom>
        </p:spPr>
      </p:pic>
      <p:cxnSp>
        <p:nvCxnSpPr>
          <p:cNvPr id="41" name="Straight Connector 40">
            <a:extLst>
              <a:ext uri="{FF2B5EF4-FFF2-40B4-BE49-F238E27FC236}">
                <a16:creationId xmlns:a16="http://schemas.microsoft.com/office/drawing/2014/main" id="{BD47D8C2-072B-F165-490D-E18970FA1816}"/>
              </a:ext>
            </a:extLst>
          </p:cNvPr>
          <p:cNvCxnSpPr>
            <a:cxnSpLocks/>
          </p:cNvCxnSpPr>
          <p:nvPr/>
        </p:nvCxnSpPr>
        <p:spPr>
          <a:xfrm flipV="1">
            <a:off x="3575360" y="3807175"/>
            <a:ext cx="0" cy="457347"/>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5484188-45AE-7B34-DAB4-70A02AB52D3A}"/>
              </a:ext>
            </a:extLst>
          </p:cNvPr>
          <p:cNvSpPr txBox="1"/>
          <p:nvPr/>
        </p:nvSpPr>
        <p:spPr>
          <a:xfrm>
            <a:off x="3544417" y="3994930"/>
            <a:ext cx="765912" cy="738664"/>
          </a:xfrm>
          <a:prstGeom prst="rect">
            <a:avLst/>
          </a:prstGeom>
          <a:noFill/>
        </p:spPr>
        <p:txBody>
          <a:bodyPr wrap="square">
            <a:spAutoFit/>
          </a:bodyPr>
          <a:lstStyle/>
          <a:p>
            <a:r>
              <a:rPr lang="en-US" sz="700" dirty="0"/>
              <a:t>SRF based ERL driven FEL achieved 1kW Infrared light</a:t>
            </a:r>
          </a:p>
          <a:p>
            <a:endParaRPr lang="en-US" sz="700" dirty="0"/>
          </a:p>
          <a:p>
            <a:endParaRPr lang="en-US" sz="700" dirty="0"/>
          </a:p>
        </p:txBody>
      </p:sp>
      <p:cxnSp>
        <p:nvCxnSpPr>
          <p:cNvPr id="54" name="Straight Connector 53">
            <a:extLst>
              <a:ext uri="{FF2B5EF4-FFF2-40B4-BE49-F238E27FC236}">
                <a16:creationId xmlns:a16="http://schemas.microsoft.com/office/drawing/2014/main" id="{CEA2DF9E-C877-7715-1C73-1BCA8785ADE5}"/>
              </a:ext>
            </a:extLst>
          </p:cNvPr>
          <p:cNvCxnSpPr>
            <a:cxnSpLocks/>
          </p:cNvCxnSpPr>
          <p:nvPr/>
        </p:nvCxnSpPr>
        <p:spPr>
          <a:xfrm flipV="1">
            <a:off x="5232946" y="3848063"/>
            <a:ext cx="0" cy="457347"/>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606DBF9-0D39-93DB-F0A3-13AEAC118D3E}"/>
              </a:ext>
            </a:extLst>
          </p:cNvPr>
          <p:cNvSpPr txBox="1"/>
          <p:nvPr/>
        </p:nvSpPr>
        <p:spPr>
          <a:xfrm>
            <a:off x="5168261" y="3989676"/>
            <a:ext cx="765912" cy="523220"/>
          </a:xfrm>
          <a:prstGeom prst="rect">
            <a:avLst/>
          </a:prstGeom>
          <a:noFill/>
        </p:spPr>
        <p:txBody>
          <a:bodyPr wrap="square">
            <a:spAutoFit/>
          </a:bodyPr>
          <a:lstStyle/>
          <a:p>
            <a:r>
              <a:rPr lang="en-US" sz="700" dirty="0"/>
              <a:t>SRF based ERL driven FEL  demonstrated UV light</a:t>
            </a:r>
          </a:p>
        </p:txBody>
      </p:sp>
      <p:sp>
        <p:nvSpPr>
          <p:cNvPr id="48" name="TextBox 47">
            <a:extLst>
              <a:ext uri="{FF2B5EF4-FFF2-40B4-BE49-F238E27FC236}">
                <a16:creationId xmlns:a16="http://schemas.microsoft.com/office/drawing/2014/main" id="{BDBFBAA4-609F-E216-B749-EE7CDB68E16D}"/>
              </a:ext>
            </a:extLst>
          </p:cNvPr>
          <p:cNvSpPr txBox="1"/>
          <p:nvPr/>
        </p:nvSpPr>
        <p:spPr>
          <a:xfrm>
            <a:off x="1829836" y="3801789"/>
            <a:ext cx="681026" cy="184666"/>
          </a:xfrm>
          <a:prstGeom prst="rect">
            <a:avLst/>
          </a:prstGeom>
          <a:noFill/>
        </p:spPr>
        <p:txBody>
          <a:bodyPr wrap="square">
            <a:spAutoFit/>
          </a:bodyPr>
          <a:lstStyle/>
          <a:p>
            <a:r>
              <a:rPr lang="en-US" sz="600" b="1" dirty="0">
                <a:solidFill>
                  <a:schemeClr val="bg1"/>
                </a:solidFill>
              </a:rPr>
              <a:t>SRF’93 @ JLAB</a:t>
            </a:r>
            <a:endParaRPr lang="en-US" sz="600" dirty="0">
              <a:solidFill>
                <a:schemeClr val="bg1"/>
              </a:solidFill>
            </a:endParaRPr>
          </a:p>
        </p:txBody>
      </p:sp>
      <p:sp>
        <p:nvSpPr>
          <p:cNvPr id="60" name="TextBox 59">
            <a:extLst>
              <a:ext uri="{FF2B5EF4-FFF2-40B4-BE49-F238E27FC236}">
                <a16:creationId xmlns:a16="http://schemas.microsoft.com/office/drawing/2014/main" id="{F5541223-23AD-4322-A741-8637EB03641F}"/>
              </a:ext>
            </a:extLst>
          </p:cNvPr>
          <p:cNvSpPr txBox="1"/>
          <p:nvPr/>
        </p:nvSpPr>
        <p:spPr>
          <a:xfrm>
            <a:off x="5366112" y="3795668"/>
            <a:ext cx="681026" cy="184666"/>
          </a:xfrm>
          <a:prstGeom prst="rect">
            <a:avLst/>
          </a:prstGeom>
          <a:noFill/>
        </p:spPr>
        <p:txBody>
          <a:bodyPr wrap="square">
            <a:spAutoFit/>
          </a:bodyPr>
          <a:lstStyle/>
          <a:p>
            <a:r>
              <a:rPr lang="en-US" sz="600" b="1" dirty="0">
                <a:solidFill>
                  <a:schemeClr val="bg1"/>
                </a:solidFill>
              </a:rPr>
              <a:t>TTC’12  @ JLAB</a:t>
            </a:r>
            <a:endParaRPr lang="en-US" sz="600" dirty="0">
              <a:solidFill>
                <a:schemeClr val="bg1"/>
              </a:solidFill>
            </a:endParaRPr>
          </a:p>
        </p:txBody>
      </p:sp>
      <p:pic>
        <p:nvPicPr>
          <p:cNvPr id="21" name="Picture 20">
            <a:extLst>
              <a:ext uri="{FF2B5EF4-FFF2-40B4-BE49-F238E27FC236}">
                <a16:creationId xmlns:a16="http://schemas.microsoft.com/office/drawing/2014/main" id="{F35457C2-005B-9E31-54A9-3C82144ADD6C}"/>
              </a:ext>
            </a:extLst>
          </p:cNvPr>
          <p:cNvPicPr>
            <a:picLocks noChangeAspect="1"/>
          </p:cNvPicPr>
          <p:nvPr/>
        </p:nvPicPr>
        <p:blipFill>
          <a:blip r:embed="rId14"/>
          <a:stretch>
            <a:fillRect/>
          </a:stretch>
        </p:blipFill>
        <p:spPr>
          <a:xfrm>
            <a:off x="7832614" y="1384563"/>
            <a:ext cx="947489" cy="822960"/>
          </a:xfrm>
          <a:prstGeom prst="rect">
            <a:avLst/>
          </a:prstGeom>
        </p:spPr>
      </p:pic>
      <p:sp>
        <p:nvSpPr>
          <p:cNvPr id="1027" name="TextBox 1026">
            <a:extLst>
              <a:ext uri="{FF2B5EF4-FFF2-40B4-BE49-F238E27FC236}">
                <a16:creationId xmlns:a16="http://schemas.microsoft.com/office/drawing/2014/main" id="{29129CAA-90D2-5BB6-F6F4-372446C83705}"/>
              </a:ext>
            </a:extLst>
          </p:cNvPr>
          <p:cNvSpPr txBox="1"/>
          <p:nvPr/>
        </p:nvSpPr>
        <p:spPr>
          <a:xfrm>
            <a:off x="5979093" y="272662"/>
            <a:ext cx="5524285" cy="923330"/>
          </a:xfrm>
          <a:prstGeom prst="rect">
            <a:avLst/>
          </a:prstGeom>
          <a:solidFill>
            <a:srgbClr val="00B0F0"/>
          </a:solidFill>
        </p:spPr>
        <p:txBody>
          <a:bodyPr wrap="square">
            <a:spAutoFit/>
          </a:bodyPr>
          <a:lstStyle/>
          <a:p>
            <a:r>
              <a:rPr lang="en-US" sz="900" dirty="0">
                <a:solidFill>
                  <a:schemeClr val="bg1"/>
                </a:solidFill>
              </a:rPr>
              <a:t>J</a:t>
            </a:r>
            <a:r>
              <a:rPr lang="en-US" sz="900" dirty="0">
                <a:solidFill>
                  <a:schemeClr val="bg1"/>
                </a:solidFill>
                <a:effectLst/>
              </a:rPr>
              <a:t>LAB’s SRF Institute  is responsible for the design, construction, qualification, installation and maintenance of </a:t>
            </a:r>
            <a:r>
              <a:rPr lang="en-US" sz="900" dirty="0">
                <a:solidFill>
                  <a:schemeClr val="bg1"/>
                </a:solidFill>
              </a:rPr>
              <a:t>SRF</a:t>
            </a:r>
            <a:r>
              <a:rPr lang="en-US" sz="900" dirty="0">
                <a:solidFill>
                  <a:schemeClr val="bg1"/>
                </a:solidFill>
                <a:effectLst/>
              </a:rPr>
              <a:t> cavities and cryomodules for CEBAF, LERF and UITF. The institute also prototypes and tests SRF cavities, parts and cryomodules for R&amp;D projects and constructs in volume for other national and international facilities such as the Fermilab Accelerator Science and Technology Facility (FAST) at Fermi National Accelerator Laboratory in Batavia, IL, the Spallation Neutron Source (SNS) at Oak Ridge National Laboratory in Oak Ridge, TN, and the Linac Coherent Light Source-II (LCLS-II) at SLAC National Laboratory in Menlo Park, CA.</a:t>
            </a:r>
            <a:endParaRPr lang="en-US" sz="900" dirty="0">
              <a:solidFill>
                <a:schemeClr val="bg1"/>
              </a:solidFill>
            </a:endParaRPr>
          </a:p>
        </p:txBody>
      </p:sp>
      <p:sp>
        <p:nvSpPr>
          <p:cNvPr id="52" name="Slide Number Placeholder 51">
            <a:extLst>
              <a:ext uri="{FF2B5EF4-FFF2-40B4-BE49-F238E27FC236}">
                <a16:creationId xmlns:a16="http://schemas.microsoft.com/office/drawing/2014/main" id="{F37034D5-2DC0-32E3-1343-9F3F5384540D}"/>
              </a:ext>
            </a:extLst>
          </p:cNvPr>
          <p:cNvSpPr>
            <a:spLocks noGrp="1"/>
          </p:cNvSpPr>
          <p:nvPr>
            <p:ph type="sldNum" sz="quarter" idx="12"/>
          </p:nvPr>
        </p:nvSpPr>
        <p:spPr/>
        <p:txBody>
          <a:bodyPr/>
          <a:lstStyle/>
          <a:p>
            <a:fld id="{A6D92F34-90F0-A04B-B25E-547F60E2DEF4}" type="slidenum">
              <a:rPr lang="en-US" smtClean="0"/>
              <a:t>12</a:t>
            </a:fld>
            <a:endParaRPr lang="en-US"/>
          </a:p>
        </p:txBody>
      </p:sp>
    </p:spTree>
    <p:extLst>
      <p:ext uri="{BB962C8B-B14F-4D97-AF65-F5344CB8AC3E}">
        <p14:creationId xmlns:p14="http://schemas.microsoft.com/office/powerpoint/2010/main" val="1305975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1D91D-49F2-C3B1-E05C-A268885AFC0E}"/>
              </a:ext>
            </a:extLst>
          </p:cNvPr>
          <p:cNvSpPr txBox="1"/>
          <p:nvPr/>
        </p:nvSpPr>
        <p:spPr>
          <a:xfrm>
            <a:off x="82195" y="94773"/>
            <a:ext cx="10570522" cy="523220"/>
          </a:xfrm>
          <a:prstGeom prst="rect">
            <a:avLst/>
          </a:prstGeom>
          <a:noFill/>
        </p:spPr>
        <p:txBody>
          <a:bodyPr wrap="none" rtlCol="0">
            <a:spAutoFit/>
          </a:bodyPr>
          <a:lstStyle/>
          <a:p>
            <a:r>
              <a:rPr lang="en-US" sz="2800" b="1" dirty="0">
                <a:latin typeface="Microsoft Yi Baiti" panose="03000500000000000000" pitchFamily="66" charset="0"/>
                <a:ea typeface="Microsoft Yi Baiti" panose="03000500000000000000" pitchFamily="66" charset="0"/>
              </a:rPr>
              <a:t>2025-2065: Next 40 Years of SRF at Jefferson Lab (a personal view)  </a:t>
            </a:r>
          </a:p>
        </p:txBody>
      </p:sp>
      <p:grpSp>
        <p:nvGrpSpPr>
          <p:cNvPr id="1035" name="Group 1034">
            <a:extLst>
              <a:ext uri="{FF2B5EF4-FFF2-40B4-BE49-F238E27FC236}">
                <a16:creationId xmlns:a16="http://schemas.microsoft.com/office/drawing/2014/main" id="{803F037F-1B5E-3428-7E15-4C2992508A54}"/>
              </a:ext>
            </a:extLst>
          </p:cNvPr>
          <p:cNvGrpSpPr/>
          <p:nvPr/>
        </p:nvGrpSpPr>
        <p:grpSpPr>
          <a:xfrm>
            <a:off x="310901" y="848949"/>
            <a:ext cx="11466571" cy="5296512"/>
            <a:chOff x="310901" y="848949"/>
            <a:chExt cx="11466571" cy="5296512"/>
          </a:xfrm>
        </p:grpSpPr>
        <p:sp>
          <p:nvSpPr>
            <p:cNvPr id="3" name="Right Arrow 2">
              <a:extLst>
                <a:ext uri="{FF2B5EF4-FFF2-40B4-BE49-F238E27FC236}">
                  <a16:creationId xmlns:a16="http://schemas.microsoft.com/office/drawing/2014/main" id="{F5ABC15C-AB4C-1C90-4DD0-8ED8313DB088}"/>
                </a:ext>
              </a:extLst>
            </p:cNvPr>
            <p:cNvSpPr/>
            <p:nvPr/>
          </p:nvSpPr>
          <p:spPr>
            <a:xfrm>
              <a:off x="310901" y="3131085"/>
              <a:ext cx="11466571" cy="1066800"/>
            </a:xfrm>
            <a:prstGeom prst="rightArrow">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843A2B7-EF91-D765-3168-C9DD0B17E01D}"/>
                </a:ext>
              </a:extLst>
            </p:cNvPr>
            <p:cNvSpPr txBox="1"/>
            <p:nvPr/>
          </p:nvSpPr>
          <p:spPr>
            <a:xfrm>
              <a:off x="312841" y="3525985"/>
              <a:ext cx="498855" cy="276999"/>
            </a:xfrm>
            <a:prstGeom prst="rect">
              <a:avLst/>
            </a:prstGeom>
            <a:noFill/>
          </p:spPr>
          <p:txBody>
            <a:bodyPr wrap="none" rtlCol="0">
              <a:spAutoFit/>
            </a:bodyPr>
            <a:lstStyle/>
            <a:p>
              <a:r>
                <a:rPr lang="en-US" sz="1200" dirty="0">
                  <a:solidFill>
                    <a:schemeClr val="bg1"/>
                  </a:solidFill>
                </a:rPr>
                <a:t>2025</a:t>
              </a:r>
            </a:p>
          </p:txBody>
        </p:sp>
        <p:cxnSp>
          <p:nvCxnSpPr>
            <p:cNvPr id="5" name="Straight Connector 4">
              <a:extLst>
                <a:ext uri="{FF2B5EF4-FFF2-40B4-BE49-F238E27FC236}">
                  <a16:creationId xmlns:a16="http://schemas.microsoft.com/office/drawing/2014/main" id="{01A7A629-4DAD-E0E8-91F5-C7221568DFC3}"/>
                </a:ext>
              </a:extLst>
            </p:cNvPr>
            <p:cNvCxnSpPr>
              <a:cxnSpLocks/>
            </p:cNvCxnSpPr>
            <p:nvPr/>
          </p:nvCxnSpPr>
          <p:spPr>
            <a:xfrm flipV="1">
              <a:off x="700780" y="2334472"/>
              <a:ext cx="0" cy="114363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A3EC94E-614E-559A-8714-FF76732B419E}"/>
                </a:ext>
              </a:extLst>
            </p:cNvPr>
            <p:cNvSpPr txBox="1"/>
            <p:nvPr/>
          </p:nvSpPr>
          <p:spPr>
            <a:xfrm>
              <a:off x="2924070" y="3525985"/>
              <a:ext cx="498855" cy="276999"/>
            </a:xfrm>
            <a:prstGeom prst="rect">
              <a:avLst/>
            </a:prstGeom>
            <a:noFill/>
          </p:spPr>
          <p:txBody>
            <a:bodyPr wrap="none" rtlCol="0">
              <a:spAutoFit/>
            </a:bodyPr>
            <a:lstStyle/>
            <a:p>
              <a:r>
                <a:rPr lang="en-US" sz="1200" dirty="0">
                  <a:solidFill>
                    <a:schemeClr val="bg1"/>
                  </a:solidFill>
                </a:rPr>
                <a:t>2030</a:t>
              </a:r>
            </a:p>
          </p:txBody>
        </p:sp>
        <p:cxnSp>
          <p:nvCxnSpPr>
            <p:cNvPr id="8" name="Straight Connector 7">
              <a:extLst>
                <a:ext uri="{FF2B5EF4-FFF2-40B4-BE49-F238E27FC236}">
                  <a16:creationId xmlns:a16="http://schemas.microsoft.com/office/drawing/2014/main" id="{790FD332-C879-E0E1-2D6D-4E0AA19DEFC4}"/>
                </a:ext>
              </a:extLst>
            </p:cNvPr>
            <p:cNvCxnSpPr/>
            <p:nvPr/>
          </p:nvCxnSpPr>
          <p:spPr>
            <a:xfrm flipV="1">
              <a:off x="1794868" y="2672968"/>
              <a:ext cx="0" cy="826232"/>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4AF9F69-70AB-ECCD-0BF2-F60C65801C9F}"/>
                </a:ext>
              </a:extLst>
            </p:cNvPr>
            <p:cNvSpPr txBox="1"/>
            <p:nvPr/>
          </p:nvSpPr>
          <p:spPr>
            <a:xfrm>
              <a:off x="4522954" y="3531170"/>
              <a:ext cx="498855" cy="276999"/>
            </a:xfrm>
            <a:prstGeom prst="rect">
              <a:avLst/>
            </a:prstGeom>
            <a:noFill/>
          </p:spPr>
          <p:txBody>
            <a:bodyPr wrap="none" rtlCol="0">
              <a:spAutoFit/>
            </a:bodyPr>
            <a:lstStyle/>
            <a:p>
              <a:r>
                <a:rPr lang="en-US" sz="1200" dirty="0">
                  <a:solidFill>
                    <a:schemeClr val="bg1"/>
                  </a:solidFill>
                </a:rPr>
                <a:t>2035</a:t>
              </a:r>
            </a:p>
          </p:txBody>
        </p:sp>
        <p:cxnSp>
          <p:nvCxnSpPr>
            <p:cNvPr id="12" name="Straight Connector 11">
              <a:extLst>
                <a:ext uri="{FF2B5EF4-FFF2-40B4-BE49-F238E27FC236}">
                  <a16:creationId xmlns:a16="http://schemas.microsoft.com/office/drawing/2014/main" id="{504E0645-3EAE-5C1D-16C8-E513758C2C92}"/>
                </a:ext>
              </a:extLst>
            </p:cNvPr>
            <p:cNvCxnSpPr>
              <a:cxnSpLocks/>
            </p:cNvCxnSpPr>
            <p:nvPr/>
          </p:nvCxnSpPr>
          <p:spPr>
            <a:xfrm flipV="1">
              <a:off x="3155437" y="2419220"/>
              <a:ext cx="0" cy="1106765"/>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3939F75-5BC6-DE54-0435-7F3229643C13}"/>
                </a:ext>
              </a:extLst>
            </p:cNvPr>
            <p:cNvSpPr txBox="1"/>
            <p:nvPr/>
          </p:nvSpPr>
          <p:spPr>
            <a:xfrm>
              <a:off x="3045677" y="2131486"/>
              <a:ext cx="1236705" cy="338554"/>
            </a:xfrm>
            <a:prstGeom prst="rect">
              <a:avLst/>
            </a:prstGeom>
            <a:noFill/>
          </p:spPr>
          <p:txBody>
            <a:bodyPr wrap="square">
              <a:spAutoFit/>
            </a:bodyPr>
            <a:lstStyle/>
            <a:p>
              <a:r>
                <a:rPr lang="en-US" sz="800" dirty="0"/>
                <a:t>JLAB designed SRF cavities operation in EIC </a:t>
              </a:r>
            </a:p>
          </p:txBody>
        </p:sp>
        <p:sp>
          <p:nvSpPr>
            <p:cNvPr id="15" name="TextBox 14">
              <a:extLst>
                <a:ext uri="{FF2B5EF4-FFF2-40B4-BE49-F238E27FC236}">
                  <a16:creationId xmlns:a16="http://schemas.microsoft.com/office/drawing/2014/main" id="{FBB4CF9A-75FD-ADEE-5527-38FDB6B2EB5F}"/>
                </a:ext>
              </a:extLst>
            </p:cNvPr>
            <p:cNvSpPr txBox="1"/>
            <p:nvPr/>
          </p:nvSpPr>
          <p:spPr>
            <a:xfrm>
              <a:off x="5565668" y="3534642"/>
              <a:ext cx="498855" cy="276999"/>
            </a:xfrm>
            <a:prstGeom prst="rect">
              <a:avLst/>
            </a:prstGeom>
            <a:noFill/>
          </p:spPr>
          <p:txBody>
            <a:bodyPr wrap="none" rtlCol="0">
              <a:spAutoFit/>
            </a:bodyPr>
            <a:lstStyle/>
            <a:p>
              <a:r>
                <a:rPr lang="en-US" sz="1200" dirty="0">
                  <a:solidFill>
                    <a:schemeClr val="bg1"/>
                  </a:solidFill>
                </a:rPr>
                <a:t>2040</a:t>
              </a:r>
            </a:p>
          </p:txBody>
        </p:sp>
        <p:cxnSp>
          <p:nvCxnSpPr>
            <p:cNvPr id="16" name="Straight Connector 15">
              <a:extLst>
                <a:ext uri="{FF2B5EF4-FFF2-40B4-BE49-F238E27FC236}">
                  <a16:creationId xmlns:a16="http://schemas.microsoft.com/office/drawing/2014/main" id="{5FF58375-A2B6-003D-0737-084B835686C7}"/>
                </a:ext>
              </a:extLst>
            </p:cNvPr>
            <p:cNvCxnSpPr>
              <a:cxnSpLocks/>
            </p:cNvCxnSpPr>
            <p:nvPr/>
          </p:nvCxnSpPr>
          <p:spPr>
            <a:xfrm flipV="1">
              <a:off x="3096344" y="1076648"/>
              <a:ext cx="0" cy="2449337"/>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CE67571-64BC-852D-A261-8AA95343CA70}"/>
                </a:ext>
              </a:extLst>
            </p:cNvPr>
            <p:cNvSpPr txBox="1"/>
            <p:nvPr/>
          </p:nvSpPr>
          <p:spPr>
            <a:xfrm>
              <a:off x="1812160" y="2633007"/>
              <a:ext cx="1143693" cy="692497"/>
            </a:xfrm>
            <a:prstGeom prst="rect">
              <a:avLst/>
            </a:prstGeom>
            <a:noFill/>
          </p:spPr>
          <p:txBody>
            <a:bodyPr wrap="square">
              <a:spAutoFit/>
            </a:bodyPr>
            <a:lstStyle/>
            <a:p>
              <a:r>
                <a:rPr lang="en-US" sz="900" b="1" dirty="0"/>
                <a:t>Next-generation SRF cryomodule </a:t>
              </a:r>
            </a:p>
            <a:p>
              <a:r>
                <a:rPr lang="en-US" sz="700" dirty="0"/>
                <a:t>High-Q</a:t>
              </a:r>
              <a:r>
                <a:rPr lang="en-US" sz="700" baseline="-25000" dirty="0"/>
                <a:t>0</a:t>
              </a:r>
              <a:r>
                <a:rPr lang="en-US" sz="700" dirty="0"/>
                <a:t> high-current SRF cavity operation in CEBAF to sustain NP at JLAB</a:t>
              </a:r>
            </a:p>
          </p:txBody>
        </p:sp>
        <p:sp>
          <p:nvSpPr>
            <p:cNvPr id="9" name="TextBox 8">
              <a:extLst>
                <a:ext uri="{FF2B5EF4-FFF2-40B4-BE49-F238E27FC236}">
                  <a16:creationId xmlns:a16="http://schemas.microsoft.com/office/drawing/2014/main" id="{A4417FA3-A701-894E-5F1B-3F7DED473E4F}"/>
                </a:ext>
              </a:extLst>
            </p:cNvPr>
            <p:cNvSpPr txBox="1"/>
            <p:nvPr/>
          </p:nvSpPr>
          <p:spPr>
            <a:xfrm>
              <a:off x="6645448" y="3540738"/>
              <a:ext cx="498855" cy="276999"/>
            </a:xfrm>
            <a:prstGeom prst="rect">
              <a:avLst/>
            </a:prstGeom>
            <a:noFill/>
          </p:spPr>
          <p:txBody>
            <a:bodyPr wrap="none" rtlCol="0">
              <a:spAutoFit/>
            </a:bodyPr>
            <a:lstStyle/>
            <a:p>
              <a:r>
                <a:rPr lang="en-US" sz="1200" dirty="0">
                  <a:solidFill>
                    <a:schemeClr val="bg1"/>
                  </a:solidFill>
                </a:rPr>
                <a:t>2045</a:t>
              </a:r>
            </a:p>
          </p:txBody>
        </p:sp>
        <p:sp>
          <p:nvSpPr>
            <p:cNvPr id="13" name="TextBox 12">
              <a:extLst>
                <a:ext uri="{FF2B5EF4-FFF2-40B4-BE49-F238E27FC236}">
                  <a16:creationId xmlns:a16="http://schemas.microsoft.com/office/drawing/2014/main" id="{9531C406-4BA9-376E-EE68-2940CAAEB092}"/>
                </a:ext>
              </a:extLst>
            </p:cNvPr>
            <p:cNvSpPr txBox="1"/>
            <p:nvPr/>
          </p:nvSpPr>
          <p:spPr>
            <a:xfrm>
              <a:off x="7576058" y="3529753"/>
              <a:ext cx="498855" cy="276999"/>
            </a:xfrm>
            <a:prstGeom prst="rect">
              <a:avLst/>
            </a:prstGeom>
            <a:noFill/>
          </p:spPr>
          <p:txBody>
            <a:bodyPr wrap="none" rtlCol="0">
              <a:spAutoFit/>
            </a:bodyPr>
            <a:lstStyle/>
            <a:p>
              <a:r>
                <a:rPr lang="en-US" sz="1200" dirty="0">
                  <a:solidFill>
                    <a:schemeClr val="bg1"/>
                  </a:solidFill>
                </a:rPr>
                <a:t>2050</a:t>
              </a:r>
            </a:p>
          </p:txBody>
        </p:sp>
        <p:sp>
          <p:nvSpPr>
            <p:cNvPr id="18" name="TextBox 17">
              <a:extLst>
                <a:ext uri="{FF2B5EF4-FFF2-40B4-BE49-F238E27FC236}">
                  <a16:creationId xmlns:a16="http://schemas.microsoft.com/office/drawing/2014/main" id="{7423239E-3E07-5978-0A38-F8C58BA4B1FE}"/>
                </a:ext>
              </a:extLst>
            </p:cNvPr>
            <p:cNvSpPr txBox="1"/>
            <p:nvPr/>
          </p:nvSpPr>
          <p:spPr>
            <a:xfrm>
              <a:off x="8494194" y="3535849"/>
              <a:ext cx="498855" cy="276999"/>
            </a:xfrm>
            <a:prstGeom prst="rect">
              <a:avLst/>
            </a:prstGeom>
            <a:noFill/>
          </p:spPr>
          <p:txBody>
            <a:bodyPr wrap="none" rtlCol="0">
              <a:spAutoFit/>
            </a:bodyPr>
            <a:lstStyle/>
            <a:p>
              <a:r>
                <a:rPr lang="en-US" sz="1200" dirty="0">
                  <a:solidFill>
                    <a:schemeClr val="bg1"/>
                  </a:solidFill>
                </a:rPr>
                <a:t>2055</a:t>
              </a:r>
            </a:p>
          </p:txBody>
        </p:sp>
        <p:sp>
          <p:nvSpPr>
            <p:cNvPr id="19" name="TextBox 18">
              <a:extLst>
                <a:ext uri="{FF2B5EF4-FFF2-40B4-BE49-F238E27FC236}">
                  <a16:creationId xmlns:a16="http://schemas.microsoft.com/office/drawing/2014/main" id="{F2DA1370-9AE9-D57D-2CC7-2AFD25052F00}"/>
                </a:ext>
              </a:extLst>
            </p:cNvPr>
            <p:cNvSpPr txBox="1"/>
            <p:nvPr/>
          </p:nvSpPr>
          <p:spPr>
            <a:xfrm>
              <a:off x="9411642" y="3532801"/>
              <a:ext cx="498855" cy="276999"/>
            </a:xfrm>
            <a:prstGeom prst="rect">
              <a:avLst/>
            </a:prstGeom>
            <a:noFill/>
          </p:spPr>
          <p:txBody>
            <a:bodyPr wrap="none" rtlCol="0">
              <a:spAutoFit/>
            </a:bodyPr>
            <a:lstStyle/>
            <a:p>
              <a:r>
                <a:rPr lang="en-US" sz="1200" dirty="0">
                  <a:solidFill>
                    <a:schemeClr val="bg1"/>
                  </a:solidFill>
                </a:rPr>
                <a:t>2060</a:t>
              </a:r>
            </a:p>
          </p:txBody>
        </p:sp>
        <p:sp>
          <p:nvSpPr>
            <p:cNvPr id="20" name="TextBox 19">
              <a:extLst>
                <a:ext uri="{FF2B5EF4-FFF2-40B4-BE49-F238E27FC236}">
                  <a16:creationId xmlns:a16="http://schemas.microsoft.com/office/drawing/2014/main" id="{D8C457CD-3FDF-BB25-55C8-39BAB5DA5436}"/>
                </a:ext>
              </a:extLst>
            </p:cNvPr>
            <p:cNvSpPr txBox="1"/>
            <p:nvPr/>
          </p:nvSpPr>
          <p:spPr>
            <a:xfrm>
              <a:off x="10212970" y="3538897"/>
              <a:ext cx="498855" cy="276999"/>
            </a:xfrm>
            <a:prstGeom prst="rect">
              <a:avLst/>
            </a:prstGeom>
            <a:noFill/>
          </p:spPr>
          <p:txBody>
            <a:bodyPr wrap="none" rtlCol="0">
              <a:spAutoFit/>
            </a:bodyPr>
            <a:lstStyle/>
            <a:p>
              <a:r>
                <a:rPr lang="en-US" sz="1200" dirty="0">
                  <a:solidFill>
                    <a:schemeClr val="bg1"/>
                  </a:solidFill>
                </a:rPr>
                <a:t>2065</a:t>
              </a:r>
            </a:p>
          </p:txBody>
        </p:sp>
        <p:cxnSp>
          <p:nvCxnSpPr>
            <p:cNvPr id="21" name="Straight Connector 20">
              <a:extLst>
                <a:ext uri="{FF2B5EF4-FFF2-40B4-BE49-F238E27FC236}">
                  <a16:creationId xmlns:a16="http://schemas.microsoft.com/office/drawing/2014/main" id="{5CD5E0F4-E147-F17E-2BE5-26B955E5376C}"/>
                </a:ext>
              </a:extLst>
            </p:cNvPr>
            <p:cNvCxnSpPr>
              <a:cxnSpLocks/>
            </p:cNvCxnSpPr>
            <p:nvPr/>
          </p:nvCxnSpPr>
          <p:spPr>
            <a:xfrm flipV="1">
              <a:off x="8283274" y="2285498"/>
              <a:ext cx="0" cy="1276979"/>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25FEC29-BD54-C7C3-8A81-71E8DE4E69A2}"/>
                </a:ext>
              </a:extLst>
            </p:cNvPr>
            <p:cNvSpPr/>
            <p:nvPr/>
          </p:nvSpPr>
          <p:spPr>
            <a:xfrm>
              <a:off x="5463577" y="2938646"/>
              <a:ext cx="1688786" cy="415498"/>
            </a:xfrm>
            <a:prstGeom prst="rect">
              <a:avLst/>
            </a:prstGeom>
          </p:spPr>
          <p:txBody>
            <a:bodyPr wrap="square">
              <a:spAutoFit/>
            </a:bodyPr>
            <a:lstStyle/>
            <a:p>
              <a:r>
                <a:rPr lang="en-US" sz="700" dirty="0"/>
                <a:t>Partner in US accelerator driven system for transmutation of used nuclear fuel and advanced nuclear electricity</a:t>
              </a:r>
            </a:p>
          </p:txBody>
        </p:sp>
        <p:pic>
          <p:nvPicPr>
            <p:cNvPr id="26" name="Picture 25">
              <a:extLst>
                <a:ext uri="{FF2B5EF4-FFF2-40B4-BE49-F238E27FC236}">
                  <a16:creationId xmlns:a16="http://schemas.microsoft.com/office/drawing/2014/main" id="{BC8AB0A8-F300-4EBD-5592-0A4B3334DD70}"/>
                </a:ext>
              </a:extLst>
            </p:cNvPr>
            <p:cNvPicPr>
              <a:picLocks noChangeAspect="1"/>
            </p:cNvPicPr>
            <p:nvPr/>
          </p:nvPicPr>
          <p:blipFill>
            <a:blip r:embed="rId3"/>
            <a:stretch>
              <a:fillRect/>
            </a:stretch>
          </p:blipFill>
          <p:spPr>
            <a:xfrm>
              <a:off x="3216252" y="2423343"/>
              <a:ext cx="586029" cy="794843"/>
            </a:xfrm>
            <a:prstGeom prst="rect">
              <a:avLst/>
            </a:prstGeom>
          </p:spPr>
        </p:pic>
        <p:sp>
          <p:nvSpPr>
            <p:cNvPr id="28" name="TextBox 27">
              <a:extLst>
                <a:ext uri="{FF2B5EF4-FFF2-40B4-BE49-F238E27FC236}">
                  <a16:creationId xmlns:a16="http://schemas.microsoft.com/office/drawing/2014/main" id="{17BA3A15-DBBD-720A-0A12-D42605E0752D}"/>
                </a:ext>
              </a:extLst>
            </p:cNvPr>
            <p:cNvSpPr txBox="1"/>
            <p:nvPr/>
          </p:nvSpPr>
          <p:spPr>
            <a:xfrm>
              <a:off x="3121195" y="3209154"/>
              <a:ext cx="1331842" cy="215444"/>
            </a:xfrm>
            <a:prstGeom prst="rect">
              <a:avLst/>
            </a:prstGeom>
            <a:noFill/>
          </p:spPr>
          <p:txBody>
            <a:bodyPr wrap="square">
              <a:spAutoFit/>
            </a:bodyPr>
            <a:lstStyle/>
            <a:p>
              <a:r>
                <a:rPr lang="en-US" sz="800" dirty="0"/>
                <a:t>SRF TEM demonstrated </a:t>
              </a:r>
            </a:p>
          </p:txBody>
        </p:sp>
        <p:pic>
          <p:nvPicPr>
            <p:cNvPr id="29" name="Picture 28">
              <a:extLst>
                <a:ext uri="{FF2B5EF4-FFF2-40B4-BE49-F238E27FC236}">
                  <a16:creationId xmlns:a16="http://schemas.microsoft.com/office/drawing/2014/main" id="{99703C5D-F72E-5C57-4E26-5198A8402956}"/>
                </a:ext>
              </a:extLst>
            </p:cNvPr>
            <p:cNvPicPr>
              <a:picLocks noChangeAspect="1"/>
            </p:cNvPicPr>
            <p:nvPr/>
          </p:nvPicPr>
          <p:blipFill>
            <a:blip r:embed="rId4"/>
            <a:stretch>
              <a:fillRect/>
            </a:stretch>
          </p:blipFill>
          <p:spPr>
            <a:xfrm>
              <a:off x="784044" y="2053460"/>
              <a:ext cx="743225" cy="731520"/>
            </a:xfrm>
            <a:prstGeom prst="rect">
              <a:avLst/>
            </a:prstGeom>
          </p:spPr>
        </p:pic>
        <p:sp>
          <p:nvSpPr>
            <p:cNvPr id="31" name="TextBox 30">
              <a:extLst>
                <a:ext uri="{FF2B5EF4-FFF2-40B4-BE49-F238E27FC236}">
                  <a16:creationId xmlns:a16="http://schemas.microsoft.com/office/drawing/2014/main" id="{1D946315-49A2-77A3-9D9E-27EC19317F01}"/>
                </a:ext>
              </a:extLst>
            </p:cNvPr>
            <p:cNvSpPr txBox="1"/>
            <p:nvPr/>
          </p:nvSpPr>
          <p:spPr>
            <a:xfrm>
              <a:off x="659336" y="2819587"/>
              <a:ext cx="1092762" cy="523220"/>
            </a:xfrm>
            <a:prstGeom prst="rect">
              <a:avLst/>
            </a:prstGeom>
            <a:noFill/>
          </p:spPr>
          <p:txBody>
            <a:bodyPr wrap="square">
              <a:spAutoFit/>
            </a:bodyPr>
            <a:lstStyle/>
            <a:p>
              <a:r>
                <a:rPr lang="en-US" sz="700" dirty="0"/>
                <a:t>Conduction-cooled compact SRF accelerator technology adopted by industry </a:t>
              </a:r>
            </a:p>
          </p:txBody>
        </p:sp>
        <p:sp>
          <p:nvSpPr>
            <p:cNvPr id="34" name="TextBox 33">
              <a:extLst>
                <a:ext uri="{FF2B5EF4-FFF2-40B4-BE49-F238E27FC236}">
                  <a16:creationId xmlns:a16="http://schemas.microsoft.com/office/drawing/2014/main" id="{83103B9B-1E4D-567D-9CC1-E1C1F5A3BDD8}"/>
                </a:ext>
              </a:extLst>
            </p:cNvPr>
            <p:cNvSpPr txBox="1"/>
            <p:nvPr/>
          </p:nvSpPr>
          <p:spPr>
            <a:xfrm>
              <a:off x="4214247" y="3067544"/>
              <a:ext cx="1094020" cy="338554"/>
            </a:xfrm>
            <a:prstGeom prst="rect">
              <a:avLst/>
            </a:prstGeom>
            <a:noFill/>
          </p:spPr>
          <p:txBody>
            <a:bodyPr wrap="square">
              <a:spAutoFit/>
            </a:bodyPr>
            <a:lstStyle/>
            <a:p>
              <a:r>
                <a:rPr lang="en-US" sz="800" dirty="0"/>
                <a:t>Participation of Higgs Factory construction  </a:t>
              </a:r>
            </a:p>
          </p:txBody>
        </p:sp>
        <p:cxnSp>
          <p:nvCxnSpPr>
            <p:cNvPr id="35" name="Straight Connector 34">
              <a:extLst>
                <a:ext uri="{FF2B5EF4-FFF2-40B4-BE49-F238E27FC236}">
                  <a16:creationId xmlns:a16="http://schemas.microsoft.com/office/drawing/2014/main" id="{B63F817B-F74B-93E3-94DA-7FB6D3BCC00E}"/>
                </a:ext>
              </a:extLst>
            </p:cNvPr>
            <p:cNvCxnSpPr>
              <a:cxnSpLocks/>
            </p:cNvCxnSpPr>
            <p:nvPr/>
          </p:nvCxnSpPr>
          <p:spPr>
            <a:xfrm flipV="1">
              <a:off x="5513424" y="2285498"/>
              <a:ext cx="0" cy="1311264"/>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856BE5CA-240E-6D41-18FB-37933D1BB18D}"/>
                </a:ext>
              </a:extLst>
            </p:cNvPr>
            <p:cNvPicPr>
              <a:picLocks noChangeAspect="1"/>
            </p:cNvPicPr>
            <p:nvPr/>
          </p:nvPicPr>
          <p:blipFill>
            <a:blip r:embed="rId5"/>
            <a:stretch>
              <a:fillRect/>
            </a:stretch>
          </p:blipFill>
          <p:spPr>
            <a:xfrm>
              <a:off x="8283274" y="1973521"/>
              <a:ext cx="823936" cy="548640"/>
            </a:xfrm>
            <a:prstGeom prst="rect">
              <a:avLst/>
            </a:prstGeom>
          </p:spPr>
        </p:pic>
        <p:sp>
          <p:nvSpPr>
            <p:cNvPr id="41" name="TextBox 40">
              <a:extLst>
                <a:ext uri="{FF2B5EF4-FFF2-40B4-BE49-F238E27FC236}">
                  <a16:creationId xmlns:a16="http://schemas.microsoft.com/office/drawing/2014/main" id="{A6B39CE3-2715-8740-D8B1-A273A87CCA58}"/>
                </a:ext>
              </a:extLst>
            </p:cNvPr>
            <p:cNvSpPr txBox="1"/>
            <p:nvPr/>
          </p:nvSpPr>
          <p:spPr>
            <a:xfrm>
              <a:off x="8244935" y="2611714"/>
              <a:ext cx="2917039" cy="584775"/>
            </a:xfrm>
            <a:prstGeom prst="rect">
              <a:avLst/>
            </a:prstGeom>
            <a:noFill/>
          </p:spPr>
          <p:txBody>
            <a:bodyPr wrap="square">
              <a:spAutoFit/>
            </a:bodyPr>
            <a:lstStyle/>
            <a:p>
              <a:pPr marL="171450" indent="-171450">
                <a:buFont typeface="Arial" panose="020B0604020202020204" pitchFamily="34" charset="0"/>
                <a:buChar char="•"/>
              </a:pPr>
              <a:r>
                <a:rPr lang="en-US" sz="800" dirty="0"/>
                <a:t>Contribution to advanced SRF accelerators for radiotherapy and isotope production</a:t>
              </a:r>
            </a:p>
            <a:p>
              <a:pPr marL="171450" indent="-171450">
                <a:buFont typeface="Arial" panose="020B0604020202020204" pitchFamily="34" charset="0"/>
                <a:buChar char="•"/>
              </a:pPr>
              <a:r>
                <a:rPr lang="en-US" sz="800" dirty="0"/>
                <a:t>Participation in SRF-based  superconducting microelectronics</a:t>
              </a:r>
            </a:p>
            <a:p>
              <a:pPr marL="171450" indent="-171450">
                <a:buFont typeface="Arial" panose="020B0604020202020204" pitchFamily="34" charset="0"/>
                <a:buChar char="•"/>
              </a:pPr>
              <a:r>
                <a:rPr lang="en-US" sz="800" dirty="0"/>
                <a:t>Demonstration of multi-layer thin film SRF cavities </a:t>
              </a:r>
            </a:p>
          </p:txBody>
        </p:sp>
        <p:pic>
          <p:nvPicPr>
            <p:cNvPr id="44" name="Picture 43">
              <a:extLst>
                <a:ext uri="{FF2B5EF4-FFF2-40B4-BE49-F238E27FC236}">
                  <a16:creationId xmlns:a16="http://schemas.microsoft.com/office/drawing/2014/main" id="{1ED175F0-8505-4328-D2DE-7F60FA84D16F}"/>
                </a:ext>
              </a:extLst>
            </p:cNvPr>
            <p:cNvPicPr>
              <a:picLocks noChangeAspect="1"/>
            </p:cNvPicPr>
            <p:nvPr/>
          </p:nvPicPr>
          <p:blipFill>
            <a:blip r:embed="rId6"/>
            <a:stretch>
              <a:fillRect/>
            </a:stretch>
          </p:blipFill>
          <p:spPr>
            <a:xfrm>
              <a:off x="9279595" y="1964186"/>
              <a:ext cx="845878" cy="548640"/>
            </a:xfrm>
            <a:prstGeom prst="rect">
              <a:avLst/>
            </a:prstGeom>
          </p:spPr>
        </p:pic>
        <p:cxnSp>
          <p:nvCxnSpPr>
            <p:cNvPr id="33" name="Straight Connector 32">
              <a:extLst>
                <a:ext uri="{FF2B5EF4-FFF2-40B4-BE49-F238E27FC236}">
                  <a16:creationId xmlns:a16="http://schemas.microsoft.com/office/drawing/2014/main" id="{15A30CCC-F874-5157-C36F-77696688AEDA}"/>
                </a:ext>
              </a:extLst>
            </p:cNvPr>
            <p:cNvCxnSpPr>
              <a:cxnSpLocks/>
            </p:cNvCxnSpPr>
            <p:nvPr/>
          </p:nvCxnSpPr>
          <p:spPr>
            <a:xfrm flipV="1">
              <a:off x="534703" y="1465006"/>
              <a:ext cx="0" cy="2029795"/>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BE42CF1-9CDF-9F26-0955-55524C5DEFC4}"/>
                </a:ext>
              </a:extLst>
            </p:cNvPr>
            <p:cNvSpPr txBox="1"/>
            <p:nvPr/>
          </p:nvSpPr>
          <p:spPr>
            <a:xfrm>
              <a:off x="494627" y="1674129"/>
              <a:ext cx="1188720" cy="307777"/>
            </a:xfrm>
            <a:prstGeom prst="rect">
              <a:avLst/>
            </a:prstGeom>
            <a:noFill/>
          </p:spPr>
          <p:txBody>
            <a:bodyPr wrap="square">
              <a:spAutoFit/>
            </a:bodyPr>
            <a:lstStyle/>
            <a:p>
              <a:r>
                <a:rPr lang="en-US" sz="700" dirty="0"/>
                <a:t>1</a:t>
              </a:r>
              <a:r>
                <a:rPr lang="en-US" sz="700" baseline="30000" dirty="0"/>
                <a:t>st</a:t>
              </a:r>
              <a:r>
                <a:rPr lang="en-US" sz="700" dirty="0"/>
                <a:t> beam acceleration with Nb</a:t>
              </a:r>
              <a:r>
                <a:rPr lang="en-US" sz="700" baseline="-25000" dirty="0"/>
                <a:t>3</a:t>
              </a:r>
              <a:r>
                <a:rPr lang="en-US" sz="700" dirty="0"/>
                <a:t>Sn SRF cavities at JLAB </a:t>
              </a:r>
            </a:p>
          </p:txBody>
        </p:sp>
        <p:cxnSp>
          <p:nvCxnSpPr>
            <p:cNvPr id="57" name="Straight Connector 56">
              <a:extLst>
                <a:ext uri="{FF2B5EF4-FFF2-40B4-BE49-F238E27FC236}">
                  <a16:creationId xmlns:a16="http://schemas.microsoft.com/office/drawing/2014/main" id="{09612420-FEDC-025D-6451-9715F2ECDB32}"/>
                </a:ext>
              </a:extLst>
            </p:cNvPr>
            <p:cNvCxnSpPr>
              <a:cxnSpLocks/>
            </p:cNvCxnSpPr>
            <p:nvPr/>
          </p:nvCxnSpPr>
          <p:spPr>
            <a:xfrm flipV="1">
              <a:off x="4267916" y="2354518"/>
              <a:ext cx="0" cy="1171467"/>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7BB99058-FA29-1A3E-EB10-BE17C18328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437" y="2291362"/>
              <a:ext cx="1076465" cy="763213"/>
            </a:xfrm>
            <a:prstGeom prst="rect">
              <a:avLst/>
            </a:prstGeom>
          </p:spPr>
        </p:pic>
        <p:pic>
          <p:nvPicPr>
            <p:cNvPr id="22" name="Picture 21">
              <a:extLst>
                <a:ext uri="{FF2B5EF4-FFF2-40B4-BE49-F238E27FC236}">
                  <a16:creationId xmlns:a16="http://schemas.microsoft.com/office/drawing/2014/main" id="{B7364685-8C40-B01A-6F81-549C904CCAB4}"/>
                </a:ext>
              </a:extLst>
            </p:cNvPr>
            <p:cNvPicPr>
              <a:picLocks noChangeAspect="1"/>
            </p:cNvPicPr>
            <p:nvPr/>
          </p:nvPicPr>
          <p:blipFill>
            <a:blip r:embed="rId8"/>
            <a:stretch>
              <a:fillRect/>
            </a:stretch>
          </p:blipFill>
          <p:spPr>
            <a:xfrm>
              <a:off x="5472123" y="1704081"/>
              <a:ext cx="2286000" cy="1231956"/>
            </a:xfrm>
            <a:prstGeom prst="rect">
              <a:avLst/>
            </a:prstGeom>
            <a:ln>
              <a:solidFill>
                <a:schemeClr val="tx1"/>
              </a:solidFill>
            </a:ln>
          </p:spPr>
        </p:pic>
        <p:sp>
          <p:nvSpPr>
            <p:cNvPr id="60" name="TextBox 59">
              <a:extLst>
                <a:ext uri="{FF2B5EF4-FFF2-40B4-BE49-F238E27FC236}">
                  <a16:creationId xmlns:a16="http://schemas.microsoft.com/office/drawing/2014/main" id="{B7D451B1-A63B-28EF-CD04-B870C62AD8D0}"/>
                </a:ext>
              </a:extLst>
            </p:cNvPr>
            <p:cNvSpPr txBox="1"/>
            <p:nvPr/>
          </p:nvSpPr>
          <p:spPr>
            <a:xfrm>
              <a:off x="1409139" y="3540734"/>
              <a:ext cx="498855" cy="276999"/>
            </a:xfrm>
            <a:prstGeom prst="rect">
              <a:avLst/>
            </a:prstGeom>
            <a:noFill/>
          </p:spPr>
          <p:txBody>
            <a:bodyPr wrap="none" rtlCol="0">
              <a:spAutoFit/>
            </a:bodyPr>
            <a:lstStyle/>
            <a:p>
              <a:r>
                <a:rPr lang="en-US" sz="1200" dirty="0">
                  <a:solidFill>
                    <a:schemeClr val="bg1"/>
                  </a:solidFill>
                </a:rPr>
                <a:t>2027</a:t>
              </a:r>
            </a:p>
          </p:txBody>
        </p:sp>
        <p:pic>
          <p:nvPicPr>
            <p:cNvPr id="1026" name="Picture 2" descr="EIC schematic">
              <a:extLst>
                <a:ext uri="{FF2B5EF4-FFF2-40B4-BE49-F238E27FC236}">
                  <a16:creationId xmlns:a16="http://schemas.microsoft.com/office/drawing/2014/main" id="{0E94C0CE-45FF-66F2-C5E6-92CF9A348D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6735" y="848949"/>
              <a:ext cx="1029128" cy="1356264"/>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Connector 62">
              <a:extLst>
                <a:ext uri="{FF2B5EF4-FFF2-40B4-BE49-F238E27FC236}">
                  <a16:creationId xmlns:a16="http://schemas.microsoft.com/office/drawing/2014/main" id="{3B1BC04A-E978-B95D-6229-2D3EED001983}"/>
                </a:ext>
              </a:extLst>
            </p:cNvPr>
            <p:cNvCxnSpPr>
              <a:cxnSpLocks/>
            </p:cNvCxnSpPr>
            <p:nvPr/>
          </p:nvCxnSpPr>
          <p:spPr>
            <a:xfrm flipV="1">
              <a:off x="1699279" y="1256922"/>
              <a:ext cx="0" cy="2254004"/>
            </a:xfrm>
            <a:prstGeom prst="line">
              <a:avLst/>
            </a:prstGeom>
          </p:spPr>
          <p:style>
            <a:lnRef idx="1">
              <a:schemeClr val="accent1"/>
            </a:lnRef>
            <a:fillRef idx="0">
              <a:schemeClr val="accent1"/>
            </a:fillRef>
            <a:effectRef idx="0">
              <a:schemeClr val="accent1"/>
            </a:effectRef>
            <a:fontRef idx="minor">
              <a:schemeClr val="tx1"/>
            </a:fontRef>
          </p:style>
        </p:cxnSp>
        <p:sp>
          <p:nvSpPr>
            <p:cNvPr id="1025" name="TextBox 1024">
              <a:extLst>
                <a:ext uri="{FF2B5EF4-FFF2-40B4-BE49-F238E27FC236}">
                  <a16:creationId xmlns:a16="http://schemas.microsoft.com/office/drawing/2014/main" id="{CD8F0B43-4918-8E25-92BC-FDE1A8BA23B2}"/>
                </a:ext>
              </a:extLst>
            </p:cNvPr>
            <p:cNvSpPr txBox="1"/>
            <p:nvPr/>
          </p:nvSpPr>
          <p:spPr>
            <a:xfrm>
              <a:off x="1698323" y="1701621"/>
              <a:ext cx="1183373" cy="846386"/>
            </a:xfrm>
            <a:prstGeom prst="rect">
              <a:avLst/>
            </a:prstGeom>
            <a:noFill/>
          </p:spPr>
          <p:txBody>
            <a:bodyPr wrap="square">
              <a:spAutoFit/>
            </a:bodyPr>
            <a:lstStyle/>
            <a:p>
              <a:pPr marL="171450" indent="-171450">
                <a:buFont typeface="Arial" panose="020B0604020202020204" pitchFamily="34" charset="0"/>
                <a:buChar char="•"/>
              </a:pPr>
              <a:r>
                <a:rPr lang="en-US" sz="700" dirty="0"/>
                <a:t>Contribution to advanced industrial SRF accelerators for lithography</a:t>
              </a:r>
            </a:p>
            <a:p>
              <a:pPr marL="171450" indent="-171450">
                <a:buFont typeface="Arial" panose="020B0604020202020204" pitchFamily="34" charset="0"/>
                <a:buChar char="•"/>
              </a:pPr>
              <a:r>
                <a:rPr lang="en-US" sz="700" dirty="0"/>
                <a:t>Leadership in design SRF accelerators for FPNS and ADS </a:t>
              </a:r>
            </a:p>
          </p:txBody>
        </p:sp>
        <p:pic>
          <p:nvPicPr>
            <p:cNvPr id="30" name="Picture 29" descr="A large machine in a factory&#10;&#10;Description automatically generated">
              <a:extLst>
                <a:ext uri="{FF2B5EF4-FFF2-40B4-BE49-F238E27FC236}">
                  <a16:creationId xmlns:a16="http://schemas.microsoft.com/office/drawing/2014/main" id="{5B5B43FB-4B18-07F5-1FB5-27BA898B4ADD}"/>
                </a:ext>
              </a:extLst>
            </p:cNvPr>
            <p:cNvPicPr>
              <a:picLocks noChangeAspect="1"/>
            </p:cNvPicPr>
            <p:nvPr/>
          </p:nvPicPr>
          <p:blipFill>
            <a:blip r:embed="rId10"/>
            <a:stretch>
              <a:fillRect/>
            </a:stretch>
          </p:blipFill>
          <p:spPr>
            <a:xfrm>
              <a:off x="508215" y="1129756"/>
              <a:ext cx="976602" cy="549301"/>
            </a:xfrm>
            <a:prstGeom prst="rect">
              <a:avLst/>
            </a:prstGeom>
          </p:spPr>
        </p:pic>
        <p:pic>
          <p:nvPicPr>
            <p:cNvPr id="38" name="Picture 37">
              <a:extLst>
                <a:ext uri="{FF2B5EF4-FFF2-40B4-BE49-F238E27FC236}">
                  <a16:creationId xmlns:a16="http://schemas.microsoft.com/office/drawing/2014/main" id="{4DB7D4DC-DD2A-3141-60BC-69364524ADF5}"/>
                </a:ext>
              </a:extLst>
            </p:cNvPr>
            <p:cNvPicPr>
              <a:picLocks noChangeAspect="1"/>
            </p:cNvPicPr>
            <p:nvPr/>
          </p:nvPicPr>
          <p:blipFill>
            <a:blip r:embed="rId11"/>
            <a:stretch>
              <a:fillRect/>
            </a:stretch>
          </p:blipFill>
          <p:spPr>
            <a:xfrm>
              <a:off x="1683157" y="1132878"/>
              <a:ext cx="823785" cy="548640"/>
            </a:xfrm>
            <a:prstGeom prst="rect">
              <a:avLst/>
            </a:prstGeom>
          </p:spPr>
        </p:pic>
        <p:grpSp>
          <p:nvGrpSpPr>
            <p:cNvPr id="1034" name="Group 1033">
              <a:extLst>
                <a:ext uri="{FF2B5EF4-FFF2-40B4-BE49-F238E27FC236}">
                  <a16:creationId xmlns:a16="http://schemas.microsoft.com/office/drawing/2014/main" id="{FA54F894-AE2D-47D2-44AA-1A3BFCFCF322}"/>
                </a:ext>
              </a:extLst>
            </p:cNvPr>
            <p:cNvGrpSpPr/>
            <p:nvPr/>
          </p:nvGrpSpPr>
          <p:grpSpPr>
            <a:xfrm>
              <a:off x="593696" y="3922530"/>
              <a:ext cx="1833765" cy="2196741"/>
              <a:chOff x="593696" y="3922530"/>
              <a:chExt cx="1833765" cy="2196741"/>
            </a:xfrm>
          </p:grpSpPr>
          <p:sp>
            <p:nvSpPr>
              <p:cNvPr id="46" name="Rounded Rectangle 45">
                <a:extLst>
                  <a:ext uri="{FF2B5EF4-FFF2-40B4-BE49-F238E27FC236}">
                    <a16:creationId xmlns:a16="http://schemas.microsoft.com/office/drawing/2014/main" id="{29CA0D8B-4872-62DF-BDF7-867D22527CCA}"/>
                  </a:ext>
                </a:extLst>
              </p:cNvPr>
              <p:cNvSpPr>
                <a:spLocks noChangeAspect="1"/>
              </p:cNvSpPr>
              <p:nvPr/>
            </p:nvSpPr>
            <p:spPr>
              <a:xfrm>
                <a:off x="593696" y="4473351"/>
                <a:ext cx="1833765" cy="1645920"/>
              </a:xfrm>
              <a:prstGeom prst="roundRect">
                <a:avLst/>
              </a:prstGeom>
              <a:solidFill>
                <a:srgbClr val="00FDF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7C075632-F4E2-9081-E610-689AC3766878}"/>
                  </a:ext>
                </a:extLst>
              </p:cNvPr>
              <p:cNvPicPr>
                <a:picLocks noChangeAspect="1"/>
              </p:cNvPicPr>
              <p:nvPr/>
            </p:nvPicPr>
            <p:blipFill>
              <a:blip r:embed="rId12"/>
              <a:stretch>
                <a:fillRect/>
              </a:stretch>
            </p:blipFill>
            <p:spPr>
              <a:xfrm>
                <a:off x="1441363" y="5365249"/>
                <a:ext cx="951364" cy="548640"/>
              </a:xfrm>
              <a:prstGeom prst="rect">
                <a:avLst/>
              </a:prstGeom>
            </p:spPr>
          </p:pic>
          <p:pic>
            <p:nvPicPr>
              <p:cNvPr id="42" name="Picture 41">
                <a:extLst>
                  <a:ext uri="{FF2B5EF4-FFF2-40B4-BE49-F238E27FC236}">
                    <a16:creationId xmlns:a16="http://schemas.microsoft.com/office/drawing/2014/main" id="{986B90E2-BD11-2BD3-FF20-7F750DED8480}"/>
                  </a:ext>
                </a:extLst>
              </p:cNvPr>
              <p:cNvPicPr>
                <a:picLocks noChangeAspect="1"/>
              </p:cNvPicPr>
              <p:nvPr/>
            </p:nvPicPr>
            <p:blipFill>
              <a:blip r:embed="rId13"/>
              <a:stretch>
                <a:fillRect/>
              </a:stretch>
            </p:blipFill>
            <p:spPr>
              <a:xfrm>
                <a:off x="692252" y="5352893"/>
                <a:ext cx="730780" cy="548640"/>
              </a:xfrm>
              <a:prstGeom prst="rect">
                <a:avLst/>
              </a:prstGeom>
            </p:spPr>
          </p:pic>
          <p:sp>
            <p:nvSpPr>
              <p:cNvPr id="47" name="TextBox 46">
                <a:extLst>
                  <a:ext uri="{FF2B5EF4-FFF2-40B4-BE49-F238E27FC236}">
                    <a16:creationId xmlns:a16="http://schemas.microsoft.com/office/drawing/2014/main" id="{493F2E63-D617-BBB3-CA83-820750841CC4}"/>
                  </a:ext>
                </a:extLst>
              </p:cNvPr>
              <p:cNvSpPr txBox="1"/>
              <p:nvPr/>
            </p:nvSpPr>
            <p:spPr>
              <a:xfrm>
                <a:off x="655096" y="4732186"/>
                <a:ext cx="1723549" cy="369332"/>
              </a:xfrm>
              <a:prstGeom prst="rect">
                <a:avLst/>
              </a:prstGeom>
              <a:noFill/>
            </p:spPr>
            <p:txBody>
              <a:bodyPr wrap="none" rtlCol="0">
                <a:spAutoFit/>
              </a:bodyPr>
              <a:lstStyle/>
              <a:p>
                <a:r>
                  <a:rPr lang="en-US" dirty="0">
                    <a:latin typeface="Comic Sans MS" panose="030F0902030302020204" pitchFamily="66" charset="0"/>
                  </a:rPr>
                  <a:t>SRF Materials</a:t>
                </a:r>
              </a:p>
            </p:txBody>
          </p:sp>
          <p:sp>
            <p:nvSpPr>
              <p:cNvPr id="52" name="Can 51">
                <a:extLst>
                  <a:ext uri="{FF2B5EF4-FFF2-40B4-BE49-F238E27FC236}">
                    <a16:creationId xmlns:a16="http://schemas.microsoft.com/office/drawing/2014/main" id="{16CA2DBF-5C2D-9461-2AA9-CA1B1A78D9D2}"/>
                  </a:ext>
                </a:extLst>
              </p:cNvPr>
              <p:cNvSpPr/>
              <p:nvPr/>
            </p:nvSpPr>
            <p:spPr>
              <a:xfrm>
                <a:off x="1259521" y="3922530"/>
                <a:ext cx="545631" cy="576373"/>
              </a:xfrm>
              <a:prstGeom prst="can">
                <a:avLst/>
              </a:prstGeom>
              <a:solidFill>
                <a:srgbClr val="00FDF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EBCCFDBF-570D-6E1D-B3A3-1EB95D957F20}"/>
                </a:ext>
              </a:extLst>
            </p:cNvPr>
            <p:cNvGrpSpPr/>
            <p:nvPr/>
          </p:nvGrpSpPr>
          <p:grpSpPr>
            <a:xfrm>
              <a:off x="2758045" y="3948116"/>
              <a:ext cx="1833765" cy="2195427"/>
              <a:chOff x="2733331" y="3948116"/>
              <a:chExt cx="1833765" cy="2195427"/>
            </a:xfrm>
          </p:grpSpPr>
          <p:sp>
            <p:nvSpPr>
              <p:cNvPr id="10" name="Rounded Rectangle 9">
                <a:extLst>
                  <a:ext uri="{FF2B5EF4-FFF2-40B4-BE49-F238E27FC236}">
                    <a16:creationId xmlns:a16="http://schemas.microsoft.com/office/drawing/2014/main" id="{1A3589EC-4A64-D5AE-4935-E7F5E4291C09}"/>
                  </a:ext>
                </a:extLst>
              </p:cNvPr>
              <p:cNvSpPr>
                <a:spLocks noChangeAspect="1"/>
              </p:cNvSpPr>
              <p:nvPr/>
            </p:nvSpPr>
            <p:spPr>
              <a:xfrm>
                <a:off x="2733331" y="4497623"/>
                <a:ext cx="1833765" cy="1645920"/>
              </a:xfrm>
              <a:prstGeom prst="roundRect">
                <a:avLst/>
              </a:prstGeom>
              <a:solidFill>
                <a:srgbClr val="00FDF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a:extLst>
                  <a:ext uri="{FF2B5EF4-FFF2-40B4-BE49-F238E27FC236}">
                    <a16:creationId xmlns:a16="http://schemas.microsoft.com/office/drawing/2014/main" id="{4D4D919A-5F26-2209-21D4-F46C9D4D4421}"/>
                  </a:ext>
                </a:extLst>
              </p:cNvPr>
              <p:cNvPicPr>
                <a:picLocks noChangeAspect="1"/>
              </p:cNvPicPr>
              <p:nvPr/>
            </p:nvPicPr>
            <p:blipFill rotWithShape="1">
              <a:blip r:embed="rId14"/>
              <a:srcRect l="49481" r="13321"/>
              <a:stretch/>
            </p:blipFill>
            <p:spPr bwMode="auto">
              <a:xfrm>
                <a:off x="2799200" y="5307943"/>
                <a:ext cx="465826" cy="640080"/>
              </a:xfrm>
              <a:prstGeom prst="rect">
                <a:avLst/>
              </a:prstGeom>
              <a:ln>
                <a:noFill/>
              </a:ln>
              <a:extLst>
                <a:ext uri="{53640926-AAD7-44D8-BBD7-CCE9431645EC}">
                  <a14:shadowObscured xmlns:a14="http://schemas.microsoft.com/office/drawing/2010/main"/>
                </a:ext>
              </a:extLst>
            </p:spPr>
          </p:pic>
          <p:pic>
            <p:nvPicPr>
              <p:cNvPr id="45" name="Picture 44" descr="Diagram&#10;&#10;Description automatically generated">
                <a:extLst>
                  <a:ext uri="{FF2B5EF4-FFF2-40B4-BE49-F238E27FC236}">
                    <a16:creationId xmlns:a16="http://schemas.microsoft.com/office/drawing/2014/main" id="{AA8BB342-2A02-699B-C73B-C3118BB4BF5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298302" y="5333873"/>
                <a:ext cx="1186743" cy="457200"/>
              </a:xfrm>
              <a:prstGeom prst="rect">
                <a:avLst/>
              </a:prstGeom>
            </p:spPr>
          </p:pic>
          <p:sp>
            <p:nvSpPr>
              <p:cNvPr id="51" name="TextBox 50">
                <a:extLst>
                  <a:ext uri="{FF2B5EF4-FFF2-40B4-BE49-F238E27FC236}">
                    <a16:creationId xmlns:a16="http://schemas.microsoft.com/office/drawing/2014/main" id="{D54D4715-6A1B-BEE7-E086-F0A06E756CC4}"/>
                  </a:ext>
                </a:extLst>
              </p:cNvPr>
              <p:cNvSpPr txBox="1"/>
              <p:nvPr/>
            </p:nvSpPr>
            <p:spPr>
              <a:xfrm>
                <a:off x="2887825" y="4743462"/>
                <a:ext cx="1524776" cy="369332"/>
              </a:xfrm>
              <a:prstGeom prst="rect">
                <a:avLst/>
              </a:prstGeom>
              <a:noFill/>
            </p:spPr>
            <p:txBody>
              <a:bodyPr wrap="none" rtlCol="0">
                <a:spAutoFit/>
              </a:bodyPr>
              <a:lstStyle/>
              <a:p>
                <a:r>
                  <a:rPr lang="en-US" dirty="0">
                    <a:latin typeface="Comic Sans MS" panose="030F0902030302020204" pitchFamily="66" charset="0"/>
                  </a:rPr>
                  <a:t>SRF Devices</a:t>
                </a:r>
              </a:p>
            </p:txBody>
          </p:sp>
          <p:sp>
            <p:nvSpPr>
              <p:cNvPr id="58" name="Can 57">
                <a:extLst>
                  <a:ext uri="{FF2B5EF4-FFF2-40B4-BE49-F238E27FC236}">
                    <a16:creationId xmlns:a16="http://schemas.microsoft.com/office/drawing/2014/main" id="{3A64EC5C-D0DF-CFFB-FDE2-78E2D537CF9A}"/>
                  </a:ext>
                </a:extLst>
              </p:cNvPr>
              <p:cNvSpPr/>
              <p:nvPr/>
            </p:nvSpPr>
            <p:spPr>
              <a:xfrm>
                <a:off x="3377397" y="3948116"/>
                <a:ext cx="545631" cy="576373"/>
              </a:xfrm>
              <a:prstGeom prst="can">
                <a:avLst/>
              </a:prstGeom>
              <a:solidFill>
                <a:srgbClr val="00FDF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8" name="Group 1027">
              <a:extLst>
                <a:ext uri="{FF2B5EF4-FFF2-40B4-BE49-F238E27FC236}">
                  <a16:creationId xmlns:a16="http://schemas.microsoft.com/office/drawing/2014/main" id="{9EB8D0AB-C014-0597-B150-E285DB38D17C}"/>
                </a:ext>
              </a:extLst>
            </p:cNvPr>
            <p:cNvGrpSpPr/>
            <p:nvPr/>
          </p:nvGrpSpPr>
          <p:grpSpPr>
            <a:xfrm>
              <a:off x="4959997" y="3943173"/>
              <a:ext cx="1833765" cy="2202288"/>
              <a:chOff x="4873498" y="3943173"/>
              <a:chExt cx="1833765" cy="2202288"/>
            </a:xfrm>
          </p:grpSpPr>
          <p:sp>
            <p:nvSpPr>
              <p:cNvPr id="40" name="Rounded Rectangle 39">
                <a:extLst>
                  <a:ext uri="{FF2B5EF4-FFF2-40B4-BE49-F238E27FC236}">
                    <a16:creationId xmlns:a16="http://schemas.microsoft.com/office/drawing/2014/main" id="{B65E5C18-9460-FE11-C137-3E9EACFCC806}"/>
                  </a:ext>
                </a:extLst>
              </p:cNvPr>
              <p:cNvSpPr>
                <a:spLocks noChangeAspect="1"/>
              </p:cNvSpPr>
              <p:nvPr/>
            </p:nvSpPr>
            <p:spPr>
              <a:xfrm>
                <a:off x="4873498" y="4499541"/>
                <a:ext cx="1833765" cy="1645920"/>
              </a:xfrm>
              <a:prstGeom prst="roundRect">
                <a:avLst/>
              </a:prstGeom>
              <a:solidFill>
                <a:srgbClr val="00FDF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BE55F06-EC2A-9C78-AD23-52019B11EC5E}"/>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4917986" y="5275741"/>
                <a:ext cx="1621034" cy="640080"/>
              </a:xfrm>
              <a:prstGeom prst="rect">
                <a:avLst/>
              </a:prstGeom>
            </p:spPr>
          </p:pic>
          <p:sp>
            <p:nvSpPr>
              <p:cNvPr id="24" name="TextBox 23">
                <a:extLst>
                  <a:ext uri="{FF2B5EF4-FFF2-40B4-BE49-F238E27FC236}">
                    <a16:creationId xmlns:a16="http://schemas.microsoft.com/office/drawing/2014/main" id="{8EFA9FAA-1806-013F-8163-9485913F81FC}"/>
                  </a:ext>
                </a:extLst>
              </p:cNvPr>
              <p:cNvSpPr txBox="1"/>
              <p:nvPr/>
            </p:nvSpPr>
            <p:spPr>
              <a:xfrm>
                <a:off x="5040521" y="4553710"/>
                <a:ext cx="1604927" cy="646331"/>
              </a:xfrm>
              <a:prstGeom prst="rect">
                <a:avLst/>
              </a:prstGeom>
              <a:noFill/>
            </p:spPr>
            <p:txBody>
              <a:bodyPr wrap="none" rtlCol="0">
                <a:spAutoFit/>
              </a:bodyPr>
              <a:lstStyle/>
              <a:p>
                <a:pPr algn="ctr"/>
                <a:r>
                  <a:rPr lang="en-US" dirty="0">
                    <a:latin typeface="Comic Sans MS" panose="030F0902030302020204" pitchFamily="66" charset="0"/>
                  </a:rPr>
                  <a:t>Fundamental </a:t>
                </a:r>
              </a:p>
              <a:p>
                <a:pPr algn="ctr"/>
                <a:r>
                  <a:rPr lang="en-US" dirty="0">
                    <a:latin typeface="Comic Sans MS" panose="030F0902030302020204" pitchFamily="66" charset="0"/>
                  </a:rPr>
                  <a:t>SRF R&amp;D</a:t>
                </a:r>
              </a:p>
            </p:txBody>
          </p:sp>
          <p:sp>
            <p:nvSpPr>
              <p:cNvPr id="59" name="Can 58">
                <a:extLst>
                  <a:ext uri="{FF2B5EF4-FFF2-40B4-BE49-F238E27FC236}">
                    <a16:creationId xmlns:a16="http://schemas.microsoft.com/office/drawing/2014/main" id="{62EEC5F4-5D76-D025-61E7-6B93919F5E2E}"/>
                  </a:ext>
                </a:extLst>
              </p:cNvPr>
              <p:cNvSpPr/>
              <p:nvPr/>
            </p:nvSpPr>
            <p:spPr>
              <a:xfrm>
                <a:off x="5542279" y="3943173"/>
                <a:ext cx="545631" cy="576373"/>
              </a:xfrm>
              <a:prstGeom prst="can">
                <a:avLst/>
              </a:prstGeom>
              <a:solidFill>
                <a:srgbClr val="00FDF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2" name="Group 1031">
              <a:extLst>
                <a:ext uri="{FF2B5EF4-FFF2-40B4-BE49-F238E27FC236}">
                  <a16:creationId xmlns:a16="http://schemas.microsoft.com/office/drawing/2014/main" id="{7E453487-407E-5EC5-F029-8C788598FBFD}"/>
                </a:ext>
              </a:extLst>
            </p:cNvPr>
            <p:cNvGrpSpPr/>
            <p:nvPr/>
          </p:nvGrpSpPr>
          <p:grpSpPr>
            <a:xfrm>
              <a:off x="7002888" y="3927909"/>
              <a:ext cx="2008883" cy="2191362"/>
              <a:chOff x="6854604" y="3927909"/>
              <a:chExt cx="2008883" cy="2191362"/>
            </a:xfrm>
          </p:grpSpPr>
          <p:sp>
            <p:nvSpPr>
              <p:cNvPr id="62" name="Rounded Rectangle 61">
                <a:extLst>
                  <a:ext uri="{FF2B5EF4-FFF2-40B4-BE49-F238E27FC236}">
                    <a16:creationId xmlns:a16="http://schemas.microsoft.com/office/drawing/2014/main" id="{0B772E35-4BFA-D41E-27C5-EE69984E1CF0}"/>
                  </a:ext>
                </a:extLst>
              </p:cNvPr>
              <p:cNvSpPr>
                <a:spLocks noChangeAspect="1"/>
              </p:cNvSpPr>
              <p:nvPr/>
            </p:nvSpPr>
            <p:spPr>
              <a:xfrm>
                <a:off x="6959435" y="4473351"/>
                <a:ext cx="1833765" cy="1645920"/>
              </a:xfrm>
              <a:prstGeom prst="roundRect">
                <a:avLst/>
              </a:prstGeom>
              <a:solidFill>
                <a:srgbClr val="00FDF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 descr="M:\caduser\images\jhenry\C100\cryomodule_24may07a.bmp">
                <a:extLst>
                  <a:ext uri="{FF2B5EF4-FFF2-40B4-BE49-F238E27FC236}">
                    <a16:creationId xmlns:a16="http://schemas.microsoft.com/office/drawing/2014/main" id="{52E46D9A-7B58-7E40-2F06-365F2B3FF475}"/>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4286" y="5064267"/>
                <a:ext cx="184004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E9C41BB4-C408-DF40-C32D-89A2F60445CE}"/>
                  </a:ext>
                </a:extLst>
              </p:cNvPr>
              <p:cNvSpPr txBox="1"/>
              <p:nvPr/>
            </p:nvSpPr>
            <p:spPr>
              <a:xfrm>
                <a:off x="6854604" y="4593686"/>
                <a:ext cx="2008883" cy="584775"/>
              </a:xfrm>
              <a:prstGeom prst="rect">
                <a:avLst/>
              </a:prstGeom>
              <a:noFill/>
            </p:spPr>
            <p:txBody>
              <a:bodyPr wrap="none" rtlCol="0">
                <a:spAutoFit/>
              </a:bodyPr>
              <a:lstStyle/>
              <a:p>
                <a:pPr algn="ctr"/>
                <a:r>
                  <a:rPr lang="en-US" sz="1600" dirty="0">
                    <a:latin typeface="Comic Sans MS" panose="030F0902030302020204" pitchFamily="66" charset="0"/>
                  </a:rPr>
                  <a:t>SRF system Design</a:t>
                </a:r>
              </a:p>
              <a:p>
                <a:pPr algn="ctr"/>
                <a:r>
                  <a:rPr lang="en-US" sz="1600" dirty="0">
                    <a:latin typeface="Comic Sans MS" panose="030F0902030302020204" pitchFamily="66" charset="0"/>
                  </a:rPr>
                  <a:t>and Engineering</a:t>
                </a:r>
              </a:p>
            </p:txBody>
          </p:sp>
          <p:sp>
            <p:nvSpPr>
              <p:cNvPr id="61" name="Can 60">
                <a:extLst>
                  <a:ext uri="{FF2B5EF4-FFF2-40B4-BE49-F238E27FC236}">
                    <a16:creationId xmlns:a16="http://schemas.microsoft.com/office/drawing/2014/main" id="{4D5543A9-C55F-B57F-1841-0EC1556AA013}"/>
                  </a:ext>
                </a:extLst>
              </p:cNvPr>
              <p:cNvSpPr/>
              <p:nvPr/>
            </p:nvSpPr>
            <p:spPr>
              <a:xfrm>
                <a:off x="7603501" y="3927909"/>
                <a:ext cx="545631" cy="576373"/>
              </a:xfrm>
              <a:prstGeom prst="can">
                <a:avLst/>
              </a:prstGeom>
              <a:solidFill>
                <a:srgbClr val="00FDF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ECFCF1BA-CA9F-523C-889E-2C92CB96E879}"/>
                </a:ext>
              </a:extLst>
            </p:cNvPr>
            <p:cNvSpPr txBox="1"/>
            <p:nvPr/>
          </p:nvSpPr>
          <p:spPr>
            <a:xfrm>
              <a:off x="2460454" y="3728215"/>
              <a:ext cx="681026" cy="184666"/>
            </a:xfrm>
            <a:prstGeom prst="rect">
              <a:avLst/>
            </a:prstGeom>
            <a:noFill/>
          </p:spPr>
          <p:txBody>
            <a:bodyPr wrap="square">
              <a:spAutoFit/>
            </a:bodyPr>
            <a:lstStyle/>
            <a:p>
              <a:r>
                <a:rPr lang="en-US" sz="600" b="1" dirty="0">
                  <a:solidFill>
                    <a:schemeClr val="bg1"/>
                  </a:solidFill>
                </a:rPr>
                <a:t>SRF’29 @ JLAB</a:t>
              </a:r>
              <a:endParaRPr lang="en-US" sz="600" dirty="0">
                <a:solidFill>
                  <a:schemeClr val="bg1"/>
                </a:solidFill>
              </a:endParaRPr>
            </a:p>
          </p:txBody>
        </p:sp>
        <p:sp>
          <p:nvSpPr>
            <p:cNvPr id="54" name="TextBox 53">
              <a:extLst>
                <a:ext uri="{FF2B5EF4-FFF2-40B4-BE49-F238E27FC236}">
                  <a16:creationId xmlns:a16="http://schemas.microsoft.com/office/drawing/2014/main" id="{C575D1DC-5137-0A00-F508-5DFFEE9A63DB}"/>
                </a:ext>
              </a:extLst>
            </p:cNvPr>
            <p:cNvSpPr txBox="1"/>
            <p:nvPr/>
          </p:nvSpPr>
          <p:spPr>
            <a:xfrm>
              <a:off x="1466281" y="3731312"/>
              <a:ext cx="681026" cy="184666"/>
            </a:xfrm>
            <a:prstGeom prst="rect">
              <a:avLst/>
            </a:prstGeom>
            <a:noFill/>
          </p:spPr>
          <p:txBody>
            <a:bodyPr wrap="square">
              <a:spAutoFit/>
            </a:bodyPr>
            <a:lstStyle/>
            <a:p>
              <a:r>
                <a:rPr lang="en-US" sz="600" b="1" dirty="0">
                  <a:solidFill>
                    <a:schemeClr val="bg1"/>
                  </a:solidFill>
                </a:rPr>
                <a:t>TTC’27  @ JLAB</a:t>
              </a:r>
              <a:endParaRPr lang="en-US" sz="600" dirty="0">
                <a:solidFill>
                  <a:schemeClr val="bg1"/>
                </a:solidFill>
              </a:endParaRPr>
            </a:p>
          </p:txBody>
        </p:sp>
        <p:grpSp>
          <p:nvGrpSpPr>
            <p:cNvPr id="1033" name="Group 1032">
              <a:extLst>
                <a:ext uri="{FF2B5EF4-FFF2-40B4-BE49-F238E27FC236}">
                  <a16:creationId xmlns:a16="http://schemas.microsoft.com/office/drawing/2014/main" id="{31EDE8DA-5751-0B4A-AA7E-575C687E23E5}"/>
                </a:ext>
              </a:extLst>
            </p:cNvPr>
            <p:cNvGrpSpPr/>
            <p:nvPr/>
          </p:nvGrpSpPr>
          <p:grpSpPr>
            <a:xfrm>
              <a:off x="9307990" y="3931898"/>
              <a:ext cx="1833765" cy="2187373"/>
              <a:chOff x="9184420" y="3931898"/>
              <a:chExt cx="1833765" cy="2187373"/>
            </a:xfrm>
          </p:grpSpPr>
          <p:sp>
            <p:nvSpPr>
              <p:cNvPr id="55" name="Rounded Rectangle 54">
                <a:extLst>
                  <a:ext uri="{FF2B5EF4-FFF2-40B4-BE49-F238E27FC236}">
                    <a16:creationId xmlns:a16="http://schemas.microsoft.com/office/drawing/2014/main" id="{5770DC0A-E460-807D-068A-415879F24E18}"/>
                  </a:ext>
                </a:extLst>
              </p:cNvPr>
              <p:cNvSpPr>
                <a:spLocks noChangeAspect="1"/>
              </p:cNvSpPr>
              <p:nvPr/>
            </p:nvSpPr>
            <p:spPr>
              <a:xfrm>
                <a:off x="9184420" y="4473351"/>
                <a:ext cx="1833765" cy="1645920"/>
              </a:xfrm>
              <a:prstGeom prst="roundRect">
                <a:avLst/>
              </a:prstGeom>
              <a:solidFill>
                <a:srgbClr val="00FDF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9" name="Can 1028">
                <a:extLst>
                  <a:ext uri="{FF2B5EF4-FFF2-40B4-BE49-F238E27FC236}">
                    <a16:creationId xmlns:a16="http://schemas.microsoft.com/office/drawing/2014/main" id="{C2E27A69-E18C-5F0F-8CCF-E4A4D0CA1CC4}"/>
                  </a:ext>
                </a:extLst>
              </p:cNvPr>
              <p:cNvSpPr/>
              <p:nvPr/>
            </p:nvSpPr>
            <p:spPr>
              <a:xfrm>
                <a:off x="9852657" y="3931898"/>
                <a:ext cx="545631" cy="576373"/>
              </a:xfrm>
              <a:prstGeom prst="can">
                <a:avLst/>
              </a:prstGeom>
              <a:solidFill>
                <a:srgbClr val="00FDF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1029">
                <a:extLst>
                  <a:ext uri="{FF2B5EF4-FFF2-40B4-BE49-F238E27FC236}">
                    <a16:creationId xmlns:a16="http://schemas.microsoft.com/office/drawing/2014/main" id="{AF50C112-C911-804B-A706-CA5E94E8F7EB}"/>
                  </a:ext>
                </a:extLst>
              </p:cNvPr>
              <p:cNvPicPr>
                <a:picLocks noChangeAspect="1"/>
              </p:cNvPicPr>
              <p:nvPr/>
            </p:nvPicPr>
            <p:blipFill>
              <a:blip r:embed="rId18"/>
              <a:stretch>
                <a:fillRect/>
              </a:stretch>
            </p:blipFill>
            <p:spPr>
              <a:xfrm>
                <a:off x="9485116" y="5230267"/>
                <a:ext cx="1280714" cy="822960"/>
              </a:xfrm>
              <a:prstGeom prst="rect">
                <a:avLst/>
              </a:prstGeom>
            </p:spPr>
          </p:pic>
          <p:sp>
            <p:nvSpPr>
              <p:cNvPr id="1031" name="TextBox 1030">
                <a:extLst>
                  <a:ext uri="{FF2B5EF4-FFF2-40B4-BE49-F238E27FC236}">
                    <a16:creationId xmlns:a16="http://schemas.microsoft.com/office/drawing/2014/main" id="{0B3C511E-D444-2051-C20C-537459CC55CD}"/>
                  </a:ext>
                </a:extLst>
              </p:cNvPr>
              <p:cNvSpPr txBox="1"/>
              <p:nvPr/>
            </p:nvSpPr>
            <p:spPr>
              <a:xfrm>
                <a:off x="9469557" y="4557075"/>
                <a:ext cx="1263487" cy="646331"/>
              </a:xfrm>
              <a:prstGeom prst="rect">
                <a:avLst/>
              </a:prstGeom>
              <a:noFill/>
            </p:spPr>
            <p:txBody>
              <a:bodyPr wrap="none" rtlCol="0">
                <a:spAutoFit/>
              </a:bodyPr>
              <a:lstStyle/>
              <a:p>
                <a:pPr algn="ctr"/>
                <a:r>
                  <a:rPr lang="en-US" dirty="0">
                    <a:latin typeface="Comic Sans MS" panose="030F0902030302020204" pitchFamily="66" charset="0"/>
                  </a:rPr>
                  <a:t>SRF Linac</a:t>
                </a:r>
              </a:p>
              <a:p>
                <a:pPr algn="ctr"/>
                <a:r>
                  <a:rPr lang="en-US" dirty="0">
                    <a:latin typeface="Comic Sans MS" panose="030F0902030302020204" pitchFamily="66" charset="0"/>
                  </a:rPr>
                  <a:t>Operation</a:t>
                </a:r>
              </a:p>
            </p:txBody>
          </p:sp>
        </p:grpSp>
      </p:grpSp>
      <p:sp>
        <p:nvSpPr>
          <p:cNvPr id="1024" name="TextBox 1023">
            <a:extLst>
              <a:ext uri="{FF2B5EF4-FFF2-40B4-BE49-F238E27FC236}">
                <a16:creationId xmlns:a16="http://schemas.microsoft.com/office/drawing/2014/main" id="{890DEB53-6EBC-9BBB-F0BA-7E152DBA353D}"/>
              </a:ext>
            </a:extLst>
          </p:cNvPr>
          <p:cNvSpPr txBox="1"/>
          <p:nvPr/>
        </p:nvSpPr>
        <p:spPr>
          <a:xfrm>
            <a:off x="5463577" y="727926"/>
            <a:ext cx="6117020" cy="784830"/>
          </a:xfrm>
          <a:prstGeom prst="rect">
            <a:avLst/>
          </a:prstGeom>
          <a:solidFill>
            <a:srgbClr val="00B0F0"/>
          </a:solidFill>
        </p:spPr>
        <p:txBody>
          <a:bodyPr wrap="square">
            <a:spAutoFit/>
          </a:bodyPr>
          <a:lstStyle/>
          <a:p>
            <a:r>
              <a:rPr lang="en-US" sz="900" dirty="0">
                <a:solidFill>
                  <a:schemeClr val="bg1"/>
                </a:solidFill>
              </a:rPr>
              <a:t>JLAB’s SRF Institute leads the advancement of SRF science and technology by developing new SRF materials, building innovative SRF devices, and expanding applications of SRF technology beyond the realm of fundamental research. We are working to raise the effectiveness of particle accelerators and accelerator-driven sources of specialized light and particles. These are tools that benefit not only researchers, but also engineers and technologists, in fields ranging from particle and nuclear physics to materials science, life science, energy, environment and industry.</a:t>
            </a:r>
          </a:p>
        </p:txBody>
      </p:sp>
      <p:sp>
        <p:nvSpPr>
          <p:cNvPr id="1036" name="TextBox 1035">
            <a:extLst>
              <a:ext uri="{FF2B5EF4-FFF2-40B4-BE49-F238E27FC236}">
                <a16:creationId xmlns:a16="http://schemas.microsoft.com/office/drawing/2014/main" id="{2999548D-A675-0061-F47A-7C4ED46A1404}"/>
              </a:ext>
            </a:extLst>
          </p:cNvPr>
          <p:cNvSpPr txBox="1"/>
          <p:nvPr/>
        </p:nvSpPr>
        <p:spPr>
          <a:xfrm>
            <a:off x="1282439" y="6240850"/>
            <a:ext cx="9049229" cy="338554"/>
          </a:xfrm>
          <a:prstGeom prst="rect">
            <a:avLst/>
          </a:prstGeom>
          <a:solidFill>
            <a:srgbClr val="00B0F0"/>
          </a:solidFill>
        </p:spPr>
        <p:txBody>
          <a:bodyPr wrap="square">
            <a:spAutoFit/>
          </a:bodyPr>
          <a:lstStyle/>
          <a:p>
            <a:r>
              <a:rPr lang="en-US" sz="1600" dirty="0">
                <a:solidFill>
                  <a:schemeClr val="bg1"/>
                </a:solidFill>
              </a:rPr>
              <a:t>Five SRF Pillars Enabling Accelerator Tools for Discovery Science and Wider Applications of National Interest       </a:t>
            </a:r>
          </a:p>
        </p:txBody>
      </p:sp>
      <p:sp>
        <p:nvSpPr>
          <p:cNvPr id="48" name="Slide Number Placeholder 47">
            <a:extLst>
              <a:ext uri="{FF2B5EF4-FFF2-40B4-BE49-F238E27FC236}">
                <a16:creationId xmlns:a16="http://schemas.microsoft.com/office/drawing/2014/main" id="{0CC65111-74AD-014D-9CA3-CBE2DEAA164F}"/>
              </a:ext>
            </a:extLst>
          </p:cNvPr>
          <p:cNvSpPr>
            <a:spLocks noGrp="1"/>
          </p:cNvSpPr>
          <p:nvPr>
            <p:ph type="sldNum" sz="quarter" idx="12"/>
          </p:nvPr>
        </p:nvSpPr>
        <p:spPr/>
        <p:txBody>
          <a:bodyPr/>
          <a:lstStyle/>
          <a:p>
            <a:fld id="{A6D92F34-90F0-A04B-B25E-547F60E2DEF4}" type="slidenum">
              <a:rPr lang="en-US" smtClean="0"/>
              <a:t>13</a:t>
            </a:fld>
            <a:endParaRPr lang="en-US"/>
          </a:p>
        </p:txBody>
      </p:sp>
      <p:pic>
        <p:nvPicPr>
          <p:cNvPr id="2050" name="Picture 2" descr="JAI Seminar: FCC-ee Higgs and Electroweak Factory | John Adams Institute  for Accelerator Science">
            <a:extLst>
              <a:ext uri="{FF2B5EF4-FFF2-40B4-BE49-F238E27FC236}">
                <a16:creationId xmlns:a16="http://schemas.microsoft.com/office/drawing/2014/main" id="{3984F6C1-B0EA-F816-61CE-9CECF932875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40476" y="1661414"/>
            <a:ext cx="1144989"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302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66A27E-06A2-4B8C-2C35-38C61B89127B}"/>
              </a:ext>
            </a:extLst>
          </p:cNvPr>
          <p:cNvSpPr>
            <a:spLocks noGrp="1"/>
          </p:cNvSpPr>
          <p:nvPr>
            <p:ph type="title"/>
          </p:nvPr>
        </p:nvSpPr>
        <p:spPr/>
        <p:txBody>
          <a:bodyPr/>
          <a:lstStyle/>
          <a:p>
            <a:r>
              <a:rPr lang="en-US" dirty="0"/>
              <a:t>Workshop Focus and Aim</a:t>
            </a:r>
          </a:p>
        </p:txBody>
      </p:sp>
      <p:sp>
        <p:nvSpPr>
          <p:cNvPr id="6" name="Text Placeholder 5">
            <a:extLst>
              <a:ext uri="{FF2B5EF4-FFF2-40B4-BE49-F238E27FC236}">
                <a16:creationId xmlns:a16="http://schemas.microsoft.com/office/drawing/2014/main" id="{F405881A-6838-B9BD-A9E8-8937C2542F9C}"/>
              </a:ext>
            </a:extLst>
          </p:cNvPr>
          <p:cNvSpPr>
            <a:spLocks noGrp="1"/>
          </p:cNvSpPr>
          <p:nvPr>
            <p:ph type="body" sz="half" idx="2"/>
          </p:nvPr>
        </p:nvSpPr>
        <p:spPr>
          <a:xfrm>
            <a:off x="309094" y="1319201"/>
            <a:ext cx="11578106" cy="4798378"/>
          </a:xfrm>
        </p:spPr>
        <p:txBody>
          <a:bodyPr>
            <a:noAutofit/>
          </a:bodyPr>
          <a:lstStyle/>
          <a:p>
            <a:r>
              <a:rPr lang="en-US" dirty="0"/>
              <a:t>Latest advancements in SRF sciences and technologies and their potential impact to SRF-based accelerators at Jefferson Lab and elsewhere. CEBAF, UITF, and next-generation SRF innovations</a:t>
            </a:r>
          </a:p>
          <a:p>
            <a:endParaRPr lang="en-US" dirty="0"/>
          </a:p>
          <a:p>
            <a:pPr marL="342900" indent="-342900">
              <a:buFont typeface="Arial" panose="020B0604020202020204" pitchFamily="34" charset="0"/>
              <a:buChar char="•"/>
            </a:pPr>
            <a:r>
              <a:rPr lang="en-US" dirty="0"/>
              <a:t>Strengthen collaboration among experts and institutions in areas of shared interest</a:t>
            </a:r>
          </a:p>
          <a:p>
            <a:endParaRPr lang="en-US" dirty="0"/>
          </a:p>
          <a:p>
            <a:pPr marL="342900" indent="-342900">
              <a:buFont typeface="Arial" panose="020B0604020202020204" pitchFamily="34" charset="0"/>
              <a:buChar char="•"/>
            </a:pPr>
            <a:r>
              <a:rPr lang="en-US" dirty="0"/>
              <a:t>Foster partnerships with funding agencies and industry where strategic interests align</a:t>
            </a:r>
          </a:p>
          <a:p>
            <a:endParaRPr lang="en-US" dirty="0"/>
          </a:p>
          <a:p>
            <a:pPr marL="342900" indent="-342900">
              <a:buFont typeface="Arial" panose="020B0604020202020204" pitchFamily="34" charset="0"/>
              <a:buChar char="•"/>
            </a:pPr>
            <a:r>
              <a:rPr lang="en-US" dirty="0"/>
              <a:t>Provide a forum for discussing new ideas, addressing challenges, and shaping directions</a:t>
            </a:r>
          </a:p>
          <a:p>
            <a:endParaRPr lang="en-US" dirty="0"/>
          </a:p>
        </p:txBody>
      </p:sp>
      <p:sp>
        <p:nvSpPr>
          <p:cNvPr id="7" name="Slide Number Placeholder 6">
            <a:extLst>
              <a:ext uri="{FF2B5EF4-FFF2-40B4-BE49-F238E27FC236}">
                <a16:creationId xmlns:a16="http://schemas.microsoft.com/office/drawing/2014/main" id="{82FAF459-A6EB-6A48-1125-C98A0D4E9727}"/>
              </a:ext>
            </a:extLst>
          </p:cNvPr>
          <p:cNvSpPr>
            <a:spLocks noGrp="1"/>
          </p:cNvSpPr>
          <p:nvPr>
            <p:ph type="sldNum" sz="quarter" idx="12"/>
          </p:nvPr>
        </p:nvSpPr>
        <p:spPr/>
        <p:txBody>
          <a:bodyPr/>
          <a:lstStyle/>
          <a:p>
            <a:fld id="{7D1BE87E-F0DE-A44C-894B-E142BEB21E42}" type="slidenum">
              <a:rPr lang="en-US" smtClean="0"/>
              <a:pPr/>
              <a:t>2</a:t>
            </a:fld>
            <a:endParaRPr lang="en-US" dirty="0"/>
          </a:p>
        </p:txBody>
      </p:sp>
    </p:spTree>
    <p:extLst>
      <p:ext uri="{BB962C8B-B14F-4D97-AF65-F5344CB8AC3E}">
        <p14:creationId xmlns:p14="http://schemas.microsoft.com/office/powerpoint/2010/main" val="1400045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A233A-6AFA-65DE-EEF3-F07CCECD29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4A246E9-9A0A-6F78-ABC7-6EF601DC91AC}"/>
              </a:ext>
            </a:extLst>
          </p:cNvPr>
          <p:cNvSpPr>
            <a:spLocks noGrp="1"/>
          </p:cNvSpPr>
          <p:nvPr>
            <p:ph type="title"/>
          </p:nvPr>
        </p:nvSpPr>
        <p:spPr/>
        <p:txBody>
          <a:bodyPr/>
          <a:lstStyle/>
          <a:p>
            <a:r>
              <a:rPr lang="en-US" dirty="0"/>
              <a:t>Focus Areas</a:t>
            </a:r>
          </a:p>
        </p:txBody>
      </p:sp>
      <p:sp>
        <p:nvSpPr>
          <p:cNvPr id="6" name="Text Placeholder 5">
            <a:extLst>
              <a:ext uri="{FF2B5EF4-FFF2-40B4-BE49-F238E27FC236}">
                <a16:creationId xmlns:a16="http://schemas.microsoft.com/office/drawing/2014/main" id="{A4E68374-D070-4695-4F74-F8BD15405FDE}"/>
              </a:ext>
            </a:extLst>
          </p:cNvPr>
          <p:cNvSpPr>
            <a:spLocks noGrp="1"/>
          </p:cNvSpPr>
          <p:nvPr>
            <p:ph type="body" sz="half" idx="2"/>
          </p:nvPr>
        </p:nvSpPr>
        <p:spPr>
          <a:xfrm>
            <a:off x="309094" y="1319201"/>
            <a:ext cx="11578106" cy="4798378"/>
          </a:xfrm>
        </p:spPr>
        <p:txBody>
          <a:bodyPr>
            <a:noAutofit/>
          </a:bodyPr>
          <a:lstStyle/>
          <a:p>
            <a:endParaRPr lang="en-US" dirty="0"/>
          </a:p>
          <a:p>
            <a:pPr marL="342900" indent="-342900">
              <a:buFont typeface="Arial" panose="020B0604020202020204" pitchFamily="34" charset="0"/>
              <a:buChar char="•"/>
            </a:pPr>
            <a:r>
              <a:rPr lang="en-US" dirty="0"/>
              <a:t>Future SRF scenarios at JLAB</a:t>
            </a:r>
          </a:p>
          <a:p>
            <a:pPr marL="800100" lvl="1" indent="-342900">
              <a:buFont typeface="Arial" panose="020B0604020202020204" pitchFamily="34" charset="0"/>
              <a:buChar char="•"/>
            </a:pPr>
            <a:r>
              <a:rPr lang="en-US" dirty="0"/>
              <a:t>Approaches to enhancing CEBAF’s energy efficiency and discovery potential in context of 2023 Nuclear Science Advisory Committee (NSAC) Long Range Plan for Nuclear Science. </a:t>
            </a:r>
          </a:p>
          <a:p>
            <a:pPr marL="342900" indent="-342900">
              <a:buFont typeface="Arial" panose="020B0604020202020204" pitchFamily="34" charset="0"/>
              <a:buChar char="•"/>
            </a:pPr>
            <a:r>
              <a:rPr lang="en-US" dirty="0"/>
              <a:t>SRF for future scientific facilities</a:t>
            </a:r>
          </a:p>
          <a:p>
            <a:pPr marL="800100" lvl="1" indent="-342900">
              <a:buFont typeface="Arial" panose="020B0604020202020204" pitchFamily="34" charset="0"/>
              <a:buChar char="•"/>
            </a:pPr>
            <a:r>
              <a:rPr lang="en-US" dirty="0"/>
              <a:t>Electron-Ion Collider (EIC)</a:t>
            </a:r>
          </a:p>
          <a:p>
            <a:pPr marL="800100" lvl="1" indent="-342900">
              <a:buFont typeface="Arial" panose="020B0604020202020204" pitchFamily="34" charset="0"/>
              <a:buChar char="•"/>
            </a:pPr>
            <a:r>
              <a:rPr lang="en-US" dirty="0"/>
              <a:t>U.S. Higgs Factory Circular Collider (HFCC)</a:t>
            </a:r>
          </a:p>
          <a:p>
            <a:pPr marL="800100" lvl="1" indent="-342900">
              <a:buFont typeface="Arial" panose="020B0604020202020204" pitchFamily="34" charset="0"/>
              <a:buChar char="•"/>
            </a:pPr>
            <a:r>
              <a:rPr lang="en-US" dirty="0"/>
              <a:t>Muon collider </a:t>
            </a:r>
          </a:p>
          <a:p>
            <a:pPr marL="342900" indent="-342900">
              <a:buFont typeface="Arial" panose="020B0604020202020204" pitchFamily="34" charset="0"/>
              <a:buChar char="•"/>
            </a:pPr>
            <a:r>
              <a:rPr lang="en-US" dirty="0"/>
              <a:t>SRF beyond basic research for nuclear and particle physics</a:t>
            </a:r>
          </a:p>
          <a:p>
            <a:pPr marL="800100" lvl="1" indent="-342900">
              <a:buFont typeface="Arial" panose="020B0604020202020204" pitchFamily="34" charset="0"/>
              <a:buChar char="•"/>
            </a:pPr>
            <a:r>
              <a:rPr lang="en-US" dirty="0"/>
              <a:t>Approaches to accelerator driven systems for transmutation of nuclear waste (projects selected by ARPA-E NEWTON program)</a:t>
            </a:r>
          </a:p>
          <a:p>
            <a:pPr marL="800100" lvl="1" indent="-342900">
              <a:buFont typeface="Arial" panose="020B0604020202020204" pitchFamily="34" charset="0"/>
              <a:buChar char="•"/>
            </a:pPr>
            <a:r>
              <a:rPr lang="en-US" dirty="0"/>
              <a:t>Compact SRF technologies for industry (projects awarded by DOE ARDAP)</a:t>
            </a:r>
          </a:p>
          <a:p>
            <a:pPr marL="800100" lvl="1" indent="-342900">
              <a:buFont typeface="Arial" panose="020B0604020202020204" pitchFamily="34" charset="0"/>
              <a:buChar char="•"/>
            </a:pPr>
            <a:r>
              <a:rPr lang="en-US" dirty="0"/>
              <a:t>SRF-based new tools for material sciences and biomedical applications (a proposed SRF microscope initiative) </a:t>
            </a:r>
          </a:p>
          <a:p>
            <a:pPr marL="342900" indent="-342900">
              <a:buFont typeface="Arial" panose="020B0604020202020204" pitchFamily="34" charset="0"/>
              <a:buChar char="•"/>
            </a:pPr>
            <a:endParaRPr lang="en-US" dirty="0"/>
          </a:p>
          <a:p>
            <a:endParaRPr lang="en-US" dirty="0"/>
          </a:p>
        </p:txBody>
      </p:sp>
      <p:sp>
        <p:nvSpPr>
          <p:cNvPr id="7" name="Slide Number Placeholder 6">
            <a:extLst>
              <a:ext uri="{FF2B5EF4-FFF2-40B4-BE49-F238E27FC236}">
                <a16:creationId xmlns:a16="http://schemas.microsoft.com/office/drawing/2014/main" id="{86C3FE9D-3751-6B9F-BDF6-D1CE8F83D67A}"/>
              </a:ext>
            </a:extLst>
          </p:cNvPr>
          <p:cNvSpPr>
            <a:spLocks noGrp="1"/>
          </p:cNvSpPr>
          <p:nvPr>
            <p:ph type="sldNum" sz="quarter" idx="12"/>
          </p:nvPr>
        </p:nvSpPr>
        <p:spPr/>
        <p:txBody>
          <a:bodyPr/>
          <a:lstStyle/>
          <a:p>
            <a:fld id="{7D1BE87E-F0DE-A44C-894B-E142BEB21E42}" type="slidenum">
              <a:rPr lang="en-US" smtClean="0"/>
              <a:pPr/>
              <a:t>3</a:t>
            </a:fld>
            <a:endParaRPr lang="en-US" dirty="0"/>
          </a:p>
        </p:txBody>
      </p:sp>
    </p:spTree>
    <p:extLst>
      <p:ext uri="{BB962C8B-B14F-4D97-AF65-F5344CB8AC3E}">
        <p14:creationId xmlns:p14="http://schemas.microsoft.com/office/powerpoint/2010/main" val="3496973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41DB9-ABD6-C6ED-1002-8F8F1F906A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9D4D1D-298E-5FA0-21CD-317DF7827F6B}"/>
              </a:ext>
            </a:extLst>
          </p:cNvPr>
          <p:cNvSpPr>
            <a:spLocks noGrp="1"/>
          </p:cNvSpPr>
          <p:nvPr>
            <p:ph type="title"/>
          </p:nvPr>
        </p:nvSpPr>
        <p:spPr/>
        <p:txBody>
          <a:bodyPr/>
          <a:lstStyle/>
          <a:p>
            <a:r>
              <a:rPr lang="en-US" dirty="0"/>
              <a:t>Roundtables and Consortium Kickoff </a:t>
            </a:r>
          </a:p>
        </p:txBody>
      </p:sp>
      <p:sp>
        <p:nvSpPr>
          <p:cNvPr id="7" name="Slide Number Placeholder 6">
            <a:extLst>
              <a:ext uri="{FF2B5EF4-FFF2-40B4-BE49-F238E27FC236}">
                <a16:creationId xmlns:a16="http://schemas.microsoft.com/office/drawing/2014/main" id="{B3D39E02-8BD0-91D4-8FB4-8687FD69BF9D}"/>
              </a:ext>
            </a:extLst>
          </p:cNvPr>
          <p:cNvSpPr>
            <a:spLocks noGrp="1"/>
          </p:cNvSpPr>
          <p:nvPr>
            <p:ph type="sldNum" sz="quarter" idx="12"/>
          </p:nvPr>
        </p:nvSpPr>
        <p:spPr/>
        <p:txBody>
          <a:bodyPr/>
          <a:lstStyle/>
          <a:p>
            <a:fld id="{7D1BE87E-F0DE-A44C-894B-E142BEB21E42}" type="slidenum">
              <a:rPr lang="en-US" smtClean="0"/>
              <a:pPr/>
              <a:t>4</a:t>
            </a:fld>
            <a:endParaRPr lang="en-US" dirty="0"/>
          </a:p>
        </p:txBody>
      </p:sp>
      <p:graphicFrame>
        <p:nvGraphicFramePr>
          <p:cNvPr id="2" name="Table 1">
            <a:extLst>
              <a:ext uri="{FF2B5EF4-FFF2-40B4-BE49-F238E27FC236}">
                <a16:creationId xmlns:a16="http://schemas.microsoft.com/office/drawing/2014/main" id="{78754C25-7A34-FC53-7701-FBA292A57160}"/>
              </a:ext>
            </a:extLst>
          </p:cNvPr>
          <p:cNvGraphicFramePr>
            <a:graphicFrameLocks noGrp="1"/>
          </p:cNvGraphicFramePr>
          <p:nvPr>
            <p:extLst>
              <p:ext uri="{D42A27DB-BD31-4B8C-83A1-F6EECF244321}">
                <p14:modId xmlns:p14="http://schemas.microsoft.com/office/powerpoint/2010/main" val="3819227648"/>
              </p:ext>
            </p:extLst>
          </p:nvPr>
        </p:nvGraphicFramePr>
        <p:xfrm>
          <a:off x="309093" y="1720556"/>
          <a:ext cx="11573814" cy="4358640"/>
        </p:xfrm>
        <a:graphic>
          <a:graphicData uri="http://schemas.openxmlformats.org/drawingml/2006/table">
            <a:tbl>
              <a:tblPr firstRow="1" bandRow="1">
                <a:tableStyleId>{5C22544A-7EE6-4342-B048-85BDC9FD1C3A}</a:tableStyleId>
              </a:tblPr>
              <a:tblGrid>
                <a:gridCol w="2354594">
                  <a:extLst>
                    <a:ext uri="{9D8B030D-6E8A-4147-A177-3AD203B41FA5}">
                      <a16:colId xmlns:a16="http://schemas.microsoft.com/office/drawing/2014/main" val="2027897293"/>
                    </a:ext>
                  </a:extLst>
                </a:gridCol>
                <a:gridCol w="4333461">
                  <a:extLst>
                    <a:ext uri="{9D8B030D-6E8A-4147-A177-3AD203B41FA5}">
                      <a16:colId xmlns:a16="http://schemas.microsoft.com/office/drawing/2014/main" val="3719154082"/>
                    </a:ext>
                  </a:extLst>
                </a:gridCol>
                <a:gridCol w="4885759">
                  <a:extLst>
                    <a:ext uri="{9D8B030D-6E8A-4147-A177-3AD203B41FA5}">
                      <a16:colId xmlns:a16="http://schemas.microsoft.com/office/drawing/2014/main" val="127258085"/>
                    </a:ext>
                  </a:extLst>
                </a:gridCol>
              </a:tblGrid>
              <a:tr h="290553">
                <a:tc>
                  <a:txBody>
                    <a:bodyPr/>
                    <a:lstStyle/>
                    <a:p>
                      <a:pPr algn="ctr"/>
                      <a:r>
                        <a:rPr lang="en-US" sz="2800" dirty="0">
                          <a:latin typeface="Arial" panose="020B0604020202020204" pitchFamily="34" charset="0"/>
                          <a:cs typeface="Arial" panose="020B0604020202020204" pitchFamily="34" charset="0"/>
                        </a:rPr>
                        <a:t>Roundtable</a:t>
                      </a:r>
                    </a:p>
                  </a:txBody>
                  <a:tcPr/>
                </a:tc>
                <a:tc>
                  <a:txBody>
                    <a:bodyPr/>
                    <a:lstStyle/>
                    <a:p>
                      <a:pPr algn="ctr"/>
                      <a:r>
                        <a:rPr lang="en-US" sz="2800" dirty="0">
                          <a:latin typeface="Arial" panose="020B0604020202020204" pitchFamily="34" charset="0"/>
                          <a:cs typeface="Arial" panose="020B0604020202020204" pitchFamily="34" charset="0"/>
                        </a:rPr>
                        <a:t>Consortium</a:t>
                      </a:r>
                    </a:p>
                  </a:txBody>
                  <a:tcPr/>
                </a:tc>
                <a:tc>
                  <a:txBody>
                    <a:bodyPr/>
                    <a:lstStyle/>
                    <a:p>
                      <a:pPr algn="ctr"/>
                      <a:r>
                        <a:rPr lang="en-US" sz="2800" dirty="0">
                          <a:latin typeface="Arial" panose="020B0604020202020204" pitchFamily="34" charset="0"/>
                          <a:cs typeface="Arial" panose="020B0604020202020204" pitchFamily="34" charset="0"/>
                        </a:rPr>
                        <a:t>Objective/Success Metric</a:t>
                      </a:r>
                    </a:p>
                  </a:txBody>
                  <a:tcPr/>
                </a:tc>
                <a:extLst>
                  <a:ext uri="{0D108BD9-81ED-4DB2-BD59-A6C34878D82A}">
                    <a16:rowId xmlns:a16="http://schemas.microsoft.com/office/drawing/2014/main" val="3418654061"/>
                  </a:ext>
                </a:extLst>
              </a:tr>
              <a:tr h="489005">
                <a:tc>
                  <a:txBody>
                    <a:bodyPr/>
                    <a:lstStyle/>
                    <a:p>
                      <a:r>
                        <a:rPr lang="en-US" dirty="0">
                          <a:latin typeface="Arial" panose="020B0604020202020204" pitchFamily="34" charset="0"/>
                          <a:cs typeface="Arial" panose="020B0604020202020204" pitchFamily="34" charset="0"/>
                        </a:rPr>
                        <a:t>Fundamental research and development of </a:t>
                      </a:r>
                      <a:r>
                        <a:rPr lang="en-US" dirty="0" err="1">
                          <a:latin typeface="Arial" panose="020B0604020202020204" pitchFamily="34" charset="0"/>
                          <a:cs typeface="Arial" panose="020B0604020202020204" pitchFamily="34" charset="0"/>
                        </a:rPr>
                        <a:t>Nb₃Sn</a:t>
                      </a:r>
                      <a:endParaRPr lang="en-US" dirty="0">
                        <a:latin typeface="Arial" panose="020B0604020202020204" pitchFamily="34" charset="0"/>
                        <a:cs typeface="Arial" panose="020B0604020202020204" pitchFamily="34" charset="0"/>
                      </a:endParaRPr>
                    </a:p>
                  </a:txBody>
                  <a:tcPr/>
                </a:tc>
                <a:tc>
                  <a:txBody>
                    <a:bodyPr/>
                    <a:lstStyle/>
                    <a:p>
                      <a:r>
                        <a:rPr lang="en-US" dirty="0">
                          <a:solidFill>
                            <a:srgbClr val="FF0000"/>
                          </a:solidFill>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ulti-disciplinary Synth</a:t>
                      </a:r>
                      <a:r>
                        <a:rPr lang="en-US" dirty="0">
                          <a:solidFill>
                            <a:srgbClr val="FF0000"/>
                          </a:solidFill>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s</a:t>
                      </a:r>
                      <a:r>
                        <a:rPr lang="en-US" dirty="0">
                          <a:solidFill>
                            <a:srgbClr val="FF0000"/>
                          </a:solidFill>
                          <a:latin typeface="Arial" panose="020B0604020202020204" pitchFamily="34" charset="0"/>
                          <a:cs typeface="Arial" panose="020B0604020202020204" pitchFamily="34" charset="0"/>
                        </a:rPr>
                        <a:t>is</a:t>
                      </a:r>
                      <a:r>
                        <a:rPr lang="en-US" dirty="0">
                          <a:latin typeface="Arial" panose="020B0604020202020204" pitchFamily="34" charset="0"/>
                          <a:cs typeface="Arial" panose="020B0604020202020204" pitchFamily="34" charset="0"/>
                        </a:rPr>
                        <a:t> and </a:t>
                      </a:r>
                      <a:r>
                        <a:rPr lang="en-US" dirty="0" err="1">
                          <a:latin typeface="Arial" panose="020B0604020202020204" pitchFamily="34" charset="0"/>
                          <a:cs typeface="Arial" panose="020B0604020202020204" pitchFamily="34" charset="0"/>
                        </a:rPr>
                        <a:t>Characteri</a:t>
                      </a:r>
                      <a:r>
                        <a:rPr lang="en-US" dirty="0" err="1">
                          <a:solidFill>
                            <a:srgbClr val="FF0000"/>
                          </a:solidFill>
                          <a:latin typeface="Arial" panose="020B0604020202020204" pitchFamily="34" charset="0"/>
                          <a:cs typeface="Arial" panose="020B0604020202020204" pitchFamily="34" charset="0"/>
                        </a:rPr>
                        <a:t>s</a:t>
                      </a:r>
                      <a:r>
                        <a:rPr lang="en-US" dirty="0" err="1">
                          <a:latin typeface="Arial" panose="020B0604020202020204" pitchFamily="34" charset="0"/>
                          <a:cs typeface="Arial" panose="020B0604020202020204" pitchFamily="34" charset="0"/>
                        </a:rPr>
                        <a:t>ation</a:t>
                      </a:r>
                      <a:r>
                        <a:rPr lang="en-US" dirty="0">
                          <a:latin typeface="Arial" panose="020B0604020202020204" pitchFamily="34" charset="0"/>
                          <a:cs typeface="Arial" panose="020B0604020202020204" pitchFamily="34" charset="0"/>
                        </a:rPr>
                        <a:t> of </a:t>
                      </a:r>
                      <a:r>
                        <a:rPr lang="en-US" dirty="0">
                          <a:solidFill>
                            <a:srgbClr val="FF0000"/>
                          </a:solidFill>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iobium-Tin for Acc</a:t>
                      </a:r>
                      <a:r>
                        <a:rPr lang="en-US" dirty="0">
                          <a:solidFill>
                            <a:srgbClr val="FF0000"/>
                          </a:solidFill>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lerato</a:t>
                      </a:r>
                      <a:r>
                        <a:rPr lang="en-US" dirty="0">
                          <a:solidFill>
                            <a:schemeClr val="tx1"/>
                          </a:solidFill>
                          <a:latin typeface="Arial" panose="020B0604020202020204" pitchFamily="34" charset="0"/>
                          <a:cs typeface="Arial" panose="020B0604020202020204" pitchFamily="34" charset="0"/>
                        </a:rPr>
                        <a:t>r</a:t>
                      </a:r>
                      <a:r>
                        <a:rPr lang="en-US" dirty="0">
                          <a:latin typeface="Arial" panose="020B0604020202020204" pitchFamily="34" charset="0"/>
                          <a:cs typeface="Arial" panose="020B0604020202020204" pitchFamily="34" charset="0"/>
                        </a:rPr>
                        <a:t>s Conso</a:t>
                      </a:r>
                      <a:r>
                        <a:rPr lang="en-US" dirty="0">
                          <a:solidFill>
                            <a:srgbClr val="FF0000"/>
                          </a:solidFill>
                          <a:latin typeface="Arial" panose="020B0604020202020204" pitchFamily="34" charset="0"/>
                          <a:cs typeface="Arial" panose="020B0604020202020204" pitchFamily="34" charset="0"/>
                        </a:rPr>
                        <a:t>r</a:t>
                      </a:r>
                      <a:r>
                        <a:rPr lang="en-US" dirty="0">
                          <a:latin typeface="Arial" panose="020B0604020202020204" pitchFamily="34" charset="0"/>
                          <a:cs typeface="Arial" panose="020B0604020202020204" pitchFamily="34" charset="0"/>
                        </a:rPr>
                        <a:t>tium (</a:t>
                      </a:r>
                      <a:r>
                        <a:rPr lang="en-US" dirty="0">
                          <a:solidFill>
                            <a:srgbClr val="FF0000"/>
                          </a:solidFill>
                          <a:highlight>
                            <a:srgbClr val="FFFF00"/>
                          </a:highlight>
                          <a:latin typeface="Arial" panose="020B0604020202020204" pitchFamily="34" charset="0"/>
                          <a:cs typeface="Arial" panose="020B0604020202020204" pitchFamily="34" charset="0"/>
                        </a:rPr>
                        <a:t>MEISSNER</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 panose="020B0604020202020204" pitchFamily="34" charset="0"/>
                          <a:cs typeface="Arial" panose="020B0604020202020204" pitchFamily="34" charset="0"/>
                        </a:rPr>
                        <a:t>JLab</a:t>
                      </a:r>
                      <a:r>
                        <a:rPr lang="en-US" dirty="0">
                          <a:latin typeface="Arial" panose="020B0604020202020204" pitchFamily="34" charset="0"/>
                          <a:cs typeface="Arial" panose="020B0604020202020204" pitchFamily="34" charset="0"/>
                        </a:rPr>
                        <a:t>, academia collaborators</a:t>
                      </a:r>
                    </a:p>
                  </a:txBody>
                  <a:tcPr/>
                </a:tc>
                <a:tc>
                  <a:txBody>
                    <a:bodyPr/>
                    <a:lstStyle/>
                    <a:p>
                      <a:r>
                        <a:rPr lang="en-US" dirty="0">
                          <a:latin typeface="Arial" panose="020B0604020202020204" pitchFamily="34" charset="0"/>
                          <a:cs typeface="Arial" panose="020B0604020202020204" pitchFamily="34" charset="0"/>
                        </a:rPr>
                        <a:t>Nb</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Sn on Cu by electrodeposition A15 phase and Tc at least 17.0 K </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Nb</a:t>
                      </a:r>
                      <a:r>
                        <a:rPr lang="en-US" baseline="-25000" dirty="0">
                          <a:effectLst/>
                          <a:latin typeface="Arial" panose="020B0604020202020204" pitchFamily="34" charset="0"/>
                          <a:cs typeface="Arial" panose="020B0604020202020204" pitchFamily="34" charset="0"/>
                        </a:rPr>
                        <a:t>3</a:t>
                      </a:r>
                      <a:r>
                        <a:rPr lang="en-US" dirty="0">
                          <a:effectLst/>
                          <a:latin typeface="Arial" panose="020B0604020202020204" pitchFamily="34" charset="0"/>
                          <a:cs typeface="Arial" panose="020B0604020202020204" pitchFamily="34" charset="0"/>
                        </a:rPr>
                        <a:t>Sn on Cu by PVD R</a:t>
                      </a:r>
                      <a:r>
                        <a:rPr lang="en-US" baseline="-25000" dirty="0">
                          <a:effectLst/>
                          <a:latin typeface="Arial" panose="020B0604020202020204" pitchFamily="34" charset="0"/>
                          <a:cs typeface="Arial" panose="020B0604020202020204" pitchFamily="34" charset="0"/>
                        </a:rPr>
                        <a:t>s</a:t>
                      </a:r>
                      <a:r>
                        <a:rPr lang="en-US" dirty="0">
                          <a:effectLst/>
                          <a:latin typeface="Arial" panose="020B0604020202020204" pitchFamily="34" charset="0"/>
                          <a:cs typeface="Arial" panose="020B0604020202020204" pitchFamily="34" charset="0"/>
                        </a:rPr>
                        <a:t>=100 nΩ at </a:t>
                      </a:r>
                      <a:r>
                        <a:rPr lang="en-US" dirty="0" err="1">
                          <a:effectLst/>
                          <a:latin typeface="Arial" panose="020B0604020202020204" pitchFamily="34" charset="0"/>
                          <a:cs typeface="Arial" panose="020B0604020202020204" pitchFamily="34" charset="0"/>
                        </a:rPr>
                        <a:t>B</a:t>
                      </a:r>
                      <a:r>
                        <a:rPr lang="en-US" baseline="-25000" dirty="0" err="1">
                          <a:effectLst/>
                          <a:latin typeface="Arial" panose="020B0604020202020204" pitchFamily="34" charset="0"/>
                          <a:cs typeface="Arial" panose="020B0604020202020204" pitchFamily="34" charset="0"/>
                        </a:rPr>
                        <a:t>pk</a:t>
                      </a:r>
                      <a:r>
                        <a:rPr lang="en-US" dirty="0">
                          <a:effectLst/>
                          <a:latin typeface="Arial" panose="020B0604020202020204" pitchFamily="34" charset="0"/>
                          <a:cs typeface="Arial" panose="020B0604020202020204" pitchFamily="34" charset="0"/>
                        </a:rPr>
                        <a:t> 50 </a:t>
                      </a:r>
                      <a:r>
                        <a:rPr lang="en-US" dirty="0" err="1">
                          <a:effectLst/>
                          <a:latin typeface="Arial" panose="020B0604020202020204" pitchFamily="34" charset="0"/>
                          <a:cs typeface="Arial" panose="020B0604020202020204" pitchFamily="34" charset="0"/>
                        </a:rPr>
                        <a:t>mT</a:t>
                      </a:r>
                      <a:r>
                        <a:rPr lang="en-US" dirty="0">
                          <a:effectLst/>
                          <a:latin typeface="Arial" panose="020B0604020202020204" pitchFamily="34" charset="0"/>
                          <a:cs typeface="Arial" panose="020B0604020202020204" pitchFamily="34" charset="0"/>
                        </a:rPr>
                        <a:t> and cavity E</a:t>
                      </a:r>
                      <a:r>
                        <a:rPr lang="en-US" baseline="-25000" dirty="0">
                          <a:effectLst/>
                          <a:latin typeface="Arial" panose="020B0604020202020204" pitchFamily="34" charset="0"/>
                          <a:cs typeface="Arial" panose="020B0604020202020204" pitchFamily="34" charset="0"/>
                        </a:rPr>
                        <a:t>acc</a:t>
                      </a:r>
                      <a:r>
                        <a:rPr lang="en-US" dirty="0">
                          <a:effectLst/>
                          <a:latin typeface="Arial" panose="020B0604020202020204" pitchFamily="34" charset="0"/>
                          <a:cs typeface="Arial" panose="020B0604020202020204" pitchFamily="34" charset="0"/>
                        </a:rPr>
                        <a:t> = 5 MV/m Q</a:t>
                      </a:r>
                      <a:r>
                        <a:rPr lang="en-US" baseline="-25000" dirty="0">
                          <a:effectLst/>
                          <a:latin typeface="Arial" panose="020B0604020202020204" pitchFamily="34" charset="0"/>
                          <a:cs typeface="Arial" panose="020B0604020202020204" pitchFamily="34" charset="0"/>
                        </a:rPr>
                        <a:t>0 </a:t>
                      </a:r>
                      <a:r>
                        <a:rPr lang="en-US" dirty="0">
                          <a:effectLst/>
                          <a:latin typeface="Arial" panose="020B0604020202020204" pitchFamily="34" charset="0"/>
                          <a:cs typeface="Arial" panose="020B0604020202020204" pitchFamily="34" charset="0"/>
                        </a:rPr>
                        <a:t>=5E9 at 4K</a:t>
                      </a:r>
                      <a:r>
                        <a:rPr lang="en-US"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1188202934"/>
                  </a:ext>
                </a:extLst>
              </a:tr>
              <a:tr h="742122">
                <a:tc>
                  <a:txBody>
                    <a:bodyPr/>
                    <a:lstStyle/>
                    <a:p>
                      <a:r>
                        <a:rPr lang="en-US" dirty="0">
                          <a:latin typeface="Arial" panose="020B0604020202020204" pitchFamily="34" charset="0"/>
                          <a:cs typeface="Arial" panose="020B0604020202020204" pitchFamily="34" charset="0"/>
                        </a:rPr>
                        <a:t>Nb</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Sn cryomodule beam acceleration demonstration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Arial" panose="020B0604020202020204" pitchFamily="34" charset="0"/>
                          <a:ea typeface="+mn-ea"/>
                          <a:cs typeface="Arial" panose="020B0604020202020204" pitchFamily="34" charset="0"/>
                        </a:rPr>
                        <a:t>Ni</a:t>
                      </a:r>
                      <a:r>
                        <a:rPr lang="en-US" sz="1800" kern="1200" dirty="0">
                          <a:solidFill>
                            <a:srgbClr val="FF0000"/>
                          </a:solidFill>
                          <a:effectLst/>
                          <a:latin typeface="Arial" panose="020B0604020202020204" pitchFamily="34" charset="0"/>
                          <a:ea typeface="+mn-ea"/>
                          <a:cs typeface="Arial" panose="020B0604020202020204" pitchFamily="34" charset="0"/>
                        </a:rPr>
                        <a:t>o</a:t>
                      </a:r>
                      <a:r>
                        <a:rPr lang="en-US" sz="1800" kern="1200" dirty="0">
                          <a:solidFill>
                            <a:schemeClr val="dk1"/>
                          </a:solidFill>
                          <a:effectLst/>
                          <a:latin typeface="Arial" panose="020B0604020202020204" pitchFamily="34" charset="0"/>
                          <a:ea typeface="+mn-ea"/>
                          <a:cs typeface="Arial" panose="020B0604020202020204" pitchFamily="34" charset="0"/>
                        </a:rPr>
                        <a:t>bium-ti</a:t>
                      </a:r>
                      <a:r>
                        <a:rPr lang="en-US" sz="1800" kern="1200" dirty="0">
                          <a:solidFill>
                            <a:srgbClr val="FF0000"/>
                          </a:solidFill>
                          <a:effectLst/>
                          <a:latin typeface="Arial" panose="020B0604020202020204" pitchFamily="34" charset="0"/>
                          <a:ea typeface="+mn-ea"/>
                          <a:cs typeface="Arial" panose="020B0604020202020204" pitchFamily="34" charset="0"/>
                        </a:rPr>
                        <a:t>n</a:t>
                      </a:r>
                      <a:r>
                        <a:rPr lang="en-US" sz="1800" kern="1200" dirty="0">
                          <a:solidFill>
                            <a:schemeClr val="dk1"/>
                          </a:solidFill>
                          <a:effectLst/>
                          <a:latin typeface="Arial" panose="020B0604020202020204" pitchFamily="34" charset="0"/>
                          <a:ea typeface="+mn-ea"/>
                          <a:cs typeface="Arial" panose="020B0604020202020204" pitchFamily="34" charset="0"/>
                        </a:rPr>
                        <a:t> Cryomodule Electro</a:t>
                      </a:r>
                      <a:r>
                        <a:rPr lang="en-US" sz="1800" kern="1200" dirty="0">
                          <a:solidFill>
                            <a:srgbClr val="FF0000"/>
                          </a:solidFill>
                          <a:effectLst/>
                          <a:latin typeface="Arial" panose="020B0604020202020204" pitchFamily="34" charset="0"/>
                          <a:ea typeface="+mn-ea"/>
                          <a:cs typeface="Arial" panose="020B0604020202020204" pitchFamily="34" charset="0"/>
                        </a:rPr>
                        <a:t>n</a:t>
                      </a:r>
                      <a:r>
                        <a:rPr lang="en-US" sz="1800" kern="1200" dirty="0">
                          <a:solidFill>
                            <a:schemeClr val="dk1"/>
                          </a:solidFill>
                          <a:effectLst/>
                          <a:latin typeface="Arial" panose="020B0604020202020204" pitchFamily="34" charset="0"/>
                          <a:ea typeface="+mn-ea"/>
                          <a:cs typeface="Arial" panose="020B0604020202020204" pitchFamily="34" charset="0"/>
                        </a:rPr>
                        <a:t> Beam Acc</a:t>
                      </a:r>
                      <a:r>
                        <a:rPr lang="en-US" sz="1800" kern="1200" dirty="0">
                          <a:solidFill>
                            <a:srgbClr val="FF0000"/>
                          </a:solidFill>
                          <a:effectLst/>
                          <a:latin typeface="Arial" panose="020B0604020202020204" pitchFamily="34" charset="0"/>
                          <a:ea typeface="+mn-ea"/>
                          <a:cs typeface="Arial" panose="020B0604020202020204" pitchFamily="34" charset="0"/>
                        </a:rPr>
                        <a:t>e</a:t>
                      </a:r>
                      <a:r>
                        <a:rPr lang="en-US" sz="1800" kern="1200" dirty="0">
                          <a:solidFill>
                            <a:schemeClr val="dk1"/>
                          </a:solidFill>
                          <a:effectLst/>
                          <a:latin typeface="Arial" panose="020B0604020202020204" pitchFamily="34" charset="0"/>
                          <a:ea typeface="+mn-ea"/>
                          <a:cs typeface="Arial" panose="020B0604020202020204" pitchFamily="34" charset="0"/>
                        </a:rPr>
                        <a:t>leration Con</a:t>
                      </a:r>
                      <a:r>
                        <a:rPr lang="en-US" sz="1800" kern="1200" dirty="0">
                          <a:solidFill>
                            <a:srgbClr val="FF0000"/>
                          </a:solidFill>
                          <a:effectLst/>
                          <a:latin typeface="Arial" panose="020B0604020202020204" pitchFamily="34" charset="0"/>
                          <a:ea typeface="+mn-ea"/>
                          <a:cs typeface="Arial" panose="020B0604020202020204" pitchFamily="34" charset="0"/>
                        </a:rPr>
                        <a:t>s</a:t>
                      </a:r>
                      <a:r>
                        <a:rPr lang="en-US" sz="1800" kern="1200" dirty="0">
                          <a:solidFill>
                            <a:schemeClr val="dk1"/>
                          </a:solidFill>
                          <a:effectLst/>
                          <a:latin typeface="Arial" panose="020B0604020202020204" pitchFamily="34" charset="0"/>
                          <a:ea typeface="+mn-ea"/>
                          <a:cs typeface="Arial" panose="020B0604020202020204" pitchFamily="34" charset="0"/>
                        </a:rPr>
                        <a:t>ortium (</a:t>
                      </a:r>
                      <a:r>
                        <a:rPr lang="en-US" sz="1800" kern="1200" dirty="0">
                          <a:solidFill>
                            <a:srgbClr val="FF0000"/>
                          </a:solidFill>
                          <a:effectLst/>
                          <a:highlight>
                            <a:srgbClr val="FFFF00"/>
                          </a:highlight>
                          <a:latin typeface="Arial" panose="020B0604020202020204" pitchFamily="34" charset="0"/>
                          <a:ea typeface="+mn-ea"/>
                          <a:cs typeface="Arial" panose="020B0604020202020204" pitchFamily="34" charset="0"/>
                        </a:rPr>
                        <a:t>ONNES</a:t>
                      </a:r>
                      <a:r>
                        <a:rPr lang="en-US" sz="1800" kern="1200" dirty="0">
                          <a:solidFill>
                            <a:schemeClr val="dk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 panose="020B0604020202020204" pitchFamily="34" charset="0"/>
                          <a:cs typeface="Arial" panose="020B0604020202020204" pitchFamily="34" charset="0"/>
                        </a:rPr>
                        <a:t>JLab</a:t>
                      </a:r>
                      <a:r>
                        <a:rPr lang="en-US" dirty="0">
                          <a:latin typeface="Arial" panose="020B0604020202020204" pitchFamily="34" charset="0"/>
                          <a:cs typeface="Arial" panose="020B0604020202020204" pitchFamily="34" charset="0"/>
                        </a:rPr>
                        <a:t>, lab partners, US industry</a:t>
                      </a:r>
                    </a:p>
                  </a:txBody>
                  <a:tcPr/>
                </a:tc>
                <a:tc>
                  <a:txBody>
                    <a:bodyPr/>
                    <a:lstStyle/>
                    <a:p>
                      <a:r>
                        <a:rPr lang="en-US" dirty="0">
                          <a:latin typeface="Arial" panose="020B0604020202020204" pitchFamily="34" charset="0"/>
                          <a:cs typeface="Arial" panose="020B0604020202020204" pitchFamily="34" charset="0"/>
                        </a:rPr>
                        <a:t>Gray Enid II: </a:t>
                      </a:r>
                    </a:p>
                    <a:p>
                      <a:r>
                        <a:rPr lang="en-US" dirty="0">
                          <a:latin typeface="Arial" panose="020B0604020202020204" pitchFamily="34" charset="0"/>
                          <a:cs typeface="Arial" panose="020B0604020202020204" pitchFamily="34" charset="0"/>
                        </a:rPr>
                        <a:t>Conduction cooled Nb</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Sn cryomodule designed, built, beam tested at </a:t>
                      </a:r>
                      <a:r>
                        <a:rPr lang="en-US" dirty="0" err="1">
                          <a:latin typeface="Arial" panose="020B0604020202020204" pitchFamily="34" charset="0"/>
                          <a:cs typeface="Arial" panose="020B0604020202020204" pitchFamily="34" charset="0"/>
                        </a:rPr>
                        <a:t>JLab’s</a:t>
                      </a:r>
                      <a:r>
                        <a:rPr lang="en-US" dirty="0">
                          <a:latin typeface="Arial" panose="020B0604020202020204" pitchFamily="34" charset="0"/>
                          <a:cs typeface="Arial" panose="020B0604020202020204" pitchFamily="34" charset="0"/>
                        </a:rPr>
                        <a:t> UITF in 12 months from now</a:t>
                      </a:r>
                    </a:p>
                  </a:txBody>
                  <a:tcPr/>
                </a:tc>
                <a:extLst>
                  <a:ext uri="{0D108BD9-81ED-4DB2-BD59-A6C34878D82A}">
                    <a16:rowId xmlns:a16="http://schemas.microsoft.com/office/drawing/2014/main" val="1472236239"/>
                  </a:ext>
                </a:extLst>
              </a:tr>
              <a:tr h="930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SRF workforce &amp; talent pipeline</a:t>
                      </a:r>
                    </a:p>
                  </a:txBody>
                  <a:tcPr/>
                </a:tc>
                <a:tc>
                  <a:txBody>
                    <a:bodyPr/>
                    <a:lstStyle/>
                    <a:p>
                      <a:r>
                        <a:rPr lang="en-US" dirty="0" err="1">
                          <a:latin typeface="Arial" panose="020B0604020202020204" pitchFamily="34" charset="0"/>
                          <a:cs typeface="Arial" panose="020B0604020202020204" pitchFamily="34" charset="0"/>
                        </a:rPr>
                        <a:t>JLab</a:t>
                      </a:r>
                      <a:r>
                        <a:rPr lang="en-US" dirty="0">
                          <a:latin typeface="Arial" panose="020B0604020202020204" pitchFamily="34" charset="0"/>
                          <a:cs typeface="Arial" panose="020B0604020202020204" pitchFamily="34" charset="0"/>
                        </a:rPr>
                        <a:t>, Virginian Universities, US industry</a:t>
                      </a:r>
                    </a:p>
                  </a:txBody>
                  <a:tcPr/>
                </a:tc>
                <a:tc>
                  <a:txBody>
                    <a:bodyPr/>
                    <a:lstStyle/>
                    <a:p>
                      <a:r>
                        <a:rPr lang="en-US" dirty="0">
                          <a:latin typeface="Arial" panose="020B0604020202020204" pitchFamily="34" charset="0"/>
                          <a:cs typeface="Arial" panose="020B0604020202020204" pitchFamily="34" charset="0"/>
                        </a:rPr>
                        <a:t>Broader Virginian university graduate students working on SRF science and engineering at </a:t>
                      </a:r>
                      <a:r>
                        <a:rPr lang="en-US" dirty="0" err="1">
                          <a:latin typeface="Arial" panose="020B0604020202020204" pitchFamily="34" charset="0"/>
                          <a:cs typeface="Arial" panose="020B0604020202020204" pitchFamily="34" charset="0"/>
                        </a:rPr>
                        <a:t>JLab</a:t>
                      </a:r>
                      <a:r>
                        <a:rPr lang="en-US" dirty="0">
                          <a:latin typeface="Arial" panose="020B0604020202020204" pitchFamily="34" charset="0"/>
                          <a:cs typeface="Arial" panose="020B0604020202020204" pitchFamily="34" charset="0"/>
                        </a:rPr>
                        <a:t> within context of broader applications including industrial applications  </a:t>
                      </a:r>
                    </a:p>
                  </a:txBody>
                  <a:tcPr/>
                </a:tc>
                <a:extLst>
                  <a:ext uri="{0D108BD9-81ED-4DB2-BD59-A6C34878D82A}">
                    <a16:rowId xmlns:a16="http://schemas.microsoft.com/office/drawing/2014/main" val="2937804733"/>
                  </a:ext>
                </a:extLst>
              </a:tr>
            </a:tbl>
          </a:graphicData>
        </a:graphic>
      </p:graphicFrame>
    </p:spTree>
    <p:extLst>
      <p:ext uri="{BB962C8B-B14F-4D97-AF65-F5344CB8AC3E}">
        <p14:creationId xmlns:p14="http://schemas.microsoft.com/office/powerpoint/2010/main" val="2191894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94D2E-F5B3-8126-EF76-F41831B94B8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DC4A83-C494-E14F-D077-C4271E6B5698}"/>
              </a:ext>
            </a:extLst>
          </p:cNvPr>
          <p:cNvSpPr>
            <a:spLocks noGrp="1"/>
          </p:cNvSpPr>
          <p:nvPr>
            <p:ph type="title"/>
          </p:nvPr>
        </p:nvSpPr>
        <p:spPr/>
        <p:txBody>
          <a:bodyPr/>
          <a:lstStyle/>
          <a:p>
            <a:r>
              <a:rPr lang="en-US" dirty="0"/>
              <a:t>Early Career Sessions </a:t>
            </a:r>
          </a:p>
        </p:txBody>
      </p:sp>
      <p:sp>
        <p:nvSpPr>
          <p:cNvPr id="6" name="Text Placeholder 5">
            <a:extLst>
              <a:ext uri="{FF2B5EF4-FFF2-40B4-BE49-F238E27FC236}">
                <a16:creationId xmlns:a16="http://schemas.microsoft.com/office/drawing/2014/main" id="{FB73CA92-4C89-7EA7-9322-91C73E209E94}"/>
              </a:ext>
            </a:extLst>
          </p:cNvPr>
          <p:cNvSpPr>
            <a:spLocks noGrp="1"/>
          </p:cNvSpPr>
          <p:nvPr>
            <p:ph type="body" sz="half" idx="2"/>
          </p:nvPr>
        </p:nvSpPr>
        <p:spPr>
          <a:xfrm>
            <a:off x="309094" y="1319201"/>
            <a:ext cx="11578106" cy="4798378"/>
          </a:xfrm>
        </p:spPr>
        <p:txBody>
          <a:bodyPr>
            <a:noAutofit/>
          </a:bodyPr>
          <a:lstStyle/>
          <a:p>
            <a:pPr marL="342900" indent="-342900">
              <a:buFont typeface="Arial" panose="020B0604020202020204" pitchFamily="34" charset="0"/>
              <a:buChar char="•"/>
            </a:pPr>
            <a:r>
              <a:rPr lang="en-US" dirty="0"/>
              <a:t>Early career sessions</a:t>
            </a:r>
          </a:p>
          <a:p>
            <a:pPr marL="800100" lvl="1" indent="-342900">
              <a:buFont typeface="Arial" panose="020B0604020202020204" pitchFamily="34" charset="0"/>
              <a:buChar char="•"/>
            </a:pPr>
            <a:r>
              <a:rPr lang="en-US" dirty="0"/>
              <a:t>Lunchtime presentations</a:t>
            </a:r>
          </a:p>
          <a:p>
            <a:pPr marL="800100" lvl="1" indent="-342900">
              <a:buFont typeface="Arial" panose="020B0604020202020204" pitchFamily="34" charset="0"/>
              <a:buChar char="•"/>
            </a:pPr>
            <a:r>
              <a:rPr lang="en-US" dirty="0"/>
              <a:t>Roundtable participation</a:t>
            </a:r>
          </a:p>
          <a:p>
            <a:pPr marL="342900" indent="-342900">
              <a:buFont typeface="Arial" panose="020B0604020202020204" pitchFamily="34" charset="0"/>
              <a:buChar char="•"/>
            </a:pPr>
            <a:r>
              <a:rPr lang="en-US" dirty="0"/>
              <a:t>Thanks to the generous sponsorship of Jefferson Lab’s Chief Research Officer </a:t>
            </a:r>
          </a:p>
          <a:p>
            <a:pPr marL="342900" indent="-342900">
              <a:buFont typeface="Arial" panose="020B0604020202020204" pitchFamily="34" charset="0"/>
              <a:buChar char="•"/>
            </a:pPr>
            <a:endParaRPr lang="en-US" dirty="0"/>
          </a:p>
          <a:p>
            <a:endParaRPr lang="en-US" dirty="0"/>
          </a:p>
        </p:txBody>
      </p:sp>
      <p:sp>
        <p:nvSpPr>
          <p:cNvPr id="7" name="Slide Number Placeholder 6">
            <a:extLst>
              <a:ext uri="{FF2B5EF4-FFF2-40B4-BE49-F238E27FC236}">
                <a16:creationId xmlns:a16="http://schemas.microsoft.com/office/drawing/2014/main" id="{20528290-DFF4-AF1C-B2D7-BB1567F3D591}"/>
              </a:ext>
            </a:extLst>
          </p:cNvPr>
          <p:cNvSpPr>
            <a:spLocks noGrp="1"/>
          </p:cNvSpPr>
          <p:nvPr>
            <p:ph type="sldNum" sz="quarter" idx="12"/>
          </p:nvPr>
        </p:nvSpPr>
        <p:spPr/>
        <p:txBody>
          <a:bodyPr/>
          <a:lstStyle/>
          <a:p>
            <a:fld id="{7D1BE87E-F0DE-A44C-894B-E142BEB21E42}" type="slidenum">
              <a:rPr lang="en-US" smtClean="0"/>
              <a:pPr/>
              <a:t>5</a:t>
            </a:fld>
            <a:endParaRPr lang="en-US" dirty="0"/>
          </a:p>
        </p:txBody>
      </p:sp>
      <p:graphicFrame>
        <p:nvGraphicFramePr>
          <p:cNvPr id="2" name="Table 1">
            <a:extLst>
              <a:ext uri="{FF2B5EF4-FFF2-40B4-BE49-F238E27FC236}">
                <a16:creationId xmlns:a16="http://schemas.microsoft.com/office/drawing/2014/main" id="{7A34D90E-551D-EC2E-DD97-4AC1DF574987}"/>
              </a:ext>
            </a:extLst>
          </p:cNvPr>
          <p:cNvGraphicFramePr>
            <a:graphicFrameLocks noGrp="1"/>
          </p:cNvGraphicFramePr>
          <p:nvPr>
            <p:extLst>
              <p:ext uri="{D42A27DB-BD31-4B8C-83A1-F6EECF244321}">
                <p14:modId xmlns:p14="http://schemas.microsoft.com/office/powerpoint/2010/main" val="2832533764"/>
              </p:ext>
            </p:extLst>
          </p:nvPr>
        </p:nvGraphicFramePr>
        <p:xfrm>
          <a:off x="437321" y="3429000"/>
          <a:ext cx="11317358" cy="2263664"/>
        </p:xfrm>
        <a:graphic>
          <a:graphicData uri="http://schemas.openxmlformats.org/drawingml/2006/table">
            <a:tbl>
              <a:tblPr>
                <a:tableStyleId>{5C22544A-7EE6-4342-B048-85BDC9FD1C3A}</a:tableStyleId>
              </a:tblPr>
              <a:tblGrid>
                <a:gridCol w="2372139">
                  <a:extLst>
                    <a:ext uri="{9D8B030D-6E8A-4147-A177-3AD203B41FA5}">
                      <a16:colId xmlns:a16="http://schemas.microsoft.com/office/drawing/2014/main" val="1035768450"/>
                    </a:ext>
                  </a:extLst>
                </a:gridCol>
                <a:gridCol w="8945219">
                  <a:extLst>
                    <a:ext uri="{9D8B030D-6E8A-4147-A177-3AD203B41FA5}">
                      <a16:colId xmlns:a16="http://schemas.microsoft.com/office/drawing/2014/main" val="2513949120"/>
                    </a:ext>
                  </a:extLst>
                </a:gridCol>
              </a:tblGrid>
              <a:tr h="184282">
                <a:tc>
                  <a:txBody>
                    <a:bodyPr/>
                    <a:lstStyle/>
                    <a:p>
                      <a:pPr algn="l" fontAlgn="b">
                        <a:buNone/>
                      </a:pPr>
                      <a:r>
                        <a:rPr lang="en-US" sz="1800" u="none" strike="noStrike" dirty="0">
                          <a:effectLst/>
                          <a:latin typeface="Arial" panose="020B0604020202020204" pitchFamily="34" charset="0"/>
                          <a:cs typeface="Arial" panose="020B0604020202020204" pitchFamily="34" charset="0"/>
                        </a:rPr>
                        <a:t>Uttar Pudasaini</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8638" marR="8638" marT="8638" marB="0" anchor="b"/>
                </a:tc>
                <a:tc>
                  <a:txBody>
                    <a:bodyPr/>
                    <a:lstStyle/>
                    <a:p>
                      <a:pPr algn="l" fontAlgn="b">
                        <a:buNone/>
                      </a:pPr>
                      <a:r>
                        <a:rPr lang="en-US" sz="1800" u="none" strike="noStrike" dirty="0">
                          <a:effectLst/>
                          <a:latin typeface="Arial" panose="020B0604020202020204" pitchFamily="34" charset="0"/>
                          <a:cs typeface="Arial" panose="020B0604020202020204" pitchFamily="34" charset="0"/>
                        </a:rPr>
                        <a:t>Pushing limits to vapor diffusion Nb3Sn cavities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8638" marR="8638" marT="8638" marB="0" anchor="b"/>
                </a:tc>
                <a:extLst>
                  <a:ext uri="{0D108BD9-81ED-4DB2-BD59-A6C34878D82A}">
                    <a16:rowId xmlns:a16="http://schemas.microsoft.com/office/drawing/2014/main" val="3131815294"/>
                  </a:ext>
                </a:extLst>
              </a:tr>
              <a:tr h="184282">
                <a:tc>
                  <a:txBody>
                    <a:bodyPr/>
                    <a:lstStyle/>
                    <a:p>
                      <a:pPr algn="l" fontAlgn="b">
                        <a:buNone/>
                      </a:pPr>
                      <a:r>
                        <a:rPr lang="en-US" sz="1800" u="none" strike="noStrike" dirty="0">
                          <a:effectLst/>
                          <a:latin typeface="Arial" panose="020B0604020202020204" pitchFamily="34" charset="0"/>
                          <a:cs typeface="Arial" panose="020B0604020202020204" pitchFamily="34" charset="0"/>
                        </a:rPr>
                        <a:t>Eric Lechner</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8638" marR="8638" marT="8638" marB="0" anchor="b"/>
                </a:tc>
                <a:tc>
                  <a:txBody>
                    <a:bodyPr/>
                    <a:lstStyle/>
                    <a:p>
                      <a:pPr algn="l" fontAlgn="b">
                        <a:buNone/>
                      </a:pPr>
                      <a:r>
                        <a:rPr lang="en-US" sz="1800" u="none" strike="noStrike" dirty="0">
                          <a:effectLst/>
                          <a:latin typeface="Arial" panose="020B0604020202020204" pitchFamily="34" charset="0"/>
                          <a:cs typeface="Arial" panose="020B0604020202020204" pitchFamily="34" charset="0"/>
                        </a:rPr>
                        <a:t>Modeling and probing fundamental limits of SRF cavities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8638" marR="8638" marT="8638" marB="0" anchor="b"/>
                </a:tc>
                <a:extLst>
                  <a:ext uri="{0D108BD9-81ED-4DB2-BD59-A6C34878D82A}">
                    <a16:rowId xmlns:a16="http://schemas.microsoft.com/office/drawing/2014/main" val="1631785644"/>
                  </a:ext>
                </a:extLst>
              </a:tr>
              <a:tr h="184282">
                <a:tc>
                  <a:txBody>
                    <a:bodyPr/>
                    <a:lstStyle/>
                    <a:p>
                      <a:pPr algn="l" fontAlgn="b">
                        <a:buNone/>
                      </a:pPr>
                      <a:r>
                        <a:rPr lang="en-US" sz="1800" u="none" strike="noStrike">
                          <a:effectLst/>
                          <a:latin typeface="Arial" panose="020B0604020202020204" pitchFamily="34" charset="0"/>
                          <a:cs typeface="Arial" panose="020B0604020202020204" pitchFamily="34" charset="0"/>
                        </a:rPr>
                        <a:t>Oleksandr Hryhorenko</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8638" marR="8638" marT="8638" marB="0" anchor="b"/>
                </a:tc>
                <a:tc>
                  <a:txBody>
                    <a:bodyPr/>
                    <a:lstStyle/>
                    <a:p>
                      <a:pPr algn="l" fontAlgn="b">
                        <a:buNone/>
                      </a:pPr>
                      <a:r>
                        <a:rPr lang="en-US" sz="1800" u="none" strike="noStrike">
                          <a:effectLst/>
                          <a:latin typeface="Arial" panose="020B0604020202020204" pitchFamily="34" charset="0"/>
                          <a:cs typeface="Arial" panose="020B0604020202020204" pitchFamily="34" charset="0"/>
                        </a:rPr>
                        <a:t>Development of low-loss window for CEBAF SRF cryomodules</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8638" marR="8638" marT="8638" marB="0" anchor="b"/>
                </a:tc>
                <a:extLst>
                  <a:ext uri="{0D108BD9-81ED-4DB2-BD59-A6C34878D82A}">
                    <a16:rowId xmlns:a16="http://schemas.microsoft.com/office/drawing/2014/main" val="144677918"/>
                  </a:ext>
                </a:extLst>
              </a:tr>
              <a:tr h="184282">
                <a:tc>
                  <a:txBody>
                    <a:bodyPr/>
                    <a:lstStyle/>
                    <a:p>
                      <a:pPr algn="l" fontAlgn="b">
                        <a:buNone/>
                      </a:pPr>
                      <a:r>
                        <a:rPr lang="en-US" sz="1800" u="none" strike="noStrike" dirty="0">
                          <a:effectLst/>
                          <a:latin typeface="Arial" panose="020B0604020202020204" pitchFamily="34" charset="0"/>
                          <a:cs typeface="Arial" panose="020B0604020202020204" pitchFamily="34" charset="0"/>
                        </a:rPr>
                        <a:t>Peter Owen</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8638" marR="8638" marT="8638" marB="0" anchor="b"/>
                </a:tc>
                <a:tc>
                  <a:txBody>
                    <a:bodyPr/>
                    <a:lstStyle/>
                    <a:p>
                      <a:pPr algn="l" fontAlgn="b">
                        <a:buNone/>
                      </a:pPr>
                      <a:r>
                        <a:rPr lang="en-US" sz="1800" u="none" strike="noStrike">
                          <a:effectLst/>
                          <a:latin typeface="Arial" panose="020B0604020202020204" pitchFamily="34" charset="0"/>
                          <a:cs typeface="Arial" panose="020B0604020202020204" pitchFamily="34" charset="0"/>
                        </a:rPr>
                        <a:t>Development of a new SRF cavity control system</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8638" marR="8638" marT="8638" marB="0" anchor="b"/>
                </a:tc>
                <a:extLst>
                  <a:ext uri="{0D108BD9-81ED-4DB2-BD59-A6C34878D82A}">
                    <a16:rowId xmlns:a16="http://schemas.microsoft.com/office/drawing/2014/main" val="25087817"/>
                  </a:ext>
                </a:extLst>
              </a:tr>
              <a:tr h="184282">
                <a:tc>
                  <a:txBody>
                    <a:bodyPr/>
                    <a:lstStyle/>
                    <a:p>
                      <a:pPr algn="l" fontAlgn="b">
                        <a:buNone/>
                      </a:pPr>
                      <a:r>
                        <a:rPr lang="en-US" sz="1800" u="none" strike="noStrike">
                          <a:effectLst/>
                          <a:latin typeface="Arial" panose="020B0604020202020204" pitchFamily="34" charset="0"/>
                          <a:cs typeface="Arial" panose="020B0604020202020204" pitchFamily="34" charset="0"/>
                        </a:rPr>
                        <a:t>David Savransky</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8638" marR="8638" marT="8638" marB="0" anchor="b"/>
                </a:tc>
                <a:tc>
                  <a:txBody>
                    <a:bodyPr/>
                    <a:lstStyle/>
                    <a:p>
                      <a:pPr algn="l" fontAlgn="b">
                        <a:buNone/>
                      </a:pPr>
                      <a:r>
                        <a:rPr lang="en-US" sz="1800" u="none" strike="noStrike">
                          <a:effectLst/>
                          <a:latin typeface="Arial" panose="020B0604020202020204" pitchFamily="34" charset="0"/>
                          <a:cs typeface="Arial" panose="020B0604020202020204" pitchFamily="34" charset="0"/>
                        </a:rPr>
                        <a:t>Prototyping a 591 MHz single-cell SRF cavity for EIC</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8638" marR="8638" marT="8638" marB="0" anchor="b"/>
                </a:tc>
                <a:extLst>
                  <a:ext uri="{0D108BD9-81ED-4DB2-BD59-A6C34878D82A}">
                    <a16:rowId xmlns:a16="http://schemas.microsoft.com/office/drawing/2014/main" val="2233841278"/>
                  </a:ext>
                </a:extLst>
              </a:tr>
              <a:tr h="184282">
                <a:tc>
                  <a:txBody>
                    <a:bodyPr/>
                    <a:lstStyle/>
                    <a:p>
                      <a:pPr algn="l" fontAlgn="b">
                        <a:buNone/>
                      </a:pPr>
                      <a:r>
                        <a:rPr lang="en-US" sz="1800" u="none" strike="noStrike">
                          <a:effectLst/>
                          <a:latin typeface="Arial" panose="020B0604020202020204" pitchFamily="34" charset="0"/>
                          <a:cs typeface="Arial" panose="020B0604020202020204" pitchFamily="34" charset="0"/>
                        </a:rPr>
                        <a:t>James Latshaw</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8638" marR="8638" marT="8638" marB="0" anchor="b"/>
                </a:tc>
                <a:tc>
                  <a:txBody>
                    <a:bodyPr/>
                    <a:lstStyle/>
                    <a:p>
                      <a:pPr algn="l" fontAlgn="b">
                        <a:buNone/>
                      </a:pPr>
                      <a:r>
                        <a:rPr lang="en-US" sz="1800" u="none" strike="noStrike">
                          <a:effectLst/>
                          <a:latin typeface="Arial" panose="020B0604020202020204" pitchFamily="34" charset="0"/>
                          <a:cs typeface="Arial" panose="020B0604020202020204" pitchFamily="34" charset="0"/>
                        </a:rPr>
                        <a:t>Resonance Control and Cryomodule Interlocks for the EIC</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8638" marR="8638" marT="8638" marB="0" anchor="b"/>
                </a:tc>
                <a:extLst>
                  <a:ext uri="{0D108BD9-81ED-4DB2-BD59-A6C34878D82A}">
                    <a16:rowId xmlns:a16="http://schemas.microsoft.com/office/drawing/2014/main" val="2833597966"/>
                  </a:ext>
                </a:extLst>
              </a:tr>
              <a:tr h="184282">
                <a:tc>
                  <a:txBody>
                    <a:bodyPr/>
                    <a:lstStyle/>
                    <a:p>
                      <a:pPr algn="l" fontAlgn="b">
                        <a:buNone/>
                      </a:pPr>
                      <a:r>
                        <a:rPr lang="en-US" sz="1800" u="none" strike="noStrike">
                          <a:effectLst/>
                          <a:latin typeface="Arial" panose="020B0604020202020204" pitchFamily="34" charset="0"/>
                          <a:cs typeface="Arial" panose="020B0604020202020204" pitchFamily="34" charset="0"/>
                        </a:rPr>
                        <a:t>Neil Stilin</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8638" marR="8638" marT="8638" marB="0" anchor="b"/>
                </a:tc>
                <a:tc>
                  <a:txBody>
                    <a:bodyPr/>
                    <a:lstStyle/>
                    <a:p>
                      <a:pPr algn="l" fontAlgn="b">
                        <a:buNone/>
                      </a:pPr>
                      <a:r>
                        <a:rPr lang="en-US" sz="1800" u="none" strike="noStrike">
                          <a:effectLst/>
                          <a:latin typeface="Arial" panose="020B0604020202020204" pitchFamily="34" charset="0"/>
                          <a:cs typeface="Arial" panose="020B0604020202020204" pitchFamily="34" charset="0"/>
                        </a:rPr>
                        <a:t>Box cryomodule experience from the Cornell conduction-cooled SRF development</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8638" marR="8638" marT="8638" marB="0" anchor="b"/>
                </a:tc>
                <a:extLst>
                  <a:ext uri="{0D108BD9-81ED-4DB2-BD59-A6C34878D82A}">
                    <a16:rowId xmlns:a16="http://schemas.microsoft.com/office/drawing/2014/main" val="3223548152"/>
                  </a:ext>
                </a:extLst>
              </a:tr>
              <a:tr h="184282">
                <a:tc>
                  <a:txBody>
                    <a:bodyPr/>
                    <a:lstStyle/>
                    <a:p>
                      <a:pPr algn="l" fontAlgn="b">
                        <a:buNone/>
                      </a:pPr>
                      <a:r>
                        <a:rPr lang="en-US" sz="1800" u="none" strike="noStrike">
                          <a:effectLst/>
                          <a:latin typeface="Arial" panose="020B0604020202020204" pitchFamily="34" charset="0"/>
                          <a:cs typeface="Arial" panose="020B0604020202020204" pitchFamily="34" charset="0"/>
                        </a:rPr>
                        <a:t>John Vennekate </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8638" marR="8638" marT="8638" marB="0" anchor="b"/>
                </a:tc>
                <a:tc>
                  <a:txBody>
                    <a:bodyPr/>
                    <a:lstStyle/>
                    <a:p>
                      <a:pPr algn="l" fontAlgn="b">
                        <a:buNone/>
                      </a:pPr>
                      <a:r>
                        <a:rPr lang="en-US" sz="1800" u="none" strike="noStrike" dirty="0">
                          <a:effectLst/>
                          <a:latin typeface="Arial" panose="020B0604020202020204" pitchFamily="34" charset="0"/>
                          <a:cs typeface="Arial" panose="020B0604020202020204" pitchFamily="34" charset="0"/>
                        </a:rPr>
                        <a:t>Applications of compact SRF accelerators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8638" marR="8638" marT="8638" marB="0" anchor="b"/>
                </a:tc>
                <a:extLst>
                  <a:ext uri="{0D108BD9-81ED-4DB2-BD59-A6C34878D82A}">
                    <a16:rowId xmlns:a16="http://schemas.microsoft.com/office/drawing/2014/main" val="442664473"/>
                  </a:ext>
                </a:extLst>
              </a:tr>
            </a:tbl>
          </a:graphicData>
        </a:graphic>
      </p:graphicFrame>
    </p:spTree>
    <p:extLst>
      <p:ext uri="{BB962C8B-B14F-4D97-AF65-F5344CB8AC3E}">
        <p14:creationId xmlns:p14="http://schemas.microsoft.com/office/powerpoint/2010/main" val="249579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57404-166F-78C3-20A3-A41A91953B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1FC95FF-C565-9CD4-A67C-0BD2CAC6B4E0}"/>
              </a:ext>
            </a:extLst>
          </p:cNvPr>
          <p:cNvSpPr>
            <a:spLocks noGrp="1"/>
          </p:cNvSpPr>
          <p:nvPr>
            <p:ph type="title"/>
          </p:nvPr>
        </p:nvSpPr>
        <p:spPr/>
        <p:txBody>
          <a:bodyPr/>
          <a:lstStyle/>
          <a:p>
            <a:r>
              <a:rPr lang="en-US" dirty="0"/>
              <a:t>Workshop Agenda: Wednesday Nov 12 </a:t>
            </a:r>
          </a:p>
        </p:txBody>
      </p:sp>
      <p:sp>
        <p:nvSpPr>
          <p:cNvPr id="2" name="Slide Number Placeholder 1">
            <a:extLst>
              <a:ext uri="{FF2B5EF4-FFF2-40B4-BE49-F238E27FC236}">
                <a16:creationId xmlns:a16="http://schemas.microsoft.com/office/drawing/2014/main" id="{C82D49C3-4C01-6A8C-8874-32F5FAAADA72}"/>
              </a:ext>
            </a:extLst>
          </p:cNvPr>
          <p:cNvSpPr>
            <a:spLocks noGrp="1"/>
          </p:cNvSpPr>
          <p:nvPr>
            <p:ph type="sldNum" sz="quarter" idx="12"/>
          </p:nvPr>
        </p:nvSpPr>
        <p:spPr/>
        <p:txBody>
          <a:bodyPr/>
          <a:lstStyle/>
          <a:p>
            <a:fld id="{7D1BE87E-F0DE-A44C-894B-E142BEB21E42}" type="slidenum">
              <a:rPr lang="en-US" smtClean="0"/>
              <a:pPr/>
              <a:t>6</a:t>
            </a:fld>
            <a:endParaRPr lang="en-US" dirty="0"/>
          </a:p>
        </p:txBody>
      </p:sp>
      <p:pic>
        <p:nvPicPr>
          <p:cNvPr id="4" name="Picture 3">
            <a:extLst>
              <a:ext uri="{FF2B5EF4-FFF2-40B4-BE49-F238E27FC236}">
                <a16:creationId xmlns:a16="http://schemas.microsoft.com/office/drawing/2014/main" id="{9AA8617C-BC1A-3523-B079-92B992859C37}"/>
              </a:ext>
            </a:extLst>
          </p:cNvPr>
          <p:cNvPicPr>
            <a:picLocks noChangeAspect="1"/>
          </p:cNvPicPr>
          <p:nvPr/>
        </p:nvPicPr>
        <p:blipFill>
          <a:blip r:embed="rId3"/>
          <a:stretch>
            <a:fillRect/>
          </a:stretch>
        </p:blipFill>
        <p:spPr>
          <a:xfrm>
            <a:off x="125256" y="1210615"/>
            <a:ext cx="6297377" cy="5486400"/>
          </a:xfrm>
          <a:prstGeom prst="rect">
            <a:avLst/>
          </a:prstGeom>
        </p:spPr>
      </p:pic>
      <p:pic>
        <p:nvPicPr>
          <p:cNvPr id="8" name="Picture 7">
            <a:extLst>
              <a:ext uri="{FF2B5EF4-FFF2-40B4-BE49-F238E27FC236}">
                <a16:creationId xmlns:a16="http://schemas.microsoft.com/office/drawing/2014/main" id="{A4117522-63B3-BF05-977A-3909AB06CABA}"/>
              </a:ext>
            </a:extLst>
          </p:cNvPr>
          <p:cNvPicPr>
            <a:picLocks noChangeAspect="1"/>
          </p:cNvPicPr>
          <p:nvPr/>
        </p:nvPicPr>
        <p:blipFill>
          <a:blip r:embed="rId4"/>
          <a:stretch>
            <a:fillRect/>
          </a:stretch>
        </p:blipFill>
        <p:spPr>
          <a:xfrm>
            <a:off x="6422633" y="1210615"/>
            <a:ext cx="5379457" cy="5486400"/>
          </a:xfrm>
          <a:prstGeom prst="rect">
            <a:avLst/>
          </a:prstGeom>
        </p:spPr>
      </p:pic>
    </p:spTree>
    <p:extLst>
      <p:ext uri="{BB962C8B-B14F-4D97-AF65-F5344CB8AC3E}">
        <p14:creationId xmlns:p14="http://schemas.microsoft.com/office/powerpoint/2010/main" val="2684968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1CA69-83B8-27F6-BFB2-85B7127453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5DDB89-8E76-9BF5-2CB1-3388515BFCFC}"/>
              </a:ext>
            </a:extLst>
          </p:cNvPr>
          <p:cNvSpPr>
            <a:spLocks noGrp="1"/>
          </p:cNvSpPr>
          <p:nvPr>
            <p:ph type="title"/>
          </p:nvPr>
        </p:nvSpPr>
        <p:spPr/>
        <p:txBody>
          <a:bodyPr/>
          <a:lstStyle/>
          <a:p>
            <a:r>
              <a:rPr lang="en-US" dirty="0"/>
              <a:t>Workshop Agenda: Thursday Nov 13 </a:t>
            </a:r>
          </a:p>
        </p:txBody>
      </p:sp>
      <p:sp>
        <p:nvSpPr>
          <p:cNvPr id="2" name="Slide Number Placeholder 1">
            <a:extLst>
              <a:ext uri="{FF2B5EF4-FFF2-40B4-BE49-F238E27FC236}">
                <a16:creationId xmlns:a16="http://schemas.microsoft.com/office/drawing/2014/main" id="{434F3BBD-2920-3477-C82C-241C0952A9FB}"/>
              </a:ext>
            </a:extLst>
          </p:cNvPr>
          <p:cNvSpPr>
            <a:spLocks noGrp="1"/>
          </p:cNvSpPr>
          <p:nvPr>
            <p:ph type="sldNum" sz="quarter" idx="12"/>
          </p:nvPr>
        </p:nvSpPr>
        <p:spPr/>
        <p:txBody>
          <a:bodyPr/>
          <a:lstStyle/>
          <a:p>
            <a:fld id="{7D1BE87E-F0DE-A44C-894B-E142BEB21E42}" type="slidenum">
              <a:rPr lang="en-US" smtClean="0"/>
              <a:pPr/>
              <a:t>7</a:t>
            </a:fld>
            <a:endParaRPr lang="en-US" dirty="0"/>
          </a:p>
        </p:txBody>
      </p:sp>
      <p:pic>
        <p:nvPicPr>
          <p:cNvPr id="4" name="Picture 3">
            <a:extLst>
              <a:ext uri="{FF2B5EF4-FFF2-40B4-BE49-F238E27FC236}">
                <a16:creationId xmlns:a16="http://schemas.microsoft.com/office/drawing/2014/main" id="{CC6BF165-2415-B15F-E031-EF4D2DA3A242}"/>
              </a:ext>
            </a:extLst>
          </p:cNvPr>
          <p:cNvPicPr>
            <a:picLocks noChangeAspect="1"/>
          </p:cNvPicPr>
          <p:nvPr/>
        </p:nvPicPr>
        <p:blipFill>
          <a:blip r:embed="rId3"/>
          <a:stretch>
            <a:fillRect/>
          </a:stretch>
        </p:blipFill>
        <p:spPr>
          <a:xfrm>
            <a:off x="106014" y="1311046"/>
            <a:ext cx="6394452" cy="5029200"/>
          </a:xfrm>
          <a:prstGeom prst="rect">
            <a:avLst/>
          </a:prstGeom>
        </p:spPr>
      </p:pic>
      <p:pic>
        <p:nvPicPr>
          <p:cNvPr id="8" name="Picture 7">
            <a:extLst>
              <a:ext uri="{FF2B5EF4-FFF2-40B4-BE49-F238E27FC236}">
                <a16:creationId xmlns:a16="http://schemas.microsoft.com/office/drawing/2014/main" id="{10D630AC-9C80-A665-5344-18046A284BEC}"/>
              </a:ext>
            </a:extLst>
          </p:cNvPr>
          <p:cNvPicPr>
            <a:picLocks noChangeAspect="1"/>
          </p:cNvPicPr>
          <p:nvPr/>
        </p:nvPicPr>
        <p:blipFill>
          <a:blip r:embed="rId4"/>
          <a:stretch>
            <a:fillRect/>
          </a:stretch>
        </p:blipFill>
        <p:spPr>
          <a:xfrm>
            <a:off x="6626819" y="1339967"/>
            <a:ext cx="5389965" cy="1737360"/>
          </a:xfrm>
          <a:prstGeom prst="rect">
            <a:avLst/>
          </a:prstGeom>
        </p:spPr>
      </p:pic>
      <p:pic>
        <p:nvPicPr>
          <p:cNvPr id="10" name="Picture 9">
            <a:extLst>
              <a:ext uri="{FF2B5EF4-FFF2-40B4-BE49-F238E27FC236}">
                <a16:creationId xmlns:a16="http://schemas.microsoft.com/office/drawing/2014/main" id="{4136C903-862A-AA4A-F944-83E9764DC458}"/>
              </a:ext>
            </a:extLst>
          </p:cNvPr>
          <p:cNvPicPr>
            <a:picLocks noChangeAspect="1"/>
          </p:cNvPicPr>
          <p:nvPr/>
        </p:nvPicPr>
        <p:blipFill>
          <a:blip r:embed="rId5"/>
          <a:stretch>
            <a:fillRect/>
          </a:stretch>
        </p:blipFill>
        <p:spPr>
          <a:xfrm>
            <a:off x="6579978" y="3210267"/>
            <a:ext cx="4734543" cy="2458908"/>
          </a:xfrm>
          <a:prstGeom prst="rect">
            <a:avLst/>
          </a:prstGeom>
        </p:spPr>
      </p:pic>
      <p:pic>
        <p:nvPicPr>
          <p:cNvPr id="12" name="Picture 11">
            <a:extLst>
              <a:ext uri="{FF2B5EF4-FFF2-40B4-BE49-F238E27FC236}">
                <a16:creationId xmlns:a16="http://schemas.microsoft.com/office/drawing/2014/main" id="{88AF1CA5-C240-8C68-FE3D-586ACE313119}"/>
              </a:ext>
            </a:extLst>
          </p:cNvPr>
          <p:cNvPicPr>
            <a:picLocks noChangeAspect="1"/>
          </p:cNvPicPr>
          <p:nvPr/>
        </p:nvPicPr>
        <p:blipFill>
          <a:blip r:embed="rId6"/>
          <a:stretch>
            <a:fillRect/>
          </a:stretch>
        </p:blipFill>
        <p:spPr>
          <a:xfrm>
            <a:off x="6600543" y="5810924"/>
            <a:ext cx="5286657" cy="459709"/>
          </a:xfrm>
          <a:prstGeom prst="rect">
            <a:avLst/>
          </a:prstGeom>
        </p:spPr>
      </p:pic>
    </p:spTree>
    <p:extLst>
      <p:ext uri="{BB962C8B-B14F-4D97-AF65-F5344CB8AC3E}">
        <p14:creationId xmlns:p14="http://schemas.microsoft.com/office/powerpoint/2010/main" val="2213147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7259D-4480-2997-EE17-B19606E3EA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9150F1C-BCD1-FB89-5AD9-4437D88BC0A1}"/>
              </a:ext>
            </a:extLst>
          </p:cNvPr>
          <p:cNvPicPr>
            <a:picLocks noChangeAspect="1"/>
          </p:cNvPicPr>
          <p:nvPr/>
        </p:nvPicPr>
        <p:blipFill>
          <a:blip r:embed="rId3"/>
          <a:stretch>
            <a:fillRect/>
          </a:stretch>
        </p:blipFill>
        <p:spPr>
          <a:xfrm>
            <a:off x="6466284" y="531951"/>
            <a:ext cx="5479928" cy="5678683"/>
          </a:xfrm>
          <a:prstGeom prst="rect">
            <a:avLst/>
          </a:prstGeom>
          <a:noFill/>
        </p:spPr>
      </p:pic>
      <p:sp>
        <p:nvSpPr>
          <p:cNvPr id="5" name="Title 4">
            <a:extLst>
              <a:ext uri="{FF2B5EF4-FFF2-40B4-BE49-F238E27FC236}">
                <a16:creationId xmlns:a16="http://schemas.microsoft.com/office/drawing/2014/main" id="{42BA987B-0273-26F8-1274-91A13211EF0D}"/>
              </a:ext>
            </a:extLst>
          </p:cNvPr>
          <p:cNvSpPr>
            <a:spLocks noGrp="1"/>
          </p:cNvSpPr>
          <p:nvPr>
            <p:ph type="title"/>
          </p:nvPr>
        </p:nvSpPr>
        <p:spPr>
          <a:xfrm>
            <a:off x="309093" y="531951"/>
            <a:ext cx="5785319" cy="678664"/>
          </a:xfrm>
        </p:spPr>
        <p:txBody>
          <a:bodyPr anchor="b">
            <a:normAutofit fontScale="90000"/>
          </a:bodyPr>
          <a:lstStyle/>
          <a:p>
            <a:r>
              <a:rPr lang="en-US" sz="3000" dirty="0"/>
              <a:t>Workshop Agenda: Friday Nov 14 </a:t>
            </a:r>
          </a:p>
        </p:txBody>
      </p:sp>
      <p:sp>
        <p:nvSpPr>
          <p:cNvPr id="2" name="Slide Number Placeholder 1">
            <a:extLst>
              <a:ext uri="{FF2B5EF4-FFF2-40B4-BE49-F238E27FC236}">
                <a16:creationId xmlns:a16="http://schemas.microsoft.com/office/drawing/2014/main" id="{C299CB90-4FD7-679F-3C17-C47D6BBD9D12}"/>
              </a:ext>
            </a:extLst>
          </p:cNvPr>
          <p:cNvSpPr>
            <a:spLocks noGrp="1"/>
          </p:cNvSpPr>
          <p:nvPr>
            <p:ph type="sldNum" sz="quarter" idx="12"/>
          </p:nvPr>
        </p:nvSpPr>
        <p:spPr>
          <a:xfrm>
            <a:off x="9144000" y="6330592"/>
            <a:ext cx="2743200" cy="365125"/>
          </a:xfrm>
        </p:spPr>
        <p:txBody>
          <a:bodyPr anchor="ctr">
            <a:normAutofit/>
          </a:bodyPr>
          <a:lstStyle/>
          <a:p>
            <a:pPr>
              <a:spcAft>
                <a:spcPts val="600"/>
              </a:spcAft>
            </a:pPr>
            <a:fld id="{7D1BE87E-F0DE-A44C-894B-E142BEB21E42}" type="slidenum">
              <a:rPr lang="en-US" smtClean="0"/>
              <a:pPr>
                <a:spcAft>
                  <a:spcPts val="600"/>
                </a:spcAft>
              </a:pPr>
              <a:t>8</a:t>
            </a:fld>
            <a:endParaRPr lang="en-US"/>
          </a:p>
        </p:txBody>
      </p:sp>
    </p:spTree>
    <p:extLst>
      <p:ext uri="{BB962C8B-B14F-4D97-AF65-F5344CB8AC3E}">
        <p14:creationId xmlns:p14="http://schemas.microsoft.com/office/powerpoint/2010/main" val="318652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61C61-E760-66CD-920E-93FEF1A035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E76F49-9AEA-A061-B211-847FE80E1F57}"/>
              </a:ext>
            </a:extLst>
          </p:cNvPr>
          <p:cNvSpPr>
            <a:spLocks noGrp="1"/>
          </p:cNvSpPr>
          <p:nvPr>
            <p:ph type="title"/>
          </p:nvPr>
        </p:nvSpPr>
        <p:spPr>
          <a:xfrm>
            <a:off x="309094" y="61757"/>
            <a:ext cx="11044707" cy="678664"/>
          </a:xfrm>
        </p:spPr>
        <p:txBody>
          <a:bodyPr/>
          <a:lstStyle/>
          <a:p>
            <a:r>
              <a:rPr lang="en-US" dirty="0"/>
              <a:t>Helpful Information </a:t>
            </a:r>
          </a:p>
        </p:txBody>
      </p:sp>
      <p:sp>
        <p:nvSpPr>
          <p:cNvPr id="6" name="Text Placeholder 5">
            <a:extLst>
              <a:ext uri="{FF2B5EF4-FFF2-40B4-BE49-F238E27FC236}">
                <a16:creationId xmlns:a16="http://schemas.microsoft.com/office/drawing/2014/main" id="{8172ED95-BD44-3D6A-FD48-481961D5E3A6}"/>
              </a:ext>
            </a:extLst>
          </p:cNvPr>
          <p:cNvSpPr>
            <a:spLocks noGrp="1"/>
          </p:cNvSpPr>
          <p:nvPr>
            <p:ph type="body" sz="half" idx="2"/>
          </p:nvPr>
        </p:nvSpPr>
        <p:spPr>
          <a:xfrm>
            <a:off x="309094" y="1319201"/>
            <a:ext cx="11578106" cy="4798378"/>
          </a:xfrm>
        </p:spPr>
        <p:txBody>
          <a:bodyPr>
            <a:noAutofit/>
          </a:bodyPr>
          <a:lstStyle/>
          <a:p>
            <a:r>
              <a:rPr lang="en-US" b="1" dirty="0"/>
              <a:t>Breakfast: 8:00 – 8:30 AM, Room F113</a:t>
            </a:r>
          </a:p>
          <a:p>
            <a:r>
              <a:rPr lang="en-US" b="1" dirty="0"/>
              <a:t>Lunch: 12:30 – 2:00 PM, Room F113</a:t>
            </a:r>
          </a:p>
          <a:p>
            <a:r>
              <a:rPr lang="en-US" dirty="0"/>
              <a:t>Working lunch with presentation by early career scientists and engineers</a:t>
            </a:r>
          </a:p>
          <a:p>
            <a:r>
              <a:rPr lang="en-US" b="1" dirty="0"/>
              <a:t>Wi-Fi Access:</a:t>
            </a:r>
          </a:p>
          <a:p>
            <a:r>
              <a:rPr lang="en-US" dirty="0"/>
              <a:t>Network: </a:t>
            </a:r>
            <a:r>
              <a:rPr lang="en-US" dirty="0" err="1"/>
              <a:t>jlab_guest</a:t>
            </a:r>
            <a:endParaRPr lang="en-US" dirty="0"/>
          </a:p>
          <a:p>
            <a:r>
              <a:rPr lang="en-US" dirty="0"/>
              <a:t>Security key: </a:t>
            </a:r>
            <a:r>
              <a:rPr lang="en-US" b="1" dirty="0">
                <a:solidFill>
                  <a:srgbClr val="FF0000"/>
                </a:solidFill>
              </a:rPr>
              <a:t>testPAV82gren</a:t>
            </a:r>
            <a:endParaRPr lang="en-US" dirty="0">
              <a:solidFill>
                <a:srgbClr val="FF0000"/>
              </a:solidFill>
            </a:endParaRPr>
          </a:p>
          <a:p>
            <a:r>
              <a:rPr lang="en-US" b="1" dirty="0"/>
              <a:t>Parking:</a:t>
            </a:r>
          </a:p>
          <a:p>
            <a:r>
              <a:rPr lang="en-US" dirty="0"/>
              <a:t>Any space not marked as reserved for handicapped or other uses. No permits are required.</a:t>
            </a:r>
          </a:p>
          <a:p>
            <a:endParaRPr lang="en-US" dirty="0"/>
          </a:p>
          <a:p>
            <a:endParaRPr lang="en-US" dirty="0"/>
          </a:p>
        </p:txBody>
      </p:sp>
      <p:sp>
        <p:nvSpPr>
          <p:cNvPr id="2" name="Slide Number Placeholder 1">
            <a:extLst>
              <a:ext uri="{FF2B5EF4-FFF2-40B4-BE49-F238E27FC236}">
                <a16:creationId xmlns:a16="http://schemas.microsoft.com/office/drawing/2014/main" id="{467BB638-4BAE-86EA-8A6F-3C301FA7DA71}"/>
              </a:ext>
            </a:extLst>
          </p:cNvPr>
          <p:cNvSpPr>
            <a:spLocks noGrp="1"/>
          </p:cNvSpPr>
          <p:nvPr>
            <p:ph type="sldNum" sz="quarter" idx="12"/>
          </p:nvPr>
        </p:nvSpPr>
        <p:spPr/>
        <p:txBody>
          <a:bodyPr/>
          <a:lstStyle/>
          <a:p>
            <a:fld id="{7D1BE87E-F0DE-A44C-894B-E142BEB21E42}" type="slidenum">
              <a:rPr lang="en-US" smtClean="0"/>
              <a:pPr/>
              <a:t>9</a:t>
            </a:fld>
            <a:endParaRPr lang="en-US" dirty="0"/>
          </a:p>
        </p:txBody>
      </p:sp>
    </p:spTree>
    <p:extLst>
      <p:ext uri="{BB962C8B-B14F-4D97-AF65-F5344CB8AC3E}">
        <p14:creationId xmlns:p14="http://schemas.microsoft.com/office/powerpoint/2010/main" val="1964104908"/>
      </p:ext>
    </p:extLst>
  </p:cSld>
  <p:clrMapOvr>
    <a:masterClrMapping/>
  </p:clrMapOvr>
</p:sld>
</file>

<file path=ppt/theme/theme1.xml><?xml version="1.0" encoding="utf-8"?>
<a:theme xmlns:a="http://schemas.openxmlformats.org/drawingml/2006/main" name="Jefferson Lab Theme 1">
  <a:themeElements>
    <a:clrScheme name="JLab Color Theme 1">
      <a:dk1>
        <a:srgbClr val="000000"/>
      </a:dk1>
      <a:lt1>
        <a:srgbClr val="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 PPT Template_1_010825" id="{9DB200FA-CEB3-4679-8D66-4AC717A73CB8}" vid="{8315C0D6-21E7-439E-8522-5440B9F66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20407EBAA4744DB3E22E2D5259322A" ma:contentTypeVersion="14" ma:contentTypeDescription="Create a new document." ma:contentTypeScope="" ma:versionID="bd28b30c3dbfaa8682b75f1b25a70f13">
  <xsd:schema xmlns:xsd="http://www.w3.org/2001/XMLSchema" xmlns:xs="http://www.w3.org/2001/XMLSchema" xmlns:p="http://schemas.microsoft.com/office/2006/metadata/properties" xmlns:ns2="8d24de50-05d1-4ead-956f-39ed5306b4ae" xmlns:ns3="b3d45c07-3350-48b8-8699-306b33596a2c" targetNamespace="http://schemas.microsoft.com/office/2006/metadata/properties" ma:root="true" ma:fieldsID="ab6e2701ed48914029b246c140fed032" ns2:_="" ns3:_="">
    <xsd:import namespace="8d24de50-05d1-4ead-956f-39ed5306b4ae"/>
    <xsd:import namespace="b3d45c07-3350-48b8-8699-306b33596a2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24de50-05d1-4ead-956f-39ed5306b4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4b97cb4-2f5e-48a1-816a-9019d04dc3c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d45c07-3350-48b8-8699-306b33596a2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9a9a06-a251-4954-ba57-1f60e5fb816a}" ma:internalName="TaxCatchAll" ma:showField="CatchAllData" ma:web="b3d45c07-3350-48b8-8699-306b33596a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d24de50-05d1-4ead-956f-39ed5306b4ae">
      <Terms xmlns="http://schemas.microsoft.com/office/infopath/2007/PartnerControls"/>
    </lcf76f155ced4ddcb4097134ff3c332f>
    <TaxCatchAll xmlns="b3d45c07-3350-48b8-8699-306b33596a2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926022-DE24-4DBE-BB06-25140B9C10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24de50-05d1-4ead-956f-39ed5306b4ae"/>
    <ds:schemaRef ds:uri="b3d45c07-3350-48b8-8699-306b33596a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54C9BC-52AE-4B0C-8E8B-650ACC8B8443}">
  <ds:schemaRefs>
    <ds:schemaRef ds:uri="http://schemas.microsoft.com/office/infopath/2007/PartnerControls"/>
    <ds:schemaRef ds:uri="http://www.w3.org/XML/1998/namespace"/>
    <ds:schemaRef ds:uri="http://purl.org/dc/terms/"/>
    <ds:schemaRef ds:uri="http://purl.org/dc/dcmitype/"/>
    <ds:schemaRef ds:uri="http://schemas.microsoft.com/office/2006/metadata/properties"/>
    <ds:schemaRef ds:uri="8d24de50-05d1-4ead-956f-39ed5306b4ae"/>
    <ds:schemaRef ds:uri="http://schemas.microsoft.com/office/2006/documentManagement/types"/>
    <ds:schemaRef ds:uri="http://purl.org/dc/elements/1.1/"/>
    <ds:schemaRef ds:uri="http://schemas.openxmlformats.org/package/2006/metadata/core-properties"/>
    <ds:schemaRef ds:uri="b3d45c07-3350-48b8-8699-306b33596a2c"/>
  </ds:schemaRefs>
</ds:datastoreItem>
</file>

<file path=customXml/itemProps3.xml><?xml version="1.0" encoding="utf-8"?>
<ds:datastoreItem xmlns:ds="http://schemas.openxmlformats.org/officeDocument/2006/customXml" ds:itemID="{C3CD7C47-21A9-4F17-9919-BC6FA5F801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Template_010825(1)</Template>
  <TotalTime>5177</TotalTime>
  <Words>1593</Words>
  <Application>Microsoft Macintosh PowerPoint</Application>
  <PresentationFormat>Widescreen</PresentationFormat>
  <Paragraphs>234</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Comic Sans MS</vt:lpstr>
      <vt:lpstr>Microsoft Yi Baiti</vt:lpstr>
      <vt:lpstr>Jefferson Lab Theme 1</vt:lpstr>
      <vt:lpstr>PowerPoint Presentation</vt:lpstr>
      <vt:lpstr>Workshop Focus and Aim</vt:lpstr>
      <vt:lpstr>Focus Areas</vt:lpstr>
      <vt:lpstr>Roundtables and Consortium Kickoff </vt:lpstr>
      <vt:lpstr>Early Career Sessions </vt:lpstr>
      <vt:lpstr>Workshop Agenda: Wednesday Nov 12 </vt:lpstr>
      <vt:lpstr>Workshop Agenda: Thursday Nov 13 </vt:lpstr>
      <vt:lpstr>Workshop Agenda: Friday Nov 14 </vt:lpstr>
      <vt:lpstr>Helpful Information </vt:lpstr>
      <vt:lpstr>Social Networking at Traditional Brewing  </vt:lpstr>
      <vt:lpstr>No-Host Dinner at Cork and Crust  </vt:lpstr>
      <vt:lpstr>PowerPoint Presentation</vt:lpstr>
      <vt:lpstr>PowerPoint Presentation</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Betty Jean-Pierre</dc:creator>
  <cp:lastModifiedBy>Rongli Geng</cp:lastModifiedBy>
  <cp:revision>58</cp:revision>
  <cp:lastPrinted>2024-11-21T18:51:38Z</cp:lastPrinted>
  <dcterms:created xsi:type="dcterms:W3CDTF">2025-01-23T16:55:45Z</dcterms:created>
  <dcterms:modified xsi:type="dcterms:W3CDTF">2025-11-11T19:14:15Z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0x010100E520407EBAA4744DB3E22E2D5259322A</vt:lpwstr>
  </property>
  <property fmtid="{D5CDD505-2E9C-101B-9397-08002B2CF9AE}" pid="3" name="MediaServiceImageTags">
    <vt:lpwstr/>
  </property>
</Properties>
</file>