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4"/>
  </p:sldMasterIdLst>
  <p:notesMasterIdLst>
    <p:notesMasterId r:id="rId10"/>
  </p:notesMasterIdLst>
  <p:handoutMasterIdLst>
    <p:handoutMasterId r:id="rId11"/>
  </p:handoutMasterIdLst>
  <p:sldIdLst>
    <p:sldId id="278" r:id="rId5"/>
    <p:sldId id="293" r:id="rId6"/>
    <p:sldId id="296" r:id="rId7"/>
    <p:sldId id="295" r:id="rId8"/>
    <p:sldId id="29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2" autoAdjust="0"/>
    <p:restoredTop sz="95388" autoAdjust="0"/>
  </p:normalViewPr>
  <p:slideViewPr>
    <p:cSldViewPr snapToGrid="0">
      <p:cViewPr varScale="1">
        <p:scale>
          <a:sx n="93" d="100"/>
          <a:sy n="93" d="100"/>
        </p:scale>
        <p:origin x="108" y="8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43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57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am Carpenter" userId="4f3349db-0e68-45a4-9950-fd71101f5e5c" providerId="ADAL" clId="{CC25297D-F787-4012-8F3F-8EF943BA16C8}"/>
    <pc:docChg chg="custSel addSld modSld">
      <pc:chgData name="Adam Carpenter" userId="4f3349db-0e68-45a4-9950-fd71101f5e5c" providerId="ADAL" clId="{CC25297D-F787-4012-8F3F-8EF943BA16C8}" dt="2025-07-31T13:33:14.797" v="37" actId="478"/>
      <pc:docMkLst>
        <pc:docMk/>
      </pc:docMkLst>
      <pc:sldChg chg="delSp modSp add">
        <pc:chgData name="Adam Carpenter" userId="4f3349db-0e68-45a4-9950-fd71101f5e5c" providerId="ADAL" clId="{CC25297D-F787-4012-8F3F-8EF943BA16C8}" dt="2025-07-31T13:33:14.797" v="37" actId="478"/>
        <pc:sldMkLst>
          <pc:docMk/>
          <pc:sldMk cId="3424581345" sldId="297"/>
        </pc:sldMkLst>
        <pc:spChg chg="mod">
          <ac:chgData name="Adam Carpenter" userId="4f3349db-0e68-45a4-9950-fd71101f5e5c" providerId="ADAL" clId="{CC25297D-F787-4012-8F3F-8EF943BA16C8}" dt="2025-07-31T13:32:45.366" v="19" actId="20577"/>
          <ac:spMkLst>
            <pc:docMk/>
            <pc:sldMk cId="3424581345" sldId="297"/>
            <ac:spMk id="2" creationId="{C4E4544C-FCA2-4B21-B079-565AF9C08443}"/>
          </ac:spMkLst>
        </pc:spChg>
        <pc:spChg chg="mod">
          <ac:chgData name="Adam Carpenter" userId="4f3349db-0e68-45a4-9950-fd71101f5e5c" providerId="ADAL" clId="{CC25297D-F787-4012-8F3F-8EF943BA16C8}" dt="2025-07-31T13:32:52.700" v="36" actId="20577"/>
          <ac:spMkLst>
            <pc:docMk/>
            <pc:sldMk cId="3424581345" sldId="297"/>
            <ac:spMk id="3" creationId="{095CD715-393A-469C-9470-D5C6E50490D0}"/>
          </ac:spMkLst>
        </pc:spChg>
        <pc:spChg chg="del">
          <ac:chgData name="Adam Carpenter" userId="4f3349db-0e68-45a4-9950-fd71101f5e5c" providerId="ADAL" clId="{CC25297D-F787-4012-8F3F-8EF943BA16C8}" dt="2025-07-31T13:33:14.797" v="37" actId="478"/>
          <ac:spMkLst>
            <pc:docMk/>
            <pc:sldMk cId="3424581345" sldId="297"/>
            <ac:spMk id="4" creationId="{FE85DDBF-D97B-402C-B5D3-2EFD1321FA4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5F4DCF1-ECAF-F7A7-2FE7-5E8E893BC4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1330B0-5BAC-7408-8C3C-78D8336840E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BC71B-6527-4638-937B-C93EB849CB02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D7EEB3-E0A5-7440-F7ED-F59975ED1E8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548D11-7466-6432-3BF5-64A1A1FA59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70580-B89C-4157-871D-6B9318EE5F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15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465A2-8C9C-419F-9FD8-234480873777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F00E9-A49D-4007-B3B9-A3783809E5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6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AF00E9-A49D-4007-B3B9-A3783809E50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223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AF00E9-A49D-4007-B3B9-A3783809E50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763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AF00E9-A49D-4007-B3B9-A3783809E50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440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5418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60558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59864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18020" y="662937"/>
            <a:ext cx="4624442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88CE9D0-E6DB-A38D-ED84-A53D0493E6D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267450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52056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87E98C0-6053-9701-92D0-4EF9ADBC5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 flipV="1">
            <a:off x="9063019" y="746716"/>
            <a:ext cx="3597052" cy="2615018"/>
            <a:chOff x="4541453" y="3199533"/>
            <a:chExt cx="3597052" cy="2615018"/>
          </a:xfrm>
        </p:grpSpPr>
        <p:sp>
          <p:nvSpPr>
            <p:cNvPr id="8" name="Freeform: Shape 38">
              <a:extLst>
                <a:ext uri="{FF2B5EF4-FFF2-40B4-BE49-F238E27FC236}">
                  <a16:creationId xmlns:a16="http://schemas.microsoft.com/office/drawing/2014/main" id="{C32B1A1D-760B-9D3D-A869-E50FC962A629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602175" y="3958416"/>
              <a:ext cx="3536330" cy="1853969"/>
            </a:xfrm>
            <a:custGeom>
              <a:avLst/>
              <a:gdLst>
                <a:gd name="connsiteX0" fmla="*/ 3536330 w 3536330"/>
                <a:gd name="connsiteY0" fmla="*/ 1853969 h 1853969"/>
                <a:gd name="connsiteX1" fmla="*/ 1682362 w 3536330"/>
                <a:gd name="connsiteY1" fmla="*/ 0 h 1853969"/>
                <a:gd name="connsiteX2" fmla="*/ 52157 w 3536330"/>
                <a:gd name="connsiteY2" fmla="*/ 970257 h 1853969"/>
                <a:gd name="connsiteX3" fmla="*/ 0 w 3536330"/>
                <a:gd name="connsiteY3" fmla="*/ 1078528 h 1853969"/>
                <a:gd name="connsiteX4" fmla="*/ 757215 w 3536330"/>
                <a:gd name="connsiteY4" fmla="*/ 1835743 h 1853969"/>
                <a:gd name="connsiteX5" fmla="*/ 774211 w 3536330"/>
                <a:gd name="connsiteY5" fmla="*/ 1667149 h 1853969"/>
                <a:gd name="connsiteX6" fmla="*/ 1682362 w 3536330"/>
                <a:gd name="connsiteY6" fmla="*/ 926985 h 1853969"/>
                <a:gd name="connsiteX7" fmla="*/ 2609345 w 3536330"/>
                <a:gd name="connsiteY7" fmla="*/ 1853969 h 1853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36330" h="1853969">
                  <a:moveTo>
                    <a:pt x="3536330" y="1853969"/>
                  </a:moveTo>
                  <a:cubicBezTo>
                    <a:pt x="3536330" y="830051"/>
                    <a:pt x="2706280" y="0"/>
                    <a:pt x="1682362" y="0"/>
                  </a:cubicBezTo>
                  <a:cubicBezTo>
                    <a:pt x="978418" y="0"/>
                    <a:pt x="366107" y="392328"/>
                    <a:pt x="52157" y="970257"/>
                  </a:cubicBezTo>
                  <a:lnTo>
                    <a:pt x="0" y="1078528"/>
                  </a:lnTo>
                  <a:lnTo>
                    <a:pt x="757215" y="1835743"/>
                  </a:lnTo>
                  <a:lnTo>
                    <a:pt x="774211" y="1667149"/>
                  </a:lnTo>
                  <a:cubicBezTo>
                    <a:pt x="860649" y="1244739"/>
                    <a:pt x="1234397" y="926985"/>
                    <a:pt x="1682362" y="926985"/>
                  </a:cubicBezTo>
                  <a:cubicBezTo>
                    <a:pt x="2194320" y="926985"/>
                    <a:pt x="2609345" y="1342010"/>
                    <a:pt x="2609345" y="1853969"/>
                  </a:cubicBezTo>
                  <a:close/>
                </a:path>
              </a:pathLst>
            </a:custGeom>
            <a:gradFill flip="none" rotWithShape="1">
              <a:gsLst>
                <a:gs pos="97000">
                  <a:schemeClr val="bg2"/>
                </a:gs>
                <a:gs pos="31000">
                  <a:schemeClr val="bg2">
                    <a:lumMod val="90000"/>
                    <a:lumOff val="10000"/>
                  </a:schemeClr>
                </a:gs>
              </a:gsLst>
              <a:lin ang="15000000" scaled="0"/>
              <a:tileRect/>
            </a:gradFill>
            <a:ln>
              <a:noFill/>
            </a:ln>
            <a:effectLst>
              <a:innerShdw blurRad="355600" dist="101600" dir="16200000">
                <a:schemeClr val="accent1">
                  <a:lumMod val="60000"/>
                  <a:lumOff val="40000"/>
                  <a:alpha val="8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D02EF78B-5BDF-8632-B9B1-087DB042EEC7}"/>
                </a:ext>
              </a:extLst>
            </p:cNvPr>
            <p:cNvGrpSpPr/>
            <p:nvPr/>
          </p:nvGrpSpPr>
          <p:grpSpPr>
            <a:xfrm>
              <a:off x="4541453" y="3199533"/>
              <a:ext cx="3478701" cy="2615018"/>
              <a:chOff x="-481151" y="3199533"/>
              <a:chExt cx="3478701" cy="2615018"/>
            </a:xfrm>
          </p:grpSpPr>
          <p:sp>
            <p:nvSpPr>
              <p:cNvPr id="10" name="Freeform: Shape 32">
                <a:extLst>
                  <a:ext uri="{FF2B5EF4-FFF2-40B4-BE49-F238E27FC236}">
                    <a16:creationId xmlns:a16="http://schemas.microsoft.com/office/drawing/2014/main" id="{5C54B3E8-515B-0865-9321-DB3793A62240}"/>
                  </a:ext>
                </a:extLst>
              </p:cNvPr>
              <p:cNvSpPr>
                <a:spLocks noChangeAspect="1"/>
              </p:cNvSpPr>
              <p:nvPr userDrawn="1"/>
            </p:nvSpPr>
            <p:spPr>
              <a:xfrm rot="18900000" flipV="1">
                <a:off x="-481151" y="3649708"/>
                <a:ext cx="3478701" cy="2164843"/>
              </a:xfrm>
              <a:custGeom>
                <a:avLst/>
                <a:gdLst>
                  <a:gd name="connsiteX0" fmla="*/ 3478701 w 3478701"/>
                  <a:gd name="connsiteY0" fmla="*/ 2164843 h 2164843"/>
                  <a:gd name="connsiteX1" fmla="*/ 1624733 w 3478701"/>
                  <a:gd name="connsiteY1" fmla="*/ 0 h 2164843"/>
                  <a:gd name="connsiteX2" fmla="*/ 87393 w 3478701"/>
                  <a:gd name="connsiteY2" fmla="*/ 954459 h 2164843"/>
                  <a:gd name="connsiteX3" fmla="*/ 0 w 3478701"/>
                  <a:gd name="connsiteY3" fmla="*/ 1122434 h 2164843"/>
                  <a:gd name="connsiteX4" fmla="*/ 736015 w 3478701"/>
                  <a:gd name="connsiteY4" fmla="*/ 1858449 h 2164843"/>
                  <a:gd name="connsiteX5" fmla="*/ 739424 w 3478701"/>
                  <a:gd name="connsiteY5" fmla="*/ 1842964 h 2164843"/>
                  <a:gd name="connsiteX6" fmla="*/ 1624733 w 3478701"/>
                  <a:gd name="connsiteY6" fmla="*/ 1082422 h 2164843"/>
                  <a:gd name="connsiteX7" fmla="*/ 2551716 w 3478701"/>
                  <a:gd name="connsiteY7" fmla="*/ 2164843 h 2164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478701" h="2164843">
                    <a:moveTo>
                      <a:pt x="3478701" y="2164843"/>
                    </a:moveTo>
                    <a:cubicBezTo>
                      <a:pt x="3478701" y="969234"/>
                      <a:pt x="2648651" y="0"/>
                      <a:pt x="1624733" y="0"/>
                    </a:cubicBezTo>
                    <a:cubicBezTo>
                      <a:pt x="984784" y="0"/>
                      <a:pt x="420564" y="378607"/>
                      <a:pt x="87393" y="954459"/>
                    </a:cubicBezTo>
                    <a:lnTo>
                      <a:pt x="0" y="1122434"/>
                    </a:lnTo>
                    <a:lnTo>
                      <a:pt x="736015" y="1858449"/>
                    </a:lnTo>
                    <a:lnTo>
                      <a:pt x="739424" y="1842964"/>
                    </a:lnTo>
                    <a:cubicBezTo>
                      <a:pt x="856791" y="1402344"/>
                      <a:pt x="1208766" y="1082422"/>
                      <a:pt x="1624733" y="1082422"/>
                    </a:cubicBezTo>
                    <a:cubicBezTo>
                      <a:pt x="2136692" y="1082422"/>
                      <a:pt x="2551716" y="1567038"/>
                      <a:pt x="2551716" y="2164843"/>
                    </a:cubicBezTo>
                    <a:close/>
                  </a:path>
                </a:pathLst>
              </a:custGeom>
              <a:solidFill>
                <a:schemeClr val="bg2">
                  <a:lumMod val="50000"/>
                  <a:lumOff val="50000"/>
                  <a:alpha val="40000"/>
                </a:schemeClr>
              </a:solidFill>
              <a:ln>
                <a:noFill/>
              </a:ln>
              <a:effectLst>
                <a:softEdge rad="381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6E92718-2CCD-B15D-8DE5-46285BEA256B}"/>
                  </a:ext>
                </a:extLst>
              </p:cNvPr>
              <p:cNvSpPr/>
              <p:nvPr userDrawn="1"/>
            </p:nvSpPr>
            <p:spPr>
              <a:xfrm rot="13500000" flipV="1">
                <a:off x="1512277" y="2840042"/>
                <a:ext cx="214196" cy="933178"/>
              </a:xfrm>
              <a:prstGeom prst="ellipse">
                <a:avLst/>
              </a:prstGeom>
              <a:solidFill>
                <a:schemeClr val="bg2">
                  <a:lumMod val="90000"/>
                  <a:lumOff val="10000"/>
                </a:schemeClr>
              </a:solidFill>
              <a:ln>
                <a:noFill/>
              </a:ln>
              <a:effectLst>
                <a:innerShdw blurRad="1270000" dist="2540000">
                  <a:schemeClr val="accent1">
                    <a:lumMod val="60000"/>
                    <a:lumOff val="40000"/>
                    <a:alpha val="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EA0B78B-84F0-8B85-40E8-678689DC13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723112" y="5088958"/>
            <a:ext cx="1335600" cy="1262947"/>
            <a:chOff x="10145015" y="2343978"/>
            <a:chExt cx="1335600" cy="1262947"/>
          </a:xfrm>
        </p:grpSpPr>
        <p:sp>
          <p:nvSpPr>
            <p:cNvPr id="20" name="Freeform: Shape 25">
              <a:extLst>
                <a:ext uri="{FF2B5EF4-FFF2-40B4-BE49-F238E27FC236}">
                  <a16:creationId xmlns:a16="http://schemas.microsoft.com/office/drawing/2014/main" id="{2E5D7C6F-BF77-9B7D-5B12-7AF3ED280B43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400615" y="2343978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732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A599EE6-2673-0AD8-EAE0-45C79326015E}"/>
                </a:ext>
              </a:extLst>
            </p:cNvPr>
            <p:cNvSpPr/>
            <p:nvPr/>
          </p:nvSpPr>
          <p:spPr>
            <a:xfrm rot="13500000">
              <a:off x="10415015" y="21798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2" y="498474"/>
            <a:ext cx="7960421" cy="145021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4000" dirty="0"/>
            </a:lvl1pPr>
          </a:lstStyle>
          <a:p>
            <a:pPr lvl="0">
              <a:lnSpc>
                <a:spcPct val="100000"/>
              </a:lnSpc>
            </a:pPr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81343" y="2103039"/>
            <a:ext cx="7929940" cy="397962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404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+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0974" y="196900"/>
            <a:ext cx="4899628" cy="2331490"/>
          </a:xfrm>
        </p:spPr>
        <p:txBody>
          <a:bodyPr anchor="b" anchorCtr="0">
            <a:noAutofit/>
          </a:bodyPr>
          <a:lstStyle>
            <a:lvl1pPr algn="r">
              <a:defRPr sz="4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83162" y="2827209"/>
            <a:ext cx="4917440" cy="3442144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algn="r">
              <a:defRPr sz="1200">
                <a:solidFill>
                  <a:schemeClr val="tx1"/>
                </a:solidFill>
              </a:defRPr>
            </a:lvl2pPr>
            <a:lvl3pPr algn="r">
              <a:defRPr sz="1200">
                <a:solidFill>
                  <a:schemeClr val="tx1"/>
                </a:solidFill>
              </a:defRPr>
            </a:lvl3pPr>
            <a:lvl4pPr algn="r">
              <a:defRPr sz="1200">
                <a:solidFill>
                  <a:schemeClr val="tx1"/>
                </a:solidFill>
              </a:defRPr>
            </a:lvl4pPr>
            <a:lvl5pPr algn="r"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C013AD6-0EF3-2B25-DDBD-2DF706123A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88" y="0"/>
            <a:ext cx="6095998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904CD02-7C7D-28DD-85A8-2FD92C29D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803321" y="682622"/>
            <a:ext cx="734257" cy="760506"/>
            <a:chOff x="5243759" y="1363788"/>
            <a:chExt cx="734257" cy="760506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FB7341D0-DC30-9661-B3E0-91DE7C37946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92A118B5-9F91-EA1B-3F95-6BFA5095544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208891A5-91FA-D924-CB46-E74B50635001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BE5F7483-2261-D4C4-30E3-2D379D8CA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189378" y="523262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20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86218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3310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73780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51633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0127866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73468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57937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69433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9558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1" r:id="rId13"/>
    <p:sldLayoutId id="2147483724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047101-8D42-6100-9CEA-AEC0FAEAB606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>
            <a:noAutofit/>
          </a:bodyPr>
          <a:lstStyle/>
          <a:p>
            <a:r>
              <a:rPr lang="en-US" dirty="0" err="1"/>
              <a:t>faultHunter</a:t>
            </a:r>
            <a:br>
              <a:rPr lang="en-US" dirty="0"/>
            </a:br>
            <a:br>
              <a:rPr lang="en-US" dirty="0"/>
            </a:br>
            <a:r>
              <a:rPr lang="en-US" sz="2000" dirty="0"/>
              <a:t>Adam Carpenter</a:t>
            </a:r>
            <a:br>
              <a:rPr lang="en-US" sz="2000" dirty="0"/>
            </a:br>
            <a:r>
              <a:rPr lang="en-US" sz="2000" dirty="0"/>
              <a:t>RF/Software Group Meeting</a:t>
            </a:r>
            <a:br>
              <a:rPr lang="en-US" sz="2000" dirty="0"/>
            </a:br>
            <a:r>
              <a:rPr lang="en-US" sz="2000" dirty="0"/>
              <a:t>July 31, 2025</a:t>
            </a:r>
            <a:endParaRPr lang="en-US" dirty="0"/>
          </a:p>
        </p:txBody>
      </p:sp>
      <p:pic>
        <p:nvPicPr>
          <p:cNvPr id="8" name="Picture Placeholder 13" descr="Data points digital background">
            <a:extLst>
              <a:ext uri="{FF2B5EF4-FFF2-40B4-BE49-F238E27FC236}">
                <a16:creationId xmlns:a16="http://schemas.microsoft.com/office/drawing/2014/main" id="{53227D59-33F9-9DDB-1C5C-A938A989EE5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6" r="7936"/>
          <a:stretch/>
        </p:blipFill>
        <p:spPr/>
      </p:pic>
    </p:spTree>
    <p:extLst>
      <p:ext uri="{BB962C8B-B14F-4D97-AF65-F5344CB8AC3E}">
        <p14:creationId xmlns:p14="http://schemas.microsoft.com/office/powerpoint/2010/main" val="2803092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2343A-9CB0-F2AD-EF62-5DEE3E97F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744DD-5BC8-42C8-4313-13CE95ED5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343" y="1460939"/>
            <a:ext cx="5096871" cy="5022054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/>
              <a:t>Goal:</a:t>
            </a:r>
            <a:r>
              <a:rPr lang="en-US" sz="2000" dirty="0"/>
              <a:t> Help RF and Operations staff identify cavities that may have tripped beam without triggering an FSD</a:t>
            </a:r>
          </a:p>
          <a:p>
            <a:r>
              <a:rPr lang="en-US" sz="2000" dirty="0"/>
              <a:t>Suspicious Trip/Cavity Detection:</a:t>
            </a:r>
          </a:p>
          <a:p>
            <a:pPr lvl="1"/>
            <a:r>
              <a:rPr lang="en-US" sz="1800" dirty="0"/>
              <a:t>Assumes that 3C12 file is created only for FSD</a:t>
            </a:r>
          </a:p>
          <a:p>
            <a:pPr lvl="1"/>
            <a:r>
              <a:rPr lang="en-US" sz="1800" dirty="0"/>
              <a:t>Assumes </a:t>
            </a:r>
            <a:r>
              <a:rPr lang="en-US" sz="1800" dirty="0" err="1"/>
              <a:t>smartRAT</a:t>
            </a:r>
            <a:r>
              <a:rPr lang="en-US" sz="1800" dirty="0"/>
              <a:t> data only created for suspicious (beam loss w/o RF FSD) trips</a:t>
            </a:r>
          </a:p>
          <a:p>
            <a:pPr lvl="1"/>
            <a:r>
              <a:rPr lang="en-US" sz="1800" dirty="0"/>
              <a:t>Checks if 3C12 Energy Jitter had a range of &gt; 1.0 MeV</a:t>
            </a:r>
          </a:p>
          <a:p>
            <a:pPr lvl="1"/>
            <a:r>
              <a:rPr lang="en-US" sz="1800" dirty="0"/>
              <a:t>Highlights cavity with gradient range &gt; 0.5 MV/m</a:t>
            </a:r>
          </a:p>
          <a:p>
            <a:r>
              <a:rPr lang="en-US" sz="2000" dirty="0"/>
              <a:t>Two Modes:</a:t>
            </a:r>
          </a:p>
          <a:p>
            <a:pPr lvl="1"/>
            <a:r>
              <a:rPr lang="en-US" sz="1400" dirty="0"/>
              <a:t>Batch: Process file within a date range</a:t>
            </a:r>
          </a:p>
          <a:p>
            <a:pPr lvl="1"/>
            <a:r>
              <a:rPr lang="en-US" sz="1400" dirty="0"/>
              <a:t>Monitor:  Watch for files created in real time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B2A100-79C1-4DA8-8659-D30685C22489}"/>
              </a:ext>
            </a:extLst>
          </p:cNvPr>
          <p:cNvSpPr/>
          <p:nvPr/>
        </p:nvSpPr>
        <p:spPr>
          <a:xfrm>
            <a:off x="8008882" y="498474"/>
            <a:ext cx="2259725" cy="5255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FSD Event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7A2A36-9748-418E-A27D-1298F663651E}"/>
              </a:ext>
            </a:extLst>
          </p:cNvPr>
          <p:cNvSpPr/>
          <p:nvPr/>
        </p:nvSpPr>
        <p:spPr>
          <a:xfrm>
            <a:off x="8132379" y="1289378"/>
            <a:ext cx="2012731" cy="5255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3C12  Data File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C13AE58-87BE-4C62-A594-5E1D6922ACA7}"/>
              </a:ext>
            </a:extLst>
          </p:cNvPr>
          <p:cNvSpPr/>
          <p:nvPr/>
        </p:nvSpPr>
        <p:spPr>
          <a:xfrm>
            <a:off x="8132376" y="2080282"/>
            <a:ext cx="2012731" cy="7041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If large jitter range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5128857-2675-4665-A8FF-F433E9574D09}"/>
              </a:ext>
            </a:extLst>
          </p:cNvPr>
          <p:cNvCxnSpPr>
            <a:stCxn id="4" idx="2"/>
            <a:endCxn id="5" idx="0"/>
          </p:cNvCxnSpPr>
          <p:nvPr/>
        </p:nvCxnSpPr>
        <p:spPr>
          <a:xfrm>
            <a:off x="9138745" y="1023991"/>
            <a:ext cx="0" cy="26538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269D99D-E65B-4046-B125-E9F4AD59D90E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flipH="1">
            <a:off x="9138742" y="1814895"/>
            <a:ext cx="3" cy="26538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7A68385D-47A4-472C-94B7-61E3E22653B6}"/>
              </a:ext>
            </a:extLst>
          </p:cNvPr>
          <p:cNvSpPr/>
          <p:nvPr/>
        </p:nvSpPr>
        <p:spPr>
          <a:xfrm>
            <a:off x="8132377" y="3049862"/>
            <a:ext cx="2012731" cy="7041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If </a:t>
            </a:r>
            <a:r>
              <a:rPr lang="en-US" dirty="0" err="1"/>
              <a:t>smartRAT</a:t>
            </a:r>
            <a:r>
              <a:rPr lang="en-US" dirty="0"/>
              <a:t> data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B5BBEF9-8176-4862-8951-847BE7889F86}"/>
              </a:ext>
            </a:extLst>
          </p:cNvPr>
          <p:cNvCxnSpPr>
            <a:stCxn id="6" idx="4"/>
            <a:endCxn id="12" idx="0"/>
          </p:cNvCxnSpPr>
          <p:nvPr/>
        </p:nvCxnSpPr>
        <p:spPr>
          <a:xfrm>
            <a:off x="9138742" y="2784475"/>
            <a:ext cx="1" cy="26538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7E684AB3-5A78-4B9B-A128-68DCB61EEDA4}"/>
              </a:ext>
            </a:extLst>
          </p:cNvPr>
          <p:cNvSpPr/>
          <p:nvPr/>
        </p:nvSpPr>
        <p:spPr>
          <a:xfrm>
            <a:off x="10016359" y="4330262"/>
            <a:ext cx="1894486" cy="65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Record suspicious BPM event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20217B7-A5E9-4232-B8A7-95F349D4C67F}"/>
              </a:ext>
            </a:extLst>
          </p:cNvPr>
          <p:cNvCxnSpPr>
            <a:cxnSpLocks/>
            <a:stCxn id="12" idx="4"/>
            <a:endCxn id="22" idx="0"/>
          </p:cNvCxnSpPr>
          <p:nvPr/>
        </p:nvCxnSpPr>
        <p:spPr>
          <a:xfrm>
            <a:off x="9138743" y="3754055"/>
            <a:ext cx="1824859" cy="57620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F890BCBB-D6C1-46DF-B73B-EB40D1855B90}"/>
              </a:ext>
            </a:extLst>
          </p:cNvPr>
          <p:cNvSpPr/>
          <p:nvPr/>
        </p:nvSpPr>
        <p:spPr>
          <a:xfrm>
            <a:off x="6600498" y="4117429"/>
            <a:ext cx="2538244" cy="10536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If </a:t>
            </a:r>
            <a:r>
              <a:rPr lang="en-US" dirty="0" err="1"/>
              <a:t>smartRAT</a:t>
            </a:r>
            <a:r>
              <a:rPr lang="en-US" dirty="0"/>
              <a:t> cavity with large gradient range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2416AC3-D5E4-4208-87F6-219F7294E528}"/>
              </a:ext>
            </a:extLst>
          </p:cNvPr>
          <p:cNvCxnSpPr>
            <a:cxnSpLocks/>
            <a:stCxn id="12" idx="4"/>
            <a:endCxn id="26" idx="0"/>
          </p:cNvCxnSpPr>
          <p:nvPr/>
        </p:nvCxnSpPr>
        <p:spPr>
          <a:xfrm flipH="1">
            <a:off x="7869620" y="3754055"/>
            <a:ext cx="1269123" cy="36337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B3830980-B0E9-4DDC-9B30-1B243FE584B3}"/>
              </a:ext>
            </a:extLst>
          </p:cNvPr>
          <p:cNvSpPr/>
          <p:nvPr/>
        </p:nvSpPr>
        <p:spPr>
          <a:xfrm>
            <a:off x="8511283" y="5779926"/>
            <a:ext cx="1894486" cy="576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Record suspicious cavity event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76CBAFF-6D3E-46CF-BDD7-E6D997236D0A}"/>
              </a:ext>
            </a:extLst>
          </p:cNvPr>
          <p:cNvCxnSpPr>
            <a:cxnSpLocks/>
            <a:stCxn id="26" idx="4"/>
            <a:endCxn id="31" idx="0"/>
          </p:cNvCxnSpPr>
          <p:nvPr/>
        </p:nvCxnSpPr>
        <p:spPr>
          <a:xfrm>
            <a:off x="7869620" y="5171090"/>
            <a:ext cx="1588906" cy="6088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CBC01E91-E258-4C56-BA31-EFC97B5B30BF}"/>
              </a:ext>
            </a:extLst>
          </p:cNvPr>
          <p:cNvSpPr/>
          <p:nvPr/>
        </p:nvSpPr>
        <p:spPr>
          <a:xfrm>
            <a:off x="5737336" y="5757795"/>
            <a:ext cx="1894486" cy="576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Produce aligned GMES/Jitter plot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DAF3AD9-8CE5-4DB4-96A6-287E944DFA27}"/>
              </a:ext>
            </a:extLst>
          </p:cNvPr>
          <p:cNvCxnSpPr>
            <a:cxnSpLocks/>
            <a:endCxn id="37" idx="0"/>
          </p:cNvCxnSpPr>
          <p:nvPr/>
        </p:nvCxnSpPr>
        <p:spPr>
          <a:xfrm flipH="1">
            <a:off x="6684579" y="5075427"/>
            <a:ext cx="1185041" cy="68236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821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2343A-9CB0-F2AD-EF62-5DEE3E97F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744DD-5BC8-42C8-4313-13CE95ED5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343" y="1460939"/>
            <a:ext cx="8090046" cy="5022054"/>
          </a:xfrm>
        </p:spPr>
        <p:txBody>
          <a:bodyPr>
            <a:normAutofit/>
          </a:bodyPr>
          <a:lstStyle/>
          <a:p>
            <a:r>
              <a:rPr lang="en-US" sz="2000" b="1" dirty="0"/>
              <a:t>Batch Mode:  </a:t>
            </a:r>
            <a:r>
              <a:rPr lang="en-US" sz="1800" dirty="0"/>
              <a:t>SME review</a:t>
            </a:r>
          </a:p>
          <a:p>
            <a:pPr lvl="1"/>
            <a:r>
              <a:rPr lang="en-US" sz="1800" dirty="0"/>
              <a:t>Give a date range and process every BPM FSD file in that range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r>
              <a:rPr lang="en-US" sz="2000" b="1" dirty="0"/>
              <a:t>Monitor Mode:  </a:t>
            </a:r>
            <a:r>
              <a:rPr lang="en-US" sz="2000" dirty="0"/>
              <a:t>Operations Tracking</a:t>
            </a:r>
            <a:endParaRPr lang="en-US" sz="1800" dirty="0"/>
          </a:p>
          <a:p>
            <a:pPr lvl="1"/>
            <a:r>
              <a:rPr lang="en-US" sz="1800" dirty="0"/>
              <a:t>Watches for BPM file creation</a:t>
            </a:r>
          </a:p>
          <a:p>
            <a:pPr lvl="1"/>
            <a:r>
              <a:rPr lang="en-US" sz="1800" dirty="0"/>
              <a:t>Once new BPM file is seen, wait 30 seconds for </a:t>
            </a:r>
            <a:r>
              <a:rPr lang="en-US" sz="1800" dirty="0" err="1"/>
              <a:t>smartRAT</a:t>
            </a:r>
            <a:r>
              <a:rPr lang="en-US" sz="1800" dirty="0"/>
              <a:t> to collect data</a:t>
            </a:r>
          </a:p>
          <a:p>
            <a:pPr lvl="1"/>
            <a:r>
              <a:rPr lang="en-US" sz="1800" dirty="0"/>
              <a:t>Trigger workflow on that BPM file</a:t>
            </a:r>
          </a:p>
        </p:txBody>
      </p:sp>
    </p:spTree>
    <p:extLst>
      <p:ext uri="{BB962C8B-B14F-4D97-AF65-F5344CB8AC3E}">
        <p14:creationId xmlns:p14="http://schemas.microsoft.com/office/powerpoint/2010/main" val="1668068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1106B59-80B8-CEED-0BCA-BC3F80A85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803321" y="682622"/>
            <a:ext cx="734257" cy="760506"/>
            <a:chOff x="5243759" y="1363788"/>
            <a:chExt cx="734257" cy="760506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73C2F317-81E4-3678-2FF2-495B3A95470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A7C6D33A-37B7-D2C4-2C1C-6D5253D0D480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18145A95-72C3-9BFC-32D2-908F235E389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16662FCA-FE9A-4C26-9064-7A1A5D648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5732" y="740627"/>
            <a:ext cx="7300535" cy="537674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BF7BD2C-95A9-4477-A716-DDBD91F8A335}"/>
              </a:ext>
            </a:extLst>
          </p:cNvPr>
          <p:cNvSpPr txBox="1"/>
          <p:nvPr/>
        </p:nvSpPr>
        <p:spPr>
          <a:xfrm>
            <a:off x="10304980" y="308186"/>
            <a:ext cx="18082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Tracks any beam loss FSD with large jitter range and </a:t>
            </a:r>
            <a:r>
              <a:rPr lang="en-US" dirty="0" err="1"/>
              <a:t>smartRAT</a:t>
            </a:r>
            <a:r>
              <a:rPr lang="en-US" dirty="0"/>
              <a:t> data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EF426D6-BDE1-4994-AB80-BCDF2108F9C0}"/>
              </a:ext>
            </a:extLst>
          </p:cNvPr>
          <p:cNvSpPr/>
          <p:nvPr/>
        </p:nvSpPr>
        <p:spPr>
          <a:xfrm>
            <a:off x="7348259" y="1099333"/>
            <a:ext cx="2274435" cy="2384033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BA01553F-7AFA-4CF6-B83B-A0BDBBFD4709}"/>
              </a:ext>
            </a:extLst>
          </p:cNvPr>
          <p:cNvSpPr/>
          <p:nvPr/>
        </p:nvSpPr>
        <p:spPr>
          <a:xfrm rot="3306829">
            <a:off x="9850963" y="1732895"/>
            <a:ext cx="349321" cy="4212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0D14E62-9400-4B45-AC41-65285A348498}"/>
              </a:ext>
            </a:extLst>
          </p:cNvPr>
          <p:cNvSpPr/>
          <p:nvPr/>
        </p:nvSpPr>
        <p:spPr>
          <a:xfrm>
            <a:off x="7348259" y="3566863"/>
            <a:ext cx="2274435" cy="2414854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B4BF021-CD36-46C9-A257-D127B54E5A56}"/>
              </a:ext>
            </a:extLst>
          </p:cNvPr>
          <p:cNvSpPr txBox="1"/>
          <p:nvPr/>
        </p:nvSpPr>
        <p:spPr>
          <a:xfrm>
            <a:off x="10383748" y="3099338"/>
            <a:ext cx="18082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 counts by cavity.  Unknown means </a:t>
            </a:r>
            <a:r>
              <a:rPr lang="en-US" dirty="0" err="1"/>
              <a:t>smartRAT</a:t>
            </a:r>
            <a:r>
              <a:rPr lang="en-US" dirty="0"/>
              <a:t> didn’t have a suspicious cavity</a:t>
            </a:r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DED3F505-8AB9-4477-A141-B0AF8E04F0FF}"/>
              </a:ext>
            </a:extLst>
          </p:cNvPr>
          <p:cNvSpPr/>
          <p:nvPr/>
        </p:nvSpPr>
        <p:spPr>
          <a:xfrm rot="3306829">
            <a:off x="9857267" y="4366046"/>
            <a:ext cx="349321" cy="4212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B6B241A-99BA-4E7F-A818-4D5FBCDFBE35}"/>
              </a:ext>
            </a:extLst>
          </p:cNvPr>
          <p:cNvSpPr/>
          <p:nvPr/>
        </p:nvSpPr>
        <p:spPr>
          <a:xfrm>
            <a:off x="2502769" y="1099334"/>
            <a:ext cx="4721918" cy="1034265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8F10974-B1A5-45DC-8375-EF0D781259B4}"/>
              </a:ext>
            </a:extLst>
          </p:cNvPr>
          <p:cNvSpPr txBox="1"/>
          <p:nvPr/>
        </p:nvSpPr>
        <p:spPr>
          <a:xfrm>
            <a:off x="273694" y="527659"/>
            <a:ext cx="1808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Job controls and status</a:t>
            </a: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B76BFE64-99E9-4A5F-AB10-31A9D2FF7915}"/>
              </a:ext>
            </a:extLst>
          </p:cNvPr>
          <p:cNvSpPr/>
          <p:nvPr/>
        </p:nvSpPr>
        <p:spPr>
          <a:xfrm rot="17621089">
            <a:off x="1664342" y="912926"/>
            <a:ext cx="349321" cy="8286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491FE09-120A-4B96-A826-8AE54D545C55}"/>
              </a:ext>
            </a:extLst>
          </p:cNvPr>
          <p:cNvSpPr txBox="1"/>
          <p:nvPr/>
        </p:nvSpPr>
        <p:spPr>
          <a:xfrm>
            <a:off x="272258" y="2995048"/>
            <a:ext cx="180825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Plots of suspicious cavities and related BPM energy jitter.</a:t>
            </a:r>
          </a:p>
          <a:p>
            <a:endParaRPr lang="en-US" dirty="0"/>
          </a:p>
          <a:p>
            <a:r>
              <a:rPr lang="en-US" sz="1400" dirty="0"/>
              <a:t>(Attempts to align them.  Close, but not perfect.)</a:t>
            </a:r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42A94A9F-8878-44CE-ABD7-18308466DCC5}"/>
              </a:ext>
            </a:extLst>
          </p:cNvPr>
          <p:cNvSpPr/>
          <p:nvPr/>
        </p:nvSpPr>
        <p:spPr>
          <a:xfrm rot="16200000">
            <a:off x="1798495" y="3415210"/>
            <a:ext cx="349321" cy="6309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1DB65CA-CBAB-44A2-9391-FDB2E964219A}"/>
              </a:ext>
            </a:extLst>
          </p:cNvPr>
          <p:cNvSpPr/>
          <p:nvPr/>
        </p:nvSpPr>
        <p:spPr>
          <a:xfrm>
            <a:off x="2496581" y="2207251"/>
            <a:ext cx="4721918" cy="3826447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99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4544C-FCA2-4B21-B079-565AF9C08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released soon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CD715-393A-469C-9470-D5C6E50490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Feedback welcome!</a:t>
            </a:r>
          </a:p>
        </p:txBody>
      </p:sp>
    </p:spTree>
    <p:extLst>
      <p:ext uri="{BB962C8B-B14F-4D97-AF65-F5344CB8AC3E}">
        <p14:creationId xmlns:p14="http://schemas.microsoft.com/office/powerpoint/2010/main" val="3424581345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 float design.pptx" id="{AA9CFC31-17C5-4737-A54B-03EC316E6485}" vid="{B458BD11-3A8F-4D13-934D-DE2BEEA145A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26b74de-0581-4e94-90c0-1abf6215444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B1D514388CB41A0EEF7AB490ED85B" ma:contentTypeVersion="15" ma:contentTypeDescription="Create a new document." ma:contentTypeScope="" ma:versionID="0a599d53ab99da4d7556191c60ae5568">
  <xsd:schema xmlns:xsd="http://www.w3.org/2001/XMLSchema" xmlns:xs="http://www.w3.org/2001/XMLSchema" xmlns:p="http://schemas.microsoft.com/office/2006/metadata/properties" xmlns:ns3="426b74de-0581-4e94-90c0-1abf6215444e" xmlns:ns4="dcff909e-542d-4672-8557-4ef8d9009dce" targetNamespace="http://schemas.microsoft.com/office/2006/metadata/properties" ma:root="true" ma:fieldsID="295bbb475da06e3ffe6029d2a0bf8d95" ns3:_="" ns4:_="">
    <xsd:import namespace="426b74de-0581-4e94-90c0-1abf6215444e"/>
    <xsd:import namespace="dcff909e-542d-4672-8557-4ef8d9009d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74de-0581-4e94-90c0-1abf62154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f909e-542d-4672-8557-4ef8d9009dc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49CD38-5B57-4682-9FCE-B9174068D0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342EE1-43E5-4AFB-895D-B61B9656DC14}">
  <ds:schemaRefs>
    <ds:schemaRef ds:uri="dcff909e-542d-4672-8557-4ef8d9009dce"/>
    <ds:schemaRef ds:uri="http://schemas.microsoft.com/office/infopath/2007/PartnerControls"/>
    <ds:schemaRef ds:uri="http://schemas.microsoft.com/office/2006/documentManagement/types"/>
    <ds:schemaRef ds:uri="426b74de-0581-4e94-90c0-1abf6215444e"/>
    <ds:schemaRef ds:uri="http://purl.org/dc/dcmitype/"/>
    <ds:schemaRef ds:uri="http://purl.org/dc/terms/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7BFE195-0140-4B06-9120-B2DEA6A318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b74de-0581-4e94-90c0-1abf6215444e"/>
    <ds:schemaRef ds:uri="dcff909e-542d-4672-8557-4ef8d9009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3D float design</Template>
  <TotalTime>33</TotalTime>
  <Words>254</Words>
  <Application>Microsoft Office PowerPoint</Application>
  <PresentationFormat>Widescreen</PresentationFormat>
  <Paragraphs>39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Gill Sans MT</vt:lpstr>
      <vt:lpstr>Walbaum Display</vt:lpstr>
      <vt:lpstr>3DFloatVTI</vt:lpstr>
      <vt:lpstr>faultHunter  Adam Carpenter RF/Software Group Meeting July 31, 2025</vt:lpstr>
      <vt:lpstr>Overview</vt:lpstr>
      <vt:lpstr>Operational Modes</vt:lpstr>
      <vt:lpstr>PowerPoint Presentation</vt:lpstr>
      <vt:lpstr>To be released soon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faultHunter  Adam Carpenter RF/Software Group Meeting July 31, 2025</dc:title>
  <dc:creator>Adam Carpenter</dc:creator>
  <cp:lastModifiedBy>Adam Carpenter</cp:lastModifiedBy>
  <cp:revision>4</cp:revision>
  <dcterms:created xsi:type="dcterms:W3CDTF">2025-07-31T13:00:04Z</dcterms:created>
  <dcterms:modified xsi:type="dcterms:W3CDTF">2025-07-31T13:33:46Z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0x010100C41B1D514388CB41A0EEF7AB490ED85B</vt:lpwstr>
  </property>
  <property fmtid="{D5CDD505-2E9C-101B-9397-08002B2CF9AE}" pid="3" name="MediaServiceImageTags">
    <vt:lpwstr/>
  </property>
</Properties>
</file>