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4"/>
    <p:sldMasterId id="2147483704" r:id="rId5"/>
    <p:sldMasterId id="2147483772" r:id="rId6"/>
  </p:sldMasterIdLst>
  <p:notesMasterIdLst>
    <p:notesMasterId r:id="rId26"/>
  </p:notesMasterIdLst>
  <p:handoutMasterIdLst>
    <p:handoutMasterId r:id="rId27"/>
  </p:handoutMasterIdLst>
  <p:sldIdLst>
    <p:sldId id="6208" r:id="rId7"/>
    <p:sldId id="6228" r:id="rId8"/>
    <p:sldId id="6230" r:id="rId9"/>
    <p:sldId id="6227" r:id="rId10"/>
    <p:sldId id="6280" r:id="rId11"/>
    <p:sldId id="296" r:id="rId12"/>
    <p:sldId id="6220" r:id="rId13"/>
    <p:sldId id="6221" r:id="rId14"/>
    <p:sldId id="6222" r:id="rId15"/>
    <p:sldId id="6218" r:id="rId16"/>
    <p:sldId id="6223" r:id="rId17"/>
    <p:sldId id="6231" r:id="rId18"/>
    <p:sldId id="6232" r:id="rId19"/>
    <p:sldId id="5555" r:id="rId20"/>
    <p:sldId id="6237" r:id="rId21"/>
    <p:sldId id="302" r:id="rId22"/>
    <p:sldId id="5545" r:id="rId23"/>
    <p:sldId id="6255" r:id="rId24"/>
    <p:sldId id="6281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3CF1C9-737D-45A2-AA77-A331AA56767A}">
          <p14:sldIdLst>
            <p14:sldId id="6208"/>
            <p14:sldId id="6228"/>
            <p14:sldId id="6230"/>
            <p14:sldId id="6227"/>
            <p14:sldId id="6280"/>
            <p14:sldId id="296"/>
            <p14:sldId id="6220"/>
            <p14:sldId id="6221"/>
            <p14:sldId id="6222"/>
            <p14:sldId id="6218"/>
            <p14:sldId id="6223"/>
            <p14:sldId id="6231"/>
            <p14:sldId id="6232"/>
            <p14:sldId id="5555"/>
            <p14:sldId id="6237"/>
            <p14:sldId id="302"/>
            <p14:sldId id="5545"/>
            <p14:sldId id="6255"/>
            <p14:sldId id="62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3AE619-6A3F-7A09-FE22-3AC14F01605C}" name="Jessica Weaver" initials="JW" userId="S::jweaver@jlab.org::9780617d-8d8e-4651-8b85-727079eeff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C000"/>
    <a:srgbClr val="8397A9"/>
    <a:srgbClr val="F0F0F0"/>
    <a:srgbClr val="317D6B"/>
    <a:srgbClr val="44546A"/>
    <a:srgbClr val="546782"/>
    <a:srgbClr val="FFFFFF"/>
    <a:srgbClr val="416F6A"/>
    <a:srgbClr val="296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DABC2-D7F5-4AFF-B501-BF9EB7D7FD4E}" v="1" dt="2025-06-16T21:23:26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9"/>
  </p:normalViewPr>
  <p:slideViewPr>
    <p:cSldViewPr snapToGrid="0">
      <p:cViewPr varScale="1">
        <p:scale>
          <a:sx n="121" d="100"/>
          <a:sy n="121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weaver\Downloads\ESH%20SPECTRUM%20Data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75002505212184"/>
          <c:y val="5.5879901846638123E-2"/>
          <c:w val="0.81956889432442603"/>
          <c:h val="0.6750579705248887"/>
        </c:manualLayout>
      </c:layout>
      <c:lineChart>
        <c:grouping val="standard"/>
        <c:varyColors val="0"/>
        <c:ser>
          <c:idx val="0"/>
          <c:order val="0"/>
          <c:tx>
            <c:strRef>
              <c:f>'TRC Historical Data'!$B$6</c:f>
              <c:strCache>
                <c:ptCount val="1"/>
                <c:pt idx="0">
                  <c:v>TRC TJNAF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'TRC Historical Data'!$A$7:$A$16</c:f>
              <c:strCach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2025-Q1</c:v>
                </c:pt>
                <c:pt idx="9">
                  <c:v>2025-Q2</c:v>
                </c:pt>
              </c:strCache>
            </c:strRef>
          </c:cat>
          <c:val>
            <c:numRef>
              <c:f>'TRC Historical Data'!$B$7:$B$16</c:f>
              <c:numCache>
                <c:formatCode>General</c:formatCode>
                <c:ptCount val="10"/>
                <c:pt idx="0">
                  <c:v>0.3</c:v>
                </c:pt>
                <c:pt idx="1">
                  <c:v>0.16</c:v>
                </c:pt>
                <c:pt idx="2">
                  <c:v>0.47</c:v>
                </c:pt>
                <c:pt idx="3">
                  <c:v>0.63</c:v>
                </c:pt>
                <c:pt idx="4">
                  <c:v>0.56999999999999995</c:v>
                </c:pt>
                <c:pt idx="5">
                  <c:v>0.84</c:v>
                </c:pt>
                <c:pt idx="6">
                  <c:v>0.51</c:v>
                </c:pt>
                <c:pt idx="7" formatCode="0.00">
                  <c:v>0.23822444649740981</c:v>
                </c:pt>
                <c:pt idx="8" formatCode="0.00">
                  <c:v>0.54896914573813294</c:v>
                </c:pt>
                <c:pt idx="9" formatCode="0.00">
                  <c:v>0.24497960238585634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EF-4F5A-8132-B66B502F5BB8}"/>
            </c:ext>
          </c:extLst>
        </c:ser>
        <c:ser>
          <c:idx val="1"/>
          <c:order val="1"/>
          <c:tx>
            <c:strRef>
              <c:f>'TRC Historical Data'!$C$6</c:f>
              <c:strCache>
                <c:ptCount val="1"/>
                <c:pt idx="0">
                  <c:v>DART TJNAF</c:v>
                </c:pt>
              </c:strCache>
            </c:strRef>
          </c:tx>
          <c:spPr>
            <a:ln w="28575" cap="rnd">
              <a:solidFill>
                <a:srgbClr val="30549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'TRC Historical Data'!$A$7:$A$16</c:f>
              <c:strCach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2025-Q1</c:v>
                </c:pt>
                <c:pt idx="9">
                  <c:v>2025-Q2</c:v>
                </c:pt>
              </c:strCache>
            </c:strRef>
          </c:cat>
          <c:val>
            <c:numRef>
              <c:f>'TRC Historical Data'!$C$7:$C$16</c:f>
              <c:numCache>
                <c:formatCode>General</c:formatCode>
                <c:ptCount val="10"/>
                <c:pt idx="0">
                  <c:v>0.15</c:v>
                </c:pt>
                <c:pt idx="1">
                  <c:v>0</c:v>
                </c:pt>
                <c:pt idx="2">
                  <c:v>0.47</c:v>
                </c:pt>
                <c:pt idx="3">
                  <c:v>0.47</c:v>
                </c:pt>
                <c:pt idx="4">
                  <c:v>0.56999999999999995</c:v>
                </c:pt>
                <c:pt idx="5">
                  <c:v>0.84</c:v>
                </c:pt>
                <c:pt idx="6">
                  <c:v>0.38</c:v>
                </c:pt>
                <c:pt idx="7" formatCode="0.00">
                  <c:v>0.11911222324870491</c:v>
                </c:pt>
                <c:pt idx="8" formatCode="0.00">
                  <c:v>0.54896914573813294</c:v>
                </c:pt>
                <c:pt idx="9" formatCode="0.00">
                  <c:v>0.24497960238585634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EF-4F5A-8132-B66B502F5BB8}"/>
            </c:ext>
          </c:extLst>
        </c:ser>
        <c:ser>
          <c:idx val="2"/>
          <c:order val="2"/>
          <c:tx>
            <c:strRef>
              <c:f>'TRC Historical Data'!$D$6</c:f>
              <c:strCache>
                <c:ptCount val="1"/>
                <c:pt idx="0">
                  <c:v>TRC SC</c:v>
                </c:pt>
              </c:strCache>
            </c:strRef>
          </c:tx>
          <c:spPr>
            <a:ln w="28575" cap="rnd">
              <a:solidFill>
                <a:srgbClr val="3B7D7A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'TRC Historical Data'!$A$7:$A$16</c:f>
              <c:strCach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2025-Q1</c:v>
                </c:pt>
                <c:pt idx="9">
                  <c:v>2025-Q2</c:v>
                </c:pt>
              </c:strCache>
            </c:strRef>
          </c:cat>
          <c:val>
            <c:numRef>
              <c:f>'TRC Historical Data'!$D$7:$D$16</c:f>
              <c:numCache>
                <c:formatCode>General</c:formatCode>
                <c:ptCount val="10"/>
                <c:pt idx="0">
                  <c:v>1.01</c:v>
                </c:pt>
                <c:pt idx="1">
                  <c:v>0.96</c:v>
                </c:pt>
                <c:pt idx="2">
                  <c:v>0.87</c:v>
                </c:pt>
                <c:pt idx="3">
                  <c:v>0.72</c:v>
                </c:pt>
                <c:pt idx="4">
                  <c:v>1.18</c:v>
                </c:pt>
                <c:pt idx="5">
                  <c:v>1.9</c:v>
                </c:pt>
                <c:pt idx="6">
                  <c:v>0.95</c:v>
                </c:pt>
                <c:pt idx="7">
                  <c:v>0.98</c:v>
                </c:pt>
                <c:pt idx="8">
                  <c:v>0.7</c:v>
                </c:pt>
                <c:pt idx="9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EF-4F5A-8132-B66B502F5BB8}"/>
            </c:ext>
          </c:extLst>
        </c:ser>
        <c:ser>
          <c:idx val="3"/>
          <c:order val="3"/>
          <c:tx>
            <c:strRef>
              <c:f>'TRC Historical Data'!$E$6</c:f>
              <c:strCache>
                <c:ptCount val="1"/>
                <c:pt idx="0">
                  <c:v>DART SC</c:v>
                </c:pt>
              </c:strCache>
            </c:strRef>
          </c:tx>
          <c:spPr>
            <a:ln w="28575" cap="rnd">
              <a:solidFill>
                <a:srgbClr val="60943C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'TRC Historical Data'!$A$7:$A$16</c:f>
              <c:strCach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2025-Q1</c:v>
                </c:pt>
                <c:pt idx="9">
                  <c:v>2025-Q2</c:v>
                </c:pt>
              </c:strCache>
            </c:strRef>
          </c:cat>
          <c:val>
            <c:numRef>
              <c:f>'TRC Historical Data'!$E$7:$E$16</c:f>
              <c:numCache>
                <c:formatCode>General</c:formatCode>
                <c:ptCount val="10"/>
                <c:pt idx="0">
                  <c:v>0.46</c:v>
                </c:pt>
                <c:pt idx="1">
                  <c:v>0.5</c:v>
                </c:pt>
                <c:pt idx="2">
                  <c:v>0.4</c:v>
                </c:pt>
                <c:pt idx="3">
                  <c:v>0.42</c:v>
                </c:pt>
                <c:pt idx="4">
                  <c:v>0.75</c:v>
                </c:pt>
                <c:pt idx="5">
                  <c:v>1.19</c:v>
                </c:pt>
                <c:pt idx="6">
                  <c:v>0.59</c:v>
                </c:pt>
                <c:pt idx="7">
                  <c:v>0.42</c:v>
                </c:pt>
                <c:pt idx="8">
                  <c:v>0.33</c:v>
                </c:pt>
                <c:pt idx="9">
                  <c:v>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EF-4F5A-8132-B66B502F5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4486791"/>
        <c:axId val="434472455"/>
      </c:lineChart>
      <c:catAx>
        <c:axId val="4344867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baseline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</a:rPr>
                  <a:t>FISCAL YEAR</a:t>
                </a:r>
                <a:endParaRPr 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6851255694322558"/>
              <c:y val="0.822076638418021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472455"/>
        <c:crosses val="autoZero"/>
        <c:auto val="1"/>
        <c:lblAlgn val="ctr"/>
        <c:lblOffset val="100"/>
        <c:noMultiLvlLbl val="0"/>
      </c:catAx>
      <c:valAx>
        <c:axId val="434472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r>
                  <a:rPr lang="en-US" sz="1200" b="1" i="0" baseline="0" dirty="0">
                    <a:solidFill>
                      <a:schemeClr val="bg2">
                        <a:lumMod val="25000"/>
                      </a:schemeClr>
                    </a:solidFill>
                    <a:effectLst/>
                    <a:latin typeface="+mn-lt"/>
                  </a:rPr>
                  <a:t>CASE RATE</a:t>
                </a:r>
                <a:endParaRPr lang="en-US" sz="1200" b="1" dirty="0">
                  <a:solidFill>
                    <a:schemeClr val="bg2">
                      <a:lumMod val="25000"/>
                    </a:schemeClr>
                  </a:solidFill>
                  <a:effectLst/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2.458021396368092E-2"/>
              <c:y val="0.297555352367196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bg2">
                      <a:lumMod val="25000"/>
                    </a:schemeClr>
                  </a:solidFill>
                  <a:latin typeface="Avenir Next LT Pro" panose="020B05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4486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040190952996849"/>
          <c:y val="0.89878910825130987"/>
          <c:w val="0.7751980648303568"/>
          <c:h val="6.5037738943645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40D4C8-3518-49A5-87A9-DA6206680A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D6892-9923-43BD-A4C4-BDCA8F3D76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78FD2-0594-4ED6-B3C3-0F96AB363F8F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67E84-0519-4FD4-A4A2-33665402BE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26ABC-7181-4183-8977-BE4E6AB75F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69643-9C0D-4BBF-B75F-BA5512F50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0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1" y="5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/>
          <a:lstStyle>
            <a:lvl1pPr algn="r">
              <a:defRPr sz="1200"/>
            </a:lvl1pPr>
          </a:lstStyle>
          <a:p>
            <a:fld id="{A0EDD6D4-0572-4D49-915F-7FDC5C3DAB1C}" type="datetimeFigureOut">
              <a:rPr lang="en-US" smtClean="0"/>
              <a:t>6/18/25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6" tIns="46578" rIns="93156" bIns="465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1"/>
            <a:ext cx="5608320" cy="3660458"/>
          </a:xfrm>
          <a:prstGeom prst="rect">
            <a:avLst/>
          </a:prstGeom>
        </p:spPr>
        <p:txBody>
          <a:bodyPr vert="horz" lIns="93156" tIns="46578" rIns="93156" bIns="465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9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1" y="8829969"/>
            <a:ext cx="3037840" cy="466434"/>
          </a:xfrm>
          <a:prstGeom prst="rect">
            <a:avLst/>
          </a:prstGeom>
        </p:spPr>
        <p:txBody>
          <a:bodyPr vert="horz" lIns="93156" tIns="46578" rIns="93156" bIns="46578" rtlCol="0" anchor="b"/>
          <a:lstStyle>
            <a:lvl1pPr algn="r">
              <a:defRPr sz="1200"/>
            </a:lvl1pPr>
          </a:lstStyle>
          <a:p>
            <a:fld id="{92010CE6-86FC-4643-A153-3F80703164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4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7C57E-273D-D259-FCF7-2017B5B2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BC839-C9F4-D28C-4B88-4B5DADD2F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B6868-0481-E559-FA8E-6E9A3B42F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4A308-34EB-8510-3775-41D4797AA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2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D8F68-BD4C-F5A7-AF68-822C94E1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5A86E-9254-1A7C-BB5A-2B786D6D9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271F4-E28A-4523-7606-7EBD052C7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332D-622B-1E2A-43CF-5A6FE4F93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92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0071-A25A-83D3-984D-C8F0413E7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BCE6D-2158-2F44-234C-83799EB50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999AFF-1866-FAC7-A9AF-1B009A3A7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32F1B-8938-2197-39D6-9C1CCF36C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3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F461D-2BF4-3A68-1A6E-EED3F93C2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951FE1-C521-911B-726C-2575BD9A9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E7085E-79D6-0D19-9416-6EE8A1698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50108-2626-ED86-0DCF-137D91BC63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10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06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14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5092D-2C68-217C-C729-3CCA3CF2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CEC35-D49A-30A4-57D5-9D98324AA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C30A6-C919-EACB-87C0-778D588FA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B239-2FCE-AB30-8AF9-387F8BB43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603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5092D-2C68-217C-C729-3CCA3CF2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CEC35-D49A-30A4-57D5-9D98324AA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C30A6-C919-EACB-87C0-778D588FA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B239-2FCE-AB30-8AF9-387F8BB43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548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CAE22-AE03-D988-D3FC-3F31EEB4B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3B4E8-6B33-64FE-E238-380E24938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BEB4E-2BF1-13E9-890E-CB3CCCAE1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E2F39-F0CA-4334-D2DA-BBC9033F9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89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3842-E9E2-0291-AEA1-069AC44DE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3FFE36-C585-9622-E3E9-E7D7836CC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FB726-FB67-0515-00C3-8902CB11A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1BA4-7470-623B-1900-CC89AC3DF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DCEDD-D3DB-7A4C-E4FF-DEC598705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61064-AE57-9716-89FB-686579532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FA2BA-8C12-5C50-CEBE-1B5932A48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57817-407F-8A30-2CD8-927CFD698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18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5092D-2C68-217C-C729-3CCA3CF2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FCEC35-D49A-30A4-57D5-9D98324AA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C30A6-C919-EACB-87C0-778D588FA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7B239-2FCE-AB30-8AF9-387F8BB43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5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B505-FC36-8A79-2F10-0DF60E8B3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F73A6-A368-7F39-CEBB-803413991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4B778-C10E-B001-E22F-25930D832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A2A74-1BAB-A4E3-AAAD-27FC6FE45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2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1174-7E7C-2866-47AF-08BBC8304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3EFC6-5F9C-315A-8095-CC56D320E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00031-FD36-2BD2-A79E-C1641C24A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076F9-FF8B-8E3E-5D02-39DAF2F75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02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C8834-C2B2-485B-719C-1DF69EC0F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805B3-2E06-4562-84FC-2D6805C65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6A969-34F6-7A94-120B-B6AAECB36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38CC0-B03A-3C51-4046-4B47B350E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BBF43-A868-D94C-A9CC-39C296714D2B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3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49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1D8B-4C3E-4F7B-A088-EDC0D973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8FDDD-C53F-4188-BFBC-AA76AA20D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5A95E-5B8B-4E84-BEB2-E2A37E14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B9D47-B57E-47AA-99DD-AA59F077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28BA4-F6B2-4906-8A1F-B2194CB5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5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C5FF-7BA3-4BD7-892A-CADC9FA1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0D663-66AA-477C-BBA6-A3A0B0EFA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7ABF0-EA8F-4C93-96B4-C9569DF9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4CB8-8D99-45F1-B498-C9D00726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C69E4-2C77-4B50-AADD-AF4500D2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7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1B3D8-53C2-4B27-807D-D1763700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CB152-E0AC-4774-925E-6D51D5B4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9B5E6-DE81-4A21-9F08-E24ECE43A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EFFCD-86B1-4F76-96C1-6660265B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5BBB5-EDA5-4A1B-95B0-5EEC2D11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9FB20-56BE-4313-954B-F6367736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54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72B8-8C05-48DE-A755-42688858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EA0A8-05EC-4087-91FE-190657E23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A16C9-6E29-44AE-8C9E-9AD549F17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52446-E099-424C-BA54-A00E93EAF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06B36-FC79-4221-992D-33F1E15ED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E9D81-B47F-41C3-A2BA-02E997E3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0A9411-FE22-4B59-8E9A-B56AAF88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B04B0-5D6F-4659-BC6A-D490AA53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0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C8D22A-C0C5-4935-B3E9-8659747ECA7A}"/>
              </a:ext>
            </a:extLst>
          </p:cNvPr>
          <p:cNvSpPr txBox="1">
            <a:spLocks/>
          </p:cNvSpPr>
          <p:nvPr userDrawn="1"/>
        </p:nvSpPr>
        <p:spPr>
          <a:xfrm>
            <a:off x="230148" y="6428537"/>
            <a:ext cx="3920836" cy="42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 All-Staff – FY25, Q2 – February 11, 2025</a:t>
            </a:r>
            <a:endParaRPr lang="en-US" sz="3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975748-1C58-44B8-850D-11F7DF62DC1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914608" y="6588616"/>
            <a:ext cx="280401" cy="16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19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F3199-2F6D-4C73-8945-6B9C5B87FDD9}"/>
              </a:ext>
            </a:extLst>
          </p:cNvPr>
          <p:cNvSpPr txBox="1">
            <a:spLocks/>
          </p:cNvSpPr>
          <p:nvPr userDrawn="1"/>
        </p:nvSpPr>
        <p:spPr>
          <a:xfrm>
            <a:off x="230148" y="6428537"/>
            <a:ext cx="3920836" cy="42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 All-Staff – FY25, Q2 – February 11, 2025</a:t>
            </a:r>
            <a:endParaRPr lang="en-US" sz="3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B3158-E95A-496E-A4CB-56FC435B2E9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914608" y="6588616"/>
            <a:ext cx="280401" cy="16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3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1E000-49B6-4E35-A924-D80DEED4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2DB2A-0AAA-4D78-94BE-66E6327C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78D41-F379-49B1-9922-8559B3F0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A702E-18BC-4DA5-BC20-CBC65393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D8257-8902-48EF-B668-115EB94A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1F083-1AD1-4B28-AD0E-95BD57BF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3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DC9C1-5C39-424A-88DA-01FD4C93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5E8E0-500D-4E2C-9D10-99D388375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50498-B203-4E0A-AED6-F6B0D06FB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7D59C-1572-460A-939E-C9963948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32881-FD06-4BF0-80B6-08CBC7B3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AD851-4A9F-463E-8ED4-0E744A93B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01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D1AC-4C87-4BC8-A4C4-439664BB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14906-C612-40C1-88DC-719489779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F9AED-2434-468C-891A-6C44274E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527E-FADF-40E3-ABC9-23D6F42D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49CDC-0645-4BC5-B181-1EFE2AC5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92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B09D6-ED7E-4997-80A4-00EEFF834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0F430-E363-4968-938A-001B54853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60FBF-B647-452A-968F-FD8C67B0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8D88-DE68-4CBD-9550-03D6D513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C2E4D-0D6E-4E84-B663-554C8CC6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7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045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4E39A7-5B53-421B-91E1-C4F8D5416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37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331759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336884" y="1102833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336884" y="6164241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6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June 18, 2025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2938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6/18/25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308" y="717550"/>
            <a:ext cx="2063601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4457" y="3168650"/>
            <a:ext cx="3367194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4457" y="0"/>
            <a:ext cx="3367194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 userDrawn="1"/>
        </p:nvSpPr>
        <p:spPr>
          <a:xfrm>
            <a:off x="766456" y="4822750"/>
            <a:ext cx="1016001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 userDrawn="1"/>
        </p:nvSpPr>
        <p:spPr>
          <a:xfrm>
            <a:off x="9493307" y="2901950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 userDrawn="1"/>
        </p:nvSpPr>
        <p:spPr>
          <a:xfrm rot="16200000">
            <a:off x="3519629" y="2273300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484" y="3486000"/>
            <a:ext cx="3658324" cy="1613201"/>
          </a:xfrm>
        </p:spPr>
        <p:txBody>
          <a:bodyPr lIns="0" tIns="0" rIns="0" bIns="0" anchor="ctr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83871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493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718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58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C36F17-3FF6-44D0-8355-937B14D26B63}"/>
              </a:ext>
            </a:extLst>
          </p:cNvPr>
          <p:cNvSpPr txBox="1">
            <a:spLocks/>
          </p:cNvSpPr>
          <p:nvPr userDrawn="1"/>
        </p:nvSpPr>
        <p:spPr>
          <a:xfrm>
            <a:off x="230148" y="6428537"/>
            <a:ext cx="3920836" cy="42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JSA Users Board – June 23, 2025</a:t>
            </a:r>
            <a:endParaRPr lang="en-US" sz="3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6BD999-E36D-4544-81CA-76D63FAE0C5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914608" y="6588616"/>
            <a:ext cx="280401" cy="16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4812DA-05F4-4F01-A89B-3ECDF9590F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652FAD-01BE-4C2D-BE4B-156DC9089E10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143D13-D4C5-497C-8418-F28BF64CC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39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50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35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C00000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65" y="634158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310209"/>
            <a:ext cx="11425236" cy="484748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292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310208"/>
            <a:ext cx="11504904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278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7" y="310208"/>
            <a:ext cx="11504904" cy="484748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18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1A6C-6074-4485-80BD-CDB958F34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047B5-96B1-4330-9F74-33033916B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66DB1-E075-4F2D-B36E-B65E21B8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1EAF1-5B49-49C0-A022-845F13D1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F41C-F4B1-4DA2-B068-997288EA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3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66659" y="6525254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>
              <a:defRPr/>
            </a:pPr>
            <a:r>
              <a:rPr lang="en-US" sz="1000" dirty="0">
                <a:solidFill>
                  <a:srgbClr val="797979"/>
                </a:solidFill>
                <a:cs typeface="Calibri"/>
              </a:rPr>
              <a:t>Operations All-Staff – FY24 – February 20, 2024</a:t>
            </a:r>
            <a:endParaRPr lang="en-US" sz="400" i="1" dirty="0">
              <a:solidFill>
                <a:srgbClr val="797979"/>
              </a:solidFill>
              <a:latin typeface="Avenir" panose="020B0503020203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0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3029C2-D03D-45E6-8DA2-8466C20432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65" y="634158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4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930DA-2700-46BB-AE89-A0CC209F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95748-195E-46B4-9D09-9F280A649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3D216-F01D-408A-A6DF-98099E8BD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468DE-AD6A-43C8-8249-E243F0AAE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E8884-34AE-4CA5-ADE3-AD3EF79B1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98BAC-6D24-491D-A11C-890FF15A00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8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1" r:id="rId17"/>
    <p:sldLayoutId id="2147483792" r:id="rId18"/>
    <p:sldLayoutId id="214748379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69E4D34-691D-4591-AA79-4EFB45FCD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16" y="2234147"/>
            <a:ext cx="6709143" cy="1194853"/>
          </a:xfrm>
        </p:spPr>
        <p:txBody>
          <a:bodyPr>
            <a:noAutofit/>
          </a:bodyPr>
          <a:lstStyle/>
          <a:p>
            <a:pPr algn="r"/>
            <a:r>
              <a:rPr lang="en-US" sz="3000" b="1" spc="10" dirty="0">
                <a:latin typeface="Aptos" panose="020B0004020202020204" pitchFamily="34" charset="0"/>
                <a:cs typeface="Arial"/>
              </a:rPr>
              <a:t>ES&amp;H Director Situational Report </a:t>
            </a:r>
            <a:br>
              <a:rPr lang="en-US" sz="3000" b="1" spc="10" dirty="0">
                <a:latin typeface="Aptos" panose="020B0004020202020204" pitchFamily="34" charset="0"/>
                <a:cs typeface="Arial"/>
              </a:rPr>
            </a:br>
            <a:r>
              <a:rPr lang="en-US" sz="3000" b="1" spc="10" dirty="0">
                <a:latin typeface="Aptos" panose="020B0004020202020204" pitchFamily="34" charset="0"/>
                <a:cs typeface="Arial"/>
              </a:rPr>
              <a:t>to the JSA Users Board</a:t>
            </a:r>
            <a:endParaRPr lang="en-US" sz="3000" spc="10" dirty="0">
              <a:latin typeface="Aptos" panose="020B0004020202020204" pitchFamily="34" charset="0"/>
            </a:endParaRP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7957BAA-4560-43C2-87E0-D5BFD318A9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0125" y="3802208"/>
            <a:ext cx="5580284" cy="529861"/>
          </a:xfrm>
        </p:spPr>
        <p:txBody>
          <a:bodyPr/>
          <a:lstStyle/>
          <a:p>
            <a:r>
              <a:rPr lang="en-US" sz="2400" dirty="0">
                <a:latin typeface="Aptos" panose="020B0004020202020204" pitchFamily="34" charset="0"/>
                <a:cs typeface="Arial" panose="020B0604020202020204" pitchFamily="34" charset="0"/>
              </a:rPr>
              <a:t>June </a:t>
            </a: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23</a:t>
            </a:r>
            <a:r>
              <a:rPr lang="en-US" sz="2400" dirty="0">
                <a:latin typeface="Aptos" panose="020B0004020202020204" pitchFamily="34" charset="0"/>
                <a:cs typeface="Arial" panose="020B0604020202020204" pitchFamily="34" charset="0"/>
              </a:rPr>
              <a:t>, 2025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61444157-334A-4F59-8AD2-1D19E289DB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1599" y="4489929"/>
            <a:ext cx="5358810" cy="110510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Aptos" panose="020B0004020202020204" pitchFamily="34" charset="0"/>
                <a:cs typeface="Arial" panose="020B0604020202020204" pitchFamily="34" charset="0"/>
              </a:rPr>
              <a:t>Paul Gubanc</a:t>
            </a:r>
          </a:p>
          <a:p>
            <a:pPr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 Environment, Safety &amp; Health Director</a:t>
            </a:r>
          </a:p>
          <a:p>
            <a:pPr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and Chief Safety Officer</a:t>
            </a:r>
          </a:p>
          <a:p>
            <a:endParaRPr lang="en-US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09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56590-01CB-EE6B-C6B9-9C3306C77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C261F04-B086-36B4-58D0-13B45D678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9" y="851157"/>
            <a:ext cx="11096211" cy="57610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Priority 8 to 7.5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Calibri"/>
                <a:cs typeface="Calibri"/>
              </a:rPr>
              <a:t>Position Paper on achieving DOE O 420.2D compliance (start May 9, 2025)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Not a “requirement” but recommended best practice to assure completeness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Suggested pre-requisite to the Lab Director’s declaration that Jab has achieved compliance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Calibri"/>
                <a:cs typeface="Calibri"/>
              </a:rPr>
              <a:t>Develop, Launch, and Embed Safety Culture definition at JLab (start March 14, 2025)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“I Can Help Lead” safety culture model launched April 9, 2025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Weekly reinforcement delivered through April into May, monthly reinforcement commencing in June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May 6-8, 2025, L&amp;A Safety Culture Follow-up Assessment (discussed in later slides)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Monday, June 2, 2025, L&amp;A out brief to the JSA Board and final report delivery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Safety Culture Assessment response plan to be developed (pending Board inputs also)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Decision on how much is “enough” to declare this issue closed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Calibri"/>
                <a:cs typeface="Calibri"/>
              </a:rPr>
              <a:t>Lockout/Tagout Training Update &amp; Requalification Bow-wave (start April 2, 2025)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Annual LOTO requals coming due in June, needed a plan to spread the bow-wave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LOTO practitioner complaints that requal was too electricity-centric and needed option for other hazard checkouts (pressure, lasers)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Wednesday, May 7, 2025, meeting held, which agreed to proposed solutions</a:t>
            </a:r>
          </a:p>
          <a:p>
            <a:pPr marL="1200150" lvl="2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  <a:ea typeface="Calibri"/>
                <a:cs typeface="Calibri"/>
              </a:rPr>
              <a:t>Implementation actions initiated</a:t>
            </a:r>
          </a:p>
          <a:p>
            <a:pPr marL="742950" lvl="1" indent="-28575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Roll-out/Socializing at Director’s Safety Council planned for June 17, 2025</a:t>
            </a: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C06CBA-AED3-45AB-B00D-B62C8ED3EABE}"/>
              </a:ext>
            </a:extLst>
          </p:cNvPr>
          <p:cNvSpPr txBox="1">
            <a:spLocks/>
          </p:cNvSpPr>
          <p:nvPr/>
        </p:nvSpPr>
        <p:spPr>
          <a:xfrm>
            <a:off x="363343" y="238761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Status of Safety Priorities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27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F301A-2494-24ED-8117-509623B18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570D96CE-BAEA-4900-78E3-43B29FECF4AB}"/>
              </a:ext>
            </a:extLst>
          </p:cNvPr>
          <p:cNvSpPr txBox="1">
            <a:spLocks/>
          </p:cNvSpPr>
          <p:nvPr/>
        </p:nvSpPr>
        <p:spPr>
          <a:xfrm>
            <a:off x="8022077" y="290643"/>
            <a:ext cx="211147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3D0EBF4-BE73-CE22-E3B4-2D478CCBA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9" y="849551"/>
            <a:ext cx="11096211" cy="52075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Priorities 6 and below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6 – ePAS Advisory Team Effectiveness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Calibri"/>
              </a:rPr>
              <a:t>(expected to close week of June 16)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6 – 2025 Summer Student Safety Assurance</a:t>
            </a:r>
            <a:endParaRPr lang="en-US" b="1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5 – Accelerator Safety Long-term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5 – Hire replacement Accelerator Safety Program Manager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4.5 – Simplify LOTO PPE Requirements for 120V Breakers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4 – ePAS/Prometheus Contract Expiration/Replacement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4 – </a:t>
            </a:r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ES&amp;H Manual “Get Well Plan” &amp; War Room (see next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4 – Deliver OSHA+ Pilot Successfully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3 – Get ES&amp;H CATS backlog understood and under control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Calibri"/>
              </a:rPr>
              <a:t>(expected to close week of June 16)</a:t>
            </a: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3 – Worker Safety Committee (WSC) Charter refocus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3 – Train Q&amp;PA staff on ORNL “Critique Pilot” model and tools for use at JLab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2 – Emergency Management DOE O 151.1E Implementation Plan</a:t>
            </a: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715285-4FAE-4B96-81C8-16E3E6B672F3}"/>
              </a:ext>
            </a:extLst>
          </p:cNvPr>
          <p:cNvSpPr txBox="1">
            <a:spLocks/>
          </p:cNvSpPr>
          <p:nvPr/>
        </p:nvSpPr>
        <p:spPr>
          <a:xfrm>
            <a:off x="363343" y="238761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Status of Safety Priorities </a:t>
            </a:r>
            <a:r>
              <a:rPr lang="en-US" sz="2800" dirty="0">
                <a:solidFill>
                  <a:srgbClr val="C00000"/>
                </a:solidFill>
                <a:latin typeface="Aptos" panose="020B0004020202020204" pitchFamily="34" charset="0"/>
              </a:rPr>
              <a:t>(updated June 16)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270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F2B511-143E-1238-7B44-C545485A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9" b="34121"/>
          <a:stretch/>
        </p:blipFill>
        <p:spPr>
          <a:xfrm>
            <a:off x="135504" y="1210615"/>
            <a:ext cx="7217664" cy="2715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7D0C3-BE59-849B-FD23-7CE4C9B3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81" r="17273"/>
          <a:stretch/>
        </p:blipFill>
        <p:spPr>
          <a:xfrm>
            <a:off x="9609196" y="921434"/>
            <a:ext cx="2193489" cy="5293895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4EC0D7F-1919-F5DE-7482-32CF5C1FA5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3012" r="340" b="30331"/>
          <a:stretch/>
        </p:blipFill>
        <p:spPr>
          <a:xfrm>
            <a:off x="3744336" y="3087994"/>
            <a:ext cx="5785319" cy="312733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8B83B67-7FED-E238-FD11-C4B901C68324}"/>
              </a:ext>
            </a:extLst>
          </p:cNvPr>
          <p:cNvSpPr/>
          <p:nvPr/>
        </p:nvSpPr>
        <p:spPr>
          <a:xfrm>
            <a:off x="3661665" y="2156248"/>
            <a:ext cx="294264" cy="4691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0137B7F-B3A6-8651-F649-0A6BD8B5F6AD}"/>
              </a:ext>
            </a:extLst>
          </p:cNvPr>
          <p:cNvSpPr/>
          <p:nvPr/>
        </p:nvSpPr>
        <p:spPr>
          <a:xfrm>
            <a:off x="242182" y="2677928"/>
            <a:ext cx="561381" cy="46912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810EBF0-8AEE-4FEA-86DC-87098F002123}"/>
              </a:ext>
            </a:extLst>
          </p:cNvPr>
          <p:cNvSpPr txBox="1">
            <a:spLocks/>
          </p:cNvSpPr>
          <p:nvPr/>
        </p:nvSpPr>
        <p:spPr>
          <a:xfrm>
            <a:off x="344905" y="180560"/>
            <a:ext cx="6425741" cy="532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ES&amp;H Manual “War Room”</a:t>
            </a:r>
          </a:p>
        </p:txBody>
      </p:sp>
    </p:spTree>
    <p:extLst>
      <p:ext uri="{BB962C8B-B14F-4D97-AF65-F5344CB8AC3E}">
        <p14:creationId xmlns:p14="http://schemas.microsoft.com/office/powerpoint/2010/main" val="237035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1D988-77C1-1C67-FBA9-646667619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09F7896-81DF-CDD9-2B53-09AFF4B70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9" y="1121928"/>
            <a:ext cx="11096211" cy="46008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Within 1-2 Years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PEMP grade for ES&amp;H recovered to B+ or better (FY24 grade was C+)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Accelerator Safety program is documented and stable long-term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Corrective initiatives (e.g., ES&amp;H Manual, WP&amp;C/ePAS, WSC) completed and effective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Managed austerity measures that don’t cripple mission or safety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Contract transition enables continuity of ES&amp;H initiatives</a:t>
            </a: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Within 3-5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“I Can Help Lead” Safety Culture model – embedded here and adopted by other small DOE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ES&amp;H succession planning in place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Healthy balance between “Line Management Responsibility for Safety” and ES&amp;H Division</a:t>
            </a: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F0DDF6-91FD-4DC3-BE64-8FB9F12C53FC}"/>
              </a:ext>
            </a:extLst>
          </p:cNvPr>
          <p:cNvSpPr txBox="1">
            <a:spLocks/>
          </p:cNvSpPr>
          <p:nvPr/>
        </p:nvSpPr>
        <p:spPr>
          <a:xfrm>
            <a:off x="317948" y="236815"/>
            <a:ext cx="4941473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ES&amp;H Vision for the Future</a:t>
            </a:r>
            <a:endParaRPr lang="en-US" sz="2800" dirty="0">
              <a:solidFill>
                <a:srgbClr val="FFFFFF">
                  <a:lumMod val="50000"/>
                </a:srgb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2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15AF0-459A-B00D-AC2C-322A34C0C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73480FD-D5DD-76E5-CA8B-4D875C56A03A}"/>
              </a:ext>
            </a:extLst>
          </p:cNvPr>
          <p:cNvSpPr txBox="1">
            <a:spLocks/>
          </p:cNvSpPr>
          <p:nvPr/>
        </p:nvSpPr>
        <p:spPr>
          <a:xfrm>
            <a:off x="317947" y="290643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5DA5B6-C9C6-4B27-B899-BC73771A022D}"/>
              </a:ext>
            </a:extLst>
          </p:cNvPr>
          <p:cNvSpPr txBox="1">
            <a:spLocks/>
          </p:cNvSpPr>
          <p:nvPr/>
        </p:nvSpPr>
        <p:spPr>
          <a:xfrm>
            <a:off x="317948" y="236815"/>
            <a:ext cx="4941473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Questions?</a:t>
            </a:r>
            <a:endParaRPr lang="en-US" sz="2800" dirty="0">
              <a:solidFill>
                <a:srgbClr val="FFFFFF">
                  <a:lumMod val="50000"/>
                </a:srgb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32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7D52C-9A76-0C13-6841-C6E44525B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304152E-2906-C72A-7285-6DE56D717FCA}"/>
              </a:ext>
            </a:extLst>
          </p:cNvPr>
          <p:cNvSpPr txBox="1">
            <a:spLocks/>
          </p:cNvSpPr>
          <p:nvPr/>
        </p:nvSpPr>
        <p:spPr>
          <a:xfrm>
            <a:off x="317947" y="290643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600036-D78A-489C-B034-69529F973675}"/>
              </a:ext>
            </a:extLst>
          </p:cNvPr>
          <p:cNvSpPr txBox="1">
            <a:spLocks/>
          </p:cNvSpPr>
          <p:nvPr/>
        </p:nvSpPr>
        <p:spPr>
          <a:xfrm>
            <a:off x="317948" y="236815"/>
            <a:ext cx="4941473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Back up</a:t>
            </a:r>
            <a:endParaRPr lang="en-US" sz="2800" dirty="0">
              <a:solidFill>
                <a:srgbClr val="FFFFFF">
                  <a:lumMod val="50000"/>
                </a:srgb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4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9B601-DF2D-D97C-74FE-70B11F279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99" y="3015692"/>
            <a:ext cx="2299305" cy="3157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5F13CE-581E-9656-0FCF-CD5784FAAF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665" y="3015692"/>
            <a:ext cx="2299305" cy="3157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B621A-82E8-8A74-EF48-FD2E113344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373" y="3015692"/>
            <a:ext cx="2299305" cy="3157151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474F3F7-36D8-4532-93A1-9E124C724C5A}"/>
              </a:ext>
            </a:extLst>
          </p:cNvPr>
          <p:cNvSpPr txBox="1">
            <a:spLocks/>
          </p:cNvSpPr>
          <p:nvPr/>
        </p:nvSpPr>
        <p:spPr>
          <a:xfrm>
            <a:off x="610821" y="6324158"/>
            <a:ext cx="5875975" cy="42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Paul Gubanc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9401B4-4055-40D5-8775-BCA584CA4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8417" y="3001838"/>
            <a:ext cx="2299305" cy="31571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4F04A34-AB65-431E-B01F-59F78FFF6D4F}"/>
              </a:ext>
            </a:extLst>
          </p:cNvPr>
          <p:cNvSpPr txBox="1">
            <a:spLocks/>
          </p:cNvSpPr>
          <p:nvPr/>
        </p:nvSpPr>
        <p:spPr>
          <a:xfrm>
            <a:off x="418115" y="748183"/>
            <a:ext cx="100530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Safety Culture Assessment follow-up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CE295-F664-48AC-8CC0-6F88329AFA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-655" r="40596" b="655"/>
          <a:stretch/>
        </p:blipFill>
        <p:spPr>
          <a:xfrm>
            <a:off x="8835081" y="2994910"/>
            <a:ext cx="2282641" cy="31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9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7E1CC94-D2A2-4149-9D37-567E5815CB99}"/>
              </a:ext>
            </a:extLst>
          </p:cNvPr>
          <p:cNvSpPr txBox="1">
            <a:spLocks/>
          </p:cNvSpPr>
          <p:nvPr/>
        </p:nvSpPr>
        <p:spPr>
          <a:xfrm>
            <a:off x="343888" y="238762"/>
            <a:ext cx="7515413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Safety Culture Assessment follow-up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3347DB5-25F0-45F4-A8E9-D96ACDDDD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8" y="883582"/>
            <a:ext cx="11316639" cy="48392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SURA commissioned Longenecker &amp; Associates (L&amp;A) to perform a follow-on Safety Culture assessment </a:t>
            </a:r>
            <a:endParaRPr lang="en-US" dirty="0">
              <a:latin typeface="Aptos" panose="020B0004020202020204" pitchFamily="34" charset="0"/>
            </a:endParaRP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Follow-on to April 2024 assessment</a:t>
            </a: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Pre-visit Survey conducted April 21-28</a:t>
            </a: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On-site visit May 6-8</a:t>
            </a: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L&amp;A exit briefing provided May 8 </a:t>
            </a: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Draft report provided for factual accuracy review on May 23</a:t>
            </a: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L&amp;A briefing to Board provided June 2</a:t>
            </a: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Final report expected by June 6</a:t>
            </a:r>
          </a:p>
          <a:p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What follows is JLab’s perspective on assessment results &amp; initial response</a:t>
            </a:r>
          </a:p>
        </p:txBody>
      </p:sp>
    </p:spTree>
    <p:extLst>
      <p:ext uri="{BB962C8B-B14F-4D97-AF65-F5344CB8AC3E}">
        <p14:creationId xmlns:p14="http://schemas.microsoft.com/office/powerpoint/2010/main" val="3613204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C7BD8-D7E9-58EC-282B-92027CF6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A1F08D-F274-F5DD-0CDD-F54B328FD42A}"/>
              </a:ext>
            </a:extLst>
          </p:cNvPr>
          <p:cNvGraphicFramePr>
            <a:graphicFrameLocks noGrp="1"/>
          </p:cNvGraphicFramePr>
          <p:nvPr/>
        </p:nvGraphicFramePr>
        <p:xfrm>
          <a:off x="447041" y="1407800"/>
          <a:ext cx="11440158" cy="42548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896590">
                  <a:extLst>
                    <a:ext uri="{9D8B030D-6E8A-4147-A177-3AD203B41FA5}">
                      <a16:colId xmlns:a16="http://schemas.microsoft.com/office/drawing/2014/main" val="58696058"/>
                    </a:ext>
                  </a:extLst>
                </a:gridCol>
                <a:gridCol w="7543568">
                  <a:extLst>
                    <a:ext uri="{9D8B030D-6E8A-4147-A177-3AD203B41FA5}">
                      <a16:colId xmlns:a16="http://schemas.microsoft.com/office/drawing/2014/main" val="2859151098"/>
                    </a:ext>
                  </a:extLst>
                </a:gridCol>
              </a:tblGrid>
              <a:tr h="4210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What Went Well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What Could Be Improved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834386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A pre-visit survey was administered lab-wide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Short-lead time, limited duration, and survey fatigue (?) resulted in only 166 responses (11%) and some anomalies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47470"/>
                  </a:ext>
                </a:extLst>
              </a:tr>
              <a:tr h="8661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The assessment team got time with each major hands-on lab organization (Accelerators, Physics, Eng’g, FM&amp;L, CST)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3-man on-site team, 2.5 day duration, limited how much they could see/experience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871472"/>
                  </a:ext>
                </a:extLst>
              </a:tr>
              <a:tr h="87877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Lab efforts to reinforce ISM (lanyard cards, safety shares, etc.) resulted in improvements visible to the L&amp;A team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Our “I Can Help Lead” Safety Culture model launch was too late to get sufficient traction by May 6-8 (next slide)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253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The L&amp;A assessment team was highly competent and actively engaged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L&amp;A team expectations are steeped in commercial nuclear. Suggested rigor may not be proportional to risk at an accelerator laboratory (e.g., 5S/6S, training, ConOps)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37363"/>
                  </a:ext>
                </a:extLst>
              </a:tr>
              <a:tr h="59540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All but a couple of the issues identified by L&amp;A were not a surprise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 panose="020B0004020202020204" pitchFamily="34" charset="0"/>
                        </a:rPr>
                        <a:t>Quantifying the extent of “new” issues will require follow-on evaluation (e.g., hesitation to report concern)</a:t>
                      </a:r>
                      <a:endParaRPr lang="en-US" sz="1600" dirty="0">
                        <a:latin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281580"/>
                  </a:ext>
                </a:extLst>
              </a:tr>
            </a:tbl>
          </a:graphicData>
        </a:graphic>
      </p:graphicFrame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34F750B-0CBE-D1FF-8924-9B8830FF2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9" y="883583"/>
            <a:ext cx="11403156" cy="4874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Perspectives on Conduct &amp; Delivery of the Safety Culture Assessment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75316B-28FD-40E7-8C1E-5E9F65681646}"/>
              </a:ext>
            </a:extLst>
          </p:cNvPr>
          <p:cNvSpPr txBox="1">
            <a:spLocks/>
          </p:cNvSpPr>
          <p:nvPr/>
        </p:nvSpPr>
        <p:spPr>
          <a:xfrm>
            <a:off x="343888" y="238762"/>
            <a:ext cx="7515413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Safety Culture Assessment follow-up </a:t>
            </a:r>
          </a:p>
        </p:txBody>
      </p:sp>
    </p:spTree>
    <p:extLst>
      <p:ext uri="{BB962C8B-B14F-4D97-AF65-F5344CB8AC3E}">
        <p14:creationId xmlns:p14="http://schemas.microsoft.com/office/powerpoint/2010/main" val="374399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C7BD8-D7E9-58EC-282B-92027CF6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475316B-28FD-40E7-8C1E-5E9F65681646}"/>
              </a:ext>
            </a:extLst>
          </p:cNvPr>
          <p:cNvSpPr txBox="1">
            <a:spLocks/>
          </p:cNvSpPr>
          <p:nvPr/>
        </p:nvSpPr>
        <p:spPr>
          <a:xfrm>
            <a:off x="343888" y="238762"/>
            <a:ext cx="7515413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Safety Culture Assessment follow-up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135FE8-F37B-4961-8F4C-5B197F9E7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995567"/>
              </p:ext>
            </p:extLst>
          </p:nvPr>
        </p:nvGraphicFramePr>
        <p:xfrm>
          <a:off x="447040" y="1407800"/>
          <a:ext cx="11296859" cy="48977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84693">
                  <a:extLst>
                    <a:ext uri="{9D8B030D-6E8A-4147-A177-3AD203B41FA5}">
                      <a16:colId xmlns:a16="http://schemas.microsoft.com/office/drawing/2014/main" val="58696058"/>
                    </a:ext>
                  </a:extLst>
                </a:gridCol>
                <a:gridCol w="7612166">
                  <a:extLst>
                    <a:ext uri="{9D8B030D-6E8A-4147-A177-3AD203B41FA5}">
                      <a16:colId xmlns:a16="http://schemas.microsoft.com/office/drawing/2014/main" val="2859151098"/>
                    </a:ext>
                  </a:extLst>
                </a:gridCol>
              </a:tblGrid>
              <a:tr h="35780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/>
                        </a:rPr>
                        <a:t>L&amp;A Recommendations</a:t>
                      </a:r>
                      <a:endParaRPr lang="en-US" sz="16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ptos"/>
                        </a:rPr>
                        <a:t>Initial Expected Responses</a:t>
                      </a:r>
                      <a:endParaRPr lang="en-US" sz="16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834386"/>
                  </a:ext>
                </a:extLst>
              </a:tr>
              <a:tr h="54612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500" dirty="0">
                          <a:latin typeface="Aptos"/>
                        </a:rPr>
                        <a:t>Develop Disciplined Operations Standards &amp; Expectations</a:t>
                      </a:r>
                      <a:endParaRPr lang="en-US" sz="1500" dirty="0">
                        <a:solidFill>
                          <a:schemeClr val="tx1"/>
                        </a:solidFill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Dovetail into planned DOE O 422.1 Chg 4 assessment &amp; response (planned, QPA) 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47470"/>
                  </a:ext>
                </a:extLst>
              </a:tr>
              <a:tr h="772103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1500" dirty="0">
                          <a:latin typeface="Aptos"/>
                        </a:rPr>
                        <a:t>Examine Practices that can Hinder a Reporting Culture</a:t>
                      </a:r>
                      <a:endParaRPr lang="en-US" sz="1500" dirty="0">
                        <a:solidFill>
                          <a:schemeClr val="tx1"/>
                        </a:solidFill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Conduct extent of condition review (ES&amp;H, QPA, DSO’s)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Reinforce expectations with Comms campaign, especially for summer students (ES&amp;H, Comms)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871472"/>
                  </a:ext>
                </a:extLst>
              </a:tr>
              <a:tr h="790934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500" dirty="0">
                          <a:latin typeface="Aptos"/>
                        </a:rPr>
                        <a:t>Review/Improve Lab-Wide Change Management Processes</a:t>
                      </a:r>
                      <a:endParaRPr lang="en-US" sz="1500" dirty="0">
                        <a:solidFill>
                          <a:schemeClr val="tx1"/>
                        </a:solidFill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Apply Kotter CM tools to major program initiatives such as HR, Finance (ongoing, COO)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Utilize ES&amp;H Manual “War Room” to enhance change comms (ongoing, ES&amp;H)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Improve use of other vehicles (e.g., DSC, DSOs) to socialize change (ES&amp;H)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25372"/>
                  </a:ext>
                </a:extLst>
              </a:tr>
              <a:tr h="772103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en-US" sz="1500" dirty="0">
                          <a:latin typeface="Aptos"/>
                        </a:rPr>
                        <a:t>Leverage CAS Assessment Program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Review areas of concern with SMEs for their follow-up (ES&amp;H)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Build FY26 Annual Assessment Plan to collect objective evidence on effectiveness and deep-dive into particular areas of concern (planned, QPA &amp; ES&amp;H)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37363"/>
                  </a:ext>
                </a:extLst>
              </a:tr>
              <a:tr h="54612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1500" dirty="0">
                          <a:latin typeface="Aptos"/>
                        </a:rPr>
                        <a:t>Adopt Metrics and Progress Indicators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Develop lab-level balanced scorecard (underway, COO)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Update/improve SPECTRUM tool for ES&amp;H metrics (planned, ES&amp;H)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281580"/>
                  </a:ext>
                </a:extLst>
              </a:tr>
              <a:tr h="54612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1500" dirty="0">
                          <a:latin typeface="Aptos"/>
                        </a:rPr>
                        <a:t> Increase Collaboration on WP&amp;C Software Optimization</a:t>
                      </a:r>
                      <a:endParaRPr lang="en-US" sz="1500" dirty="0">
                        <a:solidFill>
                          <a:schemeClr val="tx1"/>
                        </a:solidFill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Conduct WP&amp;C procedure update workshops w/ users (completed in May, ES&amp;H)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Utilize ePAS Advisory Team in evaluating ePAS v4</a:t>
                      </a:r>
                      <a:r>
                        <a:rPr lang="en-US" sz="1500" dirty="0">
                          <a:latin typeface="Aptos"/>
                          <a:sym typeface="Wingdings" panose="05000000000000000000" pitchFamily="2" charset="2"/>
                        </a:rPr>
                        <a:t>v5 transition (initiated, ES&amp;H)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43802"/>
                  </a:ext>
                </a:extLst>
              </a:tr>
              <a:tr h="546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ptos"/>
                        </a:rPr>
                        <a:t>   </a:t>
                      </a:r>
                      <a:r>
                        <a:rPr lang="en-US" sz="1600" dirty="0">
                          <a:latin typeface="Aptos"/>
                        </a:rPr>
                        <a:t>OVERALL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500" dirty="0">
                          <a:latin typeface="Aptos"/>
                        </a:rPr>
                        <a:t>Adopt a risk-informed, proportional response to each recommendation that JLab can afford and sustain (ongoing, COO)</a:t>
                      </a:r>
                      <a:endParaRPr lang="en-US" sz="1500" dirty="0">
                        <a:latin typeface="Aptos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245399"/>
                  </a:ext>
                </a:extLst>
              </a:tr>
            </a:tbl>
          </a:graphicData>
        </a:graphic>
      </p:graphicFrame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6A29025-854C-480F-942D-737004A54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9" y="883583"/>
            <a:ext cx="11403156" cy="4874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JLab will develop a response to each Recommendation. Below are initial thoughts.</a:t>
            </a:r>
          </a:p>
        </p:txBody>
      </p:sp>
    </p:spTree>
    <p:extLst>
      <p:ext uri="{BB962C8B-B14F-4D97-AF65-F5344CB8AC3E}">
        <p14:creationId xmlns:p14="http://schemas.microsoft.com/office/powerpoint/2010/main" val="408590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090E-6B5E-4622-CC74-AF94CC8ED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B63C4A5-179B-B2C2-6AAE-B54E70B14415}"/>
              </a:ext>
            </a:extLst>
          </p:cNvPr>
          <p:cNvSpPr txBox="1">
            <a:spLocks/>
          </p:cNvSpPr>
          <p:nvPr/>
        </p:nvSpPr>
        <p:spPr>
          <a:xfrm>
            <a:off x="317947" y="290643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BD096D6-CE18-B1CE-8253-4349D2611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8" y="1420237"/>
            <a:ext cx="7807182" cy="46498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Start date Monday, February 17, 2025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On-site Monday, March 3, 2025</a:t>
            </a: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Background  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BS/MS Chem Engineering MIT, MBA University of Tennessee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Office of Naval Reactors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US Defense Nuclear Facilities Safety Board (SRS, Hanford, Oak Ridge)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ORNL (Nuclear Facilities, Lab Protection, National Security)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Amentum consulting services (Chief Nuclear Safety Officer)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Credentials – Professional Engineer (PE-VA), Certified Safety Professional (CSP), Project Management Professional (PMP)</a:t>
            </a: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sz="2400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9C741-C559-4DAE-BDB4-BC4A76FD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74" y="1319441"/>
            <a:ext cx="2811446" cy="44033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02F780-AEBB-469B-8852-822777F47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5917572" cy="48749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800" b="1" dirty="0">
                <a:latin typeface="Aptos" panose="020B0004020202020204" pitchFamily="34" charset="0"/>
              </a:rPr>
              <a:t>New ES&amp;H Director, Paul F. Gubanc</a:t>
            </a:r>
          </a:p>
        </p:txBody>
      </p:sp>
    </p:spTree>
    <p:extLst>
      <p:ext uri="{BB962C8B-B14F-4D97-AF65-F5344CB8AC3E}">
        <p14:creationId xmlns:p14="http://schemas.microsoft.com/office/powerpoint/2010/main" val="160012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2A6D-E800-CF13-B0E7-BB3CA6BE2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12AFAE9-D845-509B-EC8B-903A02FCCA0E}"/>
              </a:ext>
            </a:extLst>
          </p:cNvPr>
          <p:cNvSpPr txBox="1">
            <a:spLocks/>
          </p:cNvSpPr>
          <p:nvPr/>
        </p:nvSpPr>
        <p:spPr>
          <a:xfrm>
            <a:off x="317947" y="290643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04EC55A-9F85-49E6-0696-030C8A506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510" y="1022391"/>
            <a:ext cx="11652979" cy="53029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Five Vacancies filled (Director, ES&amp;H Dept. Manager, RadCon Manager, WP&amp;C Manager, Capital Projects PM)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FY25 budget austerity measures in place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ES&amp;H stability and expectations established, accepted by the team</a:t>
            </a:r>
          </a:p>
          <a:p>
            <a:pPr marL="742950" lvl="1" indent="-28575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All ES&amp;H Division position descriptions updated and approved</a:t>
            </a:r>
          </a:p>
          <a:p>
            <a:pPr marL="742950" lvl="1" indent="-285750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Overdue CATS actions driven down from 77 (as of February 14, 2025) to 1 (as of June 12, 2025)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ES&amp;H Prioritization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Accelerator Safety violations resolved and transition to 420.2D near complete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Aptos" panose="020B0004020202020204" pitchFamily="34" charset="0"/>
                <a:ea typeface="Calibri"/>
                <a:cs typeface="Calibri"/>
              </a:rPr>
              <a:t>“I Can Help Lead” Safety Culture model launched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Follow-up Safety Culture Assessment completed and showing improvement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ES&amp;H Manual “Get Well Plan” transitioned to visual management and collaborative workshops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ePAS tool productivity and security updates in place, Advisory Team more effective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OSHA+ pilot initiative launched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17D6B"/>
                </a:solidFill>
                <a:latin typeface="Aptos" panose="020B0004020202020204" pitchFamily="34" charset="0"/>
                <a:ea typeface="Calibri"/>
                <a:cs typeface="Calibri"/>
              </a:rPr>
              <a:t>FY25 PEMP Mid-year feedback recognizes improvements</a:t>
            </a:r>
            <a:endParaRPr lang="en-US" dirty="0">
              <a:solidFill>
                <a:srgbClr val="317D6B"/>
              </a:solidFill>
              <a:latin typeface="Aptos" panose="020B0004020202020204" pitchFamily="34" charset="0"/>
              <a:ea typeface="Calibri"/>
              <a:cs typeface="Calibri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sz="2400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B25290-320D-4B4A-9BD8-57077AA6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80" y="231070"/>
            <a:ext cx="10865708" cy="48749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800" b="1" dirty="0">
                <a:latin typeface="Aptos" panose="020B0004020202020204" pitchFamily="34" charset="0"/>
              </a:rPr>
              <a:t>ES&amp;H Accomplishments (February 17, 2025, to date)</a:t>
            </a:r>
          </a:p>
        </p:txBody>
      </p:sp>
    </p:spTree>
    <p:extLst>
      <p:ext uri="{BB962C8B-B14F-4D97-AF65-F5344CB8AC3E}">
        <p14:creationId xmlns:p14="http://schemas.microsoft.com/office/powerpoint/2010/main" val="284094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491EF-040B-5703-6B03-083A0B0D7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A3752D-CDC2-4D4F-93D1-C50EDD14D3D8}"/>
              </a:ext>
            </a:extLst>
          </p:cNvPr>
          <p:cNvSpPr/>
          <p:nvPr/>
        </p:nvSpPr>
        <p:spPr>
          <a:xfrm>
            <a:off x="5006502" y="1386818"/>
            <a:ext cx="6848272" cy="3866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6F380DF-1576-4627-B279-8F201FADBD77}"/>
              </a:ext>
              <a:ext uri="{147F2762-F138-4A5C-976F-8EAC2B608ADB}">
                <a16:predDERef xmlns:a16="http://schemas.microsoft.com/office/drawing/2014/main" pred="{77E9B12A-44D9-2333-6820-A9280C70B477}"/>
              </a:ext>
            </a:extLst>
          </p:cNvPr>
          <p:cNvGraphicFramePr>
            <a:graphicFrameLocks/>
          </p:cNvGraphicFramePr>
          <p:nvPr/>
        </p:nvGraphicFramePr>
        <p:xfrm>
          <a:off x="4898149" y="1834745"/>
          <a:ext cx="7075249" cy="345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C4C227-A6FC-4C85-8857-12C4DB202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669241"/>
              </p:ext>
            </p:extLst>
          </p:nvPr>
        </p:nvGraphicFramePr>
        <p:xfrm>
          <a:off x="435389" y="1386790"/>
          <a:ext cx="4370964" cy="4055783"/>
        </p:xfrm>
        <a:graphic>
          <a:graphicData uri="http://schemas.openxmlformats.org/drawingml/2006/table">
            <a:tbl>
              <a:tblPr/>
              <a:tblGrid>
                <a:gridCol w="864791">
                  <a:extLst>
                    <a:ext uri="{9D8B030D-6E8A-4147-A177-3AD203B41FA5}">
                      <a16:colId xmlns:a16="http://schemas.microsoft.com/office/drawing/2014/main" val="3963304439"/>
                    </a:ext>
                  </a:extLst>
                </a:gridCol>
                <a:gridCol w="684670">
                  <a:extLst>
                    <a:ext uri="{9D8B030D-6E8A-4147-A177-3AD203B41FA5}">
                      <a16:colId xmlns:a16="http://schemas.microsoft.com/office/drawing/2014/main" val="364387298"/>
                    </a:ext>
                  </a:extLst>
                </a:gridCol>
                <a:gridCol w="775402">
                  <a:extLst>
                    <a:ext uri="{9D8B030D-6E8A-4147-A177-3AD203B41FA5}">
                      <a16:colId xmlns:a16="http://schemas.microsoft.com/office/drawing/2014/main" val="1493893878"/>
                    </a:ext>
                  </a:extLst>
                </a:gridCol>
                <a:gridCol w="786038">
                  <a:extLst>
                    <a:ext uri="{9D8B030D-6E8A-4147-A177-3AD203B41FA5}">
                      <a16:colId xmlns:a16="http://schemas.microsoft.com/office/drawing/2014/main" val="2299030791"/>
                    </a:ext>
                  </a:extLst>
                </a:gridCol>
                <a:gridCol w="612032">
                  <a:extLst>
                    <a:ext uri="{9D8B030D-6E8A-4147-A177-3AD203B41FA5}">
                      <a16:colId xmlns:a16="http://schemas.microsoft.com/office/drawing/2014/main" val="2010721020"/>
                    </a:ext>
                  </a:extLst>
                </a:gridCol>
                <a:gridCol w="648031">
                  <a:extLst>
                    <a:ext uri="{9D8B030D-6E8A-4147-A177-3AD203B41FA5}">
                      <a16:colId xmlns:a16="http://schemas.microsoft.com/office/drawing/2014/main" val="2474493484"/>
                    </a:ext>
                  </a:extLst>
                </a:gridCol>
              </a:tblGrid>
              <a:tr h="40254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Jefferson Lab Injury Dashboard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335420"/>
                  </a:ext>
                </a:extLst>
              </a:tr>
              <a:tr h="3046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Input Date Range: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Total Count of Injuries: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021485"/>
                  </a:ext>
                </a:extLst>
              </a:tr>
              <a:tr h="2301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Start Date: 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10/1/2024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First Aid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Recordable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COVID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23891"/>
                  </a:ext>
                </a:extLst>
              </a:tr>
              <a:tr h="23015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End Date: 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5/31/2025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21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0950"/>
                  </a:ext>
                </a:extLst>
              </a:tr>
              <a:tr h="304683">
                <a:tc rowSpan="9"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Notes: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 Cases are included in the reported count of Recordable injuries.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</a:b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COVID cases are excluded from the DART total and reported separately in the COVID column.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</a:b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COVID Rate is the TRC, including COVID-19 cases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</a:b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ptos"/>
                      </a:endParaRP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Case Rates: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921222"/>
                  </a:ext>
                </a:extLst>
              </a:tr>
              <a:tr h="230151">
                <a:tc gridSpan="2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First Aid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Recordable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 w/ COVID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921462"/>
                  </a:ext>
                </a:extLst>
              </a:tr>
              <a:tr h="230151">
                <a:tc gridSpan="2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X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0.18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0.18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0.18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7176"/>
                  </a:ext>
                </a:extLst>
              </a:tr>
              <a:tr h="35071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FY25 Projected Rate w/o New Injuries: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72774"/>
                  </a:ext>
                </a:extLst>
              </a:tr>
              <a:tr h="23015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First Aid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Recordable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 w/ COVID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421549"/>
                  </a:ext>
                </a:extLst>
              </a:tr>
              <a:tr h="314598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X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0.12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0.12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0.12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550587"/>
                  </a:ext>
                </a:extLst>
              </a:tr>
              <a:tr h="304683">
                <a:tc gridSpan="2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FY 24 Final Case Rates: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959550"/>
                  </a:ext>
                </a:extLst>
              </a:tr>
              <a:tr h="299199">
                <a:tc gridSpan="2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First Aid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Recordable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DART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COVID DART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136972"/>
                  </a:ext>
                </a:extLst>
              </a:tr>
              <a:tr h="409238">
                <a:tc gridSpan="2" vMerge="1"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91" marR="4691" marT="469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X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0.24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0.12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1.19</a:t>
                      </a:r>
                    </a:p>
                  </a:txBody>
                  <a:tcPr marL="45720" marR="45720" marT="4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55150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BC20F17-F54C-40E5-8C89-C34DF9C67E1E}"/>
              </a:ext>
            </a:extLst>
          </p:cNvPr>
          <p:cNvSpPr/>
          <p:nvPr/>
        </p:nvSpPr>
        <p:spPr>
          <a:xfrm>
            <a:off x="5361938" y="1444762"/>
            <a:ext cx="6285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TRC &amp; DART RATES FY17- FY25 Q2 TJNAF vs. DOE Office of Science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(Without COVID Cases)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9581D-9895-4830-B58A-8AA2B114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7914985" cy="48749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Aptos" panose="020B0004020202020204" pitchFamily="34" charset="0"/>
              </a:rPr>
              <a:t>Injury &amp; Illness Dashboard</a:t>
            </a:r>
            <a:endParaRPr lang="en-US" sz="28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0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C7BD8-D7E9-58EC-282B-92027CF6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475316B-28FD-40E7-8C1E-5E9F65681646}"/>
              </a:ext>
            </a:extLst>
          </p:cNvPr>
          <p:cNvSpPr txBox="1">
            <a:spLocks/>
          </p:cNvSpPr>
          <p:nvPr/>
        </p:nvSpPr>
        <p:spPr>
          <a:xfrm>
            <a:off x="343888" y="238762"/>
            <a:ext cx="8385245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800" dirty="0">
                <a:latin typeface="Aptos" panose="020B0004020202020204" pitchFamily="34" charset="0"/>
                <a:cs typeface="Arial"/>
              </a:rPr>
              <a:t>What is Safety Culture? Launched April 8, 2025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93C5F-DBEE-4E0D-9B65-6F327DC6F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96" y="1456246"/>
            <a:ext cx="7654415" cy="4305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CFE30F-3E11-42CF-AD8D-DF1148ED6E95}"/>
              </a:ext>
            </a:extLst>
          </p:cNvPr>
          <p:cNvSpPr/>
          <p:nvPr/>
        </p:nvSpPr>
        <p:spPr>
          <a:xfrm>
            <a:off x="8111904" y="1520785"/>
            <a:ext cx="3603280" cy="3754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Integrity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Doing the right thing even when no one is watching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Curiosity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Asking what can go wrong or could be improved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Humility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Actively seeking and accepting help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​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Leadership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Leading by example, regardless of your role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91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7E1CC94-D2A2-4149-9D37-567E5815CB99}"/>
              </a:ext>
            </a:extLst>
          </p:cNvPr>
          <p:cNvSpPr txBox="1">
            <a:spLocks/>
          </p:cNvSpPr>
          <p:nvPr/>
        </p:nvSpPr>
        <p:spPr>
          <a:xfrm>
            <a:off x="382798" y="245247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Status of Safety Priorities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3347DB5-25F0-45F4-A8E9-D96ACDDDD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8" y="1407269"/>
            <a:ext cx="6497191" cy="431555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To have priorities, ES&amp;H had to first prioritize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Not everything is a “10”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Failure to prioritize was a key contributor to: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ptos" panose="020B0004020202020204" pitchFamily="34" charset="0"/>
                <a:ea typeface="Calibri"/>
                <a:cs typeface="Calibri"/>
              </a:rPr>
              <a:t>Leadership frustration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ptos" panose="020B0004020202020204" pitchFamily="34" charset="0"/>
                <a:ea typeface="Calibri"/>
                <a:cs typeface="Calibri"/>
              </a:rPr>
              <a:t>Lack of predictability and resources</a:t>
            </a:r>
            <a:endParaRPr lang="en-US" sz="2000" dirty="0">
              <a:latin typeface="Aptos" panose="020B000402020202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latin typeface="Aptos" panose="020B0004020202020204" pitchFamily="34" charset="0"/>
                <a:ea typeface="Calibri"/>
                <a:cs typeface="Calibri"/>
              </a:rPr>
              <a:t>ES&amp;H Staff exhaustion and morale issues</a:t>
            </a: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ES&amp;H developed and, with COO endorsement, deployed a prioritization model</a:t>
            </a:r>
          </a:p>
          <a:p>
            <a:endParaRPr lang="en-US" sz="2400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sz="2400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3F1B0-9A7C-CC71-20D3-34A8545F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" t="836" b="4161"/>
          <a:stretch/>
        </p:blipFill>
        <p:spPr>
          <a:xfrm>
            <a:off x="7100852" y="973895"/>
            <a:ext cx="4086296" cy="5356697"/>
          </a:xfrm>
          <a:prstGeom prst="rect">
            <a:avLst/>
          </a:prstGeom>
          <a:effectLst>
            <a:outerShdw blurRad="50800" dist="25400" dir="2400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26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alendar&#10;&#10;AI-generated content may be incorrect.">
            <a:extLst>
              <a:ext uri="{FF2B5EF4-FFF2-40B4-BE49-F238E27FC236}">
                <a16:creationId xmlns:a16="http://schemas.microsoft.com/office/drawing/2014/main" id="{A4994B17-D6CA-A73B-E5B9-C93ACADDF1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16" r="3011"/>
          <a:stretch/>
        </p:blipFill>
        <p:spPr>
          <a:xfrm>
            <a:off x="211147" y="1108364"/>
            <a:ext cx="6566061" cy="531321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3A0567-1559-5391-EAA1-3C1719E0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67" y="224948"/>
            <a:ext cx="6425741" cy="525369"/>
          </a:xfrm>
        </p:spPr>
        <p:txBody>
          <a:bodyPr/>
          <a:lstStyle/>
          <a:p>
            <a:r>
              <a:rPr lang="en-US" sz="2800" b="1" dirty="0">
                <a:latin typeface="Aptos" panose="020B0004020202020204" pitchFamily="34" charset="0"/>
              </a:rPr>
              <a:t>ES&amp;H Prioritization Methodology</a:t>
            </a:r>
          </a:p>
        </p:txBody>
      </p:sp>
      <p:pic>
        <p:nvPicPr>
          <p:cNvPr id="11" name="Picture 10" descr="Table, letter">
            <a:extLst>
              <a:ext uri="{FF2B5EF4-FFF2-40B4-BE49-F238E27FC236}">
                <a16:creationId xmlns:a16="http://schemas.microsoft.com/office/drawing/2014/main" id="{7C7E5E15-364D-E37A-AE8D-48A06A2E0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9" t="-2031" r="5223" b="16045"/>
          <a:stretch/>
        </p:blipFill>
        <p:spPr>
          <a:xfrm>
            <a:off x="6815733" y="1016275"/>
            <a:ext cx="5225203" cy="40614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30388-77FD-62E4-B058-44084FF987ED}"/>
              </a:ext>
            </a:extLst>
          </p:cNvPr>
          <p:cNvSpPr txBox="1"/>
          <p:nvPr/>
        </p:nvSpPr>
        <p:spPr>
          <a:xfrm>
            <a:off x="6739127" y="5242476"/>
            <a:ext cx="5148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Immediate (required in days) – x2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Urgent (required in weeks) – x1.5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Routine (required in months) – x1</a:t>
            </a:r>
          </a:p>
        </p:txBody>
      </p:sp>
    </p:spTree>
    <p:extLst>
      <p:ext uri="{BB962C8B-B14F-4D97-AF65-F5344CB8AC3E}">
        <p14:creationId xmlns:p14="http://schemas.microsoft.com/office/powerpoint/2010/main" val="228367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598E5-B106-FD62-0EA7-F26F2B911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2924C57-B323-4011-3ECF-F2B126EBF037}"/>
              </a:ext>
            </a:extLst>
          </p:cNvPr>
          <p:cNvSpPr txBox="1">
            <a:spLocks/>
          </p:cNvSpPr>
          <p:nvPr/>
        </p:nvSpPr>
        <p:spPr>
          <a:xfrm>
            <a:off x="363343" y="238761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Status of Safety Priorities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A52AA76-822D-471D-4198-9259EEF41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89" y="1121925"/>
            <a:ext cx="6194011" cy="52086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Topical List of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ES&amp;H Staffing and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Accelerator Safety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Work Planning &amp; Control (ePAS)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ES&amp;H Manual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Radiological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Safety Culture/ISM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Safety-related Committees (DSC, WSC, ePAS 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Fact-finding &amp; Causal Analysis (w/Q&amp;PA)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Emergency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Environmental Management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  <a:ea typeface="Calibri"/>
                <a:cs typeface="Calibri"/>
              </a:rPr>
              <a:t>Budget</a:t>
            </a: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8E994D-D375-604C-EBAD-DF07155CD48F}"/>
              </a:ext>
            </a:extLst>
          </p:cNvPr>
          <p:cNvSpPr txBox="1"/>
          <p:nvPr/>
        </p:nvSpPr>
        <p:spPr>
          <a:xfrm>
            <a:off x="7364193" y="1450645"/>
            <a:ext cx="39327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INSTEAD, the JLab </a:t>
            </a:r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User Board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will be walked through the ES&amp;H issues by priority (as of  June 1, see following slides).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CAUTION, a lower priority does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 mean it is not being actively worked. “Fire fighting” is not effective management.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If any issues of interest/concern are not touched upon, I’m happy to speak to them.</a:t>
            </a:r>
          </a:p>
        </p:txBody>
      </p:sp>
    </p:spTree>
    <p:extLst>
      <p:ext uri="{BB962C8B-B14F-4D97-AF65-F5344CB8AC3E}">
        <p14:creationId xmlns:p14="http://schemas.microsoft.com/office/powerpoint/2010/main" val="110638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0A6A0-024E-F605-CC6B-B1FC5A492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260AFFA-F625-0166-0BD0-9C4664529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390" y="851157"/>
            <a:ext cx="11082160" cy="55324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Priority 10</a:t>
            </a: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Calibri"/>
                <a:cs typeface="Calibri"/>
              </a:rPr>
              <a:t>Replace ePAS Assistant Administrator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Friday, May 23, 2025 – Incumbent offered/accepted Engineering DSO position (a promotion)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Wednesday, May 28, 2025 – Transition timeline and ES&amp;H/Eng’g sharing arrangement agreed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Friday, May 30, 2025 – Posting for replacement went active </a:t>
            </a: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Calibri"/>
                <a:cs typeface="Calibri"/>
              </a:rPr>
              <a:t>Resolve CMTF/VTA Accelerator Readiness Review (ARR) pre-starts </a:t>
            </a:r>
            <a:r>
              <a:rPr lang="en-US" sz="1900" dirty="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Calibri"/>
              </a:rPr>
              <a:t>(closed &amp; replaced)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ARR out briefed Thursday, May 22, 2025</a:t>
            </a:r>
          </a:p>
          <a:p>
            <a:pPr marL="1200150" lvl="2" indent="-2857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  <a:ea typeface="Calibri"/>
                <a:cs typeface="Calibri"/>
              </a:rPr>
              <a:t>Factual accuracy review completed Friday, May 23, 2025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Two pre-starts tied to defining “bounding conditions” in the CMTF and VTA Accelerator Safety Envelope (ASE) documents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Pre-starts are also applicable to CEBAF/LERF and UITF ASEs also awaiting TJSO approval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Tuesday, May 27 – Friday, May 30, reworked language for all four ASEs (100+ manhours of deliberations)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Week of June 2-6, 2025, the four ASEs, the Safety Assessment Document (SAD), and the associated Operating Directives are being reworked, groomed, and internally approved </a:t>
            </a:r>
          </a:p>
          <a:p>
            <a:pPr marL="1200150" lvl="2" indent="-285750">
              <a:lnSpc>
                <a:spcPct val="85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  <a:ea typeface="Calibri"/>
                <a:cs typeface="Calibri"/>
              </a:rPr>
              <a:t>ASEs require submission to and approval by TJSO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Monday, June 30, 2025, is the DOE approved deadline to come into full compliance with DOE O 420.2D</a:t>
            </a: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latin typeface="Aptos" panose="020B0004020202020204" pitchFamily="34" charset="0"/>
                <a:ea typeface="Calibri"/>
                <a:cs typeface="Calibri"/>
              </a:rPr>
              <a:t>ES&amp;H FY25 Budget Overrun Resolutions</a:t>
            </a:r>
          </a:p>
          <a:p>
            <a:pPr marL="742950" lvl="1" indent="-285750">
              <a:lnSpc>
                <a:spcPct val="85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Aptos" panose="020B0004020202020204" pitchFamily="34" charset="0"/>
                <a:ea typeface="Calibri"/>
                <a:cs typeface="Calibri"/>
              </a:rPr>
              <a:t>Both Direct and Indirect budget accounts are overrun (~$1M total) for a variety of reasons; many outside current ES&amp;H management control</a:t>
            </a:r>
          </a:p>
          <a:p>
            <a:pPr marL="285750" indent="-285750">
              <a:buFont typeface="Wingdings 2" panose="05020102010507070707" pitchFamily="18" charset="2"/>
              <a:buChar char=""/>
            </a:pPr>
            <a:endParaRPr lang="en-US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8831DB-9B7E-4D1B-8B05-E8EA6AD22873}"/>
              </a:ext>
            </a:extLst>
          </p:cNvPr>
          <p:cNvSpPr txBox="1">
            <a:spLocks/>
          </p:cNvSpPr>
          <p:nvPr/>
        </p:nvSpPr>
        <p:spPr>
          <a:xfrm>
            <a:off x="363343" y="238761"/>
            <a:ext cx="9815609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Status of Safety Priorities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2082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1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B7BEAF6C418642A28670BD15AEC2C4" ma:contentTypeVersion="14" ma:contentTypeDescription="Create a new document." ma:contentTypeScope="" ma:versionID="3542e075385a26fcec44b4a4c58b853a">
  <xsd:schema xmlns:xsd="http://www.w3.org/2001/XMLSchema" xmlns:xs="http://www.w3.org/2001/XMLSchema" xmlns:p="http://schemas.microsoft.com/office/2006/metadata/properties" xmlns:ns2="2b8875b9-b399-4b8d-8cfa-81a525b04246" xmlns:ns3="0f5a51fd-5a30-4728-96e2-7eaad79492bd" targetNamespace="http://schemas.microsoft.com/office/2006/metadata/properties" ma:root="true" ma:fieldsID="050a06e09198473d60b5ab017a2356f6" ns2:_="" ns3:_="">
    <xsd:import namespace="2b8875b9-b399-4b8d-8cfa-81a525b04246"/>
    <xsd:import namespace="0f5a51fd-5a30-4728-96e2-7eaad79492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875b9-b399-4b8d-8cfa-81a525b042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a51fd-5a30-4728-96e2-7eaad794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7965b2d-73a3-4a19-b563-9672fc5a87da}" ma:internalName="TaxCatchAll" ma:showField="CatchAllData" ma:web="0f5a51fd-5a30-4728-96e2-7eaad7949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5a51fd-5a30-4728-96e2-7eaad79492bd">
      <UserInfo>
        <DisplayName>Adam Stavola</DisplayName>
        <AccountId>38</AccountId>
        <AccountType/>
      </UserInfo>
      <UserInfo>
        <DisplayName>Johnathon Huff</DisplayName>
        <AccountId>18</AccountId>
        <AccountType/>
      </UserInfo>
      <UserInfo>
        <DisplayName>DeLisa Stanfield</DisplayName>
        <AccountId>108</AccountId>
        <AccountType/>
      </UserInfo>
      <UserInfo>
        <DisplayName>Audrey Barron</DisplayName>
        <AccountId>137</AccountId>
        <AccountType/>
      </UserInfo>
      <UserInfo>
        <DisplayName>Aileen Devlin</DisplayName>
        <AccountId>139</AccountId>
        <AccountType/>
      </UserInfo>
      <UserInfo>
        <DisplayName>Steve Smith</DisplayName>
        <AccountId>17</AccountId>
        <AccountType/>
      </UserInfo>
      <UserInfo>
        <DisplayName>Mary Jo Bailey</DisplayName>
        <AccountId>101</AccountId>
        <AccountType/>
      </UserInfo>
      <UserInfo>
        <DisplayName>Jessica Weaver</DisplayName>
        <AccountId>30</AccountId>
        <AccountType/>
      </UserInfo>
      <UserInfo>
        <DisplayName>Michelle Alvarez</DisplayName>
        <AccountId>243</AccountId>
        <AccountType/>
      </UserInfo>
    </SharedWithUsers>
    <lcf76f155ced4ddcb4097134ff3c332f xmlns="2b8875b9-b399-4b8d-8cfa-81a525b04246">
      <Terms xmlns="http://schemas.microsoft.com/office/infopath/2007/PartnerControls"/>
    </lcf76f155ced4ddcb4097134ff3c332f>
    <TaxCatchAll xmlns="0f5a51fd-5a30-4728-96e2-7eaad79492bd" xsi:nil="true"/>
  </documentManagement>
</p:properties>
</file>

<file path=customXml/itemProps1.xml><?xml version="1.0" encoding="utf-8"?>
<ds:datastoreItem xmlns:ds="http://schemas.openxmlformats.org/officeDocument/2006/customXml" ds:itemID="{3F7039B7-6374-4630-A5B3-4F6343FD55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9529E6-1A3B-48EF-8E2A-E59777BBF8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8875b9-b399-4b8d-8cfa-81a525b04246"/>
    <ds:schemaRef ds:uri="0f5a51fd-5a30-4728-96e2-7eaad7949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08F13A-D914-403F-828E-EC8724F6A33F}">
  <ds:schemaRefs>
    <ds:schemaRef ds:uri="http://purl.org/dc/terms/"/>
    <ds:schemaRef ds:uri="2b8875b9-b399-4b8d-8cfa-81a525b04246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f5a51fd-5a30-4728-96e2-7eaad79492b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2107</Words>
  <Application>Microsoft Macintosh PowerPoint</Application>
  <PresentationFormat>Widescreen</PresentationFormat>
  <Paragraphs>244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PingFangSC-Regular</vt:lpstr>
      <vt:lpstr>Aptos</vt:lpstr>
      <vt:lpstr>Arial</vt:lpstr>
      <vt:lpstr>Arial Black</vt:lpstr>
      <vt:lpstr>Avenir</vt:lpstr>
      <vt:lpstr>Calibri</vt:lpstr>
      <vt:lpstr>Calibri Light</vt:lpstr>
      <vt:lpstr>Courier New</vt:lpstr>
      <vt:lpstr>Helvetica Light</vt:lpstr>
      <vt:lpstr>Wingdings</vt:lpstr>
      <vt:lpstr>Wingdings 2</vt:lpstr>
      <vt:lpstr>Presentations (Wide Screen)</vt:lpstr>
      <vt:lpstr>1_Presentations (Wide Screen)</vt:lpstr>
      <vt:lpstr>2_Office Theme</vt:lpstr>
      <vt:lpstr>ES&amp;H Director Situational Report  to the JSA Users Board</vt:lpstr>
      <vt:lpstr>New ES&amp;H Director, Paul F. Gubanc</vt:lpstr>
      <vt:lpstr>ES&amp;H Accomplishments (February 17, 2025, to date)</vt:lpstr>
      <vt:lpstr>Injury &amp; Illness Dashboard</vt:lpstr>
      <vt:lpstr>PowerPoint Presentation</vt:lpstr>
      <vt:lpstr>PowerPoint Presentation</vt:lpstr>
      <vt:lpstr>ES&amp;H Prioritization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Johnathon Huff</dc:creator>
  <cp:lastModifiedBy>Ilieva, Yordanka</cp:lastModifiedBy>
  <cp:revision>15</cp:revision>
  <cp:lastPrinted>2025-03-13T21:42:29Z</cp:lastPrinted>
  <dcterms:created xsi:type="dcterms:W3CDTF">2022-10-01T09:51:35Z</dcterms:created>
  <dcterms:modified xsi:type="dcterms:W3CDTF">2025-06-18T13:28:36Z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0x0101002EB7BEAF6C418642A28670BD15AEC2C4</vt:lpwstr>
  </property>
</Properties>
</file>