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318" r:id="rId3"/>
    <p:sldId id="257" r:id="rId4"/>
    <p:sldId id="258" r:id="rId5"/>
    <p:sldId id="316" r:id="rId6"/>
    <p:sldId id="317" r:id="rId7"/>
    <p:sldId id="309" r:id="rId8"/>
    <p:sldId id="310" r:id="rId9"/>
    <p:sldId id="314" r:id="rId10"/>
    <p:sldId id="315" r:id="rId11"/>
    <p:sldId id="319" r:id="rId12"/>
    <p:sldId id="3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0"/>
    <p:restoredTop sz="93525"/>
  </p:normalViewPr>
  <p:slideViewPr>
    <p:cSldViewPr snapToGrid="0" snapToObjects="1">
      <p:cViewPr varScale="1">
        <p:scale>
          <a:sx n="69" d="100"/>
          <a:sy n="69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65F0E-1BBA-B749-9F47-A7EBD1984314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346B0-5416-E84A-B30B-66C64C2A7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2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33C8-037F-B040-8785-B09FE275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FD161-1F8A-0C4D-82FB-FDA3BEBCC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4026C-0036-194D-9508-775CD475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D5026-8403-4A49-90D0-9996D616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B0ABB-2BF9-AE43-B6EC-58E64D95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9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189B-2BFB-D248-8E45-5B6C3C42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2A21F-1DDC-654E-AC14-CD15CECF8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EB832-7AF3-7843-8ABF-557F5B7E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D813-27B7-CE4E-A4C2-2C20E3A0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76292-0A87-9E49-B8AE-4397983B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6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871EDC-D2D8-C141-B893-1EFCF0EE8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FBF74-B57A-FB4F-BC3E-4C2181EAE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3DC27-A036-3841-8EEC-3C2EE7EF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CDB37-3F40-7A45-BF83-096719FC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56BF-6035-DB40-9B80-F88B9FF9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62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June 12 All-hands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6/23/25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25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789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0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62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52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85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30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7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A70B-7B01-6245-8D8C-16A0695B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0D8F-2882-6F42-AC67-28B9AAE3C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621B9-5254-774F-9113-69ED71E3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F0862-C628-BE4C-AF5F-06529977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64CD1-1219-394C-A643-E784B503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45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349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67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833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376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394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June 12 All-hands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6/23/25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0911-FA4B-724D-A6FC-27E7F843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01342-C875-5A44-B8D6-FE0591596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793AC-20A4-D24C-A539-F0FC46E4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2F44E-D8BE-5047-91A4-16ADF95C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0139-8C30-EA4C-8B5E-98B41D66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18F8-34E2-2541-9967-52D369C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86F2-6448-5046-9358-C732FD10F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9F3C3-3B64-3A4A-90A5-0C7928B84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924B5-8AF1-E54D-86D8-BF454055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39448-763A-F14D-96F3-8E9BF4C4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6CB23-9C14-AE47-9F77-5287C622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1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1684-9997-5D4A-9AAA-BA78D456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526A6-9E10-1447-AB18-75DEF4770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89257-8347-F34B-92E9-99993FC7E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ECBE1-BB51-6F47-A203-94031A118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E6D9D-80B9-D64C-99E9-4149B5D4D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6082D-6CCA-E14C-8A81-2704DB0C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86430-27E3-D048-888C-AF18174F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9341E-3FB9-2241-BD45-27A0BF06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7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F846-1AB4-104F-8629-1E66BDCD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81667-E4A5-1A44-896A-772A989B2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96E56-C10E-4D43-BC01-47BB5DB7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3AA0-9EA1-B64E-A8CC-0CD93945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9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C3C9B-AE73-E54A-B750-3F960761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51267-E2E8-8340-8C7F-00A4AD03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2869-AFEF-A64F-9027-09796B05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7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30CA-84E0-0641-8372-FD4A74AB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E529C-AD15-3640-816F-82C79EDD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C1BA1-B186-CC4C-AC49-4B4761749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48BC0-55A8-5C49-B557-698D8696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84084-C56B-154F-BB16-D2724B2A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A4659-DD65-AB4C-B09F-B0964255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E813-3D54-CC42-81D3-3595328E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575C2C-B543-E54F-AC6D-A872B996C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9E629-925C-C745-A1CD-2D72715E5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D8B54-7E28-6240-B2BD-7A4681BF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2AA39-BDA4-AC41-9D80-84C313AC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5BE95-25E3-3D4C-A6FA-30FF2D81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3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90CF2-F34F-B44C-B387-0E881536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22CB4-DAEA-464E-9598-5106F9681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8B624-C83F-FA43-BCDD-C1D1D1B8D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12C8B-5A40-8345-93E0-999741FEF590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4DCCB-D584-2741-80EF-F2D1656AB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B8748-3E3B-1844-A99C-DC8B2562C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D47C-1704-1645-B264-C7193824D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8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C22B8FB-2797-4213-8D54-B3B0526608E2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6/23/25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6DCA9F9-23DB-4C0D-9282-952418BD37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828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imgres?q=gluex&amp;imgurl=https%3A%2F%2Fwww.gluex.org%2Flogo.png&amp;imgrefurl=https%3A%2F%2Fwww.gluex.org%2F&amp;docid=n-itCF45_HyRpM&amp;tbnid=gtHAgMKScm_zrM&amp;vet=12ahUKEwiNps_aqueNAxUfFlkFHRySFL0QM3oECGoQAA..i&amp;w=500&amp;h=174&amp;hcb=2&amp;ved=2ahUKEwiNps_aqueNAxUfFlkFHRySFL0QM3oECGoQAA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508319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7178A-72C3-4347-A936-1CA042379198}"/>
              </a:ext>
            </a:extLst>
          </p:cNvPr>
          <p:cNvSpPr txBox="1"/>
          <p:nvPr/>
        </p:nvSpPr>
        <p:spPr>
          <a:xfrm>
            <a:off x="329858" y="338468"/>
            <a:ext cx="616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Now and in the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EFA7B-BF0E-1F45-8C41-2C87BA488314}"/>
              </a:ext>
            </a:extLst>
          </p:cNvPr>
          <p:cNvSpPr txBox="1"/>
          <p:nvPr/>
        </p:nvSpPr>
        <p:spPr>
          <a:xfrm>
            <a:off x="6235147" y="425811"/>
            <a:ext cx="47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Cynthia Keppel and Andrei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Seryi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CD441-698A-1B4F-A50C-950AD030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67" y="1046504"/>
            <a:ext cx="9728961" cy="5477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3A7F3-F797-A04F-8446-EBCF492C6526}"/>
              </a:ext>
            </a:extLst>
          </p:cNvPr>
          <p:cNvSpPr txBox="1"/>
          <p:nvPr/>
        </p:nvSpPr>
        <p:spPr>
          <a:xfrm rot="20974115">
            <a:off x="4648942" y="1322254"/>
            <a:ext cx="31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Slides from the recent Jefferson Lab All-Hands</a:t>
            </a:r>
          </a:p>
        </p:txBody>
      </p:sp>
    </p:spTree>
    <p:extLst>
      <p:ext uri="{BB962C8B-B14F-4D97-AF65-F5344CB8AC3E}">
        <p14:creationId xmlns:p14="http://schemas.microsoft.com/office/powerpoint/2010/main" val="319038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B759-A20F-4C4E-B7FD-0577006F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08017"/>
            <a:ext cx="11044707" cy="678664"/>
          </a:xfrm>
        </p:spPr>
        <p:txBody>
          <a:bodyPr/>
          <a:lstStyle/>
          <a:p>
            <a:r>
              <a:rPr lang="en-US" dirty="0"/>
              <a:t>Things we didn’t talk about at the All-Hands…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2F03B-80C7-734F-913D-8D33B44CD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207234"/>
            <a:ext cx="11044706" cy="4891433"/>
          </a:xfrm>
        </p:spPr>
        <p:txBody>
          <a:bodyPr/>
          <a:lstStyle/>
          <a:p>
            <a:r>
              <a:rPr lang="en-US" dirty="0"/>
              <a:t>Schedule – available online, no surprises at the moment</a:t>
            </a:r>
          </a:p>
          <a:p>
            <a:r>
              <a:rPr lang="en-US" i="1" dirty="0"/>
              <a:t>	Two more weeks of running this year!</a:t>
            </a:r>
          </a:p>
          <a:p>
            <a:r>
              <a:rPr lang="en-US" i="1" dirty="0"/>
              <a:t>	Future budgets, and therefore run weeks, uncertain</a:t>
            </a:r>
          </a:p>
          <a:p>
            <a:r>
              <a:rPr lang="en-US" dirty="0"/>
              <a:t>Other future plans</a:t>
            </a:r>
          </a:p>
          <a:p>
            <a:r>
              <a:rPr lang="en-US" dirty="0"/>
              <a:t>	</a:t>
            </a:r>
            <a:r>
              <a:rPr lang="en-US" i="1" dirty="0" err="1"/>
              <a:t>SoLID</a:t>
            </a:r>
            <a:r>
              <a:rPr lang="en-US" i="1" dirty="0"/>
              <a:t> remains a laboratory priority, difficult funding times</a:t>
            </a:r>
          </a:p>
          <a:p>
            <a:r>
              <a:rPr lang="en-US" i="1" dirty="0"/>
              <a:t>	”BDX and Beyond” workshop coming up – potential new facility behind Hall A?</a:t>
            </a:r>
          </a:p>
          <a:p>
            <a:r>
              <a:rPr lang="en-US" i="1" dirty="0"/>
              <a:t>	MPGD Center</a:t>
            </a:r>
          </a:p>
          <a:p>
            <a:r>
              <a:rPr lang="en-US" i="1" dirty="0"/>
              <a:t>	CLAS12 High </a:t>
            </a:r>
            <a:r>
              <a:rPr lang="en-US" i="1" dirty="0" err="1"/>
              <a:t>lumi</a:t>
            </a:r>
            <a:r>
              <a:rPr lang="en-US" i="1" dirty="0"/>
              <a:t>, </a:t>
            </a:r>
            <a:r>
              <a:rPr lang="en-US" i="1" dirty="0" err="1"/>
              <a:t>K_long</a:t>
            </a:r>
            <a:r>
              <a:rPr lang="en-US" i="1" dirty="0"/>
              <a:t>, </a:t>
            </a:r>
            <a:r>
              <a:rPr lang="en-US" i="1" dirty="0" err="1"/>
              <a:t>hypernuclear</a:t>
            </a:r>
            <a:r>
              <a:rPr lang="en-US" i="1" dirty="0"/>
              <a:t>,… (planned program)</a:t>
            </a:r>
          </a:p>
          <a:p>
            <a:endParaRPr lang="en-US" i="1" dirty="0"/>
          </a:p>
          <a:p>
            <a:r>
              <a:rPr lang="en-US" dirty="0"/>
              <a:t>Assume Kim, David, Johnathon talked about new Director, budgets, contract, user </a:t>
            </a:r>
            <a:r>
              <a:rPr lang="en-US"/>
              <a:t>email changes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2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B759-A20F-4C4E-B7FD-0577006F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/>
          <a:lstStyle/>
          <a:p>
            <a:r>
              <a:rPr lang="en-US" dirty="0"/>
              <a:t>More Physics Division specific topics to discuss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2F03B-80C7-734F-913D-8D33B44CD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 will be reporting now to DOE Research (maybe starting in FY26 sometime) time from run to publication </a:t>
            </a:r>
            <a:r>
              <a:rPr lang="en-US" u="sng" dirty="0"/>
              <a:t>experiment by experiment</a:t>
            </a:r>
            <a:r>
              <a:rPr lang="en-US" dirty="0"/>
              <a:t>, developing a dashboard for tracking publications, etc.	</a:t>
            </a:r>
            <a:r>
              <a:rPr lang="en-US" i="1" dirty="0"/>
              <a:t>A DOE review recommendation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	Information requested in ERR – track against this for progress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	Understand that some experiments take longer than others to analyze</a:t>
            </a:r>
            <a:endParaRPr lang="en-US" dirty="0"/>
          </a:p>
          <a:p>
            <a:r>
              <a:rPr lang="en-US" dirty="0"/>
              <a:t>Joint/bridge positions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	</a:t>
            </a:r>
            <a:r>
              <a:rPr lang="en-US" i="1" dirty="0"/>
              <a:t>Not anticipating cuts in experiment, but we don’t know the budget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	Must have operational responsibilities and time at the laboratory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	We do support some phenomenology within theory (JPAC, JAM, CJ, 3D)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But, don’t let me decide… what would you all like to talk about?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9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133977-E225-6F41-BFCE-11F846D8FA2D}"/>
              </a:ext>
            </a:extLst>
          </p:cNvPr>
          <p:cNvCxnSpPr>
            <a:cxnSpLocks/>
          </p:cNvCxnSpPr>
          <p:nvPr/>
        </p:nvCxnSpPr>
        <p:spPr>
          <a:xfrm flipH="1">
            <a:off x="5963479" y="0"/>
            <a:ext cx="1" cy="6858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F14CCE3-3170-9346-BABE-09F1B8785C89}"/>
              </a:ext>
            </a:extLst>
          </p:cNvPr>
          <p:cNvSpPr txBox="1"/>
          <p:nvPr/>
        </p:nvSpPr>
        <p:spPr>
          <a:xfrm>
            <a:off x="177092" y="118705"/>
            <a:ext cx="5597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Hall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electric charge distributed in a proton?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1A39F-0073-432A-8437-2CC2165C0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237" y="1839510"/>
            <a:ext cx="2489748" cy="3319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BB4C31-DF7D-451A-862E-F8BBBBFC7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2" t="2003" r="22588" b="8345"/>
          <a:stretch/>
        </p:blipFill>
        <p:spPr>
          <a:xfrm>
            <a:off x="68918" y="2035603"/>
            <a:ext cx="3256503" cy="32958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926281-5804-40D3-8601-B9A8C30E123C}"/>
              </a:ext>
            </a:extLst>
          </p:cNvPr>
          <p:cNvSpPr txBox="1"/>
          <p:nvPr/>
        </p:nvSpPr>
        <p:spPr>
          <a:xfrm>
            <a:off x="68918" y="5424185"/>
            <a:ext cx="31591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16 GEM layers on Super </a:t>
            </a:r>
            <a:r>
              <a:rPr lang="en-US" dirty="0" err="1"/>
              <a:t>BigBite</a:t>
            </a:r>
            <a:r>
              <a:rPr lang="en-US" dirty="0"/>
              <a:t> Spectrometer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78A650-A105-46AE-930D-69E655B828F1}"/>
              </a:ext>
            </a:extLst>
          </p:cNvPr>
          <p:cNvSpPr txBox="1"/>
          <p:nvPr/>
        </p:nvSpPr>
        <p:spPr>
          <a:xfrm>
            <a:off x="777691" y="6039738"/>
            <a:ext cx="509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deploys the largest GEM detectors used anywhere to date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0310AF-E7C1-40FB-84CC-0F9F7576924E}"/>
              </a:ext>
            </a:extLst>
          </p:cNvPr>
          <p:cNvSpPr txBox="1"/>
          <p:nvPr/>
        </p:nvSpPr>
        <p:spPr>
          <a:xfrm>
            <a:off x="3415749" y="5170212"/>
            <a:ext cx="2492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Coordinate Detector and Electron Calorimeter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FC084-3688-A742-AB9D-D888EEEF35AB}"/>
              </a:ext>
            </a:extLst>
          </p:cNvPr>
          <p:cNvSpPr txBox="1"/>
          <p:nvPr/>
        </p:nvSpPr>
        <p:spPr>
          <a:xfrm>
            <a:off x="135390" y="1072812"/>
            <a:ext cx="57043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Two Super </a:t>
            </a:r>
            <a:r>
              <a:rPr lang="en-US" sz="2000" dirty="0" err="1"/>
              <a:t>BigBite</a:t>
            </a:r>
            <a:r>
              <a:rPr lang="en-US" sz="2000" dirty="0"/>
              <a:t> Spectrometers (SBS) weighing ~50 tons each with 43,000+ detector readout channels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5906C-3F5E-7144-A1F9-3B20C23717D0}"/>
              </a:ext>
            </a:extLst>
          </p:cNvPr>
          <p:cNvSpPr txBox="1"/>
          <p:nvPr/>
        </p:nvSpPr>
        <p:spPr>
          <a:xfrm>
            <a:off x="6320642" y="118705"/>
            <a:ext cx="603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Hall B ALERT (A Low Energy Recoil Tagger): </a:t>
            </a:r>
            <a:r>
              <a:rPr lang="en-US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gluon radius of Helium?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69DF53-4AD5-A441-9E3D-5270F7963ACF}"/>
              </a:ext>
            </a:extLst>
          </p:cNvPr>
          <p:cNvSpPr txBox="1"/>
          <p:nvPr/>
        </p:nvSpPr>
        <p:spPr>
          <a:xfrm>
            <a:off x="6087261" y="1319034"/>
            <a:ext cx="6155674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spcBef>
                <a:spcPts val="300"/>
              </a:spcBef>
            </a:pPr>
            <a:r>
              <a:rPr lang="en-US" sz="2000" i="1" u="sng" dirty="0">
                <a:solidFill>
                  <a:srgbClr val="002060"/>
                </a:solidFill>
              </a:rPr>
              <a:t>A first-ever device!</a:t>
            </a:r>
          </a:p>
          <a:p>
            <a:pPr marL="117475" indent="-1111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45 cm long, 6 mm diameter straw gas target operating at 5.5 </a:t>
            </a:r>
            <a:r>
              <a:rPr lang="en-US" dirty="0" err="1">
                <a:solidFill>
                  <a:srgbClr val="002060"/>
                </a:solidFill>
              </a:rPr>
              <a:t>atm</a:t>
            </a:r>
            <a:r>
              <a:rPr lang="en-US" dirty="0">
                <a:solidFill>
                  <a:srgbClr val="002060"/>
                </a:solidFill>
              </a:rPr>
              <a:t> pressure </a:t>
            </a:r>
          </a:p>
          <a:p>
            <a:pPr marL="6350">
              <a:spcBef>
                <a:spcPts val="300"/>
              </a:spcBef>
            </a:pPr>
            <a:r>
              <a:rPr lang="en-US" dirty="0">
                <a:solidFill>
                  <a:srgbClr val="002060"/>
                </a:solidFill>
              </a:rPr>
              <a:t> - inside - </a:t>
            </a:r>
          </a:p>
          <a:p>
            <a:pPr marL="117475" indent="-1111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 30 cm long Hyperbolic Drift Chamber with 3026 wires</a:t>
            </a:r>
          </a:p>
          <a:p>
            <a:pPr marL="6350">
              <a:spcBef>
                <a:spcPts val="300"/>
              </a:spcBef>
            </a:pPr>
            <a:r>
              <a:rPr lang="en-US" dirty="0">
                <a:solidFill>
                  <a:srgbClr val="002060"/>
                </a:solidFill>
              </a:rPr>
              <a:t>- with - </a:t>
            </a:r>
          </a:p>
          <a:p>
            <a:pPr marL="117475" indent="-1111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Two layers of scintillation counters positioned inside the gas volume for particle identification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0D42CC-F2FD-BD44-9D17-1B4936DC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08" r="3176"/>
          <a:stretch>
            <a:fillRect/>
          </a:stretch>
        </p:blipFill>
        <p:spPr>
          <a:xfrm>
            <a:off x="6236706" y="3850495"/>
            <a:ext cx="3065058" cy="25442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61BC12-8BE1-A44D-9141-BED051E4D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960" y="3575716"/>
            <a:ext cx="2335666" cy="1755702"/>
          </a:xfrm>
          <a:prstGeom prst="rect">
            <a:avLst/>
          </a:prstGeom>
        </p:spPr>
      </p:pic>
      <p:pic>
        <p:nvPicPr>
          <p:cNvPr id="24" name="Picture 23" descr="A close-up of a computer&#10;&#10;AI-generated content may be incorrect.">
            <a:extLst>
              <a:ext uri="{FF2B5EF4-FFF2-40B4-BE49-F238E27FC236}">
                <a16:creationId xmlns:a16="http://schemas.microsoft.com/office/drawing/2014/main" id="{34F1FCEB-2619-5C4D-AAD9-0492B320A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082" y="5183598"/>
            <a:ext cx="2151750" cy="15640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327A29-569F-834C-B92C-509543515ACA}"/>
              </a:ext>
            </a:extLst>
          </p:cNvPr>
          <p:cNvSpPr txBox="1"/>
          <p:nvPr/>
        </p:nvSpPr>
        <p:spPr>
          <a:xfrm>
            <a:off x="6053808" y="6445901"/>
            <a:ext cx="289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Hall B, before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2065233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traight Connector 4"/>
          <p:cNvSpPr/>
          <p:nvPr/>
        </p:nvSpPr>
        <p:spPr>
          <a:xfrm>
            <a:off x="5963400" y="0"/>
            <a:ext cx="0" cy="6858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TextBox 14"/>
          <p:cNvSpPr/>
          <p:nvPr/>
        </p:nvSpPr>
        <p:spPr>
          <a:xfrm>
            <a:off x="5963400" y="77040"/>
            <a:ext cx="369880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Hall D      :      :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Search for Exotic Mesons</a:t>
            </a:r>
          </a:p>
        </p:txBody>
      </p:sp>
      <p:pic>
        <p:nvPicPr>
          <p:cNvPr id="45" name="Picture 9"/>
          <p:cNvPicPr/>
          <p:nvPr/>
        </p:nvPicPr>
        <p:blipFill>
          <a:blip r:embed="rId2"/>
          <a:stretch/>
        </p:blipFill>
        <p:spPr>
          <a:xfrm>
            <a:off x="9601200" y="125545"/>
            <a:ext cx="2504880" cy="2639520"/>
          </a:xfrm>
          <a:prstGeom prst="rect">
            <a:avLst/>
          </a:prstGeom>
          <a:ln w="0">
            <a:noFill/>
          </a:ln>
        </p:spPr>
      </p:pic>
      <p:sp>
        <p:nvSpPr>
          <p:cNvPr id="46" name="TextBox 16_0"/>
          <p:cNvSpPr/>
          <p:nvPr/>
        </p:nvSpPr>
        <p:spPr>
          <a:xfrm>
            <a:off x="6563880" y="937440"/>
            <a:ext cx="22860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FCAL upgrade: </a:t>
            </a: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+1600 PbWO modules </a:t>
            </a: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finished!</a:t>
            </a: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GlueX-II/JEF is running</a:t>
            </a:r>
            <a:endParaRPr kumimoji="0" lang="en-U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TextBox 16_1"/>
          <p:cNvSpPr/>
          <p:nvPr/>
        </p:nvSpPr>
        <p:spPr>
          <a:xfrm>
            <a:off x="6067800" y="2217465"/>
            <a:ext cx="34290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10 PhDs awarded in 2024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3"/>
          <a:stretch/>
        </p:blipFill>
        <p:spPr>
          <a:xfrm>
            <a:off x="6067800" y="2894549"/>
            <a:ext cx="4682618" cy="2398128"/>
          </a:xfrm>
          <a:prstGeom prst="rect">
            <a:avLst/>
          </a:prstGeom>
          <a:ln w="0">
            <a:noFill/>
          </a:ln>
        </p:spPr>
      </p:pic>
      <p:sp>
        <p:nvSpPr>
          <p:cNvPr id="51" name="TextBox 16_3"/>
          <p:cNvSpPr/>
          <p:nvPr/>
        </p:nvSpPr>
        <p:spPr>
          <a:xfrm>
            <a:off x="10654748" y="3279484"/>
            <a:ext cx="1451332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a2(1320) 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recently accepted for publication</a:t>
            </a:r>
            <a:endParaRPr kumimoji="0" lang="en-US" sz="1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AEF5E-7472-3149-9251-C2C39C33A2A8}"/>
              </a:ext>
            </a:extLst>
          </p:cNvPr>
          <p:cNvSpPr txBox="1"/>
          <p:nvPr/>
        </p:nvSpPr>
        <p:spPr>
          <a:xfrm>
            <a:off x="346764" y="155695"/>
            <a:ext cx="5229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Hall C Large Angle Detector (LAD):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What causes nucleons to change in the nucleus?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00FA17-E78B-DB41-98AC-89F85F643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33" y="1445305"/>
            <a:ext cx="2976230" cy="22321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7D06F1-248F-4144-94E5-2BB14CDCD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731" y="1445305"/>
            <a:ext cx="2603431" cy="43694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569FC8-98C2-8B41-B26A-8AC21047A0D4}"/>
              </a:ext>
            </a:extLst>
          </p:cNvPr>
          <p:cNvSpPr txBox="1"/>
          <p:nvPr/>
        </p:nvSpPr>
        <p:spPr>
          <a:xfrm>
            <a:off x="432605" y="3795660"/>
            <a:ext cx="2904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Top view of LAD scintillators and GEM detectors near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32870-9DAD-A74E-BC39-AFED1D56F097}"/>
              </a:ext>
            </a:extLst>
          </p:cNvPr>
          <p:cNvSpPr txBox="1"/>
          <p:nvPr/>
        </p:nvSpPr>
        <p:spPr>
          <a:xfrm>
            <a:off x="3299463" y="5993338"/>
            <a:ext cx="2233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Installing LAD plane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0C846D-BCC0-314D-911D-9C68313BFE93}"/>
              </a:ext>
            </a:extLst>
          </p:cNvPr>
          <p:cNvSpPr txBox="1"/>
          <p:nvPr/>
        </p:nvSpPr>
        <p:spPr>
          <a:xfrm>
            <a:off x="234694" y="4934634"/>
            <a:ext cx="28847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The LAD detector repurposes scintillator bars from the decommissioned CLAS (6 GeV) spectrometer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A48CE2-2DA0-794D-843C-EFAEB6C7F48D}"/>
              </a:ext>
            </a:extLst>
          </p:cNvPr>
          <p:cNvCxnSpPr>
            <a:cxnSpLocks/>
          </p:cNvCxnSpPr>
          <p:nvPr/>
        </p:nvCxnSpPr>
        <p:spPr>
          <a:xfrm flipH="1" flipV="1">
            <a:off x="1451113" y="2378520"/>
            <a:ext cx="2504975" cy="12430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GlueX is a particle physics experiment ...">
            <a:hlinkClick r:id="rId6"/>
            <a:extLst>
              <a:ext uri="{FF2B5EF4-FFF2-40B4-BE49-F238E27FC236}">
                <a16:creationId xmlns:a16="http://schemas.microsoft.com/office/drawing/2014/main" id="{39B1C849-C75C-864A-AB48-E27C9D9F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82" y="179412"/>
            <a:ext cx="979589" cy="3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D4E8F5-8A3B-4B4B-A01F-6642D93EFD48}"/>
              </a:ext>
            </a:extLst>
          </p:cNvPr>
          <p:cNvSpPr txBox="1"/>
          <p:nvPr/>
        </p:nvSpPr>
        <p:spPr>
          <a:xfrm>
            <a:off x="6350227" y="5254674"/>
            <a:ext cx="5492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Exotic mesons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are particles that have quantum numbers not possible in the quark model. The a2(1320) is a benchmark to validate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GlueX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experimental setup and analysis techniques before moving on to searches for exotic hybrid mesons.</a:t>
            </a:r>
          </a:p>
        </p:txBody>
      </p:sp>
    </p:spTree>
    <p:extLst>
      <p:ext uri="{BB962C8B-B14F-4D97-AF65-F5344CB8AC3E}">
        <p14:creationId xmlns:p14="http://schemas.microsoft.com/office/powerpoint/2010/main" val="79617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093" y="24691"/>
            <a:ext cx="11044707" cy="678664"/>
          </a:xfrm>
        </p:spPr>
        <p:txBody>
          <a:bodyPr/>
          <a:lstStyle/>
          <a:p>
            <a:r>
              <a:rPr lang="en-US" dirty="0"/>
              <a:t>CEBAF Accelerator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-18710" y="732562"/>
            <a:ext cx="11044706" cy="15784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&amp; enhancing performance via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CEBAF Performance Plan (CPP):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(I) Spare Parts, (II) Energy Reach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Accelerator Improvement Projects (AIP)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R&amp;D that turned into </a:t>
            </a:r>
            <a:r>
              <a:rPr lang="en-US" sz="1600" dirty="0" err="1"/>
              <a:t>Acc</a:t>
            </a:r>
            <a:r>
              <a:rPr lang="en-US" sz="1600" dirty="0"/>
              <a:t> Ops use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54471" y="-7381"/>
            <a:ext cx="4214878" cy="3816670"/>
            <a:chOff x="6568037" y="365487"/>
            <a:chExt cx="4214878" cy="3816670"/>
          </a:xfrm>
        </p:grpSpPr>
        <p:pic>
          <p:nvPicPr>
            <p:cNvPr id="7" name="Picture 6" descr="A diagram of a wire-like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347D72C6-A2C5-1657-7F5A-839FB50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68037" y="365487"/>
              <a:ext cx="4214878" cy="381667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47920C3-00E2-9BAF-8885-730D0EB87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67" y="1779264"/>
              <a:ext cx="990989" cy="549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747BF-DBF5-8D1C-B15F-F6679F4DF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80977" y="2514638"/>
              <a:ext cx="1015573" cy="574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40DCB6-D393-6525-3632-50FD80513FFA}"/>
              </a:ext>
            </a:extLst>
          </p:cNvPr>
          <p:cNvSpPr txBox="1"/>
          <p:nvPr/>
        </p:nvSpPr>
        <p:spPr>
          <a:xfrm>
            <a:off x="10760629" y="2141770"/>
            <a:ext cx="129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 Magnetic Arcs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AC1CC-2375-FC41-113B-B9BC9F256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7" r="27813"/>
          <a:stretch/>
        </p:blipFill>
        <p:spPr>
          <a:xfrm>
            <a:off x="10823177" y="626167"/>
            <a:ext cx="1368823" cy="1560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ABA783-DF1A-4F98-1D10-BBFCF4FAD3EF}"/>
              </a:ext>
            </a:extLst>
          </p:cNvPr>
          <p:cNvSpPr txBox="1"/>
          <p:nvPr/>
        </p:nvSpPr>
        <p:spPr>
          <a:xfrm>
            <a:off x="9587155" y="4338596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GeV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14" name="Picture Placeholder 7" descr="A picture containing machine, industry, steel, engineering&#10;&#10;Description automatically generated">
            <a:extLst>
              <a:ext uri="{FF2B5EF4-FFF2-40B4-BE49-F238E27FC236}">
                <a16:creationId xmlns:a16="http://schemas.microsoft.com/office/drawing/2014/main" id="{9F1C6491-2389-193F-8E42-D62F87632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1" r="5021"/>
          <a:stretch>
            <a:fillRect/>
          </a:stretch>
        </p:blipFill>
        <p:spPr>
          <a:xfrm>
            <a:off x="9202786" y="2775318"/>
            <a:ext cx="2283596" cy="1560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718CE6-7AD3-7B8C-6016-20D7A195E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80" b="13862"/>
          <a:stretch/>
        </p:blipFill>
        <p:spPr>
          <a:xfrm>
            <a:off x="5177132" y="-3631"/>
            <a:ext cx="2623336" cy="1478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6D0D00-0143-4D60-B924-B6716F457CDA}"/>
              </a:ext>
            </a:extLst>
          </p:cNvPr>
          <p:cNvSpPr txBox="1"/>
          <p:nvPr/>
        </p:nvSpPr>
        <p:spPr>
          <a:xfrm>
            <a:off x="7863016" y="241690"/>
            <a:ext cx="128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Upgraded Injector (AIP)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>
            <a:off x="7004751" y="1475099"/>
            <a:ext cx="218415" cy="93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B6812-A68A-1D43-93DE-1317A2F27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969" y="1636696"/>
            <a:ext cx="1883666" cy="220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id="{E307242B-83C3-8741-AF07-7428F4688BB5}"/>
              </a:ext>
            </a:extLst>
          </p:cNvPr>
          <p:cNvSpPr txBox="1"/>
          <p:nvPr/>
        </p:nvSpPr>
        <p:spPr>
          <a:xfrm>
            <a:off x="5296491" y="3892654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LLRF 3.0 Chassis (AIP)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 flipV="1">
            <a:off x="4506936" y="1323829"/>
            <a:ext cx="633429" cy="45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>
            <a:off x="4506936" y="1942682"/>
            <a:ext cx="460386" cy="307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2E60049-73FB-6C4D-A8DF-4CA7B1A95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533" y="5020163"/>
            <a:ext cx="2018925" cy="163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25C749D-30CD-C841-A807-5131DE249CA7}"/>
              </a:ext>
            </a:extLst>
          </p:cNvPr>
          <p:cNvSpPr txBox="1"/>
          <p:nvPr/>
        </p:nvSpPr>
        <p:spPr>
          <a:xfrm>
            <a:off x="8409427" y="4998060"/>
            <a:ext cx="16581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 for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Acc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Ops improvements</a:t>
            </a:r>
          </a:p>
        </p:txBody>
      </p:sp>
      <p:sp>
        <p:nvSpPr>
          <p:cNvPr id="35" name="Freeform 34"/>
          <p:cNvSpPr/>
          <p:nvPr/>
        </p:nvSpPr>
        <p:spPr>
          <a:xfrm>
            <a:off x="4341181" y="2263805"/>
            <a:ext cx="7750206" cy="2610035"/>
          </a:xfrm>
          <a:custGeom>
            <a:avLst/>
            <a:gdLst>
              <a:gd name="connsiteX0" fmla="*/ 0 w 12091386"/>
              <a:gd name="connsiteY0" fmla="*/ 0 h 2752078"/>
              <a:gd name="connsiteX1" fmla="*/ 4021584 w 12091386"/>
              <a:gd name="connsiteY1" fmla="*/ 115410 h 2752078"/>
              <a:gd name="connsiteX2" fmla="*/ 4687410 w 12091386"/>
              <a:gd name="connsiteY2" fmla="*/ 488272 h 2752078"/>
              <a:gd name="connsiteX3" fmla="*/ 5095783 w 12091386"/>
              <a:gd name="connsiteY3" fmla="*/ 2024109 h 2752078"/>
              <a:gd name="connsiteX4" fmla="*/ 5388746 w 12091386"/>
              <a:gd name="connsiteY4" fmla="*/ 2299317 h 2752078"/>
              <a:gd name="connsiteX5" fmla="*/ 7617041 w 12091386"/>
              <a:gd name="connsiteY5" fmla="*/ 2414726 h 2752078"/>
              <a:gd name="connsiteX6" fmla="*/ 11292396 w 12091386"/>
              <a:gd name="connsiteY6" fmla="*/ 2752078 h 2752078"/>
              <a:gd name="connsiteX7" fmla="*/ 12091386 w 12091386"/>
              <a:gd name="connsiteY7" fmla="*/ 2752078 h 2752078"/>
              <a:gd name="connsiteX0" fmla="*/ 0 w 8566951"/>
              <a:gd name="connsiteY0" fmla="*/ 0 h 2636668"/>
              <a:gd name="connsiteX1" fmla="*/ 497149 w 8566951"/>
              <a:gd name="connsiteY1" fmla="*/ 0 h 2636668"/>
              <a:gd name="connsiteX2" fmla="*/ 1162975 w 8566951"/>
              <a:gd name="connsiteY2" fmla="*/ 372862 h 2636668"/>
              <a:gd name="connsiteX3" fmla="*/ 1571348 w 8566951"/>
              <a:gd name="connsiteY3" fmla="*/ 1908699 h 2636668"/>
              <a:gd name="connsiteX4" fmla="*/ 1864311 w 8566951"/>
              <a:gd name="connsiteY4" fmla="*/ 2183907 h 2636668"/>
              <a:gd name="connsiteX5" fmla="*/ 4092606 w 8566951"/>
              <a:gd name="connsiteY5" fmla="*/ 2299316 h 2636668"/>
              <a:gd name="connsiteX6" fmla="*/ 7767961 w 8566951"/>
              <a:gd name="connsiteY6" fmla="*/ 2636668 h 2636668"/>
              <a:gd name="connsiteX7" fmla="*/ 8566951 w 8566951"/>
              <a:gd name="connsiteY7" fmla="*/ 2636668 h 2636668"/>
              <a:gd name="connsiteX0" fmla="*/ 0 w 8566951"/>
              <a:gd name="connsiteY0" fmla="*/ 0 h 2636668"/>
              <a:gd name="connsiteX1" fmla="*/ 1189608 w 8566951"/>
              <a:gd name="connsiteY1" fmla="*/ 221942 h 2636668"/>
              <a:gd name="connsiteX2" fmla="*/ 1162975 w 8566951"/>
              <a:gd name="connsiteY2" fmla="*/ 372862 h 2636668"/>
              <a:gd name="connsiteX3" fmla="*/ 1571348 w 8566951"/>
              <a:gd name="connsiteY3" fmla="*/ 1908699 h 2636668"/>
              <a:gd name="connsiteX4" fmla="*/ 1864311 w 8566951"/>
              <a:gd name="connsiteY4" fmla="*/ 2183907 h 2636668"/>
              <a:gd name="connsiteX5" fmla="*/ 4092606 w 8566951"/>
              <a:gd name="connsiteY5" fmla="*/ 2299316 h 2636668"/>
              <a:gd name="connsiteX6" fmla="*/ 7767961 w 8566951"/>
              <a:gd name="connsiteY6" fmla="*/ 2636668 h 2636668"/>
              <a:gd name="connsiteX7" fmla="*/ 8566951 w 8566951"/>
              <a:gd name="connsiteY7" fmla="*/ 2636668 h 2636668"/>
              <a:gd name="connsiteX0" fmla="*/ 0 w 7989903"/>
              <a:gd name="connsiteY0" fmla="*/ 0 h 2645545"/>
              <a:gd name="connsiteX1" fmla="*/ 612560 w 7989903"/>
              <a:gd name="connsiteY1" fmla="*/ 230819 h 2645545"/>
              <a:gd name="connsiteX2" fmla="*/ 585927 w 7989903"/>
              <a:gd name="connsiteY2" fmla="*/ 381739 h 2645545"/>
              <a:gd name="connsiteX3" fmla="*/ 994300 w 7989903"/>
              <a:gd name="connsiteY3" fmla="*/ 1917576 h 2645545"/>
              <a:gd name="connsiteX4" fmla="*/ 1287263 w 7989903"/>
              <a:gd name="connsiteY4" fmla="*/ 2192784 h 2645545"/>
              <a:gd name="connsiteX5" fmla="*/ 3515558 w 7989903"/>
              <a:gd name="connsiteY5" fmla="*/ 2308193 h 2645545"/>
              <a:gd name="connsiteX6" fmla="*/ 7190913 w 7989903"/>
              <a:gd name="connsiteY6" fmla="*/ 2645545 h 2645545"/>
              <a:gd name="connsiteX7" fmla="*/ 7989903 w 7989903"/>
              <a:gd name="connsiteY7" fmla="*/ 2645545 h 2645545"/>
              <a:gd name="connsiteX0" fmla="*/ 0 w 7989903"/>
              <a:gd name="connsiteY0" fmla="*/ 0 h 2645545"/>
              <a:gd name="connsiteX1" fmla="*/ 612560 w 7989903"/>
              <a:gd name="connsiteY1" fmla="*/ 230819 h 2645545"/>
              <a:gd name="connsiteX2" fmla="*/ 781236 w 7989903"/>
              <a:gd name="connsiteY2" fmla="*/ 976543 h 2645545"/>
              <a:gd name="connsiteX3" fmla="*/ 994300 w 7989903"/>
              <a:gd name="connsiteY3" fmla="*/ 1917576 h 2645545"/>
              <a:gd name="connsiteX4" fmla="*/ 1287263 w 7989903"/>
              <a:gd name="connsiteY4" fmla="*/ 2192784 h 2645545"/>
              <a:gd name="connsiteX5" fmla="*/ 3515558 w 7989903"/>
              <a:gd name="connsiteY5" fmla="*/ 2308193 h 2645545"/>
              <a:gd name="connsiteX6" fmla="*/ 7190913 w 7989903"/>
              <a:gd name="connsiteY6" fmla="*/ 2645545 h 2645545"/>
              <a:gd name="connsiteX7" fmla="*/ 7989903 w 7989903"/>
              <a:gd name="connsiteY7" fmla="*/ 2645545 h 2645545"/>
              <a:gd name="connsiteX0" fmla="*/ 0 w 7750206"/>
              <a:gd name="connsiteY0" fmla="*/ 0 h 2610035"/>
              <a:gd name="connsiteX1" fmla="*/ 372863 w 7750206"/>
              <a:gd name="connsiteY1" fmla="*/ 195309 h 2610035"/>
              <a:gd name="connsiteX2" fmla="*/ 541539 w 7750206"/>
              <a:gd name="connsiteY2" fmla="*/ 941033 h 2610035"/>
              <a:gd name="connsiteX3" fmla="*/ 754603 w 7750206"/>
              <a:gd name="connsiteY3" fmla="*/ 1882066 h 2610035"/>
              <a:gd name="connsiteX4" fmla="*/ 1047566 w 7750206"/>
              <a:gd name="connsiteY4" fmla="*/ 2157274 h 2610035"/>
              <a:gd name="connsiteX5" fmla="*/ 3275861 w 7750206"/>
              <a:gd name="connsiteY5" fmla="*/ 2272683 h 2610035"/>
              <a:gd name="connsiteX6" fmla="*/ 6951216 w 7750206"/>
              <a:gd name="connsiteY6" fmla="*/ 2610035 h 2610035"/>
              <a:gd name="connsiteX7" fmla="*/ 7750206 w 7750206"/>
              <a:gd name="connsiteY7" fmla="*/ 2610035 h 26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206" h="2610035">
                <a:moveTo>
                  <a:pt x="0" y="0"/>
                </a:moveTo>
                <a:lnTo>
                  <a:pt x="372863" y="195309"/>
                </a:lnTo>
                <a:lnTo>
                  <a:pt x="541539" y="941033"/>
                </a:lnTo>
                <a:lnTo>
                  <a:pt x="754603" y="1882066"/>
                </a:lnTo>
                <a:lnTo>
                  <a:pt x="1047566" y="2157274"/>
                </a:lnTo>
                <a:lnTo>
                  <a:pt x="3275861" y="2272683"/>
                </a:lnTo>
                <a:lnTo>
                  <a:pt x="6951216" y="2610035"/>
                </a:lnTo>
                <a:lnTo>
                  <a:pt x="7750206" y="2610035"/>
                </a:ln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" descr="image001">
            <a:extLst>
              <a:ext uri="{FF2B5EF4-FFF2-40B4-BE49-F238E27FC236}">
                <a16:creationId xmlns:a16="http://schemas.microsoft.com/office/drawing/2014/main" id="{E588694E-DD9D-9646-95AB-A2E6B2D67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4" r="7313"/>
          <a:stretch/>
        </p:blipFill>
        <p:spPr bwMode="auto">
          <a:xfrm>
            <a:off x="97155" y="2764283"/>
            <a:ext cx="2582659" cy="223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A picture containing bed, room, man, sitting&#10;&#10;Description automatically generated">
            <a:extLst>
              <a:ext uri="{FF2B5EF4-FFF2-40B4-BE49-F238E27FC236}">
                <a16:creationId xmlns:a16="http://schemas.microsoft.com/office/drawing/2014/main" id="{85AE0DF4-A836-D944-9249-B569B9D2AB75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28408" y="2775517"/>
            <a:ext cx="1179507" cy="221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2B97657-6C4D-1244-BC9B-7B7F5799902C}"/>
              </a:ext>
            </a:extLst>
          </p:cNvPr>
          <p:cNvSpPr txBox="1"/>
          <p:nvPr/>
        </p:nvSpPr>
        <p:spPr>
          <a:xfrm>
            <a:off x="92679" y="4988613"/>
            <a:ext cx="25676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Clean cryomodule with plasma processing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2F0063-3C9A-8A4B-A2F5-3B5125F4E116}"/>
              </a:ext>
            </a:extLst>
          </p:cNvPr>
          <p:cNvSpPr txBox="1"/>
          <p:nvPr/>
        </p:nvSpPr>
        <p:spPr>
          <a:xfrm>
            <a:off x="2695007" y="4998132"/>
            <a:ext cx="1475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16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BNNT to mitigate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microphonics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A9695B-735B-F947-AA84-7FBD4EFB1C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1777"/>
          <a:stretch/>
        </p:blipFill>
        <p:spPr>
          <a:xfrm>
            <a:off x="97156" y="5512675"/>
            <a:ext cx="2563168" cy="94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37FAFFE-ABFF-8B49-A83E-049E29C9692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87" r="6578"/>
          <a:stretch/>
        </p:blipFill>
        <p:spPr>
          <a:xfrm>
            <a:off x="4156508" y="4732458"/>
            <a:ext cx="3480217" cy="19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Rectangle 42"/>
          <p:cNvSpPr/>
          <p:nvPr/>
        </p:nvSpPr>
        <p:spPr>
          <a:xfrm>
            <a:off x="7641201" y="5981752"/>
            <a:ext cx="2222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Anode bias to double photocathode lifetime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53039" y="6537743"/>
            <a:ext cx="2184301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ysClr val="windowText" lastClr="000000"/>
                </a:solidFill>
              </a:rPr>
              <a:t>BNNT=Boron Nitride Nanotubes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>
            <a:off x="3496344" y="2383991"/>
            <a:ext cx="460386" cy="307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6619D4A-B3A0-6EDF-C19A-8477049BF6E4}"/>
              </a:ext>
            </a:extLst>
          </p:cNvPr>
          <p:cNvCxnSpPr/>
          <p:nvPr/>
        </p:nvCxnSpPr>
        <p:spPr>
          <a:xfrm flipH="1">
            <a:off x="741170" y="2352908"/>
            <a:ext cx="258363" cy="262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82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59" y="72054"/>
            <a:ext cx="5862398" cy="678664"/>
          </a:xfrm>
        </p:spPr>
        <p:txBody>
          <a:bodyPr>
            <a:noAutofit/>
          </a:bodyPr>
          <a:lstStyle/>
          <a:p>
            <a:r>
              <a:rPr lang="en-US" dirty="0"/>
              <a:t>CEBAF Accelerator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895906-1B6A-3F45-A021-8B8B19D4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458" y="4431384"/>
            <a:ext cx="11458166" cy="1916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AIP, R&amp;D and CPP efforts </a:t>
            </a:r>
            <a:r>
              <a:rPr lang="en-US" dirty="0">
                <a:sym typeface="Wingdings" panose="05000000000000000000" pitchFamily="2" charset="2"/>
              </a:rPr>
              <a:t> enabling healthy accelerator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CPP Energy – installed two C75 cryomodules and one refurbished C100 in 2024 SAM period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Sufficient energy margin  low number of RF trips  higher reliability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Spare parts in hands allow quick replacement of hardware  higher reliability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 run: good beam delivery to all four halls – the accumulated reliability is 81.2%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57" y="528740"/>
            <a:ext cx="5827568" cy="38498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7B9201-8EFE-3842-A8CF-0CBD0A35603E}"/>
              </a:ext>
            </a:extLst>
          </p:cNvPr>
          <p:cNvGrpSpPr/>
          <p:nvPr/>
        </p:nvGrpSpPr>
        <p:grpSpPr>
          <a:xfrm>
            <a:off x="396359" y="750718"/>
            <a:ext cx="5143308" cy="3527198"/>
            <a:chOff x="7844391" y="304800"/>
            <a:chExt cx="3814210" cy="26073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174948-EF65-7E4C-A347-CCD0597D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4391" y="304800"/>
              <a:ext cx="3814209" cy="2607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E166F5-9D21-0242-A284-0AFDE4AF24B8}"/>
                </a:ext>
              </a:extLst>
            </p:cNvPr>
            <p:cNvSpPr txBox="1"/>
            <p:nvPr/>
          </p:nvSpPr>
          <p:spPr>
            <a:xfrm>
              <a:off x="8004724" y="2634806"/>
              <a:ext cx="3653877" cy="27301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Refurbished C100 cryomodule in final assembly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E166F5-9D21-0242-A284-0AFDE4AF24B8}"/>
              </a:ext>
            </a:extLst>
          </p:cNvPr>
          <p:cNvSpPr txBox="1"/>
          <p:nvPr/>
        </p:nvSpPr>
        <p:spPr>
          <a:xfrm>
            <a:off x="6258756" y="3032973"/>
            <a:ext cx="2902998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Example – availability &gt; 85% for three consecutive days</a:t>
            </a:r>
          </a:p>
        </p:txBody>
      </p:sp>
      <p:sp>
        <p:nvSpPr>
          <p:cNvPr id="3" name="Rectangle 2"/>
          <p:cNvSpPr/>
          <p:nvPr/>
        </p:nvSpPr>
        <p:spPr>
          <a:xfrm>
            <a:off x="8676999" y="6180056"/>
            <a:ext cx="3515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Update this number on June 11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1853039" y="6537743"/>
            <a:ext cx="3153967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1100" kern="0" dirty="0">
                <a:solidFill>
                  <a:sysClr val="windowText" lastClr="000000"/>
                </a:solidFill>
              </a:rPr>
              <a:t>SAM = Scheduled Accelerator Maintenance</a:t>
            </a:r>
          </a:p>
        </p:txBody>
      </p:sp>
    </p:spTree>
    <p:extLst>
      <p:ext uri="{BB962C8B-B14F-4D97-AF65-F5344CB8AC3E}">
        <p14:creationId xmlns:p14="http://schemas.microsoft.com/office/powerpoint/2010/main" val="14499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DFB684-86F8-4043-91F3-BAA01FFB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14" y="2418060"/>
            <a:ext cx="3444697" cy="2470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46AD9-77FE-7A40-A51D-FFAF8796A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9" y="2657197"/>
            <a:ext cx="3097111" cy="37031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88CB0E-0357-9240-8A3D-8F0C9982625D}"/>
              </a:ext>
            </a:extLst>
          </p:cNvPr>
          <p:cNvSpPr txBox="1"/>
          <p:nvPr/>
        </p:nvSpPr>
        <p:spPr>
          <a:xfrm>
            <a:off x="64954" y="573404"/>
            <a:ext cx="11887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“The ability to reduce everything to simple fundamental laws does not imply the ability to start from those laws and reconstruct the universe.”  </a:t>
            </a:r>
            <a:r>
              <a:rPr lang="en-US" sz="1600" dirty="0">
                <a:latin typeface="Century Gothic" panose="020B0502020202020204" pitchFamily="34" charset="0"/>
              </a:rPr>
              <a:t>- </a:t>
            </a:r>
            <a:r>
              <a:rPr lang="en-US" sz="1600" i="1" dirty="0">
                <a:latin typeface="Century Gothic" panose="020B0502020202020204" pitchFamily="34" charset="0"/>
              </a:rPr>
              <a:t>More is Different</a:t>
            </a:r>
            <a:r>
              <a:rPr lang="en-US" sz="1600" dirty="0">
                <a:latin typeface="Century Gothic" panose="020B0502020202020204" pitchFamily="34" charset="0"/>
              </a:rPr>
              <a:t>, P. W. Anderson [Science 177, 393 (1972)]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0EF6A-3916-2843-AEF4-57160AE4615F}"/>
              </a:ext>
            </a:extLst>
          </p:cNvPr>
          <p:cNvSpPr txBox="1"/>
          <p:nvPr/>
        </p:nvSpPr>
        <p:spPr>
          <a:xfrm>
            <a:off x="213009" y="1426091"/>
            <a:ext cx="11591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landmark paper Anderson established </a:t>
            </a:r>
            <a:r>
              <a:rPr lang="en-US" b="1" dirty="0">
                <a:solidFill>
                  <a:srgbClr val="00B050"/>
                </a:solidFill>
              </a:rPr>
              <a:t>complexity as a fundamentally important subject of inquiry</a:t>
            </a:r>
            <a:r>
              <a:rPr lang="en-US" dirty="0"/>
              <a:t>. He highlighted profound limitations of reductionist approaches in understanding nature’s complexity, and set in motion new lines of investigation that have led to, for instance, condensed matter physics and systems biology.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24D68-0A20-3F44-AC9F-2B768B09F66B}"/>
              </a:ext>
            </a:extLst>
          </p:cNvPr>
          <p:cNvSpPr txBox="1"/>
          <p:nvPr/>
        </p:nvSpPr>
        <p:spPr>
          <a:xfrm>
            <a:off x="530845" y="25226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Why 22 GeV?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A66002-2A00-FE43-A5EE-5260B15C10D4}"/>
              </a:ext>
            </a:extLst>
          </p:cNvPr>
          <p:cNvSpPr txBox="1"/>
          <p:nvPr/>
        </p:nvSpPr>
        <p:spPr>
          <a:xfrm>
            <a:off x="3350322" y="4927191"/>
            <a:ext cx="39462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Why do cells </a:t>
            </a:r>
            <a:r>
              <a:rPr lang="en-US" sz="1600" dirty="0">
                <a:solidFill>
                  <a:srgbClr val="0070C0"/>
                </a:solidFill>
              </a:rPr>
              <a:t>[protons/neutrons] </a:t>
            </a:r>
            <a:r>
              <a:rPr lang="en-US" sz="1600" dirty="0"/>
              <a:t>form one organ </a:t>
            </a:r>
            <a:r>
              <a:rPr lang="en-US" sz="1600" dirty="0">
                <a:solidFill>
                  <a:schemeClr val="accent1"/>
                </a:solidFill>
              </a:rPr>
              <a:t>[nucleus] </a:t>
            </a:r>
            <a:r>
              <a:rPr lang="en-US" sz="1600" dirty="0"/>
              <a:t>or another?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 does DNA </a:t>
            </a:r>
            <a:r>
              <a:rPr lang="en-US" sz="1600" dirty="0">
                <a:solidFill>
                  <a:schemeClr val="accent1"/>
                </a:solidFill>
              </a:rPr>
              <a:t>[do quarks] </a:t>
            </a:r>
            <a:r>
              <a:rPr lang="en-US" sz="1600" dirty="0"/>
              <a:t>drive cellular </a:t>
            </a:r>
            <a:r>
              <a:rPr lang="en-US" sz="1600" dirty="0">
                <a:solidFill>
                  <a:schemeClr val="accent1"/>
                </a:solidFill>
              </a:rPr>
              <a:t>[hadron]</a:t>
            </a:r>
            <a:r>
              <a:rPr lang="en-US" sz="1600" dirty="0"/>
              <a:t> type and structure?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Why are organs </a:t>
            </a:r>
            <a:r>
              <a:rPr lang="en-US" sz="1600" dirty="0">
                <a:solidFill>
                  <a:schemeClr val="accent1"/>
                </a:solidFill>
              </a:rPr>
              <a:t>[hadrons] </a:t>
            </a:r>
            <a:r>
              <a:rPr lang="en-US" sz="1600" dirty="0"/>
              <a:t>the size they are based on their cellular </a:t>
            </a:r>
            <a:r>
              <a:rPr lang="en-US" sz="1600" dirty="0">
                <a:solidFill>
                  <a:srgbClr val="0070C0"/>
                </a:solidFill>
              </a:rPr>
              <a:t>[quark] </a:t>
            </a:r>
            <a:r>
              <a:rPr lang="en-US" sz="1600" dirty="0"/>
              <a:t>composition?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7438E8-F971-0F4D-9845-1C9E3EA9DF14}"/>
              </a:ext>
            </a:extLst>
          </p:cNvPr>
          <p:cNvSpPr txBox="1"/>
          <p:nvPr/>
        </p:nvSpPr>
        <p:spPr>
          <a:xfrm>
            <a:off x="7296564" y="2450087"/>
            <a:ext cx="4895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Example: </a:t>
            </a:r>
            <a:r>
              <a:rPr lang="en-US" dirty="0"/>
              <a:t>Tetraquark candidates, ”XYZ states”, a </a:t>
            </a:r>
            <a:r>
              <a:rPr lang="en-US" b="1" i="1" dirty="0"/>
              <a:t>surprise</a:t>
            </a:r>
            <a:r>
              <a:rPr lang="en-US" dirty="0"/>
              <a:t> observed in B decays,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colliders - their internal structure is </a:t>
            </a:r>
            <a:r>
              <a:rPr lang="en-US" b="1" i="1" dirty="0"/>
              <a:t>not yet understood</a:t>
            </a:r>
          </a:p>
        </p:txBody>
      </p:sp>
      <p:sp>
        <p:nvSpPr>
          <p:cNvPr id="26" name="Curved Left Arrow 25">
            <a:extLst>
              <a:ext uri="{FF2B5EF4-FFF2-40B4-BE49-F238E27FC236}">
                <a16:creationId xmlns:a16="http://schemas.microsoft.com/office/drawing/2014/main" id="{15998D91-7BC9-7B47-A303-C55E733296F5}"/>
              </a:ext>
            </a:extLst>
          </p:cNvPr>
          <p:cNvSpPr/>
          <p:nvPr/>
        </p:nvSpPr>
        <p:spPr>
          <a:xfrm>
            <a:off x="11554691" y="1804510"/>
            <a:ext cx="249408" cy="645577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57F1EAA-029B-7C45-8CD6-6FFF6A2B3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787" y="3689466"/>
            <a:ext cx="3679519" cy="2754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7C81C3-D8B5-EC43-BCDE-19137D261B8B}"/>
              </a:ext>
            </a:extLst>
          </p:cNvPr>
          <p:cNvSpPr txBox="1"/>
          <p:nvPr/>
        </p:nvSpPr>
        <p:spPr>
          <a:xfrm>
            <a:off x="10794625" y="3634529"/>
            <a:ext cx="15201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System Font Regular"/>
              <a:buChar char="-"/>
            </a:pPr>
            <a:endParaRPr lang="en-US" dirty="0">
              <a:solidFill>
                <a:srgbClr val="0D36B6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Polarized photo-production is a promising mechanism to study such states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55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733CC-0669-4C4D-AB6D-713BF8E0E045}"/>
              </a:ext>
            </a:extLst>
          </p:cNvPr>
          <p:cNvSpPr txBox="1"/>
          <p:nvPr/>
        </p:nvSpPr>
        <p:spPr>
          <a:xfrm>
            <a:off x="311726" y="152400"/>
            <a:ext cx="456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Positrons?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099911-1EF6-D846-9185-04D79F6B727D}"/>
              </a:ext>
            </a:extLst>
          </p:cNvPr>
          <p:cNvGrpSpPr/>
          <p:nvPr/>
        </p:nvGrpSpPr>
        <p:grpSpPr>
          <a:xfrm>
            <a:off x="7025839" y="1884844"/>
            <a:ext cx="5138295" cy="3390261"/>
            <a:chOff x="572863" y="4129775"/>
            <a:chExt cx="4399605" cy="2834363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81F820CF-AFAE-C144-AAD9-2A7A21C8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863" y="4129775"/>
              <a:ext cx="4399605" cy="283436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333225F-F63A-E943-AE2E-BA6DDADFA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1356" y="5245880"/>
              <a:ext cx="29519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D6AE13-817B-E348-9AFB-281D2613792D}"/>
                </a:ext>
              </a:extLst>
            </p:cNvPr>
            <p:cNvSpPr txBox="1"/>
            <p:nvPr/>
          </p:nvSpPr>
          <p:spPr>
            <a:xfrm>
              <a:off x="1721356" y="4973864"/>
              <a:ext cx="1527926" cy="21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Accessible with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JLab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12 GeV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6D74D6-041C-944C-98C1-05E98453A2A0}"/>
              </a:ext>
            </a:extLst>
          </p:cNvPr>
          <p:cNvSpPr txBox="1">
            <a:spLocks/>
          </p:cNvSpPr>
          <p:nvPr/>
        </p:nvSpPr>
        <p:spPr>
          <a:xfrm>
            <a:off x="159326" y="915587"/>
            <a:ext cx="3464844" cy="51750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accent6"/>
                </a:solidFill>
              </a:rPr>
              <a:t>Beam charge asymmetries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6"/>
                </a:solidFill>
              </a:rPr>
              <a:t>Two-photon exchange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6"/>
                </a:solidFill>
              </a:rPr>
              <a:t>Deeply Virtual Compton Scattering</a:t>
            </a:r>
          </a:p>
          <a:p>
            <a:pPr marL="457200" lvl="1" indent="0">
              <a:buNone/>
            </a:pPr>
            <a:endParaRPr lang="en-US" sz="19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Annihilation processes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0070C0"/>
                </a:solidFill>
              </a:rPr>
              <a:t>Light dark matter searches</a:t>
            </a:r>
          </a:p>
          <a:p>
            <a:pPr marL="342900" lvl="1" indent="0">
              <a:buNone/>
            </a:pPr>
            <a:endParaRPr lang="en-US" sz="1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7030A0"/>
                </a:solidFill>
              </a:rPr>
              <a:t>Charged-current processes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Inverse beta-decay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Access strangeness with charm-tagging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Charged lepton flavor violation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7030A0"/>
                </a:solidFill>
              </a:rPr>
              <a:t>Axial Form Factor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6AC26C-EF53-2143-9C5E-155F93FE3DDF}"/>
              </a:ext>
            </a:extLst>
          </p:cNvPr>
          <p:cNvGrpSpPr/>
          <p:nvPr/>
        </p:nvGrpSpPr>
        <p:grpSpPr>
          <a:xfrm>
            <a:off x="3624169" y="1039304"/>
            <a:ext cx="3275395" cy="1040296"/>
            <a:chOff x="4122108" y="2063892"/>
            <a:chExt cx="4868812" cy="10476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7519FB-C9F3-E34A-8D57-4B21590B3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227" y="2166216"/>
              <a:ext cx="4798693" cy="844345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51E775A-E2D4-9849-9C30-8735655C20BC}"/>
                </a:ext>
              </a:extLst>
            </p:cNvPr>
            <p:cNvSpPr/>
            <p:nvPr/>
          </p:nvSpPr>
          <p:spPr>
            <a:xfrm>
              <a:off x="4122108" y="2063892"/>
              <a:ext cx="4868811" cy="1047674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992DD6-4E6B-0E4B-B243-B6651FDE67CF}"/>
              </a:ext>
            </a:extLst>
          </p:cNvPr>
          <p:cNvGrpSpPr/>
          <p:nvPr/>
        </p:nvGrpSpPr>
        <p:grpSpPr>
          <a:xfrm>
            <a:off x="3624171" y="2590800"/>
            <a:ext cx="3275394" cy="1011437"/>
            <a:chOff x="4122108" y="3222598"/>
            <a:chExt cx="5027319" cy="10579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A6D8CC-21C5-F24C-ACD2-B10E96835E2B}"/>
                </a:ext>
              </a:extLst>
            </p:cNvPr>
            <p:cNvGrpSpPr/>
            <p:nvPr/>
          </p:nvGrpSpPr>
          <p:grpSpPr>
            <a:xfrm>
              <a:off x="4210496" y="3323604"/>
              <a:ext cx="4938931" cy="956989"/>
              <a:chOff x="5490249" y="3807283"/>
              <a:chExt cx="6848627" cy="140820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6679737-55E8-714A-BF71-3B06F68AC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0249" y="3807284"/>
                <a:ext cx="2935997" cy="140820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67F313A-AA11-3445-AE3E-0BE98CCA5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3555" y="3807283"/>
                <a:ext cx="3315321" cy="137394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4A7041-5F69-524F-9EE7-613D657B95CD}"/>
                  </a:ext>
                </a:extLst>
              </p:cNvPr>
              <p:cNvSpPr/>
              <p:nvPr/>
            </p:nvSpPr>
            <p:spPr>
              <a:xfrm>
                <a:off x="9023554" y="4207771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3BC7B6F-E40D-1B47-B788-F43E68C1FC9E}"/>
                  </a:ext>
                </a:extLst>
              </p:cNvPr>
              <p:cNvSpPr/>
              <p:nvPr/>
            </p:nvSpPr>
            <p:spPr>
              <a:xfrm>
                <a:off x="5991532" y="4342445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7EBE751-0D9E-124C-A9D9-ED88DD317E08}"/>
                </a:ext>
              </a:extLst>
            </p:cNvPr>
            <p:cNvSpPr/>
            <p:nvPr/>
          </p:nvSpPr>
          <p:spPr>
            <a:xfrm>
              <a:off x="4122108" y="3222598"/>
              <a:ext cx="4938931" cy="1057994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1A9A5C-0540-CA49-AAF0-1B047A4AF8E8}"/>
              </a:ext>
            </a:extLst>
          </p:cNvPr>
          <p:cNvGrpSpPr/>
          <p:nvPr/>
        </p:nvGrpSpPr>
        <p:grpSpPr>
          <a:xfrm>
            <a:off x="3610315" y="4128654"/>
            <a:ext cx="3275394" cy="1003735"/>
            <a:chOff x="4157166" y="4391624"/>
            <a:chExt cx="4868813" cy="13722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642C3D-1ABB-4145-9747-8003C8E9E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9825" y="4452241"/>
              <a:ext cx="2136154" cy="12316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3818B00-1B3D-4E45-9F58-39E45048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15"/>
            <a:stretch/>
          </p:blipFill>
          <p:spPr>
            <a:xfrm>
              <a:off x="4242770" y="4452241"/>
              <a:ext cx="2647055" cy="1264620"/>
            </a:xfrm>
            <a:prstGeom prst="rect">
              <a:avLst/>
            </a:prstGeom>
          </p:spPr>
        </p:pic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C85A940-637B-6D40-97EE-91804CADDB86}"/>
                </a:ext>
              </a:extLst>
            </p:cNvPr>
            <p:cNvSpPr/>
            <p:nvPr/>
          </p:nvSpPr>
          <p:spPr>
            <a:xfrm>
              <a:off x="4157166" y="4391624"/>
              <a:ext cx="4868813" cy="1372202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767804F-82E4-CB42-AA41-CD695B100EA9}"/>
              </a:ext>
            </a:extLst>
          </p:cNvPr>
          <p:cNvSpPr/>
          <p:nvPr/>
        </p:nvSpPr>
        <p:spPr>
          <a:xfrm>
            <a:off x="3679194" y="3075897"/>
            <a:ext cx="150676" cy="20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D47F3F-6C77-C24F-AB9F-F8A362724EB8}"/>
              </a:ext>
            </a:extLst>
          </p:cNvPr>
          <p:cNvSpPr txBox="1"/>
          <p:nvPr/>
        </p:nvSpPr>
        <p:spPr>
          <a:xfrm>
            <a:off x="7777521" y="628220"/>
            <a:ext cx="4626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 Understanding the role of two-photon exchange </a:t>
            </a:r>
          </a:p>
          <a:p>
            <a:r>
              <a:rPr lang="en-US" dirty="0"/>
              <a:t>- crucial to accurately describing the proton's size and charge distribution.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79776-EA9F-6D4F-A426-56052D4AAF3F}"/>
              </a:ext>
            </a:extLst>
          </p:cNvPr>
          <p:cNvSpPr txBox="1"/>
          <p:nvPr/>
        </p:nvSpPr>
        <p:spPr>
          <a:xfrm>
            <a:off x="7263114" y="5400785"/>
            <a:ext cx="4994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Theoretical models disagree on the size and form of this correction, and experimental data is not yet sufficiently precise to definitively settle the matter. 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BA8DC3-2A2A-144E-8099-27C6F6294A14}"/>
              </a:ext>
            </a:extLst>
          </p:cNvPr>
          <p:cNvSpPr/>
          <p:nvPr/>
        </p:nvSpPr>
        <p:spPr>
          <a:xfrm>
            <a:off x="1681521" y="597552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GEp​/GMp​ ratio by polarization transfer in e⃗p→ep⃗</a:t>
            </a:r>
            <a:endParaRPr lang="en-US" sz="1400" dirty="0"/>
          </a:p>
          <a:p>
            <a:r>
              <a:rPr lang="en-US" sz="1400" dirty="0"/>
              <a:t>M.K. Jones et al., </a:t>
            </a:r>
            <a:r>
              <a:rPr lang="en-US" sz="1400" dirty="0" err="1"/>
              <a:t>JLab</a:t>
            </a:r>
            <a:r>
              <a:rPr lang="en-US" sz="1400" dirty="0"/>
              <a:t> Hall A Collaboration </a:t>
            </a:r>
          </a:p>
          <a:p>
            <a:r>
              <a:rPr lang="en-US" sz="1400" i="1" dirty="0"/>
              <a:t>Phys. Rev. Lett.</a:t>
            </a:r>
            <a:r>
              <a:rPr lang="en-US" sz="1400" dirty="0"/>
              <a:t> 84 (2000) 1398-1402 </a:t>
            </a:r>
            <a:r>
              <a:rPr lang="en-US" sz="1400" dirty="0">
                <a:solidFill>
                  <a:srgbClr val="7030A0"/>
                </a:solidFill>
              </a:rPr>
              <a:t>Over 1000 citations to date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892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540" y="97358"/>
            <a:ext cx="11044707" cy="678664"/>
          </a:xfrm>
        </p:spPr>
        <p:txBody>
          <a:bodyPr/>
          <a:lstStyle/>
          <a:p>
            <a:r>
              <a:rPr lang="en-US" dirty="0"/>
              <a:t>CEBAF e+ and 22 GeV accelerator 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3326" y="922270"/>
            <a:ext cx="8305603" cy="29769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of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injector and critical risk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Plan to test two prototype targets at LERF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Rotating solid tungsten (JLab/ODU) and liquid </a:t>
            </a:r>
            <a:r>
              <a:rPr lang="en-US" sz="1600" dirty="0" err="1">
                <a:latin typeface="Arial"/>
                <a:cs typeface="Arial"/>
              </a:rPr>
              <a:t>GaInSn</a:t>
            </a:r>
            <a:r>
              <a:rPr lang="en-US" sz="1600" dirty="0">
                <a:latin typeface="Arial"/>
                <a:cs typeface="Arial"/>
              </a:rPr>
              <a:t> (</a:t>
            </a:r>
            <a:r>
              <a:rPr lang="en-US" sz="1600" dirty="0" err="1">
                <a:latin typeface="Arial"/>
                <a:cs typeface="Arial"/>
              </a:rPr>
              <a:t>Xelera</a:t>
            </a:r>
            <a:r>
              <a:rPr lang="en-US" sz="1600" dirty="0">
                <a:latin typeface="Arial"/>
                <a:cs typeface="Arial"/>
              </a:rPr>
              <a:t> SBIR Phase 2)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LDRD for high current </a:t>
            </a:r>
            <a:r>
              <a:rPr lang="en-US" dirty="0" err="1"/>
              <a:t>photogun</a:t>
            </a:r>
            <a:r>
              <a:rPr lang="en-US" dirty="0"/>
              <a:t> at GTS &amp; Beam Degrader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Aim for 1</a:t>
            </a:r>
            <a:r>
              <a:rPr lang="en-US" sz="1600" dirty="0">
                <a:solidFill>
                  <a:srgbClr val="000000"/>
                </a:solidFill>
              </a:rPr>
              <a:t>0 mA @ 10 MeV, up to 90% polarization, long lifetime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Degrade e- beam to mimic larger emittance e+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Positron generation and capture simulations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Integrated optimized design is emerging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E4B81F5-31DD-FB4E-8606-EE89CDD4F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584" y="4212615"/>
            <a:ext cx="6030780" cy="239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79DEF-3682-4A8F-AE0F-5AF827AB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71" y="4203086"/>
            <a:ext cx="5292716" cy="240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87FABC-0CF4-416A-8073-4171142F40B8}"/>
              </a:ext>
            </a:extLst>
          </p:cNvPr>
          <p:cNvGrpSpPr/>
          <p:nvPr/>
        </p:nvGrpSpPr>
        <p:grpSpPr>
          <a:xfrm>
            <a:off x="8528705" y="466569"/>
            <a:ext cx="3158224" cy="1668257"/>
            <a:chOff x="8528705" y="361887"/>
            <a:chExt cx="3158224" cy="16682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FCB57C-CAB3-4E89-9918-411D36BE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705" y="361887"/>
              <a:ext cx="1136463" cy="13796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B831C2-01DD-4512-888E-1B14F521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9129" y="519415"/>
              <a:ext cx="1967800" cy="1222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4F7635-C8C8-4D41-B1DA-B375B537C235}"/>
                </a:ext>
              </a:extLst>
            </p:cNvPr>
            <p:cNvSpPr txBox="1"/>
            <p:nvPr/>
          </p:nvSpPr>
          <p:spPr>
            <a:xfrm>
              <a:off x="8863768" y="1743912"/>
              <a:ext cx="2481893" cy="2862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GaInSn and Tungsten Targets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18372-434B-44A6-9599-21BA6EFB6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113" y="2315013"/>
            <a:ext cx="1491138" cy="158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24474C-59A6-4196-8668-94271D34AC5F}"/>
              </a:ext>
            </a:extLst>
          </p:cNvPr>
          <p:cNvSpPr txBox="1"/>
          <p:nvPr/>
        </p:nvSpPr>
        <p:spPr>
          <a:xfrm>
            <a:off x="6285818" y="3454145"/>
            <a:ext cx="922987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Polarized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Source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9394BD-9372-4A62-A1FD-121FBC569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533"/>
          <a:stretch/>
        </p:blipFill>
        <p:spPr>
          <a:xfrm>
            <a:off x="8854890" y="2242039"/>
            <a:ext cx="3173532" cy="166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24474C-59A6-4196-8668-94271D34AC5F}"/>
              </a:ext>
            </a:extLst>
          </p:cNvPr>
          <p:cNvSpPr txBox="1"/>
          <p:nvPr/>
        </p:nvSpPr>
        <p:spPr>
          <a:xfrm>
            <a:off x="9494892" y="3886031"/>
            <a:ext cx="2070729" cy="2862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Beam Degrader</a:t>
            </a:r>
          </a:p>
        </p:txBody>
      </p:sp>
    </p:spTree>
    <p:extLst>
      <p:ext uri="{BB962C8B-B14F-4D97-AF65-F5344CB8AC3E}">
        <p14:creationId xmlns:p14="http://schemas.microsoft.com/office/powerpoint/2010/main" val="140381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094" y="113818"/>
            <a:ext cx="11044707" cy="678664"/>
          </a:xfrm>
        </p:spPr>
        <p:txBody>
          <a:bodyPr/>
          <a:lstStyle/>
          <a:p>
            <a:r>
              <a:rPr lang="en-US" dirty="0"/>
              <a:t>CEBAF e+ and 22 GeV accelerator design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2"/>
          </p:nvPr>
        </p:nvSpPr>
        <p:spPr>
          <a:xfrm>
            <a:off x="140224" y="805326"/>
            <a:ext cx="8728342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the energy without additional 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the number of recirculation passes with Fixed Field Accelerator (FFA)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Remove the highest recirculation pass (Arc 9 &amp; A) and replace them with two compact FFA arcs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Include time-of-flight (TOF) Splitter bend systems.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New 650 MeV recirculating injector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B43B81-D750-4B5B-B01A-43E9ADF8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3" y="2864644"/>
            <a:ext cx="8202803" cy="327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9692F-7EAD-EA2B-5585-28749E09D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52"/>
          <a:stretch/>
        </p:blipFill>
        <p:spPr>
          <a:xfrm>
            <a:off x="8984206" y="3911138"/>
            <a:ext cx="3035011" cy="2680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ED594-ABE8-9243-A44E-400137185E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840"/>
          <a:stretch/>
        </p:blipFill>
        <p:spPr>
          <a:xfrm>
            <a:off x="8984206" y="1235687"/>
            <a:ext cx="3043671" cy="26801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6470D-6C6D-3DB8-2492-FA55084362DE}"/>
              </a:ext>
            </a:extLst>
          </p:cNvPr>
          <p:cNvSpPr txBox="1"/>
          <p:nvPr/>
        </p:nvSpPr>
        <p:spPr>
          <a:xfrm>
            <a:off x="9469238" y="1151758"/>
            <a:ext cx="214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Focusing Magnet BF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4F486-50DF-B0BF-1A33-8050FF4181F9}"/>
              </a:ext>
            </a:extLst>
          </p:cNvPr>
          <p:cNvSpPr txBox="1"/>
          <p:nvPr/>
        </p:nvSpPr>
        <p:spPr>
          <a:xfrm>
            <a:off x="9260429" y="3827208"/>
            <a:ext cx="2557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Def</a:t>
            </a:r>
            <a:r>
              <a:rPr lang="en-US" sz="1800" b="1" dirty="0">
                <a:solidFill>
                  <a:srgbClr val="FF0000"/>
                </a:solidFill>
              </a:rPr>
              <a:t>ocusing Magnet BD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04F43-7841-8F74-A294-9C962BE48960}"/>
              </a:ext>
            </a:extLst>
          </p:cNvPr>
          <p:cNvSpPr txBox="1"/>
          <p:nvPr/>
        </p:nvSpPr>
        <p:spPr>
          <a:xfrm>
            <a:off x="11432010" y="6383699"/>
            <a:ext cx="673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S. Brooks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046" y="5156569"/>
            <a:ext cx="5608704" cy="15497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5539666" y="4270159"/>
            <a:ext cx="870012" cy="11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39142" y="5251190"/>
            <a:ext cx="3067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650 MeV Recirculating Injector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77225" y="774526"/>
            <a:ext cx="322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Permanent Magnets for FFA arcs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73694" y="4635908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FFA arc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2235" y="4340861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FFA arc</a:t>
            </a:r>
          </a:p>
        </p:txBody>
      </p:sp>
    </p:spTree>
    <p:extLst>
      <p:ext uri="{BB962C8B-B14F-4D97-AF65-F5344CB8AC3E}">
        <p14:creationId xmlns:p14="http://schemas.microsoft.com/office/powerpoint/2010/main" val="19401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1194</Words>
  <Application>Microsoft Macintosh PowerPoint</Application>
  <PresentationFormat>Widescreen</PresentationFormat>
  <Paragraphs>135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DejaVu Sans</vt:lpstr>
      <vt:lpstr>System Font Regular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CEBAF Accelerator</vt:lpstr>
      <vt:lpstr>CEBAF Accelerator</vt:lpstr>
      <vt:lpstr>PowerPoint Presentation</vt:lpstr>
      <vt:lpstr>PowerPoint Presentation</vt:lpstr>
      <vt:lpstr>CEBAF e+ and 22 GeV accelerator design</vt:lpstr>
      <vt:lpstr>CEBAF e+ and 22 GeV accelerator design</vt:lpstr>
      <vt:lpstr>Things we didn’t talk about at the All-Hands…</vt:lpstr>
      <vt:lpstr>More Physics Division specific topics to discuss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(Thia) Keppel</dc:creator>
  <cp:lastModifiedBy>Cynthia (Thia) Keppel</cp:lastModifiedBy>
  <cp:revision>16</cp:revision>
  <dcterms:created xsi:type="dcterms:W3CDTF">2025-06-10T17:23:04Z</dcterms:created>
  <dcterms:modified xsi:type="dcterms:W3CDTF">2025-06-23T14:29:28Z</dcterms:modified>
</cp:coreProperties>
</file>