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4"/>
    <p:sldMasterId id="2147483701" r:id="rId5"/>
  </p:sldMasterIdLst>
  <p:notesMasterIdLst>
    <p:notesMasterId r:id="rId20"/>
  </p:notesMasterIdLst>
  <p:handoutMasterIdLst>
    <p:handoutMasterId r:id="rId21"/>
  </p:handoutMasterIdLst>
  <p:sldIdLst>
    <p:sldId id="5408" r:id="rId6"/>
    <p:sldId id="5870" r:id="rId7"/>
    <p:sldId id="5999" r:id="rId8"/>
    <p:sldId id="6002" r:id="rId9"/>
    <p:sldId id="6007" r:id="rId10"/>
    <p:sldId id="6008" r:id="rId11"/>
    <p:sldId id="6009" r:id="rId12"/>
    <p:sldId id="6010" r:id="rId13"/>
    <p:sldId id="5982" r:id="rId14"/>
    <p:sldId id="5927" r:id="rId15"/>
    <p:sldId id="5928" r:id="rId16"/>
    <p:sldId id="5990" r:id="rId17"/>
    <p:sldId id="287" r:id="rId18"/>
    <p:sldId id="5846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A9BA12-75F3-999B-6336-4F962A2E6D06}" name="Matthew Cahill" initials="MC" userId="S::cahill@jlab.org::45bf416e-bc26-4c6a-b4ed-5d6267bd8ebc" providerId="AD"/>
  <p188:author id="{68731784-5840-F617-78C0-5362B2CCDEE0}" name="Jianwei Qiu" initials="JQ" userId="S::jqiu@JLAB.ORG::801aee4f-01be-445a-9d95-e46e4ef9bf4b" providerId="AD"/>
  <p188:author id="{5D57699C-63BE-E7E2-5E97-1E29C8038EAB}" name="Amber Boehnlein" initials="AB" userId="S::amber@jlab.org::9ee83fe6-ab0c-4884-84a0-de44469ed0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8187"/>
  </p:normalViewPr>
  <p:slideViewPr>
    <p:cSldViewPr>
      <p:cViewPr varScale="1">
        <p:scale>
          <a:sx n="97" d="100"/>
          <a:sy n="97" d="100"/>
        </p:scale>
        <p:origin x="344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708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739EF-DE78-4BD6-8C9F-F201D8ACEA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33AD-92BB-44BB-BA05-02A7C3F21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D0D0-0137-4454-BC41-5693ABE6EB3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B6196-9405-4755-9223-248295672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36A6E-BEC1-44F1-A3BD-E9C2CC433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D98E-0F18-4F0C-8B8D-ADBD8084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1459-2223-604B-9133-6BCC57EA339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B486-E18D-8C49-8AB8-D9329548D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3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 descr="A red circle in the middle of a black background&#10;&#10;Description automatically generated">
            <a:extLst>
              <a:ext uri="{FF2B5EF4-FFF2-40B4-BE49-F238E27FC236}">
                <a16:creationId xmlns:a16="http://schemas.microsoft.com/office/drawing/2014/main" id="{0E6BE28D-32FC-851D-CD9E-A40C39716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997" y="6323586"/>
            <a:ext cx="1725109" cy="5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72E877-54EF-3AC0-E7D3-14415E9DB3C2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7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F7382-5E1C-4B4F-A2BE-730A0DAB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DCB94-70F6-43B1-8C3E-93DF3302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AB88-57ED-48FA-ADF8-90F6979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82A-85AA-4495-AB6C-1CAA31F5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7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2" y="223423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333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33375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5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67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6/23/25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E46E7-6323-DC6D-B5A9-2715ED47195A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4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2" y="223423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333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33375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4858A-275D-2E7B-F3E0-4127DCDF3EE9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7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915507" y="658336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June 24,, 2025</a:t>
            </a:r>
          </a:p>
        </p:txBody>
      </p:sp>
      <p:pic>
        <p:nvPicPr>
          <p:cNvPr id="2" name="Picture 1" descr="A red circle in the middle of a black background&#10;&#10;Description automatically generated">
            <a:extLst>
              <a:ext uri="{FF2B5EF4-FFF2-40B4-BE49-F238E27FC236}">
                <a16:creationId xmlns:a16="http://schemas.microsoft.com/office/drawing/2014/main" id="{3869421E-355C-B3CE-94D8-A85B0359923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2997" y="6323586"/>
            <a:ext cx="1725109" cy="5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9" r:id="rId6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6296147" y="6616535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7, 2024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612" y="6468740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3F64-61F1-2087-8E80-D1D1F9D9F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4" y="610558"/>
            <a:ext cx="11561038" cy="51135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Welcome and News from Jefferson Laboratory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A0EDF-94CE-2AF9-7B53-6BB60DC62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94" y="2692942"/>
            <a:ext cx="11154058" cy="25853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David J. Dean</a:t>
            </a:r>
          </a:p>
          <a:p>
            <a:r>
              <a:rPr lang="en-US" i="1" dirty="0"/>
              <a:t>Deputy Director for Science and Technology</a:t>
            </a:r>
          </a:p>
          <a:p>
            <a:endParaRPr lang="en-US" dirty="0"/>
          </a:p>
          <a:p>
            <a:r>
              <a:rPr lang="en-US" b="1" dirty="0"/>
              <a:t>Presented To: </a:t>
            </a:r>
          </a:p>
          <a:p>
            <a:r>
              <a:rPr lang="en-US" dirty="0"/>
              <a:t>JLUO Annual Meeting at Jefferson Lab</a:t>
            </a:r>
          </a:p>
          <a:p>
            <a:endParaRPr lang="en-US" dirty="0"/>
          </a:p>
          <a:p>
            <a:r>
              <a:rPr lang="en-US" dirty="0"/>
              <a:t>June 24, 2025</a:t>
            </a:r>
          </a:p>
        </p:txBody>
      </p:sp>
    </p:spTree>
    <p:extLst>
      <p:ext uri="{BB962C8B-B14F-4D97-AF65-F5344CB8AC3E}">
        <p14:creationId xmlns:p14="http://schemas.microsoft.com/office/powerpoint/2010/main" val="15633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F00A-0D2B-25BF-9091-9DEBA507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Through FY25 and FY26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7178-2CDB-4874-C386-53825579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95" y="819098"/>
            <a:ext cx="11818205" cy="628702"/>
          </a:xfrm>
        </p:spPr>
        <p:txBody>
          <a:bodyPr/>
          <a:lstStyle/>
          <a:p>
            <a:r>
              <a:rPr lang="en-US" dirty="0"/>
              <a:t>FY25 provides 22 weeks of operations of CEBAF; sparse data on FY26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8F704-C0B1-7C91-150C-BDDC6F43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54" y="4004426"/>
            <a:ext cx="7098085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9499E-8578-7B05-16FC-5AC65377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5" y="1295677"/>
            <a:ext cx="7322405" cy="2674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FAB674-FB17-9955-CD88-B4E59EC9DD0B}"/>
              </a:ext>
            </a:extLst>
          </p:cNvPr>
          <p:cNvSpPr txBox="1"/>
          <p:nvPr/>
        </p:nvSpPr>
        <p:spPr>
          <a:xfrm>
            <a:off x="7990508" y="2062463"/>
            <a:ext cx="3782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www.energy.gov</a:t>
            </a:r>
            <a:r>
              <a:rPr lang="en-US" dirty="0"/>
              <a:t>/</a:t>
            </a:r>
            <a:r>
              <a:rPr lang="en-US" dirty="0" err="1"/>
              <a:t>cfo</a:t>
            </a:r>
            <a:r>
              <a:rPr lang="en-US" dirty="0"/>
              <a:t>/articles/fy-2026-budget-justification</a:t>
            </a:r>
          </a:p>
        </p:txBody>
      </p:sp>
    </p:spTree>
    <p:extLst>
      <p:ext uri="{BB962C8B-B14F-4D97-AF65-F5344CB8AC3E}">
        <p14:creationId xmlns:p14="http://schemas.microsoft.com/office/powerpoint/2010/main" val="362427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BE6E03-09AC-57E6-306C-D446D3F5F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75321"/>
            <a:ext cx="7885043" cy="5107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434FC-F449-6EC3-A7CF-37648541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/>
          <a:p>
            <a:r>
              <a:rPr lang="en-US" dirty="0"/>
              <a:t>The Federal Budget: DOE NP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BCD02-05EA-A48E-0AC7-8FA814F16ED9}"/>
              </a:ext>
            </a:extLst>
          </p:cNvPr>
          <p:cNvSpPr txBox="1"/>
          <p:nvPr/>
        </p:nvSpPr>
        <p:spPr>
          <a:xfrm>
            <a:off x="838200" y="51054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Inflation Data https://</a:t>
            </a:r>
            <a:r>
              <a:rPr lang="en-US" dirty="0" err="1"/>
              <a:t>www.bls.gov</a:t>
            </a:r>
            <a:r>
              <a:rPr lang="en-US" dirty="0"/>
              <a:t>/data/</a:t>
            </a:r>
            <a:r>
              <a:rPr lang="en-US" dirty="0" err="1"/>
              <a:t>inflation_calculator.htm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E097-8BC8-4381-B8F1-86397BC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Year Performance Evaluation Highlights (Goals 1-3)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27F8-9A1B-B75D-8097-91F861C19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63" y="914400"/>
            <a:ext cx="8315502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8 high-impact publications (PRL and above); 19 additional publications in NP specific journals with high impact</a:t>
            </a:r>
          </a:p>
          <a:p>
            <a:pPr>
              <a:lnSpc>
                <a:spcPct val="110000"/>
              </a:lnSpc>
            </a:pPr>
            <a:r>
              <a:rPr lang="en-US" dirty="0"/>
              <a:t>2 patents</a:t>
            </a:r>
          </a:p>
          <a:p>
            <a:pPr>
              <a:lnSpc>
                <a:spcPct val="110000"/>
              </a:lnSpc>
            </a:pPr>
            <a:r>
              <a:rPr lang="en-US" dirty="0"/>
              <a:t>Maintenance of the core capability in SRF technology</a:t>
            </a:r>
          </a:p>
          <a:p>
            <a:pPr>
              <a:lnSpc>
                <a:spcPct val="110000"/>
              </a:lnSpc>
            </a:pPr>
            <a:r>
              <a:rPr lang="en-US" dirty="0"/>
              <a:t>Major APS award: Bonner Prize (Volker Burkert); four new APS fellows</a:t>
            </a:r>
          </a:p>
          <a:p>
            <a:pPr>
              <a:lnSpc>
                <a:spcPct val="110000"/>
              </a:lnSpc>
            </a:pPr>
            <a:r>
              <a:rPr lang="en-US" dirty="0"/>
              <a:t>135 invited talks at international conferences and workshops (38 of these organized by staff)</a:t>
            </a:r>
          </a:p>
          <a:p>
            <a:pPr>
              <a:lnSpc>
                <a:spcPct val="110000"/>
              </a:lnSpc>
            </a:pPr>
            <a:r>
              <a:rPr lang="en-US" dirty="0"/>
              <a:t>Highly rated experiments running in all four halls</a:t>
            </a:r>
          </a:p>
          <a:p>
            <a:pPr>
              <a:lnSpc>
                <a:spcPct val="110000"/>
              </a:lnSpc>
            </a:pPr>
            <a:r>
              <a:rPr lang="en-US" dirty="0"/>
              <a:t>Significant staff involvement in reviews for DOE and other agencies</a:t>
            </a:r>
          </a:p>
          <a:p>
            <a:pPr>
              <a:lnSpc>
                <a:spcPct val="110000"/>
              </a:lnSpc>
            </a:pPr>
            <a:r>
              <a:rPr lang="en-US" dirty="0"/>
              <a:t>Through June 15: CEBAF Reliability at 81.7%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A10BF2-EA74-C26F-D57C-38DD04CB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87" y="1010935"/>
            <a:ext cx="2419350" cy="27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26EA527-9F50-99C8-B439-DB849B96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21" y="4114800"/>
            <a:ext cx="311208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9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47BCBB-CF28-41D7-8288-7CB27B947773}"/>
              </a:ext>
            </a:extLst>
          </p:cNvPr>
          <p:cNvCxnSpPr/>
          <p:nvPr/>
        </p:nvCxnSpPr>
        <p:spPr>
          <a:xfrm>
            <a:off x="-7956" y="2449002"/>
            <a:ext cx="87464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B97A500D-F72F-4963-B9E8-FE74BC06CFAA}"/>
              </a:ext>
            </a:extLst>
          </p:cNvPr>
          <p:cNvSpPr/>
          <p:nvPr/>
        </p:nvSpPr>
        <p:spPr>
          <a:xfrm>
            <a:off x="-15540" y="1054349"/>
            <a:ext cx="9925659" cy="134171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71 w 10000"/>
              <a:gd name="connsiteY2" fmla="*/ 4969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71 w 10000"/>
              <a:gd name="connsiteY2" fmla="*/ 4969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71 w 10000"/>
              <a:gd name="connsiteY2" fmla="*/ 4969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71 w 10000"/>
              <a:gd name="connsiteY2" fmla="*/ 4969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31 h 10031"/>
              <a:gd name="connsiteX1" fmla="*/ 9739 w 10000"/>
              <a:gd name="connsiteY1" fmla="*/ 0 h 10031"/>
              <a:gd name="connsiteX2" fmla="*/ 8871 w 10000"/>
              <a:gd name="connsiteY2" fmla="*/ 5000 h 10031"/>
              <a:gd name="connsiteX3" fmla="*/ 10000 w 10000"/>
              <a:gd name="connsiteY3" fmla="*/ 10031 h 10031"/>
              <a:gd name="connsiteX4" fmla="*/ 1667 w 10000"/>
              <a:gd name="connsiteY4" fmla="*/ 10031 h 10031"/>
              <a:gd name="connsiteX5" fmla="*/ 0 w 10000"/>
              <a:gd name="connsiteY5" fmla="*/ 5031 h 10031"/>
              <a:gd name="connsiteX6" fmla="*/ 1667 w 10000"/>
              <a:gd name="connsiteY6" fmla="*/ 31 h 10031"/>
              <a:gd name="connsiteX0" fmla="*/ 1667 w 9785"/>
              <a:gd name="connsiteY0" fmla="*/ 31 h 10031"/>
              <a:gd name="connsiteX1" fmla="*/ 9739 w 9785"/>
              <a:gd name="connsiteY1" fmla="*/ 0 h 10031"/>
              <a:gd name="connsiteX2" fmla="*/ 8871 w 9785"/>
              <a:gd name="connsiteY2" fmla="*/ 5000 h 10031"/>
              <a:gd name="connsiteX3" fmla="*/ 9785 w 9785"/>
              <a:gd name="connsiteY3" fmla="*/ 10031 h 10031"/>
              <a:gd name="connsiteX4" fmla="*/ 1667 w 9785"/>
              <a:gd name="connsiteY4" fmla="*/ 10031 h 10031"/>
              <a:gd name="connsiteX5" fmla="*/ 0 w 9785"/>
              <a:gd name="connsiteY5" fmla="*/ 5031 h 10031"/>
              <a:gd name="connsiteX6" fmla="*/ 1667 w 9785"/>
              <a:gd name="connsiteY6" fmla="*/ 31 h 10031"/>
              <a:gd name="connsiteX0" fmla="*/ 1704 w 10000"/>
              <a:gd name="connsiteY0" fmla="*/ 31 h 10000"/>
              <a:gd name="connsiteX1" fmla="*/ 9953 w 10000"/>
              <a:gd name="connsiteY1" fmla="*/ 0 h 10000"/>
              <a:gd name="connsiteX2" fmla="*/ 9066 w 10000"/>
              <a:gd name="connsiteY2" fmla="*/ 4985 h 10000"/>
              <a:gd name="connsiteX3" fmla="*/ 10000 w 10000"/>
              <a:gd name="connsiteY3" fmla="*/ 10000 h 10000"/>
              <a:gd name="connsiteX4" fmla="*/ 1704 w 10000"/>
              <a:gd name="connsiteY4" fmla="*/ 10000 h 10000"/>
              <a:gd name="connsiteX5" fmla="*/ 0 w 10000"/>
              <a:gd name="connsiteY5" fmla="*/ 5015 h 10000"/>
              <a:gd name="connsiteX6" fmla="*/ 1704 w 10000"/>
              <a:gd name="connsiteY6" fmla="*/ 31 h 10000"/>
              <a:gd name="connsiteX0" fmla="*/ 1704 w 10000"/>
              <a:gd name="connsiteY0" fmla="*/ 31 h 10000"/>
              <a:gd name="connsiteX1" fmla="*/ 9953 w 10000"/>
              <a:gd name="connsiteY1" fmla="*/ 0 h 10000"/>
              <a:gd name="connsiteX2" fmla="*/ 8925 w 10000"/>
              <a:gd name="connsiteY2" fmla="*/ 4985 h 10000"/>
              <a:gd name="connsiteX3" fmla="*/ 10000 w 10000"/>
              <a:gd name="connsiteY3" fmla="*/ 10000 h 10000"/>
              <a:gd name="connsiteX4" fmla="*/ 1704 w 10000"/>
              <a:gd name="connsiteY4" fmla="*/ 10000 h 10000"/>
              <a:gd name="connsiteX5" fmla="*/ 0 w 10000"/>
              <a:gd name="connsiteY5" fmla="*/ 5015 h 10000"/>
              <a:gd name="connsiteX6" fmla="*/ 1704 w 10000"/>
              <a:gd name="connsiteY6" fmla="*/ 31 h 10000"/>
              <a:gd name="connsiteX0" fmla="*/ 1704 w 10000"/>
              <a:gd name="connsiteY0" fmla="*/ 31 h 10000"/>
              <a:gd name="connsiteX1" fmla="*/ 9953 w 10000"/>
              <a:gd name="connsiteY1" fmla="*/ 0 h 10000"/>
              <a:gd name="connsiteX2" fmla="*/ 8925 w 10000"/>
              <a:gd name="connsiteY2" fmla="*/ 4985 h 10000"/>
              <a:gd name="connsiteX3" fmla="*/ 10000 w 10000"/>
              <a:gd name="connsiteY3" fmla="*/ 10000 h 10000"/>
              <a:gd name="connsiteX4" fmla="*/ 1704 w 10000"/>
              <a:gd name="connsiteY4" fmla="*/ 10000 h 10000"/>
              <a:gd name="connsiteX5" fmla="*/ 0 w 10000"/>
              <a:gd name="connsiteY5" fmla="*/ 5015 h 10000"/>
              <a:gd name="connsiteX6" fmla="*/ 1704 w 10000"/>
              <a:gd name="connsiteY6" fmla="*/ 31 h 10000"/>
              <a:gd name="connsiteX0" fmla="*/ 1704 w 10000"/>
              <a:gd name="connsiteY0" fmla="*/ 31 h 10000"/>
              <a:gd name="connsiteX1" fmla="*/ 9953 w 10000"/>
              <a:gd name="connsiteY1" fmla="*/ 0 h 10000"/>
              <a:gd name="connsiteX2" fmla="*/ 8988 w 10000"/>
              <a:gd name="connsiteY2" fmla="*/ 4985 h 10000"/>
              <a:gd name="connsiteX3" fmla="*/ 10000 w 10000"/>
              <a:gd name="connsiteY3" fmla="*/ 10000 h 10000"/>
              <a:gd name="connsiteX4" fmla="*/ 1704 w 10000"/>
              <a:gd name="connsiteY4" fmla="*/ 10000 h 10000"/>
              <a:gd name="connsiteX5" fmla="*/ 0 w 10000"/>
              <a:gd name="connsiteY5" fmla="*/ 5015 h 10000"/>
              <a:gd name="connsiteX6" fmla="*/ 1704 w 10000"/>
              <a:gd name="connsiteY6" fmla="*/ 31 h 10000"/>
              <a:gd name="connsiteX0" fmla="*/ 1035 w 9331"/>
              <a:gd name="connsiteY0" fmla="*/ 31 h 10000"/>
              <a:gd name="connsiteX1" fmla="*/ 9284 w 9331"/>
              <a:gd name="connsiteY1" fmla="*/ 0 h 10000"/>
              <a:gd name="connsiteX2" fmla="*/ 8319 w 9331"/>
              <a:gd name="connsiteY2" fmla="*/ 4985 h 10000"/>
              <a:gd name="connsiteX3" fmla="*/ 9331 w 9331"/>
              <a:gd name="connsiteY3" fmla="*/ 10000 h 10000"/>
              <a:gd name="connsiteX4" fmla="*/ 1035 w 9331"/>
              <a:gd name="connsiteY4" fmla="*/ 10000 h 10000"/>
              <a:gd name="connsiteX5" fmla="*/ 1035 w 9331"/>
              <a:gd name="connsiteY5" fmla="*/ 31 h 10000"/>
              <a:gd name="connsiteX0" fmla="*/ 659 w 9550"/>
              <a:gd name="connsiteY0" fmla="*/ 31 h 10000"/>
              <a:gd name="connsiteX1" fmla="*/ 9500 w 9550"/>
              <a:gd name="connsiteY1" fmla="*/ 0 h 10000"/>
              <a:gd name="connsiteX2" fmla="*/ 8465 w 9550"/>
              <a:gd name="connsiteY2" fmla="*/ 4985 h 10000"/>
              <a:gd name="connsiteX3" fmla="*/ 9550 w 9550"/>
              <a:gd name="connsiteY3" fmla="*/ 10000 h 10000"/>
              <a:gd name="connsiteX4" fmla="*/ 659 w 9550"/>
              <a:gd name="connsiteY4" fmla="*/ 10000 h 10000"/>
              <a:gd name="connsiteX5" fmla="*/ 659 w 9550"/>
              <a:gd name="connsiteY5" fmla="*/ 31 h 10000"/>
              <a:gd name="connsiteX0" fmla="*/ 0 w 9310"/>
              <a:gd name="connsiteY0" fmla="*/ 31 h 10000"/>
              <a:gd name="connsiteX1" fmla="*/ 9258 w 9310"/>
              <a:gd name="connsiteY1" fmla="*/ 0 h 10000"/>
              <a:gd name="connsiteX2" fmla="*/ 8174 w 9310"/>
              <a:gd name="connsiteY2" fmla="*/ 4985 h 10000"/>
              <a:gd name="connsiteX3" fmla="*/ 9310 w 9310"/>
              <a:gd name="connsiteY3" fmla="*/ 10000 h 10000"/>
              <a:gd name="connsiteX4" fmla="*/ 0 w 9310"/>
              <a:gd name="connsiteY4" fmla="*/ 10000 h 10000"/>
              <a:gd name="connsiteX5" fmla="*/ 0 w 9310"/>
              <a:gd name="connsiteY5" fmla="*/ 31 h 10000"/>
              <a:gd name="connsiteX0" fmla="*/ 0 w 12157"/>
              <a:gd name="connsiteY0" fmla="*/ 0 h 10000"/>
              <a:gd name="connsiteX1" fmla="*/ 12101 w 12157"/>
              <a:gd name="connsiteY1" fmla="*/ 0 h 10000"/>
              <a:gd name="connsiteX2" fmla="*/ 10937 w 12157"/>
              <a:gd name="connsiteY2" fmla="*/ 4985 h 10000"/>
              <a:gd name="connsiteX3" fmla="*/ 12157 w 12157"/>
              <a:gd name="connsiteY3" fmla="*/ 10000 h 10000"/>
              <a:gd name="connsiteX4" fmla="*/ 2157 w 12157"/>
              <a:gd name="connsiteY4" fmla="*/ 10000 h 10000"/>
              <a:gd name="connsiteX5" fmla="*/ 0 w 12157"/>
              <a:gd name="connsiteY5" fmla="*/ 0 h 10000"/>
              <a:gd name="connsiteX0" fmla="*/ 0 w 12157"/>
              <a:gd name="connsiteY0" fmla="*/ 0 h 10031"/>
              <a:gd name="connsiteX1" fmla="*/ 12101 w 12157"/>
              <a:gd name="connsiteY1" fmla="*/ 0 h 10031"/>
              <a:gd name="connsiteX2" fmla="*/ 10937 w 12157"/>
              <a:gd name="connsiteY2" fmla="*/ 4985 h 10031"/>
              <a:gd name="connsiteX3" fmla="*/ 12157 w 12157"/>
              <a:gd name="connsiteY3" fmla="*/ 10000 h 10031"/>
              <a:gd name="connsiteX4" fmla="*/ 19 w 12157"/>
              <a:gd name="connsiteY4" fmla="*/ 10031 h 10031"/>
              <a:gd name="connsiteX5" fmla="*/ 0 w 12157"/>
              <a:gd name="connsiteY5" fmla="*/ 0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7" h="10031">
                <a:moveTo>
                  <a:pt x="0" y="0"/>
                </a:moveTo>
                <a:lnTo>
                  <a:pt x="12101" y="0"/>
                </a:lnTo>
                <a:cubicBezTo>
                  <a:pt x="10945" y="1678"/>
                  <a:pt x="10909" y="4001"/>
                  <a:pt x="10937" y="4985"/>
                </a:cubicBezTo>
                <a:cubicBezTo>
                  <a:pt x="10966" y="5969"/>
                  <a:pt x="11212" y="8354"/>
                  <a:pt x="12157" y="10000"/>
                </a:cubicBezTo>
                <a:lnTo>
                  <a:pt x="19" y="10031"/>
                </a:lnTo>
                <a:cubicBezTo>
                  <a:pt x="13" y="6687"/>
                  <a:pt x="6" y="334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949B31-4DF0-BB52-EA16-BB412225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817"/>
            <a:ext cx="8940800" cy="1244123"/>
          </a:xfrm>
        </p:spPr>
        <p:txBody>
          <a:bodyPr/>
          <a:lstStyle/>
          <a:p>
            <a:pPr algn="ctr"/>
            <a:r>
              <a:rPr lang="en-US" sz="6600" spc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81A80-160F-A9C6-B9E9-5F0676EE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3" name="Picture Placeholder 8">
            <a:extLst>
              <a:ext uri="{FF2B5EF4-FFF2-40B4-BE49-F238E27FC236}">
                <a16:creationId xmlns:a16="http://schemas.microsoft.com/office/drawing/2014/main" id="{F75976FB-B923-46DA-AFE3-756DD6DF8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4" t="7994" r="12947" b="14959"/>
          <a:stretch/>
        </p:blipFill>
        <p:spPr>
          <a:xfrm>
            <a:off x="8216749" y="1188538"/>
            <a:ext cx="4306001" cy="4306001"/>
          </a:xfrm>
          <a:prstGeom prst="ellipse">
            <a:avLst/>
          </a:prstGeom>
          <a:ln w="2540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D741E-796D-45A0-B4D3-DD384EF65144}"/>
              </a:ext>
            </a:extLst>
          </p:cNvPr>
          <p:cNvSpPr txBox="1"/>
          <p:nvPr/>
        </p:nvSpPr>
        <p:spPr>
          <a:xfrm>
            <a:off x="526333" y="1221902"/>
            <a:ext cx="7411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JEFFERSON LAB’S NEW DIRECTOR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Jens Dilling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B2452-2FC1-33CB-50BA-CFC452A3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942" y="2556933"/>
            <a:ext cx="7667422" cy="4138784"/>
          </a:xfrm>
        </p:spPr>
        <p:txBody>
          <a:bodyPr/>
          <a:lstStyle/>
          <a:p>
            <a:pPr defTabSz="1201738">
              <a:tabLst>
                <a:tab pos="1143000" algn="l"/>
              </a:tabLst>
            </a:pPr>
            <a:r>
              <a:rPr lang="en-US" sz="1600" dirty="0"/>
              <a:t>Currently at: Oak Ridge National Laboratory, ALD Neutron Sciences,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i="1" dirty="0"/>
              <a:t>leading the HFIR research reactor and the Spallation Neutron Source (SNS)</a:t>
            </a:r>
            <a:br>
              <a:rPr lang="en-US" sz="1600" i="1" dirty="0"/>
            </a:br>
            <a:r>
              <a:rPr lang="en-US" sz="1600" i="1" dirty="0"/>
              <a:t>    science portfolio</a:t>
            </a:r>
            <a:endParaRPr lang="en-US" sz="1600" dirty="0"/>
          </a:p>
          <a:p>
            <a:pPr defTabSz="1201738">
              <a:tabLst>
                <a:tab pos="1143000" algn="l"/>
              </a:tabLst>
            </a:pPr>
            <a:r>
              <a:rPr lang="en-US" sz="1600" dirty="0"/>
              <a:t>Previously at: ORNL, Director of Institutional Strategy Planning</a:t>
            </a:r>
            <a:br>
              <a:rPr lang="en-US" sz="1600" dirty="0"/>
            </a:br>
            <a:r>
              <a:rPr lang="en-US" sz="1600" dirty="0"/>
              <a:t>    TRIUMF, ALD Physical Sciences</a:t>
            </a:r>
          </a:p>
          <a:p>
            <a:pPr defTabSz="1201738">
              <a:tabLst>
                <a:tab pos="1143000" algn="l"/>
              </a:tabLst>
            </a:pPr>
            <a:r>
              <a:rPr lang="en-US" sz="1600" dirty="0"/>
              <a:t>Education: Atomic and Nuclear Physics B.S. &amp; Ph.D., </a:t>
            </a:r>
            <a:br>
              <a:rPr lang="en-US" sz="1600" dirty="0"/>
            </a:br>
            <a:r>
              <a:rPr lang="en-US" sz="1600" dirty="0"/>
              <a:t>    University of Heidelberg, Germany</a:t>
            </a:r>
          </a:p>
          <a:p>
            <a:pPr defTabSz="1201738">
              <a:tabLst>
                <a:tab pos="855663" algn="l"/>
              </a:tabLst>
            </a:pPr>
            <a:r>
              <a:rPr lang="en-US" sz="1600" dirty="0"/>
              <a:t> Honors:	American Physical Society Fellow</a:t>
            </a:r>
            <a:br>
              <a:rPr lang="en-US" sz="1600" dirty="0"/>
            </a:br>
            <a:r>
              <a:rPr lang="en-US" sz="1600" dirty="0"/>
              <a:t>	APS Francis M. Pipkin Award</a:t>
            </a:r>
            <a:br>
              <a:rPr lang="en-US" sz="1600" dirty="0"/>
            </a:br>
            <a:r>
              <a:rPr lang="en-US" sz="1600" dirty="0"/>
              <a:t>	CAP-TRIUMF Vogt Metal, Canadian Association of Physicists</a:t>
            </a:r>
            <a:br>
              <a:rPr lang="en-US" sz="1600" dirty="0"/>
            </a:br>
            <a:r>
              <a:rPr lang="en-US" sz="1600" dirty="0"/>
              <a:t>	FAIR-GENCO Scientific Achievement Award</a:t>
            </a:r>
            <a:br>
              <a:rPr lang="en-US" sz="1600" dirty="0"/>
            </a:br>
            <a:r>
              <a:rPr lang="en-US" sz="1600" dirty="0"/>
              <a:t>	Rutherford Memorial Medal, Royal Society of Canada</a:t>
            </a:r>
            <a:br>
              <a:rPr lang="en-US" sz="1600" dirty="0"/>
            </a:br>
            <a:r>
              <a:rPr lang="en-US" sz="1600" dirty="0"/>
              <a:t>	DOE Oppenheimer Leadership Fellow</a:t>
            </a:r>
          </a:p>
          <a:p>
            <a:pPr defTabSz="1201738">
              <a:tabLst>
                <a:tab pos="1143000" algn="l"/>
              </a:tabLst>
            </a:pPr>
            <a:r>
              <a:rPr lang="en-US" sz="1600" dirty="0"/>
              <a:t>Joint Appointment: Duke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7A0E22-AD87-4991-90E6-CF8B9836F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008" y="52715"/>
            <a:ext cx="2221992" cy="77113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FDBFEA0-BF96-48FA-8FED-4FBAC796AEB4}"/>
              </a:ext>
            </a:extLst>
          </p:cNvPr>
          <p:cNvSpPr/>
          <p:nvPr/>
        </p:nvSpPr>
        <p:spPr>
          <a:xfrm>
            <a:off x="7982181" y="4682512"/>
            <a:ext cx="1290317" cy="12903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DCA15-5B8A-4774-B356-EF0BE5486F17}"/>
              </a:ext>
            </a:extLst>
          </p:cNvPr>
          <p:cNvSpPr txBox="1"/>
          <p:nvPr/>
        </p:nvSpPr>
        <p:spPr>
          <a:xfrm>
            <a:off x="7859790" y="5032642"/>
            <a:ext cx="154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</a:rPr>
              <a:t>Start Date:</a:t>
            </a:r>
            <a:br>
              <a:rPr lang="en-US" sz="1400" i="1" dirty="0">
                <a:latin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</a:rPr>
              <a:t>June 30, 2025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4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ta Science Concepts: The fundamentals of Data Science">
            <a:extLst>
              <a:ext uri="{FF2B5EF4-FFF2-40B4-BE49-F238E27FC236}">
                <a16:creationId xmlns:a16="http://schemas.microsoft.com/office/drawing/2014/main" id="{C294D5D0-C5A8-370A-F149-3B0155228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254745-C754-F94C-C088-A0476123D636}"/>
              </a:ext>
            </a:extLst>
          </p:cNvPr>
          <p:cNvSpPr/>
          <p:nvPr/>
        </p:nvSpPr>
        <p:spPr>
          <a:xfrm>
            <a:off x="3733800" y="2967335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Discussion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74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13878-9EDE-BFF1-2AA1-67741295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4A207-FC79-E1B5-69A8-805D3E2E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1FC82-1177-8E7A-553D-514A149D8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11620399" cy="19431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Updates</a:t>
            </a:r>
          </a:p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  <a:p>
            <a:r>
              <a:rPr lang="en-US" dirty="0">
                <a:solidFill>
                  <a:schemeClr val="bg1"/>
                </a:solidFill>
              </a:rPr>
              <a:t>Future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9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7D0E-D83C-AAD4-1209-F9E6278E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artist interpretation Jefferson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CDA45-99FB-06E1-86B7-2F65098F0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b="14947"/>
          <a:stretch/>
        </p:blipFill>
        <p:spPr>
          <a:xfrm>
            <a:off x="2921493" y="957802"/>
            <a:ext cx="6666852" cy="2412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98679-06AB-1263-CDFF-0249F173A18C}"/>
              </a:ext>
            </a:extLst>
          </p:cNvPr>
          <p:cNvSpPr txBox="1"/>
          <p:nvPr/>
        </p:nvSpPr>
        <p:spPr>
          <a:xfrm>
            <a:off x="4490182" y="3464393"/>
            <a:ext cx="265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Nuclear Physics at  CEBAF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1AFED-C024-B63B-7C56-F85F56EEB062}"/>
              </a:ext>
            </a:extLst>
          </p:cNvPr>
          <p:cNvSpPr txBox="1"/>
          <p:nvPr/>
        </p:nvSpPr>
        <p:spPr>
          <a:xfrm>
            <a:off x="347048" y="1021066"/>
            <a:ext cx="211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Accelerator Science &amp;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F2FF2-D646-5528-D988-C26BEA69E1EB}"/>
              </a:ext>
            </a:extLst>
          </p:cNvPr>
          <p:cNvSpPr txBox="1"/>
          <p:nvPr/>
        </p:nvSpPr>
        <p:spPr>
          <a:xfrm>
            <a:off x="9736648" y="1196589"/>
            <a:ext cx="24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Data and Computational Science &amp; </a:t>
            </a:r>
            <a:r>
              <a:rPr lang="en-US" sz="1400" b="1" kern="1200" dirty="0">
                <a:solidFill>
                  <a:srgbClr val="000000"/>
                </a:solidFill>
                <a:latin typeface="Avenir"/>
                <a:ea typeface="+mn-ea"/>
                <a:cs typeface="Times New Roman" panose="02020603050405020304" pitchFamily="18" charset="0"/>
              </a:rPr>
              <a:t>HPDF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80935-2FFF-3CD5-6733-60BDFA25C8B1}"/>
              </a:ext>
            </a:extLst>
          </p:cNvPr>
          <p:cNvSpPr txBox="1"/>
          <p:nvPr/>
        </p:nvSpPr>
        <p:spPr>
          <a:xfrm>
            <a:off x="4020577" y="3865884"/>
            <a:ext cx="3541753" cy="2255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Foster a vibrant nuclear physics research program 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CEBAF with optimal 34 weeks/</a:t>
            </a:r>
            <a:r>
              <a:rPr kumimoji="0" lang="en-US" sz="12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yr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supporting ~1,650 annual users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Moller CD-2/3 in May 2024; Executing the MOLLER Project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kern="1200" dirty="0">
                <a:solidFill>
                  <a:srgbClr val="000000"/>
                </a:solidFill>
                <a:latin typeface="Avenir"/>
                <a:ea typeface="+mn-ea"/>
                <a:cs typeface="Times New Roman" panose="02020603050405020304" pitchFamily="18" charset="0"/>
              </a:rPr>
              <a:t>Develop future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 scientific opportunities complementary to EIC (CEBAF upgrades)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50" kern="1200" dirty="0">
              <a:solidFill>
                <a:srgbClr val="000000"/>
              </a:solidFill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Pursue </a:t>
            </a: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SoLID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 as the next major Detector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Execute theory and computation supporting NP/HEP goals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9B2C9-A869-ACD0-93FC-178801322867}"/>
              </a:ext>
            </a:extLst>
          </p:cNvPr>
          <p:cNvSpPr txBox="1"/>
          <p:nvPr/>
        </p:nvSpPr>
        <p:spPr>
          <a:xfrm>
            <a:off x="9730848" y="1781269"/>
            <a:ext cx="2117604" cy="317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Plan and execute the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High Performance Data Facility Project. $300-500M with BNL; </a:t>
            </a:r>
            <a:r>
              <a:rPr kumimoji="0" lang="en-US" sz="12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Excellent leadership in Kate Mace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50" kern="1200" dirty="0">
              <a:solidFill>
                <a:srgbClr val="000000"/>
              </a:solidFill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Develo</a:t>
            </a:r>
            <a:r>
              <a:rPr lang="en-US" sz="1250" kern="1200" dirty="0">
                <a:solidFill>
                  <a:srgbClr val="000000"/>
                </a:solidFill>
                <a:latin typeface="Avenir"/>
                <a:ea typeface="+mn-ea"/>
                <a:cs typeface="Times New Roman" panose="02020603050405020304" pitchFamily="18" charset="0"/>
              </a:rPr>
              <a:t>p and execute an </a:t>
            </a:r>
            <a:r>
              <a:rPr kumimoji="0" lang="en-US" sz="12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AI/ML strategic plan and investments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50" b="1" kern="1200" dirty="0">
              <a:solidFill>
                <a:srgbClr val="000000"/>
              </a:solidFill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Opens the door to other areas of science in partnership. HPDF w</a:t>
            </a:r>
            <a:r>
              <a:rPr lang="en-US" sz="1250" kern="1200" dirty="0">
                <a:solidFill>
                  <a:srgbClr val="000000"/>
                </a:solidFill>
                <a:latin typeface="Avenir"/>
                <a:ea typeface="+mn-ea"/>
                <a:cs typeface="Times New Roman" panose="02020603050405020304" pitchFamily="18" charset="0"/>
              </a:rPr>
              <a:t>ill be a data and AI/ML capability</a:t>
            </a:r>
            <a:endParaRPr kumimoji="0" lang="en-US" sz="12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50" kern="1200" dirty="0">
                <a:solidFill>
                  <a:srgbClr val="000000"/>
                </a:solidFill>
                <a:latin typeface="Avenir"/>
                <a:ea typeface="+mn-ea"/>
                <a:cs typeface="Times New Roman" panose="02020603050405020304" pitchFamily="18" charset="0"/>
              </a:rPr>
              <a:t>Utilize 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L-QCD and accelerator control using AI/ML implementations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B2E22-A023-0854-86DB-75194B0AA9CA}"/>
              </a:ext>
            </a:extLst>
          </p:cNvPr>
          <p:cNvSpPr txBox="1"/>
          <p:nvPr/>
        </p:nvSpPr>
        <p:spPr>
          <a:xfrm>
            <a:off x="341623" y="1582871"/>
            <a:ext cx="2117604" cy="256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Deliver accelerator component production for DOE construction projects across the National Lab complex: LCLS-II HE; SNS-PPU; LCLS refurb; cold-box refurbs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Develop CEBAF upgrade concepts for positrons and 22 GeV upgrades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Times New Roman" panose="02020603050405020304" pitchFamily="18" charset="0"/>
              </a:rPr>
              <a:t>Perform R&amp;D in accelerator, detectors and applications in nuclear imaging and medicine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455CAD0-9C27-D992-5EF3-6A10B2D2C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14" y="4222647"/>
            <a:ext cx="2117604" cy="207150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3ADBFA9-B737-0C7E-21CF-71E80F31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657" y="3618281"/>
            <a:ext cx="2579042" cy="31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3F0B-A834-CBE4-CFEC-E951A0BE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877163"/>
          </a:xfrm>
        </p:spPr>
        <p:txBody>
          <a:bodyPr/>
          <a:lstStyle/>
          <a:p>
            <a:r>
              <a:rPr lang="en-US" dirty="0"/>
              <a:t>Nuclear Physics Questions:</a:t>
            </a:r>
            <a:br>
              <a:rPr lang="en-US" dirty="0"/>
            </a:br>
            <a:r>
              <a:rPr lang="en-US" sz="2800" dirty="0"/>
              <a:t>‘How big is the proton?’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C3F41-5770-3170-92B6-F3740C99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98" y="1250158"/>
            <a:ext cx="6930241" cy="3407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EAC0D-2CA9-C8DF-CE49-EA12FECD84CD}"/>
              </a:ext>
            </a:extLst>
          </p:cNvPr>
          <p:cNvSpPr txBox="1"/>
          <p:nvPr/>
        </p:nvSpPr>
        <p:spPr>
          <a:xfrm>
            <a:off x="1524000" y="1507315"/>
            <a:ext cx="2629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Form factors at highest Q</a:t>
            </a:r>
            <a:r>
              <a:rPr lang="en-US" sz="1800" i="1" baseline="30000" dirty="0"/>
              <a:t>2 </a:t>
            </a:r>
            <a:r>
              <a:rPr lang="en-US" sz="1800" i="1" dirty="0"/>
              <a:t>measured to 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31CE6-068C-93C2-3E7E-6FB4B5F1C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840" y="3359421"/>
            <a:ext cx="4002989" cy="2908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1A2BB-E7A4-E796-83C8-9DF2CDCB5A43}"/>
              </a:ext>
            </a:extLst>
          </p:cNvPr>
          <p:cNvSpPr txBox="1"/>
          <p:nvPr/>
        </p:nvSpPr>
        <p:spPr>
          <a:xfrm>
            <a:off x="7688175" y="1507315"/>
            <a:ext cx="43175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Electric and magnetic form factor measurements give distribution of charges and currents inside the proton.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B20A1-B5A5-6590-DB0A-98BB76E5A031}"/>
              </a:ext>
            </a:extLst>
          </p:cNvPr>
          <p:cNvSpPr txBox="1"/>
          <p:nvPr/>
        </p:nvSpPr>
        <p:spPr>
          <a:xfrm>
            <a:off x="472098" y="4813778"/>
            <a:ext cx="6930241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Differing approaches to QCD calculations predict different behavior at high momentum transfer Q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Years of effort to build the spectrometer and targets.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experiment is very high priority and is the last one in Hall A before MOLLER Installation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9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3F0B-A834-CBE4-CFEC-E951A0BE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877163"/>
          </a:xfrm>
        </p:spPr>
        <p:txBody>
          <a:bodyPr/>
          <a:lstStyle/>
          <a:p>
            <a:r>
              <a:rPr lang="en-US" dirty="0"/>
              <a:t>Nuclear Physics Questions:</a:t>
            </a:r>
            <a:br>
              <a:rPr lang="en-US" dirty="0"/>
            </a:br>
            <a:r>
              <a:rPr lang="en-US" sz="2800" dirty="0"/>
              <a:t>‘How big is the proton?’</a:t>
            </a:r>
          </a:p>
        </p:txBody>
      </p:sp>
      <p:pic>
        <p:nvPicPr>
          <p:cNvPr id="1026" name="Picture 2" descr="Using the first new method in half a century for measuring the size of the proton via electron scattering, nuclear physicists have produced a new value for the proton’s radius. ">
            <a:extLst>
              <a:ext uri="{FF2B5EF4-FFF2-40B4-BE49-F238E27FC236}">
                <a16:creationId xmlns:a16="http://schemas.microsoft.com/office/drawing/2014/main" id="{89656FBD-ED21-DB3B-EADC-A3B11DC5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38106"/>
            <a:ext cx="5638801" cy="38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F0634-6A58-B602-A551-BA8719BD2119}"/>
              </a:ext>
            </a:extLst>
          </p:cNvPr>
          <p:cNvSpPr txBox="1"/>
          <p:nvPr/>
        </p:nvSpPr>
        <p:spPr>
          <a:xfrm>
            <a:off x="450272" y="5124993"/>
            <a:ext cx="56388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Radius Measurements:  0.831+/-0.014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2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al.,Nature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575, 147 (2019)</a:t>
            </a:r>
          </a:p>
        </p:txBody>
      </p:sp>
      <p:pic>
        <p:nvPicPr>
          <p:cNvPr id="7" name="Picture 6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B3EF3519-BAB9-E460-FA51-3DB7E42F5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000" y="1085546"/>
            <a:ext cx="3505200" cy="3918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8E60B-BAF2-44D8-2F46-385D004E6D30}"/>
              </a:ext>
            </a:extLst>
          </p:cNvPr>
          <p:cNvSpPr txBox="1"/>
          <p:nvPr/>
        </p:nvSpPr>
        <p:spPr>
          <a:xfrm>
            <a:off x="7239000" y="5090357"/>
            <a:ext cx="386823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Duran et al “Determining the gluonic gravitational form factors of the proton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,"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Duran et al, Nature 615, 813 (2023)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‘Inner gluon Rms’: 0.52 +/-0.03 </a:t>
            </a:r>
            <a:r>
              <a:rPr lang="en-US" sz="1600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E49AB-DDC1-EDBA-F060-141D0E057D09}"/>
              </a:ext>
            </a:extLst>
          </p:cNvPr>
          <p:cNvSpPr txBox="1"/>
          <p:nvPr/>
        </p:nvSpPr>
        <p:spPr>
          <a:xfrm>
            <a:off x="618504" y="5872109"/>
            <a:ext cx="54705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Future ‘</a:t>
            </a:r>
            <a:r>
              <a:rPr lang="en-US" dirty="0" err="1"/>
              <a:t>PRad</a:t>
            </a:r>
            <a:r>
              <a:rPr lang="en-US" dirty="0"/>
              <a:t>-II’ experiment will yield a 2.5x more precision: confirm the smaller radius</a:t>
            </a:r>
          </a:p>
        </p:txBody>
      </p:sp>
    </p:spTree>
    <p:extLst>
      <p:ext uri="{BB962C8B-B14F-4D97-AF65-F5344CB8AC3E}">
        <p14:creationId xmlns:p14="http://schemas.microsoft.com/office/powerpoint/2010/main" val="86948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3F0B-A834-CBE4-CFEC-E951A0BE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877163"/>
          </a:xfrm>
        </p:spPr>
        <p:txBody>
          <a:bodyPr/>
          <a:lstStyle/>
          <a:p>
            <a:r>
              <a:rPr lang="en-US" dirty="0"/>
              <a:t>Nuclear Physics Questions:</a:t>
            </a:r>
            <a:br>
              <a:rPr lang="en-US" dirty="0"/>
            </a:br>
            <a:r>
              <a:rPr lang="en-US" sz="2800" dirty="0"/>
              <a:t>‘How are quarks distributed in the proton?’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2782B-BB2F-58C6-B7AB-D9E6AC9FA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48" y="1627909"/>
            <a:ext cx="5040631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DEA9D-2E4E-8F02-0374-C26C65BC1A4A}"/>
              </a:ext>
            </a:extLst>
          </p:cNvPr>
          <p:cNvSpPr txBox="1"/>
          <p:nvPr/>
        </p:nvSpPr>
        <p:spPr>
          <a:xfrm>
            <a:off x="371257" y="4958484"/>
            <a:ext cx="4429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Noto Sans" panose="020B0604020202020204" pitchFamily="34" charset="0"/>
              </a:rPr>
              <a:t>Phys. Rev. Lett.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128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132003 (2022)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92531-95A4-ECE1-A7F4-0C9CCD78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00200"/>
            <a:ext cx="4312561" cy="35854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F7BADD-E649-FB95-6DBF-6679EB0FFCEA}"/>
              </a:ext>
            </a:extLst>
          </p:cNvPr>
          <p:cNvSpPr txBox="1"/>
          <p:nvPr/>
        </p:nvSpPr>
        <p:spPr>
          <a:xfrm>
            <a:off x="6553200" y="5257800"/>
            <a:ext cx="442934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Example of a </a:t>
            </a:r>
            <a:r>
              <a:rPr lang="en-US" dirty="0" err="1"/>
              <a:t>SoLID</a:t>
            </a:r>
            <a:r>
              <a:rPr lang="en-US" dirty="0"/>
              <a:t> SIDIS measurement: huge error improvement (GPD)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5B8B89-CADA-698D-AC44-E5C4BF92D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689" y="947187"/>
            <a:ext cx="2457729" cy="14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37FE-A9FC-D490-2048-9A03783F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1112612"/>
          </a:xfrm>
        </p:spPr>
        <p:txBody>
          <a:bodyPr/>
          <a:lstStyle/>
          <a:p>
            <a:r>
              <a:rPr lang="en-US" dirty="0"/>
              <a:t>Nuclear Physics Questions: </a:t>
            </a:r>
            <a:br>
              <a:rPr lang="en-US" dirty="0"/>
            </a:br>
            <a:r>
              <a:rPr lang="en-US" sz="2400" dirty="0"/>
              <a:t>What is the Spectrum of excited hadrons? </a:t>
            </a:r>
            <a:br>
              <a:rPr lang="en-US" sz="2400" dirty="0"/>
            </a:br>
            <a:r>
              <a:rPr lang="en-US" sz="2400" dirty="0"/>
              <a:t>Charmonium production in Hall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8">
                <a:extLst>
                  <a:ext uri="{FF2B5EF4-FFF2-40B4-BE49-F238E27FC236}">
                    <a16:creationId xmlns:a16="http://schemas.microsoft.com/office/drawing/2014/main" id="{8E5C5193-6C3D-BBE5-C9A0-2B6101B1B6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273" y="1363851"/>
                <a:ext cx="6878095" cy="5082761"/>
              </a:xfrm>
              <a:prstGeom prst="rect">
                <a:avLst/>
              </a:prstGeom>
            </p:spPr>
            <p:txBody>
              <a:bodyPr/>
              <a:lstStyle>
                <a:lvl1pPr marL="230188" indent="-230188" algn="l" rtl="0" eaLnBrk="1" fontAlgn="base" hangingPunct="1">
                  <a:lnSpc>
                    <a:spcPct val="90000"/>
                  </a:lnSpc>
                  <a:spcBef>
                    <a:spcPts val="14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5475" indent="-279400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3018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Foundation for the future </a:t>
                </a:r>
                <a:r>
                  <a:rPr lang="en-US" sz="2400" dirty="0" err="1"/>
                  <a:t>GlueX</a:t>
                </a:r>
                <a:r>
                  <a:rPr lang="en-US" sz="2400" dirty="0"/>
                  <a:t>-III program.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Production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has implications on proton structure and existence of pentaquarks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Two </a:t>
                </a:r>
                <a:r>
                  <a:rPr lang="en-US" sz="1600" dirty="0" err="1"/>
                  <a:t>GlueX</a:t>
                </a:r>
                <a:r>
                  <a:rPr lang="en-US" sz="1600" dirty="0"/>
                  <a:t> publications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≈300</m:t>
                    </m:r>
                  </m:oMath>
                </a14:m>
                <a:r>
                  <a:rPr lang="en-US" sz="1600" dirty="0"/>
                  <a:t> total citations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Next publications – analysis in progress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First measurement of the photoproduction cross section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(based on existing data through 2020)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Upper limit on production of open charm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(∗)</m:t>
                            </m:r>
                          </m:sup>
                        </m:sSup>
                      </m:e>
                    </m:acc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/>
                  <a:t>  to constrain production models and validate proton structure interpretation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plan for </a:t>
                </a:r>
                <a:r>
                  <a:rPr lang="en-US" sz="2400" dirty="0" err="1"/>
                  <a:t>GlueX</a:t>
                </a:r>
                <a:r>
                  <a:rPr lang="en-US" sz="2400" dirty="0"/>
                  <a:t>-III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200 days approved by PAC 52 with “A” scientific rating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Large sample of polarized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/>
                  <a:t> to understand production mechanisms and validate data interpretations</a:t>
                </a:r>
              </a:p>
            </p:txBody>
          </p:sp>
        </mc:Choice>
        <mc:Fallback xmlns="">
          <p:sp>
            <p:nvSpPr>
              <p:cNvPr id="3" name="Text Placeholder 8">
                <a:extLst>
                  <a:ext uri="{FF2B5EF4-FFF2-40B4-BE49-F238E27FC236}">
                    <a16:creationId xmlns:a16="http://schemas.microsoft.com/office/drawing/2014/main" id="{8E5C5193-6C3D-BBE5-C9A0-2B6101B1B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73" y="1363851"/>
                <a:ext cx="6878095" cy="5082761"/>
              </a:xfrm>
              <a:prstGeom prst="rect">
                <a:avLst/>
              </a:prstGeom>
              <a:blipFill>
                <a:blip r:embed="rId2"/>
                <a:stretch>
                  <a:fillRect l="-1105" t="-1746" b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A89B3BA-24EC-1B05-A23F-223AE549C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731" y="995135"/>
            <a:ext cx="4941359" cy="48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37FE-A9FC-D490-2048-9A03783F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798680"/>
          </a:xfrm>
        </p:spPr>
        <p:txBody>
          <a:bodyPr/>
          <a:lstStyle/>
          <a:p>
            <a:r>
              <a:rPr lang="en-US" dirty="0"/>
              <a:t>Nuclear Physics Questions: </a:t>
            </a:r>
            <a:br>
              <a:rPr lang="en-US" dirty="0"/>
            </a:br>
            <a:r>
              <a:rPr lang="en-US" sz="2400" dirty="0"/>
              <a:t>Can NP techniques be used to for precision tests the Standard Model? 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E5C5193-6C3D-BBE5-C9A0-2B6101B1B644}"/>
              </a:ext>
            </a:extLst>
          </p:cNvPr>
          <p:cNvSpPr txBox="1">
            <a:spLocks/>
          </p:cNvSpPr>
          <p:nvPr/>
        </p:nvSpPr>
        <p:spPr>
          <a:xfrm>
            <a:off x="213982" y="1175156"/>
            <a:ext cx="6878095" cy="5082761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MOLLER probes BSM in the multi </a:t>
            </a:r>
            <a:r>
              <a:rPr lang="en-US" sz="2400" dirty="0" err="1"/>
              <a:t>TeV</a:t>
            </a:r>
            <a:r>
              <a:rPr lang="en-US" sz="2400" dirty="0"/>
              <a:t> range through Parity Violation</a:t>
            </a:r>
          </a:p>
          <a:p>
            <a:r>
              <a:rPr lang="en-US" sz="2400" dirty="0"/>
              <a:t>Construction and assembly continues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2DF80-5652-B455-C90F-CF11A190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66" y="1283451"/>
            <a:ext cx="4457052" cy="4291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CFC6E-23FD-4297-C1DD-9864580E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8" y="2438400"/>
            <a:ext cx="2470192" cy="3819517"/>
          </a:xfrm>
          <a:prstGeom prst="rect">
            <a:avLst/>
          </a:prstGeom>
        </p:spPr>
      </p:pic>
      <p:pic>
        <p:nvPicPr>
          <p:cNvPr id="7" name="Picture 6" descr="A machine with many wires&#10;&#10;Description automatically generated">
            <a:extLst>
              <a:ext uri="{FF2B5EF4-FFF2-40B4-BE49-F238E27FC236}">
                <a16:creationId xmlns:a16="http://schemas.microsoft.com/office/drawing/2014/main" id="{19CFC2EE-1593-F181-C4EB-E24F69818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2473036"/>
            <a:ext cx="2808399" cy="38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40A0-6214-E21D-FE62-408FA7E5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and TJNAF Mission (FY25)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FFD5-29AF-84F7-5F3B-11B45F86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63" y="838200"/>
            <a:ext cx="11372771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NP Operations Budget: </a:t>
            </a:r>
          </a:p>
          <a:p>
            <a:pPr lvl="1"/>
            <a:r>
              <a:rPr lang="en-US" dirty="0"/>
              <a:t>Funding to operate CEBAF for 22 weeks of beam at 80% reliability (optimal is ~33 weeks)</a:t>
            </a:r>
          </a:p>
          <a:p>
            <a:pPr lvl="1"/>
            <a:r>
              <a:rPr lang="en-US" dirty="0"/>
              <a:t>To maintain our core competencies: NP R&amp;D, Accelerator S&amp;T, User Facility</a:t>
            </a:r>
          </a:p>
          <a:p>
            <a:r>
              <a:rPr lang="en-US" dirty="0"/>
              <a:t>ASCR Budget</a:t>
            </a:r>
          </a:p>
          <a:p>
            <a:pPr lvl="1"/>
            <a:r>
              <a:rPr lang="en-US" dirty="0"/>
              <a:t>HPDF: FY25 is unknown (we have received no FY25 funds; requesting $7M OPC)</a:t>
            </a:r>
          </a:p>
          <a:p>
            <a:pPr lvl="1"/>
            <a:r>
              <a:rPr lang="en-US" dirty="0"/>
              <a:t>Corresponding R&amp;D programs must get started (in partnership, e.g., PEMP language)</a:t>
            </a:r>
          </a:p>
          <a:p>
            <a:r>
              <a:rPr lang="en-US" dirty="0"/>
              <a:t>NP Research Budgets: </a:t>
            </a:r>
          </a:p>
          <a:p>
            <a:pPr lvl="1"/>
            <a:r>
              <a:rPr lang="en-US" dirty="0"/>
              <a:t>Competitive with the Nation (Medium Energy Experiment and Theory)</a:t>
            </a:r>
          </a:p>
          <a:p>
            <a:pPr lvl="1"/>
            <a:r>
              <a:rPr lang="en-US" dirty="0"/>
              <a:t>Competing for ‘NOFO’ funding</a:t>
            </a:r>
          </a:p>
          <a:p>
            <a:pPr lvl="1"/>
            <a:r>
              <a:rPr lang="en-US" dirty="0"/>
              <a:t>Budget is being optimized to perform high-priority research as NP funding is constrained</a:t>
            </a:r>
          </a:p>
          <a:p>
            <a:r>
              <a:rPr lang="en-US" dirty="0"/>
              <a:t>NP Project Budgets:</a:t>
            </a:r>
          </a:p>
          <a:p>
            <a:pPr lvl="1"/>
            <a:r>
              <a:rPr lang="en-US" dirty="0"/>
              <a:t>MOLLER – Fully funded; must maintain SPI &gt; 0.9</a:t>
            </a:r>
          </a:p>
          <a:p>
            <a:pPr lvl="1"/>
            <a:r>
              <a:rPr lang="en-US" dirty="0"/>
              <a:t>EIC; CD-3A scope, CD-3B to be approved; Funding for full CD-2/3 is an issue; move to sub-projects is an issue; cost is an issue</a:t>
            </a:r>
          </a:p>
          <a:p>
            <a:r>
              <a:rPr lang="en-US" dirty="0"/>
              <a:t>SLI Program</a:t>
            </a:r>
          </a:p>
          <a:p>
            <a:pPr lvl="1"/>
            <a:r>
              <a:rPr lang="en-US" dirty="0"/>
              <a:t>Delegated CRE project (construction)</a:t>
            </a:r>
          </a:p>
        </p:txBody>
      </p:sp>
    </p:spTree>
    <p:extLst>
      <p:ext uri="{BB962C8B-B14F-4D97-AF65-F5344CB8AC3E}">
        <p14:creationId xmlns:p14="http://schemas.microsoft.com/office/powerpoint/2010/main" val="2081747741"/>
      </p:ext>
    </p:extLst>
  </p:cSld>
  <p:clrMapOvr>
    <a:masterClrMapping/>
  </p:clrMapOvr>
</p:sld>
</file>

<file path=ppt/theme/theme1.xml><?xml version="1.0" encoding="utf-8"?>
<a:theme xmlns:a="http://schemas.openxmlformats.org/drawingml/2006/main" name="2_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B2F93EDB7EF43B5AA317BEEBE52C0" ma:contentTypeVersion="12" ma:contentTypeDescription="Create a new document." ma:contentTypeScope="" ma:versionID="0cf2a0221b789efaff1ba92f5c675945">
  <xsd:schema xmlns:xsd="http://www.w3.org/2001/XMLSchema" xmlns:xs="http://www.w3.org/2001/XMLSchema" xmlns:p="http://schemas.microsoft.com/office/2006/metadata/properties" xmlns:ns3="7a88a02c-e9d6-4b6c-b48a-bde4fb266a17" xmlns:ns4="cfcb42d0-0ca3-42df-9bbd-c42f9305e417" targetNamespace="http://schemas.microsoft.com/office/2006/metadata/properties" ma:root="true" ma:fieldsID="3491f0742cbfd218dbf8f1fd12d9538a" ns3:_="" ns4:_="">
    <xsd:import namespace="7a88a02c-e9d6-4b6c-b48a-bde4fb266a17"/>
    <xsd:import namespace="cfcb42d0-0ca3-42df-9bbd-c42f9305e4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8a02c-e9d6-4b6c-b48a-bde4fb266a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b42d0-0ca3-42df-9bbd-c42f9305e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D2349-8184-49BB-A0BD-7E401EF228B3}">
  <ds:schemaRefs>
    <ds:schemaRef ds:uri="http://purl.org/dc/elements/1.1/"/>
    <ds:schemaRef ds:uri="http://www.w3.org/XML/1998/namespace"/>
    <ds:schemaRef ds:uri="http://schemas.microsoft.com/office/2006/metadata/properties"/>
    <ds:schemaRef ds:uri="7a88a02c-e9d6-4b6c-b48a-bde4fb266a1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fcb42d0-0ca3-42df-9bbd-c42f9305e41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5C97C0-C2A0-44FB-B0EB-269FD7CE8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8a02c-e9d6-4b6c-b48a-bde4fb266a17"/>
    <ds:schemaRef ds:uri="cfcb42d0-0ca3-42df-9bbd-c42f9305e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7509B9-0484-4569-B3D1-479BFC4DB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1040</Words>
  <Application>Microsoft Macintosh PowerPoint</Application>
  <PresentationFormat>Widescreen</PresentationFormat>
  <Paragraphs>111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Avenir</vt:lpstr>
      <vt:lpstr>Calibri</vt:lpstr>
      <vt:lpstr>Cambria Math</vt:lpstr>
      <vt:lpstr>Noto Sans</vt:lpstr>
      <vt:lpstr>Times New Roman</vt:lpstr>
      <vt:lpstr>2_Presentations (Wide Screen)</vt:lpstr>
      <vt:lpstr>Presentations (Wide Screen)</vt:lpstr>
      <vt:lpstr>Welcome and News from Jefferson Laboratory</vt:lpstr>
      <vt:lpstr>Outline…</vt:lpstr>
      <vt:lpstr>Graphic artist interpretation Jefferson Lab</vt:lpstr>
      <vt:lpstr>Nuclear Physics Questions: ‘How big is the proton?’</vt:lpstr>
      <vt:lpstr>Nuclear Physics Questions: ‘How big is the proton?’</vt:lpstr>
      <vt:lpstr>Nuclear Physics Questions: ‘How are quarks distributed in the proton?’</vt:lpstr>
      <vt:lpstr>Nuclear Physics Questions:  What is the Spectrum of excited hadrons?  Charmonium production in Hall D</vt:lpstr>
      <vt:lpstr>Nuclear Physics Questions:  Can NP techniques be used to for precision tests the Standard Model? </vt:lpstr>
      <vt:lpstr>DOE and TJNAF Mission (FY25)</vt:lpstr>
      <vt:lpstr>Working Through FY25 and FY26 uncertainties</vt:lpstr>
      <vt:lpstr>The Federal Budget: DOE NP Program</vt:lpstr>
      <vt:lpstr>Mid Year Performance Evaluation Highlights (Goals 1-3)</vt:lpstr>
      <vt:lpstr>WELCOME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HPDF Capabilities and Impacts on VA and Virginia Universities</dc:title>
  <dc:creator>Deborah Dowd</dc:creator>
  <cp:lastModifiedBy>David Dean</cp:lastModifiedBy>
  <cp:revision>97</cp:revision>
  <dcterms:created xsi:type="dcterms:W3CDTF">2022-09-08T14:58:30Z</dcterms:created>
  <dcterms:modified xsi:type="dcterms:W3CDTF">2025-06-23T11:49:46Z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2022-09-08T00:00:00Z</vt:filetime>
  </property>
  <property fmtid="{D5CDD505-2E9C-101B-9397-08002B2CF9AE}" pid="5" name="Producer">
    <vt:lpwstr>Adobe PDF Library 22.2.223</vt:lpwstr>
  </property>
  <property fmtid="{D5CDD505-2E9C-101B-9397-08002B2CF9AE}" pid="6" name="ContentTypeId">
    <vt:lpwstr>0x010100216B2F93EDB7EF43B5AA317BEEBE52C0</vt:lpwstr>
  </property>
</Properties>
</file>