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304" r:id="rId2"/>
    <p:sldId id="328" r:id="rId3"/>
    <p:sldId id="332" r:id="rId4"/>
    <p:sldId id="327" r:id="rId5"/>
    <p:sldId id="334" r:id="rId6"/>
    <p:sldId id="33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6F3"/>
    <a:srgbClr val="2017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60"/>
    <p:restoredTop sz="82176"/>
  </p:normalViewPr>
  <p:slideViewPr>
    <p:cSldViewPr snapToGrid="0">
      <p:cViewPr>
        <p:scale>
          <a:sx n="84" d="100"/>
          <a:sy n="84" d="100"/>
        </p:scale>
        <p:origin x="1168" y="23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5ECA6-36C9-784B-9801-5D5A63B8A5E9}" type="datetimeFigureOut">
              <a:rPr lang="en-US" smtClean="0"/>
              <a:t>7/10/25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BABB6-807E-D645-B13A-2B5BD81C529E}" type="slidenum">
              <a:rPr lang="en-US" smtClean="0"/>
              <a:t>‹#›</a:t>
            </a:fld>
            <a:endParaRPr lang="en-US"/>
          </a:p>
        </p:txBody>
      </p:sp>
    </p:spTree>
    <p:extLst>
      <p:ext uri="{BB962C8B-B14F-4D97-AF65-F5344CB8AC3E}">
        <p14:creationId xmlns:p14="http://schemas.microsoft.com/office/powerpoint/2010/main" val="395960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based on the analysis work by Nikolai </a:t>
            </a:r>
            <a:r>
              <a:rPr lang="en-US" dirty="0" err="1"/>
              <a:t>Pivnyuk</a:t>
            </a:r>
            <a:r>
              <a:rPr lang="en-US" dirty="0"/>
              <a:t> of G10 photoproduction data. These results have been already described and reviewed within an analysis note. The review process was partially completed but was interrupted when the CLAS coordinating committee became involved. I cannot comment on this any further as I was not involved in the decision how this came about.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48BC21-E665-4948-9742-85DCEAF656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58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DBABB6-807E-D645-B13A-2B5BD81C529E}" type="slidenum">
              <a:rPr lang="en-US" smtClean="0"/>
              <a:t>2</a:t>
            </a:fld>
            <a:endParaRPr lang="en-US"/>
          </a:p>
        </p:txBody>
      </p:sp>
    </p:spTree>
    <p:extLst>
      <p:ext uri="{BB962C8B-B14F-4D97-AF65-F5344CB8AC3E}">
        <p14:creationId xmlns:p14="http://schemas.microsoft.com/office/powerpoint/2010/main" val="1802162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DBABB6-807E-D645-B13A-2B5BD81C529E}" type="slidenum">
              <a:rPr lang="en-US" smtClean="0"/>
              <a:t>6</a:t>
            </a:fld>
            <a:endParaRPr lang="en-US"/>
          </a:p>
        </p:txBody>
      </p:sp>
    </p:spTree>
    <p:extLst>
      <p:ext uri="{BB962C8B-B14F-4D97-AF65-F5344CB8AC3E}">
        <p14:creationId xmlns:p14="http://schemas.microsoft.com/office/powerpoint/2010/main" val="64483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458771"/>
            <a:ext cx="2844800" cy="365125"/>
          </a:xfrm>
          <a:prstGeom prst="rect">
            <a:avLst/>
          </a:prstGeom>
        </p:spPr>
        <p:txBody>
          <a:bodyPr/>
          <a:lstStyle/>
          <a:p>
            <a:fld id="{7C5DA467-1EC4-5C4B-83BC-0063C97F5E10}" type="datetime1">
              <a:rPr lang="en-US" smtClean="0">
                <a:solidFill>
                  <a:prstClr val="black"/>
                </a:solidFill>
              </a:rPr>
              <a:pPr/>
              <a:t>7/10/25</a:t>
            </a:fld>
            <a:endParaRPr lang="en-US">
              <a:solidFill>
                <a:prstClr val="black"/>
              </a:solidFill>
            </a:endParaRPr>
          </a:p>
        </p:txBody>
      </p:sp>
      <p:sp>
        <p:nvSpPr>
          <p:cNvPr id="4" name="Footer Placeholder 3"/>
          <p:cNvSpPr>
            <a:spLocks noGrp="1"/>
          </p:cNvSpPr>
          <p:nvPr>
            <p:ph type="ftr" sz="quarter" idx="11"/>
          </p:nvPr>
        </p:nvSpPr>
        <p:spPr>
          <a:xfrm>
            <a:off x="4165600" y="645877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458771"/>
            <a:ext cx="2844800" cy="365125"/>
          </a:xfrm>
          <a:prstGeom prst="rect">
            <a:avLst/>
          </a:prstGeom>
        </p:spPr>
        <p:txBody>
          <a:bodyPr/>
          <a:lstStyle/>
          <a:p>
            <a:fld id="{E79577F5-4CBB-1B4A-A4E3-F09C5D46D8A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6826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04F1B43-9F09-4441-8D30-F0DE1FC67A7A}" type="datetime1">
              <a:rPr lang="en-US" smtClean="0"/>
              <a:pPr/>
              <a:t>7/10/25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264C62A-42DA-064B-B402-BD4DFBC1F791}" type="slidenum">
              <a:rPr lang="en-US" smtClean="0"/>
              <a:pPr/>
              <a:t>‹#›</a:t>
            </a:fld>
            <a:endParaRPr lang="en-US"/>
          </a:p>
        </p:txBody>
      </p:sp>
    </p:spTree>
    <p:extLst>
      <p:ext uri="{BB962C8B-B14F-4D97-AF65-F5344CB8AC3E}">
        <p14:creationId xmlns:p14="http://schemas.microsoft.com/office/powerpoint/2010/main" val="2138427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445251"/>
            <a:ext cx="2844800" cy="365125"/>
          </a:xfrm>
          <a:prstGeom prst="rect">
            <a:avLst/>
          </a:prstGeom>
        </p:spPr>
        <p:txBody>
          <a:bodyPr/>
          <a:lstStyle/>
          <a:p>
            <a:fld id="{59C90B39-E620-BB4D-8F12-70DE3897AC2F}" type="datetime1">
              <a:rPr lang="en-US" smtClean="0"/>
              <a:pPr/>
              <a:t>7/10/25</a:t>
            </a:fld>
            <a:endParaRPr lang="en-US"/>
          </a:p>
        </p:txBody>
      </p:sp>
      <p:sp>
        <p:nvSpPr>
          <p:cNvPr id="5" name="Footer Placeholder 4"/>
          <p:cNvSpPr>
            <a:spLocks noGrp="1"/>
          </p:cNvSpPr>
          <p:nvPr>
            <p:ph type="ftr" sz="quarter" idx="11"/>
          </p:nvPr>
        </p:nvSpPr>
        <p:spPr>
          <a:xfrm>
            <a:off x="3454400" y="6445251"/>
            <a:ext cx="5283200" cy="365125"/>
          </a:xfrm>
          <a:prstGeom prst="rect">
            <a:avLst/>
          </a:prstGeom>
        </p:spPr>
        <p:txBody>
          <a:bodyPr/>
          <a:lstStyle/>
          <a:p>
            <a:r>
              <a:rPr lang="en-US"/>
              <a:t>V. Burkert INT Workshop N* Spectrum and Structure</a:t>
            </a:r>
            <a:endParaRPr lang="en-US" dirty="0"/>
          </a:p>
        </p:txBody>
      </p:sp>
      <p:sp>
        <p:nvSpPr>
          <p:cNvPr id="6" name="Slide Number Placeholder 5"/>
          <p:cNvSpPr>
            <a:spLocks noGrp="1"/>
          </p:cNvSpPr>
          <p:nvPr>
            <p:ph type="sldNum" sz="quarter" idx="12"/>
          </p:nvPr>
        </p:nvSpPr>
        <p:spPr>
          <a:xfrm>
            <a:off x="8737600" y="6445251"/>
            <a:ext cx="2844800" cy="365125"/>
          </a:xfrm>
          <a:prstGeom prst="rect">
            <a:avLst/>
          </a:prstGeom>
        </p:spPr>
        <p:txBody>
          <a:bodyPr/>
          <a:lstStyle/>
          <a:p>
            <a:fld id="{4F59604A-DDD4-4BE5-9F0F-C50D317D165F}" type="slidenum">
              <a:rPr lang="en-US" smtClean="0"/>
              <a:pPr/>
              <a:t>‹#›</a:t>
            </a:fld>
            <a:endParaRPr lang="en-US" dirty="0"/>
          </a:p>
        </p:txBody>
      </p:sp>
    </p:spTree>
    <p:extLst>
      <p:ext uri="{BB962C8B-B14F-4D97-AF65-F5344CB8AC3E}">
        <p14:creationId xmlns:p14="http://schemas.microsoft.com/office/powerpoint/2010/main" val="19629565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7603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914401"/>
            <a:ext cx="10515600" cy="5262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6070632" y="6542647"/>
            <a:ext cx="341760" cy="246221"/>
          </a:xfrm>
          <a:prstGeom prst="rect">
            <a:avLst/>
          </a:prstGeom>
        </p:spPr>
        <p:txBody>
          <a:bodyPr wrap="none">
            <a:spAutoFit/>
          </a:bodyPr>
          <a:lstStyle/>
          <a:p>
            <a:pPr defTabSz="914400">
              <a:defRPr/>
            </a:pPr>
            <a:fld id="{B58F48A6-A3E1-4848-9AC3-B43F560BE4FE}" type="slidenum">
              <a:rPr lang="en-US" sz="1000" smtClean="0">
                <a:solidFill>
                  <a:prstClr val="white"/>
                </a:solidFill>
                <a:latin typeface="Arial" panose="020B0604020202020204" pitchFamily="34" charset="0"/>
                <a:cs typeface="Arial" panose="020B0604020202020204" pitchFamily="34" charset="0"/>
              </a:rPr>
              <a:pPr defTabSz="914400">
                <a:defRPr/>
              </a:pPr>
              <a:t>‹#›</a:t>
            </a:fld>
            <a:endParaRPr lang="en-US" sz="1000" kern="0">
              <a:solidFill>
                <a:prstClr val="white"/>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B775E692-02CA-3E48-8519-2411609DF5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6209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ctr"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82"/>
            <a:ext cx="12192000" cy="1542455"/>
          </a:xfrm>
          <a:solidFill>
            <a:schemeClr val="bg2"/>
          </a:solidFill>
          <a:ln>
            <a:solidFill>
              <a:schemeClr val="tx1"/>
            </a:solidFill>
          </a:ln>
        </p:spPr>
        <p:txBody>
          <a:bodyPr>
            <a:noAutofit/>
          </a:bodyPr>
          <a:lstStyle/>
          <a:p>
            <a:r>
              <a:rPr kumimoji="0" lang="el-GR" sz="3600" i="0" u="none" strike="noStrike" kern="1200" cap="none" spc="0" normalizeH="0" baseline="0" noProof="0" dirty="0">
                <a:ln>
                  <a:noFill/>
                </a:ln>
                <a:solidFill>
                  <a:prstClr val="black"/>
                </a:solidFill>
                <a:effectLst/>
                <a:uLnTx/>
                <a:uFillTx/>
                <a:latin typeface="Calibri" panose="020F0502020204030204"/>
                <a:ea typeface="+mj-ea"/>
                <a:cs typeface="+mj-cs"/>
              </a:rPr>
              <a:t>γ</a:t>
            </a:r>
            <a:r>
              <a:rPr kumimoji="0" lang="en-US" sz="3600" i="0" u="none" strike="noStrike" kern="1200" cap="none" spc="0" normalizeH="0" baseline="0" noProof="0" dirty="0">
                <a:ln>
                  <a:noFill/>
                </a:ln>
                <a:solidFill>
                  <a:prstClr val="black"/>
                </a:solidFill>
                <a:effectLst/>
                <a:uLnTx/>
                <a:uFillTx/>
                <a:latin typeface="Calibri" panose="020F0502020204030204"/>
                <a:ea typeface="+mj-ea"/>
                <a:cs typeface="+mj-cs"/>
              </a:rPr>
              <a:t>d → </a:t>
            </a:r>
            <a:r>
              <a:rPr kumimoji="0" lang="el-GR" sz="3600" i="0" u="none" strike="noStrike" kern="1200" cap="none" spc="0" normalizeH="0" baseline="0" noProof="0" dirty="0">
                <a:ln>
                  <a:noFill/>
                </a:ln>
                <a:solidFill>
                  <a:prstClr val="black"/>
                </a:solidFill>
                <a:effectLst/>
                <a:uLnTx/>
                <a:uFillTx/>
                <a:latin typeface="Calibri" panose="020F0502020204030204"/>
                <a:ea typeface="+mj-ea"/>
                <a:cs typeface="+mj-cs"/>
              </a:rPr>
              <a:t>π</a:t>
            </a:r>
            <a:r>
              <a:rPr lang="en-US" sz="3600" baseline="30000" dirty="0">
                <a:solidFill>
                  <a:prstClr val="black"/>
                </a:solidFill>
                <a:latin typeface="Calibri" panose="020F0502020204030204"/>
                <a:cs typeface="+mj-cs"/>
              </a:rPr>
              <a:t>-</a:t>
            </a:r>
            <a:r>
              <a:rPr kumimoji="0" lang="en-US" sz="3600" i="0" u="none" strike="noStrike" kern="1200" cap="none" spc="0" normalizeH="0" baseline="0" noProof="0" dirty="0" err="1">
                <a:ln>
                  <a:noFill/>
                </a:ln>
                <a:solidFill>
                  <a:prstClr val="black"/>
                </a:solidFill>
                <a:effectLst/>
                <a:uLnTx/>
                <a:uFillTx/>
                <a:latin typeface="Calibri" panose="020F0502020204030204"/>
                <a:ea typeface="+mj-ea"/>
                <a:cs typeface="+mj-cs"/>
              </a:rPr>
              <a:t>p</a:t>
            </a:r>
            <a:r>
              <a:rPr kumimoji="0" lang="en-US" sz="3600" i="0" u="none" strike="noStrike" kern="1200" cap="none" spc="0" normalizeH="0" baseline="0" noProof="0" dirty="0" err="1">
                <a:ln>
                  <a:noFill/>
                </a:ln>
                <a:solidFill>
                  <a:srgbClr val="70AD47">
                    <a:lumMod val="75000"/>
                  </a:srgbClr>
                </a:solidFill>
                <a:effectLst/>
                <a:uLnTx/>
                <a:uFillTx/>
                <a:latin typeface="Calibri" panose="020F0502020204030204"/>
                <a:ea typeface="+mj-ea"/>
                <a:cs typeface="+mj-cs"/>
              </a:rPr>
              <a:t>p</a:t>
            </a:r>
            <a:r>
              <a:rPr kumimoji="0" lang="en-US" sz="3600" i="0" u="none" strike="noStrike" kern="1200" cap="none" spc="0" normalizeH="0" baseline="-25000" noProof="0" dirty="0" err="1">
                <a:ln>
                  <a:noFill/>
                </a:ln>
                <a:solidFill>
                  <a:srgbClr val="70AD47">
                    <a:lumMod val="75000"/>
                  </a:srgbClr>
                </a:solidFill>
                <a:effectLst/>
                <a:uLnTx/>
                <a:uFillTx/>
                <a:latin typeface="Calibri" panose="020F0502020204030204"/>
                <a:ea typeface="+mj-ea"/>
                <a:cs typeface="+mj-cs"/>
              </a:rPr>
              <a:t>S</a:t>
            </a:r>
            <a:r>
              <a:rPr lang="en-US" sz="3600" dirty="0">
                <a:solidFill>
                  <a:prstClr val="black"/>
                </a:solidFill>
                <a:latin typeface="Calibri" panose="020F0502020204030204"/>
                <a:cs typeface="+mj-cs"/>
              </a:rPr>
              <a:t> from CLAS</a:t>
            </a:r>
            <a:r>
              <a:rPr kumimoji="0" lang="en-US" sz="3600" i="0" u="none" strike="noStrike" kern="1200" cap="none" spc="0" normalizeH="0" baseline="0" noProof="0" dirty="0">
                <a:ln>
                  <a:noFill/>
                </a:ln>
                <a:solidFill>
                  <a:prstClr val="black"/>
                </a:solidFill>
                <a:effectLst/>
                <a:uLnTx/>
                <a:uFillTx/>
                <a:latin typeface="Calibri" panose="020F0502020204030204"/>
                <a:ea typeface="+mj-ea"/>
                <a:cs typeface="+mj-cs"/>
              </a:rPr>
              <a:t> (g10) data</a:t>
            </a:r>
            <a:br>
              <a:rPr kumimoji="0" lang="en-US" sz="360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3600" i="0" u="none" strike="noStrike" kern="1200" cap="none" spc="0" normalizeH="0" baseline="0" noProof="0" dirty="0">
                <a:ln>
                  <a:noFill/>
                </a:ln>
                <a:solidFill>
                  <a:schemeClr val="accent6">
                    <a:lumMod val="75000"/>
                  </a:schemeClr>
                </a:solidFill>
                <a:effectLst/>
                <a:uLnTx/>
                <a:uFillTx/>
                <a:latin typeface="Calibri" panose="020F0502020204030204"/>
                <a:ea typeface="+mj-ea"/>
                <a:cs typeface="+mj-cs"/>
              </a:rPr>
              <a:t>How to proceed?</a:t>
            </a:r>
            <a:endParaRPr lang="en-US" sz="3600" dirty="0">
              <a:solidFill>
                <a:schemeClr val="accent6">
                  <a:lumMod val="75000"/>
                </a:schemeClr>
              </a:solidFill>
              <a:latin typeface="Capitals" pitchFamily="2" charset="0"/>
            </a:endParaRPr>
          </a:p>
        </p:txBody>
      </p:sp>
      <p:sp>
        <p:nvSpPr>
          <p:cNvPr id="3" name="Content Placeholder 2"/>
          <p:cNvSpPr>
            <a:spLocks noGrp="1"/>
          </p:cNvSpPr>
          <p:nvPr>
            <p:ph idx="1"/>
          </p:nvPr>
        </p:nvSpPr>
        <p:spPr>
          <a:xfrm>
            <a:off x="1981200" y="2847865"/>
            <a:ext cx="8229600" cy="648372"/>
          </a:xfrm>
        </p:spPr>
        <p:txBody>
          <a:bodyPr>
            <a:noAutofit/>
          </a:bodyPr>
          <a:lstStyle/>
          <a:p>
            <a:pPr marL="0" indent="0" algn="ctr">
              <a:buNone/>
            </a:pPr>
            <a:r>
              <a:rPr lang="en-US" sz="2400" b="1" dirty="0">
                <a:effectLst/>
                <a:latin typeface="Calibri" panose="020F0502020204030204" pitchFamily="34" charset="0"/>
                <a:cs typeface="Calibri" panose="020F0502020204030204" pitchFamily="34" charset="0"/>
              </a:rPr>
              <a:t>Nikolai A. </a:t>
            </a:r>
            <a:r>
              <a:rPr lang="en-US" sz="2400" b="1" dirty="0" err="1">
                <a:effectLst/>
                <a:latin typeface="Calibri" panose="020F0502020204030204" pitchFamily="34" charset="0"/>
                <a:cs typeface="Calibri" panose="020F0502020204030204" pitchFamily="34" charset="0"/>
              </a:rPr>
              <a:t>Pivnyuk</a:t>
            </a:r>
            <a:br>
              <a:rPr lang="en-US" sz="2400" b="1" dirty="0">
                <a:effectLst/>
                <a:latin typeface="Calibri" panose="020F0502020204030204" pitchFamily="34" charset="0"/>
                <a:cs typeface="Calibri" panose="020F0502020204030204" pitchFamily="34" charset="0"/>
              </a:rPr>
            </a:br>
            <a:r>
              <a:rPr lang="en-US" sz="1800" b="1" dirty="0">
                <a:effectLst/>
                <a:latin typeface="Calibri" panose="020F0502020204030204" pitchFamily="34" charset="0"/>
                <a:cs typeface="Calibri" panose="020F0502020204030204" pitchFamily="34" charset="0"/>
              </a:rPr>
              <a:t>National Research Center Kurchatov Institute - ITEP</a:t>
            </a:r>
            <a:endParaRPr lang="en-US" sz="1800" b="1" dirty="0">
              <a:latin typeface="Calibri" panose="020F0502020204030204" pitchFamily="34" charset="0"/>
              <a:cs typeface="Calibri" panose="020F0502020204030204" pitchFamily="34" charset="0"/>
            </a:endParaRPr>
          </a:p>
          <a:p>
            <a:pPr algn="ctr">
              <a:buNone/>
            </a:pPr>
            <a:endParaRPr lang="en-US" dirty="0">
              <a:latin typeface="Capitals" pitchFamily="2" charset="0"/>
            </a:endParaRPr>
          </a:p>
        </p:txBody>
      </p:sp>
      <p:sp>
        <p:nvSpPr>
          <p:cNvPr id="4" name="TextBox 3">
            <a:extLst>
              <a:ext uri="{FF2B5EF4-FFF2-40B4-BE49-F238E27FC236}">
                <a16:creationId xmlns:a16="http://schemas.microsoft.com/office/drawing/2014/main" id="{7368823C-700C-20B1-3CB9-A722E28A261B}"/>
              </a:ext>
            </a:extLst>
          </p:cNvPr>
          <p:cNvSpPr txBox="1"/>
          <p:nvPr/>
        </p:nvSpPr>
        <p:spPr>
          <a:xfrm>
            <a:off x="1508372" y="5740205"/>
            <a:ext cx="960412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CLAS Collaboration meeting, July 8 – 12, 2025 </a:t>
            </a:r>
          </a:p>
        </p:txBody>
      </p:sp>
      <p:sp>
        <p:nvSpPr>
          <p:cNvPr id="8" name="Rectangle 1">
            <a:extLst>
              <a:ext uri="{FF2B5EF4-FFF2-40B4-BE49-F238E27FC236}">
                <a16:creationId xmlns:a16="http://schemas.microsoft.com/office/drawing/2014/main" id="{F01AC4B5-782B-1DC6-0C92-C7221C2EE8A1}"/>
              </a:ext>
            </a:extLst>
          </p:cNvPr>
          <p:cNvSpPr>
            <a:spLocks noChangeArrowheads="1"/>
          </p:cNvSpPr>
          <p:nvPr/>
        </p:nvSpPr>
        <p:spPr bwMode="auto">
          <a:xfrm>
            <a:off x="3362325" y="2246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D13878C9-E384-89B4-E038-31A055B25F93}"/>
              </a:ext>
            </a:extLst>
          </p:cNvPr>
          <p:cNvSpPr txBox="1"/>
          <p:nvPr/>
        </p:nvSpPr>
        <p:spPr>
          <a:xfrm>
            <a:off x="5838942" y="3913122"/>
            <a:ext cx="3134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(represented by Volker Burkert)</a:t>
            </a:r>
          </a:p>
        </p:txBody>
      </p:sp>
    </p:spTree>
    <p:extLst>
      <p:ext uri="{BB962C8B-B14F-4D97-AF65-F5344CB8AC3E}">
        <p14:creationId xmlns:p14="http://schemas.microsoft.com/office/powerpoint/2010/main" val="3207704289"/>
      </p:ext>
    </p:extLst>
  </p:cSld>
  <p:clrMapOvr>
    <a:masterClrMapping/>
  </p:clrMapOvr>
  <mc:AlternateContent xmlns:mc="http://schemas.openxmlformats.org/markup-compatibility/2006" xmlns:p14="http://schemas.microsoft.com/office/powerpoint/2010/main">
    <mc:Choice Requires="p14">
      <p:transition spd="slow" p14:dur="2750" advTm="49388">
        <p:randomBar/>
      </p:transition>
    </mc:Choice>
    <mc:Fallback xmlns="">
      <p:transition spd="slow" advTm="49388">
        <p:randomBa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40086D-86E2-BA46-E415-D2263D4B62EB}"/>
              </a:ext>
            </a:extLst>
          </p:cNvPr>
          <p:cNvPicPr>
            <a:picLocks noChangeAspect="1"/>
          </p:cNvPicPr>
          <p:nvPr/>
        </p:nvPicPr>
        <p:blipFill rotWithShape="1">
          <a:blip r:embed="rId3"/>
          <a:srcRect b="45666"/>
          <a:stretch/>
        </p:blipFill>
        <p:spPr>
          <a:xfrm>
            <a:off x="3868823" y="3175706"/>
            <a:ext cx="3944059" cy="2433128"/>
          </a:xfrm>
          <a:prstGeom prst="rect">
            <a:avLst/>
          </a:prstGeom>
        </p:spPr>
      </p:pic>
      <p:sp>
        <p:nvSpPr>
          <p:cNvPr id="2" name="Title 1">
            <a:extLst>
              <a:ext uri="{FF2B5EF4-FFF2-40B4-BE49-F238E27FC236}">
                <a16:creationId xmlns:a16="http://schemas.microsoft.com/office/drawing/2014/main" id="{EA147990-A99A-21AD-4E00-88C37B87E3B5}"/>
              </a:ext>
            </a:extLst>
          </p:cNvPr>
          <p:cNvSpPr>
            <a:spLocks noGrp="1"/>
          </p:cNvSpPr>
          <p:nvPr>
            <p:ph type="title"/>
          </p:nvPr>
        </p:nvSpPr>
        <p:spPr/>
        <p:txBody>
          <a:bodyPr/>
          <a:lstStyle/>
          <a:p>
            <a:r>
              <a:rPr lang="en-US" dirty="0"/>
              <a:t>Analysis Note </a:t>
            </a:r>
          </a:p>
        </p:txBody>
      </p:sp>
      <p:pic>
        <p:nvPicPr>
          <p:cNvPr id="4" name="Content Placeholder 3">
            <a:extLst>
              <a:ext uri="{FF2B5EF4-FFF2-40B4-BE49-F238E27FC236}">
                <a16:creationId xmlns:a16="http://schemas.microsoft.com/office/drawing/2014/main" id="{9F93A6D8-7BEE-68A9-A6D6-4AF402B3B4FE}"/>
              </a:ext>
            </a:extLst>
          </p:cNvPr>
          <p:cNvPicPr>
            <a:picLocks noGrp="1" noChangeAspect="1"/>
          </p:cNvPicPr>
          <p:nvPr>
            <p:ph idx="1"/>
          </p:nvPr>
        </p:nvPicPr>
        <p:blipFill rotWithShape="1">
          <a:blip r:embed="rId4"/>
          <a:srcRect b="31572"/>
          <a:stretch/>
        </p:blipFill>
        <p:spPr>
          <a:xfrm>
            <a:off x="-71068" y="807207"/>
            <a:ext cx="4051384" cy="1631193"/>
          </a:xfrm>
          <a:prstGeom prst="rect">
            <a:avLst/>
          </a:prstGeom>
        </p:spPr>
      </p:pic>
      <p:pic>
        <p:nvPicPr>
          <p:cNvPr id="6" name="Picture 5">
            <a:extLst>
              <a:ext uri="{FF2B5EF4-FFF2-40B4-BE49-F238E27FC236}">
                <a16:creationId xmlns:a16="http://schemas.microsoft.com/office/drawing/2014/main" id="{AADB11DA-AB93-5C71-7D9C-D094207427A1}"/>
              </a:ext>
            </a:extLst>
          </p:cNvPr>
          <p:cNvPicPr>
            <a:picLocks noChangeAspect="1"/>
          </p:cNvPicPr>
          <p:nvPr/>
        </p:nvPicPr>
        <p:blipFill rotWithShape="1">
          <a:blip r:embed="rId3"/>
          <a:srcRect t="52132"/>
          <a:stretch/>
        </p:blipFill>
        <p:spPr>
          <a:xfrm>
            <a:off x="7786290" y="1032136"/>
            <a:ext cx="3944059" cy="2143570"/>
          </a:xfrm>
          <a:prstGeom prst="rect">
            <a:avLst/>
          </a:prstGeom>
        </p:spPr>
      </p:pic>
      <p:pic>
        <p:nvPicPr>
          <p:cNvPr id="10" name="Picture 9">
            <a:extLst>
              <a:ext uri="{FF2B5EF4-FFF2-40B4-BE49-F238E27FC236}">
                <a16:creationId xmlns:a16="http://schemas.microsoft.com/office/drawing/2014/main" id="{1BB084C6-70DD-4A05-E21F-4003A00E1ACE}"/>
              </a:ext>
            </a:extLst>
          </p:cNvPr>
          <p:cNvPicPr>
            <a:picLocks noChangeAspect="1"/>
          </p:cNvPicPr>
          <p:nvPr/>
        </p:nvPicPr>
        <p:blipFill rotWithShape="1">
          <a:blip r:embed="rId5"/>
          <a:srcRect t="60393"/>
          <a:stretch/>
        </p:blipFill>
        <p:spPr>
          <a:xfrm>
            <a:off x="3782841" y="1215016"/>
            <a:ext cx="4017399" cy="2143569"/>
          </a:xfrm>
          <a:prstGeom prst="rect">
            <a:avLst/>
          </a:prstGeom>
        </p:spPr>
      </p:pic>
      <p:sp>
        <p:nvSpPr>
          <p:cNvPr id="8" name="TextBox 7">
            <a:extLst>
              <a:ext uri="{FF2B5EF4-FFF2-40B4-BE49-F238E27FC236}">
                <a16:creationId xmlns:a16="http://schemas.microsoft.com/office/drawing/2014/main" id="{2423A0D1-545F-E320-E0D6-27E6857FF1CC}"/>
              </a:ext>
            </a:extLst>
          </p:cNvPr>
          <p:cNvSpPr txBox="1"/>
          <p:nvPr/>
        </p:nvSpPr>
        <p:spPr>
          <a:xfrm>
            <a:off x="7786290" y="3175706"/>
            <a:ext cx="4170233" cy="3046988"/>
          </a:xfrm>
          <a:prstGeom prst="rect">
            <a:avLst/>
          </a:prstGeom>
          <a:noFill/>
          <a:ln>
            <a:solidFill>
              <a:schemeClr val="tx1"/>
            </a:solidFill>
          </a:ln>
        </p:spPr>
        <p:txBody>
          <a:bodyPr wrap="square" rtlCol="0">
            <a:spAutoFit/>
          </a:bodyPr>
          <a:lstStyle/>
          <a:p>
            <a:pPr algn="ctr"/>
            <a:r>
              <a:rPr lang="en-US" sz="1600" b="1" dirty="0"/>
              <a:t>Comments:  </a:t>
            </a:r>
            <a:r>
              <a:rPr lang="en-US" sz="1600" dirty="0"/>
              <a:t>This work is largely based on the analysis work by Nikolai </a:t>
            </a:r>
            <a:r>
              <a:rPr lang="en-US" sz="1600" dirty="0" err="1"/>
              <a:t>Pivnyuk</a:t>
            </a:r>
            <a:r>
              <a:rPr lang="en-US" sz="1600" dirty="0"/>
              <a:t> and co- workers of the G10 photo-production data. These results and procedures have already been thoroughly reviewed based on the analysis note. The review process was partially completed but ended ~June 2023 at which point the CLAS CC became involved. I cannot comment on this as I was not involved or even aware of any  decision that might have been taken at that point.  My involvement came from Patrick asking me if I could work with Nikolai to make progress with this project. VB. </a:t>
            </a:r>
          </a:p>
        </p:txBody>
      </p:sp>
      <p:pic>
        <p:nvPicPr>
          <p:cNvPr id="5" name="Picture 4">
            <a:extLst>
              <a:ext uri="{FF2B5EF4-FFF2-40B4-BE49-F238E27FC236}">
                <a16:creationId xmlns:a16="http://schemas.microsoft.com/office/drawing/2014/main" id="{28F363D3-87FE-3B0D-32C9-8241535D9A53}"/>
              </a:ext>
            </a:extLst>
          </p:cNvPr>
          <p:cNvPicPr>
            <a:picLocks noChangeAspect="1"/>
          </p:cNvPicPr>
          <p:nvPr/>
        </p:nvPicPr>
        <p:blipFill rotWithShape="1">
          <a:blip r:embed="rId5"/>
          <a:srcRect b="36626"/>
          <a:stretch/>
        </p:blipFill>
        <p:spPr>
          <a:xfrm>
            <a:off x="-27301" y="2361898"/>
            <a:ext cx="4017399" cy="3429815"/>
          </a:xfrm>
          <a:prstGeom prst="rect">
            <a:avLst/>
          </a:prstGeom>
          <a:solidFill>
            <a:schemeClr val="bg1"/>
          </a:solidFill>
        </p:spPr>
      </p:pic>
      <p:sp>
        <p:nvSpPr>
          <p:cNvPr id="13" name="TextBox 12">
            <a:extLst>
              <a:ext uri="{FF2B5EF4-FFF2-40B4-BE49-F238E27FC236}">
                <a16:creationId xmlns:a16="http://schemas.microsoft.com/office/drawing/2014/main" id="{BC343AF9-BEB6-1F72-77BF-5ECC7B7D1F02}"/>
              </a:ext>
            </a:extLst>
          </p:cNvPr>
          <p:cNvSpPr txBox="1"/>
          <p:nvPr/>
        </p:nvSpPr>
        <p:spPr>
          <a:xfrm>
            <a:off x="1832096" y="5881516"/>
            <a:ext cx="4795865" cy="338554"/>
          </a:xfrm>
          <a:prstGeom prst="rect">
            <a:avLst/>
          </a:prstGeom>
          <a:noFill/>
        </p:spPr>
        <p:txBody>
          <a:bodyPr wrap="none" rtlCol="0">
            <a:spAutoFit/>
          </a:bodyPr>
          <a:lstStyle/>
          <a:p>
            <a:r>
              <a:rPr lang="en-US" sz="1600" b="1" dirty="0">
                <a:latin typeface="Calibri" panose="020F0502020204030204" pitchFamily="34" charset="0"/>
                <a:cs typeface="Calibri" panose="020F0502020204030204" pitchFamily="34" charset="0"/>
              </a:rPr>
              <a:t>Analysis committee: N. </a:t>
            </a:r>
            <a:r>
              <a:rPr lang="en-US" sz="1600" b="1" dirty="0" err="1">
                <a:latin typeface="Calibri" panose="020F0502020204030204" pitchFamily="34" charset="0"/>
                <a:cs typeface="Calibri" panose="020F0502020204030204" pitchFamily="34" charset="0"/>
              </a:rPr>
              <a:t>Baltzell</a:t>
            </a:r>
            <a:r>
              <a:rPr lang="en-US" sz="1600" b="1" dirty="0">
                <a:latin typeface="Calibri" panose="020F0502020204030204" pitchFamily="34" charset="0"/>
                <a:cs typeface="Calibri" panose="020F0502020204030204" pitchFamily="34" charset="0"/>
              </a:rPr>
              <a:t>, M. Bondi, M. </a:t>
            </a:r>
            <a:r>
              <a:rPr lang="en-US" sz="1600" b="1" dirty="0" err="1">
                <a:latin typeface="Calibri" panose="020F0502020204030204" pitchFamily="34" charset="0"/>
                <a:cs typeface="Calibri" panose="020F0502020204030204" pitchFamily="34" charset="0"/>
              </a:rPr>
              <a:t>Paolone</a:t>
            </a:r>
            <a:r>
              <a:rPr lang="en-US" sz="16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4361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D72B-3F1D-98D8-0552-16C2C9A6D358}"/>
              </a:ext>
            </a:extLst>
          </p:cNvPr>
          <p:cNvSpPr>
            <a:spLocks noGrp="1"/>
          </p:cNvSpPr>
          <p:nvPr>
            <p:ph type="title"/>
          </p:nvPr>
        </p:nvSpPr>
        <p:spPr/>
        <p:txBody>
          <a:bodyPr/>
          <a:lstStyle/>
          <a:p>
            <a:r>
              <a:rPr lang="en-US" dirty="0"/>
              <a:t>Example of last communication between committee and NP.</a:t>
            </a:r>
          </a:p>
        </p:txBody>
      </p:sp>
      <p:pic>
        <p:nvPicPr>
          <p:cNvPr id="4" name="Picture 3">
            <a:extLst>
              <a:ext uri="{FF2B5EF4-FFF2-40B4-BE49-F238E27FC236}">
                <a16:creationId xmlns:a16="http://schemas.microsoft.com/office/drawing/2014/main" id="{251C5F0D-FB17-8109-EC17-F5142428B652}"/>
              </a:ext>
            </a:extLst>
          </p:cNvPr>
          <p:cNvPicPr>
            <a:picLocks noChangeAspect="1"/>
          </p:cNvPicPr>
          <p:nvPr/>
        </p:nvPicPr>
        <p:blipFill>
          <a:blip r:embed="rId2"/>
          <a:stretch>
            <a:fillRect/>
          </a:stretch>
        </p:blipFill>
        <p:spPr>
          <a:xfrm>
            <a:off x="420370" y="833436"/>
            <a:ext cx="4537582" cy="5567364"/>
          </a:xfrm>
          <a:prstGeom prst="rect">
            <a:avLst/>
          </a:prstGeom>
        </p:spPr>
      </p:pic>
      <p:pic>
        <p:nvPicPr>
          <p:cNvPr id="7" name="Picture 6">
            <a:extLst>
              <a:ext uri="{FF2B5EF4-FFF2-40B4-BE49-F238E27FC236}">
                <a16:creationId xmlns:a16="http://schemas.microsoft.com/office/drawing/2014/main" id="{60081F00-C443-0FAD-0917-C084ACA14F33}"/>
              </a:ext>
            </a:extLst>
          </p:cNvPr>
          <p:cNvPicPr>
            <a:picLocks noChangeAspect="1"/>
          </p:cNvPicPr>
          <p:nvPr/>
        </p:nvPicPr>
        <p:blipFill>
          <a:blip r:embed="rId3"/>
          <a:stretch>
            <a:fillRect/>
          </a:stretch>
        </p:blipFill>
        <p:spPr>
          <a:xfrm>
            <a:off x="5836920" y="1169828"/>
            <a:ext cx="4796662" cy="5185808"/>
          </a:xfrm>
          <a:prstGeom prst="rect">
            <a:avLst/>
          </a:prstGeom>
        </p:spPr>
      </p:pic>
      <p:cxnSp>
        <p:nvCxnSpPr>
          <p:cNvPr id="9" name="Straight Connector 8">
            <a:extLst>
              <a:ext uri="{FF2B5EF4-FFF2-40B4-BE49-F238E27FC236}">
                <a16:creationId xmlns:a16="http://schemas.microsoft.com/office/drawing/2014/main" id="{8F35B5A5-94CB-11FB-CE87-4D271F644D24}"/>
              </a:ext>
            </a:extLst>
          </p:cNvPr>
          <p:cNvCxnSpPr/>
          <p:nvPr/>
        </p:nvCxnSpPr>
        <p:spPr>
          <a:xfrm>
            <a:off x="579120" y="2331720"/>
            <a:ext cx="0" cy="426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F920F0B-6F61-9507-B961-3A2B3D5207FC}"/>
              </a:ext>
            </a:extLst>
          </p:cNvPr>
          <p:cNvCxnSpPr>
            <a:cxnSpLocks/>
          </p:cNvCxnSpPr>
          <p:nvPr/>
        </p:nvCxnSpPr>
        <p:spPr>
          <a:xfrm>
            <a:off x="563880" y="5974080"/>
            <a:ext cx="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32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C264-DFF4-47CD-33F1-E5D7E07D2E59}"/>
              </a:ext>
            </a:extLst>
          </p:cNvPr>
          <p:cNvSpPr>
            <a:spLocks noGrp="1"/>
          </p:cNvSpPr>
          <p:nvPr>
            <p:ph type="title"/>
          </p:nvPr>
        </p:nvSpPr>
        <p:spPr/>
        <p:txBody>
          <a:bodyPr/>
          <a:lstStyle/>
          <a:p>
            <a:r>
              <a:rPr lang="en-US" dirty="0"/>
              <a:t>Draft article (for Physical Review C)</a:t>
            </a:r>
          </a:p>
        </p:txBody>
      </p:sp>
      <p:pic>
        <p:nvPicPr>
          <p:cNvPr id="4" name="Content Placeholder 3">
            <a:extLst>
              <a:ext uri="{FF2B5EF4-FFF2-40B4-BE49-F238E27FC236}">
                <a16:creationId xmlns:a16="http://schemas.microsoft.com/office/drawing/2014/main" id="{CD8AB144-828C-66C6-E5D1-C4701AE0246B}"/>
              </a:ext>
            </a:extLst>
          </p:cNvPr>
          <p:cNvPicPr>
            <a:picLocks noGrp="1" noChangeAspect="1"/>
          </p:cNvPicPr>
          <p:nvPr>
            <p:ph idx="1"/>
          </p:nvPr>
        </p:nvPicPr>
        <p:blipFill>
          <a:blip r:embed="rId2"/>
          <a:stretch>
            <a:fillRect/>
          </a:stretch>
        </p:blipFill>
        <p:spPr>
          <a:xfrm>
            <a:off x="131235" y="1201519"/>
            <a:ext cx="6564546" cy="4591643"/>
          </a:xfrm>
          <a:prstGeom prst="rect">
            <a:avLst/>
          </a:prstGeom>
        </p:spPr>
      </p:pic>
      <p:pic>
        <p:nvPicPr>
          <p:cNvPr id="5" name="Picture 4">
            <a:extLst>
              <a:ext uri="{FF2B5EF4-FFF2-40B4-BE49-F238E27FC236}">
                <a16:creationId xmlns:a16="http://schemas.microsoft.com/office/drawing/2014/main" id="{A2E37651-00E2-36CA-AB75-E5FA0E089F2F}"/>
              </a:ext>
            </a:extLst>
          </p:cNvPr>
          <p:cNvPicPr>
            <a:picLocks noChangeAspect="1"/>
          </p:cNvPicPr>
          <p:nvPr/>
        </p:nvPicPr>
        <p:blipFill>
          <a:blip r:embed="rId3"/>
          <a:stretch>
            <a:fillRect/>
          </a:stretch>
        </p:blipFill>
        <p:spPr>
          <a:xfrm>
            <a:off x="6762371" y="881956"/>
            <a:ext cx="5241868" cy="5094087"/>
          </a:xfrm>
          <a:prstGeom prst="rect">
            <a:avLst/>
          </a:prstGeom>
        </p:spPr>
      </p:pic>
    </p:spTree>
    <p:extLst>
      <p:ext uri="{BB962C8B-B14F-4D97-AF65-F5344CB8AC3E}">
        <p14:creationId xmlns:p14="http://schemas.microsoft.com/office/powerpoint/2010/main" val="1597211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5768-0075-18BE-3614-69F72A8C6B79}"/>
              </a:ext>
            </a:extLst>
          </p:cNvPr>
          <p:cNvSpPr>
            <a:spLocks noGrp="1"/>
          </p:cNvSpPr>
          <p:nvPr>
            <p:ph type="title"/>
          </p:nvPr>
        </p:nvSpPr>
        <p:spPr/>
        <p:txBody>
          <a:bodyPr/>
          <a:lstStyle/>
          <a:p>
            <a:r>
              <a:rPr lang="en-US" dirty="0"/>
              <a:t>Article conclusions </a:t>
            </a:r>
          </a:p>
        </p:txBody>
      </p:sp>
      <p:pic>
        <p:nvPicPr>
          <p:cNvPr id="4" name="Content Placeholder 3">
            <a:extLst>
              <a:ext uri="{FF2B5EF4-FFF2-40B4-BE49-F238E27FC236}">
                <a16:creationId xmlns:a16="http://schemas.microsoft.com/office/drawing/2014/main" id="{FD26E948-C967-B663-89DA-9E7990A892F0}"/>
              </a:ext>
            </a:extLst>
          </p:cNvPr>
          <p:cNvPicPr>
            <a:picLocks noGrp="1" noChangeAspect="1"/>
          </p:cNvPicPr>
          <p:nvPr>
            <p:ph idx="1"/>
          </p:nvPr>
        </p:nvPicPr>
        <p:blipFill rotWithShape="1">
          <a:blip r:embed="rId2"/>
          <a:srcRect t="24008"/>
          <a:stretch/>
        </p:blipFill>
        <p:spPr>
          <a:xfrm>
            <a:off x="752553" y="914400"/>
            <a:ext cx="10174527" cy="5467965"/>
          </a:xfrm>
          <a:prstGeom prst="rect">
            <a:avLst/>
          </a:prstGeom>
        </p:spPr>
      </p:pic>
      <p:cxnSp>
        <p:nvCxnSpPr>
          <p:cNvPr id="6" name="Straight Connector 5">
            <a:extLst>
              <a:ext uri="{FF2B5EF4-FFF2-40B4-BE49-F238E27FC236}">
                <a16:creationId xmlns:a16="http://schemas.microsoft.com/office/drawing/2014/main" id="{EACEC663-E25D-86FF-A8A9-9769A6504D60}"/>
              </a:ext>
            </a:extLst>
          </p:cNvPr>
          <p:cNvCxnSpPr/>
          <p:nvPr/>
        </p:nvCxnSpPr>
        <p:spPr>
          <a:xfrm>
            <a:off x="1310640" y="1097280"/>
            <a:ext cx="96164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2BC2C26-F53C-0B98-E382-9C1EC1EAE92F}"/>
              </a:ext>
            </a:extLst>
          </p:cNvPr>
          <p:cNvCxnSpPr>
            <a:cxnSpLocks/>
          </p:cNvCxnSpPr>
          <p:nvPr/>
        </p:nvCxnSpPr>
        <p:spPr>
          <a:xfrm>
            <a:off x="1264920" y="1325880"/>
            <a:ext cx="48310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0EFC0D-0083-656B-A964-5B1EF24FBCB6}"/>
              </a:ext>
            </a:extLst>
          </p:cNvPr>
          <p:cNvCxnSpPr/>
          <p:nvPr/>
        </p:nvCxnSpPr>
        <p:spPr>
          <a:xfrm>
            <a:off x="1280160" y="2514600"/>
            <a:ext cx="96164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ECA63F-501B-3BB0-F938-D26C293B32F9}"/>
              </a:ext>
            </a:extLst>
          </p:cNvPr>
          <p:cNvCxnSpPr/>
          <p:nvPr/>
        </p:nvCxnSpPr>
        <p:spPr>
          <a:xfrm>
            <a:off x="1280160" y="3550920"/>
            <a:ext cx="96164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C48737-E137-74F1-7FC8-80D74CF5D13F}"/>
              </a:ext>
            </a:extLst>
          </p:cNvPr>
          <p:cNvCxnSpPr/>
          <p:nvPr/>
        </p:nvCxnSpPr>
        <p:spPr>
          <a:xfrm>
            <a:off x="1280160" y="4572000"/>
            <a:ext cx="96164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07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FF36-10E1-93A6-2996-020AF0057C63}"/>
              </a:ext>
            </a:extLst>
          </p:cNvPr>
          <p:cNvSpPr>
            <a:spLocks noGrp="1"/>
          </p:cNvSpPr>
          <p:nvPr>
            <p:ph type="title"/>
          </p:nvPr>
        </p:nvSpPr>
        <p:spPr/>
        <p:txBody>
          <a:bodyPr/>
          <a:lstStyle/>
          <a:p>
            <a:r>
              <a:rPr lang="en-US" dirty="0"/>
              <a:t>Proposed path forward</a:t>
            </a:r>
          </a:p>
        </p:txBody>
      </p:sp>
      <p:sp>
        <p:nvSpPr>
          <p:cNvPr id="3" name="Content Placeholder 2">
            <a:extLst>
              <a:ext uri="{FF2B5EF4-FFF2-40B4-BE49-F238E27FC236}">
                <a16:creationId xmlns:a16="http://schemas.microsoft.com/office/drawing/2014/main" id="{0CE985E1-5590-4DD4-9FCA-532B5C94AC8F}"/>
              </a:ext>
            </a:extLst>
          </p:cNvPr>
          <p:cNvSpPr>
            <a:spLocks noGrp="1"/>
          </p:cNvSpPr>
          <p:nvPr>
            <p:ph idx="1"/>
          </p:nvPr>
        </p:nvSpPr>
        <p:spPr>
          <a:xfrm>
            <a:off x="868680" y="960121"/>
            <a:ext cx="10515600" cy="5013959"/>
          </a:xfrm>
        </p:spPr>
        <p:txBody>
          <a:bodyPr>
            <a:normAutofit fontScale="92500" lnSpcReduction="10000"/>
          </a:bodyPr>
          <a:lstStyle/>
          <a:p>
            <a:r>
              <a:rPr lang="en-US" sz="2800" dirty="0">
                <a:solidFill>
                  <a:schemeClr val="accent2">
                    <a:lumMod val="75000"/>
                  </a:schemeClr>
                </a:solidFill>
              </a:rPr>
              <a:t>The Nuclear Physics working </a:t>
            </a:r>
            <a:r>
              <a:rPr lang="en-US" sz="2800">
                <a:solidFill>
                  <a:schemeClr val="accent2">
                    <a:lumMod val="75000"/>
                  </a:schemeClr>
                </a:solidFill>
              </a:rPr>
              <a:t>group re-constitutes </a:t>
            </a:r>
            <a:r>
              <a:rPr lang="en-US" sz="2800" dirty="0">
                <a:solidFill>
                  <a:schemeClr val="accent2">
                    <a:lumMod val="75000"/>
                  </a:schemeClr>
                </a:solidFill>
              </a:rPr>
              <a:t>the latest analysis note review committee. </a:t>
            </a:r>
          </a:p>
          <a:p>
            <a:r>
              <a:rPr lang="en-US" sz="2800" dirty="0">
                <a:solidFill>
                  <a:schemeClr val="accent5">
                    <a:lumMod val="75000"/>
                  </a:schemeClr>
                </a:solidFill>
              </a:rPr>
              <a:t>The committee may pick up where it had left off and refer to the last communications to Nikolai with clear questions related to the analysis note. </a:t>
            </a:r>
          </a:p>
          <a:p>
            <a:r>
              <a:rPr lang="en-US" sz="2800" dirty="0">
                <a:solidFill>
                  <a:schemeClr val="accent2">
                    <a:lumMod val="75000"/>
                  </a:schemeClr>
                </a:solidFill>
              </a:rPr>
              <a:t>Nikolai (and I) will respond in appropriate time (X days/weeks) to address the questions.  </a:t>
            </a:r>
          </a:p>
          <a:p>
            <a:r>
              <a:rPr lang="en-US" sz="2800" dirty="0">
                <a:solidFill>
                  <a:schemeClr val="accent5">
                    <a:lumMod val="75000"/>
                  </a:schemeClr>
                </a:solidFill>
              </a:rPr>
              <a:t>The committee evaluates the response and replies in appropriate time (Y… days/weeks) </a:t>
            </a:r>
          </a:p>
          <a:p>
            <a:r>
              <a:rPr lang="en-US" sz="2800" dirty="0">
                <a:solidFill>
                  <a:schemeClr val="accent2">
                    <a:lumMod val="75000"/>
                  </a:schemeClr>
                </a:solidFill>
              </a:rPr>
              <a:t>If some questions remain, we will ask for a meeting with the committee to clarify any remaining points and agree on a final timeline. </a:t>
            </a:r>
          </a:p>
          <a:p>
            <a:r>
              <a:rPr lang="en-US" sz="2800" dirty="0">
                <a:solidFill>
                  <a:schemeClr val="accent5">
                    <a:lumMod val="75000"/>
                  </a:schemeClr>
                </a:solidFill>
              </a:rPr>
              <a:t>The process could be completed within the calendar year 2025, with a  decision on how to proceed or not.   </a:t>
            </a:r>
          </a:p>
        </p:txBody>
      </p:sp>
    </p:spTree>
    <p:extLst>
      <p:ext uri="{BB962C8B-B14F-4D97-AF65-F5344CB8AC3E}">
        <p14:creationId xmlns:p14="http://schemas.microsoft.com/office/powerpoint/2010/main" val="1513703862"/>
      </p:ext>
    </p:extLst>
  </p:cSld>
  <p:clrMapOvr>
    <a:masterClrMapping/>
  </p:clrMapOvr>
</p:sld>
</file>

<file path=ppt/theme/theme1.xml><?xml version="1.0" encoding="utf-8"?>
<a:theme xmlns:a="http://schemas.openxmlformats.org/drawingml/2006/main" name="JLab_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6C26031-065E-FD4A-A754-D25CB1B4CED2}" vid="{3EBB1A7F-D3DD-604E-8741-1884666B38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23084</TotalTime>
  <Words>382</Words>
  <Application>Microsoft Macintosh PowerPoint</Application>
  <PresentationFormat>Widescreen</PresentationFormat>
  <Paragraphs>22</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Capitals</vt:lpstr>
      <vt:lpstr>Garamond</vt:lpstr>
      <vt:lpstr>JLab_presentation</vt:lpstr>
      <vt:lpstr>γd → π-ppS from CLAS (g10) data How to proceed?</vt:lpstr>
      <vt:lpstr>Analysis Note </vt:lpstr>
      <vt:lpstr>Example of last communication between committee and NP.</vt:lpstr>
      <vt:lpstr>Draft article (for Physical Review C)</vt:lpstr>
      <vt:lpstr>Article conclusions </vt:lpstr>
      <vt:lpstr>Proposed path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Volker Burkert</dc:creator>
  <cp:lastModifiedBy>Volker Burkert</cp:lastModifiedBy>
  <cp:revision>32</cp:revision>
  <dcterms:created xsi:type="dcterms:W3CDTF">2025-06-19T20:09:32Z</dcterms:created>
  <dcterms:modified xsi:type="dcterms:W3CDTF">2025-07-10T11:20:34Z</dcterms:modified>
</cp:coreProperties>
</file>