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94" r:id="rId1"/>
  </p:sldMasterIdLst>
  <p:notesMasterIdLst>
    <p:notesMasterId r:id="rId31"/>
  </p:notesMasterIdLst>
  <p:sldIdLst>
    <p:sldId id="256" r:id="rId2"/>
    <p:sldId id="260" r:id="rId3"/>
    <p:sldId id="1321" r:id="rId4"/>
    <p:sldId id="1367" r:id="rId5"/>
    <p:sldId id="1369" r:id="rId6"/>
    <p:sldId id="1324" r:id="rId7"/>
    <p:sldId id="258" r:id="rId8"/>
    <p:sldId id="259" r:id="rId9"/>
    <p:sldId id="1354" r:id="rId10"/>
    <p:sldId id="1361" r:id="rId11"/>
    <p:sldId id="1362" r:id="rId12"/>
    <p:sldId id="1363" r:id="rId13"/>
    <p:sldId id="1375" r:id="rId14"/>
    <p:sldId id="1370" r:id="rId15"/>
    <p:sldId id="1371" r:id="rId16"/>
    <p:sldId id="1355" r:id="rId17"/>
    <p:sldId id="1365" r:id="rId18"/>
    <p:sldId id="1356" r:id="rId19"/>
    <p:sldId id="1366" r:id="rId20"/>
    <p:sldId id="1364" r:id="rId21"/>
    <p:sldId id="1360" r:id="rId22"/>
    <p:sldId id="1368" r:id="rId23"/>
    <p:sldId id="1357" r:id="rId24"/>
    <p:sldId id="1372" r:id="rId25"/>
    <p:sldId id="263" r:id="rId26"/>
    <p:sldId id="1373" r:id="rId27"/>
    <p:sldId id="1374" r:id="rId28"/>
    <p:sldId id="1339" r:id="rId29"/>
    <p:sldId id="1340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45"/>
    <p:restoredTop sz="96327"/>
  </p:normalViewPr>
  <p:slideViewPr>
    <p:cSldViewPr snapToGrid="0" snapToObjects="1">
      <p:cViewPr varScale="1">
        <p:scale>
          <a:sx n="117" d="100"/>
          <a:sy n="117" d="100"/>
        </p:scale>
        <p:origin x="192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F4E4D1-96FB-C34F-88AD-C8AB4E21DFEF}" type="doc">
      <dgm:prSet loTypeId="urn:microsoft.com/office/officeart/2005/8/layout/process1" loCatId="" qsTypeId="urn:microsoft.com/office/officeart/2005/8/quickstyle/simple1" qsCatId="simple" csTypeId="urn:microsoft.com/office/officeart/2005/8/colors/colorful2" csCatId="colorful" phldr="1"/>
      <dgm:spPr/>
    </dgm:pt>
    <dgm:pt modelId="{2BC430BA-9D95-4141-B81B-C14F468D3086}">
      <dgm:prSet phldrT="[Text]"/>
      <dgm:spPr/>
      <dgm:t>
        <a:bodyPr/>
        <a:lstStyle/>
        <a:p>
          <a:r>
            <a:rPr lang="en-US" dirty="0"/>
            <a:t>Provide input info (beam energy, scattered e’ location)</a:t>
          </a:r>
        </a:p>
      </dgm:t>
    </dgm:pt>
    <dgm:pt modelId="{B999C235-5EC0-9241-9E24-4186A2BD16A7}" type="parTrans" cxnId="{A456AE19-D789-BE4F-B555-649607876E3A}">
      <dgm:prSet/>
      <dgm:spPr/>
      <dgm:t>
        <a:bodyPr/>
        <a:lstStyle/>
        <a:p>
          <a:endParaRPr lang="en-US"/>
        </a:p>
      </dgm:t>
    </dgm:pt>
    <dgm:pt modelId="{1EE82FE7-ACD5-A24F-B20C-60E89F4B7730}" type="sibTrans" cxnId="{A456AE19-D789-BE4F-B555-649607876E3A}">
      <dgm:prSet/>
      <dgm:spPr/>
      <dgm:t>
        <a:bodyPr/>
        <a:lstStyle/>
        <a:p>
          <a:endParaRPr lang="en-US"/>
        </a:p>
      </dgm:t>
    </dgm:pt>
    <dgm:pt modelId="{6220FFB0-028A-9242-BE5C-5C2ABFD0F310}">
      <dgm:prSet phldrT="[Text]"/>
      <dgm:spPr/>
      <dgm:t>
        <a:bodyPr/>
        <a:lstStyle/>
        <a:p>
          <a:r>
            <a:rPr lang="en-US"/>
            <a:t>Provide intermediate particle distribution info </a:t>
          </a:r>
          <a:endParaRPr lang="en-US" dirty="0"/>
        </a:p>
      </dgm:t>
    </dgm:pt>
    <dgm:pt modelId="{5C933F37-256F-EF40-B191-00DAD3E721FD}" type="parTrans" cxnId="{E40EBACC-F9F5-2247-8ADD-2EC580507EB7}">
      <dgm:prSet/>
      <dgm:spPr/>
      <dgm:t>
        <a:bodyPr/>
        <a:lstStyle/>
        <a:p>
          <a:endParaRPr lang="en-US"/>
        </a:p>
      </dgm:t>
    </dgm:pt>
    <dgm:pt modelId="{4B6B6EDE-6C89-2242-813A-A0F059ACAD06}" type="sibTrans" cxnId="{E40EBACC-F9F5-2247-8ADD-2EC580507EB7}">
      <dgm:prSet/>
      <dgm:spPr/>
      <dgm:t>
        <a:bodyPr/>
        <a:lstStyle/>
        <a:p>
          <a:endParaRPr lang="en-US"/>
        </a:p>
      </dgm:t>
    </dgm:pt>
    <dgm:pt modelId="{3233A03D-CBCF-CF47-9C21-E556DF59988A}">
      <dgm:prSet phldrT="[Text]"/>
      <dgm:spPr/>
      <dgm:t>
        <a:bodyPr/>
        <a:lstStyle/>
        <a:p>
          <a:r>
            <a:rPr lang="en-US" dirty="0"/>
            <a:t>Add in any t-slope dependances etc. </a:t>
          </a:r>
        </a:p>
      </dgm:t>
    </dgm:pt>
    <dgm:pt modelId="{0D99301A-30E3-5447-97D5-A5EF75AF0AB2}" type="parTrans" cxnId="{01D8F905-B29E-F642-997B-6B356F73CB94}">
      <dgm:prSet/>
      <dgm:spPr/>
      <dgm:t>
        <a:bodyPr/>
        <a:lstStyle/>
        <a:p>
          <a:endParaRPr lang="en-US"/>
        </a:p>
      </dgm:t>
    </dgm:pt>
    <dgm:pt modelId="{0C80F02D-EA4C-264E-86A2-8FDFB21EABD0}" type="sibTrans" cxnId="{01D8F905-B29E-F642-997B-6B356F73CB94}">
      <dgm:prSet/>
      <dgm:spPr/>
      <dgm:t>
        <a:bodyPr/>
        <a:lstStyle/>
        <a:p>
          <a:endParaRPr lang="en-US"/>
        </a:p>
      </dgm:t>
    </dgm:pt>
    <dgm:pt modelId="{FCDB42CE-E889-2F43-9339-CF380158EC49}">
      <dgm:prSet/>
      <dgm:spPr/>
      <dgm:t>
        <a:bodyPr/>
        <a:lstStyle/>
        <a:p>
          <a:r>
            <a:rPr lang="en-US" dirty="0"/>
            <a:t>Run simulation</a:t>
          </a:r>
        </a:p>
      </dgm:t>
    </dgm:pt>
    <dgm:pt modelId="{721F2C9B-A916-374E-9D93-E8B53A63EE3E}" type="parTrans" cxnId="{F9C32845-8FBE-F242-BC8C-684024A3F913}">
      <dgm:prSet/>
      <dgm:spPr/>
      <dgm:t>
        <a:bodyPr/>
        <a:lstStyle/>
        <a:p>
          <a:endParaRPr lang="en-US"/>
        </a:p>
      </dgm:t>
    </dgm:pt>
    <dgm:pt modelId="{A8BBD9E5-981A-2547-ADEA-AB08F42F0A8B}" type="sibTrans" cxnId="{F9C32845-8FBE-F242-BC8C-684024A3F913}">
      <dgm:prSet/>
      <dgm:spPr/>
      <dgm:t>
        <a:bodyPr/>
        <a:lstStyle/>
        <a:p>
          <a:endParaRPr lang="en-US"/>
        </a:p>
      </dgm:t>
    </dgm:pt>
    <dgm:pt modelId="{E239B2EE-1BA2-8D44-BC30-7AEE3E1597F2}">
      <dgm:prSet/>
      <dgm:spPr/>
      <dgm:t>
        <a:bodyPr/>
        <a:lstStyle/>
        <a:p>
          <a:r>
            <a:rPr lang="en-US" dirty="0"/>
            <a:t>Output is a </a:t>
          </a:r>
          <a:r>
            <a:rPr lang="en-US" dirty="0" err="1"/>
            <a:t>lund</a:t>
          </a:r>
          <a:r>
            <a:rPr lang="en-US" dirty="0"/>
            <a:t> file</a:t>
          </a:r>
        </a:p>
      </dgm:t>
    </dgm:pt>
    <dgm:pt modelId="{F3CBC9CF-987D-8945-9DEC-B6306230D019}" type="parTrans" cxnId="{DED98485-5A6F-6444-A5E9-15305F38D622}">
      <dgm:prSet/>
      <dgm:spPr/>
      <dgm:t>
        <a:bodyPr/>
        <a:lstStyle/>
        <a:p>
          <a:endParaRPr lang="en-US"/>
        </a:p>
      </dgm:t>
    </dgm:pt>
    <dgm:pt modelId="{DCBEE294-395D-E14C-A109-BD019AA1795C}" type="sibTrans" cxnId="{DED98485-5A6F-6444-A5E9-15305F38D622}">
      <dgm:prSet/>
      <dgm:spPr/>
      <dgm:t>
        <a:bodyPr/>
        <a:lstStyle/>
        <a:p>
          <a:endParaRPr lang="en-US"/>
        </a:p>
      </dgm:t>
    </dgm:pt>
    <dgm:pt modelId="{29DA1399-C4C7-404D-91F2-066FC04E0A6A}">
      <dgm:prSet/>
      <dgm:spPr/>
      <dgm:t>
        <a:bodyPr/>
        <a:lstStyle/>
        <a:p>
          <a:r>
            <a:rPr lang="en-US"/>
            <a:t>Submit to OSG for reconstruction</a:t>
          </a:r>
          <a:endParaRPr lang="en-US" dirty="0"/>
        </a:p>
      </dgm:t>
    </dgm:pt>
    <dgm:pt modelId="{2250D1C7-A6E7-F54E-9ECD-058D2B2F70EA}" type="parTrans" cxnId="{E61A4460-671D-5D4D-B641-572D6F211E9E}">
      <dgm:prSet/>
      <dgm:spPr/>
      <dgm:t>
        <a:bodyPr/>
        <a:lstStyle/>
        <a:p>
          <a:endParaRPr lang="en-US"/>
        </a:p>
      </dgm:t>
    </dgm:pt>
    <dgm:pt modelId="{370766BB-DBC1-B14E-9FE9-12504098000B}" type="sibTrans" cxnId="{E61A4460-671D-5D4D-B641-572D6F211E9E}">
      <dgm:prSet/>
      <dgm:spPr/>
      <dgm:t>
        <a:bodyPr/>
        <a:lstStyle/>
        <a:p>
          <a:endParaRPr lang="en-US"/>
        </a:p>
      </dgm:t>
    </dgm:pt>
    <dgm:pt modelId="{01F158FD-6CBF-EC4C-BD5F-5657602335CB}" type="pres">
      <dgm:prSet presAssocID="{2BF4E4D1-96FB-C34F-88AD-C8AB4E21DFEF}" presName="Name0" presStyleCnt="0">
        <dgm:presLayoutVars>
          <dgm:dir/>
          <dgm:resizeHandles val="exact"/>
        </dgm:presLayoutVars>
      </dgm:prSet>
      <dgm:spPr/>
    </dgm:pt>
    <dgm:pt modelId="{EB79BB0F-DEF3-E74B-BFC5-370C13FA00A4}" type="pres">
      <dgm:prSet presAssocID="{2BC430BA-9D95-4141-B81B-C14F468D3086}" presName="node" presStyleLbl="node1" presStyleIdx="0" presStyleCnt="6">
        <dgm:presLayoutVars>
          <dgm:bulletEnabled val="1"/>
        </dgm:presLayoutVars>
      </dgm:prSet>
      <dgm:spPr/>
    </dgm:pt>
    <dgm:pt modelId="{392FC2CD-28DC-394D-AE81-46D6D649C250}" type="pres">
      <dgm:prSet presAssocID="{1EE82FE7-ACD5-A24F-B20C-60E89F4B7730}" presName="sibTrans" presStyleLbl="sibTrans2D1" presStyleIdx="0" presStyleCnt="5"/>
      <dgm:spPr/>
    </dgm:pt>
    <dgm:pt modelId="{F3D2AA03-FC5E-9A45-95BF-8678B2D3BEFC}" type="pres">
      <dgm:prSet presAssocID="{1EE82FE7-ACD5-A24F-B20C-60E89F4B7730}" presName="connectorText" presStyleLbl="sibTrans2D1" presStyleIdx="0" presStyleCnt="5"/>
      <dgm:spPr/>
    </dgm:pt>
    <dgm:pt modelId="{7FE8C4B0-BC07-7F4D-B897-72944123B338}" type="pres">
      <dgm:prSet presAssocID="{6220FFB0-028A-9242-BE5C-5C2ABFD0F310}" presName="node" presStyleLbl="node1" presStyleIdx="1" presStyleCnt="6">
        <dgm:presLayoutVars>
          <dgm:bulletEnabled val="1"/>
        </dgm:presLayoutVars>
      </dgm:prSet>
      <dgm:spPr/>
    </dgm:pt>
    <dgm:pt modelId="{C41145BF-6D95-CF43-8D4F-DCD84743E3F0}" type="pres">
      <dgm:prSet presAssocID="{4B6B6EDE-6C89-2242-813A-A0F059ACAD06}" presName="sibTrans" presStyleLbl="sibTrans2D1" presStyleIdx="1" presStyleCnt="5"/>
      <dgm:spPr/>
    </dgm:pt>
    <dgm:pt modelId="{B7A59430-256B-744B-BD3E-1759379DBF1D}" type="pres">
      <dgm:prSet presAssocID="{4B6B6EDE-6C89-2242-813A-A0F059ACAD06}" presName="connectorText" presStyleLbl="sibTrans2D1" presStyleIdx="1" presStyleCnt="5"/>
      <dgm:spPr/>
    </dgm:pt>
    <dgm:pt modelId="{5558669E-FFB5-0041-A544-3A795B71A889}" type="pres">
      <dgm:prSet presAssocID="{3233A03D-CBCF-CF47-9C21-E556DF59988A}" presName="node" presStyleLbl="node1" presStyleIdx="2" presStyleCnt="6">
        <dgm:presLayoutVars>
          <dgm:bulletEnabled val="1"/>
        </dgm:presLayoutVars>
      </dgm:prSet>
      <dgm:spPr/>
    </dgm:pt>
    <dgm:pt modelId="{68ABC4CC-3E99-1B4F-BC8F-0895BBFBEE79}" type="pres">
      <dgm:prSet presAssocID="{0C80F02D-EA4C-264E-86A2-8FDFB21EABD0}" presName="sibTrans" presStyleLbl="sibTrans2D1" presStyleIdx="2" presStyleCnt="5"/>
      <dgm:spPr/>
    </dgm:pt>
    <dgm:pt modelId="{C008B40D-E7CC-0D41-A4B0-E550FD67CEC4}" type="pres">
      <dgm:prSet presAssocID="{0C80F02D-EA4C-264E-86A2-8FDFB21EABD0}" presName="connectorText" presStyleLbl="sibTrans2D1" presStyleIdx="2" presStyleCnt="5"/>
      <dgm:spPr/>
    </dgm:pt>
    <dgm:pt modelId="{4F1F783F-87B6-134D-BCBE-CBE8C04F8289}" type="pres">
      <dgm:prSet presAssocID="{FCDB42CE-E889-2F43-9339-CF380158EC49}" presName="node" presStyleLbl="node1" presStyleIdx="3" presStyleCnt="6">
        <dgm:presLayoutVars>
          <dgm:bulletEnabled val="1"/>
        </dgm:presLayoutVars>
      </dgm:prSet>
      <dgm:spPr/>
    </dgm:pt>
    <dgm:pt modelId="{BA9053B1-DFA9-6A48-9456-B7451226A2E1}" type="pres">
      <dgm:prSet presAssocID="{A8BBD9E5-981A-2547-ADEA-AB08F42F0A8B}" presName="sibTrans" presStyleLbl="sibTrans2D1" presStyleIdx="3" presStyleCnt="5"/>
      <dgm:spPr/>
    </dgm:pt>
    <dgm:pt modelId="{5F950DE3-2591-5140-9B7B-56332C9C17D4}" type="pres">
      <dgm:prSet presAssocID="{A8BBD9E5-981A-2547-ADEA-AB08F42F0A8B}" presName="connectorText" presStyleLbl="sibTrans2D1" presStyleIdx="3" presStyleCnt="5"/>
      <dgm:spPr/>
    </dgm:pt>
    <dgm:pt modelId="{8FCA87E5-7A9A-974B-9000-E42FE50F5C5B}" type="pres">
      <dgm:prSet presAssocID="{E239B2EE-1BA2-8D44-BC30-7AEE3E1597F2}" presName="node" presStyleLbl="node1" presStyleIdx="4" presStyleCnt="6">
        <dgm:presLayoutVars>
          <dgm:bulletEnabled val="1"/>
        </dgm:presLayoutVars>
      </dgm:prSet>
      <dgm:spPr/>
    </dgm:pt>
    <dgm:pt modelId="{0C5DBACD-8138-594C-B563-EE891585D83E}" type="pres">
      <dgm:prSet presAssocID="{DCBEE294-395D-E14C-A109-BD019AA1795C}" presName="sibTrans" presStyleLbl="sibTrans2D1" presStyleIdx="4" presStyleCnt="5"/>
      <dgm:spPr/>
    </dgm:pt>
    <dgm:pt modelId="{C1E5C3F6-05D2-6C40-AC17-52C48C2808F3}" type="pres">
      <dgm:prSet presAssocID="{DCBEE294-395D-E14C-A109-BD019AA1795C}" presName="connectorText" presStyleLbl="sibTrans2D1" presStyleIdx="4" presStyleCnt="5"/>
      <dgm:spPr/>
    </dgm:pt>
    <dgm:pt modelId="{34E374B8-8427-6240-8DD6-A2D5B6F6D034}" type="pres">
      <dgm:prSet presAssocID="{29DA1399-C4C7-404D-91F2-066FC04E0A6A}" presName="node" presStyleLbl="node1" presStyleIdx="5" presStyleCnt="6">
        <dgm:presLayoutVars>
          <dgm:bulletEnabled val="1"/>
        </dgm:presLayoutVars>
      </dgm:prSet>
      <dgm:spPr/>
    </dgm:pt>
  </dgm:ptLst>
  <dgm:cxnLst>
    <dgm:cxn modelId="{01D8F905-B29E-F642-997B-6B356F73CB94}" srcId="{2BF4E4D1-96FB-C34F-88AD-C8AB4E21DFEF}" destId="{3233A03D-CBCF-CF47-9C21-E556DF59988A}" srcOrd="2" destOrd="0" parTransId="{0D99301A-30E3-5447-97D5-A5EF75AF0AB2}" sibTransId="{0C80F02D-EA4C-264E-86A2-8FDFB21EABD0}"/>
    <dgm:cxn modelId="{A456AE19-D789-BE4F-B555-649607876E3A}" srcId="{2BF4E4D1-96FB-C34F-88AD-C8AB4E21DFEF}" destId="{2BC430BA-9D95-4141-B81B-C14F468D3086}" srcOrd="0" destOrd="0" parTransId="{B999C235-5EC0-9241-9E24-4186A2BD16A7}" sibTransId="{1EE82FE7-ACD5-A24F-B20C-60E89F4B7730}"/>
    <dgm:cxn modelId="{E0148F29-5553-384C-A4E6-D1FAE9747808}" type="presOf" srcId="{6220FFB0-028A-9242-BE5C-5C2ABFD0F310}" destId="{7FE8C4B0-BC07-7F4D-B897-72944123B338}" srcOrd="0" destOrd="0" presId="urn:microsoft.com/office/officeart/2005/8/layout/process1"/>
    <dgm:cxn modelId="{2A341D32-D6F0-FF40-ACE7-22DD27129FE5}" type="presOf" srcId="{1EE82FE7-ACD5-A24F-B20C-60E89F4B7730}" destId="{392FC2CD-28DC-394D-AE81-46D6D649C250}" srcOrd="0" destOrd="0" presId="urn:microsoft.com/office/officeart/2005/8/layout/process1"/>
    <dgm:cxn modelId="{0C957637-30E9-8E48-ACA6-12B6437666DF}" type="presOf" srcId="{4B6B6EDE-6C89-2242-813A-A0F059ACAD06}" destId="{B7A59430-256B-744B-BD3E-1759379DBF1D}" srcOrd="1" destOrd="0" presId="urn:microsoft.com/office/officeart/2005/8/layout/process1"/>
    <dgm:cxn modelId="{F9C32845-8FBE-F242-BC8C-684024A3F913}" srcId="{2BF4E4D1-96FB-C34F-88AD-C8AB4E21DFEF}" destId="{FCDB42CE-E889-2F43-9339-CF380158EC49}" srcOrd="3" destOrd="0" parTransId="{721F2C9B-A916-374E-9D93-E8B53A63EE3E}" sibTransId="{A8BBD9E5-981A-2547-ADEA-AB08F42F0A8B}"/>
    <dgm:cxn modelId="{95F6524A-BB2F-3F4B-B095-CFEC22F035E3}" type="presOf" srcId="{0C80F02D-EA4C-264E-86A2-8FDFB21EABD0}" destId="{68ABC4CC-3E99-1B4F-BC8F-0895BBFBEE79}" srcOrd="0" destOrd="0" presId="urn:microsoft.com/office/officeart/2005/8/layout/process1"/>
    <dgm:cxn modelId="{3F88355F-20E7-0942-AD0F-B66B4D60F103}" type="presOf" srcId="{1EE82FE7-ACD5-A24F-B20C-60E89F4B7730}" destId="{F3D2AA03-FC5E-9A45-95BF-8678B2D3BEFC}" srcOrd="1" destOrd="0" presId="urn:microsoft.com/office/officeart/2005/8/layout/process1"/>
    <dgm:cxn modelId="{E61A4460-671D-5D4D-B641-572D6F211E9E}" srcId="{2BF4E4D1-96FB-C34F-88AD-C8AB4E21DFEF}" destId="{29DA1399-C4C7-404D-91F2-066FC04E0A6A}" srcOrd="5" destOrd="0" parTransId="{2250D1C7-A6E7-F54E-9ECD-058D2B2F70EA}" sibTransId="{370766BB-DBC1-B14E-9FE9-12504098000B}"/>
    <dgm:cxn modelId="{37ABCA6A-631D-C444-8E3F-78B97DE10788}" type="presOf" srcId="{FCDB42CE-E889-2F43-9339-CF380158EC49}" destId="{4F1F783F-87B6-134D-BCBE-CBE8C04F8289}" srcOrd="0" destOrd="0" presId="urn:microsoft.com/office/officeart/2005/8/layout/process1"/>
    <dgm:cxn modelId="{E95A566C-CDC0-AC43-9A3E-54B26C16BC63}" type="presOf" srcId="{DCBEE294-395D-E14C-A109-BD019AA1795C}" destId="{C1E5C3F6-05D2-6C40-AC17-52C48C2808F3}" srcOrd="1" destOrd="0" presId="urn:microsoft.com/office/officeart/2005/8/layout/process1"/>
    <dgm:cxn modelId="{D3A52573-CCA8-824F-A097-4A703CC26184}" type="presOf" srcId="{0C80F02D-EA4C-264E-86A2-8FDFB21EABD0}" destId="{C008B40D-E7CC-0D41-A4B0-E550FD67CEC4}" srcOrd="1" destOrd="0" presId="urn:microsoft.com/office/officeart/2005/8/layout/process1"/>
    <dgm:cxn modelId="{A3753B7E-E0C7-0E49-AA6C-BBB18423DB94}" type="presOf" srcId="{DCBEE294-395D-E14C-A109-BD019AA1795C}" destId="{0C5DBACD-8138-594C-B563-EE891585D83E}" srcOrd="0" destOrd="0" presId="urn:microsoft.com/office/officeart/2005/8/layout/process1"/>
    <dgm:cxn modelId="{DED98485-5A6F-6444-A5E9-15305F38D622}" srcId="{2BF4E4D1-96FB-C34F-88AD-C8AB4E21DFEF}" destId="{E239B2EE-1BA2-8D44-BC30-7AEE3E1597F2}" srcOrd="4" destOrd="0" parTransId="{F3CBC9CF-987D-8945-9DEC-B6306230D019}" sibTransId="{DCBEE294-395D-E14C-A109-BD019AA1795C}"/>
    <dgm:cxn modelId="{719EA086-3C6B-954F-963A-806EAFD51D81}" type="presOf" srcId="{2BC430BA-9D95-4141-B81B-C14F468D3086}" destId="{EB79BB0F-DEF3-E74B-BFC5-370C13FA00A4}" srcOrd="0" destOrd="0" presId="urn:microsoft.com/office/officeart/2005/8/layout/process1"/>
    <dgm:cxn modelId="{4CC0EA8A-3689-C547-86E1-93B4363FAE03}" type="presOf" srcId="{4B6B6EDE-6C89-2242-813A-A0F059ACAD06}" destId="{C41145BF-6D95-CF43-8D4F-DCD84743E3F0}" srcOrd="0" destOrd="0" presId="urn:microsoft.com/office/officeart/2005/8/layout/process1"/>
    <dgm:cxn modelId="{56488E8D-4D21-A746-9F0E-2FB30043C997}" type="presOf" srcId="{A8BBD9E5-981A-2547-ADEA-AB08F42F0A8B}" destId="{5F950DE3-2591-5140-9B7B-56332C9C17D4}" srcOrd="1" destOrd="0" presId="urn:microsoft.com/office/officeart/2005/8/layout/process1"/>
    <dgm:cxn modelId="{2036EFAC-A625-CB4E-8329-6699B60D8C72}" type="presOf" srcId="{29DA1399-C4C7-404D-91F2-066FC04E0A6A}" destId="{34E374B8-8427-6240-8DD6-A2D5B6F6D034}" srcOrd="0" destOrd="0" presId="urn:microsoft.com/office/officeart/2005/8/layout/process1"/>
    <dgm:cxn modelId="{E40EBACC-F9F5-2247-8ADD-2EC580507EB7}" srcId="{2BF4E4D1-96FB-C34F-88AD-C8AB4E21DFEF}" destId="{6220FFB0-028A-9242-BE5C-5C2ABFD0F310}" srcOrd="1" destOrd="0" parTransId="{5C933F37-256F-EF40-B191-00DAD3E721FD}" sibTransId="{4B6B6EDE-6C89-2242-813A-A0F059ACAD06}"/>
    <dgm:cxn modelId="{57624DCD-84CA-6F4C-8900-D3AE0A66878C}" type="presOf" srcId="{E239B2EE-1BA2-8D44-BC30-7AEE3E1597F2}" destId="{8FCA87E5-7A9A-974B-9000-E42FE50F5C5B}" srcOrd="0" destOrd="0" presId="urn:microsoft.com/office/officeart/2005/8/layout/process1"/>
    <dgm:cxn modelId="{81E9BDE5-DA44-F74A-9277-7BE18B35F5CE}" type="presOf" srcId="{3233A03D-CBCF-CF47-9C21-E556DF59988A}" destId="{5558669E-FFB5-0041-A544-3A795B71A889}" srcOrd="0" destOrd="0" presId="urn:microsoft.com/office/officeart/2005/8/layout/process1"/>
    <dgm:cxn modelId="{EA5DA0EC-4681-ED49-8300-0104591C4D06}" type="presOf" srcId="{A8BBD9E5-981A-2547-ADEA-AB08F42F0A8B}" destId="{BA9053B1-DFA9-6A48-9456-B7451226A2E1}" srcOrd="0" destOrd="0" presId="urn:microsoft.com/office/officeart/2005/8/layout/process1"/>
    <dgm:cxn modelId="{5A9AC4F5-A94F-104D-A36D-8EEF77E92B3D}" type="presOf" srcId="{2BF4E4D1-96FB-C34F-88AD-C8AB4E21DFEF}" destId="{01F158FD-6CBF-EC4C-BD5F-5657602335CB}" srcOrd="0" destOrd="0" presId="urn:microsoft.com/office/officeart/2005/8/layout/process1"/>
    <dgm:cxn modelId="{D208E33F-FA24-8748-90B7-BC3025EF1C77}" type="presParOf" srcId="{01F158FD-6CBF-EC4C-BD5F-5657602335CB}" destId="{EB79BB0F-DEF3-E74B-BFC5-370C13FA00A4}" srcOrd="0" destOrd="0" presId="urn:microsoft.com/office/officeart/2005/8/layout/process1"/>
    <dgm:cxn modelId="{01758CC6-47A9-3E41-83D1-743A30B3DDEF}" type="presParOf" srcId="{01F158FD-6CBF-EC4C-BD5F-5657602335CB}" destId="{392FC2CD-28DC-394D-AE81-46D6D649C250}" srcOrd="1" destOrd="0" presId="urn:microsoft.com/office/officeart/2005/8/layout/process1"/>
    <dgm:cxn modelId="{B730CF6C-F48A-B849-8753-8B30E3BD00C3}" type="presParOf" srcId="{392FC2CD-28DC-394D-AE81-46D6D649C250}" destId="{F3D2AA03-FC5E-9A45-95BF-8678B2D3BEFC}" srcOrd="0" destOrd="0" presId="urn:microsoft.com/office/officeart/2005/8/layout/process1"/>
    <dgm:cxn modelId="{2783F348-0243-1B45-A7B0-99B3A0DFF712}" type="presParOf" srcId="{01F158FD-6CBF-EC4C-BD5F-5657602335CB}" destId="{7FE8C4B0-BC07-7F4D-B897-72944123B338}" srcOrd="2" destOrd="0" presId="urn:microsoft.com/office/officeart/2005/8/layout/process1"/>
    <dgm:cxn modelId="{2F47F4EF-F93A-D44E-B64C-27CED4403832}" type="presParOf" srcId="{01F158FD-6CBF-EC4C-BD5F-5657602335CB}" destId="{C41145BF-6D95-CF43-8D4F-DCD84743E3F0}" srcOrd="3" destOrd="0" presId="urn:microsoft.com/office/officeart/2005/8/layout/process1"/>
    <dgm:cxn modelId="{17F91CC0-ABE2-4744-BE73-C062D0A693C4}" type="presParOf" srcId="{C41145BF-6D95-CF43-8D4F-DCD84743E3F0}" destId="{B7A59430-256B-744B-BD3E-1759379DBF1D}" srcOrd="0" destOrd="0" presId="urn:microsoft.com/office/officeart/2005/8/layout/process1"/>
    <dgm:cxn modelId="{5A26F4E5-2BBC-5042-A5E4-1E5B9934EA75}" type="presParOf" srcId="{01F158FD-6CBF-EC4C-BD5F-5657602335CB}" destId="{5558669E-FFB5-0041-A544-3A795B71A889}" srcOrd="4" destOrd="0" presId="urn:microsoft.com/office/officeart/2005/8/layout/process1"/>
    <dgm:cxn modelId="{BEE65EEE-C412-A545-BCBA-A8F064364569}" type="presParOf" srcId="{01F158FD-6CBF-EC4C-BD5F-5657602335CB}" destId="{68ABC4CC-3E99-1B4F-BC8F-0895BBFBEE79}" srcOrd="5" destOrd="0" presId="urn:microsoft.com/office/officeart/2005/8/layout/process1"/>
    <dgm:cxn modelId="{AD1714A1-A19D-FF45-828A-5CEC5038E264}" type="presParOf" srcId="{68ABC4CC-3E99-1B4F-BC8F-0895BBFBEE79}" destId="{C008B40D-E7CC-0D41-A4B0-E550FD67CEC4}" srcOrd="0" destOrd="0" presId="urn:microsoft.com/office/officeart/2005/8/layout/process1"/>
    <dgm:cxn modelId="{10395E36-AFC7-C94D-9C1A-400F014A3E4C}" type="presParOf" srcId="{01F158FD-6CBF-EC4C-BD5F-5657602335CB}" destId="{4F1F783F-87B6-134D-BCBE-CBE8C04F8289}" srcOrd="6" destOrd="0" presId="urn:microsoft.com/office/officeart/2005/8/layout/process1"/>
    <dgm:cxn modelId="{5B4D2865-98A5-284C-BE43-09D613FED4B5}" type="presParOf" srcId="{01F158FD-6CBF-EC4C-BD5F-5657602335CB}" destId="{BA9053B1-DFA9-6A48-9456-B7451226A2E1}" srcOrd="7" destOrd="0" presId="urn:microsoft.com/office/officeart/2005/8/layout/process1"/>
    <dgm:cxn modelId="{BEF19A70-9F49-DE4E-9E8B-1F8690ED0F13}" type="presParOf" srcId="{BA9053B1-DFA9-6A48-9456-B7451226A2E1}" destId="{5F950DE3-2591-5140-9B7B-56332C9C17D4}" srcOrd="0" destOrd="0" presId="urn:microsoft.com/office/officeart/2005/8/layout/process1"/>
    <dgm:cxn modelId="{F46E34D4-1E42-9B48-820C-648BB58CC724}" type="presParOf" srcId="{01F158FD-6CBF-EC4C-BD5F-5657602335CB}" destId="{8FCA87E5-7A9A-974B-9000-E42FE50F5C5B}" srcOrd="8" destOrd="0" presId="urn:microsoft.com/office/officeart/2005/8/layout/process1"/>
    <dgm:cxn modelId="{B9121FEE-F5D2-A049-B396-9C40CE0889C3}" type="presParOf" srcId="{01F158FD-6CBF-EC4C-BD5F-5657602335CB}" destId="{0C5DBACD-8138-594C-B563-EE891585D83E}" srcOrd="9" destOrd="0" presId="urn:microsoft.com/office/officeart/2005/8/layout/process1"/>
    <dgm:cxn modelId="{58BCECE0-8E83-AC45-88BF-99F1E722E178}" type="presParOf" srcId="{0C5DBACD-8138-594C-B563-EE891585D83E}" destId="{C1E5C3F6-05D2-6C40-AC17-52C48C2808F3}" srcOrd="0" destOrd="0" presId="urn:microsoft.com/office/officeart/2005/8/layout/process1"/>
    <dgm:cxn modelId="{4651C49D-CE1B-BE4E-9883-1B466A69ABD0}" type="presParOf" srcId="{01F158FD-6CBF-EC4C-BD5F-5657602335CB}" destId="{34E374B8-8427-6240-8DD6-A2D5B6F6D034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9BB0F-DEF3-E74B-BFC5-370C13FA00A4}">
      <dsp:nvSpPr>
        <dsp:cNvPr id="0" name=""/>
        <dsp:cNvSpPr/>
      </dsp:nvSpPr>
      <dsp:spPr>
        <a:xfrm>
          <a:off x="0" y="1205628"/>
          <a:ext cx="1409948" cy="120286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Provide input info (beam energy, scattered e’ location)</a:t>
          </a:r>
        </a:p>
      </dsp:txBody>
      <dsp:txXfrm>
        <a:off x="35231" y="1240859"/>
        <a:ext cx="1339486" cy="1132400"/>
      </dsp:txXfrm>
    </dsp:sp>
    <dsp:sp modelId="{392FC2CD-28DC-394D-AE81-46D6D649C250}">
      <dsp:nvSpPr>
        <dsp:cNvPr id="0" name=""/>
        <dsp:cNvSpPr/>
      </dsp:nvSpPr>
      <dsp:spPr>
        <a:xfrm>
          <a:off x="1550943" y="1632225"/>
          <a:ext cx="298909" cy="3496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550943" y="1702158"/>
        <a:ext cx="209236" cy="209801"/>
      </dsp:txXfrm>
    </dsp:sp>
    <dsp:sp modelId="{7FE8C4B0-BC07-7F4D-B897-72944123B338}">
      <dsp:nvSpPr>
        <dsp:cNvPr id="0" name=""/>
        <dsp:cNvSpPr/>
      </dsp:nvSpPr>
      <dsp:spPr>
        <a:xfrm>
          <a:off x="1973927" y="1205628"/>
          <a:ext cx="1409948" cy="1202862"/>
        </a:xfrm>
        <a:prstGeom prst="roundRect">
          <a:avLst>
            <a:gd name="adj" fmla="val 10000"/>
          </a:avLst>
        </a:prstGeom>
        <a:solidFill>
          <a:schemeClr val="accent2">
            <a:hueOff val="-2070378"/>
            <a:satOff val="9172"/>
            <a:lumOff val="-3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Provide intermediate particle distribution info </a:t>
          </a:r>
          <a:endParaRPr lang="en-US" sz="1500" kern="1200" dirty="0"/>
        </a:p>
      </dsp:txBody>
      <dsp:txXfrm>
        <a:off x="2009158" y="1240859"/>
        <a:ext cx="1339486" cy="1132400"/>
      </dsp:txXfrm>
    </dsp:sp>
    <dsp:sp modelId="{C41145BF-6D95-CF43-8D4F-DCD84743E3F0}">
      <dsp:nvSpPr>
        <dsp:cNvPr id="0" name=""/>
        <dsp:cNvSpPr/>
      </dsp:nvSpPr>
      <dsp:spPr>
        <a:xfrm>
          <a:off x="3524871" y="1632225"/>
          <a:ext cx="298909" cy="3496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2587972"/>
            <a:satOff val="11465"/>
            <a:lumOff val="-421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3524871" y="1702158"/>
        <a:ext cx="209236" cy="209801"/>
      </dsp:txXfrm>
    </dsp:sp>
    <dsp:sp modelId="{5558669E-FFB5-0041-A544-3A795B71A889}">
      <dsp:nvSpPr>
        <dsp:cNvPr id="0" name=""/>
        <dsp:cNvSpPr/>
      </dsp:nvSpPr>
      <dsp:spPr>
        <a:xfrm>
          <a:off x="3947855" y="1205628"/>
          <a:ext cx="1409948" cy="1202862"/>
        </a:xfrm>
        <a:prstGeom prst="roundRect">
          <a:avLst>
            <a:gd name="adj" fmla="val 10000"/>
          </a:avLst>
        </a:prstGeom>
        <a:solidFill>
          <a:schemeClr val="accent2">
            <a:hueOff val="-4140755"/>
            <a:satOff val="18344"/>
            <a:lumOff val="-67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Add in any t-slope dependances etc. </a:t>
          </a:r>
        </a:p>
      </dsp:txBody>
      <dsp:txXfrm>
        <a:off x="3983086" y="1240859"/>
        <a:ext cx="1339486" cy="1132400"/>
      </dsp:txXfrm>
    </dsp:sp>
    <dsp:sp modelId="{68ABC4CC-3E99-1B4F-BC8F-0895BBFBEE79}">
      <dsp:nvSpPr>
        <dsp:cNvPr id="0" name=""/>
        <dsp:cNvSpPr/>
      </dsp:nvSpPr>
      <dsp:spPr>
        <a:xfrm>
          <a:off x="5498799" y="1632225"/>
          <a:ext cx="298909" cy="3496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5175944"/>
            <a:satOff val="22930"/>
            <a:lumOff val="-843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5498799" y="1702158"/>
        <a:ext cx="209236" cy="209801"/>
      </dsp:txXfrm>
    </dsp:sp>
    <dsp:sp modelId="{4F1F783F-87B6-134D-BCBE-CBE8C04F8289}">
      <dsp:nvSpPr>
        <dsp:cNvPr id="0" name=""/>
        <dsp:cNvSpPr/>
      </dsp:nvSpPr>
      <dsp:spPr>
        <a:xfrm>
          <a:off x="5921783" y="1205628"/>
          <a:ext cx="1409948" cy="1202862"/>
        </a:xfrm>
        <a:prstGeom prst="roundRect">
          <a:avLst>
            <a:gd name="adj" fmla="val 10000"/>
          </a:avLst>
        </a:prstGeom>
        <a:solidFill>
          <a:schemeClr val="accent2">
            <a:hueOff val="-6211133"/>
            <a:satOff val="27515"/>
            <a:lumOff val="-10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Run simulation</a:t>
          </a:r>
        </a:p>
      </dsp:txBody>
      <dsp:txXfrm>
        <a:off x="5957014" y="1240859"/>
        <a:ext cx="1339486" cy="1132400"/>
      </dsp:txXfrm>
    </dsp:sp>
    <dsp:sp modelId="{BA9053B1-DFA9-6A48-9456-B7451226A2E1}">
      <dsp:nvSpPr>
        <dsp:cNvPr id="0" name=""/>
        <dsp:cNvSpPr/>
      </dsp:nvSpPr>
      <dsp:spPr>
        <a:xfrm>
          <a:off x="7472727" y="1632225"/>
          <a:ext cx="298909" cy="3496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7763915"/>
            <a:satOff val="34394"/>
            <a:lumOff val="-1264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7472727" y="1702158"/>
        <a:ext cx="209236" cy="209801"/>
      </dsp:txXfrm>
    </dsp:sp>
    <dsp:sp modelId="{8FCA87E5-7A9A-974B-9000-E42FE50F5C5B}">
      <dsp:nvSpPr>
        <dsp:cNvPr id="0" name=""/>
        <dsp:cNvSpPr/>
      </dsp:nvSpPr>
      <dsp:spPr>
        <a:xfrm>
          <a:off x="7895711" y="1205628"/>
          <a:ext cx="1409948" cy="1202862"/>
        </a:xfrm>
        <a:prstGeom prst="roundRect">
          <a:avLst>
            <a:gd name="adj" fmla="val 10000"/>
          </a:avLst>
        </a:prstGeom>
        <a:solidFill>
          <a:schemeClr val="accent2">
            <a:hueOff val="-8281511"/>
            <a:satOff val="36687"/>
            <a:lumOff val="-134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Output is a </a:t>
          </a:r>
          <a:r>
            <a:rPr lang="en-US" sz="1500" kern="1200" dirty="0" err="1"/>
            <a:t>lund</a:t>
          </a:r>
          <a:r>
            <a:rPr lang="en-US" sz="1500" kern="1200" dirty="0"/>
            <a:t> file</a:t>
          </a:r>
        </a:p>
      </dsp:txBody>
      <dsp:txXfrm>
        <a:off x="7930942" y="1240859"/>
        <a:ext cx="1339486" cy="1132400"/>
      </dsp:txXfrm>
    </dsp:sp>
    <dsp:sp modelId="{0C5DBACD-8138-594C-B563-EE891585D83E}">
      <dsp:nvSpPr>
        <dsp:cNvPr id="0" name=""/>
        <dsp:cNvSpPr/>
      </dsp:nvSpPr>
      <dsp:spPr>
        <a:xfrm>
          <a:off x="9446654" y="1632225"/>
          <a:ext cx="298909" cy="3496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9446654" y="1702158"/>
        <a:ext cx="209236" cy="209801"/>
      </dsp:txXfrm>
    </dsp:sp>
    <dsp:sp modelId="{34E374B8-8427-6240-8DD6-A2D5B6F6D034}">
      <dsp:nvSpPr>
        <dsp:cNvPr id="0" name=""/>
        <dsp:cNvSpPr/>
      </dsp:nvSpPr>
      <dsp:spPr>
        <a:xfrm>
          <a:off x="9869639" y="1205628"/>
          <a:ext cx="1409948" cy="1202862"/>
        </a:xfrm>
        <a:prstGeom prst="roundRect">
          <a:avLst>
            <a:gd name="adj" fmla="val 10000"/>
          </a:avLst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Submit to OSG for reconstruction</a:t>
          </a:r>
          <a:endParaRPr lang="en-US" sz="1500" kern="1200" dirty="0"/>
        </a:p>
      </dsp:txBody>
      <dsp:txXfrm>
        <a:off x="9904870" y="1240859"/>
        <a:ext cx="1339486" cy="1132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B5FB9A-9D24-984D-AEB3-35B44BDDE6C3}" type="datetimeFigureOut">
              <a:rPr lang="en-US" smtClean="0"/>
              <a:t>7/9/25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B27588-13FB-1942-AD05-9F27C99A1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64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BBAAA-5FD2-254F-8F5B-95BB048BC8A8}" type="datetime1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Collab. Meeting July '25  Bianca Gualtieri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9C6A-DA0D-E042-B377-74F386F73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36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4128C-2564-EF4E-9974-6D4AF3EC953D}" type="datetime1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Collab. Meeting July '25  Bianca Gualtieri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9C6A-DA0D-E042-B377-74F386F73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25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82415-D843-1E47-8D01-34156563D291}" type="datetime1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Collab. Meeting July '25  Bianca Gualtieri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9C6A-DA0D-E042-B377-74F386F73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50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BB6D-D0DC-EF4E-8FBF-CFCCD59EEC2D}" type="datetime1">
              <a:rPr lang="en-US" smtClean="0"/>
              <a:t>7/9/25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Collab. Meeting July '25  Bianca Gualtieri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9C6A-DA0D-E042-B377-74F386F73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22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F4B65-7B86-0F46-9D9D-E20A91B11475}" type="datetime1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Collab. Meeting July '25  Bianca Gualtieri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9C6A-DA0D-E042-B377-74F386F73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48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CB0B-A462-824B-B9DE-2B2B8EAAF7F8}" type="datetime1">
              <a:rPr lang="en-US" smtClean="0"/>
              <a:t>7/9/25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Collab. Meeting July '25  Bianca Gualtieri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9C6A-DA0D-E042-B377-74F386F73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32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AF4E4-80CD-6F48-B7C5-D602788DC04C}" type="datetime1">
              <a:rPr lang="en-US" smtClean="0"/>
              <a:t>7/9/25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Collab. Meeting July '25  Bianca Gualtieri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9C6A-DA0D-E042-B377-74F386F737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774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44DCE-3E8B-5D4D-8D6A-EC6CFF7D9175}" type="datetime1">
              <a:rPr lang="en-US" smtClean="0"/>
              <a:t>7/9/25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Collab. Meeting July '25  Bianca Gualtieri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9C6A-DA0D-E042-B377-74F386F73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7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A1D4C-D4A6-C240-8DA4-C441920D2DD5}" type="datetime1">
              <a:rPr lang="en-US" smtClean="0"/>
              <a:t>7/9/25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Collab. Meeting July '25  Bianca Gualtieri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9C6A-DA0D-E042-B377-74F386F73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13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01013-696B-8F4E-8A31-ACC62B2E5850}" type="datetime1">
              <a:rPr lang="en-US" smtClean="0"/>
              <a:t>7/9/25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CLAS Collab. Meeting July '25  Bianca Gualtieri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9C6A-DA0D-E042-B377-74F386F73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97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A68FD647-2116-EA44-B3B8-1845FB60F521}" type="datetime1">
              <a:rPr lang="en-US" smtClean="0"/>
              <a:t>7/9/25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CLAS Collab. Meeting July '25  Bianca Gualtieri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9C6A-DA0D-E042-B377-74F386F73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0488A159-5B72-114A-B33D-B887D8B939E3}" type="datetime1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CLAS Collab. Meeting July '25  Bianca Gualtieri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23BD9C6A-DA0D-E042-B377-74F386F73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19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2.png"/><Relationship Id="rId4" Type="http://schemas.openxmlformats.org/officeDocument/2006/relationships/image" Target="../media/image45.pn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22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4" Type="http://schemas.openxmlformats.org/officeDocument/2006/relationships/image" Target="../media/image5.jpe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47081-8F54-4D46-9160-981AF2BB3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2729" y="1289303"/>
            <a:ext cx="9638443" cy="333930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5000" dirty="0"/>
              <a:t>RG-K Cascade Analysis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11E4F0-077B-E044-8658-7BC1D44621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2729" y="5499895"/>
            <a:ext cx="9638443" cy="48463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Bianca Gualtieri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CLAS Collaboration Meeting July 2025</a:t>
            </a: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423DD95C-4A49-A745-BE03-A72A47414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7536" y="6216757"/>
            <a:ext cx="2324100" cy="42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83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23BBF-A29D-514E-A54C-4BA321B6D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964692"/>
            <a:ext cx="4879901" cy="1188720"/>
          </a:xfrm>
        </p:spPr>
        <p:txBody>
          <a:bodyPr>
            <a:normAutofit/>
          </a:bodyPr>
          <a:lstStyle/>
          <a:p>
            <a:r>
              <a:rPr lang="en-US" sz="2600"/>
              <a:t>Mixed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37F40-7311-6248-ABE1-C57E73968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50758"/>
            <a:ext cx="4879900" cy="3101983"/>
          </a:xfrm>
        </p:spPr>
        <p:txBody>
          <a:bodyPr>
            <a:noAutofit/>
          </a:bodyPr>
          <a:lstStyle/>
          <a:p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The earlier mixed events template, presented at a previous collaboration meeting, did not provide an accurate background estimate.</a:t>
            </a:r>
            <a:br>
              <a:rPr lang="en-US" sz="2200" dirty="0"/>
            </a:br>
            <a:endParaRPr lang="en-US" sz="2200" dirty="0"/>
          </a:p>
          <a:p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However, more refined selection cuts to the kaon that is randomized, the mixed events background has significantly improved.</a:t>
            </a:r>
            <a:endParaRPr lang="en-US" sz="22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554A29-1ACA-DC4F-80AD-938EA88DB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Collab. Meeting July '25  Bianca Gualtieri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048A93-F566-7C48-9199-2719F9D8D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9C6A-DA0D-E042-B377-74F386F737B0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 descr="A graph of a mass&#10;&#10;Description automatically generated">
            <a:extLst>
              <a:ext uri="{FF2B5EF4-FFF2-40B4-BE49-F238E27FC236}">
                <a16:creationId xmlns:a16="http://schemas.microsoft.com/office/drawing/2014/main" id="{D964FD13-2D73-B24D-B7E5-0F3F029CF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941" y="817268"/>
            <a:ext cx="3892862" cy="2537245"/>
          </a:xfrm>
          <a:prstGeom prst="rect">
            <a:avLst/>
          </a:prstGeom>
        </p:spPr>
      </p:pic>
      <p:pic>
        <p:nvPicPr>
          <p:cNvPr id="4" name="Picture 3" descr="A graph with a red line&#10;&#10;Description automatically generated">
            <a:extLst>
              <a:ext uri="{FF2B5EF4-FFF2-40B4-BE49-F238E27FC236}">
                <a16:creationId xmlns:a16="http://schemas.microsoft.com/office/drawing/2014/main" id="{B99DE0CB-4AEF-8C4E-91E0-7894ECA22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40" y="3507999"/>
            <a:ext cx="4246240" cy="27282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F3F63A-C600-F84C-90DD-803A8A5D6C0A}"/>
              </a:ext>
            </a:extLst>
          </p:cNvPr>
          <p:cNvSpPr txBox="1"/>
          <p:nvPr/>
        </p:nvSpPr>
        <p:spPr>
          <a:xfrm>
            <a:off x="7518912" y="4185963"/>
            <a:ext cx="2236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Currently: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F41185-69EC-1B45-A2CD-5553D33EE513}"/>
              </a:ext>
            </a:extLst>
          </p:cNvPr>
          <p:cNvSpPr txBox="1"/>
          <p:nvPr/>
        </p:nvSpPr>
        <p:spPr>
          <a:xfrm>
            <a:off x="7251441" y="437126"/>
            <a:ext cx="2236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Previously:</a:t>
            </a:r>
          </a:p>
        </p:txBody>
      </p:sp>
    </p:spTree>
    <p:extLst>
      <p:ext uri="{BB962C8B-B14F-4D97-AF65-F5344CB8AC3E}">
        <p14:creationId xmlns:p14="http://schemas.microsoft.com/office/powerpoint/2010/main" val="392355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23BBF-A29D-514E-A54C-4BA321B6D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964692"/>
            <a:ext cx="4879901" cy="1188720"/>
          </a:xfrm>
        </p:spPr>
        <p:txBody>
          <a:bodyPr>
            <a:normAutofit/>
          </a:bodyPr>
          <a:lstStyle/>
          <a:p>
            <a:r>
              <a:rPr lang="en-US" sz="2600"/>
              <a:t>Mixed events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5E1206-7B9C-5944-B44C-ED4E5A7EC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Collab. Meeting July '25  Bianca Gualtieri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B7B377-4414-D94C-84C0-E1BAD4279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9C6A-DA0D-E042-B377-74F386F737B0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318E283C-6821-534E-BCE7-A97539F72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038" y="725662"/>
            <a:ext cx="3814539" cy="2460375"/>
          </a:xfrm>
          <a:prstGeom prst="rect">
            <a:avLst/>
          </a:prstGeom>
        </p:spPr>
      </p:pic>
      <p:pic>
        <p:nvPicPr>
          <p:cNvPr id="4" name="Picture 3" descr="A graph with a red line&#10;&#10;Description automatically generated">
            <a:extLst>
              <a:ext uri="{FF2B5EF4-FFF2-40B4-BE49-F238E27FC236}">
                <a16:creationId xmlns:a16="http://schemas.microsoft.com/office/drawing/2014/main" id="{B99DE0CB-4AEF-8C4E-91E0-7894ECA22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187" y="3328730"/>
            <a:ext cx="4246240" cy="27282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779D257-987F-0B41-A949-2381343B10B9}"/>
              </a:ext>
            </a:extLst>
          </p:cNvPr>
          <p:cNvSpPr txBox="1"/>
          <p:nvPr/>
        </p:nvSpPr>
        <p:spPr>
          <a:xfrm>
            <a:off x="7501389" y="4010144"/>
            <a:ext cx="2236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Currently: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BEC9944-739B-F449-97B7-039408FC7943}"/>
              </a:ext>
            </a:extLst>
          </p:cNvPr>
          <p:cNvSpPr txBox="1">
            <a:spLocks/>
          </p:cNvSpPr>
          <p:nvPr/>
        </p:nvSpPr>
        <p:spPr>
          <a:xfrm>
            <a:off x="804672" y="2450758"/>
            <a:ext cx="4879900" cy="31019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rgbClr val="000000"/>
                </a:solidFill>
                <a:latin typeface="-webkit-standard"/>
              </a:rPr>
              <a:t>The earlier mixed events template, presented at a previous collaboration meeting, did not provide an accurate background estimate.</a:t>
            </a:r>
            <a:br>
              <a:rPr lang="en-US" sz="2200" dirty="0"/>
            </a:br>
            <a:endParaRPr lang="en-US" sz="2200" dirty="0"/>
          </a:p>
          <a:p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However, more refined selection cuts to the kaon that is randomized, the mixed events background has significantly improved.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425350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0BDFEA-B9E0-C344-9AE1-D999021D4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68" y="3377509"/>
            <a:ext cx="4413588" cy="30122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FD9805-A8D6-D048-AC9D-37F0AD276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7866" y="375958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rgbClr val="262626"/>
                </a:solidFill>
              </a:rPr>
              <a:t>Kinematic coverage</a:t>
            </a:r>
            <a:br>
              <a:rPr lang="en-US" dirty="0">
                <a:solidFill>
                  <a:srgbClr val="262626"/>
                </a:solidFill>
              </a:rPr>
            </a:br>
            <a:r>
              <a:rPr lang="en-US" dirty="0">
                <a:solidFill>
                  <a:srgbClr val="262626"/>
                </a:solidFill>
              </a:rPr>
              <a:t>Forward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361DE0-7439-D341-8712-61A12AC4C1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0" y="1719456"/>
                <a:ext cx="5285791" cy="3042547"/>
              </a:xfrm>
            </p:spPr>
            <p:txBody>
              <a:bodyPr>
                <a:normAutofit/>
              </a:bodyPr>
              <a:lstStyle/>
              <a:p>
                <a:r>
                  <a:rPr lang="en-US" sz="2200" dirty="0"/>
                  <a:t>Data are binned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200" dirty="0"/>
              </a:p>
              <a:p>
                <a:r>
                  <a:rPr lang="en-US" sz="2200" dirty="0"/>
                  <a:t>In FD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0.2≤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≤2.0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𝐺𝑒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200" dirty="0"/>
              </a:p>
              <a:p>
                <a:r>
                  <a:rPr lang="en-US" sz="2200" dirty="0"/>
                  <a:t>Reaches lower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/>
                  <a:t> region to compliment previous RG-A cascade analysis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361DE0-7439-D341-8712-61A12AC4C1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0" y="1719456"/>
                <a:ext cx="5285791" cy="3042547"/>
              </a:xfrm>
              <a:blipFill>
                <a:blip r:embed="rId4"/>
                <a:stretch>
                  <a:fillRect l="-1439" t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8AF14A2-7EA3-6346-A9C1-C134FB32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786" y="6433285"/>
            <a:ext cx="5901189" cy="320040"/>
          </a:xfrm>
        </p:spPr>
        <p:txBody>
          <a:bodyPr/>
          <a:lstStyle/>
          <a:p>
            <a:r>
              <a:rPr lang="en-US" dirty="0"/>
              <a:t>CLAS Collab. Meeting July '25  Bianca Gualtieri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D76512-46FA-1C44-8EC7-A7CDD923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9C6A-DA0D-E042-B377-74F386F737B0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9A89A3-BD56-6D49-AEF6-C91FD287D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86" y="321733"/>
            <a:ext cx="4446162" cy="30122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D18CF5-9D1E-AF46-82A9-CB3BBEEE2D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432684"/>
            <a:ext cx="3133576" cy="30568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63F0A37-257B-A54C-A546-CF376DFF58A0}"/>
                  </a:ext>
                </a:extLst>
              </p:cNvPr>
              <p:cNvSpPr txBox="1"/>
              <p:nvPr/>
            </p:nvSpPr>
            <p:spPr>
              <a:xfrm>
                <a:off x="5721036" y="6489582"/>
                <a:ext cx="4087012" cy="4207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067" u="sng" dirty="0"/>
                  <a:t>Jose Carvajal, Ph.D. thesis </a:t>
                </a:r>
                <a:r>
                  <a:rPr lang="en-US" sz="1067" dirty="0"/>
                  <a:t>“First Time Measurement of Ground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067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067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1067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067" dirty="0"/>
                  <a:t> Hyperon Cross Section in </a:t>
                </a:r>
                <a:r>
                  <a:rPr lang="en-US" sz="1067" dirty="0" err="1"/>
                  <a:t>Electroproudction</a:t>
                </a:r>
                <a:r>
                  <a:rPr lang="en-US" sz="1067" dirty="0"/>
                  <a:t>”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63F0A37-257B-A54C-A546-CF376DFF5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1036" y="6489582"/>
                <a:ext cx="4087012" cy="420756"/>
              </a:xfrm>
              <a:prstGeom prst="rect">
                <a:avLst/>
              </a:prstGeom>
              <a:blipFill>
                <a:blip r:embed="rId7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823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a graph&#10;&#10;Description automatically generated">
            <a:extLst>
              <a:ext uri="{FF2B5EF4-FFF2-40B4-BE49-F238E27FC236}">
                <a16:creationId xmlns:a16="http://schemas.microsoft.com/office/drawing/2014/main" id="{8B905B73-7AA1-2148-B72D-7643A5110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15" y="3377509"/>
            <a:ext cx="4537830" cy="273404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2A9B402-66F6-477C-803C-FC8508A97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A87247-3B1E-F541-8728-5BBBE0DDC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732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 sz="2400">
                <a:solidFill>
                  <a:srgbClr val="262626"/>
                </a:solidFill>
              </a:rPr>
              <a:t>Forward Detector missing mass distribution</a:t>
            </a:r>
          </a:p>
        </p:txBody>
      </p:sp>
      <p:pic>
        <p:nvPicPr>
          <p:cNvPr id="6" name="Picture 5" descr="A graph of a graph showing different types of energy&#10;&#10;Description automatically generated with medium confidence">
            <a:extLst>
              <a:ext uri="{FF2B5EF4-FFF2-40B4-BE49-F238E27FC236}">
                <a16:creationId xmlns:a16="http://schemas.microsoft.com/office/drawing/2014/main" id="{10539765-0B15-974D-A752-A8C8C2A34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28" y="321733"/>
            <a:ext cx="4575805" cy="2734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3F77BE7-12AC-5748-ACAF-49F0A8D4C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732" y="2858703"/>
            <a:ext cx="5285791" cy="3042547"/>
          </a:xfrm>
        </p:spPr>
        <p:txBody>
          <a:bodyPr>
            <a:normAutofit/>
          </a:bodyPr>
          <a:lstStyle/>
          <a:p>
            <a:r>
              <a:rPr lang="en-US"/>
              <a:t>Both signals are fitted to a gaussian</a:t>
            </a:r>
          </a:p>
          <a:p>
            <a:r>
              <a:rPr lang="en-US"/>
              <a:t>Background is fit to the mixed events function</a:t>
            </a:r>
          </a:p>
          <a:p>
            <a:r>
              <a:rPr lang="en-US"/>
              <a:t>Green represents the total fit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3BDF2A-A78D-7948-82EA-B229EFB32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300" y="6536267"/>
            <a:ext cx="4441583" cy="3133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CLAS Collab. Meeting July '25  Bianca Gualtieri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35F952-C5F4-BB4B-B5C0-E0E3E1636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3BD9C6A-DA0D-E042-B377-74F386F737B0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292EEC-C7D3-CC4F-B818-8135C9D36AB7}"/>
                  </a:ext>
                </a:extLst>
              </p:cNvPr>
              <p:cNvSpPr txBox="1"/>
              <p:nvPr/>
            </p:nvSpPr>
            <p:spPr>
              <a:xfrm>
                <a:off x="490142" y="920693"/>
                <a:ext cx="2514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𝑏𝑒𝑎𝑚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=6.5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292EEC-C7D3-CC4F-B818-8135C9D36A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142" y="920693"/>
                <a:ext cx="2514600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6362C81-F45C-CA46-A8EF-0138F535491C}"/>
                  </a:ext>
                </a:extLst>
              </p:cNvPr>
              <p:cNvSpPr txBox="1"/>
              <p:nvPr/>
            </p:nvSpPr>
            <p:spPr>
              <a:xfrm>
                <a:off x="347090" y="4010644"/>
                <a:ext cx="2514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𝑏𝑒𝑎𝑚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=7.5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6362C81-F45C-CA46-A8EF-0138F5354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090" y="4010644"/>
                <a:ext cx="2514600" cy="369332"/>
              </a:xfrm>
              <a:prstGeom prst="rect">
                <a:avLst/>
              </a:prstGeom>
              <a:blipFill>
                <a:blip r:embed="rId5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919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yellow speckled diagram&#10;&#10;Description automatically generated with medium confidence">
            <a:extLst>
              <a:ext uri="{FF2B5EF4-FFF2-40B4-BE49-F238E27FC236}">
                <a16:creationId xmlns:a16="http://schemas.microsoft.com/office/drawing/2014/main" id="{6C809554-8AAB-C24F-AB8A-3929921CA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56" y="228464"/>
            <a:ext cx="4499170" cy="3036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A8BA2D-C049-6E4F-8364-B25FECDF2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732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>
                <a:solidFill>
                  <a:srgbClr val="262626"/>
                </a:solidFill>
              </a:rPr>
              <a:t>Forward tagger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294D68-465F-014C-9852-B91E3EFC4A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19732" y="2858703"/>
                <a:ext cx="5285791" cy="3042547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/>
                  <a:t>Quasi-real photoproduction regime</a:t>
                </a:r>
              </a:p>
              <a:p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2.5°≤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≤4.5°</m:t>
                    </m:r>
                  </m:oMath>
                </a14:m>
                <a:endParaRPr lang="en-US" sz="1800" dirty="0"/>
              </a:p>
              <a:p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0.04≤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≤0.20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𝐺𝑒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dirty="0"/>
                  <a:t> </a:t>
                </a:r>
              </a:p>
              <a:p>
                <a:endParaRPr lang="en-US" sz="1800" dirty="0"/>
              </a:p>
              <a:p>
                <a:r>
                  <a:rPr lang="en-US" sz="1800" dirty="0"/>
                  <a:t>Both signals are fitted to a gaussian</a:t>
                </a:r>
              </a:p>
              <a:p>
                <a:r>
                  <a:rPr lang="en-US" sz="1800" dirty="0"/>
                  <a:t>Background is fit to the mixed events function</a:t>
                </a:r>
              </a:p>
              <a:p>
                <a:r>
                  <a:rPr lang="en-US" sz="1800" dirty="0"/>
                  <a:t>Green represents the total fit</a:t>
                </a:r>
              </a:p>
              <a:p>
                <a:pPr marL="0" indent="0">
                  <a:buNone/>
                </a:pPr>
                <a:endParaRPr lang="en-US" sz="18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294D68-465F-014C-9852-B91E3EFC4A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9732" y="2858703"/>
                <a:ext cx="5285791" cy="3042547"/>
              </a:xfrm>
              <a:blipFill>
                <a:blip r:embed="rId4"/>
                <a:stretch>
                  <a:fillRect l="-478" t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2C51C1-EFD9-164C-A989-9DA6FDEAD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3478" y="6530808"/>
            <a:ext cx="4441583" cy="3133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CLAS Collab. Meeting July '25  Bianca Gualtieri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D426FE-074C-884B-839C-B02BB390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3BD9C6A-DA0D-E042-B377-74F386F737B0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en-US"/>
          </a:p>
        </p:txBody>
      </p:sp>
      <p:pic>
        <p:nvPicPr>
          <p:cNvPr id="7" name="Content Placeholder 4" descr="A graph of a graph&#10;&#10;Description automatically generated">
            <a:extLst>
              <a:ext uri="{FF2B5EF4-FFF2-40B4-BE49-F238E27FC236}">
                <a16:creationId xmlns:a16="http://schemas.microsoft.com/office/drawing/2014/main" id="{4C9178B3-71A1-074D-B9DB-4F0D44DB7D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51" y="3438354"/>
            <a:ext cx="5178780" cy="310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01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E64DF16-B705-1F46-A0B9-19CFEE75F90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711692" y="232656"/>
                <a:ext cx="8387651" cy="968348"/>
              </a:xfrm>
            </p:spPr>
            <p:txBody>
              <a:bodyPr vert="horz" lIns="274320" tIns="182880" rIns="274320" bIns="182880" rtlCol="0" anchor="ctr" anchorCtr="1"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800" b="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 b="0" i="0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3800" b="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n-US" sz="3800" b="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800" b="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1320</m:t>
                        </m:r>
                      </m:e>
                    </m:d>
                  </m:oMath>
                </a14:m>
                <a:r>
                  <a:rPr lang="en-US" sz="3800" dirty="0">
                    <a:solidFill>
                      <a:srgbClr val="262626"/>
                    </a:solidFill>
                  </a:rPr>
                  <a:t> Yield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E64DF16-B705-1F46-A0B9-19CFEE75F9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11692" y="232656"/>
                <a:ext cx="8387651" cy="968348"/>
              </a:xfrm>
              <a:blipFill>
                <a:blip r:embed="rId2"/>
                <a:stretch>
                  <a:fillRect b="-6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44C777-7520-A747-8567-E943C5AF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3BD9C6A-DA0D-E042-B377-74F386F737B0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4CA98F-1D4D-8A49-ADF7-4DC580EDA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35" y="1334953"/>
            <a:ext cx="4055455" cy="27218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C7DBD7-6C30-2843-A3E4-F16CFD8D4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779" y="4190745"/>
            <a:ext cx="3842781" cy="25906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FC1EAC-DC06-8A42-A23A-20D805B0E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8090" y="1401929"/>
            <a:ext cx="4073567" cy="272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03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0AEEA-81A2-2049-BA5D-4B354C74A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699973"/>
            <a:ext cx="7729728" cy="1188720"/>
          </a:xfrm>
        </p:spPr>
        <p:txBody>
          <a:bodyPr/>
          <a:lstStyle/>
          <a:p>
            <a:r>
              <a:rPr lang="en-US" dirty="0"/>
              <a:t>Simulations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D2D09-7512-8E45-89DF-396645B25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9C6A-DA0D-E042-B377-74F386F737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72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9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A2593-2CE6-E94F-B058-90AB54A74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429" y="398161"/>
            <a:ext cx="5894832" cy="1188720"/>
          </a:xfrm>
        </p:spPr>
        <p:txBody>
          <a:bodyPr>
            <a:normAutofit/>
          </a:bodyPr>
          <a:lstStyle/>
          <a:p>
            <a:r>
              <a:rPr lang="en-US" dirty="0"/>
              <a:t>Current simulation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322BAA-2FAC-B94A-832C-7CE1AA8568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4038" y="1797397"/>
                <a:ext cx="8681057" cy="3263206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endParaRPr lang="en-US" sz="2000" dirty="0"/>
              </a:p>
              <a:p>
                <a:r>
                  <a:rPr lang="en-US" sz="2000" dirty="0"/>
                  <a:t>FIU students, Leonel Martinez and myself have been working on our own MC generator</a:t>
                </a:r>
              </a:p>
              <a:p>
                <a:r>
                  <a:rPr lang="en-US" sz="2000" dirty="0"/>
                  <a:t>The following reaction is used in the simulation: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𝑚𝑒𝑠𝑜𝑛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𝑚𝑒𝑠𝑜𝑛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→ 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𝑚𝑒𝑠𝑜𝑛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𝑚𝑒𝑠𝑜𝑛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000" b="0" dirty="0"/>
              </a:p>
              <a:p>
                <a:r>
                  <a:rPr lang="en-US" sz="2000" dirty="0"/>
                  <a:t>Phase space generator as of right now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322BAA-2FAC-B94A-832C-7CE1AA8568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4038" y="1797397"/>
                <a:ext cx="8681057" cy="3263206"/>
              </a:xfrm>
              <a:blipFill>
                <a:blip r:embed="rId2"/>
                <a:stretch>
                  <a:fillRect l="-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925B10-475F-0B4B-A208-2AFAC6C0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9C6A-DA0D-E042-B377-74F386F737B0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89C6278-E7F1-BD4C-A9B6-D5D40B7646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3524906"/>
              </p:ext>
            </p:extLst>
          </p:nvPr>
        </p:nvGraphicFramePr>
        <p:xfrm>
          <a:off x="456206" y="3266526"/>
          <a:ext cx="11279588" cy="3614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689D5196-5000-BB42-8290-70FF1ED6EE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5095" y="1435864"/>
            <a:ext cx="2955073" cy="199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4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80290-14D7-2947-B9C3-A58F5F77F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633" y="69897"/>
            <a:ext cx="7729728" cy="901902"/>
          </a:xfrm>
        </p:spPr>
        <p:txBody>
          <a:bodyPr/>
          <a:lstStyle/>
          <a:p>
            <a:r>
              <a:rPr lang="en-US" dirty="0"/>
              <a:t>simulation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F9F9830-2425-B549-8FDC-DA388ED1E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9C6A-DA0D-E042-B377-74F386F737B0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818E14-22A8-344A-87DC-91674DE16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91" y="1561144"/>
            <a:ext cx="3382861" cy="26503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32CAFB-F956-2C4A-A4D5-3192C4D00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229" y="1554311"/>
            <a:ext cx="3542853" cy="2551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64F55C-BC1D-9B43-86FC-AFC8078CA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505" y="4348327"/>
            <a:ext cx="3308138" cy="2462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A8F615-AE50-B44C-B580-DB155E2C3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054" y="4484770"/>
            <a:ext cx="3218490" cy="23732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072C1C-EA2D-5242-BAB3-36D3AB73FD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8949" y="1767591"/>
            <a:ext cx="3170603" cy="25110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0A1823-4DCD-2340-BC7B-F54DE522C5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8949" y="4467531"/>
            <a:ext cx="3247419" cy="22161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163BF7F-0603-8E43-8674-78505CF04343}"/>
                  </a:ext>
                </a:extLst>
              </p:cNvPr>
              <p:cNvSpPr txBox="1"/>
              <p:nvPr/>
            </p:nvSpPr>
            <p:spPr>
              <a:xfrm>
                <a:off x="2431989" y="1014713"/>
                <a:ext cx="31706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𝐶𝑜𝑠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algn="ctr"/>
                <a:r>
                  <a:rPr lang="en-US" dirty="0"/>
                  <a:t>f</a:t>
                </a:r>
                <a:r>
                  <a:rPr lang="en-US" b="0" dirty="0"/>
                  <a:t>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163BF7F-0603-8E43-8674-78505CF04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1989" y="1014713"/>
                <a:ext cx="3170603" cy="646331"/>
              </a:xfrm>
              <a:prstGeom prst="rect">
                <a:avLst/>
              </a:prstGeom>
              <a:blipFill>
                <a:blip r:embed="rId8"/>
                <a:stretch>
                  <a:fillRect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374D77B-21E0-8049-B11D-DDB032191BAA}"/>
                  </a:ext>
                </a:extLst>
              </p:cNvPr>
              <p:cNvSpPr txBox="1"/>
              <p:nvPr/>
            </p:nvSpPr>
            <p:spPr>
              <a:xfrm>
                <a:off x="2272923" y="4107385"/>
                <a:ext cx="37574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𝐶𝑜𝑠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374D77B-21E0-8049-B11D-DDB032191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2923" y="4107385"/>
                <a:ext cx="3757436" cy="646331"/>
              </a:xfrm>
              <a:prstGeom prst="rect">
                <a:avLst/>
              </a:prstGeom>
              <a:blipFill>
                <a:blip r:embed="rId9"/>
                <a:stretch>
                  <a:fillRect b="-9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B2C1233-F1A7-514F-8490-17DF56746F67}"/>
              </a:ext>
            </a:extLst>
          </p:cNvPr>
          <p:cNvSpPr txBox="1"/>
          <p:nvPr/>
        </p:nvSpPr>
        <p:spPr>
          <a:xfrm>
            <a:off x="8818829" y="1291712"/>
            <a:ext cx="2807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Intermediate particle, 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485EB4-CE32-5247-8963-88BD265770D9}"/>
                  </a:ext>
                </a:extLst>
              </p:cNvPr>
              <p:cNvSpPr txBox="1"/>
              <p:nvPr/>
            </p:nvSpPr>
            <p:spPr>
              <a:xfrm>
                <a:off x="9413094" y="4869958"/>
                <a:ext cx="3027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485EB4-CE32-5247-8963-88BD265770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3094" y="4869958"/>
                <a:ext cx="302704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1686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0AB10-9B16-6741-8051-4DABD4BCA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000" dirty="0">
                <a:solidFill>
                  <a:srgbClr val="262626"/>
                </a:solidFill>
              </a:rPr>
              <a:t>Reconstructed</a:t>
            </a:r>
            <a:br>
              <a:rPr lang="en-US" sz="2000" dirty="0">
                <a:solidFill>
                  <a:srgbClr val="262626"/>
                </a:solidFill>
              </a:rPr>
            </a:br>
            <a:r>
              <a:rPr lang="en-US" sz="2000" dirty="0">
                <a:solidFill>
                  <a:srgbClr val="262626"/>
                </a:solidFill>
              </a:rPr>
              <a:t>distribution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07ECC5-5FB3-AF4E-AA22-12E47048E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6224660"/>
            <a:ext cx="3705203" cy="3133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CLAS Collab. Meeting July '25  Bianca Gualtieri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939D4-4E7D-A041-BE6B-D6DE625BF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3BD9C6A-DA0D-E042-B377-74F386F737B0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en-US"/>
          </a:p>
        </p:txBody>
      </p:sp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DF97993B-6FDA-9D45-90D7-C165A7F3A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762159"/>
            <a:ext cx="7543686" cy="509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5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E264A-0156-F949-B1C7-D9A3A3AD0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85961-88FF-B94D-A085-FD4822EDB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695" y="1402080"/>
            <a:ext cx="5320696" cy="405384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Background/motivation</a:t>
            </a:r>
          </a:p>
          <a:p>
            <a:r>
              <a:rPr lang="en-US" sz="2400" dirty="0"/>
              <a:t>Event reconstruction</a:t>
            </a:r>
          </a:p>
          <a:p>
            <a:r>
              <a:rPr lang="en-US" sz="2400" dirty="0"/>
              <a:t>Background template </a:t>
            </a:r>
          </a:p>
          <a:p>
            <a:r>
              <a:rPr lang="en-US" sz="2400" dirty="0"/>
              <a:t>Yield with mixed events background</a:t>
            </a:r>
          </a:p>
          <a:p>
            <a:r>
              <a:rPr lang="en-US" sz="2400" dirty="0"/>
              <a:t>Simulations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A0436-102C-2141-B77A-6394F9E9A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3BD9C6A-DA0D-E042-B377-74F386F737B0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57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D2CE9-26F6-B141-914E-9FC376E7F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787" y="964692"/>
            <a:ext cx="4476806" cy="1188720"/>
          </a:xfrm>
        </p:spPr>
        <p:txBody>
          <a:bodyPr>
            <a:normAutofit/>
          </a:bodyPr>
          <a:lstStyle/>
          <a:p>
            <a:r>
              <a:rPr lang="en-US" dirty="0"/>
              <a:t>Issue with 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C47AA6-1793-E94C-82E9-E78483A53E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64943" y="2630102"/>
                <a:ext cx="5106493" cy="3263206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-t distributions are not as we expect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t is calculated as:</a:t>
                </a:r>
              </a:p>
              <a:p>
                <a:pPr lvl="1"/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sub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p>
                            </m:sSub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sSubSup>
                              <m:sSub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sSubSup>
                                  <m:sSub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𝑚𝑒𝑠𝑜𝑛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sub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𝑡𝑎𝑟𝑔𝑒𝑡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p>
                            </m:sSub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/>
              </a:p>
              <a:p>
                <a:r>
                  <a:rPr lang="en-US" sz="2000" dirty="0"/>
                  <a:t>Still debugging</a:t>
                </a:r>
              </a:p>
              <a:p>
                <a:r>
                  <a:rPr lang="en-US" sz="2000" dirty="0"/>
                  <a:t>We would very much appreciate any suggestions!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C47AA6-1793-E94C-82E9-E78483A53E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64943" y="2630102"/>
                <a:ext cx="5106493" cy="3263206"/>
              </a:xfrm>
              <a:blipFill>
                <a:blip r:embed="rId3"/>
                <a:stretch>
                  <a:fillRect l="-743" t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10BEAA-5770-5D4D-BDA1-17E1249F8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811" y="6423660"/>
            <a:ext cx="5901189" cy="320040"/>
          </a:xfrm>
        </p:spPr>
        <p:txBody>
          <a:bodyPr/>
          <a:lstStyle/>
          <a:p>
            <a:r>
              <a:rPr lang="en-US"/>
              <a:t>CLAS Collab. Meeting July '25  Bianca Gualtieri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9CC044-7881-C147-931F-D6B3237ED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9C6A-DA0D-E042-B377-74F386F737B0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 descr="A blue and orange graph&#10;&#10;Description automatically generated">
            <a:extLst>
              <a:ext uri="{FF2B5EF4-FFF2-40B4-BE49-F238E27FC236}">
                <a16:creationId xmlns:a16="http://schemas.microsoft.com/office/drawing/2014/main" id="{C800018F-C3FF-8942-AD75-606D9D450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6" y="364909"/>
            <a:ext cx="5901189" cy="4322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687480-03D8-F24F-AF0C-5283997F8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927" y="4750564"/>
            <a:ext cx="2955073" cy="199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45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3E42E-4ECB-1244-A6AE-BB5E91E3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54C46-21D2-8247-A806-13C41ECD8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9300" y="2643818"/>
            <a:ext cx="8360664" cy="3101983"/>
          </a:xfrm>
        </p:spPr>
        <p:txBody>
          <a:bodyPr/>
          <a:lstStyle/>
          <a:p>
            <a:r>
              <a:rPr lang="en-US" sz="2400" dirty="0"/>
              <a:t>Primary focus is to fix generator</a:t>
            </a:r>
          </a:p>
          <a:p>
            <a:pPr lvl="1"/>
            <a:r>
              <a:rPr lang="en-US" sz="2400" dirty="0"/>
              <a:t>Once this issue is fixed, perform full simulation to obtain acceptances</a:t>
            </a:r>
          </a:p>
          <a:p>
            <a:pPr lvl="1"/>
            <a:r>
              <a:rPr lang="en-US" sz="2400" dirty="0"/>
              <a:t>Leading to preliminary cross section results</a:t>
            </a:r>
          </a:p>
          <a:p>
            <a:r>
              <a:rPr lang="en-US" sz="2400" dirty="0"/>
              <a:t>Momentum corrections for FD particles are currently being worked 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9A09C-6A5E-F34E-92BB-BF29A7E5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Collab. Meeting July '25  Bianca Gualtieri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AB8F3-FD3D-AE41-A93D-413DFFC1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9C6A-DA0D-E042-B377-74F386F737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95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4836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7BEA6-AA9B-5048-B627-394FBDA83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624" y="1122807"/>
            <a:ext cx="9954443" cy="4297680"/>
          </a:xfrm>
          <a:noFill/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6000">
                <a:solidFill>
                  <a:srgbClr val="1D2C31"/>
                </a:solidFill>
              </a:rPr>
              <a:t>Thank you!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716A34-8BBE-C74D-8B25-D872048B3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8052" y="6339129"/>
            <a:ext cx="6864721" cy="338328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b="0" i="0" u="none" strike="noStrike" kern="1200" dirty="0">
                <a:solidFill>
                  <a:schemeClr val="tx1">
                    <a:alpha val="70000"/>
                  </a:schemeClr>
                </a:solidFill>
                <a:effectLst/>
                <a:latin typeface="+mn-lt"/>
                <a:ea typeface="+mn-ea"/>
                <a:cs typeface="+mn-cs"/>
              </a:rPr>
              <a:t>Supported by: DE-SC0013620, This work was supported by the US Department of Energy Office of Science, Office of Nuclear Physics, under contract no. DE-SC0013620</a:t>
            </a:r>
            <a:endParaRPr lang="en-US" sz="100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 descr="A logo of the united states of america&#10;&#10;Description automatically generated">
            <a:extLst>
              <a:ext uri="{FF2B5EF4-FFF2-40B4-BE49-F238E27FC236}">
                <a16:creationId xmlns:a16="http://schemas.microsoft.com/office/drawing/2014/main" id="{34EB54E7-2D13-664C-829D-E9715F729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5223" y="5903213"/>
            <a:ext cx="1011987" cy="101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08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4E2A9-867E-3F40-A292-5413178CE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624" y="1122807"/>
            <a:ext cx="9954443" cy="4297680"/>
          </a:xfrm>
          <a:noFill/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6000">
                <a:solidFill>
                  <a:srgbClr val="1D2C31"/>
                </a:solidFill>
              </a:rPr>
              <a:t>Backup slides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309F8-23FD-6A45-A04E-45A0751B1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Collab. Meeting July '25  Bianca Gualtieri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E61F2-8724-5A44-9946-95881554A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9C6A-DA0D-E042-B377-74F386F737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31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2">
            <a:extLst>
              <a:ext uri="{FF2B5EF4-FFF2-40B4-BE49-F238E27FC236}">
                <a16:creationId xmlns:a16="http://schemas.microsoft.com/office/drawing/2014/main" id="{BFE368CB-E39D-4075-B228-7E8D17A5A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AB83F4-5C1D-8444-B8C6-8A7483976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>
                <a:solidFill>
                  <a:srgbClr val="262626"/>
                </a:solidFill>
              </a:rPr>
              <a:t>Mixing the higher momentum kaon</a:t>
            </a:r>
          </a:p>
        </p:txBody>
      </p:sp>
      <p:pic>
        <p:nvPicPr>
          <p:cNvPr id="8" name="Picture 7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EB76772D-F57D-E948-8EA8-F7D429752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25" y="1289948"/>
            <a:ext cx="3871678" cy="2293968"/>
          </a:xfrm>
          <a:prstGeom prst="rect">
            <a:avLst/>
          </a:prstGeom>
        </p:spPr>
      </p:pic>
      <p:pic>
        <p:nvPicPr>
          <p:cNvPr id="7" name="Picture 6" descr="A graph of a graph&#10;&#10;Description automatically generated">
            <a:extLst>
              <a:ext uri="{FF2B5EF4-FFF2-40B4-BE49-F238E27FC236}">
                <a16:creationId xmlns:a16="http://schemas.microsoft.com/office/drawing/2014/main" id="{11547CF8-6C1A-EB46-9735-C7E5B0FF6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362" y="1220117"/>
            <a:ext cx="4073022" cy="2433630"/>
          </a:xfrm>
          <a:prstGeom prst="rect">
            <a:avLst/>
          </a:prstGeom>
        </p:spPr>
      </p:pic>
      <p:pic>
        <p:nvPicPr>
          <p:cNvPr id="6" name="Picture 5" descr="A graph of a graph of a person&#10;&#10;Description automatically generated with medium confidence">
            <a:extLst>
              <a:ext uri="{FF2B5EF4-FFF2-40B4-BE49-F238E27FC236}">
                <a16:creationId xmlns:a16="http://schemas.microsoft.com/office/drawing/2014/main" id="{8BF306D0-BA09-1647-B76A-284CC0F3A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7894" y="1267403"/>
            <a:ext cx="3881086" cy="231894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9BA95F-3D92-C746-A925-041495B64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3BD9C6A-DA0D-E042-B377-74F386F737B0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65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42938B6-7BA7-FB4E-B24D-3EC453AC54A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231136" y="450685"/>
                <a:ext cx="7729728" cy="1188720"/>
              </a:xfrm>
            </p:spPr>
            <p:txBody>
              <a:bodyPr/>
              <a:lstStyle/>
              <a:p>
                <a:r>
                  <a:rPr lang="en-US" b="0" dirty="0"/>
                  <a:t>Addressing potential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mis-ID bump at ~1.1 GeV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42938B6-7BA7-FB4E-B24D-3EC453AC54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31136" y="450685"/>
                <a:ext cx="7729728" cy="1188720"/>
              </a:xfrm>
              <a:blipFill>
                <a:blip r:embed="rId2"/>
                <a:stretch>
                  <a:fillRect r="-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graph of a graph&#10;&#10;Description automatically generated">
            <a:extLst>
              <a:ext uri="{FF2B5EF4-FFF2-40B4-BE49-F238E27FC236}">
                <a16:creationId xmlns:a16="http://schemas.microsoft.com/office/drawing/2014/main" id="{D85C4C07-B2EB-C848-976E-E67AF6409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726" y="2592638"/>
            <a:ext cx="5789913" cy="3482907"/>
          </a:xfrm>
          <a:prstGeom prst="rect">
            <a:avLst/>
          </a:prstGeom>
        </p:spPr>
      </p:pic>
      <p:sp>
        <p:nvSpPr>
          <p:cNvPr id="12" name="Donut 11">
            <a:extLst>
              <a:ext uri="{FF2B5EF4-FFF2-40B4-BE49-F238E27FC236}">
                <a16:creationId xmlns:a16="http://schemas.microsoft.com/office/drawing/2014/main" id="{A46BF596-8158-3F49-A8E8-A5B207F07785}"/>
              </a:ext>
            </a:extLst>
          </p:cNvPr>
          <p:cNvSpPr/>
          <p:nvPr/>
        </p:nvSpPr>
        <p:spPr>
          <a:xfrm>
            <a:off x="8982844" y="4864257"/>
            <a:ext cx="924340" cy="931932"/>
          </a:xfrm>
          <a:prstGeom prst="donut">
            <a:avLst>
              <a:gd name="adj" fmla="val 67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16879D-3FD8-3A40-B6FE-F0C9B578E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2639"/>
            <a:ext cx="5829133" cy="3482906"/>
          </a:xfrm>
          <a:prstGeom prst="rect">
            <a:avLst/>
          </a:prstGeom>
        </p:spPr>
      </p:pic>
      <p:sp>
        <p:nvSpPr>
          <p:cNvPr id="16" name="Donut 15">
            <a:extLst>
              <a:ext uri="{FF2B5EF4-FFF2-40B4-BE49-F238E27FC236}">
                <a16:creationId xmlns:a16="http://schemas.microsoft.com/office/drawing/2014/main" id="{94D8C63C-3DDF-8943-9647-B6321CACB791}"/>
              </a:ext>
            </a:extLst>
          </p:cNvPr>
          <p:cNvSpPr/>
          <p:nvPr/>
        </p:nvSpPr>
        <p:spPr>
          <a:xfrm>
            <a:off x="2745821" y="4864257"/>
            <a:ext cx="924340" cy="931932"/>
          </a:xfrm>
          <a:prstGeom prst="donut">
            <a:avLst>
              <a:gd name="adj" fmla="val 67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3A2338E-3859-8149-90EE-B585F7F780C1}"/>
                  </a:ext>
                </a:extLst>
              </p:cNvPr>
              <p:cNvSpPr txBox="1"/>
              <p:nvPr/>
            </p:nvSpPr>
            <p:spPr>
              <a:xfrm>
                <a:off x="1918018" y="2223306"/>
                <a:ext cx="2514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𝑏𝑒𝑎𝑚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=6.5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3A2338E-3859-8149-90EE-B585F7F78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018" y="2223306"/>
                <a:ext cx="2514600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3F139E0-D08A-C243-A938-79B7163649BC}"/>
                  </a:ext>
                </a:extLst>
              </p:cNvPr>
              <p:cNvSpPr txBox="1"/>
              <p:nvPr/>
            </p:nvSpPr>
            <p:spPr>
              <a:xfrm>
                <a:off x="7759382" y="2223306"/>
                <a:ext cx="2514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𝑏𝑒𝑎𝑚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=7.5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3F139E0-D08A-C243-A938-79B716364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9382" y="2223306"/>
                <a:ext cx="2514600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9028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960F5B-F206-5540-A3CF-AE725497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9C6A-DA0D-E042-B377-74F386F737B0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02C645-E60F-B249-B264-6986C2F74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546" y="1585587"/>
            <a:ext cx="8182854" cy="50764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C66CDBF5-5960-3744-9C3D-0B3AEEC79F6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102109" y="195951"/>
                <a:ext cx="7729728" cy="1188720"/>
              </a:xfr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𝑒𝐹𝐷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𝑏𝑒𝑎𝑚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=7.5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C66CDBF5-5960-3744-9C3D-0B3AEEC79F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102109" y="195951"/>
                <a:ext cx="7729728" cy="118872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99613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960F5B-F206-5540-A3CF-AE725497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9C6A-DA0D-E042-B377-74F386F737B0}" type="slidenum">
              <a:rPr lang="en-US" smtClean="0"/>
              <a:t>27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C66CDBF5-5960-3744-9C3D-0B3AEEC79F6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102109" y="195951"/>
                <a:ext cx="7729728" cy="1188720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𝑒𝐹𝐷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𝑏𝑒𝑎𝑚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.5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C66CDBF5-5960-3744-9C3D-0B3AEEC79F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102109" y="195951"/>
                <a:ext cx="7729728" cy="118872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470928B5-E587-D743-95FA-CD738BFB9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686" y="1417192"/>
            <a:ext cx="8819029" cy="524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43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46D05-6A6E-0C4D-A5D2-A4991BC89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0733" y="31416"/>
            <a:ext cx="6660811" cy="1006248"/>
          </a:xfrm>
        </p:spPr>
        <p:txBody>
          <a:bodyPr/>
          <a:lstStyle/>
          <a:p>
            <a:pPr algn="ctr"/>
            <a:r>
              <a:rPr lang="en-US" dirty="0"/>
              <a:t>Electron Selection</a:t>
            </a:r>
          </a:p>
        </p:txBody>
      </p:sp>
      <p:pic>
        <p:nvPicPr>
          <p:cNvPr id="5" name="Picture 4" descr="A blue and yellow dotted graph&#10;&#10;Description automatically generated">
            <a:extLst>
              <a:ext uri="{FF2B5EF4-FFF2-40B4-BE49-F238E27FC236}">
                <a16:creationId xmlns:a16="http://schemas.microsoft.com/office/drawing/2014/main" id="{FD24FD0F-2AEC-8D4F-A9A6-7C1A537C6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43" y="1350470"/>
            <a:ext cx="3741478" cy="24149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7961CF-26E5-CB4B-ADBC-E8B87E9DE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5829" y="1107074"/>
            <a:ext cx="3317387" cy="27830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18A8F0-4290-2C47-86C4-2BB053EEF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51" y="3998991"/>
            <a:ext cx="3679370" cy="2805118"/>
          </a:xfrm>
          <a:prstGeom prst="rect">
            <a:avLst/>
          </a:prstGeom>
        </p:spPr>
      </p:pic>
      <p:pic>
        <p:nvPicPr>
          <p:cNvPr id="10" name="Picture 9" descr="A blue and yellow dotted chart&#10;&#10;Description automatically generated with medium confidence">
            <a:extLst>
              <a:ext uri="{FF2B5EF4-FFF2-40B4-BE49-F238E27FC236}">
                <a16:creationId xmlns:a16="http://schemas.microsoft.com/office/drawing/2014/main" id="{C0EF11FA-4AE6-C940-885B-5F6866A30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5830" y="4003778"/>
            <a:ext cx="3496489" cy="26922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D086B22-2958-9245-9CE1-42A6FA4EF38D}"/>
                  </a:ext>
                </a:extLst>
              </p:cNvPr>
              <p:cNvSpPr txBox="1"/>
              <p:nvPr/>
            </p:nvSpPr>
            <p:spPr>
              <a:xfrm>
                <a:off x="3941178" y="1773971"/>
                <a:ext cx="4783753" cy="2616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&gt;0.4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US" sz="2200" b="0" dirty="0"/>
              </a:p>
              <a:p>
                <a:r>
                  <a:rPr lang="en-US" sz="2200" b="0" dirty="0"/>
                  <a:t>	     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         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5°≤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≤35°</m:t>
                    </m:r>
                  </m:oMath>
                </a14:m>
                <a:endParaRPr lang="en-US" sz="22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2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𝑇𝑜𝐹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:21≤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𝑇𝑜𝐹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≤26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𝑛𝑠</m:t>
                      </m:r>
                    </m:oMath>
                  </m:oMathPara>
                </a14:m>
                <a:endParaRPr lang="en-US" sz="22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𝑉𝑒𝑟𝑡𝑒𝑥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𝑃𝑜𝑠𝑖𝑡𝑜𝑛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:−10≤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≤2</m:t>
                      </m:r>
                    </m:oMath>
                  </m:oMathPara>
                </a14:m>
                <a:endParaRPr lang="en-US" sz="2200" b="0" dirty="0"/>
              </a:p>
              <a:p>
                <a:endParaRPr lang="en-US" b="0" dirty="0"/>
              </a:p>
              <a:p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D086B22-2958-9245-9CE1-42A6FA4EF3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178" y="1773971"/>
                <a:ext cx="4783753" cy="26161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23E6997-1175-2144-BA55-55DB8E0D31CC}"/>
                  </a:ext>
                </a:extLst>
              </p:cNvPr>
              <p:cNvSpPr txBox="1"/>
              <p:nvPr/>
            </p:nvSpPr>
            <p:spPr>
              <a:xfrm>
                <a:off x="3955317" y="4623638"/>
                <a:ext cx="4287653" cy="2616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&gt;1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US" sz="2200" b="0" dirty="0"/>
              </a:p>
              <a:p>
                <a:r>
                  <a:rPr lang="en-US" sz="2200" b="0" dirty="0"/>
                  <a:t>	     	   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°≤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≤4.5°</m:t>
                    </m:r>
                  </m:oMath>
                </a14:m>
                <a:endParaRPr lang="en-US" sz="22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2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𝑇𝑜𝐹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:21≤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𝑇𝑜𝐹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≤26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𝑛𝑠</m:t>
                      </m:r>
                    </m:oMath>
                  </m:oMathPara>
                </a14:m>
                <a:endParaRPr lang="en-US" sz="22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𝑉𝑒𝑟𝑡𝑒𝑥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𝑃𝑜𝑠𝑖𝑡𝑜𝑛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:−10≤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≤2</m:t>
                      </m:r>
                    </m:oMath>
                  </m:oMathPara>
                </a14:m>
                <a:endParaRPr lang="en-US" sz="2200" b="0" dirty="0"/>
              </a:p>
              <a:p>
                <a:endParaRPr lang="en-US" b="0" dirty="0"/>
              </a:p>
              <a:p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23E6997-1175-2144-BA55-55DB8E0D3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17" y="4623638"/>
                <a:ext cx="4287653" cy="261610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D51F8B31-3F3C-9442-B863-A9EF1D52BB95}"/>
              </a:ext>
            </a:extLst>
          </p:cNvPr>
          <p:cNvSpPr txBox="1"/>
          <p:nvPr/>
        </p:nvSpPr>
        <p:spPr>
          <a:xfrm>
            <a:off x="4856551" y="1017185"/>
            <a:ext cx="3375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Forward Detector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CB055D-2BAB-E94A-9B38-3AA1F2E0B6F9}"/>
              </a:ext>
            </a:extLst>
          </p:cNvPr>
          <p:cNvSpPr txBox="1"/>
          <p:nvPr/>
        </p:nvSpPr>
        <p:spPr>
          <a:xfrm>
            <a:off x="5120941" y="4038101"/>
            <a:ext cx="2646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Forward Tagger</a:t>
            </a:r>
          </a:p>
        </p:txBody>
      </p:sp>
    </p:spTree>
    <p:extLst>
      <p:ext uri="{BB962C8B-B14F-4D97-AF65-F5344CB8AC3E}">
        <p14:creationId xmlns:p14="http://schemas.microsoft.com/office/powerpoint/2010/main" val="461948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7EB94-FF02-084B-8496-0D2612D68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>
            <a:normAutofit/>
          </a:bodyPr>
          <a:lstStyle/>
          <a:p>
            <a:r>
              <a:rPr lang="en-US" sz="3400" dirty="0"/>
              <a:t>Kaon Selection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7F08EAE-A348-BF45-B84F-85EBB98A7A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8912" y="2512611"/>
                <a:ext cx="4832803" cy="366435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200" dirty="0"/>
                  <a:t>All Kaons from each data set are required to be in forward detector as their resolution drastically worsens in central detector</a:t>
                </a:r>
              </a:p>
              <a:p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&gt;0.4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sz="2200" b="0" dirty="0"/>
              </a:p>
              <a:p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°≤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≤35°</m:t>
                    </m:r>
                  </m:oMath>
                </a14:m>
                <a:endParaRPr lang="en-US" sz="2200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2200" b="0" dirty="0"/>
              </a:p>
              <a:p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𝑇𝑜𝐹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:20≤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𝑇𝑜𝐹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≤35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endParaRPr lang="en-US" sz="2200" b="0" dirty="0"/>
              </a:p>
              <a:p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𝑉𝑒𝑟𝑡𝑒𝑥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𝑃𝑜𝑠𝑖𝑡𝑜𝑛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:−10≤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≤2</m:t>
                    </m:r>
                  </m:oMath>
                </a14:m>
                <a:endParaRPr lang="en-US" sz="2200" b="0" dirty="0"/>
              </a:p>
              <a:p>
                <a:endParaRPr lang="en-US" sz="1800" dirty="0"/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7F08EAE-A348-BF45-B84F-85EBB98A7A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8912" y="2512611"/>
                <a:ext cx="4832803" cy="3664351"/>
              </a:xfrm>
              <a:blipFill>
                <a:blip r:embed="rId2"/>
                <a:stretch>
                  <a:fillRect l="-1571" t="-1724" b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E5FCDC6-A9FB-A246-A4DD-CB7BC2762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966" y="517600"/>
            <a:ext cx="3494523" cy="2743200"/>
          </a:xfrm>
          <a:prstGeom prst="rect">
            <a:avLst/>
          </a:prstGeom>
        </p:spPr>
      </p:pic>
      <p:pic>
        <p:nvPicPr>
          <p:cNvPr id="6" name="Picture 5" descr="A diagram of a blue and yellow dotted line&#10;&#10;Description automatically generated with medium confidence">
            <a:extLst>
              <a:ext uri="{FF2B5EF4-FFF2-40B4-BE49-F238E27FC236}">
                <a16:creationId xmlns:a16="http://schemas.microsoft.com/office/drawing/2014/main" id="{FBB521AE-1EC2-3243-9872-55F9B30AB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766" y="3429000"/>
            <a:ext cx="351692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72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EB565-BD7C-5447-95B9-F1FEBEC0E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4800" dirty="0"/>
              <a:t>Hyperons in the Hadron Spectrum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BF8E51-0F60-2540-BEE6-FCB768BE6B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26418" y="552091"/>
                <a:ext cx="6224335" cy="5431536"/>
              </a:xfrm>
            </p:spPr>
            <p:txBody>
              <a:bodyPr anchor="ctr">
                <a:normAutofit/>
              </a:bodyPr>
              <a:lstStyle/>
              <a:p>
                <a:r>
                  <a:rPr lang="en-US" sz="2200" dirty="0"/>
                  <a:t>Compared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2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200" dirty="0"/>
                  <a:t> states, hyperons have been less extensively studied</a:t>
                </a:r>
              </a:p>
              <a:p>
                <a:r>
                  <a:rPr lang="en-US" sz="2200" dirty="0"/>
                  <a:t>Most of our knowledge about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>
                        <a:latin typeface="Cambria Math" panose="02040503050406030204" pitchFamily="18" charset="0"/>
                      </a:rPr>
                      <m:t>Ξ</m:t>
                    </m:r>
                  </m:oMath>
                </a14:m>
                <a:r>
                  <a:rPr lang="en-US" sz="2200" dirty="0"/>
                  <a:t>’s come from kaon and hyperon beams from the 1960’s to 1990’s</a:t>
                </a:r>
              </a:p>
              <a:p>
                <a:r>
                  <a:rPr lang="en-US" sz="2200" dirty="0"/>
                  <a:t>As strangeness increases, knowledge about hyperon states decreases…</a:t>
                </a:r>
              </a:p>
              <a:p>
                <a:pPr marL="0" indent="0">
                  <a:buNone/>
                </a:pPr>
                <a:r>
                  <a:rPr lang="en-US" sz="2200" dirty="0"/>
                  <a:t>Number of well-established states: </a:t>
                </a:r>
              </a:p>
              <a:p>
                <a:pPr lvl="1"/>
                <a:r>
                  <a:rPr lang="en-US" sz="2200" dirty="0"/>
                  <a:t>S = -1 : 14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200" dirty="0"/>
                  <a:t> and 10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endParaRPr lang="en-US" sz="2200" dirty="0"/>
              </a:p>
              <a:p>
                <a:pPr lvl="1"/>
                <a:r>
                  <a:rPr lang="en-US" sz="2200" b="0" dirty="0"/>
                  <a:t>S = -2 : 6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>
                        <a:latin typeface="Cambria Math" panose="02040503050406030204" pitchFamily="18" charset="0"/>
                      </a:rPr>
                      <m:t>Ξ</m:t>
                    </m:r>
                  </m:oMath>
                </a14:m>
                <a:endParaRPr lang="en-US" sz="2200" dirty="0"/>
              </a:p>
              <a:p>
                <a:pPr lvl="1"/>
                <a:r>
                  <a:rPr lang="en-US" sz="2200" b="0" dirty="0"/>
                  <a:t>S = -3 : 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200" b="0" i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200" b="1" dirty="0"/>
              </a:p>
              <a:p>
                <a:pPr marL="457200" lvl="1" indent="0">
                  <a:buNone/>
                </a:pPr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BF8E51-0F60-2540-BEE6-FCB768BE6B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26418" y="552091"/>
                <a:ext cx="6224335" cy="5431536"/>
              </a:xfrm>
              <a:blipFill>
                <a:blip r:embed="rId2"/>
                <a:stretch>
                  <a:fillRect l="-1222" r="-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C657B-237C-3244-9257-13C0DE8AD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8A195-ED56-DA4D-A702-6F6C3139C322}" type="slidenum">
              <a:rPr lang="en-US" smtClean="0"/>
              <a:t>3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EE2D16A-6087-214B-B0B5-4038F52A2B8A}"/>
              </a:ext>
            </a:extLst>
          </p:cNvPr>
          <p:cNvSpPr/>
          <p:nvPr/>
        </p:nvSpPr>
        <p:spPr>
          <a:xfrm>
            <a:off x="5346300" y="4184452"/>
            <a:ext cx="2101933" cy="54626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4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number of numbers and a number of mathematical equations&#10;&#10;Description automatically generated">
            <a:extLst>
              <a:ext uri="{FF2B5EF4-FFF2-40B4-BE49-F238E27FC236}">
                <a16:creationId xmlns:a16="http://schemas.microsoft.com/office/drawing/2014/main" id="{1F512267-B7D6-5D48-B138-0AB3EFDE6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34" y="4478885"/>
            <a:ext cx="3752813" cy="1857640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6A68DA-7A53-5C45-B284-FC16EA97857E}"/>
              </a:ext>
            </a:extLst>
          </p:cNvPr>
          <p:cNvSpPr txBox="1"/>
          <p:nvPr/>
        </p:nvSpPr>
        <p:spPr>
          <a:xfrm>
            <a:off x="418116" y="6416806"/>
            <a:ext cx="3062756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1018">
              <a:spcAft>
                <a:spcPts val="200"/>
              </a:spcAft>
            </a:pPr>
            <a:r>
              <a:rPr lang="en-US" sz="1067" dirty="0" err="1"/>
              <a:t>J.W.Price</a:t>
            </a:r>
            <a:r>
              <a:rPr lang="en-US" sz="1067" dirty="0"/>
              <a:t> et al. Exclusive photoproduction of the cascade hyperons</a:t>
            </a:r>
          </a:p>
        </p:txBody>
      </p:sp>
      <p:pic>
        <p:nvPicPr>
          <p:cNvPr id="8" name="Picture 7" descr="A graph of a number of objects&#10;&#10;Description automatically generated">
            <a:extLst>
              <a:ext uri="{FF2B5EF4-FFF2-40B4-BE49-F238E27FC236}">
                <a16:creationId xmlns:a16="http://schemas.microsoft.com/office/drawing/2014/main" id="{71492399-6116-6143-82C2-D1FDFFE14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34" y="2540964"/>
            <a:ext cx="3683784" cy="1857640"/>
          </a:xfrm>
          <a:prstGeom prst="rect">
            <a:avLst/>
          </a:prstGeom>
        </p:spPr>
      </p:pic>
      <p:pic>
        <p:nvPicPr>
          <p:cNvPr id="9" name="Picture 8" descr="A graph of a graph of a number of numbers and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013CE307-BCE6-2942-B8A7-3F7ED9E6F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4505" y="2146128"/>
            <a:ext cx="3029387" cy="41270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18961E-5340-2D43-BA98-202653EF72B7}"/>
                  </a:ext>
                </a:extLst>
              </p:cNvPr>
              <p:cNvSpPr txBox="1"/>
              <p:nvPr/>
            </p:nvSpPr>
            <p:spPr>
              <a:xfrm>
                <a:off x="8369285" y="6291951"/>
                <a:ext cx="2650935" cy="420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1018">
                  <a:spcAft>
                    <a:spcPts val="200"/>
                  </a:spcAft>
                </a:pPr>
                <a:r>
                  <a:rPr lang="en-US" sz="1067" dirty="0"/>
                  <a:t>J.T. Goetz et al.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067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067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1067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067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67" dirty="0"/>
                  <a:t>Photoproduction from Threshold to W=3.3 GeV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18961E-5340-2D43-BA98-202653EF7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9285" y="6291951"/>
                <a:ext cx="2650935" cy="420756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graph of a graph of a number of numbers and 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1BEA6761-9AC9-2E4F-88F3-0842543F0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8029" y="2220522"/>
            <a:ext cx="2769706" cy="40714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1EE56C9-4204-C449-96A5-B88629C09C4D}"/>
                  </a:ext>
                </a:extLst>
              </p:cNvPr>
              <p:cNvSpPr txBox="1"/>
              <p:nvPr/>
            </p:nvSpPr>
            <p:spPr>
              <a:xfrm>
                <a:off x="780168" y="997821"/>
                <a:ext cx="2598548" cy="1764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52347">
                  <a:spcAft>
                    <a:spcPts val="392"/>
                  </a:spcAft>
                </a:pPr>
                <a:r>
                  <a:rPr lang="en-US" sz="1867" b="1" dirty="0"/>
                  <a:t>2005</a:t>
                </a:r>
                <a:r>
                  <a:rPr lang="en-US" sz="1867" dirty="0"/>
                  <a:t>: CLAS g6 provided the first-ever exclusive measurement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67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67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1867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67" dirty="0"/>
                  <a:t> in </a:t>
                </a:r>
                <a14:m>
                  <m:oMath xmlns:m="http://schemas.openxmlformats.org/officeDocument/2006/math">
                    <m:r>
                      <a:rPr lang="en-US" sz="1867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1867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867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867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67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867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67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67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867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67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67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1867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1867" dirty="0"/>
              </a:p>
              <a:p>
                <a:pPr>
                  <a:spcAft>
                    <a:spcPts val="400"/>
                  </a:spcAft>
                </a:pPr>
                <a:endParaRPr lang="en-US" sz="1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1EE56C9-4204-C449-96A5-B88629C09C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168" y="997821"/>
                <a:ext cx="2598548" cy="1764907"/>
              </a:xfrm>
              <a:prstGeom prst="rect">
                <a:avLst/>
              </a:prstGeom>
              <a:blipFill>
                <a:blip r:embed="rId7"/>
                <a:stretch>
                  <a:fillRect t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4DC6EC0-6FF8-1D40-8E49-A3F0F5D4D69B}"/>
                  </a:ext>
                </a:extLst>
              </p:cNvPr>
              <p:cNvSpPr txBox="1"/>
              <p:nvPr/>
            </p:nvSpPr>
            <p:spPr>
              <a:xfrm>
                <a:off x="3918304" y="1000817"/>
                <a:ext cx="3607827" cy="954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52347">
                  <a:spcAft>
                    <a:spcPts val="392"/>
                  </a:spcAft>
                </a:pPr>
                <a:r>
                  <a:rPr lang="en-US" sz="1867" b="1" dirty="0"/>
                  <a:t>2007</a:t>
                </a:r>
                <a:r>
                  <a:rPr lang="en-US" sz="1867" dirty="0"/>
                  <a:t>:  g11data, provided cross section results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67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67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1867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67" dirty="0"/>
                  <a:t> (1320)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67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67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1867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67" dirty="0"/>
                  <a:t>(1530)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4DC6EC0-6FF8-1D40-8E49-A3F0F5D4D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304" y="1000817"/>
                <a:ext cx="3607827" cy="954300"/>
              </a:xfrm>
              <a:prstGeom prst="rect">
                <a:avLst/>
              </a:prstGeom>
              <a:blipFill>
                <a:blip r:embed="rId8"/>
                <a:stretch>
                  <a:fillRect t="-2597" b="-7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FA0DAE0-B4CB-004A-8A3D-812BA41229C3}"/>
              </a:ext>
            </a:extLst>
          </p:cNvPr>
          <p:cNvSpPr txBox="1"/>
          <p:nvPr/>
        </p:nvSpPr>
        <p:spPr>
          <a:xfrm>
            <a:off x="7535201" y="1099703"/>
            <a:ext cx="4319104" cy="1190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52347">
              <a:spcAft>
                <a:spcPts val="392"/>
              </a:spcAft>
            </a:pPr>
            <a:r>
              <a:rPr lang="en-US" sz="1867" b="1" dirty="0"/>
              <a:t>2018</a:t>
            </a:r>
            <a:r>
              <a:rPr lang="en-US" sz="1867" dirty="0"/>
              <a:t>: g12 expanded the kinematic region of study (W=3.3GeV) as well as increased statistics </a:t>
            </a:r>
          </a:p>
          <a:p>
            <a:pPr>
              <a:spcAft>
                <a:spcPts val="400"/>
              </a:spcAft>
            </a:pP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FB5A9F-49D5-F248-8933-271C6946FFCE}"/>
                  </a:ext>
                </a:extLst>
              </p:cNvPr>
              <p:cNvSpPr txBox="1"/>
              <p:nvPr/>
            </p:nvSpPr>
            <p:spPr>
              <a:xfrm>
                <a:off x="4770532" y="6273032"/>
                <a:ext cx="2650935" cy="584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1018">
                  <a:spcAft>
                    <a:spcPts val="200"/>
                  </a:spcAft>
                </a:pPr>
                <a:r>
                  <a:rPr lang="en-US" sz="1067" dirty="0" err="1"/>
                  <a:t>L.Guo</a:t>
                </a:r>
                <a:r>
                  <a:rPr lang="en-US" sz="1067" dirty="0"/>
                  <a:t> et al. Cascade production in the reaction </a:t>
                </a:r>
                <a14:m>
                  <m:oMath xmlns:m="http://schemas.openxmlformats.org/officeDocument/2006/math">
                    <m:r>
                      <a:rPr lang="en-US" sz="1067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1067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067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067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067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067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067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067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067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n-US" sz="1067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067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sz="1067" dirty="0"/>
                  <a:t> and </a:t>
                </a:r>
                <a14:m>
                  <m:oMath xmlns:m="http://schemas.openxmlformats.org/officeDocument/2006/math">
                    <m:r>
                      <a:rPr lang="en-US" sz="1067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1067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067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067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067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067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067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067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1067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067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067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067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067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067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067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067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FB5A9F-49D5-F248-8933-271C6946FF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0532" y="6273032"/>
                <a:ext cx="2650935" cy="584968"/>
              </a:xfrm>
              <a:prstGeom prst="rect">
                <a:avLst/>
              </a:prstGeom>
              <a:blipFill>
                <a:blip r:embed="rId9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itle 1">
            <a:extLst>
              <a:ext uri="{FF2B5EF4-FFF2-40B4-BE49-F238E27FC236}">
                <a16:creationId xmlns:a16="http://schemas.microsoft.com/office/drawing/2014/main" id="{536AE477-C272-2842-A76A-FB9300FE9EF0}"/>
              </a:ext>
            </a:extLst>
          </p:cNvPr>
          <p:cNvSpPr txBox="1">
            <a:spLocks/>
          </p:cNvSpPr>
          <p:nvPr/>
        </p:nvSpPr>
        <p:spPr>
          <a:xfrm>
            <a:off x="610485" y="240718"/>
            <a:ext cx="9404723" cy="140053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u="sng" dirty="0"/>
              <a:t>Previous Photoproduction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3734F-812F-804A-A83C-078D626C4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105" y="7137038"/>
            <a:ext cx="2743200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08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a blue line and orange dots&#10;&#10;Description automatically generated">
            <a:extLst>
              <a:ext uri="{FF2B5EF4-FFF2-40B4-BE49-F238E27FC236}">
                <a16:creationId xmlns:a16="http://schemas.microsoft.com/office/drawing/2014/main" id="{2DA704DD-9DCE-DD4A-AD3C-4C0621541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39" y="3377509"/>
            <a:ext cx="3505183" cy="27340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DA43A4-39BF-C241-9F52-48EE790B3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732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>
                <a:solidFill>
                  <a:srgbClr val="262626"/>
                </a:solidFill>
              </a:rPr>
              <a:t>Gluex cascade studies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29793D-AE99-F349-8813-243BE95923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19732" y="2858703"/>
                <a:ext cx="5285791" cy="3042547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err="1"/>
                  <a:t>GlueX</a:t>
                </a:r>
                <a:r>
                  <a:rPr lang="en-US" sz="2400" dirty="0"/>
                  <a:t> presented on Cascade photoproduction (Hao Li, JLUO 2024)</a:t>
                </a:r>
              </a:p>
              <a:p>
                <a:r>
                  <a:rPr lang="en-US" sz="2400" dirty="0"/>
                  <a:t>Extending the energy region of photoproduction data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(1320)</m:t>
                    </m:r>
                  </m:oMath>
                </a14:m>
                <a:r>
                  <a:rPr lang="en-US" sz="2400" dirty="0"/>
                  <a:t> as well as first photoproduction measurement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1690)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(1820)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29793D-AE99-F349-8813-243BE95923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9732" y="2858703"/>
                <a:ext cx="5285791" cy="3042547"/>
              </a:xfrm>
              <a:blipFill>
                <a:blip r:embed="rId4"/>
                <a:stretch>
                  <a:fillRect l="-1435" t="-1667" r="-3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6322EF5-24ED-AE43-8725-65C3C1AB3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6224660"/>
            <a:ext cx="4441583" cy="3133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CLAS Collab. Meeting July '25  Bianca Gualtieri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355CAB-C815-D446-B7B6-5B0A4ECF8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3BD9C6A-DA0D-E042-B377-74F386F737B0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5" name="Picture 4" descr="A graph of a graph showing the size of a line&#10;&#10;Description automatically generated with medium confidence">
            <a:extLst>
              <a:ext uri="{FF2B5EF4-FFF2-40B4-BE49-F238E27FC236}">
                <a16:creationId xmlns:a16="http://schemas.microsoft.com/office/drawing/2014/main" id="{7E2BDAC0-9D21-BC42-AC5E-DB8E1A400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54" y="321733"/>
            <a:ext cx="4339752" cy="273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47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DFBBD98-02C9-7C40-AA6D-1779BDE4BE9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28600" y="510047"/>
                <a:ext cx="4864100" cy="1645920"/>
              </a:xfr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r>
                  <a:rPr lang="en-US" sz="2800"/>
                  <a:t>First time C.S.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800" b="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800" b="0" i="1">
                        <a:latin typeface="Cambria Math" panose="02040503050406030204" pitchFamily="18" charset="0"/>
                      </a:rPr>
                      <m:t>(1320)</m:t>
                    </m:r>
                  </m:oMath>
                </a14:m>
                <a:r>
                  <a:rPr lang="en-US" sz="2800"/>
                  <a:t> in Electroproduction (2024)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DFBBD98-02C9-7C40-AA6D-1779BDE4BE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8600" y="510047"/>
                <a:ext cx="4864100" cy="1645920"/>
              </a:xfrm>
              <a:blipFill>
                <a:blip r:embed="rId2"/>
                <a:stretch>
                  <a:fillRect t="-5263" b="-8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F17D2B7-B150-BE42-ADBD-82D90D76436A}"/>
                  </a:ext>
                </a:extLst>
              </p:cNvPr>
              <p:cNvSpPr txBox="1"/>
              <p:nvPr/>
            </p:nvSpPr>
            <p:spPr>
              <a:xfrm>
                <a:off x="5334000" y="537494"/>
                <a:ext cx="6858000" cy="164592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indent="-228600" defTabSz="9144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u="sng" dirty="0"/>
                  <a:t>Jose Carvajal, Ph.D. thesis </a:t>
                </a:r>
                <a:r>
                  <a:rPr lang="en-US" dirty="0"/>
                  <a:t>“First Time Measurement of Ground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Hyperon Cross Section in </a:t>
                </a:r>
                <a:r>
                  <a:rPr lang="en-US" dirty="0" err="1"/>
                  <a:t>Electroproudction</a:t>
                </a:r>
                <a:r>
                  <a:rPr lang="en-US" dirty="0"/>
                  <a:t>” </a:t>
                </a:r>
              </a:p>
              <a:p>
                <a:pPr indent="-228600" defTabSz="9144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RG-A data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𝑏𝑒𝑎𝑚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=10.2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𝐺𝑒𝑉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0" i="0">
                        <a:latin typeface="Cambria Math" panose="02040503050406030204" pitchFamily="18" charset="0"/>
                      </a:rPr>
                      <m:t>Inbending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F17D2B7-B150-BE42-ADBD-82D90D7643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537494"/>
                <a:ext cx="6858000" cy="1645920"/>
              </a:xfrm>
              <a:prstGeom prst="rect">
                <a:avLst/>
              </a:prstGeom>
              <a:blipFill>
                <a:blip r:embed="rId3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id="{A520F200-853C-DC42-BF69-EB03C5FA1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240" y="2840450"/>
            <a:ext cx="3584448" cy="327976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A6FA67A-2E44-1144-B8DA-188B6D019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7415" y="2840450"/>
            <a:ext cx="3901400" cy="322555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F135034-D0CB-4040-AD74-DC02F8705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14" y="2814775"/>
            <a:ext cx="4132349" cy="3360055"/>
          </a:xfrm>
          <a:prstGeom prst="rect">
            <a:avLst/>
          </a:prstGeom>
        </p:spPr>
      </p:pic>
      <p:sp>
        <p:nvSpPr>
          <p:cNvPr id="59" name="Down Arrow 58">
            <a:extLst>
              <a:ext uri="{FF2B5EF4-FFF2-40B4-BE49-F238E27FC236}">
                <a16:creationId xmlns:a16="http://schemas.microsoft.com/office/drawing/2014/main" id="{14D43A31-755D-F846-95F4-6E0FBECA1734}"/>
              </a:ext>
            </a:extLst>
          </p:cNvPr>
          <p:cNvSpPr/>
          <p:nvPr/>
        </p:nvSpPr>
        <p:spPr>
          <a:xfrm rot="819311">
            <a:off x="741016" y="4346561"/>
            <a:ext cx="168531" cy="4950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1" name="Down Arrow 60">
            <a:extLst>
              <a:ext uri="{FF2B5EF4-FFF2-40B4-BE49-F238E27FC236}">
                <a16:creationId xmlns:a16="http://schemas.microsoft.com/office/drawing/2014/main" id="{D5DEE4C4-736E-9D4C-8759-124876722EC7}"/>
              </a:ext>
            </a:extLst>
          </p:cNvPr>
          <p:cNvSpPr/>
          <p:nvPr/>
        </p:nvSpPr>
        <p:spPr>
          <a:xfrm>
            <a:off x="2345313" y="4548665"/>
            <a:ext cx="168531" cy="4950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1A42DC8-0EB2-F643-AC02-AA6C6E04B66A}"/>
              </a:ext>
            </a:extLst>
          </p:cNvPr>
          <p:cNvSpPr txBox="1"/>
          <p:nvPr/>
        </p:nvSpPr>
        <p:spPr>
          <a:xfrm>
            <a:off x="834602" y="3864281"/>
            <a:ext cx="105331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FT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80E0FBD-B5B3-5444-8C1C-AA552DC3D749}"/>
              </a:ext>
            </a:extLst>
          </p:cNvPr>
          <p:cNvSpPr txBox="1"/>
          <p:nvPr/>
        </p:nvSpPr>
        <p:spPr>
          <a:xfrm>
            <a:off x="2218490" y="4038688"/>
            <a:ext cx="105331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FD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49862C4-AC59-E448-87BF-FE2AD75D2AB4}"/>
              </a:ext>
            </a:extLst>
          </p:cNvPr>
          <p:cNvSpPr txBox="1"/>
          <p:nvPr/>
        </p:nvSpPr>
        <p:spPr>
          <a:xfrm>
            <a:off x="4984643" y="3064672"/>
            <a:ext cx="105331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FT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34F9DFF-BB4A-BC48-9BDB-6ACE031963CB}"/>
              </a:ext>
            </a:extLst>
          </p:cNvPr>
          <p:cNvSpPr txBox="1"/>
          <p:nvPr/>
        </p:nvSpPr>
        <p:spPr>
          <a:xfrm>
            <a:off x="8757623" y="3484625"/>
            <a:ext cx="105331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FD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371BE1-1026-D448-9265-F53245944F2E}"/>
              </a:ext>
            </a:extLst>
          </p:cNvPr>
          <p:cNvSpPr txBox="1"/>
          <p:nvPr/>
        </p:nvSpPr>
        <p:spPr>
          <a:xfrm>
            <a:off x="834602" y="3864281"/>
            <a:ext cx="576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C9983B-CAC8-0C4A-B5A0-7E71571F5234}"/>
              </a:ext>
            </a:extLst>
          </p:cNvPr>
          <p:cNvSpPr txBox="1"/>
          <p:nvPr/>
        </p:nvSpPr>
        <p:spPr>
          <a:xfrm>
            <a:off x="2228430" y="4075226"/>
            <a:ext cx="576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377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A43A4-39BF-C241-9F52-48EE790B3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dirty="0"/>
              <a:t>Motivation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29793D-AE99-F349-8813-243BE95923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41357" y="2301201"/>
                <a:ext cx="6660031" cy="3910756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>
                    <a:solidFill>
                      <a:srgbClr val="404040"/>
                    </a:solidFill>
                  </a:rPr>
                  <a:t>The goal of this analysis is to calculate cross section measurements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n-US" sz="2400" b="0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1320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404040"/>
                    </a:solidFill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400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1530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404040"/>
                    </a:solidFill>
                  </a:rPr>
                  <a:t> for electron beam energy 6.5 and 7.5 GeV (RG-K Fall 2018)</a:t>
                </a:r>
              </a:p>
              <a:p>
                <a:r>
                  <a:rPr lang="en-US" sz="2400" dirty="0">
                    <a:solidFill>
                      <a:srgbClr val="404040"/>
                    </a:solidFill>
                  </a:rPr>
                  <a:t>This will allow analysis in quasi-real photoproduction region as well as electroproduction region</a:t>
                </a:r>
              </a:p>
              <a:p>
                <a:r>
                  <a:rPr lang="en-US" sz="2400" dirty="0">
                    <a:solidFill>
                      <a:srgbClr val="404040"/>
                    </a:solidFill>
                  </a:rPr>
                  <a:t>Provides insight into unclear production mechanism of cascades</a:t>
                </a:r>
              </a:p>
              <a:p>
                <a:endParaRPr lang="en-US" sz="2400" dirty="0">
                  <a:solidFill>
                    <a:srgbClr val="404040"/>
                  </a:solidFill>
                </a:endParaRPr>
              </a:p>
              <a:p>
                <a:endParaRPr lang="en-US" dirty="0">
                  <a:solidFill>
                    <a:srgbClr val="40404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29793D-AE99-F349-8813-243BE95923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1357" y="2301201"/>
                <a:ext cx="6660031" cy="3910756"/>
              </a:xfrm>
              <a:blipFill>
                <a:blip r:embed="rId2"/>
                <a:stretch>
                  <a:fillRect l="-1333" t="-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6322EF5-24ED-AE43-8725-65C3C1AB3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570" y="6366839"/>
            <a:ext cx="5901189" cy="320040"/>
          </a:xfrm>
        </p:spPr>
        <p:txBody>
          <a:bodyPr/>
          <a:lstStyle/>
          <a:p>
            <a:r>
              <a:rPr lang="en-US"/>
              <a:t>CLAS Collab. Meeting July '25  Bianca Gualtieri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355CAB-C815-D446-B7B6-5B0A4ECF8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3670" y="6439916"/>
            <a:ext cx="365760" cy="365760"/>
          </a:xfrm>
        </p:spPr>
        <p:txBody>
          <a:bodyPr/>
          <a:lstStyle/>
          <a:p>
            <a:fld id="{23BD9C6A-DA0D-E042-B377-74F386F737B0}" type="slidenum">
              <a:rPr lang="en-US" smtClean="0"/>
              <a:t>7</a:t>
            </a:fld>
            <a:endParaRPr lang="en-US"/>
          </a:p>
        </p:txBody>
      </p:sp>
      <p:pic>
        <p:nvPicPr>
          <p:cNvPr id="1026" name="Picture 2" descr="The CLAS12 Spectrometer at Jefferson Laboratory - ScienceDirect">
            <a:extLst>
              <a:ext uri="{FF2B5EF4-FFF2-40B4-BE49-F238E27FC236}">
                <a16:creationId xmlns:a16="http://schemas.microsoft.com/office/drawing/2014/main" id="{728DE4DD-8FAA-8B4B-9462-5AFE8B17E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1967366"/>
            <a:ext cx="4413250" cy="258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BECCB4-5336-2A43-9077-11B5E171F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157" y="4565948"/>
            <a:ext cx="3049535" cy="205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95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50595-EEE3-2841-A4F5-F940B68F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9342" y="1586484"/>
            <a:ext cx="4090000" cy="36850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Event</a:t>
            </a:r>
            <a:br>
              <a:rPr lang="en-US" sz="1800" dirty="0">
                <a:solidFill>
                  <a:srgbClr val="FFFFFF"/>
                </a:solidFill>
              </a:rPr>
            </a:br>
            <a:r>
              <a:rPr lang="en-US" sz="1800" dirty="0">
                <a:solidFill>
                  <a:srgbClr val="FFFFFF"/>
                </a:solidFill>
              </a:rPr>
              <a:t>reconstruction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FC3207-9968-184F-BF19-BBC98E936A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16984" y="1283546"/>
                <a:ext cx="5715917" cy="3914063"/>
              </a:xfrm>
            </p:spPr>
            <p:txBody>
              <a:bodyPr anchor="ctr">
                <a:normAutofit fontScale="92500" lnSpcReduction="20000"/>
              </a:bodyPr>
              <a:lstStyle/>
              <a:p>
                <a:r>
                  <a:rPr lang="en-US" sz="2400" b="1" dirty="0">
                    <a:solidFill>
                      <a:srgbClr val="404040"/>
                    </a:solidFill>
                  </a:rPr>
                  <a:t>Dataset</a:t>
                </a:r>
                <a:r>
                  <a:rPr lang="en-US" sz="2400" dirty="0">
                    <a:solidFill>
                      <a:srgbClr val="404040"/>
                    </a:solidFill>
                  </a:rPr>
                  <a:t>: RG-K Fall 2018 pass2 </a:t>
                </a:r>
                <a:endParaRPr lang="en-US" sz="2200" b="0" i="1" dirty="0">
                  <a:solidFill>
                    <a:srgbClr val="404040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𝑏𝑒𝑎𝑚</m:t>
                        </m:r>
                      </m:sub>
                    </m:sSub>
                    <m:r>
                      <a:rPr lang="en-US" sz="2000" b="0" i="1">
                        <a:solidFill>
                          <a:srgbClr val="404040"/>
                        </a:solidFill>
                        <a:latin typeface="Cambria Math" panose="02040503050406030204" pitchFamily="18" charset="0"/>
                      </a:rPr>
                      <m:t>=6.5</m:t>
                    </m:r>
                  </m:oMath>
                </a14:m>
                <a:r>
                  <a:rPr lang="en-US" sz="2000" dirty="0">
                    <a:solidFill>
                      <a:srgbClr val="404040"/>
                    </a:solidFill>
                  </a:rPr>
                  <a:t> (FD) and 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rgbClr val="404040"/>
                        </a:solidFill>
                        <a:latin typeface="Cambria Math" panose="02040503050406030204" pitchFamily="18" charset="0"/>
                      </a:rPr>
                      <m:t>7.5 </m:t>
                    </m:r>
                  </m:oMath>
                </a14:m>
                <a:r>
                  <a:rPr lang="en-US" sz="2000" dirty="0">
                    <a:solidFill>
                      <a:srgbClr val="404040"/>
                    </a:solidFill>
                  </a:rPr>
                  <a:t>GeV</a:t>
                </a:r>
                <a:r>
                  <a:rPr lang="en-US" sz="2400" dirty="0">
                    <a:solidFill>
                      <a:srgbClr val="404040"/>
                    </a:solidFill>
                  </a:rPr>
                  <a:t> (FD &amp; FT) </a:t>
                </a:r>
                <a:endParaRPr lang="en-US" sz="2200" dirty="0">
                  <a:solidFill>
                    <a:srgbClr val="404040"/>
                  </a:solidFill>
                </a:endParaRPr>
              </a:p>
              <a:p>
                <a:r>
                  <a:rPr lang="en-US" sz="2400" dirty="0">
                    <a:solidFill>
                      <a:srgbClr val="404040"/>
                    </a:solidFill>
                  </a:rPr>
                  <a:t>Using the missing mass technique,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400" b="0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404040"/>
                    </a:solidFill>
                  </a:rPr>
                  <a:t> is reconstructed from the following reaction, </a:t>
                </a:r>
                <a14:m>
                  <m:oMath xmlns:m="http://schemas.openxmlformats.org/officeDocument/2006/math">
                    <m:r>
                      <a:rPr lang="en-US" sz="2400" b="0" i="1">
                        <a:solidFill>
                          <a:srgbClr val="404040"/>
                        </a:solidFill>
                        <a:latin typeface="Cambria Math" panose="02040503050406030204" pitchFamily="18" charset="0"/>
                      </a:rPr>
                      <m:t>𝑒𝑝</m:t>
                    </m:r>
                    <m:r>
                      <a:rPr lang="en-US" sz="2400" b="0" i="1">
                        <a:solidFill>
                          <a:srgbClr val="40404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b="0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400" b="0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400" b="0" i="1">
                        <a:solidFill>
                          <a:srgbClr val="40404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b="0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400" b="0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 b="0" i="1">
                        <a:solidFill>
                          <a:srgbClr val="40404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rgbClr val="404040"/>
                  </a:solidFill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400" b="0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n-US" sz="2400" b="0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1320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404040"/>
                    </a:solidFill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400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1530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404040"/>
                    </a:solidFill>
                  </a:rPr>
                  <a:t> are being studied across the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404040"/>
                    </a:solidFill>
                  </a:rPr>
                  <a:t> region (e’ in FT) and in the larger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400" i="1">
                            <a:solidFill>
                              <a:srgbClr val="40404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404040"/>
                    </a:solidFill>
                  </a:rPr>
                  <a:t> region (e’ FD)</a:t>
                </a:r>
              </a:p>
              <a:p>
                <a:r>
                  <a:rPr lang="en-US" sz="2400" dirty="0">
                    <a:solidFill>
                      <a:srgbClr val="404040"/>
                    </a:solidFill>
                  </a:rPr>
                  <a:t>All kaons are required to be in the forward detector region with various selection cuts applied as well</a:t>
                </a:r>
              </a:p>
              <a:p>
                <a:endParaRPr lang="en-US" dirty="0">
                  <a:solidFill>
                    <a:srgbClr val="40404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FC3207-9968-184F-BF19-BBC98E936A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16984" y="1283546"/>
                <a:ext cx="5715917" cy="3914063"/>
              </a:xfrm>
              <a:blipFill>
                <a:blip r:embed="rId2"/>
                <a:stretch>
                  <a:fillRect l="-1330" t="-2265" r="-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8EABC-4BB9-2E46-98F1-8F425257E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CLAS Collab. Meeting July '25  Bianca Gualtieri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9AE47F-4D51-A443-8B3D-449AFEE4C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9C6A-DA0D-E042-B377-74F386F737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61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50595-EEE3-2841-A4F5-F940B68F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Understanding the 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FC3207-9968-184F-BF19-BBC98E936A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89355" y="1899037"/>
                <a:ext cx="6279094" cy="4053840"/>
              </a:xfrm>
            </p:spPr>
            <p:txBody>
              <a:bodyPr anchor="ctr">
                <a:normAutofit fontScale="92500"/>
              </a:bodyPr>
              <a:lstStyle/>
              <a:p>
                <a:r>
                  <a:rPr lang="en-US" sz="2400" dirty="0"/>
                  <a:t>This technique randomly selects the lower momentum kaon from a different event; breaking the correlation between the two kaons.</a:t>
                </a:r>
              </a:p>
              <a:p>
                <a:r>
                  <a:rPr lang="en-US" sz="2400" dirty="0"/>
                  <a:t>Missing mass is then recalculated with the randomly selected kaon and gives a background template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𝑚𝑖𝑠𝑠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𝑏𝑒𝑎𝑚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𝑡𝑎𝑟𝑔𝑒𝑡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 −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bSup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400" i="1">
                                <a:latin typeface="Cambria Math" panose="02040503050406030204" pitchFamily="18" charset="0"/>
                              </a:rPr>
                              <m:t>μ</m:t>
                            </m:r>
                          </m:sup>
                        </m:sSub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bSup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400" i="1">
                                <a:latin typeface="Cambria Math" panose="02040503050406030204" pitchFamily="18" charset="0"/>
                              </a:rPr>
                              <m:t>μ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400" dirty="0"/>
                  <a:t> 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sub>
                      <m:sup>
                        <m:r>
                          <m:rPr>
                            <m:sty m:val="p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μ</m:t>
                        </m:r>
                      </m:sup>
                    </m:sSubSup>
                  </m:oMath>
                </a14:m>
                <a:r>
                  <a:rPr lang="en-US" sz="2400" dirty="0"/>
                  <a:t> is randomly selected </a:t>
                </a:r>
              </a:p>
              <a:p>
                <a:r>
                  <a:rPr lang="en-US" sz="2400" dirty="0"/>
                  <a:t>Normalized to events outside of signal region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FC3207-9968-184F-BF19-BBC98E936A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89355" y="1899037"/>
                <a:ext cx="6279094" cy="4053840"/>
              </a:xfrm>
              <a:blipFill>
                <a:blip r:embed="rId2"/>
                <a:stretch>
                  <a:fillRect l="-1008" t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0D18F-8DB2-7E43-80B2-C90038841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9C6A-DA0D-E042-B377-74F386F737B0}" type="slidenum">
              <a:rPr lang="en-US" smtClean="0"/>
              <a:t>9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5AFB6D-6F10-3547-AB51-DB569BE84769}"/>
              </a:ext>
            </a:extLst>
          </p:cNvPr>
          <p:cNvSpPr txBox="1">
            <a:spLocks/>
          </p:cNvSpPr>
          <p:nvPr/>
        </p:nvSpPr>
        <p:spPr bwMode="black">
          <a:xfrm>
            <a:off x="5414982" y="535952"/>
            <a:ext cx="5711594" cy="986392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Mixed events</a:t>
            </a:r>
          </a:p>
        </p:txBody>
      </p:sp>
    </p:spTree>
    <p:extLst>
      <p:ext uri="{BB962C8B-B14F-4D97-AF65-F5344CB8AC3E}">
        <p14:creationId xmlns:p14="http://schemas.microsoft.com/office/powerpoint/2010/main" val="339077646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{3E867BF9-EBBB-364D-9BE5-166587FC8E62}tf10001120</Template>
  <TotalTime>2604</TotalTime>
  <Words>1234</Words>
  <Application>Microsoft Macintosh PowerPoint</Application>
  <PresentationFormat>Widescreen</PresentationFormat>
  <Paragraphs>181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-webkit-standard</vt:lpstr>
      <vt:lpstr>Arial</vt:lpstr>
      <vt:lpstr>Calibri</vt:lpstr>
      <vt:lpstr>Cambria Math</vt:lpstr>
      <vt:lpstr>Gill Sans MT</vt:lpstr>
      <vt:lpstr>Parcel</vt:lpstr>
      <vt:lpstr>RG-K Cascade Analysis Update</vt:lpstr>
      <vt:lpstr>Outline</vt:lpstr>
      <vt:lpstr>Hyperons in the Hadron Spectrum</vt:lpstr>
      <vt:lpstr>PowerPoint Presentation</vt:lpstr>
      <vt:lpstr>Gluex cascade studies </vt:lpstr>
      <vt:lpstr>First time C.S. for Ξ^- (1320) in Electroproduction (2024)</vt:lpstr>
      <vt:lpstr>Motivation </vt:lpstr>
      <vt:lpstr>Event reconstruction</vt:lpstr>
      <vt:lpstr>Understanding the background</vt:lpstr>
      <vt:lpstr>Mixed events</vt:lpstr>
      <vt:lpstr>Mixed events</vt:lpstr>
      <vt:lpstr>Kinematic coverage Forward Detector</vt:lpstr>
      <vt:lpstr>Forward Detector missing mass distribution</vt:lpstr>
      <vt:lpstr>Forward tagger</vt:lpstr>
      <vt:lpstr>Ξ^- (1320) Yield</vt:lpstr>
      <vt:lpstr>Simulations</vt:lpstr>
      <vt:lpstr>Current simulation Model</vt:lpstr>
      <vt:lpstr>simulation</vt:lpstr>
      <vt:lpstr>Reconstructed distribution</vt:lpstr>
      <vt:lpstr>Issue with simulation</vt:lpstr>
      <vt:lpstr>outlook</vt:lpstr>
      <vt:lpstr>Thank you!</vt:lpstr>
      <vt:lpstr>Backup slides</vt:lpstr>
      <vt:lpstr>Mixing the higher momentum kaon</vt:lpstr>
      <vt:lpstr>Addressing potential π^+/K^+ mis-ID bump at ~1.1 GeV</vt:lpstr>
      <vt:lpstr>eFD E_beam=7.5 GeV</vt:lpstr>
      <vt:lpstr>eFD E_beam=6.5 GeV</vt:lpstr>
      <vt:lpstr>Electron Selection</vt:lpstr>
      <vt:lpstr>Kaon Selection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RG-K Cascade Analysis Update</dc:title>
  <dc:creator>Bianca Gualtieri</dc:creator>
  <cp:lastModifiedBy>Bianca Gualtieri</cp:lastModifiedBy>
  <cp:revision>19</cp:revision>
  <dcterms:created xsi:type="dcterms:W3CDTF">2025-07-06T15:46:51Z</dcterms:created>
  <dcterms:modified xsi:type="dcterms:W3CDTF">2025-07-09T14:45:30Z</dcterms:modified>
</cp:coreProperties>
</file>