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434" r:id="rId2"/>
    <p:sldId id="258" r:id="rId3"/>
    <p:sldId id="396" r:id="rId4"/>
    <p:sldId id="447" r:id="rId5"/>
    <p:sldId id="446" r:id="rId6"/>
    <p:sldId id="495" r:id="rId7"/>
    <p:sldId id="461" r:id="rId8"/>
    <p:sldId id="472" r:id="rId9"/>
    <p:sldId id="267" r:id="rId10"/>
    <p:sldId id="525" r:id="rId11"/>
    <p:sldId id="403" r:id="rId12"/>
    <p:sldId id="526" r:id="rId13"/>
    <p:sldId id="499" r:id="rId14"/>
    <p:sldId id="416" r:id="rId15"/>
    <p:sldId id="500" r:id="rId16"/>
    <p:sldId id="494" r:id="rId17"/>
    <p:sldId id="501" r:id="rId18"/>
    <p:sldId id="502" r:id="rId19"/>
    <p:sldId id="540" r:id="rId20"/>
    <p:sldId id="478" r:id="rId21"/>
    <p:sldId id="482" r:id="rId22"/>
    <p:sldId id="504" r:id="rId23"/>
    <p:sldId id="505" r:id="rId24"/>
    <p:sldId id="490" r:id="rId25"/>
    <p:sldId id="491" r:id="rId26"/>
    <p:sldId id="279" r:id="rId27"/>
    <p:sldId id="418" r:id="rId28"/>
    <p:sldId id="260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AC6"/>
    <a:srgbClr val="CF3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4"/>
    <p:restoredTop sz="84424"/>
  </p:normalViewPr>
  <p:slideViewPr>
    <p:cSldViewPr snapToGrid="0">
      <p:cViewPr varScale="1">
        <p:scale>
          <a:sx n="102" d="100"/>
          <a:sy n="102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46A57-B454-0444-B1AB-7B1E13E80296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FF01A-0C91-6F41-89D1-EFFEF94F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6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2ED964A-8843-4BEA-8421-7EED30AFF502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48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e1-6  Data 5.74 GeV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6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4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25A72C9-C2D1-4B42-A5D8-9BCA14ACECB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0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731880" y="5156280"/>
            <a:ext cx="6048000" cy="4811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0060504-4455-4753-8DD4-30F5ED02D88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</p:spPr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731880" y="5156280"/>
            <a:ext cx="6046920" cy="481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2ED964A-8843-4BEA-8421-7EED30AFF502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60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1A1C41-7FDA-E446-B6CE-7C60736778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EAFFD-4D7B-3542-B9E6-1198C32F472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22996D40-AD35-1245-BABF-BA831F1C3CD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3C08456-FC92-1B4D-93EA-20C1F5BE3B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5156200"/>
            <a:ext cx="6048375" cy="481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59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9AAC68-01A6-264F-8482-9EA8F0FFB3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EB27E1-07F4-7046-940E-AC1E78DF55C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66EDAD07-6B8B-8C4E-BD8F-57E597C484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EB85969E-AB05-044D-BC58-FD09B05F0D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5156200"/>
            <a:ext cx="6048375" cy="4811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velocity of the hadron </a:t>
            </a:r>
            <a:r>
              <a:rPr lang="el-GR" altLang="en-US" dirty="0"/>
              <a:t>β = </a:t>
            </a:r>
            <a:r>
              <a:rPr lang="en-US" altLang="en-US" dirty="0"/>
              <a:t>pc/E </a:t>
            </a:r>
          </a:p>
          <a:p>
            <a:r>
              <a:rPr lang="en-US" dirty="0"/>
              <a:t>E=</a:t>
            </a:r>
            <a:r>
              <a:rPr lang="el-GR" dirty="0"/>
              <a:t>γ</a:t>
            </a:r>
            <a:r>
              <a:rPr lang="en-US" dirty="0"/>
              <a:t>mc</a:t>
            </a:r>
            <a:r>
              <a:rPr lang="en-US" baseline="30000" dirty="0"/>
              <a:t>2    </a:t>
            </a:r>
            <a:r>
              <a:rPr lang="en-US" baseline="0" dirty="0"/>
              <a:t>=&gt; </a:t>
            </a:r>
            <a:r>
              <a:rPr lang="el-GR" baseline="0" dirty="0"/>
              <a:t>γ</a:t>
            </a:r>
            <a:r>
              <a:rPr lang="en-US" baseline="0" dirty="0"/>
              <a:t>mc = E/c</a:t>
            </a:r>
            <a:endParaRPr lang="en-US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/>
              <a:t>p =</a:t>
            </a:r>
            <a:r>
              <a:rPr lang="el-GR" baseline="0" dirty="0"/>
              <a:t>γ</a:t>
            </a:r>
            <a:r>
              <a:rPr lang="en-US" baseline="0" dirty="0"/>
              <a:t>mv.  Thus </a:t>
            </a:r>
            <a:r>
              <a:rPr lang="el-GR" altLang="en-US" dirty="0"/>
              <a:t>β = </a:t>
            </a:r>
            <a:r>
              <a:rPr lang="en-US" altLang="en-US" dirty="0"/>
              <a:t>v/c =  p /(</a:t>
            </a:r>
            <a:r>
              <a:rPr lang="el-GR" baseline="0" dirty="0"/>
              <a:t>γ</a:t>
            </a:r>
            <a:r>
              <a:rPr lang="en-US" baseline="0" dirty="0"/>
              <a:t>mc</a:t>
            </a:r>
            <a:r>
              <a:rPr lang="en-US" altLang="en-US" dirty="0"/>
              <a:t>) </a:t>
            </a:r>
            <a:r>
              <a:rPr lang="en-US" baseline="0" dirty="0"/>
              <a:t> = p / (E/c) = pc /E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Chi-Square </a:t>
            </a:r>
            <a:r>
              <a:rPr lang="en-US" altLang="en-US" sz="1200" dirty="0" err="1">
                <a:solidFill>
                  <a:schemeClr val="bg1"/>
                </a:solidFill>
              </a:rPr>
              <a:t>pid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US" dirty="0"/>
              <a:t>described as a signed N</a:t>
            </a:r>
            <a:r>
              <a:rPr lang="el-GR" dirty="0"/>
              <a:t>σ (</a:t>
            </a:r>
            <a:r>
              <a:rPr lang="en-US" dirty="0"/>
              <a:t>number of standard deviations) from the nominal timing, particularly related to timing information from the FTOF (Forward Time-Of-Flight) detector.</a:t>
            </a:r>
            <a:endParaRPr lang="en-US" altLang="en-US" dirty="0"/>
          </a:p>
          <a:p>
            <a:endParaRPr lang="en-US" altLang="en-US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prstGeom prst="rect">
            <a:avLst/>
          </a:prstGeom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4A47CFE-6D56-46D2-B80E-03349EB9CDC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9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8FD2F-E2CD-6C10-8C19-CA7166B1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BABC7-6614-6BF0-9ADD-BFC02AB57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36972-0C39-BCC9-1747-F5C394170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681D-2017-0D4F-95AB-139FAF626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0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FF01A-0C91-6F41-89D1-EFFEF94F67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03A7-A79E-4D2B-BE1E-331E20C01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F0744-1E0C-B3AB-B03B-EF7BE39E4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0BD-EF8F-9759-52F1-50E5DC3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B1CB-BE0E-E541-8C07-1987E0402C07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5A6EB-3299-1E7E-CE85-2DFCCF5E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9EB1-F4D8-86A2-E346-15BAA44C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14C2-449D-D121-B8D3-8F4177E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086DB-BF9E-4B80-F5D3-69E81984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7342-8B99-9DD6-56B4-D8A24933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FB5F-88F1-3047-80D0-8B7083E5CA00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823B2-A6E6-D5F1-BC36-1E0A48EA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EEA1-94E5-FE0D-D7CD-40AF41CC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AFA9-6B2B-BF4E-7C5C-6EAE4D4FF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DD309-D887-B240-3458-FEB5096FF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E214-01E4-EEBE-2702-CEEF5CCC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4A49-BAC5-8640-AE65-17858CAD2F2E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A0DA2-31CE-FEB2-3057-0A8A38A8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D358-8059-F37F-0EAF-E0E989C6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2F82-6D3C-8622-528B-248AACAE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9D152-B021-F162-E298-8F514898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DA41-1CBF-8558-5865-6C9C9395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F14C-00A1-464E-80E7-684D1B341BE3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FD85-A43F-90EF-FD22-AB6692F6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0E06-F214-2B29-E197-3AFED2F9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CDC-6C98-9AB4-8DED-9CFC7506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6D61E-174A-A5A2-24B7-640A0E7C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7CFC8-547F-FF61-D0CB-6993E427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2C0C-5E9C-E54E-A9C4-B2C257A2599A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5E35-C29F-D7B4-2490-6B26C16C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8B53D-BED6-DF9F-8C9A-F83E8C1A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250B-8190-ABD2-0ED1-E9E919A5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DC36-040E-EAFD-4195-0C18E84E3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F71B4-7C61-C206-C3D8-0220BFF1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B90A9-F809-4B0B-58D1-9FCF247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A2AB-E44F-3C40-B2D0-9042573F2A65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92BA7-F21D-B977-5A84-70884D2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AD22C-EAA8-0C66-026E-89351695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D06D-5B49-9378-14C5-04B57067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9045-5E01-19D0-63B8-6B733F485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E1D50-B9B8-1219-AC90-54253E79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9C9B1-D0E0-17BD-28FF-AEFBFC9EB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64608-AF51-6F50-E72C-B867123D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F28C8-47F1-ACBC-1064-1E44D8FB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A184-EE81-734F-A9F3-BCBD2A97C801}" type="datetime1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1CCB9-E925-F9AD-0520-D69C7121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9B234-83C0-FFC6-7675-2CADC2B2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29D2-72FC-8A63-BF02-951DB53D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6EF93-BCBF-4FBE-BA77-73FC5AD0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5FE1-C16C-DA4F-8B46-F96835C567F2}" type="datetime1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50CA1-8035-CE83-854E-B93423F9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396BC-B2AA-FDFA-A6A6-B30FADD6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8A04A-F718-1C0D-BEDC-4B2B7F99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E831-DA5E-4049-B785-C4A2C9ABA442}" type="datetime1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D863B-E988-EB1A-514F-DA98D7D8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002AB-AB5E-4654-8912-F91E3CA4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24C3-9EFF-366F-9A2C-FB5C7F7F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E721-A179-0614-EA26-0D32073B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49A01-F642-11F5-364A-42EC98D96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CFBE-B2E4-909E-F499-C0D728CF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BEBE-03AB-E845-A9A0-61995E80004C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6680C-F074-979F-C2C4-80A97389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1D2E-E961-B2B1-B506-83FA9A38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0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5EC0-21BC-76DF-4223-4BEA12C1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777E2-AB2C-1AA0-457B-EA7367496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380D-29B6-9963-88F0-375271375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EB5E3-264D-3FF9-F2BC-07F901A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8215-D3F0-534A-9A79-676B527274C9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2BFE1-9F5B-C32F-B4F2-4A335B3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4BFFC-1EE4-A272-8766-A2A187C2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1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53CB1-2310-FD51-79E3-6BCC0BCF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1255-559B-1ABB-3824-93AA26680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24AAC-FBA1-7046-A470-2D8638475751}" type="datetime1">
              <a:rPr lang="en-US" smtClean="0"/>
              <a:t>7/8/25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E533-D90D-7FCF-F56A-068850D85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1F418-2F2A-C14B-BC9A-2D34F8B868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78A091EA-F531-6942-BBD1-FF974D86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659387F-9FB6-18B0-FDAD-1EE1BAF8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9.png"/><Relationship Id="rId7" Type="http://schemas.openxmlformats.org/officeDocument/2006/relationships/image" Target="../media/image6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s12-docdb.jlab.org/DocDB/0012/001237/001/Double_pion_channel_analysis.pdf" TargetMode="External"/><Relationship Id="rId5" Type="http://schemas.openxmlformats.org/officeDocument/2006/relationships/hyperlink" Target="https://clasweb.jlab.org/wiki/index.php/Run_Group_A" TargetMode="Externa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B1BA-AA62-3EBB-1FAD-AD1F76588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CLAS12 Double-Pion (N </a:t>
            </a:r>
            <a:r>
              <a:rPr lang="el-GR" sz="4000" dirty="0" err="1"/>
              <a:t>ππ</a:t>
            </a:r>
            <a:r>
              <a:rPr lang="el-GR" sz="4000" dirty="0"/>
              <a:t>) </a:t>
            </a:r>
            <a:br>
              <a:rPr lang="en-US" sz="4000" dirty="0"/>
            </a:br>
            <a:r>
              <a:rPr lang="en-US" sz="4000" dirty="0"/>
              <a:t>Electroproduction 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C9E26-F195-96C0-B92D-18A4F0737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Krishna Neupane</a:t>
            </a:r>
          </a:p>
          <a:p>
            <a:r>
              <a:rPr lang="en-US" dirty="0"/>
              <a:t>USC, Columbia, 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5C0B1-3C4D-B7C3-3525-973DE3664C9E}"/>
              </a:ext>
            </a:extLst>
          </p:cNvPr>
          <p:cNvSpPr txBox="1"/>
          <p:nvPr/>
        </p:nvSpPr>
        <p:spPr>
          <a:xfrm>
            <a:off x="4279900" y="442991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by NSF Grant </a:t>
            </a:r>
            <a:r>
              <a:rPr lang="en-US" dirty="0">
                <a:latin typeface="Segoe UI" panose="020B0502040204020203" pitchFamily="34" charset="0"/>
              </a:rPr>
              <a:t>10014377</a:t>
            </a:r>
            <a:r>
              <a:rPr lang="en-US" dirty="0"/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FD2E98A-F636-7142-236A-4042AB05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4558" y="5349876"/>
            <a:ext cx="5216625" cy="1508124"/>
          </a:xfrm>
          <a:prstGeom prst="rect">
            <a:avLst/>
          </a:prstGeom>
        </p:spPr>
      </p:pic>
      <p:pic>
        <p:nvPicPr>
          <p:cNvPr id="7" name="Picture 6" descr="A logo of a television company&#10;&#10;AI-generated content may be incorrect.">
            <a:extLst>
              <a:ext uri="{FF2B5EF4-FFF2-40B4-BE49-F238E27FC236}">
                <a16:creationId xmlns:a16="http://schemas.microsoft.com/office/drawing/2014/main" id="{2721F7A5-B4DF-41CA-F2CD-91D6000EB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1" y="5627133"/>
            <a:ext cx="1734673" cy="927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46B78-986D-479E-AA0F-73A7107878C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83940" y="5627132"/>
            <a:ext cx="2512060" cy="92765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7C36A6-8B08-6E57-8FEA-22EF40D4D609}"/>
              </a:ext>
            </a:extLst>
          </p:cNvPr>
          <p:cNvSpPr txBox="1"/>
          <p:nvPr/>
        </p:nvSpPr>
        <p:spPr>
          <a:xfrm>
            <a:off x="704851" y="50730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CLAS Collaboration Meeting 2025 (July 8-11)</a:t>
            </a:r>
          </a:p>
        </p:txBody>
      </p:sp>
    </p:spTree>
    <p:extLst>
      <p:ext uri="{BB962C8B-B14F-4D97-AF65-F5344CB8AC3E}">
        <p14:creationId xmlns:p14="http://schemas.microsoft.com/office/powerpoint/2010/main" val="20625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"/>
    </mc:Choice>
    <mc:Fallback xmlns="">
      <p:transition spd="slow" advTm="15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4E9F73F-71F2-DEBA-F585-BD0C2681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" y="2088055"/>
            <a:ext cx="5851605" cy="3735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8490C1-29A2-C839-C3A5-AF701FC7D52E}"/>
              </a:ext>
            </a:extLst>
          </p:cNvPr>
          <p:cNvSpPr txBox="1"/>
          <p:nvPr/>
        </p:nvSpPr>
        <p:spPr>
          <a:xfrm>
            <a:off x="651556" y="402"/>
            <a:ext cx="741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Acceptance and Radiative correction factors</a:t>
            </a:r>
          </a:p>
        </p:txBody>
      </p:sp>
      <p:pic>
        <p:nvPicPr>
          <p:cNvPr id="22" name="Picture 21" descr="A group of black symbols&#10;&#10;AI-generated content may be incorrect.">
            <a:extLst>
              <a:ext uri="{FF2B5EF4-FFF2-40B4-BE49-F238E27FC236}">
                <a16:creationId xmlns:a16="http://schemas.microsoft.com/office/drawing/2014/main" id="{45E0263E-1899-443D-6DD8-E5231A96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45" y="1003800"/>
            <a:ext cx="3374794" cy="1038398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C207EB86-F22B-A798-19AA-B1CDF26E8F8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264934" y="262012"/>
            <a:ext cx="4674253" cy="611619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231A64E-8BDC-334C-9A19-486CD76C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1" y="2088055"/>
            <a:ext cx="6255439" cy="37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15763FDD-08BB-7E87-13B9-945377306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480" y="1003801"/>
            <a:ext cx="4794195" cy="103839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8B00290-8511-76C5-C837-204BD4388152}"/>
              </a:ext>
            </a:extLst>
          </p:cNvPr>
          <p:cNvSpPr/>
          <p:nvPr/>
        </p:nvSpPr>
        <p:spPr>
          <a:xfrm>
            <a:off x="9870907" y="658368"/>
            <a:ext cx="260646" cy="212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2FE1EC-4439-1380-4C34-845FD32DCA95}"/>
              </a:ext>
            </a:extLst>
          </p:cNvPr>
          <p:cNvSpPr/>
          <p:nvPr/>
        </p:nvSpPr>
        <p:spPr>
          <a:xfrm>
            <a:off x="10291531" y="640080"/>
            <a:ext cx="260646" cy="212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1F0919-FFF9-5DFB-F319-9AA472C4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AA50-A852-7EFD-F5ED-FF7E7705A27A}"/>
              </a:ext>
            </a:extLst>
          </p:cNvPr>
          <p:cNvSpPr txBox="1"/>
          <p:nvPr/>
        </p:nvSpPr>
        <p:spPr>
          <a:xfrm>
            <a:off x="162617" y="5808343"/>
            <a:ext cx="11461058" cy="82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buNone/>
            </a:pPr>
            <a:endParaRPr lang="en-US" b="0" dirty="0">
              <a:effectLst/>
              <a:latin typeface="Menlo" panose="020B0609030804020204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US" b="0" dirty="0">
                <a:effectLst/>
                <a:latin typeface="Menlo" panose="020B0609030804020204" pitchFamily="49" charset="0"/>
              </a:rPr>
              <a:t>        </a:t>
            </a:r>
            <a:r>
              <a:rPr lang="en-US" sz="2000" i="1" dirty="0">
                <a:effectLst/>
                <a:latin typeface="Menlo" panose="020B0609030804020204" pitchFamily="49" charset="0"/>
              </a:rPr>
              <a:t>A[Δ</a:t>
            </a:r>
            <a:r>
              <a:rPr lang="en-US" sz="2000" i="1" dirty="0">
                <a:latin typeface="Menlo" panose="020B0609030804020204" pitchFamily="49" charset="0"/>
              </a:rPr>
              <a:t>W,ΔQ</a:t>
            </a:r>
            <a:r>
              <a:rPr lang="en-US" sz="2000" i="1" baseline="30000" dirty="0">
                <a:latin typeface="Menlo" panose="020B0609030804020204" pitchFamily="49" charset="0"/>
              </a:rPr>
              <a:t>2</a:t>
            </a:r>
            <a:r>
              <a:rPr lang="en-US" sz="2000" i="1" dirty="0">
                <a:latin typeface="Menlo" panose="020B0609030804020204" pitchFamily="49" charset="0"/>
              </a:rPr>
              <a:t>,Δ</a:t>
            </a:r>
            <a:r>
              <a:rPr lang="en-US" sz="2000" i="1" baseline="30000" dirty="0">
                <a:latin typeface="Menlo" panose="020B0609030804020204" pitchFamily="49" charset="0"/>
              </a:rPr>
              <a:t>5</a:t>
            </a:r>
            <a:r>
              <a:rPr lang="en-US" sz="2000" i="1" dirty="0">
                <a:latin typeface="Menlo" panose="020B0609030804020204" pitchFamily="49" charset="0"/>
              </a:rPr>
              <a:t>𝜏</a:t>
            </a:r>
            <a:r>
              <a:rPr lang="en-US" sz="2000" i="1" dirty="0">
                <a:effectLst/>
                <a:latin typeface="Menlo" panose="020B0609030804020204" pitchFamily="49" charset="0"/>
              </a:rPr>
              <a:t>] </a:t>
            </a:r>
            <a:r>
              <a:rPr lang="en-US" b="0" dirty="0">
                <a:effectLst/>
                <a:latin typeface="Menlo" panose="020B0609030804020204" pitchFamily="49" charset="0"/>
              </a:rPr>
              <a:t>= (THnSparseD*)acceptance_7D_hist[Δ</a:t>
            </a:r>
            <a:r>
              <a:rPr lang="en-US" dirty="0">
                <a:latin typeface="Menlo" panose="020B0609030804020204" pitchFamily="49" charset="0"/>
              </a:rPr>
              <a:t>W,ΔQ</a:t>
            </a:r>
            <a:r>
              <a:rPr lang="en-US" baseline="30000" dirty="0">
                <a:latin typeface="Menlo" panose="020B0609030804020204" pitchFamily="49" charset="0"/>
              </a:rPr>
              <a:t>2</a:t>
            </a:r>
            <a:r>
              <a:rPr lang="en-US" dirty="0">
                <a:latin typeface="Menlo" panose="020B0609030804020204" pitchFamily="49" charset="0"/>
              </a:rPr>
              <a:t>,Δ</a:t>
            </a:r>
            <a:r>
              <a:rPr lang="en-US" baseline="30000" dirty="0">
                <a:latin typeface="Menlo" panose="020B0609030804020204" pitchFamily="49" charset="0"/>
              </a:rPr>
              <a:t>5</a:t>
            </a:r>
            <a:r>
              <a:rPr lang="en-US" dirty="0">
                <a:latin typeface="Menlo" panose="020B0609030804020204" pitchFamily="49" charset="0"/>
              </a:rPr>
              <a:t>𝜏</a:t>
            </a:r>
            <a:r>
              <a:rPr lang="en-US" b="0" dirty="0">
                <a:effectLst/>
                <a:latin typeface="Menlo" panose="020B0609030804020204" pitchFamily="49" charset="0"/>
              </a:rPr>
              <a:t>] =</a:t>
            </a:r>
          </a:p>
          <a:p>
            <a:pPr>
              <a:lnSpc>
                <a:spcPts val="1350"/>
              </a:lnSpc>
              <a:buNone/>
            </a:pPr>
            <a:endParaRPr lang="en-US" b="0" dirty="0">
              <a:effectLst/>
              <a:highlight>
                <a:srgbClr val="FFFF00"/>
              </a:highlight>
              <a:latin typeface="Menlo" panose="020B0609030804020204" pitchFamily="49" charset="0"/>
            </a:endParaRPr>
          </a:p>
          <a:p>
            <a:pPr>
              <a:lnSpc>
                <a:spcPts val="1350"/>
              </a:lnSpc>
              <a:buNone/>
            </a:pPr>
            <a:r>
              <a:rPr lang="en-US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(THnSparseD*)h_sim_rec_7D_hist[Δ</a:t>
            </a:r>
            <a:r>
              <a:rPr lang="en-US" dirty="0">
                <a:highlight>
                  <a:srgbClr val="FFFF00"/>
                </a:highlight>
                <a:latin typeface="Menlo" panose="020B0609030804020204" pitchFamily="49" charset="0"/>
              </a:rPr>
              <a:t>W,ΔQ</a:t>
            </a:r>
            <a:r>
              <a:rPr lang="en-US" baseline="30000" dirty="0">
                <a:highlight>
                  <a:srgbClr val="FFFF00"/>
                </a:highlight>
                <a:latin typeface="Menlo" panose="020B0609030804020204" pitchFamily="49" charset="0"/>
              </a:rPr>
              <a:t>2</a:t>
            </a:r>
            <a:r>
              <a:rPr lang="en-US" dirty="0">
                <a:highlight>
                  <a:srgbClr val="FFFF00"/>
                </a:highlight>
                <a:latin typeface="Menlo" panose="020B0609030804020204" pitchFamily="49" charset="0"/>
              </a:rPr>
              <a:t>,Δ</a:t>
            </a:r>
            <a:r>
              <a:rPr lang="en-US" baseline="30000" dirty="0">
                <a:highlight>
                  <a:srgbClr val="FFFF00"/>
                </a:highlight>
                <a:latin typeface="Menlo" panose="020B0609030804020204" pitchFamily="49" charset="0"/>
              </a:rPr>
              <a:t>5</a:t>
            </a:r>
            <a:r>
              <a:rPr lang="en-US" dirty="0">
                <a:highlight>
                  <a:srgbClr val="FFFF00"/>
                </a:highlight>
                <a:latin typeface="Menlo" panose="020B0609030804020204" pitchFamily="49" charset="0"/>
              </a:rPr>
              <a:t>𝜏</a:t>
            </a:r>
            <a:r>
              <a:rPr lang="en-US" b="0" dirty="0"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]</a:t>
            </a:r>
            <a:r>
              <a:rPr lang="en-US" b="0" dirty="0">
                <a:effectLst/>
                <a:highlight>
                  <a:srgbClr val="C0C0C0"/>
                </a:highlight>
                <a:latin typeface="Menlo" panose="020B0609030804020204" pitchFamily="49" charset="0"/>
              </a:rPr>
              <a:t>/</a:t>
            </a:r>
            <a:r>
              <a:rPr lang="en-US" b="0" dirty="0">
                <a:effectLst/>
                <a:highlight>
                  <a:srgbClr val="00FF00"/>
                </a:highlight>
                <a:latin typeface="Menlo" panose="020B0609030804020204" pitchFamily="49" charset="0"/>
              </a:rPr>
              <a:t>(THnSparseD*)h_thrown_7D</a:t>
            </a:r>
            <a:r>
              <a:rPr lang="en-US" dirty="0">
                <a:highlight>
                  <a:srgbClr val="00FF00"/>
                </a:highlight>
                <a:latin typeface="Menlo" panose="020B0609030804020204" pitchFamily="49" charset="0"/>
              </a:rPr>
              <a:t>[</a:t>
            </a:r>
            <a:r>
              <a:rPr lang="en-US" b="0" dirty="0">
                <a:effectLst/>
                <a:highlight>
                  <a:srgbClr val="00FF00"/>
                </a:highlight>
                <a:latin typeface="Menlo" panose="020B0609030804020204" pitchFamily="49" charset="0"/>
              </a:rPr>
              <a:t>Δ</a:t>
            </a:r>
            <a:r>
              <a:rPr lang="en-US" dirty="0">
                <a:highlight>
                  <a:srgbClr val="00FF00"/>
                </a:highlight>
                <a:latin typeface="Menlo" panose="020B0609030804020204" pitchFamily="49" charset="0"/>
              </a:rPr>
              <a:t>W,ΔQ</a:t>
            </a:r>
            <a:r>
              <a:rPr lang="en-US" baseline="30000" dirty="0">
                <a:highlight>
                  <a:srgbClr val="00FF00"/>
                </a:highlight>
                <a:latin typeface="Menlo" panose="020B0609030804020204" pitchFamily="49" charset="0"/>
              </a:rPr>
              <a:t>2</a:t>
            </a:r>
            <a:r>
              <a:rPr lang="en-US" dirty="0">
                <a:highlight>
                  <a:srgbClr val="00FF00"/>
                </a:highlight>
                <a:latin typeface="Menlo" panose="020B0609030804020204" pitchFamily="49" charset="0"/>
              </a:rPr>
              <a:t>,Δ</a:t>
            </a:r>
            <a:r>
              <a:rPr lang="en-US" baseline="30000" dirty="0">
                <a:highlight>
                  <a:srgbClr val="00FF00"/>
                </a:highlight>
                <a:latin typeface="Menlo" panose="020B0609030804020204" pitchFamily="49" charset="0"/>
              </a:rPr>
              <a:t>5</a:t>
            </a:r>
            <a:r>
              <a:rPr lang="en-US" dirty="0">
                <a:highlight>
                  <a:srgbClr val="00FF00"/>
                </a:highlight>
                <a:latin typeface="Menlo" panose="020B0609030804020204" pitchFamily="49" charset="0"/>
              </a:rPr>
              <a:t>𝜏</a:t>
            </a:r>
            <a:r>
              <a:rPr lang="en-US" b="0" dirty="0">
                <a:effectLst/>
                <a:highlight>
                  <a:srgbClr val="00FF00"/>
                </a:highlight>
                <a:latin typeface="Menlo" panose="020B0609030804020204" pitchFamily="49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1016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82B98AF5-37E5-2905-1788-6412C88D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27" y="4610925"/>
            <a:ext cx="7924800" cy="2265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5841E-0864-1F58-B0AD-CD85D1D0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27" y="632173"/>
            <a:ext cx="6451547" cy="179557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63B39BC-61EB-8269-C0C8-E3FFA6F46A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315203" y="136525"/>
            <a:ext cx="4838698" cy="736600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7EC01D-F2F0-AE6D-3FA3-6D14F3CEA7CF}"/>
              </a:ext>
            </a:extLst>
          </p:cNvPr>
          <p:cNvSpPr txBox="1"/>
          <p:nvPr/>
        </p:nvSpPr>
        <p:spPr>
          <a:xfrm>
            <a:off x="9147001" y="1037789"/>
            <a:ext cx="272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= </a:t>
            </a:r>
            <a:r>
              <a:rPr lang="en-US" dirty="0">
                <a:highlight>
                  <a:srgbClr val="C0C0C0"/>
                </a:highlight>
              </a:rPr>
              <a:t>E (proton) </a:t>
            </a:r>
            <a:r>
              <a:rPr lang="en-US" dirty="0"/>
              <a:t>x E (pip)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4D6778-5E24-4A48-DDB3-1DC63C5CA72D}"/>
              </a:ext>
            </a:extLst>
          </p:cNvPr>
          <p:cNvSpPr/>
          <p:nvPr/>
        </p:nvSpPr>
        <p:spPr>
          <a:xfrm>
            <a:off x="10223605" y="632242"/>
            <a:ext cx="260646" cy="212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33A5F-EC05-1953-BD41-78C7C5EF12D9}"/>
              </a:ext>
            </a:extLst>
          </p:cNvPr>
          <p:cNvSpPr txBox="1"/>
          <p:nvPr/>
        </p:nvSpPr>
        <p:spPr>
          <a:xfrm>
            <a:off x="77842" y="92989"/>
            <a:ext cx="7237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Particle efficiency correction factor </a:t>
            </a:r>
          </a:p>
        </p:txBody>
      </p:sp>
      <p:pic>
        <p:nvPicPr>
          <p:cNvPr id="9" name="Picture 8" descr="A graph of data and a diagram of data&#10;&#10;AI-generated content may be incorrect.">
            <a:extLst>
              <a:ext uri="{FF2B5EF4-FFF2-40B4-BE49-F238E27FC236}">
                <a16:creationId xmlns:a16="http://schemas.microsoft.com/office/drawing/2014/main" id="{AB89D157-0C81-2FE1-9D1D-395499FF3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627" y="2301993"/>
            <a:ext cx="7924800" cy="2246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D24BF6-BD3F-3442-C393-42D1E0FBD6B1}"/>
                  </a:ext>
                </a:extLst>
              </p:cNvPr>
              <p:cNvSpPr txBox="1"/>
              <p:nvPr/>
            </p:nvSpPr>
            <p:spPr>
              <a:xfrm>
                <a:off x="3981064" y="2592280"/>
                <a:ext cx="2500853" cy="662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/>
                  <a:t>                     </a:t>
                </a:r>
                <a:r>
                  <a:rPr lang="en-US" sz="1400" b="0" dirty="0">
                    <a:solidFill>
                      <a:srgbClr val="7030A0"/>
                    </a:solidFill>
                  </a:rPr>
                  <a:t>Exp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𝑒𝑥𝑐𝑙𝑢𝑠𝑖𝑣𝑒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𝑝𝑟𝑜𝑡𝑜𝑛𝑠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𝑚𝑖𝑠𝑠𝑖𝑛𝑔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𝑝𝑟𝑜𝑡𝑜𝑛𝑠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D24BF6-BD3F-3442-C393-42D1E0FBD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64" y="2592280"/>
                <a:ext cx="2500853" cy="662233"/>
              </a:xfrm>
              <a:prstGeom prst="rect">
                <a:avLst/>
              </a:prstGeom>
              <a:blipFill>
                <a:blip r:embed="rId6"/>
                <a:stretch>
                  <a:fillRect t="-943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F7BD32-91CC-4A59-C733-7C8EB88F78C6}"/>
                  </a:ext>
                </a:extLst>
              </p:cNvPr>
              <p:cNvSpPr txBox="1"/>
              <p:nvPr/>
            </p:nvSpPr>
            <p:spPr>
              <a:xfrm>
                <a:off x="8210937" y="2592280"/>
                <a:ext cx="2500853" cy="662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/>
                  <a:t>                    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Sim</a:t>
                </a:r>
                <a:r>
                  <a:rPr lang="en-US" sz="1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𝑒𝑥𝑐𝑙𝑢𝑠𝑖𝑣𝑒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𝑝𝑟𝑜𝑡𝑜𝑛𝑠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𝑚𝑖𝑠𝑠𝑖𝑛𝑔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𝑝𝑟𝑜𝑡𝑜𝑛𝑠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F7BD32-91CC-4A59-C733-7C8EB88F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37" y="2592280"/>
                <a:ext cx="2500853" cy="662233"/>
              </a:xfrm>
              <a:prstGeom prst="rect">
                <a:avLst/>
              </a:prstGeom>
              <a:blipFill>
                <a:blip r:embed="rId7"/>
                <a:stretch>
                  <a:fillRect t="-943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3881C93-7FF3-171A-6B67-2A69EFB2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50958F-8243-A679-5ABC-67AE6C7DF1C8}"/>
                  </a:ext>
                </a:extLst>
              </p:cNvPr>
              <p:cNvSpPr txBox="1"/>
              <p:nvPr/>
            </p:nvSpPr>
            <p:spPr>
              <a:xfrm>
                <a:off x="9269680" y="3429000"/>
                <a:ext cx="2884221" cy="537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/>
                  <a:t>E (proton)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𝑟𝑎𝑡𝑖𝑜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𝑟𝑎𝑡𝑖𝑜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50958F-8243-A679-5ABC-67AE6C7DF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80" y="3429000"/>
                <a:ext cx="2884221" cy="537840"/>
              </a:xfrm>
              <a:prstGeom prst="rect">
                <a:avLst/>
              </a:prstGeom>
              <a:blipFill>
                <a:blip r:embed="rId8"/>
                <a:stretch>
                  <a:fillRect l="-6579" t="-697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5B4B967-EFE8-4E3B-BCEF-24372F2DAC06}"/>
              </a:ext>
            </a:extLst>
          </p:cNvPr>
          <p:cNvSpPr txBox="1"/>
          <p:nvPr/>
        </p:nvSpPr>
        <p:spPr>
          <a:xfrm>
            <a:off x="0" y="2489926"/>
            <a:ext cx="288422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green curve represent the no. of protons measured by the detector in our channel.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 curve represent the actual no. of protons in our channel.</a:t>
            </a:r>
          </a:p>
        </p:txBody>
      </p:sp>
    </p:spTree>
    <p:extLst>
      <p:ext uri="{BB962C8B-B14F-4D97-AF65-F5344CB8AC3E}">
        <p14:creationId xmlns:p14="http://schemas.microsoft.com/office/powerpoint/2010/main" val="21199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129CD83-360F-2CE5-5B59-78B03C15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6" y="616209"/>
            <a:ext cx="6241932" cy="30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C84AE-332C-9B0E-3560-468D36EE615B}"/>
              </a:ext>
            </a:extLst>
          </p:cNvPr>
          <p:cNvSpPr txBox="1"/>
          <p:nvPr/>
        </p:nvSpPr>
        <p:spPr>
          <a:xfrm>
            <a:off x="7268210" y="4296426"/>
            <a:ext cx="447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shows the experimental measurement is less efficient than reconstruction in simulations.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9929F-2022-DC25-FE5D-89E615719AB4}"/>
              </a:ext>
            </a:extLst>
          </p:cNvPr>
          <p:cNvSpPr txBox="1"/>
          <p:nvPr/>
        </p:nvSpPr>
        <p:spPr>
          <a:xfrm>
            <a:off x="7268210" y="1718179"/>
            <a:ext cx="447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show the experimental measurement and simulation reconstruction are equally efficient.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32CE193-ACD8-A7C2-46B1-50224698267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315203" y="136525"/>
            <a:ext cx="4838698" cy="736600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C113F-F1AB-D67D-8938-1A38739E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B4BD5-4761-342E-25EC-FFCF1BA15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1" y="3765480"/>
            <a:ext cx="6255327" cy="30925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B333178-CFB9-955E-58CB-5DEF37F139EC}"/>
              </a:ext>
            </a:extLst>
          </p:cNvPr>
          <p:cNvSpPr/>
          <p:nvPr/>
        </p:nvSpPr>
        <p:spPr>
          <a:xfrm>
            <a:off x="10223605" y="632242"/>
            <a:ext cx="260646" cy="212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AFBCC-8DA8-0583-A74F-EF9DFC97E3D0}"/>
              </a:ext>
            </a:extLst>
          </p:cNvPr>
          <p:cNvSpPr txBox="1"/>
          <p:nvPr/>
        </p:nvSpPr>
        <p:spPr>
          <a:xfrm>
            <a:off x="77842" y="92989"/>
            <a:ext cx="7237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Particle efficiency correction factor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B99E6-AD15-8CB1-7178-B74B2D41B478}"/>
              </a:ext>
            </a:extLst>
          </p:cNvPr>
          <p:cNvSpPr txBox="1"/>
          <p:nvPr/>
        </p:nvSpPr>
        <p:spPr>
          <a:xfrm>
            <a:off x="9147001" y="1037789"/>
            <a:ext cx="272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= </a:t>
            </a:r>
            <a:r>
              <a:rPr lang="en-US" dirty="0">
                <a:highlight>
                  <a:srgbClr val="C0C0C0"/>
                </a:highlight>
              </a:rPr>
              <a:t>E (proton) </a:t>
            </a:r>
            <a:r>
              <a:rPr lang="en-US" dirty="0"/>
              <a:t>x E (pip)</a:t>
            </a:r>
          </a:p>
        </p:txBody>
      </p:sp>
    </p:spTree>
    <p:extLst>
      <p:ext uri="{BB962C8B-B14F-4D97-AF65-F5344CB8AC3E}">
        <p14:creationId xmlns:p14="http://schemas.microsoft.com/office/powerpoint/2010/main" val="13640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61A2C-2CC6-9B70-6362-2B710ABE67EA}"/>
              </a:ext>
            </a:extLst>
          </p:cNvPr>
          <p:cNvSpPr txBox="1"/>
          <p:nvPr/>
        </p:nvSpPr>
        <p:spPr>
          <a:xfrm>
            <a:off x="3482838" y="0"/>
            <a:ext cx="485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Background subtraction</a:t>
            </a:r>
          </a:p>
        </p:txBody>
      </p:sp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72674DC2-5790-0D39-DC0A-728F9537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8" y="3757834"/>
            <a:ext cx="5046518" cy="2911453"/>
          </a:xfrm>
          <a:prstGeom prst="rect">
            <a:avLst/>
          </a:prstGeom>
        </p:spPr>
      </p:pic>
      <p:pic>
        <p:nvPicPr>
          <p:cNvPr id="11" name="Picture 10" descr="A group of graphs of different sizes and colors&#10;&#10;AI-generated content may be incorrect.">
            <a:extLst>
              <a:ext uri="{FF2B5EF4-FFF2-40B4-BE49-F238E27FC236}">
                <a16:creationId xmlns:a16="http://schemas.microsoft.com/office/drawing/2014/main" id="{CCA534D2-5893-803C-1F5D-4FDC387F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677" y="582046"/>
            <a:ext cx="3897370" cy="31393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C2733D-7155-0511-C894-3B85AD5EF69F}"/>
              </a:ext>
            </a:extLst>
          </p:cNvPr>
          <p:cNvSpPr txBox="1"/>
          <p:nvPr/>
        </p:nvSpPr>
        <p:spPr>
          <a:xfrm>
            <a:off x="8878956" y="1272209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Simulation</a:t>
            </a:r>
          </a:p>
        </p:txBody>
      </p:sp>
      <p:pic>
        <p:nvPicPr>
          <p:cNvPr id="15" name="Picture 14" descr="A group of graphs of different sizes and colors&#10;&#10;AI-generated content may be incorrect.">
            <a:extLst>
              <a:ext uri="{FF2B5EF4-FFF2-40B4-BE49-F238E27FC236}">
                <a16:creationId xmlns:a16="http://schemas.microsoft.com/office/drawing/2014/main" id="{10F37FBF-EDCE-2494-2434-A7D7D2CFC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71" y="534343"/>
            <a:ext cx="4068870" cy="3219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CB061C-B940-AD20-845F-6B9F092CD99D}"/>
              </a:ext>
            </a:extLst>
          </p:cNvPr>
          <p:cNvSpPr txBox="1"/>
          <p:nvPr/>
        </p:nvSpPr>
        <p:spPr>
          <a:xfrm>
            <a:off x="1918320" y="1272209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Experiment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831CE-9171-DE65-619E-F0F0D973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244DE-0B78-1D9C-047E-6473FAF5C48F}"/>
              </a:ext>
            </a:extLst>
          </p:cNvPr>
          <p:cNvSpPr txBox="1"/>
          <p:nvPr/>
        </p:nvSpPr>
        <p:spPr>
          <a:xfrm>
            <a:off x="1045029" y="2954676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57988-4642-80BC-8967-C4E4EBC03E0B}"/>
              </a:ext>
            </a:extLst>
          </p:cNvPr>
          <p:cNvSpPr txBox="1"/>
          <p:nvPr/>
        </p:nvSpPr>
        <p:spPr>
          <a:xfrm>
            <a:off x="2990163" y="2954676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63FC0-A556-6ECB-28B9-729AB3DDEAF4}"/>
              </a:ext>
            </a:extLst>
          </p:cNvPr>
          <p:cNvSpPr txBox="1"/>
          <p:nvPr/>
        </p:nvSpPr>
        <p:spPr>
          <a:xfrm>
            <a:off x="1040383" y="1362120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65868-4393-DF94-504D-E7EC9DDA44F9}"/>
              </a:ext>
            </a:extLst>
          </p:cNvPr>
          <p:cNvSpPr txBox="1"/>
          <p:nvPr/>
        </p:nvSpPr>
        <p:spPr>
          <a:xfrm>
            <a:off x="7672595" y="2954676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78FB1-A419-6150-A5D6-A4B1146C7368}"/>
              </a:ext>
            </a:extLst>
          </p:cNvPr>
          <p:cNvSpPr txBox="1"/>
          <p:nvPr/>
        </p:nvSpPr>
        <p:spPr>
          <a:xfrm>
            <a:off x="9617729" y="2954676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5D985-5D4D-0A63-A87C-A1E7E4F56DF2}"/>
              </a:ext>
            </a:extLst>
          </p:cNvPr>
          <p:cNvSpPr txBox="1"/>
          <p:nvPr/>
        </p:nvSpPr>
        <p:spPr>
          <a:xfrm>
            <a:off x="7667949" y="1362120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✅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37B6173-7670-A598-3099-DD60818E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1" y="3785300"/>
            <a:ext cx="5046518" cy="28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B8D214-D360-B88A-03C3-61E1D57D20B4}"/>
              </a:ext>
            </a:extLst>
          </p:cNvPr>
          <p:cNvSpPr txBox="1"/>
          <p:nvPr/>
        </p:nvSpPr>
        <p:spPr>
          <a:xfrm>
            <a:off x="1918320" y="2010075"/>
            <a:ext cx="248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Exclusive topology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9BE96-5D70-8FA8-F2BC-D4CB219623DF}"/>
              </a:ext>
            </a:extLst>
          </p:cNvPr>
          <p:cNvSpPr txBox="1"/>
          <p:nvPr/>
        </p:nvSpPr>
        <p:spPr>
          <a:xfrm>
            <a:off x="8374558" y="1959402"/>
            <a:ext cx="248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Exclusive topology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41039-A04D-6545-11F7-4B1CFF50273B}"/>
              </a:ext>
            </a:extLst>
          </p:cNvPr>
          <p:cNvSpPr txBox="1"/>
          <p:nvPr/>
        </p:nvSpPr>
        <p:spPr>
          <a:xfrm>
            <a:off x="1160001" y="5210132"/>
            <a:ext cx="248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mPim</a:t>
            </a:r>
            <a:r>
              <a:rPr lang="en-US" dirty="0"/>
              <a:t> topology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933FCC-C57F-8F67-B659-C3D05A369303}"/>
              </a:ext>
            </a:extLst>
          </p:cNvPr>
          <p:cNvSpPr txBox="1"/>
          <p:nvPr/>
        </p:nvSpPr>
        <p:spPr>
          <a:xfrm>
            <a:off x="7041971" y="5210132"/>
            <a:ext cx="248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mPim</a:t>
            </a:r>
            <a:r>
              <a:rPr lang="en-US" dirty="0"/>
              <a:t> topology</a:t>
            </a:r>
          </a:p>
        </p:txBody>
      </p:sp>
    </p:spTree>
    <p:extLst>
      <p:ext uri="{BB962C8B-B14F-4D97-AF65-F5344CB8AC3E}">
        <p14:creationId xmlns:p14="http://schemas.microsoft.com/office/powerpoint/2010/main" val="30309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67638-AACF-DBE9-778E-FA88ADED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53D-66FE-2F46-9473-9389E67CF708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95654-FC58-58DB-AE48-CA9DAC640800}"/>
              </a:ext>
            </a:extLst>
          </p:cNvPr>
          <p:cNvSpPr txBox="1"/>
          <p:nvPr/>
        </p:nvSpPr>
        <p:spPr>
          <a:xfrm>
            <a:off x="2357897" y="653508"/>
            <a:ext cx="2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Exclusive topology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6DA35-11A5-DA7E-6229-6466ADDEB9A5}"/>
              </a:ext>
            </a:extLst>
          </p:cNvPr>
          <p:cNvSpPr txBox="1"/>
          <p:nvPr/>
        </p:nvSpPr>
        <p:spPr>
          <a:xfrm>
            <a:off x="7708936" y="700195"/>
            <a:ext cx="27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Missing </a:t>
            </a:r>
            <a:r>
              <a:rPr lang="en-US" dirty="0" err="1"/>
              <a:t>pim</a:t>
            </a:r>
            <a:r>
              <a:rPr lang="en-US" dirty="0"/>
              <a:t> topology</a:t>
            </a:r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C44A4139-AE9F-4E6F-5568-79620E52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09" y="1094614"/>
            <a:ext cx="4350153" cy="2873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B68E4C-612B-EC29-E4A6-446E69FA0EE6}"/>
              </a:ext>
            </a:extLst>
          </p:cNvPr>
          <p:cNvSpPr txBox="1"/>
          <p:nvPr/>
        </p:nvSpPr>
        <p:spPr>
          <a:xfrm>
            <a:off x="5520691" y="5477377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Simulations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41BAA-8DC2-B8AE-B456-5C410B37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09" y="1031525"/>
            <a:ext cx="4231195" cy="28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7DBB73-8278-6422-981D-5CC7BE963857}"/>
              </a:ext>
            </a:extLst>
          </p:cNvPr>
          <p:cNvSpPr txBox="1"/>
          <p:nvPr/>
        </p:nvSpPr>
        <p:spPr>
          <a:xfrm>
            <a:off x="5520691" y="2533152"/>
            <a:ext cx="14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Experiment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51D2B7-3387-630D-DBD7-07134582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0" y="3857555"/>
            <a:ext cx="4231193" cy="2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7B82FF-8D8A-5524-46C7-8BC5FF6B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09" y="3887066"/>
            <a:ext cx="4219196" cy="28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E2EB13-BA84-AD25-10D1-9D4B420FB42F}"/>
              </a:ext>
            </a:extLst>
          </p:cNvPr>
          <p:cNvCxnSpPr/>
          <p:nvPr/>
        </p:nvCxnSpPr>
        <p:spPr>
          <a:xfrm flipV="1">
            <a:off x="7760208" y="1767630"/>
            <a:ext cx="0" cy="19202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CBDC8C-0CEB-CA69-100E-EC150DC270BA}"/>
              </a:ext>
            </a:extLst>
          </p:cNvPr>
          <p:cNvCxnSpPr/>
          <p:nvPr/>
        </p:nvCxnSpPr>
        <p:spPr>
          <a:xfrm flipV="1">
            <a:off x="7144512" y="1767630"/>
            <a:ext cx="0" cy="1920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B1691-27C8-CCEC-85D1-164556195108}"/>
              </a:ext>
            </a:extLst>
          </p:cNvPr>
          <p:cNvCxnSpPr/>
          <p:nvPr/>
        </p:nvCxnSpPr>
        <p:spPr>
          <a:xfrm flipV="1">
            <a:off x="10783824" y="1767630"/>
            <a:ext cx="0" cy="1920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8330A5-0A60-869C-FD26-DFB34C6E42DF}"/>
              </a:ext>
            </a:extLst>
          </p:cNvPr>
          <p:cNvCxnSpPr/>
          <p:nvPr/>
        </p:nvCxnSpPr>
        <p:spPr>
          <a:xfrm flipV="1">
            <a:off x="10168128" y="1767630"/>
            <a:ext cx="0" cy="19202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AF4883-B898-FD92-BBB5-43DFC77CB715}"/>
              </a:ext>
            </a:extLst>
          </p:cNvPr>
          <p:cNvCxnSpPr/>
          <p:nvPr/>
        </p:nvCxnSpPr>
        <p:spPr>
          <a:xfrm flipV="1">
            <a:off x="7660676" y="4517257"/>
            <a:ext cx="0" cy="19202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9C01FB-2DFB-5352-9F5C-ABBFC3F5BBE9}"/>
              </a:ext>
            </a:extLst>
          </p:cNvPr>
          <p:cNvCxnSpPr/>
          <p:nvPr/>
        </p:nvCxnSpPr>
        <p:spPr>
          <a:xfrm flipV="1">
            <a:off x="7052056" y="4517257"/>
            <a:ext cx="0" cy="1920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E8CA0D-26A7-67D7-117E-ED2379909561}"/>
              </a:ext>
            </a:extLst>
          </p:cNvPr>
          <p:cNvCxnSpPr/>
          <p:nvPr/>
        </p:nvCxnSpPr>
        <p:spPr>
          <a:xfrm flipV="1">
            <a:off x="10636504" y="4517257"/>
            <a:ext cx="0" cy="1920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DCAE4C-DE7A-91E0-8174-4B1EEA28019F}"/>
              </a:ext>
            </a:extLst>
          </p:cNvPr>
          <p:cNvCxnSpPr/>
          <p:nvPr/>
        </p:nvCxnSpPr>
        <p:spPr>
          <a:xfrm flipV="1">
            <a:off x="10058908" y="4517257"/>
            <a:ext cx="0" cy="192024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7C30A0-A4BC-DB75-454A-B4B6D9D92A2E}"/>
              </a:ext>
            </a:extLst>
          </p:cNvPr>
          <p:cNvSpPr txBox="1"/>
          <p:nvPr/>
        </p:nvSpPr>
        <p:spPr>
          <a:xfrm>
            <a:off x="3482838" y="0"/>
            <a:ext cx="485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Background subtraction</a:t>
            </a:r>
          </a:p>
        </p:txBody>
      </p:sp>
    </p:spTree>
    <p:extLst>
      <p:ext uri="{BB962C8B-B14F-4D97-AF65-F5344CB8AC3E}">
        <p14:creationId xmlns:p14="http://schemas.microsoft.com/office/powerpoint/2010/main" val="143089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194C9-7932-B285-F742-2759B18D79EA}"/>
              </a:ext>
            </a:extLst>
          </p:cNvPr>
          <p:cNvSpPr txBox="1"/>
          <p:nvPr/>
        </p:nvSpPr>
        <p:spPr>
          <a:xfrm>
            <a:off x="4744212" y="44586"/>
            <a:ext cx="590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 centering corrections </a:t>
            </a:r>
          </a:p>
        </p:txBody>
      </p:sp>
      <p:pic>
        <p:nvPicPr>
          <p:cNvPr id="13" name="Picture 12" descr="A group of graphs showing different numbers&#10;&#10;AI-generated content may be incorrect.">
            <a:extLst>
              <a:ext uri="{FF2B5EF4-FFF2-40B4-BE49-F238E27FC236}">
                <a16:creationId xmlns:a16="http://schemas.microsoft.com/office/drawing/2014/main" id="{4625D1A1-9D40-3CA1-25F8-CDA43F9B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368" y="567806"/>
            <a:ext cx="8022771" cy="5805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F43F9-B1AC-65CE-1FA2-0BF9258B55B6}"/>
              </a:ext>
            </a:extLst>
          </p:cNvPr>
          <p:cNvSpPr txBox="1"/>
          <p:nvPr/>
        </p:nvSpPr>
        <p:spPr>
          <a:xfrm>
            <a:off x="6573208" y="6374530"/>
            <a:ext cx="500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W[1.85, 1.90] GeV, Q</a:t>
            </a:r>
            <a:r>
              <a:rPr lang="en-US" sz="1400" baseline="30000" dirty="0"/>
              <a:t>2</a:t>
            </a:r>
            <a:r>
              <a:rPr lang="en-US" sz="1400" dirty="0"/>
              <a:t>[4.2, 5.0] GeV</a:t>
            </a:r>
            <a:r>
              <a:rPr lang="en-US" sz="14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3BB6F8-DA1E-D91A-5854-C9A2CA32BE20}"/>
                  </a:ext>
                </a:extLst>
              </p:cNvPr>
              <p:cNvSpPr txBox="1"/>
              <p:nvPr/>
            </p:nvSpPr>
            <p:spPr>
              <a:xfrm>
                <a:off x="187861" y="2873509"/>
                <a:ext cx="2664512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𝑌𝑖𝑒𝑙𝑑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𝑌𝑖𝑒𝑙𝑑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3BB6F8-DA1E-D91A-5854-C9A2CA32B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1" y="2873509"/>
                <a:ext cx="2664512" cy="576761"/>
              </a:xfrm>
              <a:prstGeom prst="rect">
                <a:avLst/>
              </a:prstGeom>
              <a:blipFill>
                <a:blip r:embed="rId3"/>
                <a:stretch>
                  <a:fillRect l="-1422" t="-8696" r="-284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18108-03F6-2346-6FA9-0D90D8A12696}"/>
                  </a:ext>
                </a:extLst>
              </p:cNvPr>
              <p:cNvSpPr txBox="1"/>
              <p:nvPr/>
            </p:nvSpPr>
            <p:spPr>
              <a:xfrm>
                <a:off x="187861" y="3673959"/>
                <a:ext cx="3482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/>
                  <a:t> x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18108-03F6-2346-6FA9-0D90D8A1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1" y="3673959"/>
                <a:ext cx="3482300" cy="276999"/>
              </a:xfrm>
              <a:prstGeom prst="rect">
                <a:avLst/>
              </a:prstGeom>
              <a:blipFill>
                <a:blip r:embed="rId4"/>
                <a:stretch>
                  <a:fillRect l="-4000" t="-26087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4FD824-867A-1C8F-87C4-AEA5D235649A}"/>
                  </a:ext>
                </a:extLst>
              </p:cNvPr>
              <p:cNvSpPr txBox="1"/>
              <p:nvPr/>
            </p:nvSpPr>
            <p:spPr>
              <a:xfrm>
                <a:off x="254910" y="4195917"/>
                <a:ext cx="2154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𝞂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/>
                      <m:t>𝞂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</a:rPr>
                      <m:t>corr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4FD824-867A-1C8F-87C4-AEA5D2356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0" y="4195917"/>
                <a:ext cx="2154692" cy="276999"/>
              </a:xfrm>
              <a:prstGeom prst="rect">
                <a:avLst/>
              </a:prstGeom>
              <a:blipFill>
                <a:blip r:embed="rId5"/>
                <a:stretch>
                  <a:fillRect l="-7059" t="-26087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CBA9D9-2FD5-9DBD-46EA-EE4EEA53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07CBE-C0F5-4F19-BDF1-B1573AB5FA1B}"/>
              </a:ext>
            </a:extLst>
          </p:cNvPr>
          <p:cNvSpPr txBox="1"/>
          <p:nvPr/>
        </p:nvSpPr>
        <p:spPr>
          <a:xfrm>
            <a:off x="0" y="1151222"/>
            <a:ext cx="39813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extracted cross sections are </a:t>
            </a:r>
          </a:p>
          <a:p>
            <a:r>
              <a:rPr lang="en-US" dirty="0"/>
              <a:t>reported at the central value of each bin. However, these reported values represent the average cross section across the entire bin. </a:t>
            </a:r>
          </a:p>
        </p:txBody>
      </p:sp>
    </p:spTree>
    <p:extLst>
      <p:ext uri="{BB962C8B-B14F-4D97-AF65-F5344CB8AC3E}">
        <p14:creationId xmlns:p14="http://schemas.microsoft.com/office/powerpoint/2010/main" val="14260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A53E6-B67B-E710-5056-45AF876A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6131-1675-5220-2EC8-000CE728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A group of black symbols&#10;&#10;AI-generated content may be incorrect.">
            <a:extLst>
              <a:ext uri="{FF2B5EF4-FFF2-40B4-BE49-F238E27FC236}">
                <a16:creationId xmlns:a16="http://schemas.microsoft.com/office/drawing/2014/main" id="{2AA9267B-0BDA-69F0-005A-178AE623B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9" y="1382923"/>
            <a:ext cx="2782513" cy="856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E5CBB7-C637-5413-E7AC-ADCB4F98A1ED}"/>
              </a:ext>
            </a:extLst>
          </p:cNvPr>
          <p:cNvSpPr txBox="1"/>
          <p:nvPr/>
        </p:nvSpPr>
        <p:spPr>
          <a:xfrm>
            <a:off x="156622" y="2615676"/>
            <a:ext cx="3487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Sufficient simulations in each 5D bins is crucial to get the proper acceptance factors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Low filled 5D bins can leads to the higher acceptance errors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9EAB8-ECFE-3EB0-E192-D0F1402B2467}"/>
              </a:ext>
            </a:extLst>
          </p:cNvPr>
          <p:cNvSpPr txBox="1"/>
          <p:nvPr/>
        </p:nvSpPr>
        <p:spPr>
          <a:xfrm>
            <a:off x="38099" y="1067299"/>
            <a:ext cx="500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7D bins = 9 X 14 X 7 x 7 x 10 x 6 x 10 = </a:t>
            </a:r>
            <a:r>
              <a:rPr lang="en-US" sz="1600" dirty="0">
                <a:solidFill>
                  <a:srgbClr val="FF0000"/>
                </a:solidFill>
              </a:rPr>
              <a:t>3,704,400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91C15-3B3C-20AA-5604-545273FEC36D}"/>
              </a:ext>
            </a:extLst>
          </p:cNvPr>
          <p:cNvSpPr txBox="1"/>
          <p:nvPr/>
        </p:nvSpPr>
        <p:spPr>
          <a:xfrm>
            <a:off x="2305504" y="94194"/>
            <a:ext cx="757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Relative acceptance errors cut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C4B4F-C2C5-1B61-33C1-D0FFAA81B664}"/>
              </a:ext>
            </a:extLst>
          </p:cNvPr>
          <p:cNvSpPr txBox="1"/>
          <p:nvPr/>
        </p:nvSpPr>
        <p:spPr>
          <a:xfrm>
            <a:off x="4358188" y="5270366"/>
            <a:ext cx="500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1.80-W-1.85 GeV, 4.2-Q</a:t>
            </a:r>
            <a:r>
              <a:rPr lang="en-US" sz="1400" baseline="30000" dirty="0"/>
              <a:t>2</a:t>
            </a:r>
            <a:r>
              <a:rPr lang="en-US" sz="1400" dirty="0"/>
              <a:t>-5.0 GeV</a:t>
            </a:r>
            <a:r>
              <a:rPr lang="en-US" sz="1400" baseline="30000" dirty="0"/>
              <a:t>2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04F43DCA-93FB-AB53-FF22-A2BF5B11F48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315203" y="479425"/>
            <a:ext cx="4838698" cy="736600"/>
          </a:xfrm>
          <a:prstGeom prst="rect">
            <a:avLst/>
          </a:prstGeom>
          <a:ln>
            <a:noFill/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D7D2514-2C53-3854-844D-77B9C0699E9D}"/>
              </a:ext>
            </a:extLst>
          </p:cNvPr>
          <p:cNvSpPr/>
          <p:nvPr/>
        </p:nvSpPr>
        <p:spPr>
          <a:xfrm>
            <a:off x="10023307" y="975868"/>
            <a:ext cx="260646" cy="212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75816-3C6C-F6D8-BDAD-85805B0417E1}"/>
              </a:ext>
            </a:extLst>
          </p:cNvPr>
          <p:cNvSpPr txBox="1"/>
          <p:nvPr/>
        </p:nvSpPr>
        <p:spPr>
          <a:xfrm>
            <a:off x="4203699" y="1778837"/>
            <a:ext cx="500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each W-Q</a:t>
            </a:r>
            <a:r>
              <a:rPr lang="en-US" sz="1600" baseline="30000" dirty="0"/>
              <a:t>2</a:t>
            </a:r>
            <a:r>
              <a:rPr lang="en-US" sz="1600" dirty="0"/>
              <a:t> bin =  7 x 7 x 10 x 6 x 10 = </a:t>
            </a:r>
            <a:r>
              <a:rPr lang="en-US" sz="1600" dirty="0">
                <a:solidFill>
                  <a:srgbClr val="FF0000"/>
                </a:solidFill>
              </a:rPr>
              <a:t>29,400 </a:t>
            </a:r>
            <a:r>
              <a:rPr lang="en-US" sz="1600" dirty="0"/>
              <a:t>5D bins</a:t>
            </a:r>
          </a:p>
        </p:txBody>
      </p:sp>
      <p:pic>
        <p:nvPicPr>
          <p:cNvPr id="29" name="Picture 28" descr="A comparison of a graph&#10;&#10;AI-generated content may be incorrect.">
            <a:extLst>
              <a:ext uri="{FF2B5EF4-FFF2-40B4-BE49-F238E27FC236}">
                <a16:creationId xmlns:a16="http://schemas.microsoft.com/office/drawing/2014/main" id="{FF2C9BD9-0572-E467-B493-02BC0383D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832" y="2238219"/>
            <a:ext cx="5689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58DBE6-1CBD-11D4-6B91-1C04273E0D17}"/>
              </a:ext>
            </a:extLst>
          </p:cNvPr>
          <p:cNvSpPr txBox="1"/>
          <p:nvPr/>
        </p:nvSpPr>
        <p:spPr>
          <a:xfrm>
            <a:off x="2822537" y="-15105"/>
            <a:ext cx="911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Hole fractions (A=0) in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93E65-2262-6481-F3D4-709049BB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17</a:t>
            </a:fld>
            <a:endParaRPr lang="en-US"/>
          </a:p>
        </p:txBody>
      </p:sp>
      <p:sp>
        <p:nvSpPr>
          <p:cNvPr id="13" name="CustomShape 5">
            <a:extLst>
              <a:ext uri="{FF2B5EF4-FFF2-40B4-BE49-F238E27FC236}">
                <a16:creationId xmlns:a16="http://schemas.microsoft.com/office/drawing/2014/main" id="{1834301D-FEC7-C20A-9BCF-FCE2D24A1A64}"/>
              </a:ext>
            </a:extLst>
          </p:cNvPr>
          <p:cNvSpPr/>
          <p:nvPr/>
        </p:nvSpPr>
        <p:spPr>
          <a:xfrm>
            <a:off x="31563" y="569670"/>
            <a:ext cx="11714921" cy="1011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US" sz="1600" spc="-1" dirty="0">
                <a:latin typeface="Arial"/>
              </a:rPr>
              <a:t>- </a:t>
            </a:r>
            <a:r>
              <a:rPr lang="en-US" sz="16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CLAS12 detector does not fully cover 4π angular area - Design constraint of detector leads to some physical gaps called holes</a:t>
            </a: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US" sz="16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- Insufficient simulations, and the acceptance error cuts also increases (artificial) holes </a:t>
            </a: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en-US" sz="160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- We need to fill those holes by using scaled generated yields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AF33E-6C1B-308E-A03D-6B5D86DEF77E}"/>
              </a:ext>
            </a:extLst>
          </p:cNvPr>
          <p:cNvSpPr txBox="1"/>
          <p:nvPr/>
        </p:nvSpPr>
        <p:spPr>
          <a:xfrm>
            <a:off x="8217916" y="2786691"/>
            <a:ext cx="3528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hole filling is model dependent its systematics is 50 % of the total hole contribution, for integrated cross sections it is estimated to be 5.24 % (worse in lowest Q</a:t>
            </a:r>
            <a:r>
              <a:rPr lang="en-US" baseline="30000" dirty="0"/>
              <a:t>2</a:t>
            </a:r>
            <a:r>
              <a:rPr lang="en-US" dirty="0"/>
              <a:t> bin 9.3 % and better 3.46% in high Q</a:t>
            </a:r>
            <a:r>
              <a:rPr lang="en-US" baseline="30000" dirty="0"/>
              <a:t>2</a:t>
            </a:r>
            <a:r>
              <a:rPr lang="en-US" dirty="0"/>
              <a:t> bin.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CCA0706E-D378-EF84-AB59-994DB48C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34"/>
            <a:ext cx="7224937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80902D-D2B9-1418-FCDA-ED1F03B27893}"/>
              </a:ext>
            </a:extLst>
          </p:cNvPr>
          <p:cNvSpPr txBox="1"/>
          <p:nvPr/>
        </p:nvSpPr>
        <p:spPr>
          <a:xfrm>
            <a:off x="1914622" y="63311"/>
            <a:ext cx="965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Results: Integrated cross sections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63B3B-AE9B-3E5E-BDC8-7DAADEAF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57020-694A-734F-6B45-C6CAE541CE29}"/>
              </a:ext>
            </a:extLst>
          </p:cNvPr>
          <p:cNvSpPr txBox="1"/>
          <p:nvPr/>
        </p:nvSpPr>
        <p:spPr>
          <a:xfrm>
            <a:off x="9946888" y="1851102"/>
            <a:ext cx="215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bars are including statistical errors and the hole filling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AB70B-22DD-3F2F-C1FC-AD17D6D2DB99}"/>
              </a:ext>
            </a:extLst>
          </p:cNvPr>
          <p:cNvSpPr txBox="1"/>
          <p:nvPr/>
        </p:nvSpPr>
        <p:spPr>
          <a:xfrm>
            <a:off x="9888107" y="4678968"/>
            <a:ext cx="194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 error dose not include hole filling errors</a:t>
            </a:r>
          </a:p>
        </p:txBody>
      </p:sp>
      <p:pic>
        <p:nvPicPr>
          <p:cNvPr id="27" name="Picture 26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B370A2BA-79EA-9277-C3F4-BD3B5797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860020"/>
            <a:ext cx="7772400" cy="5411728"/>
          </a:xfrm>
          <a:prstGeom prst="rect">
            <a:avLst/>
          </a:prstGeom>
        </p:spPr>
      </p:pic>
      <p:sp>
        <p:nvSpPr>
          <p:cNvPr id="28" name="CustomShape 3">
            <a:extLst>
              <a:ext uri="{FF2B5EF4-FFF2-40B4-BE49-F238E27FC236}">
                <a16:creationId xmlns:a16="http://schemas.microsoft.com/office/drawing/2014/main" id="{18E54B9D-4006-5BD0-15BC-C0C61AACEA9E}"/>
              </a:ext>
            </a:extLst>
          </p:cNvPr>
          <p:cNvSpPr/>
          <p:nvPr/>
        </p:nvSpPr>
        <p:spPr>
          <a:xfrm rot="20058628">
            <a:off x="3090788" y="4124005"/>
            <a:ext cx="4001472" cy="881327"/>
          </a:xfrm>
          <a:custGeom>
            <a:avLst/>
            <a:gdLst/>
            <a:ahLst/>
            <a:cxnLst/>
            <a:rect l="0" t="0" r="r" b="b"/>
            <a:pathLst>
              <a:path w="15405" h="4693">
                <a:moveTo>
                  <a:pt x="1" y="0"/>
                </a:moveTo>
                <a:lnTo>
                  <a:pt x="15404" y="0"/>
                </a:lnTo>
                <a:moveTo>
                  <a:pt x="0" y="4692"/>
                </a:moveTo>
                <a:lnTo>
                  <a:pt x="15403" y="4692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strike="noStrike" spc="-1" dirty="0">
                <a:solidFill>
                  <a:schemeClr val="tx1">
                    <a:lumMod val="65000"/>
                    <a:lumOff val="35000"/>
                    <a:alpha val="23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063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DAFCA-5371-4564-3E0D-37119AC6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51E6A-4F42-A1D1-BCF4-D5FDCCDE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62836"/>
            <a:ext cx="7772400" cy="5411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8E982-BADC-6003-2899-82BB2C3B1364}"/>
              </a:ext>
            </a:extLst>
          </p:cNvPr>
          <p:cNvSpPr txBox="1"/>
          <p:nvPr/>
        </p:nvSpPr>
        <p:spPr>
          <a:xfrm>
            <a:off x="1602014" y="25400"/>
            <a:ext cx="965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Results: Integrated 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FE1C1-F8B0-30DD-1B2F-30881E3F6EF5}"/>
              </a:ext>
            </a:extLst>
          </p:cNvPr>
          <p:cNvSpPr txBox="1"/>
          <p:nvPr/>
        </p:nvSpPr>
        <p:spPr>
          <a:xfrm>
            <a:off x="9946888" y="1851102"/>
            <a:ext cx="215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bars are including statistical errors and the hole filling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7832F-64F1-EBBC-59AD-3F02496B8D0D}"/>
              </a:ext>
            </a:extLst>
          </p:cNvPr>
          <p:cNvSpPr txBox="1"/>
          <p:nvPr/>
        </p:nvSpPr>
        <p:spPr>
          <a:xfrm>
            <a:off x="9888107" y="4678968"/>
            <a:ext cx="1944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 error dose not include hole filling errors</a:t>
            </a: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B1435FC5-D6E0-0738-CC63-F0F225B0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62836"/>
            <a:ext cx="7772400" cy="5411728"/>
          </a:xfrm>
          <a:prstGeom prst="rect">
            <a:avLst/>
          </a:prstGeom>
        </p:spPr>
      </p:pic>
      <p:pic>
        <p:nvPicPr>
          <p:cNvPr id="11" name="Picture 10" descr="A graph of a graph with numbers and symbols&#10;&#10;AI-generated content may be incorrect.">
            <a:extLst>
              <a:ext uri="{FF2B5EF4-FFF2-40B4-BE49-F238E27FC236}">
                <a16:creationId xmlns:a16="http://schemas.microsoft.com/office/drawing/2014/main" id="{1C2BDFF4-C721-B20F-1EA2-04B79E0F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862836"/>
            <a:ext cx="7772400" cy="5411728"/>
          </a:xfrm>
          <a:prstGeom prst="rect">
            <a:avLst/>
          </a:prstGeom>
        </p:spPr>
      </p:pic>
      <p:pic>
        <p:nvPicPr>
          <p:cNvPr id="13" name="Picture 12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D90CE472-6361-C0FC-7C44-BC2266B65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862836"/>
            <a:ext cx="7772400" cy="5411728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18D25888-83B3-CB6D-B085-EBC56C71A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850136"/>
            <a:ext cx="7772400" cy="5411728"/>
          </a:xfrm>
          <a:prstGeom prst="rect">
            <a:avLst/>
          </a:prstGeom>
        </p:spPr>
      </p:pic>
      <p:pic>
        <p:nvPicPr>
          <p:cNvPr id="17" name="Picture 16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5BC01E13-4E3F-024B-57B2-BCCB9ED55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851475"/>
            <a:ext cx="7772400" cy="5411728"/>
          </a:xfrm>
          <a:prstGeom prst="rect">
            <a:avLst/>
          </a:prstGeom>
        </p:spPr>
      </p:pic>
      <p:pic>
        <p:nvPicPr>
          <p:cNvPr id="24" name="Picture 23" descr="A graph of a graph&#10;&#10;AI-generated content may be incorrect.">
            <a:extLst>
              <a:ext uri="{FF2B5EF4-FFF2-40B4-BE49-F238E27FC236}">
                <a16:creationId xmlns:a16="http://schemas.microsoft.com/office/drawing/2014/main" id="{1CE31F9E-7E70-C861-A807-8455314E48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869856"/>
            <a:ext cx="7772400" cy="5411728"/>
          </a:xfrm>
          <a:prstGeom prst="rect">
            <a:avLst/>
          </a:prstGeom>
        </p:spPr>
      </p:pic>
      <p:pic>
        <p:nvPicPr>
          <p:cNvPr id="26" name="Picture 25" descr="A graph of a graph&#10;&#10;AI-generated content may be incorrect.">
            <a:extLst>
              <a:ext uri="{FF2B5EF4-FFF2-40B4-BE49-F238E27FC236}">
                <a16:creationId xmlns:a16="http://schemas.microsoft.com/office/drawing/2014/main" id="{32423CA4-D991-F972-29F3-A9780C770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847296"/>
            <a:ext cx="7772400" cy="5411728"/>
          </a:xfrm>
          <a:prstGeom prst="rect">
            <a:avLst/>
          </a:prstGeom>
        </p:spPr>
      </p:pic>
      <p:sp>
        <p:nvSpPr>
          <p:cNvPr id="27" name="CustomShape 3">
            <a:extLst>
              <a:ext uri="{FF2B5EF4-FFF2-40B4-BE49-F238E27FC236}">
                <a16:creationId xmlns:a16="http://schemas.microsoft.com/office/drawing/2014/main" id="{6E397294-2A28-6A79-AC6B-900824E7D480}"/>
              </a:ext>
            </a:extLst>
          </p:cNvPr>
          <p:cNvSpPr/>
          <p:nvPr/>
        </p:nvSpPr>
        <p:spPr>
          <a:xfrm rot="20481636">
            <a:off x="3588096" y="4479605"/>
            <a:ext cx="4001472" cy="881327"/>
          </a:xfrm>
          <a:custGeom>
            <a:avLst/>
            <a:gdLst/>
            <a:ahLst/>
            <a:cxnLst/>
            <a:rect l="0" t="0" r="r" b="b"/>
            <a:pathLst>
              <a:path w="15405" h="4693">
                <a:moveTo>
                  <a:pt x="1" y="0"/>
                </a:moveTo>
                <a:lnTo>
                  <a:pt x="15404" y="0"/>
                </a:lnTo>
                <a:moveTo>
                  <a:pt x="0" y="4692"/>
                </a:moveTo>
                <a:lnTo>
                  <a:pt x="15403" y="4692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strike="noStrike" spc="-1" dirty="0">
                <a:solidFill>
                  <a:schemeClr val="tx1">
                    <a:lumMod val="65000"/>
                    <a:lumOff val="35000"/>
                    <a:alpha val="23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6266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9079" y="36360"/>
            <a:ext cx="8960098" cy="530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       Physics motivation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9079" y="410730"/>
            <a:ext cx="9265510" cy="5768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>
            <a:normAutofit/>
          </a:bodyPr>
          <a:lstStyle/>
          <a:p>
            <a:pPr marL="1094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000" dirty="0"/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r>
              <a:rPr lang="en-US" dirty="0"/>
              <a:t>The objective of this analysis is to extract </a:t>
            </a:r>
            <a:r>
              <a:rPr lang="en-US" b="1" dirty="0"/>
              <a:t>differential cross sections </a:t>
            </a:r>
            <a:r>
              <a:rPr lang="en-US" dirty="0"/>
              <a:t>in the </a:t>
            </a:r>
            <a:r>
              <a:rPr lang="en-US" b="1" dirty="0"/>
              <a:t>charged double-pion </a:t>
            </a:r>
            <a:r>
              <a:rPr lang="en-US" dirty="0"/>
              <a:t>electroproduction using </a:t>
            </a:r>
            <a:r>
              <a:rPr lang="en-US" b="1" dirty="0"/>
              <a:t>CLAS12 RGA </a:t>
            </a:r>
            <a:r>
              <a:rPr lang="en-US" dirty="0"/>
              <a:t>data</a:t>
            </a:r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r>
              <a:rPr lang="en-US" dirty="0">
                <a:latin typeface="+mj-lt"/>
              </a:rPr>
              <a:t>These cross sections will be used as input to the phenomenological </a:t>
            </a:r>
            <a:r>
              <a:rPr lang="en-US" b="1" dirty="0">
                <a:latin typeface="+mj-lt"/>
              </a:rPr>
              <a:t>JM reaction model</a:t>
            </a:r>
            <a:r>
              <a:rPr lang="en-US" dirty="0">
                <a:latin typeface="+mj-lt"/>
              </a:rPr>
              <a:t> to extract </a:t>
            </a:r>
            <a:r>
              <a:rPr lang="en-US" b="1" dirty="0">
                <a:latin typeface="+mj-lt"/>
              </a:rPr>
              <a:t>resonance electrocouplings </a:t>
            </a:r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r>
              <a:rPr lang="en-US" dirty="0"/>
              <a:t>The Q² evolution of resonance electrocouplings uncovers the </a:t>
            </a:r>
            <a:r>
              <a:rPr lang="en-US" b="1" dirty="0"/>
              <a:t>relevant degrees of freedom</a:t>
            </a:r>
            <a:r>
              <a:rPr lang="en-US" dirty="0"/>
              <a:t> in the transition from </a:t>
            </a:r>
            <a:r>
              <a:rPr lang="en-US" dirty="0" err="1"/>
              <a:t>sQCD</a:t>
            </a:r>
            <a:r>
              <a:rPr lang="en-US" dirty="0"/>
              <a:t> to </a:t>
            </a:r>
            <a:r>
              <a:rPr lang="en-US" dirty="0" err="1"/>
              <a:t>pQCD</a:t>
            </a:r>
            <a:r>
              <a:rPr lang="en-US" dirty="0"/>
              <a:t>, and explore the quark-gluon dynamics for </a:t>
            </a:r>
            <a:r>
              <a:rPr lang="en-US" b="1" dirty="0"/>
              <a:t>N* formation</a:t>
            </a:r>
            <a:r>
              <a:rPr lang="en-US" dirty="0"/>
              <a:t>, </a:t>
            </a:r>
            <a:r>
              <a:rPr lang="en-US" b="1" dirty="0"/>
              <a:t>dressing of quarks</a:t>
            </a:r>
            <a:r>
              <a:rPr lang="en-US" dirty="0"/>
              <a:t>, </a:t>
            </a:r>
            <a:r>
              <a:rPr lang="en-US" b="1" dirty="0"/>
              <a:t>hadron mass generation</a:t>
            </a:r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endParaRPr lang="en-US" b="1" dirty="0"/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endParaRPr lang="en-US" b="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endParaRPr lang="en-US" b="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10944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endParaRPr lang="en-US" b="0" strike="noStrike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432000" indent="-32256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OpenSymbol"/>
              <a:buChar char="☞"/>
            </a:pPr>
            <a:r>
              <a:rPr lang="en-US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With CLAS12 data it is possible to extract the resonance</a:t>
            </a:r>
            <a:r>
              <a:rPr lang="en-US" spc="-1" dirty="0">
                <a:solidFill>
                  <a:srgbClr val="000000"/>
                </a:solidFill>
                <a:ea typeface="DejaVu Sans"/>
              </a:rPr>
              <a:t> </a:t>
            </a:r>
          </a:p>
          <a:p>
            <a:pPr marL="10944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pc="-1" dirty="0">
                <a:solidFill>
                  <a:srgbClr val="000000"/>
                </a:solidFill>
                <a:ea typeface="DejaVu Sans"/>
              </a:rPr>
              <a:t>      electrocouplings </a:t>
            </a:r>
            <a:r>
              <a:rPr lang="en-US" b="1" spc="-1" dirty="0">
                <a:solidFill>
                  <a:srgbClr val="000000"/>
                </a:solidFill>
                <a:ea typeface="DejaVu Sans"/>
              </a:rPr>
              <a:t>for </a:t>
            </a:r>
            <a:r>
              <a:rPr lang="en-US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Q</a:t>
            </a:r>
            <a:r>
              <a:rPr lang="en-US" b="1" strike="noStrike" spc="-1" baseline="33000" dirty="0">
                <a:solidFill>
                  <a:srgbClr val="000000"/>
                </a:solidFill>
                <a:latin typeface="+mj-lt"/>
                <a:ea typeface="DejaVu Sans"/>
              </a:rPr>
              <a:t>2</a:t>
            </a:r>
            <a:r>
              <a:rPr lang="en-US" b="1" strike="noStrike" spc="-1" baseline="22000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en-US" b="1" strike="noStrike" spc="-1" dirty="0">
                <a:solidFill>
                  <a:srgbClr val="000000"/>
                </a:solidFill>
                <a:latin typeface="+mj-lt"/>
                <a:ea typeface="DejaVu Sans"/>
              </a:rPr>
              <a:t>&gt; 5.0 GeV</a:t>
            </a:r>
            <a:r>
              <a:rPr lang="en-US" b="1" strike="noStrike" spc="-1" baseline="33000" dirty="0">
                <a:solidFill>
                  <a:srgbClr val="000000"/>
                </a:solidFill>
                <a:latin typeface="+mj-lt"/>
                <a:ea typeface="DejaVu Sans"/>
              </a:rPr>
              <a:t>2</a:t>
            </a:r>
            <a:r>
              <a:rPr lang="en-US" b="1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+mj-lt"/>
                <a:ea typeface="DejaVu Sans"/>
              </a:rPr>
              <a:t>(</a:t>
            </a:r>
            <a:r>
              <a:rPr lang="en-US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mostly  unexplored region)</a:t>
            </a:r>
            <a:endParaRPr lang="en-US" b="0" strike="noStrike" spc="-1" dirty="0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 flipH="1">
            <a:off x="10168848" y="5624506"/>
            <a:ext cx="1005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558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67D9DF61-C20E-0FA2-2A3A-A4600B2EB195}"/>
              </a:ext>
            </a:extLst>
          </p:cNvPr>
          <p:cNvSpPr/>
          <p:nvPr/>
        </p:nvSpPr>
        <p:spPr>
          <a:xfrm>
            <a:off x="2873543" y="5596980"/>
            <a:ext cx="676609" cy="9389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8" fill="none">
                <a:moveTo>
                  <a:pt x="0" y="0"/>
                </a:moveTo>
                <a:lnTo>
                  <a:pt x="1778" y="0"/>
                </a:lnTo>
              </a:path>
            </a:pathLst>
          </a:custGeom>
          <a:noFill/>
          <a:ln w="38100">
            <a:solidFill>
              <a:srgbClr val="3465A4"/>
            </a:solidFill>
            <a:prstDash val="solid"/>
            <a:headEnd type="none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437BA3E9-2285-7AD0-EADF-6D8A9A328872}"/>
              </a:ext>
            </a:extLst>
          </p:cNvPr>
          <p:cNvSpPr/>
          <p:nvPr/>
        </p:nvSpPr>
        <p:spPr>
          <a:xfrm flipV="1">
            <a:off x="5962289" y="5504938"/>
            <a:ext cx="703368" cy="457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8" fill="none">
                <a:moveTo>
                  <a:pt x="0" y="0"/>
                </a:moveTo>
                <a:lnTo>
                  <a:pt x="1778" y="0"/>
                </a:lnTo>
              </a:path>
            </a:pathLst>
          </a:custGeom>
          <a:noFill/>
          <a:ln w="38100">
            <a:solidFill>
              <a:srgbClr val="3465A4"/>
            </a:solidFill>
            <a:prstDash val="solid"/>
            <a:headEnd type="none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B549F7C-1580-FD98-4626-D49D9315FADF}"/>
              </a:ext>
            </a:extLst>
          </p:cNvPr>
          <p:cNvSpPr/>
          <p:nvPr/>
        </p:nvSpPr>
        <p:spPr>
          <a:xfrm>
            <a:off x="6007291" y="6192998"/>
            <a:ext cx="6462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6" fill="none">
                <a:moveTo>
                  <a:pt x="179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3465A4"/>
            </a:solidFill>
            <a:prstDash val="solid"/>
            <a:headEnd type="none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39BEA1-6BE2-C503-B2C0-89D9E131F5A4}"/>
              </a:ext>
            </a:extLst>
          </p:cNvPr>
          <p:cNvSpPr txBox="1"/>
          <p:nvPr/>
        </p:nvSpPr>
        <p:spPr>
          <a:xfrm>
            <a:off x="316992" y="5318241"/>
            <a:ext cx="2529255" cy="430438"/>
          </a:xfrm>
          <a:prstGeom prst="rect">
            <a:avLst/>
          </a:prstGeom>
          <a:solidFill>
            <a:srgbClr val="77BC65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     Experiment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E11E9A-1B6D-C8D5-F43E-B9FD96B7DBD9}"/>
              </a:ext>
            </a:extLst>
          </p:cNvPr>
          <p:cNvSpPr txBox="1"/>
          <p:nvPr/>
        </p:nvSpPr>
        <p:spPr>
          <a:xfrm>
            <a:off x="3550153" y="5345361"/>
            <a:ext cx="2365885" cy="475370"/>
          </a:xfrm>
          <a:prstGeom prst="rect">
            <a:avLst/>
          </a:prstGeom>
          <a:solidFill>
            <a:srgbClr val="77BC65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     Final State              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E0F877-2F71-CC41-0D88-7C452113C1A7}"/>
              </a:ext>
            </a:extLst>
          </p:cNvPr>
          <p:cNvSpPr txBox="1"/>
          <p:nvPr/>
        </p:nvSpPr>
        <p:spPr>
          <a:xfrm>
            <a:off x="6698493" y="5321595"/>
            <a:ext cx="2085975" cy="453208"/>
          </a:xfrm>
          <a:prstGeom prst="rect">
            <a:avLst/>
          </a:prstGeom>
          <a:solidFill>
            <a:srgbClr val="77BC65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Cross Section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98FE98-6EC4-406D-A8BE-CE10E281954D}"/>
              </a:ext>
            </a:extLst>
          </p:cNvPr>
          <p:cNvSpPr txBox="1"/>
          <p:nvPr/>
        </p:nvSpPr>
        <p:spPr>
          <a:xfrm>
            <a:off x="6698493" y="6001221"/>
            <a:ext cx="2100055" cy="420576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Reaction Models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2826E8-F6C6-0498-B8DA-46F4244E01F2}"/>
              </a:ext>
            </a:extLst>
          </p:cNvPr>
          <p:cNvSpPr txBox="1"/>
          <p:nvPr/>
        </p:nvSpPr>
        <p:spPr>
          <a:xfrm>
            <a:off x="3542024" y="6020871"/>
            <a:ext cx="2420265" cy="430439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Reaction Amplitudes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6E65A48E-607F-31C8-0F9C-DF3AA3863220}"/>
              </a:ext>
            </a:extLst>
          </p:cNvPr>
          <p:cNvSpPr/>
          <p:nvPr/>
        </p:nvSpPr>
        <p:spPr>
          <a:xfrm>
            <a:off x="2856635" y="6192998"/>
            <a:ext cx="64620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6" fill="none">
                <a:moveTo>
                  <a:pt x="179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3465A4"/>
            </a:solidFill>
            <a:prstDash val="solid"/>
            <a:headEnd type="none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DBE9EB-08F3-255A-7BC6-04FE15608703}"/>
              </a:ext>
            </a:extLst>
          </p:cNvPr>
          <p:cNvSpPr txBox="1"/>
          <p:nvPr/>
        </p:nvSpPr>
        <p:spPr>
          <a:xfrm>
            <a:off x="300860" y="6001221"/>
            <a:ext cx="2545387" cy="430438"/>
          </a:xfrm>
          <a:prstGeom prst="rect">
            <a:avLst/>
          </a:prstGeom>
          <a:solidFill>
            <a:srgbClr val="DEE6EF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QCD Theory &amp; Models</a:t>
            </a:r>
          </a:p>
        </p:txBody>
      </p:sp>
      <p:pic>
        <p:nvPicPr>
          <p:cNvPr id="2" name="Picture 1" descr="A diagram of a physics experiment&#10;&#10;Description automatically generated">
            <a:extLst>
              <a:ext uri="{FF2B5EF4-FFF2-40B4-BE49-F238E27FC236}">
                <a16:creationId xmlns:a16="http://schemas.microsoft.com/office/drawing/2014/main" id="{717158FC-97E1-C805-5D9B-0B24D0D8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2"/>
          <a:stretch/>
        </p:blipFill>
        <p:spPr>
          <a:xfrm>
            <a:off x="9446180" y="1076742"/>
            <a:ext cx="2659488" cy="1227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A9745-3E82-1344-AEAB-86BC7E9E4908}"/>
              </a:ext>
            </a:extLst>
          </p:cNvPr>
          <p:cNvSpPr txBox="1"/>
          <p:nvPr/>
        </p:nvSpPr>
        <p:spPr>
          <a:xfrm>
            <a:off x="9967722" y="1524400"/>
            <a:ext cx="54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</a:t>
            </a:r>
            <a:r>
              <a:rPr lang="en-US" sz="1200" baseline="30000" dirty="0"/>
              <a:t>2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00F6F75-EFEE-67D9-F973-85D3B324D1D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172340" y="3058837"/>
            <a:ext cx="1005120" cy="692800"/>
          </a:xfrm>
          <a:prstGeom prst="rect">
            <a:avLst/>
          </a:prstGeom>
          <a:ln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D3ADF2C9-6C84-77D9-E9C6-2CDED32EEDE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927948" y="2846297"/>
            <a:ext cx="1897568" cy="1122866"/>
          </a:xfrm>
          <a:prstGeom prst="rect">
            <a:avLst/>
          </a:prstGeom>
          <a:ln>
            <a:noFill/>
          </a:ln>
        </p:spPr>
      </p:pic>
      <p:sp>
        <p:nvSpPr>
          <p:cNvPr id="8" name="CustomShape 8">
            <a:extLst>
              <a:ext uri="{FF2B5EF4-FFF2-40B4-BE49-F238E27FC236}">
                <a16:creationId xmlns:a16="http://schemas.microsoft.com/office/drawing/2014/main" id="{3F8EE51A-79DA-FC31-2EF6-8C9687AC27F9}"/>
              </a:ext>
            </a:extLst>
          </p:cNvPr>
          <p:cNvSpPr/>
          <p:nvPr/>
        </p:nvSpPr>
        <p:spPr>
          <a:xfrm>
            <a:off x="508843" y="3250795"/>
            <a:ext cx="1005120" cy="36760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Low Q</a:t>
            </a:r>
            <a:r>
              <a:rPr lang="en-US" sz="1800" b="0" strike="noStrike" spc="-1" baseline="33000" dirty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6E2F8DF6-460E-6427-F349-8AD941F86EB6}"/>
              </a:ext>
            </a:extLst>
          </p:cNvPr>
          <p:cNvSpPr/>
          <p:nvPr/>
        </p:nvSpPr>
        <p:spPr>
          <a:xfrm>
            <a:off x="6123898" y="3141093"/>
            <a:ext cx="1181559" cy="453208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6084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High Q</a:t>
            </a:r>
            <a:r>
              <a:rPr lang="en-US" sz="1800" b="0" strike="noStrike" spc="-1" baseline="33000" dirty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Oval 21" descr="20%">
            <a:extLst>
              <a:ext uri="{FF2B5EF4-FFF2-40B4-BE49-F238E27FC236}">
                <a16:creationId xmlns:a16="http://schemas.microsoft.com/office/drawing/2014/main" id="{9879450E-37D2-31DB-8EC0-877370875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1784" y="3115569"/>
            <a:ext cx="490536" cy="475920"/>
          </a:xfrm>
          <a:prstGeom prst="ellipse">
            <a:avLst/>
          </a:prstGeom>
          <a:pattFill prst="pct20">
            <a:fgClr>
              <a:srgbClr val="FFCC99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35C8D7BC-472F-7C00-7ABC-07FE0BE8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112" y="3402872"/>
            <a:ext cx="58868" cy="58868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id="{7E3A2B8C-4C42-BA1D-5506-A0F4DFE064CB}"/>
              </a:ext>
            </a:extLst>
          </p:cNvPr>
          <p:cNvSpPr>
            <a:spLocks/>
          </p:cNvSpPr>
          <p:nvPr/>
        </p:nvSpPr>
        <p:spPr bwMode="auto">
          <a:xfrm rot="14317620">
            <a:off x="5673649" y="3211591"/>
            <a:ext cx="116264" cy="181018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712DDDBD-930E-641C-542C-04BD1E35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186" y="3366924"/>
            <a:ext cx="58868" cy="5886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Oval 24">
            <a:extLst>
              <a:ext uri="{FF2B5EF4-FFF2-40B4-BE49-F238E27FC236}">
                <a16:creationId xmlns:a16="http://schemas.microsoft.com/office/drawing/2014/main" id="{7DB0A486-E65A-FFF5-AD0B-A3D383BF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395" y="3221293"/>
            <a:ext cx="58868" cy="588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294A6CB6-C60C-6CC7-1FD6-3EAFC242BBB7}"/>
              </a:ext>
            </a:extLst>
          </p:cNvPr>
          <p:cNvSpPr>
            <a:spLocks/>
          </p:cNvSpPr>
          <p:nvPr/>
        </p:nvSpPr>
        <p:spPr bwMode="auto">
          <a:xfrm rot="7569114">
            <a:off x="5707102" y="3359685"/>
            <a:ext cx="116264" cy="181018"/>
          </a:xfrm>
          <a:custGeom>
            <a:avLst/>
            <a:gdLst>
              <a:gd name="T0" fmla="*/ 2147483647 w 840"/>
              <a:gd name="T1" fmla="*/ 2147483647 h 1184"/>
              <a:gd name="T2" fmla="*/ 2147483647 w 840"/>
              <a:gd name="T3" fmla="*/ 2147483647 h 1184"/>
              <a:gd name="T4" fmla="*/ 2147483647 w 840"/>
              <a:gd name="T5" fmla="*/ 2147483647 h 1184"/>
              <a:gd name="T6" fmla="*/ 2147483647 w 840"/>
              <a:gd name="T7" fmla="*/ 2147483647 h 1184"/>
              <a:gd name="T8" fmla="*/ 2147483647 w 840"/>
              <a:gd name="T9" fmla="*/ 2147483647 h 1184"/>
              <a:gd name="T10" fmla="*/ 2147483647 w 840"/>
              <a:gd name="T11" fmla="*/ 2147483647 h 1184"/>
              <a:gd name="T12" fmla="*/ 2147483647 w 840"/>
              <a:gd name="T13" fmla="*/ 2147483647 h 1184"/>
              <a:gd name="T14" fmla="*/ 2147483647 w 840"/>
              <a:gd name="T15" fmla="*/ 2147483647 h 1184"/>
              <a:gd name="T16" fmla="*/ 2147483647 w 840"/>
              <a:gd name="T17" fmla="*/ 2147483647 h 1184"/>
              <a:gd name="T18" fmla="*/ 2147483647 w 840"/>
              <a:gd name="T19" fmla="*/ 2147483647 h 1184"/>
              <a:gd name="T20" fmla="*/ 2147483647 w 840"/>
              <a:gd name="T21" fmla="*/ 2147483647 h 1184"/>
              <a:gd name="T22" fmla="*/ 2147483647 w 840"/>
              <a:gd name="T23" fmla="*/ 2147483647 h 1184"/>
              <a:gd name="T24" fmla="*/ 2147483647 w 840"/>
              <a:gd name="T25" fmla="*/ 2147483647 h 1184"/>
              <a:gd name="T26" fmla="*/ 2147483647 w 840"/>
              <a:gd name="T27" fmla="*/ 2147483647 h 11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0"/>
              <a:gd name="T43" fmla="*/ 0 h 1184"/>
              <a:gd name="T44" fmla="*/ 840 w 840"/>
              <a:gd name="T45" fmla="*/ 1184 h 11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0" h="1184">
                <a:moveTo>
                  <a:pt x="104" y="80"/>
                </a:moveTo>
                <a:cubicBezTo>
                  <a:pt x="168" y="60"/>
                  <a:pt x="232" y="40"/>
                  <a:pt x="296" y="32"/>
                </a:cubicBezTo>
                <a:cubicBezTo>
                  <a:pt x="360" y="24"/>
                  <a:pt x="496" y="0"/>
                  <a:pt x="488" y="32"/>
                </a:cubicBezTo>
                <a:cubicBezTo>
                  <a:pt x="480" y="64"/>
                  <a:pt x="328" y="160"/>
                  <a:pt x="248" y="224"/>
                </a:cubicBezTo>
                <a:cubicBezTo>
                  <a:pt x="168" y="288"/>
                  <a:pt x="0" y="384"/>
                  <a:pt x="8" y="416"/>
                </a:cubicBezTo>
                <a:cubicBezTo>
                  <a:pt x="16" y="448"/>
                  <a:pt x="200" y="416"/>
                  <a:pt x="296" y="416"/>
                </a:cubicBezTo>
                <a:cubicBezTo>
                  <a:pt x="392" y="416"/>
                  <a:pt x="536" y="400"/>
                  <a:pt x="584" y="416"/>
                </a:cubicBezTo>
                <a:cubicBezTo>
                  <a:pt x="632" y="432"/>
                  <a:pt x="640" y="456"/>
                  <a:pt x="584" y="512"/>
                </a:cubicBezTo>
                <a:cubicBezTo>
                  <a:pt x="528" y="568"/>
                  <a:pt x="312" y="688"/>
                  <a:pt x="248" y="752"/>
                </a:cubicBezTo>
                <a:cubicBezTo>
                  <a:pt x="184" y="816"/>
                  <a:pt x="128" y="888"/>
                  <a:pt x="200" y="896"/>
                </a:cubicBezTo>
                <a:cubicBezTo>
                  <a:pt x="272" y="904"/>
                  <a:pt x="576" y="808"/>
                  <a:pt x="680" y="800"/>
                </a:cubicBezTo>
                <a:cubicBezTo>
                  <a:pt x="784" y="792"/>
                  <a:pt x="840" y="800"/>
                  <a:pt x="824" y="848"/>
                </a:cubicBezTo>
                <a:cubicBezTo>
                  <a:pt x="808" y="896"/>
                  <a:pt x="624" y="1032"/>
                  <a:pt x="584" y="1088"/>
                </a:cubicBezTo>
                <a:cubicBezTo>
                  <a:pt x="544" y="1144"/>
                  <a:pt x="564" y="1164"/>
                  <a:pt x="584" y="118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endParaRPr lang="en-US"/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C49F3AF-FD34-1974-EBD8-42BC6BA2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570" y="3585113"/>
            <a:ext cx="7609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900" b="0" dirty="0" err="1">
                <a:solidFill>
                  <a:schemeClr val="tx1"/>
                </a:solidFill>
                <a:ea typeface="ＭＳ Ｐゴシック" pitchFamily="-110" charset="-128"/>
              </a:rPr>
              <a:t>pQCD</a:t>
            </a:r>
            <a:endParaRPr lang="en-US" sz="900" b="0" dirty="0">
              <a:solidFill>
                <a:schemeClr val="tx1"/>
              </a:solidFill>
              <a:ea typeface="ＭＳ Ｐゴシック" pitchFamily="-110" charset="-12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FABDA6-FC5B-BB26-90EB-DE222E68D27F}"/>
              </a:ext>
            </a:extLst>
          </p:cNvPr>
          <p:cNvCxnSpPr>
            <a:cxnSpLocks/>
          </p:cNvCxnSpPr>
          <p:nvPr/>
        </p:nvCxnSpPr>
        <p:spPr>
          <a:xfrm flipV="1">
            <a:off x="904412" y="4038763"/>
            <a:ext cx="5872532" cy="82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6C6AA938-9383-2C97-03D9-247C3D39B52F}"/>
              </a:ext>
            </a:extLst>
          </p:cNvPr>
          <p:cNvSpPr/>
          <p:nvPr/>
        </p:nvSpPr>
        <p:spPr>
          <a:xfrm rot="21443081">
            <a:off x="8833036" y="5553114"/>
            <a:ext cx="339656" cy="697258"/>
          </a:xfrm>
          <a:custGeom>
            <a:avLst/>
            <a:gdLst>
              <a:gd name="connsiteX0" fmla="*/ 13063 w 339656"/>
              <a:gd name="connsiteY0" fmla="*/ 0 h 718457"/>
              <a:gd name="connsiteX1" fmla="*/ 339635 w 339656"/>
              <a:gd name="connsiteY1" fmla="*/ 391885 h 718457"/>
              <a:gd name="connsiteX2" fmla="*/ 0 w 339656"/>
              <a:gd name="connsiteY2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56" h="718457">
                <a:moveTo>
                  <a:pt x="13063" y="0"/>
                </a:moveTo>
                <a:cubicBezTo>
                  <a:pt x="177437" y="136071"/>
                  <a:pt x="341812" y="272142"/>
                  <a:pt x="339635" y="391885"/>
                </a:cubicBezTo>
                <a:cubicBezTo>
                  <a:pt x="337458" y="511628"/>
                  <a:pt x="168729" y="615042"/>
                  <a:pt x="0" y="718457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lg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B3EC495-29D0-C991-331F-50180641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1610"/>
            <a:ext cx="2743200" cy="365125"/>
          </a:xfrm>
        </p:spPr>
        <p:txBody>
          <a:bodyPr/>
          <a:lstStyle/>
          <a:p>
            <a:fld id="{9C21F418-2F2A-C14B-BC9A-2D34F8B86882}" type="slidenum">
              <a:rPr lang="en-US" smtClean="0"/>
              <a:t>2</a:t>
            </a:fld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C846DE-D5F3-7DB4-6C89-B365D7699B05}"/>
              </a:ext>
            </a:extLst>
          </p:cNvPr>
          <p:cNvSpPr txBox="1"/>
          <p:nvPr/>
        </p:nvSpPr>
        <p:spPr>
          <a:xfrm>
            <a:off x="9886883" y="2262591"/>
            <a:ext cx="200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ep→N</a:t>
            </a:r>
            <a:r>
              <a:rPr lang="en-US" sz="1400" dirty="0"/>
              <a:t>*→</a:t>
            </a:r>
            <a:r>
              <a:rPr lang="en-US" sz="1400" dirty="0" err="1"/>
              <a:t>e′p</a:t>
            </a:r>
            <a:r>
              <a:rPr lang="en-US" sz="1400" dirty="0"/>
              <a:t>′π+π-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841A5B-0134-07E4-51F8-462B4E2212A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02495" y="2684478"/>
            <a:ext cx="4743716" cy="366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5C4A59-EE8F-1704-3786-FA5B6EDFA8AF}"/>
              </a:ext>
            </a:extLst>
          </p:cNvPr>
          <p:cNvGrpSpPr/>
          <p:nvPr/>
        </p:nvGrpSpPr>
        <p:grpSpPr>
          <a:xfrm>
            <a:off x="9101911" y="3131934"/>
            <a:ext cx="1148333" cy="1194522"/>
            <a:chOff x="2075271" y="1230614"/>
            <a:chExt cx="1334456" cy="89085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71DC0B4-2F5B-4231-23B7-EB4E5CF0E2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9601" y="1230614"/>
              <a:ext cx="0" cy="182880"/>
            </a:xfrm>
            <a:prstGeom prst="line">
              <a:avLst/>
            </a:prstGeom>
            <a:noFill/>
            <a:ln w="12700" cap="flat" cmpd="sng" algn="ctr">
              <a:solidFill>
                <a:srgbClr val="005BE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riangle 3">
              <a:extLst>
                <a:ext uri="{FF2B5EF4-FFF2-40B4-BE49-F238E27FC236}">
                  <a16:creationId xmlns:a16="http://schemas.microsoft.com/office/drawing/2014/main" id="{A306BAD4-ED35-2FD5-BC0A-A77F34CFC792}"/>
                </a:ext>
              </a:extLst>
            </p:cNvPr>
            <p:cNvSpPr/>
            <p:nvPr/>
          </p:nvSpPr>
          <p:spPr bwMode="auto">
            <a:xfrm>
              <a:off x="2075271" y="1290050"/>
              <a:ext cx="64008" cy="64008"/>
            </a:xfrm>
            <a:prstGeom prst="triangle">
              <a:avLst/>
            </a:prstGeom>
            <a:solidFill>
              <a:srgbClr val="72F94C"/>
            </a:solidFill>
            <a:ln w="63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CEFC9B-614F-4FCE-F3AE-81C8F82B99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96833" y="1423948"/>
              <a:ext cx="0" cy="27432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riangle 18">
              <a:extLst>
                <a:ext uri="{FF2B5EF4-FFF2-40B4-BE49-F238E27FC236}">
                  <a16:creationId xmlns:a16="http://schemas.microsoft.com/office/drawing/2014/main" id="{766D5359-3D48-D202-F1B2-F7109E4A5EFE}"/>
                </a:ext>
              </a:extLst>
            </p:cNvPr>
            <p:cNvSpPr/>
            <p:nvPr/>
          </p:nvSpPr>
          <p:spPr bwMode="auto">
            <a:xfrm>
              <a:off x="2364829" y="1521418"/>
              <a:ext cx="64008" cy="64008"/>
            </a:xfrm>
            <a:prstGeom prst="triangle">
              <a:avLst/>
            </a:prstGeom>
            <a:solidFill>
              <a:srgbClr val="72F94C"/>
            </a:solidFill>
            <a:ln w="63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5F054C-9D2F-FAFC-EB28-7C7930B77E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67385" y="1675621"/>
              <a:ext cx="0" cy="16459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riangle 19">
              <a:extLst>
                <a:ext uri="{FF2B5EF4-FFF2-40B4-BE49-F238E27FC236}">
                  <a16:creationId xmlns:a16="http://schemas.microsoft.com/office/drawing/2014/main" id="{F4BD24AE-5B97-AAE5-F123-6CBAA538EFD6}"/>
                </a:ext>
              </a:extLst>
            </p:cNvPr>
            <p:cNvSpPr/>
            <p:nvPr/>
          </p:nvSpPr>
          <p:spPr bwMode="auto">
            <a:xfrm>
              <a:off x="2633605" y="1723699"/>
              <a:ext cx="64008" cy="64008"/>
            </a:xfrm>
            <a:prstGeom prst="triangle">
              <a:avLst/>
            </a:prstGeom>
            <a:solidFill>
              <a:srgbClr val="72F94C"/>
            </a:solidFill>
            <a:ln w="63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B38BAC-1C2F-11F0-932E-28B0787D3C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8414" y="1915036"/>
              <a:ext cx="0" cy="13716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riangle 21">
              <a:extLst>
                <a:ext uri="{FF2B5EF4-FFF2-40B4-BE49-F238E27FC236}">
                  <a16:creationId xmlns:a16="http://schemas.microsoft.com/office/drawing/2014/main" id="{358E7CCE-8E97-CDBF-8C62-F695A958E54C}"/>
                </a:ext>
              </a:extLst>
            </p:cNvPr>
            <p:cNvSpPr/>
            <p:nvPr/>
          </p:nvSpPr>
          <p:spPr bwMode="auto">
            <a:xfrm>
              <a:off x="2956410" y="1950916"/>
              <a:ext cx="64008" cy="64008"/>
            </a:xfrm>
            <a:prstGeom prst="triangle">
              <a:avLst/>
            </a:prstGeom>
            <a:solidFill>
              <a:srgbClr val="72F94C"/>
            </a:solidFill>
            <a:ln w="63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DE0141C-C8CB-A415-F79F-4E05C89536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77725" y="1984311"/>
              <a:ext cx="0" cy="13716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riangle 22">
              <a:extLst>
                <a:ext uri="{FF2B5EF4-FFF2-40B4-BE49-F238E27FC236}">
                  <a16:creationId xmlns:a16="http://schemas.microsoft.com/office/drawing/2014/main" id="{9FF0E889-E823-7CAF-37D8-F5E95301FE86}"/>
                </a:ext>
              </a:extLst>
            </p:cNvPr>
            <p:cNvSpPr/>
            <p:nvPr/>
          </p:nvSpPr>
          <p:spPr bwMode="auto">
            <a:xfrm>
              <a:off x="3345719" y="2020192"/>
              <a:ext cx="64008" cy="64008"/>
            </a:xfrm>
            <a:prstGeom prst="triangle">
              <a:avLst/>
            </a:prstGeom>
            <a:solidFill>
              <a:srgbClr val="72F94C"/>
            </a:solidFill>
            <a:ln w="63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1948FA1C-FF0A-F42E-A4A2-E13F4A51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774" y="6282033"/>
            <a:ext cx="2773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b="0" dirty="0">
                <a:solidFill>
                  <a:srgbClr val="993366"/>
                </a:solidFill>
                <a:highlight>
                  <a:srgbClr val="C0C0C0"/>
                </a:highlight>
                <a:ea typeface="ＭＳ Ｐゴシック" pitchFamily="-110" charset="-128"/>
              </a:rPr>
              <a:t>Phys. Rev. C 80, 055203 (2009) 1-22 </a:t>
            </a:r>
          </a:p>
          <a:p>
            <a:pPr eaLnBrk="1" hangingPunct="1"/>
            <a:r>
              <a:rPr lang="en-US" sz="1100" b="0" dirty="0">
                <a:solidFill>
                  <a:srgbClr val="993366"/>
                </a:solidFill>
                <a:highlight>
                  <a:srgbClr val="C0C0C0"/>
                </a:highlight>
                <a:ea typeface="ＭＳ Ｐゴシック" pitchFamily="-110" charset="-128"/>
              </a:rPr>
              <a:t>and Phys. Rev. C 86, 035203 (2012) 1-22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042DA6-1C32-E147-01A9-B02045E2B1D1}"/>
              </a:ext>
            </a:extLst>
          </p:cNvPr>
          <p:cNvSpPr txBox="1"/>
          <p:nvPr/>
        </p:nvSpPr>
        <p:spPr>
          <a:xfrm rot="2040000">
            <a:off x="9462374" y="3632677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92D050"/>
                </a:solidFill>
              </a:rPr>
              <a:t>JM23</a:t>
            </a:r>
          </a:p>
        </p:txBody>
      </p:sp>
      <p:pic>
        <p:nvPicPr>
          <p:cNvPr id="41" name="Picture 40" descr="A graph of a function&#10;&#10;AI-generated content may be incorrect.">
            <a:extLst>
              <a:ext uri="{FF2B5EF4-FFF2-40B4-BE49-F238E27FC236}">
                <a16:creationId xmlns:a16="http://schemas.microsoft.com/office/drawing/2014/main" id="{E9A84D17-2710-5239-CBDF-B43D08FB8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613" y="4090180"/>
            <a:ext cx="4037386" cy="23266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DE9E14-AC81-8491-7A70-EC3393194CB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789910" y="2657657"/>
            <a:ext cx="3139814" cy="267930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BA1390-B257-8C1A-14BA-0F080E639AB2}"/>
              </a:ext>
            </a:extLst>
          </p:cNvPr>
          <p:cNvSpPr txBox="1"/>
          <p:nvPr/>
        </p:nvSpPr>
        <p:spPr>
          <a:xfrm>
            <a:off x="3081210" y="6384511"/>
            <a:ext cx="33418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>
                <a:highlight>
                  <a:srgbClr val="C0C0C0"/>
                </a:highlight>
                <a:latin typeface="CMR17"/>
              </a:rPr>
              <a:t>N* with CLAS12 </a:t>
            </a:r>
            <a:r>
              <a:rPr lang="en-US" sz="1100" dirty="0">
                <a:effectLst/>
                <a:highlight>
                  <a:srgbClr val="C0C0C0"/>
                </a:highlight>
                <a:latin typeface="CMR17"/>
              </a:rPr>
              <a:t>Proposal submitted to JLab PAC34</a:t>
            </a:r>
          </a:p>
          <a:p>
            <a:r>
              <a:rPr lang="en-US" sz="1100" dirty="0">
                <a:highlight>
                  <a:srgbClr val="C0C0C0"/>
                </a:highlight>
              </a:rPr>
              <a:t>I. G. </a:t>
            </a:r>
            <a:r>
              <a:rPr lang="en-US" sz="1100" dirty="0" err="1">
                <a:highlight>
                  <a:srgbClr val="C0C0C0"/>
                </a:highlight>
              </a:rPr>
              <a:t>Aznauryan</a:t>
            </a:r>
            <a:r>
              <a:rPr lang="en-US" sz="1100" dirty="0">
                <a:highlight>
                  <a:srgbClr val="C0C0C0"/>
                </a:highlight>
              </a:rPr>
              <a:t> </a:t>
            </a:r>
            <a:r>
              <a:rPr lang="en-US" sz="1100" i="1" dirty="0">
                <a:highlight>
                  <a:srgbClr val="C0C0C0"/>
                </a:highlight>
              </a:rPr>
              <a:t>et al., </a:t>
            </a:r>
            <a:r>
              <a:rPr lang="en-US" sz="1100" dirty="0">
                <a:highlight>
                  <a:srgbClr val="C0C0C0"/>
                </a:highlight>
              </a:rPr>
              <a:t>Phys. Rev. C80, 055203 (2009)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BDF90C-21F7-883F-9F79-2010D43F84CB}"/>
              </a:ext>
            </a:extLst>
          </p:cNvPr>
          <p:cNvSpPr/>
          <p:nvPr/>
        </p:nvSpPr>
        <p:spPr>
          <a:xfrm>
            <a:off x="9175423" y="5503595"/>
            <a:ext cx="487553" cy="25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CSM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6" grpId="0" animBg="1"/>
      <p:bldP spid="33" grpId="1"/>
      <p:bldP spid="33" grpId="2"/>
      <p:bldP spid="34" grpId="1"/>
      <p:bldP spid="34" grpId="2"/>
      <p:bldP spid="47" grpId="0"/>
      <p:bldP spid="47" grpId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772587-6F9C-7575-B97F-8062C3BBB4A9}"/>
              </a:ext>
            </a:extLst>
          </p:cNvPr>
          <p:cNvSpPr txBox="1"/>
          <p:nvPr/>
        </p:nvSpPr>
        <p:spPr>
          <a:xfrm>
            <a:off x="3049723" y="-36771"/>
            <a:ext cx="803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List of all systematic uncertainty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895CE-C3DB-F3AE-2DB5-5619F9FB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9E12B7-DD96-CB8A-F728-C4831784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55"/>
          <a:stretch/>
        </p:blipFill>
        <p:spPr>
          <a:xfrm>
            <a:off x="2245595" y="443577"/>
            <a:ext cx="7485904" cy="6277898"/>
          </a:xfrm>
          <a:prstGeom prst="rect">
            <a:avLst/>
          </a:prstGeom>
        </p:spPr>
      </p:pic>
      <p:sp>
        <p:nvSpPr>
          <p:cNvPr id="3" name="CustomShape 3">
            <a:extLst>
              <a:ext uri="{FF2B5EF4-FFF2-40B4-BE49-F238E27FC236}">
                <a16:creationId xmlns:a16="http://schemas.microsoft.com/office/drawing/2014/main" id="{C428380A-6E12-7513-0972-916307FEF286}"/>
              </a:ext>
            </a:extLst>
          </p:cNvPr>
          <p:cNvSpPr/>
          <p:nvPr/>
        </p:nvSpPr>
        <p:spPr>
          <a:xfrm rot="19740000">
            <a:off x="3871143" y="2988335"/>
            <a:ext cx="4001472" cy="881327"/>
          </a:xfrm>
          <a:custGeom>
            <a:avLst/>
            <a:gdLst/>
            <a:ahLst/>
            <a:cxnLst/>
            <a:rect l="0" t="0" r="r" b="b"/>
            <a:pathLst>
              <a:path w="15405" h="4693">
                <a:moveTo>
                  <a:pt x="1" y="0"/>
                </a:moveTo>
                <a:lnTo>
                  <a:pt x="15404" y="0"/>
                </a:lnTo>
                <a:moveTo>
                  <a:pt x="0" y="4692"/>
                </a:moveTo>
                <a:lnTo>
                  <a:pt x="15403" y="4692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strike="noStrike" spc="-1" dirty="0">
                <a:solidFill>
                  <a:schemeClr val="tx1">
                    <a:lumMod val="65000"/>
                    <a:lumOff val="35000"/>
                    <a:alpha val="23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898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74B54-A255-67DF-5EBF-8A97386E54BC}"/>
              </a:ext>
            </a:extLst>
          </p:cNvPr>
          <p:cNvSpPr txBox="1"/>
          <p:nvPr/>
        </p:nvSpPr>
        <p:spPr>
          <a:xfrm>
            <a:off x="444839" y="5271991"/>
            <a:ext cx="47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[1.85,1.90] GeV, Q</a:t>
            </a:r>
            <a:r>
              <a:rPr lang="en-US" baseline="30000" dirty="0"/>
              <a:t>2 </a:t>
            </a:r>
            <a:r>
              <a:rPr lang="en-US" dirty="0"/>
              <a:t>[2.0, 2.4] GeV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23285-649D-E5BE-6859-54F279F0848C}"/>
              </a:ext>
            </a:extLst>
          </p:cNvPr>
          <p:cNvSpPr txBox="1"/>
          <p:nvPr/>
        </p:nvSpPr>
        <p:spPr>
          <a:xfrm>
            <a:off x="2170285" y="136525"/>
            <a:ext cx="895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Results: Nine single-differential cross sections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02F7C0-E25C-6FBB-C7B7-BB2B2E3C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283CA-BBC1-1A02-4698-6027ADE644BD}"/>
              </a:ext>
            </a:extLst>
          </p:cNvPr>
          <p:cNvSpPr txBox="1"/>
          <p:nvPr/>
        </p:nvSpPr>
        <p:spPr>
          <a:xfrm>
            <a:off x="7092941" y="5233036"/>
            <a:ext cx="47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[1.75,1.80] GeV, Q</a:t>
            </a:r>
            <a:r>
              <a:rPr lang="en-US" baseline="30000" dirty="0"/>
              <a:t>2 </a:t>
            </a:r>
            <a:r>
              <a:rPr lang="en-US" dirty="0"/>
              <a:t>[5.0, 6.0]GeV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A4532-5559-64ED-5398-3F30A864F42B}"/>
              </a:ext>
            </a:extLst>
          </p:cNvPr>
          <p:cNvSpPr txBox="1"/>
          <p:nvPr/>
        </p:nvSpPr>
        <p:spPr>
          <a:xfrm>
            <a:off x="1624020" y="5987018"/>
            <a:ext cx="918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1-D cross sections will be modified to finer invariant mass binning for JM Model</a:t>
            </a:r>
          </a:p>
        </p:txBody>
      </p:sp>
      <p:pic>
        <p:nvPicPr>
          <p:cNvPr id="10" name="Picture 9" descr="A group of graphs with blue dots&#10;&#10;AI-generated content may be incorrect.">
            <a:extLst>
              <a:ext uri="{FF2B5EF4-FFF2-40B4-BE49-F238E27FC236}">
                <a16:creationId xmlns:a16="http://schemas.microsoft.com/office/drawing/2014/main" id="{5288412B-5AAF-B41A-0916-8A700A484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1" y="1115605"/>
            <a:ext cx="5640329" cy="4081503"/>
          </a:xfrm>
          <a:prstGeom prst="rect">
            <a:avLst/>
          </a:prstGeom>
        </p:spPr>
      </p:pic>
      <p:sp>
        <p:nvSpPr>
          <p:cNvPr id="19" name="CustomShape 3">
            <a:extLst>
              <a:ext uri="{FF2B5EF4-FFF2-40B4-BE49-F238E27FC236}">
                <a16:creationId xmlns:a16="http://schemas.microsoft.com/office/drawing/2014/main" id="{5B39E0AE-4203-D7B3-A6A5-15F2A84000BD}"/>
              </a:ext>
            </a:extLst>
          </p:cNvPr>
          <p:cNvSpPr/>
          <p:nvPr/>
        </p:nvSpPr>
        <p:spPr>
          <a:xfrm rot="19740000">
            <a:off x="3506508" y="2783507"/>
            <a:ext cx="4539545" cy="970843"/>
          </a:xfrm>
          <a:custGeom>
            <a:avLst/>
            <a:gdLst/>
            <a:ahLst/>
            <a:cxnLst/>
            <a:rect l="0" t="0" r="r" b="b"/>
            <a:pathLst>
              <a:path w="15405" h="4693">
                <a:moveTo>
                  <a:pt x="1" y="0"/>
                </a:moveTo>
                <a:lnTo>
                  <a:pt x="15404" y="0"/>
                </a:lnTo>
                <a:moveTo>
                  <a:pt x="0" y="4692"/>
                </a:moveTo>
                <a:lnTo>
                  <a:pt x="15403" y="4692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Ctr="1">
            <a:prstTxWarp prst="textPlain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180" strike="noStrike" spc="-1" dirty="0">
                <a:solidFill>
                  <a:schemeClr val="tx1">
                    <a:lumMod val="65000"/>
                    <a:lumOff val="35000"/>
                    <a:alpha val="23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Preliminary</a:t>
            </a:r>
          </a:p>
        </p:txBody>
      </p:sp>
      <p:pic>
        <p:nvPicPr>
          <p:cNvPr id="21" name="Picture 20" descr="A collage of graphs&#10;&#10;AI-generated content may be incorrect.">
            <a:extLst>
              <a:ext uri="{FF2B5EF4-FFF2-40B4-BE49-F238E27FC236}">
                <a16:creationId xmlns:a16="http://schemas.microsoft.com/office/drawing/2014/main" id="{3C1FBF70-144E-9E4A-B8C5-895AF6B71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6115"/>
            <a:ext cx="5639624" cy="40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838200" y="-21058"/>
            <a:ext cx="8647920" cy="654120"/>
          </a:xfrm>
          <a:prstGeom prst="rect">
            <a:avLst/>
          </a:prstGeom>
          <a:solidFill>
            <a:srgbClr val="75B6E5"/>
          </a:solidFill>
          <a:ln>
            <a:noFill/>
          </a:ln>
        </p:spPr>
        <p:txBody>
          <a:bodyPr lIns="0" tIns="25920" rIns="0" b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</a:rPr>
              <a:t>      Conclusions and remarks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212942" y="633062"/>
            <a:ext cx="11745510" cy="6037902"/>
          </a:xfrm>
          <a:prstGeom prst="rect">
            <a:avLst/>
          </a:prstGeom>
          <a:noFill/>
          <a:ln>
            <a:noFill/>
          </a:ln>
        </p:spPr>
        <p:txBody>
          <a:bodyPr lIns="0" tIns="19440" rIns="0" bIns="0">
            <a:noAutofit/>
          </a:bodyPr>
          <a:lstStyle/>
          <a:p>
            <a:pPr marL="391680" indent="-293400">
              <a:lnSpc>
                <a:spcPct val="90000"/>
              </a:lnSpc>
              <a:spcBef>
                <a:spcPts val="1001"/>
              </a:spcBef>
              <a:buClr>
                <a:srgbClr val="FF8000"/>
              </a:buClr>
              <a:buFont typeface="OpenSymbol"/>
              <a:buChar char="☞"/>
            </a:pPr>
            <a:endParaRPr lang="en-US" sz="2400" b="0" strike="noStrike" spc="-1" dirty="0">
              <a:solidFill>
                <a:srgbClr val="FF8000"/>
              </a:solidFill>
              <a:latin typeface="Calibri"/>
            </a:endParaRPr>
          </a:p>
          <a:p>
            <a:pPr marL="555480" indent="-457200">
              <a:lnSpc>
                <a:spcPct val="90000"/>
              </a:lnSpc>
              <a:spcBef>
                <a:spcPts val="1001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/>
              <a:t>Preliminary cross sections </a:t>
            </a:r>
            <a:r>
              <a:rPr lang="en-US" sz="2400" dirty="0"/>
              <a:t>for exclusive double-pion electroproduction extracted using CLAS12 (RGA Fall 2018).</a:t>
            </a:r>
            <a:endParaRPr lang="en-US" sz="2400" b="0" strike="noStrike" spc="-1" dirty="0">
              <a:latin typeface="Calibri"/>
            </a:endParaRPr>
          </a:p>
          <a:p>
            <a:pPr marL="555480" indent="-457200">
              <a:lnSpc>
                <a:spcPct val="90000"/>
              </a:lnSpc>
              <a:spcBef>
                <a:spcPts val="1001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0" strike="noStrike" spc="-1" dirty="0">
                <a:latin typeface="Calibri"/>
              </a:rPr>
              <a:t>Q</a:t>
            </a:r>
            <a:r>
              <a:rPr lang="en-US" sz="2400" b="0" strike="noStrike" spc="-1" baseline="30000" dirty="0">
                <a:latin typeface="Calibri"/>
              </a:rPr>
              <a:t>2</a:t>
            </a:r>
            <a:r>
              <a:rPr lang="en-US" sz="2400" baseline="30000" dirty="0"/>
              <a:t> </a:t>
            </a:r>
            <a:r>
              <a:rPr lang="en-US" sz="2400" dirty="0"/>
              <a:t>coverage of</a:t>
            </a:r>
            <a:r>
              <a:rPr lang="en-US" sz="2400" b="0" strike="noStrike" spc="-1" dirty="0">
                <a:solidFill>
                  <a:srgbClr val="FFC000"/>
                </a:solidFill>
                <a:latin typeface="Calibri"/>
              </a:rPr>
              <a:t> </a:t>
            </a:r>
            <a:r>
              <a:rPr lang="en-US" sz="2400" spc="-1" dirty="0">
                <a:latin typeface="Calibri"/>
              </a:rPr>
              <a:t>c</a:t>
            </a:r>
            <a:r>
              <a:rPr lang="en-US" sz="2400" b="0" strike="noStrike" spc="-1" dirty="0">
                <a:latin typeface="Calibri"/>
              </a:rPr>
              <a:t>ross sections </a:t>
            </a:r>
            <a:r>
              <a:rPr lang="en-US" sz="2400" dirty="0"/>
              <a:t>has been </a:t>
            </a:r>
            <a:r>
              <a:rPr lang="en-US" sz="2400" b="1" dirty="0"/>
              <a:t>extended from 5 GeV</a:t>
            </a:r>
            <a:r>
              <a:rPr lang="en-US" sz="2400" b="1" baseline="30000" dirty="0"/>
              <a:t>2 </a:t>
            </a:r>
            <a:r>
              <a:rPr lang="en-US" sz="2400" b="1" dirty="0"/>
              <a:t>up to 8 GeV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for the first time, which will be crucial for the JM model to extend its kinematic coverage.</a:t>
            </a:r>
            <a:endParaRPr lang="en-US" sz="2400" spc="-1" dirty="0">
              <a:latin typeface="Calibri"/>
            </a:endParaRPr>
          </a:p>
          <a:p>
            <a:pPr marL="555480" indent="-457200">
              <a:lnSpc>
                <a:spcPct val="90000"/>
              </a:lnSpc>
              <a:spcBef>
                <a:spcPts val="1001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Extracted integrated cross sections have been </a:t>
            </a:r>
            <a:r>
              <a:rPr lang="en-US" sz="2400" b="1" dirty="0"/>
              <a:t>compared with previous CLAS results </a:t>
            </a:r>
            <a:r>
              <a:rPr lang="en-US" sz="2400" dirty="0"/>
              <a:t>for overlapping bins, showing </a:t>
            </a:r>
            <a:r>
              <a:rPr lang="en-US" sz="2400" b="1" dirty="0"/>
              <a:t>agreement within error bars</a:t>
            </a:r>
            <a:r>
              <a:rPr lang="en-US" sz="2400" dirty="0"/>
              <a:t>.</a:t>
            </a:r>
          </a:p>
          <a:p>
            <a:pPr marL="555480" indent="-457200">
              <a:lnSpc>
                <a:spcPct val="90000"/>
              </a:lnSpc>
              <a:spcBef>
                <a:spcPts val="1001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/>
              <a:t>Systematic error </a:t>
            </a:r>
            <a:r>
              <a:rPr lang="en-US" sz="2400" dirty="0"/>
              <a:t>studies have been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performed, it is estimated to be </a:t>
            </a:r>
            <a:r>
              <a:rPr lang="en-US" sz="2400" b="1" spc="-1" dirty="0">
                <a:latin typeface="Calibri"/>
              </a:rPr>
              <a:t>7.11 %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for total integrated cross sections, excluding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hole filling systematics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estimated to be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5.24</a:t>
            </a:r>
            <a:r>
              <a:rPr lang="en-US" sz="2400" b="1" spc="-1" dirty="0">
                <a:latin typeface="Calibri"/>
              </a:rPr>
              <a:t>%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555480" indent="-457200">
              <a:lnSpc>
                <a:spcPct val="90000"/>
              </a:lnSpc>
              <a:spcBef>
                <a:spcPts val="1001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1"/>
                </a:solidFill>
              </a:rPr>
              <a:t>CLAS Analysis Note </a:t>
            </a:r>
            <a:r>
              <a:rPr lang="en-US" sz="2400" dirty="0"/>
              <a:t>and a </a:t>
            </a:r>
            <a:r>
              <a:rPr lang="en-US" sz="2400" b="1" dirty="0">
                <a:solidFill>
                  <a:schemeClr val="accent1"/>
                </a:solidFill>
              </a:rPr>
              <a:t>journal paper </a:t>
            </a:r>
            <a:r>
              <a:rPr lang="en-US" sz="2400" dirty="0"/>
              <a:t>are in preparation. Target submission is planned for December 2025, following updates to the invariant mass binning and a careful review of all analysis steps.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BB1B1-E92B-ADBD-11C2-E1D9E1BA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6496" y="6355568"/>
            <a:ext cx="527304" cy="397931"/>
          </a:xfrm>
        </p:spPr>
        <p:txBody>
          <a:bodyPr/>
          <a:lstStyle/>
          <a:p>
            <a:fld id="{9C21F418-2F2A-C14B-BC9A-2D34F8B86882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9F9615-7385-0F6C-BD6C-8D314C327748}"/>
              </a:ext>
            </a:extLst>
          </p:cNvPr>
          <p:cNvSpPr/>
          <p:nvPr/>
        </p:nvSpPr>
        <p:spPr>
          <a:xfrm>
            <a:off x="2297524" y="2417874"/>
            <a:ext cx="7596952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3CF5A-7F0E-5631-553D-A9804EB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020320" y="84960"/>
            <a:ext cx="82260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54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Back up Slide: Virtual Photon Flux</a:t>
            </a:r>
            <a:endParaRPr lang="en-US" sz="2540" b="0" strike="noStrike" spc="-1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C64D1D2-1779-45EE-9ACF-677B4F00151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24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4" name="Picture 3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31F52726-819B-2ED7-9605-47A563A4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30" y="660960"/>
            <a:ext cx="8412960" cy="56955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22749-CB94-AE95-CB08-1C78222A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020320" y="84960"/>
            <a:ext cx="82274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920" rIns="0" b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1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Backup Slide : Hole Filling Process</a:t>
            </a:r>
            <a:endParaRPr lang="en-US" sz="2910" strike="noStrike" spc="-1" dirty="0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330C953-6E76-4B31-B807-B6B811B2A74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25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" name="Picture 2" descr="A math problem with numbers and letters&#10;&#10;AI-generated content may be incorrect.">
            <a:extLst>
              <a:ext uri="{FF2B5EF4-FFF2-40B4-BE49-F238E27FC236}">
                <a16:creationId xmlns:a16="http://schemas.microsoft.com/office/drawing/2014/main" id="{E31CE845-41D3-3AA8-B44D-6BF3A553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00" y="865827"/>
            <a:ext cx="8828655" cy="52869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B6280-46D7-D3BC-CE71-103DEBED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F425BDE-1444-464F-9D54-D46D4089905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26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30" name="Picture 4_4"/>
          <p:cNvPicPr/>
          <p:nvPr/>
        </p:nvPicPr>
        <p:blipFill>
          <a:blip r:embed="rId3"/>
          <a:srcRect b="8463"/>
          <a:stretch/>
        </p:blipFill>
        <p:spPr>
          <a:xfrm>
            <a:off x="0" y="0"/>
            <a:ext cx="12192000" cy="68565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CF26F-44D1-BB24-6F0C-28D9FAB9D6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09117" y="855122"/>
            <a:ext cx="4782883" cy="395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A6D7DD0-F615-5F86-69DA-AE49FBC5A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71"/>
            <a:ext cx="2873818" cy="512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A0C11-0E78-7481-0B74-2DA0D7EE9191}"/>
              </a:ext>
            </a:extLst>
          </p:cNvPr>
          <p:cNvSpPr txBox="1"/>
          <p:nvPr/>
        </p:nvSpPr>
        <p:spPr>
          <a:xfrm>
            <a:off x="8448433" y="476282"/>
            <a:ext cx="3183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en-US" sz="11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Helicity transition amplitudes of N(1440)1/2</a:t>
            </a:r>
            <a:r>
              <a:rPr lang="en-US" sz="1100" b="0" i="0" u="none" strike="noStrike" kern="1200" cap="none" baseline="33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+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en-US" sz="11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electrocouplings from the different models/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en-US" sz="11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studies of two major Nπ, pπ</a:t>
            </a:r>
            <a:r>
              <a:rPr lang="en-US" sz="1100" b="0" i="0" u="none" strike="noStrike" kern="1200" cap="none" baseline="33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+</a:t>
            </a:r>
            <a:r>
              <a:rPr lang="en-US" sz="11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π</a:t>
            </a:r>
            <a:r>
              <a:rPr lang="en-US" sz="1100" b="0" i="0" u="none" strike="noStrike" kern="1200" cap="none" baseline="33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-</a:t>
            </a:r>
            <a:r>
              <a:rPr lang="en-US" sz="1100" b="0" i="0" u="none" strike="noStrike" kern="1200" cap="none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D0A6D-A866-0272-65D9-14EA259F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802DE-098F-1348-8BDA-DA100F65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53D-66FE-2F46-9473-9389E67CF708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494F1-8BDB-24F6-3296-EB038E59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87" y="860996"/>
            <a:ext cx="9084128" cy="5838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80B14-442E-41BB-26C9-9EEE82D29835}"/>
              </a:ext>
            </a:extLst>
          </p:cNvPr>
          <p:cNvSpPr txBox="1"/>
          <p:nvPr/>
        </p:nvSpPr>
        <p:spPr>
          <a:xfrm>
            <a:off x="2577192" y="136525"/>
            <a:ext cx="808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up slide: CLAS6  and Twopeg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123614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C6D97-F774-98C8-D294-7EC877142BA5}"/>
                  </a:ext>
                </a:extLst>
              </p:cNvPr>
              <p:cNvSpPr txBox="1"/>
              <p:nvPr/>
            </p:nvSpPr>
            <p:spPr>
              <a:xfrm>
                <a:off x="3086101" y="1090802"/>
                <a:ext cx="6962768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0.65 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(0.65 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9C6D97-F774-98C8-D294-7EC877142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1" y="1090802"/>
                <a:ext cx="6962768" cy="768993"/>
              </a:xfrm>
              <a:prstGeom prst="rect">
                <a:avLst/>
              </a:prstGeom>
              <a:blipFill>
                <a:blip r:embed="rId2"/>
                <a:stretch>
                  <a:fillRect t="-161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30DE6F-668A-DA81-1FBC-7C5BB782A8CB}"/>
              </a:ext>
            </a:extLst>
          </p:cNvPr>
          <p:cNvCxnSpPr>
            <a:cxnSpLocks/>
          </p:cNvCxnSpPr>
          <p:nvPr/>
        </p:nvCxnSpPr>
        <p:spPr>
          <a:xfrm>
            <a:off x="5695954" y="3164317"/>
            <a:ext cx="0" cy="37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0BBA1-1501-CC60-97C3-6C219ED79C56}"/>
                  </a:ext>
                </a:extLst>
              </p:cNvPr>
              <p:cNvSpPr txBox="1"/>
              <p:nvPr/>
            </p:nvSpPr>
            <p:spPr>
              <a:xfrm>
                <a:off x="2343150" y="3540674"/>
                <a:ext cx="9401173" cy="886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0.65 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(0.65 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∗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4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0.65 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  <m:r>
                                    <a:rPr lang="en-US" sz="24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0BBA1-1501-CC60-97C3-6C219ED79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3540674"/>
                <a:ext cx="9401173" cy="886718"/>
              </a:xfrm>
              <a:prstGeom prst="rect">
                <a:avLst/>
              </a:prstGeom>
              <a:blipFill>
                <a:blip r:embed="rId3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B50B94D-B8B5-0CCA-8563-779A311B736D}"/>
              </a:ext>
            </a:extLst>
          </p:cNvPr>
          <p:cNvSpPr/>
          <p:nvPr/>
        </p:nvSpPr>
        <p:spPr>
          <a:xfrm>
            <a:off x="2598964" y="942069"/>
            <a:ext cx="8115300" cy="222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32995-28E4-80D1-34A0-FA72A56F3BE6}"/>
                  </a:ext>
                </a:extLst>
              </p:cNvPr>
              <p:cNvSpPr txBox="1"/>
              <p:nvPr/>
            </p:nvSpPr>
            <p:spPr>
              <a:xfrm>
                <a:off x="5214937" y="2312524"/>
                <a:ext cx="3786293" cy="750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𝑊h𝑒𝑟𝑒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 baseline="30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32995-28E4-80D1-34A0-FA72A56F3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37" y="2312524"/>
                <a:ext cx="3786293" cy="750462"/>
              </a:xfrm>
              <a:prstGeom prst="rect">
                <a:avLst/>
              </a:prstGeom>
              <a:blipFill>
                <a:blip r:embed="rId4"/>
                <a:stretch>
                  <a:fillRect t="-1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D47BA9C-91D3-9E33-9296-0602B0F86891}"/>
              </a:ext>
            </a:extLst>
          </p:cNvPr>
          <p:cNvSpPr txBox="1"/>
          <p:nvPr/>
        </p:nvSpPr>
        <p:spPr>
          <a:xfrm>
            <a:off x="4057650" y="4757738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and b will be calculated from the fit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864A2D9-00CE-D3C6-850F-4FABF8D1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88D4-FED4-6342-8538-77107F89E172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041D8-95C4-4926-4262-89418E0A145D}"/>
              </a:ext>
            </a:extLst>
          </p:cNvPr>
          <p:cNvSpPr txBox="1"/>
          <p:nvPr/>
        </p:nvSpPr>
        <p:spPr>
          <a:xfrm>
            <a:off x="2577192" y="136525"/>
            <a:ext cx="808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up slide: CLAS  and Twopeg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376288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C0FD7-DC1E-222D-9C21-2F91BAC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88D4-FED4-6342-8538-77107F89E17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C0544-4B47-8CC2-68BA-298DC1517935}"/>
                  </a:ext>
                </a:extLst>
              </p:cNvPr>
              <p:cNvSpPr txBox="1"/>
              <p:nvPr/>
            </p:nvSpPr>
            <p:spPr>
              <a:xfrm>
                <a:off x="1260472" y="6023859"/>
                <a:ext cx="9115428" cy="591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𝛕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0.65 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(0.65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∗ 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16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0.65 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  <m:r>
                                    <a:rPr lang="en-US" sz="1600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baseline="3000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5C0544-4B47-8CC2-68BA-298DC151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72" y="6023859"/>
                <a:ext cx="9115428" cy="591252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aph with red lines&#10;&#10;AI-generated content may be incorrect.">
            <a:extLst>
              <a:ext uri="{FF2B5EF4-FFF2-40B4-BE49-F238E27FC236}">
                <a16:creationId xmlns:a16="http://schemas.microsoft.com/office/drawing/2014/main" id="{6FEBA8AE-4905-5332-AF70-0F53340E6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713" y="803188"/>
            <a:ext cx="6347487" cy="5187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87B77-C47C-E82B-B22F-E5A8D13EA87D}"/>
              </a:ext>
            </a:extLst>
          </p:cNvPr>
          <p:cNvSpPr txBox="1"/>
          <p:nvPr/>
        </p:nvSpPr>
        <p:spPr>
          <a:xfrm>
            <a:off x="2577192" y="136525"/>
            <a:ext cx="808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up slide: CLAS  and Twopeg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142057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6666105F-78F2-5947-9E04-07F447154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116" y="34065"/>
            <a:ext cx="9767051" cy="726093"/>
          </a:xfrm>
          <a:noFill/>
          <a:ln/>
        </p:spPr>
        <p:txBody>
          <a:bodyPr vert="horz" wrap="square" lIns="0" tIns="25808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3200" dirty="0">
                <a:solidFill>
                  <a:schemeClr val="bg1"/>
                </a:solidFill>
              </a:rPr>
              <a:t>Physics Analysis: </a:t>
            </a:r>
            <a:r>
              <a:rPr lang="en-US" sz="3200" dirty="0">
                <a:solidFill>
                  <a:schemeClr val="bg1"/>
                </a:solidFill>
              </a:rPr>
              <a:t>Outline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CAE24A-71C5-F0AA-94A5-20EEE608F0A6}"/>
              </a:ext>
            </a:extLst>
          </p:cNvPr>
          <p:cNvSpPr txBox="1">
            <a:spLocks noChangeArrowheads="1"/>
          </p:cNvSpPr>
          <p:nvPr/>
        </p:nvSpPr>
        <p:spPr>
          <a:xfrm>
            <a:off x="1262116" y="1390336"/>
            <a:ext cx="9343378" cy="5387888"/>
          </a:xfrm>
          <a:prstGeom prst="rect">
            <a:avLst/>
          </a:prstGeom>
          <a:ln/>
        </p:spPr>
        <p:txBody>
          <a:bodyPr vert="horz" wrap="square" lIns="0" tIns="1613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756" indent="-293816">
              <a:buSzPct val="110000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endParaRPr lang="en-US" altLang="en-US" sz="2000" b="1" dirty="0"/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Particle Identification: </a:t>
            </a:r>
          </a:p>
          <a:p>
            <a:pPr marL="97940" indent="0">
              <a:buSzPct val="75000"/>
              <a:buNone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dirty="0">
                <a:solidFill>
                  <a:schemeClr val="bg1"/>
                </a:solidFill>
              </a:rPr>
              <a:t>      - Electron </a:t>
            </a:r>
            <a:r>
              <a:rPr lang="en-US" altLang="en-US" sz="1800" dirty="0" err="1">
                <a:solidFill>
                  <a:schemeClr val="bg1"/>
                </a:solidFill>
              </a:rPr>
              <a:t>pid</a:t>
            </a:r>
            <a:r>
              <a:rPr lang="en-US" altLang="en-US" sz="1800" dirty="0">
                <a:solidFill>
                  <a:schemeClr val="bg1"/>
                </a:solidFill>
              </a:rPr>
              <a:t> cuts </a:t>
            </a:r>
          </a:p>
          <a:p>
            <a:pPr marL="97940" indent="0">
              <a:buSzPct val="75000"/>
              <a:buNone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dirty="0">
                <a:solidFill>
                  <a:schemeClr val="bg1"/>
                </a:solidFill>
              </a:rPr>
              <a:t>      - Hadron </a:t>
            </a:r>
            <a:r>
              <a:rPr lang="en-US" altLang="en-US" sz="1800" dirty="0" err="1">
                <a:solidFill>
                  <a:schemeClr val="bg1"/>
                </a:solidFill>
              </a:rPr>
              <a:t>pid</a:t>
            </a:r>
            <a:r>
              <a:rPr lang="en-US" altLang="en-US" sz="1800" dirty="0">
                <a:solidFill>
                  <a:schemeClr val="bg1"/>
                </a:solidFill>
              </a:rPr>
              <a:t> cuts  </a:t>
            </a:r>
          </a:p>
          <a:p>
            <a:pPr marL="97940" indent="0">
              <a:buSzPct val="75000"/>
              <a:buNone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-Detector Inefficiency Cuts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Simulations, </a:t>
            </a:r>
            <a:r>
              <a:rPr lang="en-US" altLang="en-US" sz="1800" b="1" dirty="0">
                <a:solidFill>
                  <a:schemeClr val="bg1"/>
                </a:solidFill>
              </a:rPr>
              <a:t> Smearing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Event Selection </a:t>
            </a:r>
            <a:endParaRPr lang="en-US" altLang="en-US" sz="1800" dirty="0"/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Cross Sections Extraction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Corrections </a:t>
            </a: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Acceptance and Holes </a:t>
            </a:r>
            <a:endParaRPr lang="en-US" altLang="en-US" sz="1800" dirty="0"/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Results: Cross Sections </a:t>
            </a: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Systematic uncertainties </a:t>
            </a:r>
            <a:endParaRPr lang="en-US" sz="1800" b="1" dirty="0"/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Conclusion </a:t>
            </a:r>
            <a:endParaRPr lang="en-US" sz="1800" b="1" dirty="0"/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marL="391756" indent="-293816">
              <a:buSzPct val="75000"/>
              <a:buFont typeface="OpenSymbol" charset="0"/>
              <a:buChar char="☞"/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EC31D-72B6-454D-D3E2-BB107CF69CE4}"/>
              </a:ext>
            </a:extLst>
          </p:cNvPr>
          <p:cNvSpPr txBox="1"/>
          <p:nvPr/>
        </p:nvSpPr>
        <p:spPr>
          <a:xfrm>
            <a:off x="6704711" y="3825928"/>
            <a:ext cx="498476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Energy loss, Momentum, ΔP </a:t>
            </a:r>
            <a:endParaRPr lang="en-US" alt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Acceptance Correction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Detector Efficiency  from Experimental Data </a:t>
            </a:r>
          </a:p>
          <a:p>
            <a:r>
              <a:rPr lang="en-US" sz="1600" dirty="0">
                <a:solidFill>
                  <a:schemeClr val="bg1"/>
                </a:solidFill>
              </a:rPr>
              <a:t>Bin centering Corrections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Radiative Effects </a:t>
            </a:r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Background subtraction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E58769-CD96-1240-A806-BD33986B49B2}"/>
              </a:ext>
            </a:extLst>
          </p:cNvPr>
          <p:cNvCxnSpPr>
            <a:cxnSpLocks/>
          </p:cNvCxnSpPr>
          <p:nvPr/>
        </p:nvCxnSpPr>
        <p:spPr>
          <a:xfrm>
            <a:off x="3048000" y="4548081"/>
            <a:ext cx="3618611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0565EBD-3E41-A25E-A5FB-0408F769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DBAE961-C8E2-FAD9-A62A-C1CC338BD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6" t="29171" r="28080" b="24467"/>
          <a:stretch/>
        </p:blipFill>
        <p:spPr>
          <a:xfrm>
            <a:off x="7554784" y="1482091"/>
            <a:ext cx="1732189" cy="15726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4585-8CE5-0B24-396E-77B1F269A1CF}"/>
              </a:ext>
            </a:extLst>
          </p:cNvPr>
          <p:cNvSpPr txBox="1"/>
          <p:nvPr/>
        </p:nvSpPr>
        <p:spPr>
          <a:xfrm>
            <a:off x="7665624" y="3061891"/>
            <a:ext cx="18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ep--&gt;</a:t>
            </a:r>
            <a:r>
              <a:rPr lang="en-US" b="1" dirty="0" err="1">
                <a:solidFill>
                  <a:schemeClr val="bg1"/>
                </a:solidFill>
              </a:rPr>
              <a:t>e’p</a:t>
            </a:r>
            <a:r>
              <a:rPr lang="en-US" b="1" dirty="0">
                <a:solidFill>
                  <a:schemeClr val="bg1"/>
                </a:solidFill>
              </a:rPr>
              <a:t>’</a:t>
            </a:r>
            <a:r>
              <a:rPr lang="el-GR" b="1" i="1" dirty="0">
                <a:solidFill>
                  <a:schemeClr val="bg1"/>
                </a:solidFill>
                <a:effectLst/>
                <a:latin typeface="Nimbus Roman No9 L"/>
              </a:rPr>
              <a:t> </a:t>
            </a:r>
            <a:r>
              <a:rPr lang="el-GR" b="1" i="1" dirty="0">
                <a:solidFill>
                  <a:srgbClr val="202122"/>
                </a:solidFill>
                <a:effectLst/>
                <a:latin typeface="Nimbus Roman No9 L"/>
              </a:rPr>
              <a:t>π</a:t>
            </a:r>
            <a:r>
              <a:rPr lang="en-US" b="1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el-GR" b="1" i="1" dirty="0">
                <a:solidFill>
                  <a:srgbClr val="202122"/>
                </a:solidFill>
                <a:effectLst/>
                <a:latin typeface="Nimbus Roman No9 L"/>
              </a:rPr>
              <a:t>π</a:t>
            </a:r>
            <a:r>
              <a:rPr lang="en-US" b="1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03252-489E-F51D-4690-FA9934F85560}"/>
              </a:ext>
            </a:extLst>
          </p:cNvPr>
          <p:cNvSpPr txBox="1"/>
          <p:nvPr/>
        </p:nvSpPr>
        <p:spPr>
          <a:xfrm>
            <a:off x="1262116" y="698613"/>
            <a:ext cx="9062984" cy="9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600" b="1" dirty="0">
                <a:solidFill>
                  <a:schemeClr val="bg1"/>
                </a:solidFill>
              </a:rPr>
              <a:t>Exp. data:  </a:t>
            </a:r>
            <a:r>
              <a:rPr lang="en-US" sz="1600" dirty="0">
                <a:solidFill>
                  <a:schemeClr val="bg1"/>
                </a:solidFill>
              </a:rPr>
              <a:t>Run Group A, Fall 2018 data with inbending configuration (pass2)</a:t>
            </a:r>
          </a:p>
          <a:p>
            <a:pPr>
              <a:lnSpc>
                <a:spcPct val="112000"/>
              </a:lnSpc>
            </a:pPr>
            <a:r>
              <a:rPr lang="en-US" altLang="en-US" sz="1600" b="1" dirty="0">
                <a:solidFill>
                  <a:schemeClr val="bg1"/>
                </a:solidFill>
                <a:latin typeface="Lahore Gurmukhi Bold" charset="0"/>
              </a:rPr>
              <a:t>Simulations: </a:t>
            </a:r>
            <a:r>
              <a:rPr lang="en-US" altLang="en-US" sz="1600" dirty="0">
                <a:solidFill>
                  <a:schemeClr val="bg1"/>
                </a:solidFill>
                <a:latin typeface="Lahore Gurmukhi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TWOPEG event generator is used (</a:t>
            </a:r>
            <a:r>
              <a:rPr lang="en-US" altLang="en-US" sz="1600" dirty="0" err="1">
                <a:solidFill>
                  <a:schemeClr val="bg1"/>
                </a:solidFill>
              </a:rPr>
              <a:t>gemc</a:t>
            </a:r>
            <a:r>
              <a:rPr lang="en-US" altLang="en-US" sz="1600" dirty="0">
                <a:solidFill>
                  <a:schemeClr val="bg1"/>
                </a:solidFill>
              </a:rPr>
              <a:t> 5.10) (pass2), </a:t>
            </a:r>
            <a:r>
              <a:rPr lang="en-US" altLang="en-US" sz="1600" dirty="0" err="1">
                <a:solidFill>
                  <a:schemeClr val="bg1"/>
                </a:solidFill>
              </a:rPr>
              <a:t>JLab’s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osg</a:t>
            </a:r>
            <a:r>
              <a:rPr lang="en-US" altLang="en-US" sz="1600" dirty="0">
                <a:solidFill>
                  <a:schemeClr val="bg1"/>
                </a:solidFill>
              </a:rPr>
              <a:t> portal</a:t>
            </a:r>
          </a:p>
          <a:p>
            <a:pPr>
              <a:lnSpc>
                <a:spcPct val="112000"/>
              </a:lnSpc>
            </a:pPr>
            <a:r>
              <a:rPr lang="en-US" altLang="en-US" sz="1600" b="1" dirty="0">
                <a:solidFill>
                  <a:schemeClr val="bg1"/>
                </a:solidFill>
              </a:rPr>
              <a:t>Topology:</a:t>
            </a:r>
            <a:r>
              <a:rPr lang="en-US" altLang="en-US" sz="1600" dirty="0">
                <a:solidFill>
                  <a:schemeClr val="bg1"/>
                </a:solidFill>
              </a:rPr>
              <a:t>    Missing </a:t>
            </a:r>
            <a:r>
              <a:rPr lang="en-US" altLang="en-US" sz="1600" dirty="0" err="1">
                <a:solidFill>
                  <a:schemeClr val="bg1"/>
                </a:solidFill>
              </a:rPr>
              <a:t>pim</a:t>
            </a:r>
            <a:r>
              <a:rPr lang="en-US" altLang="en-US" sz="1600" dirty="0">
                <a:solidFill>
                  <a:schemeClr val="bg1"/>
                </a:solidFill>
              </a:rPr>
              <a:t> topology (ep-&gt;</a:t>
            </a:r>
            <a:r>
              <a:rPr lang="en-US" altLang="en-US" sz="1600" dirty="0" err="1">
                <a:solidFill>
                  <a:schemeClr val="bg1"/>
                </a:solidFill>
              </a:rPr>
              <a:t>e’p’pi</a:t>
            </a:r>
            <a:r>
              <a:rPr lang="en-US" altLang="en-US" sz="1600" dirty="0">
                <a:solidFill>
                  <a:schemeClr val="bg1"/>
                </a:solidFill>
              </a:rPr>
              <a:t>+)</a:t>
            </a:r>
          </a:p>
        </p:txBody>
      </p:sp>
    </p:spTree>
    <p:extLst>
      <p:ext uri="{BB962C8B-B14F-4D97-AF65-F5344CB8AC3E}">
        <p14:creationId xmlns:p14="http://schemas.microsoft.com/office/powerpoint/2010/main" val="593985264"/>
      </p:ext>
    </p:extLst>
  </p:cSld>
  <p:clrMapOvr>
    <a:masterClrMapping/>
  </p:clrMapOvr>
  <p:transition spd="slow" advTm="7907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5AE121E-42A2-9940-98BF-DCB4B1413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6810" y="15840"/>
            <a:ext cx="6773217" cy="663913"/>
          </a:xfrm>
          <a:noFill/>
          <a:ln/>
        </p:spPr>
        <p:txBody>
          <a:bodyPr vert="horz" wrap="square" lIns="0" tIns="25808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414799" algn="l"/>
                <a:tab pos="829598" algn="l"/>
                <a:tab pos="1244398" algn="l"/>
                <a:tab pos="1659198" algn="l"/>
                <a:tab pos="2073998" algn="l"/>
                <a:tab pos="2488797" algn="l"/>
                <a:tab pos="2903596" algn="l"/>
                <a:tab pos="3318394" algn="l"/>
                <a:tab pos="3733195" algn="l"/>
                <a:tab pos="4147994" algn="l"/>
                <a:tab pos="4562794" algn="l"/>
                <a:tab pos="4977593" algn="l"/>
                <a:tab pos="5392393" algn="l"/>
                <a:tab pos="5807193" algn="l"/>
                <a:tab pos="6221991" algn="l"/>
                <a:tab pos="6636792" algn="l"/>
                <a:tab pos="7051589" algn="l"/>
                <a:tab pos="7466390" algn="l"/>
                <a:tab pos="7881190" algn="l"/>
              </a:tabLst>
            </a:pPr>
            <a:r>
              <a:rPr lang="en-US" altLang="en-US" sz="3200" dirty="0">
                <a:solidFill>
                  <a:schemeClr val="bg1"/>
                </a:solidFill>
              </a:rPr>
              <a:t>    Particle identification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68AF977-EB51-4344-81E4-85BDC20C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8" y="663908"/>
            <a:ext cx="4402093" cy="5362319"/>
          </a:xfrm>
          <a:prstGeom prst="rect">
            <a:avLst/>
          </a:prstGeom>
          <a:noFill/>
          <a:ln w="9525" cap="flat">
            <a:solidFill>
              <a:schemeClr val="accent6">
                <a:alpha val="71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727" rIns="81646" bIns="40823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altLang="en-US" sz="1452" b="1" dirty="0"/>
              <a:t>  Electron </a:t>
            </a:r>
            <a:r>
              <a:rPr lang="en-US" altLang="en-US" sz="1452" b="1" dirty="0" err="1"/>
              <a:t>pid</a:t>
            </a:r>
            <a:r>
              <a:rPr lang="en-US" altLang="en-US" sz="1452" b="1" dirty="0"/>
              <a:t> cuts: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b="1" dirty="0">
                <a:solidFill>
                  <a:schemeClr val="bg1"/>
                </a:solidFill>
              </a:rPr>
              <a:t>   </a:t>
            </a:r>
            <a:r>
              <a:rPr lang="en-US" altLang="en-US" sz="1400" dirty="0">
                <a:solidFill>
                  <a:schemeClr val="bg1"/>
                </a:solidFill>
              </a:rPr>
              <a:t>-  Electron must have negative charge -1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Event-builder electron </a:t>
            </a:r>
            <a:r>
              <a:rPr lang="en-US" altLang="en-US" sz="1400" dirty="0" err="1">
                <a:solidFill>
                  <a:schemeClr val="bg1"/>
                </a:solidFill>
              </a:rPr>
              <a:t>pid</a:t>
            </a:r>
            <a:r>
              <a:rPr lang="en-US" altLang="en-US" sz="1400" dirty="0">
                <a:solidFill>
                  <a:schemeClr val="bg1"/>
                </a:solidFill>
              </a:rPr>
              <a:t> cut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Momentum of electron &gt; 1.5 GeV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The electron is detected in forward detector  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Vertex position cut around  target   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3.5 sigma cut on sampling fraction   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PCAL fiducial cuts: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-  DC fiducial cuts: 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-  Cuts on </a:t>
            </a:r>
            <a:r>
              <a:rPr lang="en-US" sz="1400" dirty="0">
                <a:effectLst/>
                <a:latin typeface="LMRoman12"/>
              </a:rPr>
              <a:t>V and W planes of the PCAL </a:t>
            </a:r>
            <a:endParaRPr lang="en-US" sz="1400" dirty="0"/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-  PCAL inefficient region cuts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1.4 GeV  &lt; W &lt; 2.15 GeV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r>
              <a:rPr lang="en-US" altLang="en-US" sz="1400" dirty="0">
                <a:solidFill>
                  <a:schemeClr val="bg1"/>
                </a:solidFill>
              </a:rPr>
              <a:t>   -  2.0 GeV</a:t>
            </a:r>
            <a:r>
              <a:rPr lang="en-US" altLang="en-US" sz="1400" baseline="30000" dirty="0">
                <a:solidFill>
                  <a:schemeClr val="bg1"/>
                </a:solidFill>
              </a:rPr>
              <a:t>2 </a:t>
            </a:r>
            <a:r>
              <a:rPr lang="en-US" altLang="en-US" sz="1400" dirty="0">
                <a:solidFill>
                  <a:schemeClr val="bg1"/>
                </a:solidFill>
              </a:rPr>
              <a:t>&lt; Q</a:t>
            </a:r>
            <a:r>
              <a:rPr lang="en-US" altLang="en-US" sz="1400" baseline="30000" dirty="0">
                <a:solidFill>
                  <a:schemeClr val="bg1"/>
                </a:solidFill>
              </a:rPr>
              <a:t>2 </a:t>
            </a:r>
            <a:r>
              <a:rPr lang="en-US" altLang="en-US" sz="1400" dirty="0">
                <a:solidFill>
                  <a:schemeClr val="bg1"/>
                </a:solidFill>
              </a:rPr>
              <a:t>&lt; 9.0 GeV</a:t>
            </a:r>
            <a:r>
              <a:rPr lang="en-US" altLang="en-US" sz="1400" baseline="30000" dirty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ts val="635"/>
              </a:spcBef>
              <a:spcAft>
                <a:spcPts val="544"/>
              </a:spcAft>
            </a:pPr>
            <a:endParaRPr lang="en-US" altLang="en-US" sz="1270" dirty="0">
              <a:solidFill>
                <a:srgbClr val="0066CC"/>
              </a:solidFill>
            </a:endParaRPr>
          </a:p>
          <a:p>
            <a:pPr>
              <a:spcBef>
                <a:spcPts val="635"/>
              </a:spcBef>
              <a:spcAft>
                <a:spcPts val="544"/>
              </a:spcAft>
            </a:pPr>
            <a:endParaRPr lang="en-US" altLang="en-US" sz="1270" dirty="0">
              <a:solidFill>
                <a:srgbClr val="0066CC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en-US" altLang="en-US" sz="1270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3">
                <a:extLst>
                  <a:ext uri="{FF2B5EF4-FFF2-40B4-BE49-F238E27FC236}">
                    <a16:creationId xmlns:a16="http://schemas.microsoft.com/office/drawing/2014/main" id="{F706DC78-C026-AC47-8855-357CDF10A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3571" y="679753"/>
                <a:ext cx="5509826" cy="5346474"/>
              </a:xfrm>
              <a:prstGeom prst="rect">
                <a:avLst/>
              </a:prstGeom>
              <a:noFill/>
              <a:ln w="9525" cap="flat">
                <a:solidFill>
                  <a:srgbClr val="3465A4">
                    <a:alpha val="88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727" rIns="81646" bIns="40823"/>
              <a:lstStyle>
                <a:lvl1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1pPr>
                <a:lvl2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DejaVu Sans" charset="0"/>
                    <a:cs typeface="DejaVu Sans" charset="0"/>
                  </a:defRPr>
                </a:lvl9pPr>
              </a:lstStyle>
              <a:p>
                <a:r>
                  <a:rPr lang="en-US" altLang="en-US" sz="1452" b="1" dirty="0"/>
                  <a:t>Hadron </a:t>
                </a:r>
                <a:r>
                  <a:rPr lang="en-US" altLang="en-US" sz="1452" b="1" dirty="0" err="1"/>
                  <a:t>pid</a:t>
                </a:r>
                <a:r>
                  <a:rPr lang="en-US" altLang="en-US" sz="1452" b="1" dirty="0"/>
                  <a:t> cuts:</a:t>
                </a:r>
              </a:p>
              <a:p>
                <a:pPr marL="285750" indent="-2857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Event-builder </a:t>
                </a:r>
                <a:r>
                  <a:rPr lang="en-US" altLang="en-US" sz="1400" dirty="0" err="1">
                    <a:solidFill>
                      <a:schemeClr val="bg1"/>
                    </a:solidFill>
                  </a:rPr>
                  <a:t>pid</a:t>
                </a:r>
                <a:r>
                  <a:rPr lang="en-US" altLang="en-US" sz="1400" dirty="0">
                    <a:solidFill>
                      <a:schemeClr val="bg1"/>
                    </a:solidFill>
                  </a:rPr>
                  <a:t> cuts for proton, π</a:t>
                </a:r>
                <a:r>
                  <a:rPr lang="en-US" altLang="en-US" sz="1400" baseline="33000" dirty="0">
                    <a:solidFill>
                      <a:schemeClr val="bg1"/>
                    </a:solidFill>
                  </a:rPr>
                  <a:t>+ </a:t>
                </a:r>
                <a:r>
                  <a:rPr lang="en-US" altLang="en-US" sz="1400" dirty="0">
                    <a:solidFill>
                      <a:schemeClr val="bg1"/>
                    </a:solidFill>
                  </a:rPr>
                  <a:t>and π</a:t>
                </a:r>
                <a:r>
                  <a:rPr lang="en-US" altLang="en-US" sz="1400" baseline="33000" dirty="0">
                    <a:solidFill>
                      <a:schemeClr val="bg1"/>
                    </a:solidFill>
                  </a:rPr>
                  <a:t>-</a:t>
                </a:r>
              </a:p>
              <a:p>
                <a:pPr marL="285750" indent="-2857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Charge cut</a:t>
                </a:r>
              </a:p>
              <a:p>
                <a:pPr marL="285750" indent="-2857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Status Cuts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-     </a:t>
                </a:r>
                <a:r>
                  <a:rPr lang="en-US" altLang="en-US" sz="1400" dirty="0" err="1">
                    <a:solidFill>
                      <a:schemeClr val="bg1"/>
                    </a:solidFill>
                  </a:rPr>
                  <a:t>Δt</a:t>
                </a:r>
                <a:r>
                  <a:rPr lang="en-US" altLang="en-US" sz="1400" dirty="0">
                    <a:solidFill>
                      <a:schemeClr val="bg1"/>
                    </a:solidFill>
                  </a:rPr>
                  <a:t> cut: 3 sigma cuts for all hadrons</a:t>
                </a:r>
              </a:p>
              <a:p>
                <a:pPr marL="259241" indent="-259241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Momentum of FTOF pip &gt; 0.5 GeV</a:t>
                </a:r>
              </a:p>
              <a:p>
                <a:pPr marL="259241" indent="-259241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Momentum of FTOF protons &gt; 0.4 GeV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Momentum of CTOF particle &gt; 0.2 GeV 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Chi-Square </a:t>
                </a:r>
                <a:r>
                  <a:rPr lang="en-US" altLang="en-US" sz="1400" dirty="0" err="1">
                    <a:solidFill>
                      <a:schemeClr val="bg1"/>
                    </a:solidFill>
                  </a:rPr>
                  <a:t>pid</a:t>
                </a:r>
                <a:r>
                  <a:rPr lang="en-US" altLang="en-US" sz="1400" dirty="0">
                    <a:solidFill>
                      <a:schemeClr val="bg1"/>
                    </a:solidFill>
                  </a:rPr>
                  <a:t> cuts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Difference between vertex position of hadron and electron cut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DC fiducial cuts for FD hadrons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Transverse momentum versus phi cuts for CD positive hadrons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DC inefficient regions cuts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r>
                  <a:rPr lang="en-US" altLang="en-US" sz="1400" dirty="0">
                    <a:solidFill>
                      <a:schemeClr val="bg1"/>
                    </a:solidFill>
                  </a:rPr>
                  <a:t>Removal of CD-FD tracks</a:t>
                </a: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endParaRPr lang="en-US" altLang="en-US" sz="127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alt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en-US" sz="1600" b="0" i="1" baseline="-250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num>
                      <m:den>
                        <m:r>
                          <a:rPr lang="en-US" alt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𝑡𝑆𝐶</m:t>
                    </m:r>
                  </m:oMath>
                </a14:m>
                <a:r>
                  <a:rPr lang="en-US" altLang="en-US" sz="1600" dirty="0">
                    <a:solidFill>
                      <a:schemeClr val="bg2"/>
                    </a:solidFill>
                  </a:rPr>
                  <a:t>+ vertex time,</a:t>
                </a:r>
                <a:endParaRPr lang="en-US" altLang="en-US" sz="1600" baseline="-25000" dirty="0">
                  <a:solidFill>
                    <a:schemeClr val="bg2"/>
                  </a:solidFill>
                </a:endParaRP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endParaRPr lang="en-US" altLang="en-US" sz="1270" dirty="0">
                  <a:solidFill>
                    <a:srgbClr val="0066CC"/>
                  </a:solidFill>
                </a:endParaRPr>
              </a:p>
              <a:p>
                <a:pPr marL="259250" indent="-259250">
                  <a:lnSpc>
                    <a:spcPct val="107000"/>
                  </a:lnSpc>
                  <a:buFontTx/>
                  <a:buChar char="-"/>
                </a:pPr>
                <a:endParaRPr lang="en-US" altLang="en-US" sz="127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10243" name="Text Box 3">
                <a:extLst>
                  <a:ext uri="{FF2B5EF4-FFF2-40B4-BE49-F238E27FC236}">
                    <a16:creationId xmlns:a16="http://schemas.microsoft.com/office/drawing/2014/main" id="{F706DC78-C026-AC47-8855-357CDF10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571" y="679753"/>
                <a:ext cx="5509826" cy="5346474"/>
              </a:xfrm>
              <a:prstGeom prst="rect">
                <a:avLst/>
              </a:prstGeom>
              <a:blipFill>
                <a:blip r:embed="rId3"/>
                <a:stretch>
                  <a:fillRect l="-229"/>
                </a:stretch>
              </a:blipFill>
              <a:ln w="9525" cap="flat">
                <a:solidFill>
                  <a:srgbClr val="3465A4">
                    <a:alpha val="8800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0A4518-9D06-CCEB-1E05-627DC32B8618}"/>
                  </a:ext>
                </a:extLst>
              </p:cNvPr>
              <p:cNvSpPr txBox="1"/>
              <p:nvPr/>
            </p:nvSpPr>
            <p:spPr>
              <a:xfrm>
                <a:off x="6096000" y="4617204"/>
                <a:ext cx="5342709" cy="1049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where 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l</a:t>
                </a:r>
                <a:r>
                  <a:rPr lang="en-US" sz="1400" baseline="-25000" dirty="0" err="1">
                    <a:solidFill>
                      <a:schemeClr val="bg1"/>
                    </a:solidFill>
                  </a:rPr>
                  <a:t>SC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</a:t>
                </a:r>
                <a:r>
                  <a:rPr lang="en-US" sz="1400" baseline="-25000" dirty="0" err="1">
                    <a:solidFill>
                      <a:schemeClr val="bg1"/>
                    </a:solidFill>
                  </a:rPr>
                  <a:t>SC</a:t>
                </a:r>
                <a:r>
                  <a:rPr lang="en-US" sz="1400" dirty="0">
                    <a:solidFill>
                      <a:schemeClr val="bg1"/>
                    </a:solidFill>
                  </a:rPr>
                  <a:t> are path length and time from vertex to SC,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vertex time =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l</a:t>
                </a:r>
                <a:r>
                  <a:rPr lang="en-US" sz="1400" baseline="30000" dirty="0" err="1">
                    <a:solidFill>
                      <a:schemeClr val="bg1"/>
                    </a:solidFill>
                  </a:rPr>
                  <a:t>e</a:t>
                </a:r>
                <a:r>
                  <a:rPr lang="en-US" sz="1400" baseline="-25000" dirty="0" err="1">
                    <a:solidFill>
                      <a:schemeClr val="bg1"/>
                    </a:solidFill>
                  </a:rPr>
                  <a:t>SC</a:t>
                </a:r>
                <a:r>
                  <a:rPr lang="en-US" sz="14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   for electrons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 β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baseline="30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baseline="30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400" b="0" i="1" baseline="30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0A4518-9D06-CCEB-1E05-627DC32B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17204"/>
                <a:ext cx="5342709" cy="1049390"/>
              </a:xfrm>
              <a:prstGeom prst="rect">
                <a:avLst/>
              </a:prstGeom>
              <a:blipFill>
                <a:blip r:embed="rId4"/>
                <a:stretch>
                  <a:fillRect l="-475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5ADDA-36CE-7BE2-B2F6-55F6EBF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13633-D5B5-3016-02F4-7BD254D96F80}"/>
              </a:ext>
            </a:extLst>
          </p:cNvPr>
          <p:cNvSpPr txBox="1"/>
          <p:nvPr/>
        </p:nvSpPr>
        <p:spPr>
          <a:xfrm>
            <a:off x="1352637" y="6236913"/>
            <a:ext cx="8066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CLAS12 First Experiment   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 Group A Analysis Wiki</a:t>
            </a:r>
            <a:r>
              <a:rPr lang="en-US" sz="1400" dirty="0"/>
              <a:t> :  </a:t>
            </a:r>
            <a:r>
              <a:rPr lang="en-US" sz="1400" dirty="0">
                <a:hlinkClick r:id="rId6"/>
              </a:rPr>
              <a:t>Double pion channel Analysis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259C-C715-D518-3AC9-B0028822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86" y="0"/>
            <a:ext cx="6039718" cy="816248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Event selection: Kinematic coverage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176AFC-AF70-39F8-0090-FEA04D33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FED5-2EDC-B944-BEBB-F51D434B2ED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51A5D-300A-D639-989D-3ABF23B6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831"/>
            <a:ext cx="12192000" cy="5077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BBB99-C75B-F264-E946-75CA8D764448}"/>
              </a:ext>
            </a:extLst>
          </p:cNvPr>
          <p:cNvSpPr txBox="1"/>
          <p:nvPr/>
        </p:nvSpPr>
        <p:spPr>
          <a:xfrm>
            <a:off x="4558748" y="3220278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Exp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3F761-3902-61B8-817D-538FD5460EA6}"/>
              </a:ext>
            </a:extLst>
          </p:cNvPr>
          <p:cNvSpPr txBox="1"/>
          <p:nvPr/>
        </p:nvSpPr>
        <p:spPr>
          <a:xfrm>
            <a:off x="10542104" y="3220278"/>
            <a:ext cx="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2D773-499D-EB0C-2AF4-B15EF8D0E40D}"/>
              </a:ext>
            </a:extLst>
          </p:cNvPr>
          <p:cNvSpPr/>
          <p:nvPr/>
        </p:nvSpPr>
        <p:spPr>
          <a:xfrm>
            <a:off x="8978900" y="4546599"/>
            <a:ext cx="139700" cy="2317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E40EC-EC92-B8BA-5F8F-B5EE2A863A32}"/>
              </a:ext>
            </a:extLst>
          </p:cNvPr>
          <p:cNvSpPr/>
          <p:nvPr/>
        </p:nvSpPr>
        <p:spPr>
          <a:xfrm>
            <a:off x="2908300" y="4546599"/>
            <a:ext cx="139700" cy="2317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FA483522-8029-7714-20AA-BCF154E2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52395"/>
            <a:ext cx="12192000" cy="50777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A45FD-0EBF-B021-33E4-6CCE7178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385B1C-5EE8-5F2A-4F4E-B04D98B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86" y="0"/>
            <a:ext cx="6039718" cy="816248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Event selection: Kinematic coverage</a:t>
            </a:r>
          </a:p>
        </p:txBody>
      </p:sp>
    </p:spTree>
    <p:extLst>
      <p:ext uri="{BB962C8B-B14F-4D97-AF65-F5344CB8AC3E}">
        <p14:creationId xmlns:p14="http://schemas.microsoft.com/office/powerpoint/2010/main" val="250434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649B4-4F2F-180C-6BEC-45276265D201}"/>
              </a:ext>
            </a:extLst>
          </p:cNvPr>
          <p:cNvSpPr txBox="1"/>
          <p:nvPr/>
        </p:nvSpPr>
        <p:spPr>
          <a:xfrm>
            <a:off x="4293220" y="100361"/>
            <a:ext cx="468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Event selection: MMSQ Cuts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CAA7C-062D-3677-43D9-4D82B8FA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FED5-2EDC-B944-BEBB-F51D434B2ED5}" type="slidenum">
              <a:rPr lang="en-US" smtClean="0"/>
              <a:t>7</a:t>
            </a:fld>
            <a:endParaRPr lang="en-US"/>
          </a:p>
        </p:txBody>
      </p:sp>
      <p:pic>
        <p:nvPicPr>
          <p:cNvPr id="13336" name="Picture 24">
            <a:extLst>
              <a:ext uri="{FF2B5EF4-FFF2-40B4-BE49-F238E27FC236}">
                <a16:creationId xmlns:a16="http://schemas.microsoft.com/office/drawing/2014/main" id="{FBEA249B-0933-E982-93D4-3FB89F49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" y="1232452"/>
            <a:ext cx="6026030" cy="49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84D57-8D4C-E035-4152-09B8A1E3F664}"/>
              </a:ext>
            </a:extLst>
          </p:cNvPr>
          <p:cNvSpPr txBox="1"/>
          <p:nvPr/>
        </p:nvSpPr>
        <p:spPr>
          <a:xfrm>
            <a:off x="4770783" y="2756452"/>
            <a:ext cx="90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Exp</a:t>
            </a:r>
          </a:p>
        </p:txBody>
      </p:sp>
      <p:pic>
        <p:nvPicPr>
          <p:cNvPr id="13340" name="Picture 28">
            <a:extLst>
              <a:ext uri="{FF2B5EF4-FFF2-40B4-BE49-F238E27FC236}">
                <a16:creationId xmlns:a16="http://schemas.microsoft.com/office/drawing/2014/main" id="{377C0506-1D98-DC16-399C-EE31111B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73" y="1232452"/>
            <a:ext cx="5802128" cy="49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0EE59-C2C9-E6D0-2CA9-DD74E1F6C7BE}"/>
              </a:ext>
            </a:extLst>
          </p:cNvPr>
          <p:cNvSpPr txBox="1"/>
          <p:nvPr/>
        </p:nvSpPr>
        <p:spPr>
          <a:xfrm>
            <a:off x="11092070" y="2955235"/>
            <a:ext cx="72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303643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id="{FE0A602F-7BC0-9CCF-7EB6-BB6327BC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90" y="553925"/>
            <a:ext cx="8441915" cy="63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EA7DE-FEA5-6432-5D38-E01EDF922B07}"/>
              </a:ext>
            </a:extLst>
          </p:cNvPr>
          <p:cNvSpPr txBox="1"/>
          <p:nvPr/>
        </p:nvSpPr>
        <p:spPr>
          <a:xfrm>
            <a:off x="9071301" y="7311564"/>
            <a:ext cx="31206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0" dirty="0"/>
          </a:p>
          <a:p>
            <a:r>
              <a:rPr lang="en-US" sz="1600" dirty="0">
                <a:solidFill>
                  <a:srgbClr val="FF0000"/>
                </a:solidFill>
              </a:rPr>
              <a:t>error = sqrt(covariance)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216BB-99C7-F7F8-C36D-8383241D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1A01E-988D-940B-28FD-7131C831929D}"/>
              </a:ext>
            </a:extLst>
          </p:cNvPr>
          <p:cNvSpPr txBox="1"/>
          <p:nvPr/>
        </p:nvSpPr>
        <p:spPr>
          <a:xfrm>
            <a:off x="3752029" y="0"/>
            <a:ext cx="4687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Event selection: MMSQ Cuts</a:t>
            </a:r>
          </a:p>
        </p:txBody>
      </p:sp>
    </p:spTree>
    <p:extLst>
      <p:ext uri="{BB962C8B-B14F-4D97-AF65-F5344CB8AC3E}">
        <p14:creationId xmlns:p14="http://schemas.microsoft.com/office/powerpoint/2010/main" val="331448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982160" y="79200"/>
            <a:ext cx="6865560" cy="577080"/>
          </a:xfrm>
          <a:prstGeom prst="rect">
            <a:avLst/>
          </a:prstGeom>
          <a:solidFill>
            <a:srgbClr val="75B6E5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ptos" panose="020B0004020202020204" pitchFamily="34" charset="0"/>
              </a:rPr>
              <a:t> Double</a:t>
            </a:r>
            <a:r>
              <a:rPr lang="en-US" sz="3200" strike="noStrike" spc="-1" dirty="0">
                <a:solidFill>
                  <a:srgbClr val="000000"/>
                </a:solidFill>
                <a:latin typeface="Aptos" panose="020B0004020202020204" pitchFamily="34" charset="0"/>
              </a:rPr>
              <a:t>-pion</a:t>
            </a:r>
            <a:r>
              <a:rPr lang="en-US" sz="3200" b="0" strike="noStrike" spc="-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strike="noStrike" spc="-1" dirty="0">
                <a:solidFill>
                  <a:srgbClr val="000000"/>
                </a:solidFill>
                <a:latin typeface="Aptos" panose="020B0004020202020204" pitchFamily="34" charset="0"/>
              </a:rPr>
              <a:t>hannel </a:t>
            </a:r>
            <a:r>
              <a:rPr lang="en-US" sz="3200" spc="-1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strike="noStrike" spc="-1" dirty="0">
                <a:solidFill>
                  <a:srgbClr val="000000"/>
                </a:solidFill>
                <a:latin typeface="Aptos" panose="020B0004020202020204" pitchFamily="34" charset="0"/>
              </a:rPr>
              <a:t>ross section </a:t>
            </a:r>
          </a:p>
        </p:txBody>
      </p:sp>
      <p:sp>
        <p:nvSpPr>
          <p:cNvPr id="218" name="CustomShape 3"/>
          <p:cNvSpPr/>
          <p:nvPr/>
        </p:nvSpPr>
        <p:spPr>
          <a:xfrm>
            <a:off x="1602720" y="876960"/>
            <a:ext cx="6417000" cy="3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40" b="0" strike="noStrike" spc="-1" dirty="0">
                <a:solidFill>
                  <a:srgbClr val="000000"/>
                </a:solidFill>
                <a:latin typeface="Calibri"/>
              </a:rPr>
              <a:t>Electron Scattering Cross-Section:</a:t>
            </a:r>
            <a:endParaRPr lang="en-US" sz="1640" b="0" strike="noStrike" spc="-1" dirty="0">
              <a:latin typeface="Arial"/>
            </a:endParaRPr>
          </a:p>
        </p:txBody>
      </p:sp>
      <p:pic>
        <p:nvPicPr>
          <p:cNvPr id="219" name="Picture 12"/>
          <p:cNvPicPr/>
          <p:nvPr/>
        </p:nvPicPr>
        <p:blipFill>
          <a:blip r:embed="rId3"/>
          <a:stretch/>
        </p:blipFill>
        <p:spPr>
          <a:xfrm>
            <a:off x="4989960" y="481680"/>
            <a:ext cx="5488920" cy="809640"/>
          </a:xfrm>
          <a:prstGeom prst="rect">
            <a:avLst/>
          </a:prstGeom>
          <a:ln>
            <a:noFill/>
          </a:ln>
        </p:spPr>
      </p:pic>
      <p:sp>
        <p:nvSpPr>
          <p:cNvPr id="220" name="CustomShape 4"/>
          <p:cNvSpPr/>
          <p:nvPr/>
        </p:nvSpPr>
        <p:spPr>
          <a:xfrm>
            <a:off x="1602720" y="1575746"/>
            <a:ext cx="5391720" cy="3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40" b="0" strike="noStrike" spc="-1" dirty="0">
                <a:solidFill>
                  <a:srgbClr val="000000"/>
                </a:solidFill>
                <a:latin typeface="Calibri"/>
              </a:rPr>
              <a:t>Hadronic Cross-Section:</a:t>
            </a:r>
            <a:endParaRPr lang="en-US" sz="1640" b="0" strike="noStrike" spc="-1" dirty="0">
              <a:latin typeface="Arial"/>
            </a:endParaRPr>
          </a:p>
        </p:txBody>
      </p:sp>
      <p:pic>
        <p:nvPicPr>
          <p:cNvPr id="221" name="Picture 14"/>
          <p:cNvPicPr/>
          <p:nvPr/>
        </p:nvPicPr>
        <p:blipFill>
          <a:blip r:embed="rId4"/>
          <a:stretch/>
        </p:blipFill>
        <p:spPr>
          <a:xfrm>
            <a:off x="4298580" y="1420087"/>
            <a:ext cx="4052880" cy="565200"/>
          </a:xfrm>
          <a:prstGeom prst="rect">
            <a:avLst/>
          </a:prstGeom>
          <a:ln>
            <a:noFill/>
          </a:ln>
        </p:spPr>
      </p:pic>
      <p:sp>
        <p:nvSpPr>
          <p:cNvPr id="222" name="CustomShape 5"/>
          <p:cNvSpPr/>
          <p:nvPr/>
        </p:nvSpPr>
        <p:spPr>
          <a:xfrm>
            <a:off x="1602720" y="2322624"/>
            <a:ext cx="5391720" cy="3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40" b="0" strike="noStrike" spc="-1" dirty="0">
                <a:solidFill>
                  <a:srgbClr val="000000"/>
                </a:solidFill>
                <a:latin typeface="Calibri"/>
              </a:rPr>
              <a:t>Single Differential Cross-Section:</a:t>
            </a:r>
            <a:endParaRPr lang="en-US" sz="1640" b="0" strike="noStrike" spc="-1" dirty="0">
              <a:latin typeface="Arial"/>
            </a:endParaRPr>
          </a:p>
        </p:txBody>
      </p:sp>
      <p:pic>
        <p:nvPicPr>
          <p:cNvPr id="223" name="Picture 16"/>
          <p:cNvPicPr/>
          <p:nvPr/>
        </p:nvPicPr>
        <p:blipFill>
          <a:blip r:embed="rId5"/>
          <a:stretch/>
        </p:blipFill>
        <p:spPr>
          <a:xfrm>
            <a:off x="4811220" y="2188934"/>
            <a:ext cx="4822560" cy="535680"/>
          </a:xfrm>
          <a:prstGeom prst="rect">
            <a:avLst/>
          </a:prstGeom>
          <a:ln>
            <a:noFill/>
          </a:ln>
        </p:spPr>
      </p:pic>
      <p:sp>
        <p:nvSpPr>
          <p:cNvPr id="234" name="CustomShape 15"/>
          <p:cNvSpPr/>
          <p:nvPr/>
        </p:nvSpPr>
        <p:spPr>
          <a:xfrm>
            <a:off x="-213480" y="7300080"/>
            <a:ext cx="1214388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The goal of the analysis is to extract the virtual photoproduction cross section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σ</a:t>
            </a:r>
            <a:r>
              <a:rPr lang="en-US" sz="1800" b="0" strike="noStrike" spc="-1" baseline="-25000" dirty="0" err="1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v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of the reaction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γ</a:t>
            </a:r>
            <a:r>
              <a:rPr lang="en-US" sz="1800" b="0" strike="noStrike" spc="-1" baseline="-25000" dirty="0" err="1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v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p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SY10"/>
              </a:rPr>
              <a:t>→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p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SY8"/>
              </a:rPr>
              <a:t>′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8"/>
              </a:rPr>
              <a:t>+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SY8"/>
              </a:rPr>
              <a:t>−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. This virtual photoproduction cross section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σ</a:t>
            </a:r>
            <a:r>
              <a:rPr lang="en-US" sz="1800" b="0" strike="noStrike" spc="-1" baseline="-25000" dirty="0" err="1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v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is five-fold differential and in the single-photon exchange approximation connected with the seven-fold differential electron scattering cross section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8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MMI12"/>
              </a:rPr>
              <a:t>σ</a:t>
            </a:r>
            <a:r>
              <a:rPr lang="en-US" sz="1800" b="0" strike="noStrike" spc="-1" baseline="-25000" dirty="0" err="1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e</a:t>
            </a:r>
            <a:r>
              <a:rPr lang="en-US" sz="1800" b="0" strike="noStrike" spc="-1" baseline="-25000" dirty="0">
                <a:solidFill>
                  <a:srgbClr val="000000"/>
                </a:solidFill>
                <a:highlight>
                  <a:srgbClr val="FFFF00"/>
                </a:highlight>
                <a:latin typeface="CMMI8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MR12"/>
              </a:rPr>
              <a:t>via :</a:t>
            </a:r>
            <a:endParaRPr lang="en-US" sz="1800" b="0" strike="noStrike" spc="-1" dirty="0">
              <a:highlight>
                <a:srgbClr val="FFFF00"/>
              </a:highlight>
              <a:latin typeface="Arial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230B0AE-2E84-A1E2-8D85-88834EA31D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96" t="29171" r="28080" b="24467"/>
          <a:stretch/>
        </p:blipFill>
        <p:spPr>
          <a:xfrm>
            <a:off x="53008" y="906770"/>
            <a:ext cx="1473686" cy="1337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A3EEC-6038-0BB6-1DC1-9C17823A2551}"/>
              </a:ext>
            </a:extLst>
          </p:cNvPr>
          <p:cNvSpPr txBox="1"/>
          <p:nvPr/>
        </p:nvSpPr>
        <p:spPr>
          <a:xfrm>
            <a:off x="395460" y="6376320"/>
            <a:ext cx="494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Nine 1D experimental yields for 1.65-W-1.70 GeV 3.5-Q</a:t>
            </a:r>
            <a:r>
              <a:rPr lang="en-US" sz="1200" baseline="30000" dirty="0"/>
              <a:t>2</a:t>
            </a:r>
            <a:r>
              <a:rPr lang="en-US" sz="1200" dirty="0"/>
              <a:t>-4.2 GeV</a:t>
            </a:r>
            <a:r>
              <a:rPr lang="en-US" sz="1200" baseline="30000" dirty="0"/>
              <a:t>2</a:t>
            </a: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31D9FAA2-6515-E2E7-BABE-31CB05117F5E}"/>
              </a:ext>
            </a:extLst>
          </p:cNvPr>
          <p:cNvSpPr/>
          <p:nvPr/>
        </p:nvSpPr>
        <p:spPr>
          <a:xfrm>
            <a:off x="5561814" y="3178450"/>
            <a:ext cx="5664986" cy="3600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53640" rIns="81720" bIns="40680">
            <a:noAutofit/>
          </a:bodyPr>
          <a:lstStyle/>
          <a:p>
            <a:pPr algn="just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 1) 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π-π+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 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π+p’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</a:t>
            </a:r>
            <a:r>
              <a:rPr lang="en-US" sz="1450" b="0" strike="noStrike" spc="-1" dirty="0" err="1">
                <a:solidFill>
                  <a:srgbClr val="0066CC"/>
                </a:solidFill>
                <a:latin typeface="Arial"/>
                <a:ea typeface="DejaVu Sans"/>
              </a:rPr>
              <a:t>θ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π-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</a:t>
            </a:r>
            <a:r>
              <a:rPr lang="en-US" sz="1450" b="0" strike="noStrike" spc="-1" dirty="0" err="1">
                <a:solidFill>
                  <a:srgbClr val="0066CC"/>
                </a:solidFill>
                <a:latin typeface="Arial"/>
                <a:ea typeface="DejaVu Sans"/>
              </a:rPr>
              <a:t>φ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π-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and  α 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(pπ-)(p’π+)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(</a:t>
            </a:r>
            <a:r>
              <a:rPr lang="en-US" sz="1450" b="0" strike="noStrike" spc="-1" dirty="0" err="1">
                <a:solidFill>
                  <a:srgbClr val="0066CC"/>
                </a:solidFill>
                <a:latin typeface="Arial"/>
                <a:ea typeface="DejaVu Sans"/>
              </a:rPr>
              <a:t>ie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. α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π-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)     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[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−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+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p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′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] </a:t>
            </a: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 2) 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p’π+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π+π-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θ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p’ 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φ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p’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and  α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(pp’)(π+π-)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(</a:t>
            </a:r>
            <a:r>
              <a:rPr lang="en-US" sz="1450" b="0" strike="noStrike" spc="-1" dirty="0" err="1">
                <a:solidFill>
                  <a:srgbClr val="0066CC"/>
                </a:solidFill>
                <a:latin typeface="Arial"/>
                <a:ea typeface="DejaVu Sans"/>
              </a:rPr>
              <a:t>ie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. α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p’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)      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[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p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′,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 π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−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+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] </a:t>
            </a: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40000"/>
              </a:lnSpc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 3) 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π+π-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M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π-p’ 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θ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, φ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and  α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(pπ+)(p’π-)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(</a:t>
            </a:r>
            <a:r>
              <a:rPr lang="en-US" sz="1450" b="0" strike="noStrike" spc="-1" dirty="0" err="1">
                <a:solidFill>
                  <a:srgbClr val="0066CC"/>
                </a:solidFill>
                <a:latin typeface="Arial"/>
                <a:ea typeface="DejaVu Sans"/>
              </a:rPr>
              <a:t>ie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. α</a:t>
            </a:r>
            <a:r>
              <a:rPr lang="en-US" sz="1450" b="0" strike="noStrike" spc="-1" baseline="-33000" dirty="0">
                <a:solidFill>
                  <a:srgbClr val="0066CC"/>
                </a:solidFill>
                <a:latin typeface="Arial"/>
                <a:ea typeface="DejaVu Sans"/>
              </a:rPr>
              <a:t>π+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)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   [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−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π</a:t>
            </a:r>
            <a:r>
              <a:rPr lang="en-US" sz="1800" b="0" strike="noStrike" spc="-1" dirty="0">
                <a:solidFill>
                  <a:srgbClr val="000000"/>
                </a:solidFill>
                <a:latin typeface="CMR8"/>
                <a:ea typeface="DejaVu Sans"/>
              </a:rPr>
              <a:t>+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CMMI12"/>
                <a:ea typeface="DejaVu Sans"/>
              </a:rPr>
              <a:t>p</a:t>
            </a:r>
            <a:r>
              <a:rPr lang="en-US" sz="1800" b="0" strike="noStrike" spc="-1" dirty="0">
                <a:solidFill>
                  <a:srgbClr val="000000"/>
                </a:solidFill>
                <a:latin typeface="CMSY8"/>
                <a:ea typeface="DejaVu Sans"/>
              </a:rPr>
              <a:t>′</a:t>
            </a:r>
            <a:r>
              <a:rPr lang="en-US" sz="1800" b="0" strike="noStrike" spc="-1" dirty="0">
                <a:solidFill>
                  <a:srgbClr val="000000"/>
                </a:solidFill>
                <a:latin typeface="CMR12"/>
                <a:ea typeface="DejaVu Sans"/>
              </a:rPr>
              <a:t>] </a:t>
            </a: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50" b="1" strike="noStrike" spc="-1" dirty="0">
                <a:solidFill>
                  <a:srgbClr val="0066CC"/>
                </a:solidFill>
                <a:latin typeface="Arial"/>
                <a:ea typeface="DejaVu Sans"/>
              </a:rPr>
              <a:t>Binning: 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50 MeV W bin size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8 Q</a:t>
            </a:r>
            <a:r>
              <a:rPr lang="en-US" sz="1450" b="0" strike="noStrike" spc="-1" baseline="33000" dirty="0">
                <a:solidFill>
                  <a:srgbClr val="0066CC"/>
                </a:solidFill>
                <a:latin typeface="Arial"/>
                <a:ea typeface="DejaVu Sans"/>
              </a:rPr>
              <a:t>2 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bins</a:t>
            </a:r>
            <a:r>
              <a:rPr lang="en-US" sz="1450" b="0" strike="noStrike" spc="-1" baseline="33000" dirty="0">
                <a:solidFill>
                  <a:srgbClr val="0066CC"/>
                </a:solidFill>
                <a:latin typeface="Arial"/>
                <a:ea typeface="DejaVu Sans"/>
              </a:rPr>
              <a:t> 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spc="-1" dirty="0">
                <a:solidFill>
                  <a:srgbClr val="0066CC"/>
                </a:solidFill>
                <a:latin typeface="Arial"/>
                <a:ea typeface="DejaVu Sans"/>
              </a:rPr>
              <a:t>7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bins for invariant masses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10 bins for θ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6 bins for φ </a:t>
            </a:r>
            <a:endParaRPr lang="en-US" sz="1450" b="0" strike="noStrike" spc="-1" dirty="0">
              <a:latin typeface="Arial"/>
            </a:endParaRPr>
          </a:p>
          <a:p>
            <a:pPr marL="259200" indent="-258840" algn="just">
              <a:lnSpc>
                <a:spcPct val="100000"/>
              </a:lnSpc>
              <a:spcBef>
                <a:spcPts val="181"/>
              </a:spcBef>
              <a:spcAft>
                <a:spcPts val="181"/>
              </a:spcAft>
              <a:buClr>
                <a:srgbClr val="0066CC"/>
              </a:buClr>
              <a:buFont typeface="StarSymbol"/>
              <a:buChar char="-"/>
            </a:pPr>
            <a:r>
              <a:rPr lang="en-US" sz="1450" spc="-1" dirty="0">
                <a:solidFill>
                  <a:srgbClr val="0066CC"/>
                </a:solidFill>
                <a:latin typeface="Arial"/>
                <a:ea typeface="DejaVu Sans"/>
              </a:rPr>
              <a:t>10</a:t>
            </a:r>
            <a:r>
              <a:rPr lang="en-US" sz="1450" b="0" strike="noStrike" spc="-1" dirty="0">
                <a:solidFill>
                  <a:srgbClr val="0066CC"/>
                </a:solidFill>
                <a:latin typeface="Arial"/>
                <a:ea typeface="DejaVu Sans"/>
              </a:rPr>
              <a:t> bins for α</a:t>
            </a:r>
            <a:endParaRPr lang="en-US" sz="145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Shape 10">
                <a:extLst>
                  <a:ext uri="{FF2B5EF4-FFF2-40B4-BE49-F238E27FC236}">
                    <a16:creationId xmlns:a16="http://schemas.microsoft.com/office/drawing/2014/main" id="{62A73624-38A7-7FFD-68D6-13C512463845}"/>
                  </a:ext>
                </a:extLst>
              </p:cNvPr>
              <p:cNvSpPr txBox="1"/>
              <p:nvPr/>
            </p:nvSpPr>
            <p:spPr>
              <a:xfrm>
                <a:off x="9961985" y="1435845"/>
                <a:ext cx="2170670" cy="1269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>
                <a:noAutofit/>
              </a:bodyPr>
              <a:lstStyle/>
              <a:p>
                <a:r>
                  <a:rPr lang="en-US" sz="1100" b="0" strike="noStrike" spc="-1" dirty="0">
                    <a:latin typeface="Arial"/>
                  </a:rPr>
                  <a:t> </a:t>
                </a:r>
                <a:r>
                  <a:rPr lang="en-US" sz="1200" b="0" strike="noStrike" spc="-1" dirty="0" err="1">
                    <a:latin typeface="Arial"/>
                  </a:rPr>
                  <a:t>Q</a:t>
                </a:r>
                <a:r>
                  <a:rPr lang="en-US" sz="1200" spc="-1" baseline="-25000" dirty="0" err="1">
                    <a:latin typeface="Arial"/>
                  </a:rPr>
                  <a:t>fu</a:t>
                </a:r>
                <a:r>
                  <a:rPr lang="en-US" sz="1200" b="0" strike="noStrike" spc="-1" baseline="-25000" dirty="0" err="1">
                    <a:latin typeface="Arial"/>
                  </a:rPr>
                  <a:t>ll</a:t>
                </a:r>
                <a:r>
                  <a:rPr lang="en-US" sz="1200" b="0" strike="noStrike" spc="-1" dirty="0">
                    <a:latin typeface="Arial"/>
                  </a:rPr>
                  <a:t>  = 0.2911 C    </a:t>
                </a:r>
                <a:endParaRPr lang="en-US" sz="1200" spc="-1" dirty="0">
                  <a:solidFill>
                    <a:schemeClr val="accent4">
                      <a:lumMod val="50000"/>
                    </a:schemeClr>
                  </a:solidFill>
                  <a:latin typeface="Arial"/>
                </a:endParaRPr>
              </a:p>
              <a:p>
                <a:r>
                  <a:rPr lang="en-US" sz="1200" b="0" strike="noStrike" spc="-1" dirty="0">
                    <a:solidFill>
                      <a:schemeClr val="accent4">
                        <a:lumMod val="50000"/>
                      </a:schemeClr>
                    </a:solidFill>
                    <a:latin typeface="Arial"/>
                  </a:rPr>
                  <a:t> </a:t>
                </a:r>
                <a:r>
                  <a:rPr lang="en-US" sz="1200" b="0" strike="noStrike" spc="-1" dirty="0" err="1">
                    <a:latin typeface="Arial"/>
                  </a:rPr>
                  <a:t>Q</a:t>
                </a:r>
                <a:r>
                  <a:rPr lang="en-US" sz="1200" b="0" strike="noStrike" spc="-1" baseline="-25000" dirty="0" err="1">
                    <a:latin typeface="Arial"/>
                  </a:rPr>
                  <a:t>empty</a:t>
                </a:r>
                <a:r>
                  <a:rPr lang="en-US" sz="1200" b="0" strike="noStrike" spc="-1" dirty="0">
                    <a:latin typeface="Arial"/>
                  </a:rPr>
                  <a:t> = 0.0024 C</a:t>
                </a:r>
              </a:p>
              <a:p>
                <a:endParaRPr lang="en-US" sz="1200" b="0" strike="noStrike" spc="-1" dirty="0">
                  <a:latin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ctrlP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pc="-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1200" spc="-1" dirty="0" smtClean="0"/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pc="-1" smtClean="0">
                                  <a:latin typeface="Cambria Math" panose="02040503050406030204" pitchFamily="18" charset="0"/>
                                </a:rPr>
                                <m:t>ρN</m:t>
                              </m:r>
                              <m:r>
                                <a:rPr lang="en-US" sz="1200" b="0" i="1" spc="-1" baseline="-2500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1200" b="0" i="1" spc="-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200" b="0" i="1" spc="-1" baseline="-2500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200" b="0" i="1" spc="-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pc="-1" smtClean="0">
                                  <a:latin typeface="Cambria Math" panose="02040503050406030204" pitchFamily="18" charset="0"/>
                                </a:rPr>
                                <m:t>𝑀𝐻</m:t>
                              </m:r>
                            </m:den>
                          </m:f>
                        </m:e>
                      </m:d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  <m:t>0.755314965</m:t>
                          </m:r>
                        </m:e>
                        <m:sup>
                          <m:r>
                            <a:rPr lang="en-US" sz="1200" b="0" i="1" spc="-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n-US" sz="1200" b="0" i="1" spc="-1" baseline="30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pc="-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200" spc="-1" dirty="0">
                  <a:latin typeface="Arial"/>
                </a:endParaRPr>
              </a:p>
              <a:p>
                <a:endParaRPr lang="en-US" sz="1100" b="0" strike="noStrike" spc="-1" dirty="0">
                  <a:latin typeface="Arial"/>
                </a:endParaRPr>
              </a:p>
              <a:p>
                <a:endParaRPr lang="en-US" sz="1100" b="0" strike="noStrike" spc="-1" dirty="0">
                  <a:latin typeface="Arial"/>
                </a:endParaRPr>
              </a:p>
            </p:txBody>
          </p:sp>
        </mc:Choice>
        <mc:Fallback xmlns="">
          <p:sp>
            <p:nvSpPr>
              <p:cNvPr id="9" name="TextShape 10">
                <a:extLst>
                  <a:ext uri="{FF2B5EF4-FFF2-40B4-BE49-F238E27FC236}">
                    <a16:creationId xmlns:a16="http://schemas.microsoft.com/office/drawing/2014/main" id="{62A73624-38A7-7FFD-68D6-13C512463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985" y="1435845"/>
                <a:ext cx="2170670" cy="1269714"/>
              </a:xfrm>
              <a:prstGeom prst="rect">
                <a:avLst/>
              </a:prstGeom>
              <a:blipFill>
                <a:blip r:embed="rId7"/>
                <a:stretch>
                  <a:fillRect t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85D7EB3-1DFF-C988-D777-927D96CE6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09" y="2758083"/>
            <a:ext cx="5494607" cy="3585567"/>
          </a:xfrm>
          <a:prstGeom prst="rect">
            <a:avLst/>
          </a:prstGeom>
        </p:spPr>
      </p:pic>
      <p:pic>
        <p:nvPicPr>
          <p:cNvPr id="25" name="Picture 24" descr="A diagram of a triangle with lines and arrows&#10;&#10;AI-generated content may be incorrect.">
            <a:extLst>
              <a:ext uri="{FF2B5EF4-FFF2-40B4-BE49-F238E27FC236}">
                <a16:creationId xmlns:a16="http://schemas.microsoft.com/office/drawing/2014/main" id="{D19AB1B5-15A3-01F2-DEFB-FB5B0DFB6D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7" y="2767219"/>
            <a:ext cx="4330700" cy="3822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355A6-D430-2B16-DCA0-5F0D89E4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F418-2F2A-C14B-BC9A-2D34F8B8688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Click="0" advTm="1509"/>
    </mc:Choice>
    <mc:Fallback xmlns="">
      <p:transition spd="slow" advClick="0" advTm="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58910</TotalTime>
  <Words>1750</Words>
  <Application>Microsoft Macintosh PowerPoint</Application>
  <PresentationFormat>Widescreen</PresentationFormat>
  <Paragraphs>267</Paragraphs>
  <Slides>29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6" baseType="lpstr">
      <vt:lpstr>ＭＳ Ｐゴシック</vt:lpstr>
      <vt:lpstr>ADLaM Display</vt:lpstr>
      <vt:lpstr>Aptos</vt:lpstr>
      <vt:lpstr>Aptos Display</vt:lpstr>
      <vt:lpstr>Arial</vt:lpstr>
      <vt:lpstr>Calibri</vt:lpstr>
      <vt:lpstr>Calibri Light</vt:lpstr>
      <vt:lpstr>Cambria Math</vt:lpstr>
      <vt:lpstr>CMMI12</vt:lpstr>
      <vt:lpstr>CMMI8</vt:lpstr>
      <vt:lpstr>CMR12</vt:lpstr>
      <vt:lpstr>CMR17</vt:lpstr>
      <vt:lpstr>CMR8</vt:lpstr>
      <vt:lpstr>CMSY10</vt:lpstr>
      <vt:lpstr>CMSY8</vt:lpstr>
      <vt:lpstr>DejaVu Sans</vt:lpstr>
      <vt:lpstr>Lahore Gurmukhi</vt:lpstr>
      <vt:lpstr>Lahore Gurmukhi Bold</vt:lpstr>
      <vt:lpstr>Liberation Sans</vt:lpstr>
      <vt:lpstr>LMRoman12</vt:lpstr>
      <vt:lpstr>Menlo</vt:lpstr>
      <vt:lpstr>Nimbus Roman No9 L</vt:lpstr>
      <vt:lpstr>OpenSymbol</vt:lpstr>
      <vt:lpstr>Segoe UI</vt:lpstr>
      <vt:lpstr>StarSymbol</vt:lpstr>
      <vt:lpstr>Times New Roman</vt:lpstr>
      <vt:lpstr>Office Theme</vt:lpstr>
      <vt:lpstr>CLAS12 Double-Pion (N ππ)  Electroproduction Analysis </vt:lpstr>
      <vt:lpstr>PowerPoint Presentation</vt:lpstr>
      <vt:lpstr>Physics Analysis: Outline</vt:lpstr>
      <vt:lpstr>    Particle identification</vt:lpstr>
      <vt:lpstr>Event selection: Kinematic coverage</vt:lpstr>
      <vt:lpstr>Event selection: Kinematic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Neupane, Krishna</dc:creator>
  <cp:lastModifiedBy>Neupane, Krishna Chandra</cp:lastModifiedBy>
  <cp:revision>866</cp:revision>
  <dcterms:created xsi:type="dcterms:W3CDTF">2025-02-24T23:45:10Z</dcterms:created>
  <dcterms:modified xsi:type="dcterms:W3CDTF">2025-07-09T17:28:52Z</dcterms:modified>
</cp:coreProperties>
</file>