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5" r:id="rId4"/>
    <p:sldMasterId id="2147483701" r:id="rId5"/>
  </p:sldMasterIdLst>
  <p:notesMasterIdLst>
    <p:notesMasterId r:id="rId24"/>
  </p:notesMasterIdLst>
  <p:handoutMasterIdLst>
    <p:handoutMasterId r:id="rId25"/>
  </p:handoutMasterIdLst>
  <p:sldIdLst>
    <p:sldId id="5408" r:id="rId6"/>
    <p:sldId id="5870" r:id="rId7"/>
    <p:sldId id="5980" r:id="rId8"/>
    <p:sldId id="5985" r:id="rId9"/>
    <p:sldId id="6011" r:id="rId10"/>
    <p:sldId id="6012" r:id="rId11"/>
    <p:sldId id="6013" r:id="rId12"/>
    <p:sldId id="6002" r:id="rId13"/>
    <p:sldId id="6014" r:id="rId14"/>
    <p:sldId id="6007" r:id="rId15"/>
    <p:sldId id="6008" r:id="rId16"/>
    <p:sldId id="6009" r:id="rId17"/>
    <p:sldId id="6010" r:id="rId18"/>
    <p:sldId id="5982" r:id="rId19"/>
    <p:sldId id="5928" r:id="rId20"/>
    <p:sldId id="5990" r:id="rId21"/>
    <p:sldId id="287" r:id="rId22"/>
    <p:sldId id="5846" r:id="rId2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A9BA12-75F3-999B-6336-4F962A2E6D06}" name="Matthew Cahill" initials="MC" userId="S::cahill@jlab.org::45bf416e-bc26-4c6a-b4ed-5d6267bd8ebc" providerId="AD"/>
  <p188:author id="{68731784-5840-F617-78C0-5362B2CCDEE0}" name="Jianwei Qiu" initials="JQ" userId="S::jqiu@JLAB.ORG::801aee4f-01be-445a-9d95-e46e4ef9bf4b" providerId="AD"/>
  <p188:author id="{5D57699C-63BE-E7E2-5E97-1E29C8038EAB}" name="Amber Boehnlein" initials="AB" userId="S::amber@jlab.org::9ee83fe6-ab0c-4884-84a0-de44469ed02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6"/>
    <p:restoredTop sz="88308"/>
  </p:normalViewPr>
  <p:slideViewPr>
    <p:cSldViewPr>
      <p:cViewPr varScale="1">
        <p:scale>
          <a:sx n="97" d="100"/>
          <a:sy n="97" d="100"/>
        </p:scale>
        <p:origin x="392" y="496"/>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121" d="100"/>
          <a:sy n="121" d="100"/>
        </p:scale>
        <p:origin x="200" y="3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6739EF-DE78-4BD6-8C9F-F201D8ACEAC0}"/>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FC33AD-92BB-44BB-BA05-02A7C3F2124B}"/>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3645D0D0-0137-4454-BC41-5693ABE6EB37}" type="datetimeFigureOut">
              <a:rPr lang="en-US" smtClean="0"/>
              <a:t>7/7/25</a:t>
            </a:fld>
            <a:endParaRPr lang="en-US"/>
          </a:p>
        </p:txBody>
      </p:sp>
      <p:sp>
        <p:nvSpPr>
          <p:cNvPr id="4" name="Footer Placeholder 3">
            <a:extLst>
              <a:ext uri="{FF2B5EF4-FFF2-40B4-BE49-F238E27FC236}">
                <a16:creationId xmlns:a16="http://schemas.microsoft.com/office/drawing/2014/main" id="{BE8B6196-9405-4755-9223-248295672DC0}"/>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ED36A6E-BEC1-44F1-A3BD-E9C2CC433E4D}"/>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6366D98E-0F18-4F0C-8B8D-ADBD80845C3B}" type="slidenum">
              <a:rPr lang="en-US" smtClean="0"/>
              <a:t>‹#›</a:t>
            </a:fld>
            <a:endParaRPr lang="en-US"/>
          </a:p>
        </p:txBody>
      </p:sp>
    </p:spTree>
    <p:extLst>
      <p:ext uri="{BB962C8B-B14F-4D97-AF65-F5344CB8AC3E}">
        <p14:creationId xmlns:p14="http://schemas.microsoft.com/office/powerpoint/2010/main" val="2262167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2931459-2223-604B-9133-6BCC57EA3391}" type="datetimeFigureOut">
              <a:rPr lang="en-US" smtClean="0"/>
              <a:t>7/7/25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EC6B486-E18D-8C49-8AB8-D9329548D07C}" type="slidenum">
              <a:rPr lang="en-US" smtClean="0"/>
              <a:t>‹#›</a:t>
            </a:fld>
            <a:endParaRPr lang="en-US"/>
          </a:p>
        </p:txBody>
      </p:sp>
    </p:spTree>
    <p:extLst>
      <p:ext uri="{BB962C8B-B14F-4D97-AF65-F5344CB8AC3E}">
        <p14:creationId xmlns:p14="http://schemas.microsoft.com/office/powerpoint/2010/main" val="1236537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a:t>
            </a:fld>
            <a:endParaRPr lang="en-US"/>
          </a:p>
        </p:txBody>
      </p:sp>
    </p:spTree>
    <p:extLst>
      <p:ext uri="{BB962C8B-B14F-4D97-AF65-F5344CB8AC3E}">
        <p14:creationId xmlns:p14="http://schemas.microsoft.com/office/powerpoint/2010/main" val="339768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7</a:t>
            </a:fld>
            <a:endParaRPr lang="en-US"/>
          </a:p>
        </p:txBody>
      </p:sp>
    </p:spTree>
    <p:extLst>
      <p:ext uri="{BB962C8B-B14F-4D97-AF65-F5344CB8AC3E}">
        <p14:creationId xmlns:p14="http://schemas.microsoft.com/office/powerpoint/2010/main" val="70518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9</a:t>
            </a:fld>
            <a:endParaRPr lang="en-US"/>
          </a:p>
        </p:txBody>
      </p:sp>
    </p:spTree>
    <p:extLst>
      <p:ext uri="{BB962C8B-B14F-4D97-AF65-F5344CB8AC3E}">
        <p14:creationId xmlns:p14="http://schemas.microsoft.com/office/powerpoint/2010/main" val="4178575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14</a:t>
            </a:fld>
            <a:endParaRPr lang="en-US"/>
          </a:p>
        </p:txBody>
      </p:sp>
    </p:spTree>
    <p:extLst>
      <p:ext uri="{BB962C8B-B14F-4D97-AF65-F5344CB8AC3E}">
        <p14:creationId xmlns:p14="http://schemas.microsoft.com/office/powerpoint/2010/main" val="657030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15</a:t>
            </a:fld>
            <a:endParaRPr lang="en-US"/>
          </a:p>
        </p:txBody>
      </p:sp>
    </p:spTree>
    <p:extLst>
      <p:ext uri="{BB962C8B-B14F-4D97-AF65-F5344CB8AC3E}">
        <p14:creationId xmlns:p14="http://schemas.microsoft.com/office/powerpoint/2010/main" val="1997217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17</a:t>
            </a:fld>
            <a:endParaRPr lang="en-US" dirty="0"/>
          </a:p>
        </p:txBody>
      </p:sp>
    </p:spTree>
    <p:extLst>
      <p:ext uri="{BB962C8B-B14F-4D97-AF65-F5344CB8AC3E}">
        <p14:creationId xmlns:p14="http://schemas.microsoft.com/office/powerpoint/2010/main" val="191040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pic>
        <p:nvPicPr>
          <p:cNvPr id="4" name="Picture 3" descr="A red circle in the middle of a black background&#10;&#10;Description automatically generated">
            <a:extLst>
              <a:ext uri="{FF2B5EF4-FFF2-40B4-BE49-F238E27FC236}">
                <a16:creationId xmlns:a16="http://schemas.microsoft.com/office/drawing/2014/main" id="{0E6BE28D-32FC-851D-CD9E-A40C3971663D}"/>
              </a:ext>
            </a:extLst>
          </p:cNvPr>
          <p:cNvPicPr>
            <a:picLocks noChangeAspect="1"/>
          </p:cNvPicPr>
          <p:nvPr userDrawn="1"/>
        </p:nvPicPr>
        <p:blipFill>
          <a:blip r:embed="rId2"/>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127881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3A72E877-54EF-3AC0-E7D3-14415E9DB3C2}"/>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67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F7382-5E1C-4B4F-A2BE-730A0DABBEE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94DCB94-70F6-43B1-8C3E-93DF33027743}"/>
              </a:ext>
            </a:extLst>
          </p:cNvPr>
          <p:cNvSpPr>
            <a:spLocks noGrp="1"/>
          </p:cNvSpPr>
          <p:nvPr>
            <p:ph type="ftr" sz="quarter" idx="11"/>
          </p:nvPr>
        </p:nvSpPr>
        <p:spPr>
          <a:xfrm>
            <a:off x="4038600" y="6356350"/>
            <a:ext cx="4114800" cy="365125"/>
          </a:xfrm>
          <a:prstGeom prst="rect">
            <a:avLst/>
          </a:prstGeom>
        </p:spPr>
        <p:txBody>
          <a:bodyPr/>
          <a:lstStyle/>
          <a:p>
            <a:r>
              <a:rPr lang="en-US"/>
              <a:t>CLAS Collaboration Meeting</a:t>
            </a:r>
          </a:p>
        </p:txBody>
      </p:sp>
      <p:sp>
        <p:nvSpPr>
          <p:cNvPr id="4" name="Slide Number Placeholder 3">
            <a:extLst>
              <a:ext uri="{FF2B5EF4-FFF2-40B4-BE49-F238E27FC236}">
                <a16:creationId xmlns:a16="http://schemas.microsoft.com/office/drawing/2014/main" id="{BF19AB88-57ED-48FA-ADF8-90F697909B3A}"/>
              </a:ext>
            </a:extLst>
          </p:cNvPr>
          <p:cNvSpPr>
            <a:spLocks noGrp="1"/>
          </p:cNvSpPr>
          <p:nvPr>
            <p:ph type="sldNum" sz="quarter" idx="12"/>
          </p:nvPr>
        </p:nvSpPr>
        <p:spPr/>
        <p:txBody>
          <a:bodyPr/>
          <a:lstStyle/>
          <a:p>
            <a:fld id="{7A4BB82A-85AA-4495-AB6C-1CAA31F5EE0C}" type="slidenum">
              <a:rPr lang="en-US" smtClean="0"/>
              <a:t>‹#›</a:t>
            </a:fld>
            <a:endParaRPr lang="en-US"/>
          </a:p>
        </p:txBody>
      </p:sp>
    </p:spTree>
    <p:extLst>
      <p:ext uri="{BB962C8B-B14F-4D97-AF65-F5344CB8AC3E}">
        <p14:creationId xmlns:p14="http://schemas.microsoft.com/office/powerpoint/2010/main" val="396068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4771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045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dirty="0"/>
              <a:t>Click to edit Master title style</a:t>
            </a:r>
          </a:p>
        </p:txBody>
      </p:sp>
    </p:spTree>
    <p:extLst>
      <p:ext uri="{BB962C8B-B14F-4D97-AF65-F5344CB8AC3E}">
        <p14:creationId xmlns:p14="http://schemas.microsoft.com/office/powerpoint/2010/main" val="237667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dirty="0"/>
              <a:t>Click to edit Master title style</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581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063D29F-10D7-4725-BF37-BCBE1D282228}" type="datetime1">
              <a:rPr lang="en-US" smtClean="0"/>
              <a:t>7/7/25</a:t>
            </a:fld>
            <a:endParaRPr lang="en-US" dirty="0"/>
          </a:p>
        </p:txBody>
      </p:sp>
    </p:spTree>
    <p:extLst>
      <p:ext uri="{BB962C8B-B14F-4D97-AF65-F5344CB8AC3E}">
        <p14:creationId xmlns:p14="http://schemas.microsoft.com/office/powerpoint/2010/main" val="19800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1" y="1"/>
            <a:ext cx="12192000" cy="6076045"/>
          </a:xfrm>
          <a:prstGeom prst="rect">
            <a:avLst/>
          </a:prstGeom>
        </p:spPr>
      </p:pic>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406358" y="6476356"/>
            <a:ext cx="1759328"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8823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D9CE46E7-6323-DC6D-B5A9-2715ED47195A}"/>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04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62C4858A-275D-2E7B-F3E0-4127DCDF3EE9}"/>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871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5915507" y="6583362"/>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r>
              <a:rPr lang="en-US" sz="1000" dirty="0">
                <a:solidFill>
                  <a:srgbClr val="BFBFBF"/>
                </a:solidFill>
                <a:latin typeface="Arial" pitchFamily="34" charset="0"/>
                <a:cs typeface="Arial" pitchFamily="34" charset="0"/>
              </a:rPr>
              <a:t>July 8,, 2025</a:t>
            </a:r>
          </a:p>
        </p:txBody>
      </p:sp>
      <p:pic>
        <p:nvPicPr>
          <p:cNvPr id="2" name="Picture 1" descr="A red circle in the middle of a black background&#10;&#10;Description automatically generated">
            <a:extLst>
              <a:ext uri="{FF2B5EF4-FFF2-40B4-BE49-F238E27FC236}">
                <a16:creationId xmlns:a16="http://schemas.microsoft.com/office/drawing/2014/main" id="{3869421E-355C-B3CE-94D8-A85B03599230}"/>
              </a:ext>
            </a:extLst>
          </p:cNvPr>
          <p:cNvPicPr>
            <a:picLocks noChangeAspect="1"/>
          </p:cNvPicPr>
          <p:nvPr userDrawn="1"/>
        </p:nvPicPr>
        <p:blipFill>
          <a:blip r:embed="rId9"/>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19533125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9" r:id="rId6"/>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6296147" y="6616535"/>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r>
              <a:rPr lang="en-US" sz="1000" dirty="0">
                <a:solidFill>
                  <a:srgbClr val="BFBFBF"/>
                </a:solidFill>
                <a:latin typeface="Arial" pitchFamily="34" charset="0"/>
                <a:cs typeface="Arial" pitchFamily="34" charset="0"/>
              </a:rPr>
              <a:t>August 7, 2024</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364612" y="6468740"/>
            <a:ext cx="1759328"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172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8" r:id="rId5"/>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www.osti.gov/biblio/2274730" TargetMode="Externa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A3F64-61F1-2087-8E80-D1D1F9D9FA57}"/>
              </a:ext>
            </a:extLst>
          </p:cNvPr>
          <p:cNvSpPr>
            <a:spLocks noGrp="1"/>
          </p:cNvSpPr>
          <p:nvPr>
            <p:ph type="ctrTitle"/>
          </p:nvPr>
        </p:nvSpPr>
        <p:spPr>
          <a:xfrm>
            <a:off x="339094" y="610558"/>
            <a:ext cx="11561038" cy="511358"/>
          </a:xfrm>
        </p:spPr>
        <p:txBody>
          <a:bodyPr>
            <a:noAutofit/>
          </a:bodyPr>
          <a:lstStyle/>
          <a:p>
            <a:r>
              <a:rPr lang="en-US" sz="3600" dirty="0">
                <a:latin typeface="Calibri" panose="020F0502020204030204" pitchFamily="34" charset="0"/>
                <a:cs typeface="Times New Roman" panose="02020603050405020304" pitchFamily="18" charset="0"/>
              </a:rPr>
              <a:t>Welcome and News from Jefferson Laboratory</a:t>
            </a:r>
            <a:endParaRPr lang="en-US" sz="3600" dirty="0"/>
          </a:p>
        </p:txBody>
      </p:sp>
      <p:sp>
        <p:nvSpPr>
          <p:cNvPr id="3" name="Subtitle 2">
            <a:extLst>
              <a:ext uri="{FF2B5EF4-FFF2-40B4-BE49-F238E27FC236}">
                <a16:creationId xmlns:a16="http://schemas.microsoft.com/office/drawing/2014/main" id="{EECA0EDF-94CE-2AF9-7B53-6BB60DC6222F}"/>
              </a:ext>
            </a:extLst>
          </p:cNvPr>
          <p:cNvSpPr>
            <a:spLocks noGrp="1"/>
          </p:cNvSpPr>
          <p:nvPr>
            <p:ph type="subTitle" idx="1"/>
          </p:nvPr>
        </p:nvSpPr>
        <p:spPr>
          <a:xfrm>
            <a:off x="339094" y="2692942"/>
            <a:ext cx="11154058" cy="2585323"/>
          </a:xfrm>
        </p:spPr>
        <p:txBody>
          <a:bodyPr>
            <a:normAutofit lnSpcReduction="10000"/>
          </a:bodyPr>
          <a:lstStyle/>
          <a:p>
            <a:r>
              <a:rPr lang="en-US" b="1" dirty="0"/>
              <a:t>David J. Dean</a:t>
            </a:r>
          </a:p>
          <a:p>
            <a:r>
              <a:rPr lang="en-US" i="1" dirty="0"/>
              <a:t>Deputy Director for Science and Technology</a:t>
            </a:r>
          </a:p>
          <a:p>
            <a:endParaRPr lang="en-US" dirty="0"/>
          </a:p>
          <a:p>
            <a:r>
              <a:rPr lang="en-US" b="1" dirty="0"/>
              <a:t>Presented To: </a:t>
            </a:r>
          </a:p>
          <a:p>
            <a:r>
              <a:rPr lang="en-US" dirty="0"/>
              <a:t>CLAS Collaboration Meeting</a:t>
            </a:r>
          </a:p>
          <a:p>
            <a:endParaRPr lang="en-US" dirty="0"/>
          </a:p>
          <a:p>
            <a:r>
              <a:rPr lang="en-US" dirty="0"/>
              <a:t>July 8, 2025</a:t>
            </a:r>
          </a:p>
        </p:txBody>
      </p:sp>
    </p:spTree>
    <p:extLst>
      <p:ext uri="{BB962C8B-B14F-4D97-AF65-F5344CB8AC3E}">
        <p14:creationId xmlns:p14="http://schemas.microsoft.com/office/powerpoint/2010/main" val="1563369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3F0B-A834-CBE4-CFEC-E951A0BEA9BC}"/>
              </a:ext>
            </a:extLst>
          </p:cNvPr>
          <p:cNvSpPr>
            <a:spLocks noGrp="1"/>
          </p:cNvSpPr>
          <p:nvPr>
            <p:ph type="title"/>
          </p:nvPr>
        </p:nvSpPr>
        <p:spPr>
          <a:xfrm>
            <a:off x="343548" y="251239"/>
            <a:ext cx="11504904" cy="877163"/>
          </a:xfrm>
        </p:spPr>
        <p:txBody>
          <a:bodyPr/>
          <a:lstStyle/>
          <a:p>
            <a:r>
              <a:rPr lang="en-US" dirty="0"/>
              <a:t>Nuclear Physics Questions:</a:t>
            </a:r>
            <a:br>
              <a:rPr lang="en-US" dirty="0"/>
            </a:br>
            <a:r>
              <a:rPr lang="en-US" sz="2800" dirty="0"/>
              <a:t>‘How big is the proton?’</a:t>
            </a:r>
          </a:p>
        </p:txBody>
      </p:sp>
      <p:pic>
        <p:nvPicPr>
          <p:cNvPr id="1026" name="Picture 2" descr="Using the first new method in half a century for measuring the size of the proton via electron scattering, nuclear physicists have produced a new value for the proton’s radius. ">
            <a:extLst>
              <a:ext uri="{FF2B5EF4-FFF2-40B4-BE49-F238E27FC236}">
                <a16:creationId xmlns:a16="http://schemas.microsoft.com/office/drawing/2014/main" id="{89656FBD-ED21-DB3B-EADC-A3B11DC56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138106"/>
            <a:ext cx="5638801" cy="3879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4F0634-6A58-B602-A551-BA8719BD2119}"/>
              </a:ext>
            </a:extLst>
          </p:cNvPr>
          <p:cNvSpPr txBox="1"/>
          <p:nvPr/>
        </p:nvSpPr>
        <p:spPr>
          <a:xfrm>
            <a:off x="450272" y="5124993"/>
            <a:ext cx="5638801" cy="590931"/>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Proton Radius Measurements:  0.831+/-0.014 </a:t>
            </a:r>
            <a:r>
              <a:rPr lang="en-US" dirty="0" err="1">
                <a:latin typeface="Times New Roman" panose="02020603050405020304" pitchFamily="18" charset="0"/>
                <a:cs typeface="Times New Roman" panose="02020603050405020304" pitchFamily="18" charset="0"/>
              </a:rPr>
              <a:t>fm</a:t>
            </a:r>
            <a:endParaRPr lang="en-US" dirty="0">
              <a:latin typeface="Times New Roman" panose="02020603050405020304" pitchFamily="18" charset="0"/>
              <a:cs typeface="Times New Roman" panose="02020603050405020304" pitchFamily="18" charset="0"/>
            </a:endParaRPr>
          </a:p>
          <a:p>
            <a:pPr marL="285750" lvl="2" indent="-285750" algn="l">
              <a:lnSpc>
                <a:spcPct val="90000"/>
              </a:lnSpc>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Xiong</a:t>
            </a:r>
            <a:r>
              <a:rPr lang="en-US" dirty="0">
                <a:latin typeface="Times New Roman" panose="02020603050405020304" pitchFamily="18" charset="0"/>
                <a:cs typeface="Times New Roman" panose="02020603050405020304" pitchFamily="18" charset="0"/>
              </a:rPr>
              <a:t> et </a:t>
            </a:r>
            <a:r>
              <a:rPr lang="en-US" dirty="0" err="1">
                <a:latin typeface="Times New Roman" panose="02020603050405020304" pitchFamily="18" charset="0"/>
                <a:cs typeface="Times New Roman" panose="02020603050405020304" pitchFamily="18" charset="0"/>
              </a:rPr>
              <a:t>al.,Nature</a:t>
            </a:r>
            <a:r>
              <a:rPr lang="en-US" dirty="0">
                <a:latin typeface="Times New Roman" panose="02020603050405020304" pitchFamily="18" charset="0"/>
                <a:cs typeface="Times New Roman" panose="02020603050405020304" pitchFamily="18" charset="0"/>
              </a:rPr>
              <a:t> 575, 147 (2019)</a:t>
            </a:r>
          </a:p>
        </p:txBody>
      </p:sp>
      <p:pic>
        <p:nvPicPr>
          <p:cNvPr id="7" name="Picture 6" descr="A picture containing vegetable&#10;&#10;Description automatically generated">
            <a:extLst>
              <a:ext uri="{FF2B5EF4-FFF2-40B4-BE49-F238E27FC236}">
                <a16:creationId xmlns:a16="http://schemas.microsoft.com/office/drawing/2014/main" id="{B3EF3519-BAB9-E460-FA51-3DB7E42F58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239000" y="1085546"/>
            <a:ext cx="3505200" cy="3918613"/>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7538E60B-BAF2-44D8-2F46-385D004E6D30}"/>
              </a:ext>
            </a:extLst>
          </p:cNvPr>
          <p:cNvSpPr txBox="1"/>
          <p:nvPr/>
        </p:nvSpPr>
        <p:spPr>
          <a:xfrm>
            <a:off x="7239000" y="5090357"/>
            <a:ext cx="3868234" cy="107721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Duran et al “Determining the gluonic gravitational form factors of the proton</a:t>
            </a:r>
            <a:r>
              <a:rPr lang="en-US" sz="1600" dirty="0">
                <a:solidFill>
                  <a:srgbClr val="000000"/>
                </a:solidFill>
                <a:latin typeface="Times New Roman" panose="02020603050405020304" pitchFamily="18" charset="0"/>
                <a:cs typeface="Times New Roman" panose="02020603050405020304" pitchFamily="18" charset="0"/>
              </a:rPr>
              <a:t>,"</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Duran et al, Nature 615, 813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latin typeface="Times New Roman" panose="02020603050405020304" pitchFamily="18" charset="0"/>
                <a:cs typeface="Times New Roman" panose="02020603050405020304" pitchFamily="18" charset="0"/>
              </a:rPr>
              <a:t>‘Inner gluon Rms’: 0.52 +/-0.03 </a:t>
            </a:r>
            <a:r>
              <a:rPr lang="en-US" sz="1600" kern="1200" dirty="0" err="1">
                <a:solidFill>
                  <a:srgbClr val="000000"/>
                </a:solidFill>
                <a:latin typeface="Times New Roman" panose="02020603050405020304" pitchFamily="18" charset="0"/>
                <a:cs typeface="Times New Roman" panose="02020603050405020304" pitchFamily="18" charset="0"/>
              </a:rPr>
              <a:t>fm</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5FE49AB-DDC1-EDBA-F060-141D0E057D09}"/>
              </a:ext>
            </a:extLst>
          </p:cNvPr>
          <p:cNvSpPr txBox="1"/>
          <p:nvPr/>
        </p:nvSpPr>
        <p:spPr>
          <a:xfrm>
            <a:off x="618504" y="5872109"/>
            <a:ext cx="5470569" cy="590931"/>
          </a:xfrm>
          <a:prstGeom prst="rect">
            <a:avLst/>
          </a:prstGeom>
          <a:noFill/>
        </p:spPr>
        <p:txBody>
          <a:bodyPr wrap="square" rtlCol="0">
            <a:spAutoFit/>
          </a:bodyPr>
          <a:lstStyle/>
          <a:p>
            <a:pPr algn="l">
              <a:lnSpc>
                <a:spcPct val="90000"/>
              </a:lnSpc>
            </a:pPr>
            <a:r>
              <a:rPr lang="en-US" dirty="0"/>
              <a:t>Future ‘</a:t>
            </a:r>
            <a:r>
              <a:rPr lang="en-US" dirty="0" err="1"/>
              <a:t>PRad</a:t>
            </a:r>
            <a:r>
              <a:rPr lang="en-US" dirty="0"/>
              <a:t>-II’ experiment will yield a 2.5x more precision: confirm the smaller radius</a:t>
            </a:r>
          </a:p>
        </p:txBody>
      </p:sp>
    </p:spTree>
    <p:extLst>
      <p:ext uri="{BB962C8B-B14F-4D97-AF65-F5344CB8AC3E}">
        <p14:creationId xmlns:p14="http://schemas.microsoft.com/office/powerpoint/2010/main" val="869482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3F0B-A834-CBE4-CFEC-E951A0BEA9BC}"/>
              </a:ext>
            </a:extLst>
          </p:cNvPr>
          <p:cNvSpPr>
            <a:spLocks noGrp="1"/>
          </p:cNvSpPr>
          <p:nvPr>
            <p:ph type="title"/>
          </p:nvPr>
        </p:nvSpPr>
        <p:spPr>
          <a:xfrm>
            <a:off x="343548" y="251239"/>
            <a:ext cx="11504904" cy="877163"/>
          </a:xfrm>
        </p:spPr>
        <p:txBody>
          <a:bodyPr/>
          <a:lstStyle/>
          <a:p>
            <a:r>
              <a:rPr lang="en-US" dirty="0"/>
              <a:t>Nuclear Physics Questions:</a:t>
            </a:r>
            <a:br>
              <a:rPr lang="en-US" dirty="0"/>
            </a:br>
            <a:r>
              <a:rPr lang="en-US" sz="2800" dirty="0"/>
              <a:t>‘How are quarks distributed in the proton?’</a:t>
            </a:r>
          </a:p>
        </p:txBody>
      </p:sp>
      <p:pic>
        <p:nvPicPr>
          <p:cNvPr id="3" name="Picture 2">
            <a:extLst>
              <a:ext uri="{FF2B5EF4-FFF2-40B4-BE49-F238E27FC236}">
                <a16:creationId xmlns:a16="http://schemas.microsoft.com/office/drawing/2014/main" id="{E8A2782B-BB2F-58C6-B7AB-D9E6AC9FA45B}"/>
              </a:ext>
            </a:extLst>
          </p:cNvPr>
          <p:cNvPicPr>
            <a:picLocks noChangeAspect="1"/>
          </p:cNvPicPr>
          <p:nvPr/>
        </p:nvPicPr>
        <p:blipFill>
          <a:blip r:embed="rId2"/>
          <a:stretch>
            <a:fillRect/>
          </a:stretch>
        </p:blipFill>
        <p:spPr>
          <a:xfrm>
            <a:off x="343548" y="1627909"/>
            <a:ext cx="5040631" cy="3200400"/>
          </a:xfrm>
          <a:prstGeom prst="rect">
            <a:avLst/>
          </a:prstGeom>
        </p:spPr>
      </p:pic>
      <p:sp>
        <p:nvSpPr>
          <p:cNvPr id="6" name="TextBox 5">
            <a:extLst>
              <a:ext uri="{FF2B5EF4-FFF2-40B4-BE49-F238E27FC236}">
                <a16:creationId xmlns:a16="http://schemas.microsoft.com/office/drawing/2014/main" id="{EB9DEA9D-2E4E-8F02-0374-C26C65BC1A4A}"/>
              </a:ext>
            </a:extLst>
          </p:cNvPr>
          <p:cNvSpPr txBox="1"/>
          <p:nvPr/>
        </p:nvSpPr>
        <p:spPr>
          <a:xfrm>
            <a:off x="371257" y="4958484"/>
            <a:ext cx="4429343" cy="369332"/>
          </a:xfrm>
          <a:prstGeom prst="rect">
            <a:avLst/>
          </a:prstGeom>
          <a:noFill/>
        </p:spPr>
        <p:txBody>
          <a:bodyPr wrap="square">
            <a:spAutoFit/>
          </a:bodyPr>
          <a:lstStyle/>
          <a:p>
            <a:r>
              <a:rPr lang="en-US" b="0" i="0" u="none" strike="noStrike" dirty="0">
                <a:solidFill>
                  <a:srgbClr val="000000"/>
                </a:solidFill>
                <a:effectLst/>
                <a:latin typeface="Noto Sans" panose="020B0604020202020204" pitchFamily="34" charset="0"/>
              </a:rPr>
              <a:t>Phys. Rev. Lett. </a:t>
            </a:r>
            <a:r>
              <a:rPr lang="en-US" b="1" i="0" u="none" strike="noStrike" dirty="0">
                <a:solidFill>
                  <a:srgbClr val="000000"/>
                </a:solidFill>
                <a:effectLst/>
                <a:latin typeface="Noto Sans" panose="020B0502040504020204" pitchFamily="34" charset="0"/>
              </a:rPr>
              <a:t>128</a:t>
            </a:r>
            <a:r>
              <a:rPr lang="en-US" b="0" i="0" u="none" strike="noStrike" dirty="0">
                <a:solidFill>
                  <a:srgbClr val="000000"/>
                </a:solidFill>
                <a:effectLst/>
                <a:latin typeface="Noto Sans" panose="020B0502040504020204" pitchFamily="34" charset="0"/>
              </a:rPr>
              <a:t>, 132003 (2022)</a:t>
            </a:r>
            <a:endParaRPr lang="en-US" dirty="0"/>
          </a:p>
        </p:txBody>
      </p:sp>
      <p:pic>
        <p:nvPicPr>
          <p:cNvPr id="17" name="Picture 16">
            <a:extLst>
              <a:ext uri="{FF2B5EF4-FFF2-40B4-BE49-F238E27FC236}">
                <a16:creationId xmlns:a16="http://schemas.microsoft.com/office/drawing/2014/main" id="{63B92531-95A4-ECE1-A7F4-0C9CCD785A54}"/>
              </a:ext>
            </a:extLst>
          </p:cNvPr>
          <p:cNvPicPr>
            <a:picLocks noChangeAspect="1"/>
          </p:cNvPicPr>
          <p:nvPr/>
        </p:nvPicPr>
        <p:blipFill>
          <a:blip r:embed="rId3"/>
          <a:stretch>
            <a:fillRect/>
          </a:stretch>
        </p:blipFill>
        <p:spPr>
          <a:xfrm>
            <a:off x="6553200" y="1600200"/>
            <a:ext cx="4312561" cy="3585444"/>
          </a:xfrm>
          <a:prstGeom prst="rect">
            <a:avLst/>
          </a:prstGeom>
        </p:spPr>
      </p:pic>
      <p:sp>
        <p:nvSpPr>
          <p:cNvPr id="18" name="TextBox 17">
            <a:extLst>
              <a:ext uri="{FF2B5EF4-FFF2-40B4-BE49-F238E27FC236}">
                <a16:creationId xmlns:a16="http://schemas.microsoft.com/office/drawing/2014/main" id="{1BF7BADD-E649-FB95-6DBF-6679EB0FFCEA}"/>
              </a:ext>
            </a:extLst>
          </p:cNvPr>
          <p:cNvSpPr txBox="1"/>
          <p:nvPr/>
        </p:nvSpPr>
        <p:spPr>
          <a:xfrm>
            <a:off x="6553200" y="5257800"/>
            <a:ext cx="4429343" cy="590931"/>
          </a:xfrm>
          <a:prstGeom prst="rect">
            <a:avLst/>
          </a:prstGeom>
          <a:noFill/>
        </p:spPr>
        <p:txBody>
          <a:bodyPr wrap="square" rtlCol="0">
            <a:spAutoFit/>
          </a:bodyPr>
          <a:lstStyle/>
          <a:p>
            <a:pPr algn="ctr">
              <a:lnSpc>
                <a:spcPct val="90000"/>
              </a:lnSpc>
            </a:pPr>
            <a:r>
              <a:rPr lang="en-US" dirty="0"/>
              <a:t>Example of a </a:t>
            </a:r>
            <a:r>
              <a:rPr lang="en-US" dirty="0" err="1"/>
              <a:t>SoLID</a:t>
            </a:r>
            <a:r>
              <a:rPr lang="en-US" dirty="0"/>
              <a:t> SIDIS measurement: huge error improvement (GPD)</a:t>
            </a:r>
          </a:p>
        </p:txBody>
      </p:sp>
      <p:pic>
        <p:nvPicPr>
          <p:cNvPr id="20" name="Picture 19">
            <a:extLst>
              <a:ext uri="{FF2B5EF4-FFF2-40B4-BE49-F238E27FC236}">
                <a16:creationId xmlns:a16="http://schemas.microsoft.com/office/drawing/2014/main" id="{265B8B89-CADA-698D-AC44-E5C4BF92D02A}"/>
              </a:ext>
            </a:extLst>
          </p:cNvPr>
          <p:cNvPicPr>
            <a:picLocks noChangeAspect="1"/>
          </p:cNvPicPr>
          <p:nvPr/>
        </p:nvPicPr>
        <p:blipFill>
          <a:blip r:embed="rId4"/>
          <a:stretch>
            <a:fillRect/>
          </a:stretch>
        </p:blipFill>
        <p:spPr>
          <a:xfrm>
            <a:off x="9611689" y="947187"/>
            <a:ext cx="2457729" cy="1478803"/>
          </a:xfrm>
          <a:prstGeom prst="rect">
            <a:avLst/>
          </a:prstGeom>
        </p:spPr>
      </p:pic>
    </p:spTree>
    <p:extLst>
      <p:ext uri="{BB962C8B-B14F-4D97-AF65-F5344CB8AC3E}">
        <p14:creationId xmlns:p14="http://schemas.microsoft.com/office/powerpoint/2010/main" val="3112064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737FE-A9FC-D490-2048-9A03783FE994}"/>
              </a:ext>
            </a:extLst>
          </p:cNvPr>
          <p:cNvSpPr>
            <a:spLocks noGrp="1"/>
          </p:cNvSpPr>
          <p:nvPr>
            <p:ph type="title"/>
          </p:nvPr>
        </p:nvSpPr>
        <p:spPr>
          <a:xfrm>
            <a:off x="343548" y="251239"/>
            <a:ext cx="11504904" cy="1112612"/>
          </a:xfrm>
        </p:spPr>
        <p:txBody>
          <a:bodyPr/>
          <a:lstStyle/>
          <a:p>
            <a:r>
              <a:rPr lang="en-US" dirty="0"/>
              <a:t>Nuclear Physics Questions: </a:t>
            </a:r>
            <a:br>
              <a:rPr lang="en-US" dirty="0"/>
            </a:br>
            <a:r>
              <a:rPr lang="en-US" sz="2400" dirty="0"/>
              <a:t>What is the Spectrum of excited hadrons? </a:t>
            </a:r>
            <a:br>
              <a:rPr lang="en-US" sz="2400" dirty="0"/>
            </a:br>
            <a:r>
              <a:rPr lang="en-US" sz="2400" dirty="0"/>
              <a:t>Charmonium production in Hall D</a:t>
            </a:r>
          </a:p>
        </p:txBody>
      </p:sp>
      <mc:AlternateContent xmlns:mc="http://schemas.openxmlformats.org/markup-compatibility/2006" xmlns:a14="http://schemas.microsoft.com/office/drawing/2010/main">
        <mc:Choice Requires="a14">
          <p:sp>
            <p:nvSpPr>
              <p:cNvPr id="3" name="Text Placeholder 8">
                <a:extLst>
                  <a:ext uri="{FF2B5EF4-FFF2-40B4-BE49-F238E27FC236}">
                    <a16:creationId xmlns:a16="http://schemas.microsoft.com/office/drawing/2014/main" id="{8E5C5193-6C3D-BBE5-C9A0-2B6101B1B644}"/>
                  </a:ext>
                </a:extLst>
              </p:cNvPr>
              <p:cNvSpPr txBox="1">
                <a:spLocks/>
              </p:cNvSpPr>
              <p:nvPr/>
            </p:nvSpPr>
            <p:spPr>
              <a:xfrm>
                <a:off x="186273" y="1363851"/>
                <a:ext cx="6878095" cy="5082761"/>
              </a:xfrm>
              <a:prstGeom prst="rect">
                <a:avLst/>
              </a:prstGeom>
            </p:spPr>
            <p:txBody>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Foundation for the future </a:t>
                </a:r>
                <a:r>
                  <a:rPr lang="en-US" sz="2400" dirty="0" err="1"/>
                  <a:t>GlueX</a:t>
                </a:r>
                <a:r>
                  <a:rPr lang="en-US" sz="2400" dirty="0"/>
                  <a:t>-III program.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Production of </a:t>
                </a:r>
                <a14:m>
                  <m:oMath xmlns:m="http://schemas.openxmlformats.org/officeDocument/2006/math">
                    <m:r>
                      <a:rPr lang="en-US" sz="2400" i="1" smtClean="0">
                        <a:latin typeface="Cambria Math" panose="02040503050406030204" pitchFamily="18" charset="0"/>
                      </a:rPr>
                      <m:t>𝐽</m:t>
                    </m:r>
                    <m:r>
                      <a:rPr lang="en-US" sz="2400" i="1" smtClean="0">
                        <a:latin typeface="Cambria Math" panose="02040503050406030204" pitchFamily="18" charset="0"/>
                      </a:rPr>
                      <m:t>/</m:t>
                    </m:r>
                    <m:r>
                      <a:rPr lang="en-US" sz="2400" i="1" smtClean="0">
                        <a:latin typeface="Cambria Math" panose="02040503050406030204" pitchFamily="18" charset="0"/>
                      </a:rPr>
                      <m:t>𝜓</m:t>
                    </m:r>
                  </m:oMath>
                </a14:m>
                <a:r>
                  <a:rPr lang="en-US" sz="2400" dirty="0"/>
                  <a:t> has implications on proton structure and existence of pentaquarks</a:t>
                </a:r>
              </a:p>
              <a:p>
                <a:pPr marL="800100" lvl="1" indent="-342900">
                  <a:buFont typeface="Arial" panose="020B0604020202020204" pitchFamily="34" charset="0"/>
                  <a:buChar char="•"/>
                </a:pPr>
                <a:r>
                  <a:rPr lang="en-US" sz="1600" dirty="0"/>
                  <a:t>Two </a:t>
                </a:r>
                <a:r>
                  <a:rPr lang="en-US" sz="1600" dirty="0" err="1"/>
                  <a:t>GlueX</a:t>
                </a:r>
                <a:r>
                  <a:rPr lang="en-US" sz="1600" dirty="0"/>
                  <a:t> publications with </a:t>
                </a:r>
                <a14:m>
                  <m:oMath xmlns:m="http://schemas.openxmlformats.org/officeDocument/2006/math">
                    <m:r>
                      <a:rPr lang="en-US" sz="1600" i="1" smtClean="0">
                        <a:latin typeface="Cambria Math" panose="02040503050406030204" pitchFamily="18" charset="0"/>
                      </a:rPr>
                      <m:t>≈300</m:t>
                    </m:r>
                  </m:oMath>
                </a14:m>
                <a:r>
                  <a:rPr lang="en-US" sz="1600" dirty="0"/>
                  <a:t> total citations</a:t>
                </a:r>
              </a:p>
              <a:p>
                <a:pPr marL="342900" indent="-342900">
                  <a:buFont typeface="Arial" panose="020B0604020202020204" pitchFamily="34" charset="0"/>
                  <a:buChar char="•"/>
                </a:pPr>
                <a:r>
                  <a:rPr lang="en-US" sz="2400" dirty="0"/>
                  <a:t>Next publications – analysis in progress</a:t>
                </a:r>
              </a:p>
              <a:p>
                <a:pPr marL="800100" lvl="1" indent="-342900">
                  <a:buFont typeface="Arial" panose="020B0604020202020204" pitchFamily="34" charset="0"/>
                  <a:buChar char="•"/>
                </a:pPr>
                <a:r>
                  <a:rPr lang="en-US" sz="1600" dirty="0"/>
                  <a:t>First measurement of the photoproduction cross section of </a:t>
                </a:r>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rPr>
                          <m:t>𝜒</m:t>
                        </m:r>
                      </m:e>
                      <m:sub>
                        <m:r>
                          <a:rPr lang="en-US" sz="1600" i="1" smtClean="0">
                            <a:latin typeface="Cambria Math" panose="02040503050406030204" pitchFamily="18" charset="0"/>
                          </a:rPr>
                          <m:t>𝑐</m:t>
                        </m:r>
                        <m:r>
                          <a:rPr lang="en-US" sz="1600" i="1" smtClean="0">
                            <a:latin typeface="Cambria Math" panose="02040503050406030204" pitchFamily="18" charset="0"/>
                          </a:rPr>
                          <m:t>1</m:t>
                        </m:r>
                      </m:sub>
                    </m:sSub>
                  </m:oMath>
                </a14:m>
                <a:r>
                  <a:rPr lang="en-US" sz="1600" dirty="0"/>
                  <a:t>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𝜒</m:t>
                        </m:r>
                      </m:e>
                      <m:sub>
                        <m:r>
                          <a:rPr lang="en-US" sz="1600" i="1">
                            <a:latin typeface="Cambria Math" panose="02040503050406030204" pitchFamily="18" charset="0"/>
                          </a:rPr>
                          <m:t>𝑐</m:t>
                        </m:r>
                        <m:r>
                          <a:rPr lang="en-US" sz="1600" i="1" smtClean="0">
                            <a:latin typeface="Cambria Math" panose="02040503050406030204" pitchFamily="18" charset="0"/>
                          </a:rPr>
                          <m:t>2</m:t>
                        </m:r>
                      </m:sub>
                    </m:sSub>
                  </m:oMath>
                </a14:m>
                <a:r>
                  <a:rPr lang="en-US" sz="1600" dirty="0"/>
                  <a:t> (based on existing data through 2020)</a:t>
                </a:r>
              </a:p>
              <a:p>
                <a:pPr marL="800100" lvl="1" indent="-342900">
                  <a:buFont typeface="Arial" panose="020B0604020202020204" pitchFamily="34" charset="0"/>
                  <a:buChar char="•"/>
                </a:pPr>
                <a:r>
                  <a:rPr lang="en-US" sz="1600" dirty="0"/>
                  <a:t>Upper limit on production of open charm  </a:t>
                </a:r>
                <a14:m>
                  <m:oMath xmlns:m="http://schemas.openxmlformats.org/officeDocument/2006/math">
                    <m:acc>
                      <m:accPr>
                        <m:chr m:val="̅"/>
                        <m:ctrlPr>
                          <a:rPr lang="en-US" sz="1600" i="1" smtClean="0">
                            <a:latin typeface="Cambria Math" panose="02040503050406030204" pitchFamily="18" charset="0"/>
                          </a:rPr>
                        </m:ctrlPr>
                      </m:accPr>
                      <m:e>
                        <m:sSup>
                          <m:sSupPr>
                            <m:ctrlPr>
                              <a:rPr lang="en-US" sz="1600" i="1">
                                <a:latin typeface="Cambria Math" panose="02040503050406030204" pitchFamily="18" charset="0"/>
                              </a:rPr>
                            </m:ctrlPr>
                          </m:sSupPr>
                          <m:e>
                            <m:r>
                              <a:rPr lang="en-US" sz="1600" i="1">
                                <a:latin typeface="Cambria Math" panose="02040503050406030204" pitchFamily="18" charset="0"/>
                              </a:rPr>
                              <m:t>𝐷</m:t>
                            </m:r>
                          </m:e>
                          <m:sup>
                            <m:r>
                              <a:rPr lang="en-US" sz="1600" i="1">
                                <a:latin typeface="Cambria Math" panose="02040503050406030204" pitchFamily="18" charset="0"/>
                              </a:rPr>
                              <m:t>(∗)</m:t>
                            </m:r>
                          </m:sup>
                        </m:sSup>
                      </m:e>
                    </m:acc>
                    <m:sSub>
                      <m:sSubPr>
                        <m:ctrlPr>
                          <a:rPr lang="en-US" sz="1600" i="1" smtClean="0">
                            <a:latin typeface="Cambria Math" panose="02040503050406030204" pitchFamily="18" charset="0"/>
                          </a:rPr>
                        </m:ctrlPr>
                      </m:sSubPr>
                      <m:e>
                        <m:r>
                          <m:rPr>
                            <m:sty m:val="p"/>
                          </m:rPr>
                          <a:rPr lang="en-US" sz="1600" smtClean="0">
                            <a:latin typeface="Cambria Math" panose="02040503050406030204" pitchFamily="18" charset="0"/>
                          </a:rPr>
                          <m:t>Λ</m:t>
                        </m:r>
                      </m:e>
                      <m:sub>
                        <m:r>
                          <a:rPr lang="en-US" sz="1600" i="1" smtClean="0">
                            <a:latin typeface="Cambria Math" panose="02040503050406030204" pitchFamily="18" charset="0"/>
                          </a:rPr>
                          <m:t>𝑐</m:t>
                        </m:r>
                      </m:sub>
                    </m:sSub>
                  </m:oMath>
                </a14:m>
                <a:r>
                  <a:rPr lang="en-US" sz="1600" dirty="0"/>
                  <a:t>  to constrain production models and validate proton structure interpretation</a:t>
                </a:r>
              </a:p>
              <a:p>
                <a:pPr marL="342900" indent="-342900">
                  <a:buFont typeface="Arial" panose="020B0604020202020204" pitchFamily="34" charset="0"/>
                  <a:buChar char="•"/>
                </a:pPr>
                <a:r>
                  <a:rPr lang="en-US" sz="2400" dirty="0"/>
                  <a:t>The plan for </a:t>
                </a:r>
                <a:r>
                  <a:rPr lang="en-US" sz="2400" dirty="0" err="1"/>
                  <a:t>GlueX</a:t>
                </a:r>
                <a:r>
                  <a:rPr lang="en-US" sz="2400" dirty="0"/>
                  <a:t>-III</a:t>
                </a:r>
              </a:p>
              <a:p>
                <a:pPr marL="800100" lvl="1" indent="-342900">
                  <a:buFont typeface="Arial" panose="020B0604020202020204" pitchFamily="34" charset="0"/>
                  <a:buChar char="•"/>
                </a:pPr>
                <a:r>
                  <a:rPr lang="en-US" sz="1600" dirty="0"/>
                  <a:t>200 days approved by PAC 52 with “A” scientific rating</a:t>
                </a:r>
              </a:p>
              <a:p>
                <a:pPr marL="800100" lvl="1" indent="-342900">
                  <a:buFont typeface="Arial" panose="020B0604020202020204" pitchFamily="34" charset="0"/>
                  <a:buChar char="•"/>
                </a:pPr>
                <a:r>
                  <a:rPr lang="en-US" sz="1600" dirty="0"/>
                  <a:t>Large sample of polarized </a:t>
                </a:r>
                <a14:m>
                  <m:oMath xmlns:m="http://schemas.openxmlformats.org/officeDocument/2006/math">
                    <m:r>
                      <a:rPr lang="en-US" sz="1600" i="1" smtClean="0">
                        <a:latin typeface="Cambria Math" panose="02040503050406030204" pitchFamily="18" charset="0"/>
                      </a:rPr>
                      <m:t>𝐽</m:t>
                    </m:r>
                    <m:r>
                      <a:rPr lang="en-US" sz="1600" i="1" smtClean="0">
                        <a:latin typeface="Cambria Math" panose="02040503050406030204" pitchFamily="18" charset="0"/>
                      </a:rPr>
                      <m:t>/</m:t>
                    </m:r>
                    <m:r>
                      <a:rPr lang="en-US" sz="1600" i="1" smtClean="0">
                        <a:latin typeface="Cambria Math" panose="02040503050406030204" pitchFamily="18" charset="0"/>
                      </a:rPr>
                      <m:t>𝜓</m:t>
                    </m:r>
                  </m:oMath>
                </a14:m>
                <a:r>
                  <a:rPr lang="en-US" sz="1600" dirty="0"/>
                  <a:t> to understand production mechanisms and validate data interpretations</a:t>
                </a:r>
              </a:p>
            </p:txBody>
          </p:sp>
        </mc:Choice>
        <mc:Fallback xmlns="">
          <p:sp>
            <p:nvSpPr>
              <p:cNvPr id="3" name="Text Placeholder 8">
                <a:extLst>
                  <a:ext uri="{FF2B5EF4-FFF2-40B4-BE49-F238E27FC236}">
                    <a16:creationId xmlns:a16="http://schemas.microsoft.com/office/drawing/2014/main" id="{8E5C5193-6C3D-BBE5-C9A0-2B6101B1B644}"/>
                  </a:ext>
                </a:extLst>
              </p:cNvPr>
              <p:cNvSpPr txBox="1">
                <a:spLocks noRot="1" noChangeAspect="1" noMove="1" noResize="1" noEditPoints="1" noAdjustHandles="1" noChangeArrowheads="1" noChangeShapeType="1" noTextEdit="1"/>
              </p:cNvSpPr>
              <p:nvPr/>
            </p:nvSpPr>
            <p:spPr>
              <a:xfrm>
                <a:off x="186273" y="1363851"/>
                <a:ext cx="6878095" cy="5082761"/>
              </a:xfrm>
              <a:prstGeom prst="rect">
                <a:avLst/>
              </a:prstGeom>
              <a:blipFill>
                <a:blip r:embed="rId2"/>
                <a:stretch>
                  <a:fillRect l="-1105" t="-1746" b="-124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3A89B3BA-24EC-1B05-A23F-223AE549CC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5731" y="995135"/>
            <a:ext cx="4941359" cy="4867730"/>
          </a:xfrm>
          <a:prstGeom prst="rect">
            <a:avLst/>
          </a:prstGeom>
        </p:spPr>
      </p:pic>
    </p:spTree>
    <p:extLst>
      <p:ext uri="{BB962C8B-B14F-4D97-AF65-F5344CB8AC3E}">
        <p14:creationId xmlns:p14="http://schemas.microsoft.com/office/powerpoint/2010/main" val="252719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737FE-A9FC-D490-2048-9A03783FE994}"/>
              </a:ext>
            </a:extLst>
          </p:cNvPr>
          <p:cNvSpPr>
            <a:spLocks noGrp="1"/>
          </p:cNvSpPr>
          <p:nvPr>
            <p:ph type="title"/>
          </p:nvPr>
        </p:nvSpPr>
        <p:spPr>
          <a:xfrm>
            <a:off x="343548" y="251239"/>
            <a:ext cx="11504904" cy="798680"/>
          </a:xfrm>
        </p:spPr>
        <p:txBody>
          <a:bodyPr/>
          <a:lstStyle/>
          <a:p>
            <a:r>
              <a:rPr lang="en-US" dirty="0"/>
              <a:t>Nuclear Physics Questions: </a:t>
            </a:r>
            <a:br>
              <a:rPr lang="en-US" dirty="0"/>
            </a:br>
            <a:r>
              <a:rPr lang="en-US" sz="2400" dirty="0"/>
              <a:t>What is the evidence for physics beyond the Standard Model?</a:t>
            </a:r>
          </a:p>
        </p:txBody>
      </p:sp>
      <p:sp>
        <p:nvSpPr>
          <p:cNvPr id="3" name="Text Placeholder 8">
            <a:extLst>
              <a:ext uri="{FF2B5EF4-FFF2-40B4-BE49-F238E27FC236}">
                <a16:creationId xmlns:a16="http://schemas.microsoft.com/office/drawing/2014/main" id="{8E5C5193-6C3D-BBE5-C9A0-2B6101B1B644}"/>
              </a:ext>
            </a:extLst>
          </p:cNvPr>
          <p:cNvSpPr txBox="1">
            <a:spLocks/>
          </p:cNvSpPr>
          <p:nvPr/>
        </p:nvSpPr>
        <p:spPr>
          <a:xfrm>
            <a:off x="213982" y="1175156"/>
            <a:ext cx="6878095" cy="5082761"/>
          </a:xfrm>
          <a:prstGeom prst="rect">
            <a:avLst/>
          </a:prstGeom>
        </p:spPr>
        <p:txBody>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MOLLER probes BSM in the multi </a:t>
            </a:r>
            <a:r>
              <a:rPr lang="en-US" sz="2400" dirty="0" err="1"/>
              <a:t>TeV</a:t>
            </a:r>
            <a:r>
              <a:rPr lang="en-US" sz="2400" dirty="0"/>
              <a:t> range through Parity Violation</a:t>
            </a:r>
          </a:p>
          <a:p>
            <a:r>
              <a:rPr lang="en-US" sz="2400" dirty="0"/>
              <a:t>Construction and assembly continues</a:t>
            </a:r>
          </a:p>
          <a:p>
            <a:pPr marL="342900" indent="-342900">
              <a:buFont typeface="Arial" panose="020B0604020202020204" pitchFamily="34" charset="0"/>
              <a:buChar char="•"/>
            </a:pPr>
            <a:endParaRPr lang="en-US" sz="2400" dirty="0"/>
          </a:p>
        </p:txBody>
      </p:sp>
      <p:pic>
        <p:nvPicPr>
          <p:cNvPr id="4" name="Picture 3">
            <a:extLst>
              <a:ext uri="{FF2B5EF4-FFF2-40B4-BE49-F238E27FC236}">
                <a16:creationId xmlns:a16="http://schemas.microsoft.com/office/drawing/2014/main" id="{0502DF80-5652-B455-C90F-CF11A19049D4}"/>
              </a:ext>
            </a:extLst>
          </p:cNvPr>
          <p:cNvPicPr>
            <a:picLocks noChangeAspect="1"/>
          </p:cNvPicPr>
          <p:nvPr/>
        </p:nvPicPr>
        <p:blipFill>
          <a:blip r:embed="rId2"/>
          <a:stretch>
            <a:fillRect/>
          </a:stretch>
        </p:blipFill>
        <p:spPr>
          <a:xfrm>
            <a:off x="7520966" y="1283451"/>
            <a:ext cx="4457052" cy="4291098"/>
          </a:xfrm>
          <a:prstGeom prst="rect">
            <a:avLst/>
          </a:prstGeom>
        </p:spPr>
      </p:pic>
      <p:pic>
        <p:nvPicPr>
          <p:cNvPr id="6" name="Picture 5">
            <a:extLst>
              <a:ext uri="{FF2B5EF4-FFF2-40B4-BE49-F238E27FC236}">
                <a16:creationId xmlns:a16="http://schemas.microsoft.com/office/drawing/2014/main" id="{31FCFC6E-23FD-4297-C1DD-9864580E28AB}"/>
              </a:ext>
            </a:extLst>
          </p:cNvPr>
          <p:cNvPicPr>
            <a:picLocks noChangeAspect="1"/>
          </p:cNvPicPr>
          <p:nvPr/>
        </p:nvPicPr>
        <p:blipFill>
          <a:blip r:embed="rId3"/>
          <a:stretch>
            <a:fillRect/>
          </a:stretch>
        </p:blipFill>
        <p:spPr>
          <a:xfrm>
            <a:off x="343548" y="2438400"/>
            <a:ext cx="2470192" cy="3819517"/>
          </a:xfrm>
          <a:prstGeom prst="rect">
            <a:avLst/>
          </a:prstGeom>
        </p:spPr>
      </p:pic>
      <p:pic>
        <p:nvPicPr>
          <p:cNvPr id="7" name="Picture 6" descr="A machine with many wires&#10;&#10;Description automatically generated">
            <a:extLst>
              <a:ext uri="{FF2B5EF4-FFF2-40B4-BE49-F238E27FC236}">
                <a16:creationId xmlns:a16="http://schemas.microsoft.com/office/drawing/2014/main" id="{19CFC2EE-1593-F181-C4EB-E24F69818A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4200" y="2473036"/>
            <a:ext cx="2808399" cy="3819517"/>
          </a:xfrm>
          <a:prstGeom prst="rect">
            <a:avLst/>
          </a:prstGeom>
        </p:spPr>
      </p:pic>
    </p:spTree>
    <p:extLst>
      <p:ext uri="{BB962C8B-B14F-4D97-AF65-F5344CB8AC3E}">
        <p14:creationId xmlns:p14="http://schemas.microsoft.com/office/powerpoint/2010/main" val="805665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440A0-6214-E21D-FE62-408FA7E5D9D6}"/>
              </a:ext>
            </a:extLst>
          </p:cNvPr>
          <p:cNvSpPr>
            <a:spLocks noGrp="1"/>
          </p:cNvSpPr>
          <p:nvPr>
            <p:ph type="title"/>
          </p:nvPr>
        </p:nvSpPr>
        <p:spPr/>
        <p:txBody>
          <a:bodyPr/>
          <a:lstStyle/>
          <a:p>
            <a:r>
              <a:rPr lang="en-US" dirty="0"/>
              <a:t>DOE and TJNAF Mission (FY25)</a:t>
            </a:r>
          </a:p>
        </p:txBody>
      </p:sp>
      <p:sp>
        <p:nvSpPr>
          <p:cNvPr id="3" name="Content Placeholder 2">
            <a:extLst>
              <a:ext uri="{FF2B5EF4-FFF2-40B4-BE49-F238E27FC236}">
                <a16:creationId xmlns:a16="http://schemas.microsoft.com/office/drawing/2014/main" id="{2E2AFFD5-29AF-84F7-5F3B-11B45F864E57}"/>
              </a:ext>
            </a:extLst>
          </p:cNvPr>
          <p:cNvSpPr>
            <a:spLocks noGrp="1"/>
          </p:cNvSpPr>
          <p:nvPr>
            <p:ph idx="1"/>
          </p:nvPr>
        </p:nvSpPr>
        <p:spPr>
          <a:xfrm>
            <a:off x="347563" y="838200"/>
            <a:ext cx="11372771" cy="5638800"/>
          </a:xfrm>
        </p:spPr>
        <p:txBody>
          <a:bodyPr>
            <a:normAutofit fontScale="85000" lnSpcReduction="20000"/>
          </a:bodyPr>
          <a:lstStyle/>
          <a:p>
            <a:r>
              <a:rPr lang="en-US" dirty="0"/>
              <a:t>NP Operations Budget: </a:t>
            </a:r>
          </a:p>
          <a:p>
            <a:pPr lvl="1"/>
            <a:r>
              <a:rPr lang="en-US" dirty="0"/>
              <a:t>Funding to operate CEBAF for 22 weeks of beam at 80% reliability (optimal is ~33 weeks)</a:t>
            </a:r>
          </a:p>
          <a:p>
            <a:pPr lvl="1"/>
            <a:r>
              <a:rPr lang="en-US" dirty="0"/>
              <a:t>To maintain our core competencies: NP R&amp;D, Accelerator S&amp;T, User Facility</a:t>
            </a:r>
          </a:p>
          <a:p>
            <a:r>
              <a:rPr lang="en-US" dirty="0"/>
              <a:t>ASCR Budget</a:t>
            </a:r>
          </a:p>
          <a:p>
            <a:pPr lvl="1"/>
            <a:r>
              <a:rPr lang="en-US" dirty="0"/>
              <a:t>HPDF: FY25 is unknown (we have received no FY25 funds; requesting $7M OPC)</a:t>
            </a:r>
          </a:p>
          <a:p>
            <a:pPr lvl="1"/>
            <a:r>
              <a:rPr lang="en-US" dirty="0"/>
              <a:t>Corresponding R&amp;D programs must get started (in partnership, e.g., PEMP language)</a:t>
            </a:r>
          </a:p>
          <a:p>
            <a:r>
              <a:rPr lang="en-US" dirty="0"/>
              <a:t>NP Research Budgets: </a:t>
            </a:r>
          </a:p>
          <a:p>
            <a:pPr lvl="1"/>
            <a:r>
              <a:rPr lang="en-US" dirty="0"/>
              <a:t>Competitive with the Nation (Medium Energy Experiment and Theory)</a:t>
            </a:r>
          </a:p>
          <a:p>
            <a:pPr lvl="1"/>
            <a:r>
              <a:rPr lang="en-US" dirty="0"/>
              <a:t>Competing for ‘NOFO’ funding</a:t>
            </a:r>
          </a:p>
          <a:p>
            <a:pPr lvl="1"/>
            <a:r>
              <a:rPr lang="en-US" dirty="0"/>
              <a:t>Budget is being optimized to perform high-priority research as NP funding is constrained</a:t>
            </a:r>
          </a:p>
          <a:p>
            <a:r>
              <a:rPr lang="en-US" dirty="0"/>
              <a:t>NP Project Budgets:</a:t>
            </a:r>
          </a:p>
          <a:p>
            <a:pPr lvl="1"/>
            <a:r>
              <a:rPr lang="en-US" dirty="0"/>
              <a:t>MOLLER – Fully funded; must maintain SPI &gt; 0.9</a:t>
            </a:r>
          </a:p>
          <a:p>
            <a:pPr lvl="1"/>
            <a:r>
              <a:rPr lang="en-US" dirty="0"/>
              <a:t>EIC; CD-3A scope, CD-3B to be approved; Funding for full CD-2/3 is an issue; move to sub-projects is an issue; cost is an issue</a:t>
            </a:r>
          </a:p>
          <a:p>
            <a:r>
              <a:rPr lang="en-US" dirty="0"/>
              <a:t>SLI Program</a:t>
            </a:r>
          </a:p>
          <a:p>
            <a:pPr lvl="1"/>
            <a:r>
              <a:rPr lang="en-US" dirty="0"/>
              <a:t>Delegated CRE project (construction)</a:t>
            </a:r>
          </a:p>
        </p:txBody>
      </p:sp>
    </p:spTree>
    <p:extLst>
      <p:ext uri="{BB962C8B-B14F-4D97-AF65-F5344CB8AC3E}">
        <p14:creationId xmlns:p14="http://schemas.microsoft.com/office/powerpoint/2010/main" val="2081747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BE6E03-09AC-57E6-306C-D446D3F5FF5A}"/>
              </a:ext>
            </a:extLst>
          </p:cNvPr>
          <p:cNvPicPr>
            <a:picLocks noChangeAspect="1"/>
          </p:cNvPicPr>
          <p:nvPr/>
        </p:nvPicPr>
        <p:blipFill>
          <a:blip r:embed="rId3"/>
          <a:stretch>
            <a:fillRect/>
          </a:stretch>
        </p:blipFill>
        <p:spPr>
          <a:xfrm>
            <a:off x="609600" y="875321"/>
            <a:ext cx="7885043" cy="5107357"/>
          </a:xfrm>
          <a:prstGeom prst="rect">
            <a:avLst/>
          </a:prstGeom>
        </p:spPr>
      </p:pic>
      <p:sp>
        <p:nvSpPr>
          <p:cNvPr id="2" name="Title 1">
            <a:extLst>
              <a:ext uri="{FF2B5EF4-FFF2-40B4-BE49-F238E27FC236}">
                <a16:creationId xmlns:a16="http://schemas.microsoft.com/office/drawing/2014/main" id="{FD0434FC-F449-6EC3-A7CF-37648541EEE8}"/>
              </a:ext>
            </a:extLst>
          </p:cNvPr>
          <p:cNvSpPr>
            <a:spLocks noGrp="1"/>
          </p:cNvSpPr>
          <p:nvPr>
            <p:ph type="title"/>
          </p:nvPr>
        </p:nvSpPr>
        <p:spPr>
          <a:xfrm>
            <a:off x="343548" y="251239"/>
            <a:ext cx="11504904" cy="484748"/>
          </a:xfrm>
        </p:spPr>
        <p:txBody>
          <a:bodyPr/>
          <a:lstStyle/>
          <a:p>
            <a:r>
              <a:rPr lang="en-US" dirty="0"/>
              <a:t>The Federal Budget: DOE NP Program</a:t>
            </a:r>
          </a:p>
        </p:txBody>
      </p:sp>
      <p:sp>
        <p:nvSpPr>
          <p:cNvPr id="5" name="TextBox 4">
            <a:extLst>
              <a:ext uri="{FF2B5EF4-FFF2-40B4-BE49-F238E27FC236}">
                <a16:creationId xmlns:a16="http://schemas.microsoft.com/office/drawing/2014/main" id="{5A9BCD02-05EA-A48E-0AC7-8FA814F16ED9}"/>
              </a:ext>
            </a:extLst>
          </p:cNvPr>
          <p:cNvSpPr txBox="1"/>
          <p:nvPr/>
        </p:nvSpPr>
        <p:spPr>
          <a:xfrm>
            <a:off x="838200" y="5105400"/>
            <a:ext cx="6096000" cy="646331"/>
          </a:xfrm>
          <a:prstGeom prst="rect">
            <a:avLst/>
          </a:prstGeom>
          <a:noFill/>
        </p:spPr>
        <p:txBody>
          <a:bodyPr wrap="square">
            <a:spAutoFit/>
          </a:bodyPr>
          <a:lstStyle/>
          <a:p>
            <a:r>
              <a:rPr lang="en-US" dirty="0"/>
              <a:t>Inflation Data https://</a:t>
            </a:r>
            <a:r>
              <a:rPr lang="en-US" dirty="0" err="1"/>
              <a:t>www.bls.gov</a:t>
            </a:r>
            <a:r>
              <a:rPr lang="en-US" dirty="0"/>
              <a:t>/data/</a:t>
            </a:r>
            <a:r>
              <a:rPr lang="en-US" dirty="0" err="1"/>
              <a:t>inflation_calculator.htm</a:t>
            </a:r>
            <a:endParaRPr lang="en-US" dirty="0"/>
          </a:p>
        </p:txBody>
      </p:sp>
      <p:sp>
        <p:nvSpPr>
          <p:cNvPr id="3" name="TextBox 2">
            <a:extLst>
              <a:ext uri="{FF2B5EF4-FFF2-40B4-BE49-F238E27FC236}">
                <a16:creationId xmlns:a16="http://schemas.microsoft.com/office/drawing/2014/main" id="{4EFC1369-6033-4350-1E91-22BB65EBD149}"/>
              </a:ext>
            </a:extLst>
          </p:cNvPr>
          <p:cNvSpPr txBox="1"/>
          <p:nvPr/>
        </p:nvSpPr>
        <p:spPr>
          <a:xfrm>
            <a:off x="8839200" y="2362200"/>
            <a:ext cx="3161652" cy="2086725"/>
          </a:xfrm>
          <a:prstGeom prst="rect">
            <a:avLst/>
          </a:prstGeom>
          <a:noFill/>
        </p:spPr>
        <p:txBody>
          <a:bodyPr wrap="square" rtlCol="0">
            <a:spAutoFit/>
          </a:bodyPr>
          <a:lstStyle/>
          <a:p>
            <a:pPr algn="l">
              <a:lnSpc>
                <a:spcPct val="90000"/>
              </a:lnSpc>
            </a:pPr>
            <a:r>
              <a:rPr lang="en-US" dirty="0"/>
              <a:t>House E&amp;W subcommittee mark for FY26 is  $8.39B which is $150M above the FY24 level, and well above the $7.09B FY26 PBR</a:t>
            </a:r>
          </a:p>
          <a:p>
            <a:pPr algn="l">
              <a:lnSpc>
                <a:spcPct val="90000"/>
              </a:lnSpc>
            </a:pPr>
            <a:endParaRPr lang="en-US" dirty="0"/>
          </a:p>
          <a:p>
            <a:pPr algn="l">
              <a:lnSpc>
                <a:spcPct val="90000"/>
              </a:lnSpc>
            </a:pPr>
            <a:r>
              <a:rPr lang="en-US" dirty="0"/>
              <a:t>The federal budget is a year-long process!!!</a:t>
            </a:r>
          </a:p>
        </p:txBody>
      </p:sp>
    </p:spTree>
    <p:extLst>
      <p:ext uri="{BB962C8B-B14F-4D97-AF65-F5344CB8AC3E}">
        <p14:creationId xmlns:p14="http://schemas.microsoft.com/office/powerpoint/2010/main" val="219322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E097-8BC8-4381-B8F1-86397BCD2DB4}"/>
              </a:ext>
            </a:extLst>
          </p:cNvPr>
          <p:cNvSpPr>
            <a:spLocks noGrp="1"/>
          </p:cNvSpPr>
          <p:nvPr>
            <p:ph type="title"/>
          </p:nvPr>
        </p:nvSpPr>
        <p:spPr/>
        <p:txBody>
          <a:bodyPr/>
          <a:lstStyle/>
          <a:p>
            <a:r>
              <a:rPr lang="en-US" dirty="0"/>
              <a:t>Mid Year Performance Evaluation Highlights (Goals 1-3)</a:t>
            </a:r>
          </a:p>
        </p:txBody>
      </p:sp>
      <p:sp>
        <p:nvSpPr>
          <p:cNvPr id="3" name="Content Placeholder 2">
            <a:extLst>
              <a:ext uri="{FF2B5EF4-FFF2-40B4-BE49-F238E27FC236}">
                <a16:creationId xmlns:a16="http://schemas.microsoft.com/office/drawing/2014/main" id="{FE0C27F8-9A1B-B75D-8097-91F861C19910}"/>
              </a:ext>
            </a:extLst>
          </p:cNvPr>
          <p:cNvSpPr>
            <a:spLocks noGrp="1"/>
          </p:cNvSpPr>
          <p:nvPr>
            <p:ph idx="1"/>
          </p:nvPr>
        </p:nvSpPr>
        <p:spPr>
          <a:xfrm>
            <a:off x="347563" y="914400"/>
            <a:ext cx="8315502" cy="5105400"/>
          </a:xfrm>
        </p:spPr>
        <p:txBody>
          <a:bodyPr>
            <a:normAutofit fontScale="77500" lnSpcReduction="20000"/>
          </a:bodyPr>
          <a:lstStyle/>
          <a:p>
            <a:pPr>
              <a:lnSpc>
                <a:spcPct val="110000"/>
              </a:lnSpc>
            </a:pPr>
            <a:r>
              <a:rPr lang="en-US" dirty="0"/>
              <a:t>8 high-impact publications (PRL and above); 19 additional publications in NP specific journals with high impact</a:t>
            </a:r>
          </a:p>
          <a:p>
            <a:pPr>
              <a:lnSpc>
                <a:spcPct val="110000"/>
              </a:lnSpc>
            </a:pPr>
            <a:r>
              <a:rPr lang="en-US" dirty="0"/>
              <a:t>2 patents</a:t>
            </a:r>
          </a:p>
          <a:p>
            <a:pPr>
              <a:lnSpc>
                <a:spcPct val="110000"/>
              </a:lnSpc>
            </a:pPr>
            <a:r>
              <a:rPr lang="en-US" dirty="0"/>
              <a:t>Maintenance of the core capability in SRF technology</a:t>
            </a:r>
          </a:p>
          <a:p>
            <a:pPr>
              <a:lnSpc>
                <a:spcPct val="110000"/>
              </a:lnSpc>
            </a:pPr>
            <a:r>
              <a:rPr lang="en-US" dirty="0"/>
              <a:t>Major APS award: Bonner Prize (Volker Burkert); four new APS fellows</a:t>
            </a:r>
          </a:p>
          <a:p>
            <a:pPr>
              <a:lnSpc>
                <a:spcPct val="110000"/>
              </a:lnSpc>
            </a:pPr>
            <a:r>
              <a:rPr lang="en-US" dirty="0"/>
              <a:t>135 invited talks at international conferences and workshops (38 of these organized by staff)</a:t>
            </a:r>
          </a:p>
          <a:p>
            <a:pPr>
              <a:lnSpc>
                <a:spcPct val="110000"/>
              </a:lnSpc>
            </a:pPr>
            <a:r>
              <a:rPr lang="en-US" dirty="0"/>
              <a:t>Highly rated experiments running in all four halls</a:t>
            </a:r>
          </a:p>
          <a:p>
            <a:pPr>
              <a:lnSpc>
                <a:spcPct val="110000"/>
              </a:lnSpc>
            </a:pPr>
            <a:r>
              <a:rPr lang="en-US" dirty="0"/>
              <a:t>Significant staff involvement in reviews for DOE and other agencies</a:t>
            </a:r>
          </a:p>
          <a:p>
            <a:pPr>
              <a:lnSpc>
                <a:spcPct val="110000"/>
              </a:lnSpc>
            </a:pPr>
            <a:r>
              <a:rPr lang="en-US" dirty="0"/>
              <a:t>Through July 7: CEBAF Reliability at 83.2%</a:t>
            </a:r>
          </a:p>
        </p:txBody>
      </p:sp>
      <p:pic>
        <p:nvPicPr>
          <p:cNvPr id="3074" name="Picture 2">
            <a:extLst>
              <a:ext uri="{FF2B5EF4-FFF2-40B4-BE49-F238E27FC236}">
                <a16:creationId xmlns:a16="http://schemas.microsoft.com/office/drawing/2014/main" id="{35A10BF2-EA74-C26F-D57C-38DD04CB6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0487" y="1010935"/>
            <a:ext cx="2419350" cy="2739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26EA527-9F50-99C8-B439-DB849B963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4121" y="4114800"/>
            <a:ext cx="3112082"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49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047BCBB-CF28-41D7-8288-7CB27B947773}"/>
              </a:ext>
            </a:extLst>
          </p:cNvPr>
          <p:cNvCxnSpPr/>
          <p:nvPr/>
        </p:nvCxnSpPr>
        <p:spPr>
          <a:xfrm>
            <a:off x="-7956" y="2449002"/>
            <a:ext cx="874643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Flowchart: Stored Data 2">
            <a:extLst>
              <a:ext uri="{FF2B5EF4-FFF2-40B4-BE49-F238E27FC236}">
                <a16:creationId xmlns:a16="http://schemas.microsoft.com/office/drawing/2014/main" id="{B97A500D-F72F-4963-B9E8-FE74BC06CFAA}"/>
              </a:ext>
            </a:extLst>
          </p:cNvPr>
          <p:cNvSpPr/>
          <p:nvPr/>
        </p:nvSpPr>
        <p:spPr>
          <a:xfrm>
            <a:off x="-15540" y="1054349"/>
            <a:ext cx="9925659" cy="134171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8871 w 10000"/>
              <a:gd name="connsiteY2" fmla="*/ 4969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8871 w 10000"/>
              <a:gd name="connsiteY2" fmla="*/ 4969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8871 w 10000"/>
              <a:gd name="connsiteY2" fmla="*/ 4969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8871 w 10000"/>
              <a:gd name="connsiteY2" fmla="*/ 4969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31 h 10031"/>
              <a:gd name="connsiteX1" fmla="*/ 9739 w 10000"/>
              <a:gd name="connsiteY1" fmla="*/ 0 h 10031"/>
              <a:gd name="connsiteX2" fmla="*/ 8871 w 10000"/>
              <a:gd name="connsiteY2" fmla="*/ 5000 h 10031"/>
              <a:gd name="connsiteX3" fmla="*/ 10000 w 10000"/>
              <a:gd name="connsiteY3" fmla="*/ 10031 h 10031"/>
              <a:gd name="connsiteX4" fmla="*/ 1667 w 10000"/>
              <a:gd name="connsiteY4" fmla="*/ 10031 h 10031"/>
              <a:gd name="connsiteX5" fmla="*/ 0 w 10000"/>
              <a:gd name="connsiteY5" fmla="*/ 5031 h 10031"/>
              <a:gd name="connsiteX6" fmla="*/ 1667 w 10000"/>
              <a:gd name="connsiteY6" fmla="*/ 31 h 10031"/>
              <a:gd name="connsiteX0" fmla="*/ 1667 w 9785"/>
              <a:gd name="connsiteY0" fmla="*/ 31 h 10031"/>
              <a:gd name="connsiteX1" fmla="*/ 9739 w 9785"/>
              <a:gd name="connsiteY1" fmla="*/ 0 h 10031"/>
              <a:gd name="connsiteX2" fmla="*/ 8871 w 9785"/>
              <a:gd name="connsiteY2" fmla="*/ 5000 h 10031"/>
              <a:gd name="connsiteX3" fmla="*/ 9785 w 9785"/>
              <a:gd name="connsiteY3" fmla="*/ 10031 h 10031"/>
              <a:gd name="connsiteX4" fmla="*/ 1667 w 9785"/>
              <a:gd name="connsiteY4" fmla="*/ 10031 h 10031"/>
              <a:gd name="connsiteX5" fmla="*/ 0 w 9785"/>
              <a:gd name="connsiteY5" fmla="*/ 5031 h 10031"/>
              <a:gd name="connsiteX6" fmla="*/ 1667 w 9785"/>
              <a:gd name="connsiteY6" fmla="*/ 31 h 10031"/>
              <a:gd name="connsiteX0" fmla="*/ 1704 w 10000"/>
              <a:gd name="connsiteY0" fmla="*/ 31 h 10000"/>
              <a:gd name="connsiteX1" fmla="*/ 9953 w 10000"/>
              <a:gd name="connsiteY1" fmla="*/ 0 h 10000"/>
              <a:gd name="connsiteX2" fmla="*/ 9066 w 10000"/>
              <a:gd name="connsiteY2" fmla="*/ 4985 h 10000"/>
              <a:gd name="connsiteX3" fmla="*/ 10000 w 10000"/>
              <a:gd name="connsiteY3" fmla="*/ 10000 h 10000"/>
              <a:gd name="connsiteX4" fmla="*/ 1704 w 10000"/>
              <a:gd name="connsiteY4" fmla="*/ 10000 h 10000"/>
              <a:gd name="connsiteX5" fmla="*/ 0 w 10000"/>
              <a:gd name="connsiteY5" fmla="*/ 5015 h 10000"/>
              <a:gd name="connsiteX6" fmla="*/ 1704 w 10000"/>
              <a:gd name="connsiteY6" fmla="*/ 31 h 10000"/>
              <a:gd name="connsiteX0" fmla="*/ 1704 w 10000"/>
              <a:gd name="connsiteY0" fmla="*/ 31 h 10000"/>
              <a:gd name="connsiteX1" fmla="*/ 9953 w 10000"/>
              <a:gd name="connsiteY1" fmla="*/ 0 h 10000"/>
              <a:gd name="connsiteX2" fmla="*/ 8925 w 10000"/>
              <a:gd name="connsiteY2" fmla="*/ 4985 h 10000"/>
              <a:gd name="connsiteX3" fmla="*/ 10000 w 10000"/>
              <a:gd name="connsiteY3" fmla="*/ 10000 h 10000"/>
              <a:gd name="connsiteX4" fmla="*/ 1704 w 10000"/>
              <a:gd name="connsiteY4" fmla="*/ 10000 h 10000"/>
              <a:gd name="connsiteX5" fmla="*/ 0 w 10000"/>
              <a:gd name="connsiteY5" fmla="*/ 5015 h 10000"/>
              <a:gd name="connsiteX6" fmla="*/ 1704 w 10000"/>
              <a:gd name="connsiteY6" fmla="*/ 31 h 10000"/>
              <a:gd name="connsiteX0" fmla="*/ 1704 w 10000"/>
              <a:gd name="connsiteY0" fmla="*/ 31 h 10000"/>
              <a:gd name="connsiteX1" fmla="*/ 9953 w 10000"/>
              <a:gd name="connsiteY1" fmla="*/ 0 h 10000"/>
              <a:gd name="connsiteX2" fmla="*/ 8925 w 10000"/>
              <a:gd name="connsiteY2" fmla="*/ 4985 h 10000"/>
              <a:gd name="connsiteX3" fmla="*/ 10000 w 10000"/>
              <a:gd name="connsiteY3" fmla="*/ 10000 h 10000"/>
              <a:gd name="connsiteX4" fmla="*/ 1704 w 10000"/>
              <a:gd name="connsiteY4" fmla="*/ 10000 h 10000"/>
              <a:gd name="connsiteX5" fmla="*/ 0 w 10000"/>
              <a:gd name="connsiteY5" fmla="*/ 5015 h 10000"/>
              <a:gd name="connsiteX6" fmla="*/ 1704 w 10000"/>
              <a:gd name="connsiteY6" fmla="*/ 31 h 10000"/>
              <a:gd name="connsiteX0" fmla="*/ 1704 w 10000"/>
              <a:gd name="connsiteY0" fmla="*/ 31 h 10000"/>
              <a:gd name="connsiteX1" fmla="*/ 9953 w 10000"/>
              <a:gd name="connsiteY1" fmla="*/ 0 h 10000"/>
              <a:gd name="connsiteX2" fmla="*/ 8988 w 10000"/>
              <a:gd name="connsiteY2" fmla="*/ 4985 h 10000"/>
              <a:gd name="connsiteX3" fmla="*/ 10000 w 10000"/>
              <a:gd name="connsiteY3" fmla="*/ 10000 h 10000"/>
              <a:gd name="connsiteX4" fmla="*/ 1704 w 10000"/>
              <a:gd name="connsiteY4" fmla="*/ 10000 h 10000"/>
              <a:gd name="connsiteX5" fmla="*/ 0 w 10000"/>
              <a:gd name="connsiteY5" fmla="*/ 5015 h 10000"/>
              <a:gd name="connsiteX6" fmla="*/ 1704 w 10000"/>
              <a:gd name="connsiteY6" fmla="*/ 31 h 10000"/>
              <a:gd name="connsiteX0" fmla="*/ 1035 w 9331"/>
              <a:gd name="connsiteY0" fmla="*/ 31 h 10000"/>
              <a:gd name="connsiteX1" fmla="*/ 9284 w 9331"/>
              <a:gd name="connsiteY1" fmla="*/ 0 h 10000"/>
              <a:gd name="connsiteX2" fmla="*/ 8319 w 9331"/>
              <a:gd name="connsiteY2" fmla="*/ 4985 h 10000"/>
              <a:gd name="connsiteX3" fmla="*/ 9331 w 9331"/>
              <a:gd name="connsiteY3" fmla="*/ 10000 h 10000"/>
              <a:gd name="connsiteX4" fmla="*/ 1035 w 9331"/>
              <a:gd name="connsiteY4" fmla="*/ 10000 h 10000"/>
              <a:gd name="connsiteX5" fmla="*/ 1035 w 9331"/>
              <a:gd name="connsiteY5" fmla="*/ 31 h 10000"/>
              <a:gd name="connsiteX0" fmla="*/ 659 w 9550"/>
              <a:gd name="connsiteY0" fmla="*/ 31 h 10000"/>
              <a:gd name="connsiteX1" fmla="*/ 9500 w 9550"/>
              <a:gd name="connsiteY1" fmla="*/ 0 h 10000"/>
              <a:gd name="connsiteX2" fmla="*/ 8465 w 9550"/>
              <a:gd name="connsiteY2" fmla="*/ 4985 h 10000"/>
              <a:gd name="connsiteX3" fmla="*/ 9550 w 9550"/>
              <a:gd name="connsiteY3" fmla="*/ 10000 h 10000"/>
              <a:gd name="connsiteX4" fmla="*/ 659 w 9550"/>
              <a:gd name="connsiteY4" fmla="*/ 10000 h 10000"/>
              <a:gd name="connsiteX5" fmla="*/ 659 w 9550"/>
              <a:gd name="connsiteY5" fmla="*/ 31 h 10000"/>
              <a:gd name="connsiteX0" fmla="*/ 0 w 9310"/>
              <a:gd name="connsiteY0" fmla="*/ 31 h 10000"/>
              <a:gd name="connsiteX1" fmla="*/ 9258 w 9310"/>
              <a:gd name="connsiteY1" fmla="*/ 0 h 10000"/>
              <a:gd name="connsiteX2" fmla="*/ 8174 w 9310"/>
              <a:gd name="connsiteY2" fmla="*/ 4985 h 10000"/>
              <a:gd name="connsiteX3" fmla="*/ 9310 w 9310"/>
              <a:gd name="connsiteY3" fmla="*/ 10000 h 10000"/>
              <a:gd name="connsiteX4" fmla="*/ 0 w 9310"/>
              <a:gd name="connsiteY4" fmla="*/ 10000 h 10000"/>
              <a:gd name="connsiteX5" fmla="*/ 0 w 9310"/>
              <a:gd name="connsiteY5" fmla="*/ 31 h 10000"/>
              <a:gd name="connsiteX0" fmla="*/ 0 w 12157"/>
              <a:gd name="connsiteY0" fmla="*/ 0 h 10000"/>
              <a:gd name="connsiteX1" fmla="*/ 12101 w 12157"/>
              <a:gd name="connsiteY1" fmla="*/ 0 h 10000"/>
              <a:gd name="connsiteX2" fmla="*/ 10937 w 12157"/>
              <a:gd name="connsiteY2" fmla="*/ 4985 h 10000"/>
              <a:gd name="connsiteX3" fmla="*/ 12157 w 12157"/>
              <a:gd name="connsiteY3" fmla="*/ 10000 h 10000"/>
              <a:gd name="connsiteX4" fmla="*/ 2157 w 12157"/>
              <a:gd name="connsiteY4" fmla="*/ 10000 h 10000"/>
              <a:gd name="connsiteX5" fmla="*/ 0 w 12157"/>
              <a:gd name="connsiteY5" fmla="*/ 0 h 10000"/>
              <a:gd name="connsiteX0" fmla="*/ 0 w 12157"/>
              <a:gd name="connsiteY0" fmla="*/ 0 h 10031"/>
              <a:gd name="connsiteX1" fmla="*/ 12101 w 12157"/>
              <a:gd name="connsiteY1" fmla="*/ 0 h 10031"/>
              <a:gd name="connsiteX2" fmla="*/ 10937 w 12157"/>
              <a:gd name="connsiteY2" fmla="*/ 4985 h 10031"/>
              <a:gd name="connsiteX3" fmla="*/ 12157 w 12157"/>
              <a:gd name="connsiteY3" fmla="*/ 10000 h 10031"/>
              <a:gd name="connsiteX4" fmla="*/ 19 w 12157"/>
              <a:gd name="connsiteY4" fmla="*/ 10031 h 10031"/>
              <a:gd name="connsiteX5" fmla="*/ 0 w 12157"/>
              <a:gd name="connsiteY5" fmla="*/ 0 h 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57" h="10031">
                <a:moveTo>
                  <a:pt x="0" y="0"/>
                </a:moveTo>
                <a:lnTo>
                  <a:pt x="12101" y="0"/>
                </a:lnTo>
                <a:cubicBezTo>
                  <a:pt x="10945" y="1678"/>
                  <a:pt x="10909" y="4001"/>
                  <a:pt x="10937" y="4985"/>
                </a:cubicBezTo>
                <a:cubicBezTo>
                  <a:pt x="10966" y="5969"/>
                  <a:pt x="11212" y="8354"/>
                  <a:pt x="12157" y="10000"/>
                </a:cubicBezTo>
                <a:lnTo>
                  <a:pt x="19" y="10031"/>
                </a:lnTo>
                <a:cubicBezTo>
                  <a:pt x="13" y="6687"/>
                  <a:pt x="6" y="3344"/>
                  <a:pt x="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7949B31-4DF0-BB52-EA16-BB4122259667}"/>
              </a:ext>
            </a:extLst>
          </p:cNvPr>
          <p:cNvSpPr>
            <a:spLocks noGrp="1"/>
          </p:cNvSpPr>
          <p:nvPr>
            <p:ph type="title"/>
          </p:nvPr>
        </p:nvSpPr>
        <p:spPr>
          <a:xfrm>
            <a:off x="0" y="-94817"/>
            <a:ext cx="8940800" cy="1244123"/>
          </a:xfrm>
        </p:spPr>
        <p:txBody>
          <a:bodyPr/>
          <a:lstStyle/>
          <a:p>
            <a:pPr algn="ctr"/>
            <a:r>
              <a:rPr lang="en-US" sz="6600" spc="3500" dirty="0">
                <a:solidFill>
                  <a:schemeClr val="tx1">
                    <a:lumMod val="75000"/>
                    <a:lumOff val="25000"/>
                  </a:schemeClr>
                </a:solidFill>
              </a:rPr>
              <a:t>WELCOME</a:t>
            </a:r>
          </a:p>
        </p:txBody>
      </p:sp>
      <p:sp>
        <p:nvSpPr>
          <p:cNvPr id="5" name="Slide Number Placeholder 4">
            <a:extLst>
              <a:ext uri="{FF2B5EF4-FFF2-40B4-BE49-F238E27FC236}">
                <a16:creationId xmlns:a16="http://schemas.microsoft.com/office/drawing/2014/main" id="{5B081A80-160F-A9C6-B9E9-5F0676EEDD53}"/>
              </a:ext>
            </a:extLst>
          </p:cNvPr>
          <p:cNvSpPr>
            <a:spLocks noGrp="1"/>
          </p:cNvSpPr>
          <p:nvPr>
            <p:ph type="sldNum" sz="quarter" idx="12"/>
          </p:nvPr>
        </p:nvSpPr>
        <p:spPr/>
        <p:txBody>
          <a:bodyPr/>
          <a:lstStyle/>
          <a:p>
            <a:fld id="{7D1BE87E-F0DE-A44C-894B-E142BEB21E42}" type="slidenum">
              <a:rPr lang="en-US" smtClean="0"/>
              <a:pPr/>
              <a:t>17</a:t>
            </a:fld>
            <a:endParaRPr lang="en-US" dirty="0"/>
          </a:p>
        </p:txBody>
      </p:sp>
      <p:pic>
        <p:nvPicPr>
          <p:cNvPr id="33" name="Picture Placeholder 8">
            <a:extLst>
              <a:ext uri="{FF2B5EF4-FFF2-40B4-BE49-F238E27FC236}">
                <a16:creationId xmlns:a16="http://schemas.microsoft.com/office/drawing/2014/main" id="{F75976FB-B923-46DA-AFE3-756DD6DF89B6}"/>
              </a:ext>
            </a:extLst>
          </p:cNvPr>
          <p:cNvPicPr>
            <a:picLocks noChangeAspect="1"/>
          </p:cNvPicPr>
          <p:nvPr/>
        </p:nvPicPr>
        <p:blipFill rotWithShape="1">
          <a:blip r:embed="rId3"/>
          <a:srcRect l="10004" t="7994" r="12947" b="14959"/>
          <a:stretch/>
        </p:blipFill>
        <p:spPr>
          <a:xfrm>
            <a:off x="8216749" y="1188538"/>
            <a:ext cx="4306001" cy="4306001"/>
          </a:xfrm>
          <a:prstGeom prst="ellipse">
            <a:avLst/>
          </a:prstGeom>
          <a:ln w="254000">
            <a:solidFill>
              <a:schemeClr val="bg1"/>
            </a:solidFill>
          </a:ln>
        </p:spPr>
      </p:pic>
      <p:sp>
        <p:nvSpPr>
          <p:cNvPr id="10" name="TextBox 9">
            <a:extLst>
              <a:ext uri="{FF2B5EF4-FFF2-40B4-BE49-F238E27FC236}">
                <a16:creationId xmlns:a16="http://schemas.microsoft.com/office/drawing/2014/main" id="{4FCD741E-796D-45A0-B4D3-DD384EF65144}"/>
              </a:ext>
            </a:extLst>
          </p:cNvPr>
          <p:cNvSpPr txBox="1"/>
          <p:nvPr/>
        </p:nvSpPr>
        <p:spPr>
          <a:xfrm>
            <a:off x="526333" y="1221902"/>
            <a:ext cx="7411244" cy="1077218"/>
          </a:xfrm>
          <a:prstGeom prst="rect">
            <a:avLst/>
          </a:prstGeom>
          <a:noFill/>
        </p:spPr>
        <p:txBody>
          <a:bodyPr wrap="square" rtlCol="0">
            <a:spAutoFit/>
          </a:bodyPr>
          <a:lstStyle/>
          <a:p>
            <a:pPr algn="ctr"/>
            <a:r>
              <a:rPr lang="en-US" sz="3200" dirty="0">
                <a:solidFill>
                  <a:schemeClr val="bg1">
                    <a:lumMod val="85000"/>
                  </a:schemeClr>
                </a:solidFill>
                <a:latin typeface="Arial" panose="020B0604020202020204" pitchFamily="34" charset="0"/>
              </a:rPr>
              <a:t>JEFFERSON LAB’S NEW DIRECTOR</a:t>
            </a:r>
          </a:p>
          <a:p>
            <a:pPr algn="ctr"/>
            <a:r>
              <a:rPr lang="en-US" sz="3200" dirty="0">
                <a:solidFill>
                  <a:schemeClr val="bg1"/>
                </a:solidFill>
                <a:latin typeface="Arial" panose="020B0604020202020204" pitchFamily="34" charset="0"/>
              </a:rPr>
              <a:t>Jens Dilling</a:t>
            </a:r>
            <a:endParaRPr lang="en-US" sz="3200" dirty="0">
              <a:solidFill>
                <a:schemeClr val="bg1"/>
              </a:solidFill>
            </a:endParaRPr>
          </a:p>
        </p:txBody>
      </p:sp>
      <p:sp>
        <p:nvSpPr>
          <p:cNvPr id="7" name="Text Placeholder 6">
            <a:extLst>
              <a:ext uri="{FF2B5EF4-FFF2-40B4-BE49-F238E27FC236}">
                <a16:creationId xmlns:a16="http://schemas.microsoft.com/office/drawing/2014/main" id="{0D3B2452-2FC1-33CB-50BA-CFC452A3A4ED}"/>
              </a:ext>
            </a:extLst>
          </p:cNvPr>
          <p:cNvSpPr>
            <a:spLocks noGrp="1"/>
          </p:cNvSpPr>
          <p:nvPr>
            <p:ph type="body" sz="half" idx="2"/>
          </p:nvPr>
        </p:nvSpPr>
        <p:spPr>
          <a:xfrm>
            <a:off x="692942" y="2556933"/>
            <a:ext cx="7667422" cy="4138784"/>
          </a:xfrm>
        </p:spPr>
        <p:txBody>
          <a:bodyPr/>
          <a:lstStyle/>
          <a:p>
            <a:pPr defTabSz="1201738">
              <a:tabLst>
                <a:tab pos="1143000" algn="l"/>
              </a:tabLst>
            </a:pPr>
            <a:r>
              <a:rPr lang="en-US" sz="1600" dirty="0"/>
              <a:t>Currently at: Oak Ridge National Laboratory, ALD Neutron Sciences,</a:t>
            </a:r>
            <a:br>
              <a:rPr lang="en-US" sz="1600" dirty="0"/>
            </a:br>
            <a:r>
              <a:rPr lang="en-US" sz="1600" dirty="0"/>
              <a:t>    </a:t>
            </a:r>
            <a:r>
              <a:rPr lang="en-US" sz="1600" i="1" dirty="0"/>
              <a:t>leading the HFIR research reactor and the Spallation Neutron Source (SNS)</a:t>
            </a:r>
            <a:br>
              <a:rPr lang="en-US" sz="1600" i="1" dirty="0"/>
            </a:br>
            <a:r>
              <a:rPr lang="en-US" sz="1600" i="1" dirty="0"/>
              <a:t>    science portfolio</a:t>
            </a:r>
            <a:endParaRPr lang="en-US" sz="1600" dirty="0"/>
          </a:p>
          <a:p>
            <a:pPr defTabSz="1201738">
              <a:tabLst>
                <a:tab pos="1143000" algn="l"/>
              </a:tabLst>
            </a:pPr>
            <a:r>
              <a:rPr lang="en-US" sz="1600" dirty="0"/>
              <a:t>Previously at: ORNL, Director of Institutional Strategy Planning</a:t>
            </a:r>
            <a:br>
              <a:rPr lang="en-US" sz="1600" dirty="0"/>
            </a:br>
            <a:r>
              <a:rPr lang="en-US" sz="1600" dirty="0"/>
              <a:t>    TRIUMF, ALD Physical Sciences</a:t>
            </a:r>
          </a:p>
          <a:p>
            <a:pPr defTabSz="1201738">
              <a:tabLst>
                <a:tab pos="1143000" algn="l"/>
              </a:tabLst>
            </a:pPr>
            <a:r>
              <a:rPr lang="en-US" sz="1600" dirty="0"/>
              <a:t>Education: Atomic and Nuclear Physics B.S. &amp; Ph.D., </a:t>
            </a:r>
            <a:br>
              <a:rPr lang="en-US" sz="1600" dirty="0"/>
            </a:br>
            <a:r>
              <a:rPr lang="en-US" sz="1600" dirty="0"/>
              <a:t>    University of Heidelberg, Germany</a:t>
            </a:r>
          </a:p>
          <a:p>
            <a:pPr defTabSz="1201738">
              <a:tabLst>
                <a:tab pos="855663" algn="l"/>
              </a:tabLst>
            </a:pPr>
            <a:r>
              <a:rPr lang="en-US" sz="1600" dirty="0"/>
              <a:t> Honors:	American Physical Society Fellow</a:t>
            </a:r>
            <a:br>
              <a:rPr lang="en-US" sz="1600" dirty="0"/>
            </a:br>
            <a:r>
              <a:rPr lang="en-US" sz="1600" dirty="0"/>
              <a:t>	APS Francis M. Pipkin Award</a:t>
            </a:r>
            <a:br>
              <a:rPr lang="en-US" sz="1600" dirty="0"/>
            </a:br>
            <a:r>
              <a:rPr lang="en-US" sz="1600" dirty="0"/>
              <a:t>	CAP-TRIUMF Vogt Metal, Canadian Association of Physicists</a:t>
            </a:r>
            <a:br>
              <a:rPr lang="en-US" sz="1600" dirty="0"/>
            </a:br>
            <a:r>
              <a:rPr lang="en-US" sz="1600" dirty="0"/>
              <a:t>	FAIR-GENCO Scientific Achievement Award</a:t>
            </a:r>
            <a:br>
              <a:rPr lang="en-US" sz="1600" dirty="0"/>
            </a:br>
            <a:r>
              <a:rPr lang="en-US" sz="1600" dirty="0"/>
              <a:t>	Rutherford Memorial Medal, Royal Society of Canada</a:t>
            </a:r>
            <a:br>
              <a:rPr lang="en-US" sz="1600" dirty="0"/>
            </a:br>
            <a:r>
              <a:rPr lang="en-US" sz="1600" dirty="0"/>
              <a:t>	DOE Oppenheimer Leadership Fellow</a:t>
            </a:r>
          </a:p>
          <a:p>
            <a:pPr defTabSz="1201738">
              <a:tabLst>
                <a:tab pos="1143000" algn="l"/>
              </a:tabLst>
            </a:pPr>
            <a:r>
              <a:rPr lang="en-US" sz="1600" dirty="0"/>
              <a:t>Joint Appointment: Duke University</a:t>
            </a:r>
          </a:p>
        </p:txBody>
      </p:sp>
      <p:pic>
        <p:nvPicPr>
          <p:cNvPr id="16" name="Picture 15">
            <a:extLst>
              <a:ext uri="{FF2B5EF4-FFF2-40B4-BE49-F238E27FC236}">
                <a16:creationId xmlns:a16="http://schemas.microsoft.com/office/drawing/2014/main" id="{B47A0E22-AD87-4991-90E6-CF8B9836F7EE}"/>
              </a:ext>
            </a:extLst>
          </p:cNvPr>
          <p:cNvPicPr>
            <a:picLocks noChangeAspect="1"/>
          </p:cNvPicPr>
          <p:nvPr/>
        </p:nvPicPr>
        <p:blipFill>
          <a:blip r:embed="rId4"/>
          <a:stretch>
            <a:fillRect/>
          </a:stretch>
        </p:blipFill>
        <p:spPr>
          <a:xfrm>
            <a:off x="9884008" y="52715"/>
            <a:ext cx="2221992" cy="771133"/>
          </a:xfrm>
          <a:prstGeom prst="rect">
            <a:avLst/>
          </a:prstGeom>
        </p:spPr>
      </p:pic>
      <p:sp>
        <p:nvSpPr>
          <p:cNvPr id="12" name="Oval 11">
            <a:extLst>
              <a:ext uri="{FF2B5EF4-FFF2-40B4-BE49-F238E27FC236}">
                <a16:creationId xmlns:a16="http://schemas.microsoft.com/office/drawing/2014/main" id="{BFDBFEA0-BF96-48FA-8FED-4FBAC796AEB4}"/>
              </a:ext>
            </a:extLst>
          </p:cNvPr>
          <p:cNvSpPr/>
          <p:nvPr/>
        </p:nvSpPr>
        <p:spPr>
          <a:xfrm>
            <a:off x="7982181" y="4682512"/>
            <a:ext cx="1290317" cy="1290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60DCA15-5B8A-4774-B356-EF0BE5486F17}"/>
              </a:ext>
            </a:extLst>
          </p:cNvPr>
          <p:cNvSpPr txBox="1"/>
          <p:nvPr/>
        </p:nvSpPr>
        <p:spPr>
          <a:xfrm>
            <a:off x="7859790" y="5032642"/>
            <a:ext cx="1546057" cy="523220"/>
          </a:xfrm>
          <a:prstGeom prst="rect">
            <a:avLst/>
          </a:prstGeom>
          <a:noFill/>
        </p:spPr>
        <p:txBody>
          <a:bodyPr wrap="square" rtlCol="0">
            <a:spAutoFit/>
          </a:bodyPr>
          <a:lstStyle/>
          <a:p>
            <a:pPr algn="ctr"/>
            <a:r>
              <a:rPr lang="en-US" sz="1400" i="1" dirty="0">
                <a:latin typeface="Arial" panose="020B0604020202020204" pitchFamily="34" charset="0"/>
              </a:rPr>
              <a:t>Start Date:</a:t>
            </a:r>
            <a:br>
              <a:rPr lang="en-US" sz="1400" i="1" dirty="0">
                <a:latin typeface="Arial" panose="020B0604020202020204" pitchFamily="34" charset="0"/>
              </a:rPr>
            </a:br>
            <a:r>
              <a:rPr lang="en-US" sz="1400" i="1" dirty="0">
                <a:latin typeface="Arial" panose="020B0604020202020204" pitchFamily="34" charset="0"/>
              </a:rPr>
              <a:t>June 30, 2025</a:t>
            </a:r>
            <a:endParaRPr lang="en-US" sz="1400" dirty="0">
              <a:latin typeface="Arial" panose="020B0604020202020204" pitchFamily="34" charset="0"/>
            </a:endParaRPr>
          </a:p>
        </p:txBody>
      </p:sp>
    </p:spTree>
    <p:extLst>
      <p:ext uri="{BB962C8B-B14F-4D97-AF65-F5344CB8AC3E}">
        <p14:creationId xmlns:p14="http://schemas.microsoft.com/office/powerpoint/2010/main" val="2775041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ata Science Concepts: The fundamentals of Data Science">
            <a:extLst>
              <a:ext uri="{FF2B5EF4-FFF2-40B4-BE49-F238E27FC236}">
                <a16:creationId xmlns:a16="http://schemas.microsoft.com/office/drawing/2014/main" id="{C294D5D0-C5A8-370A-F149-3B0155228B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4254745-C754-F94C-C088-A0476123D636}"/>
              </a:ext>
            </a:extLst>
          </p:cNvPr>
          <p:cNvSpPr/>
          <p:nvPr/>
        </p:nvSpPr>
        <p:spPr>
          <a:xfrm>
            <a:off x="3733800" y="2967335"/>
            <a:ext cx="3942106"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Discussion</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758743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13878-9EDE-BFF1-2AA1-67741295CED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E4A207-FC79-E1B5-69A8-805D3E2E33ED}"/>
              </a:ext>
            </a:extLst>
          </p:cNvPr>
          <p:cNvSpPr>
            <a:spLocks noGrp="1"/>
          </p:cNvSpPr>
          <p:nvPr>
            <p:ph type="title"/>
          </p:nvPr>
        </p:nvSpPr>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D5D1FC82-1177-8E7A-553D-514A149D86E1}"/>
              </a:ext>
            </a:extLst>
          </p:cNvPr>
          <p:cNvSpPr>
            <a:spLocks noGrp="1"/>
          </p:cNvSpPr>
          <p:nvPr>
            <p:ph idx="1"/>
          </p:nvPr>
        </p:nvSpPr>
        <p:spPr>
          <a:xfrm>
            <a:off x="152400" y="2133600"/>
            <a:ext cx="11620399" cy="1943100"/>
          </a:xfrm>
        </p:spPr>
        <p:txBody>
          <a:bodyPr/>
          <a:lstStyle/>
          <a:p>
            <a:r>
              <a:rPr lang="en-US" dirty="0">
                <a:solidFill>
                  <a:schemeClr val="bg1"/>
                </a:solidFill>
              </a:rPr>
              <a:t>Our Vision and Strategy</a:t>
            </a:r>
          </a:p>
          <a:p>
            <a:r>
              <a:rPr lang="en-US" dirty="0">
                <a:solidFill>
                  <a:schemeClr val="bg1"/>
                </a:solidFill>
              </a:rPr>
              <a:t>Some Science Highlights</a:t>
            </a:r>
          </a:p>
          <a:p>
            <a:r>
              <a:rPr lang="en-US" dirty="0">
                <a:solidFill>
                  <a:schemeClr val="bg1"/>
                </a:solidFill>
              </a:rPr>
              <a:t>Short-term futures</a:t>
            </a:r>
          </a:p>
          <a:p>
            <a:pPr marL="0" indent="0">
              <a:buNone/>
            </a:pPr>
            <a:endParaRPr lang="en-US" dirty="0">
              <a:solidFill>
                <a:schemeClr val="bg1"/>
              </a:solidFill>
            </a:endParaRPr>
          </a:p>
        </p:txBody>
      </p:sp>
    </p:spTree>
    <p:extLst>
      <p:ext uri="{BB962C8B-B14F-4D97-AF65-F5344CB8AC3E}">
        <p14:creationId xmlns:p14="http://schemas.microsoft.com/office/powerpoint/2010/main" val="2828891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5FC3-8E1B-8BB6-9D73-F9183132AD74}"/>
              </a:ext>
            </a:extLst>
          </p:cNvPr>
          <p:cNvSpPr>
            <a:spLocks noGrp="1"/>
          </p:cNvSpPr>
          <p:nvPr>
            <p:ph type="title"/>
          </p:nvPr>
        </p:nvSpPr>
        <p:spPr/>
        <p:txBody>
          <a:bodyPr/>
          <a:lstStyle/>
          <a:p>
            <a:r>
              <a:rPr lang="en-US" dirty="0"/>
              <a:t>DOE/NSF Long Range Plans set the NP community direction</a:t>
            </a:r>
          </a:p>
        </p:txBody>
      </p:sp>
      <p:sp>
        <p:nvSpPr>
          <p:cNvPr id="15" name="Text Placeholder 2">
            <a:extLst>
              <a:ext uri="{FF2B5EF4-FFF2-40B4-BE49-F238E27FC236}">
                <a16:creationId xmlns:a16="http://schemas.microsoft.com/office/drawing/2014/main" id="{F55083C8-D625-0D26-22BB-D21972F56F22}"/>
              </a:ext>
            </a:extLst>
          </p:cNvPr>
          <p:cNvSpPr txBox="1">
            <a:spLocks/>
          </p:cNvSpPr>
          <p:nvPr/>
        </p:nvSpPr>
        <p:spPr>
          <a:xfrm>
            <a:off x="737298" y="1410084"/>
            <a:ext cx="10295164" cy="2350386"/>
          </a:xfrm>
          <a:prstGeom prst="rect">
            <a:avLst/>
          </a:prstGeom>
        </p:spPr>
        <p:txBody>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Since 1979 the Department of Energy Office of Science and the National Science Foundation periodically have charged the Nuclear Science Advisory Committee, NSAC, to provide a framework for coordinated advancement of the Nation’s nuclear science research program</a:t>
            </a:r>
          </a:p>
          <a:p>
            <a:pPr marL="342900" indent="-342900">
              <a:buFont typeface="Arial" panose="020B0604020202020204" pitchFamily="34" charset="0"/>
              <a:buChar char="•"/>
            </a:pPr>
            <a:r>
              <a:rPr lang="en-US" sz="2000" dirty="0"/>
              <a:t>A consistent strategic plan for investments was developed</a:t>
            </a:r>
          </a:p>
          <a:p>
            <a:pPr marL="342900" indent="-342900">
              <a:buFont typeface="Arial" panose="020B0604020202020204" pitchFamily="34" charset="0"/>
              <a:buChar char="•"/>
            </a:pPr>
            <a:r>
              <a:rPr lang="en-US" sz="2000" dirty="0"/>
              <a:t>NSAC engaged the community though town meetings organized by the Division of Nuclear Physics of the American Physical Society</a:t>
            </a:r>
          </a:p>
          <a:p>
            <a:endParaRPr lang="en-US" dirty="0"/>
          </a:p>
        </p:txBody>
      </p:sp>
      <p:sp>
        <p:nvSpPr>
          <p:cNvPr id="33" name="Right Arrow 32">
            <a:extLst>
              <a:ext uri="{FF2B5EF4-FFF2-40B4-BE49-F238E27FC236}">
                <a16:creationId xmlns:a16="http://schemas.microsoft.com/office/drawing/2014/main" id="{57B1542D-727C-1525-04DB-BD4A3454C168}"/>
              </a:ext>
            </a:extLst>
          </p:cNvPr>
          <p:cNvSpPr/>
          <p:nvPr/>
        </p:nvSpPr>
        <p:spPr>
          <a:xfrm>
            <a:off x="228600" y="4724400"/>
            <a:ext cx="11963400" cy="685800"/>
          </a:xfrm>
          <a:prstGeom prst="rightArrow">
            <a:avLst/>
          </a:prstGeom>
          <a:solidFill>
            <a:schemeClr val="accent1">
              <a:lumMod val="40000"/>
              <a:lumOff val="6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nvGrpSpPr>
          <p:cNvPr id="32" name="Group 31">
            <a:extLst>
              <a:ext uri="{FF2B5EF4-FFF2-40B4-BE49-F238E27FC236}">
                <a16:creationId xmlns:a16="http://schemas.microsoft.com/office/drawing/2014/main" id="{097EBE5A-4415-5C45-78C6-92BA84570B7D}"/>
              </a:ext>
            </a:extLst>
          </p:cNvPr>
          <p:cNvGrpSpPr/>
          <p:nvPr/>
        </p:nvGrpSpPr>
        <p:grpSpPr>
          <a:xfrm>
            <a:off x="0" y="4211757"/>
            <a:ext cx="11585779" cy="1960443"/>
            <a:chOff x="0" y="4473071"/>
            <a:chExt cx="11585779" cy="1960443"/>
          </a:xfrm>
        </p:grpSpPr>
        <p:grpSp>
          <p:nvGrpSpPr>
            <p:cNvPr id="16" name="Group 15">
              <a:extLst>
                <a:ext uri="{FF2B5EF4-FFF2-40B4-BE49-F238E27FC236}">
                  <a16:creationId xmlns:a16="http://schemas.microsoft.com/office/drawing/2014/main" id="{A61F04BA-CAD4-FD63-03E0-7F01C82B2B1B}"/>
                </a:ext>
              </a:extLst>
            </p:cNvPr>
            <p:cNvGrpSpPr/>
            <p:nvPr/>
          </p:nvGrpSpPr>
          <p:grpSpPr>
            <a:xfrm>
              <a:off x="1002022" y="4473071"/>
              <a:ext cx="9083262" cy="1615272"/>
              <a:chOff x="1090920" y="4155819"/>
              <a:chExt cx="9235600" cy="1859515"/>
            </a:xfrm>
          </p:grpSpPr>
          <p:pic>
            <p:nvPicPr>
              <p:cNvPr id="17" name="Picture 16">
                <a:extLst>
                  <a:ext uri="{FF2B5EF4-FFF2-40B4-BE49-F238E27FC236}">
                    <a16:creationId xmlns:a16="http://schemas.microsoft.com/office/drawing/2014/main" id="{BB45A230-A2DB-D405-45A2-75A3408F12D1}"/>
                  </a:ext>
                </a:extLst>
              </p:cNvPr>
              <p:cNvPicPr>
                <a:picLocks noChangeAspect="1"/>
              </p:cNvPicPr>
              <p:nvPr/>
            </p:nvPicPr>
            <p:blipFill>
              <a:blip r:embed="rId2"/>
              <a:stretch>
                <a:fillRect/>
              </a:stretch>
            </p:blipFill>
            <p:spPr>
              <a:xfrm>
                <a:off x="1090920" y="4164200"/>
                <a:ext cx="1424973" cy="1851134"/>
              </a:xfrm>
              <a:prstGeom prst="rect">
                <a:avLst/>
              </a:prstGeom>
            </p:spPr>
          </p:pic>
          <p:pic>
            <p:nvPicPr>
              <p:cNvPr id="18" name="Picture 17">
                <a:extLst>
                  <a:ext uri="{FF2B5EF4-FFF2-40B4-BE49-F238E27FC236}">
                    <a16:creationId xmlns:a16="http://schemas.microsoft.com/office/drawing/2014/main" id="{1D1942E6-F23D-69AE-3DF5-032F78F7206B}"/>
                  </a:ext>
                </a:extLst>
              </p:cNvPr>
              <p:cNvPicPr>
                <a:picLocks noChangeAspect="1"/>
              </p:cNvPicPr>
              <p:nvPr/>
            </p:nvPicPr>
            <p:blipFill>
              <a:blip r:embed="rId3"/>
              <a:stretch>
                <a:fillRect/>
              </a:stretch>
            </p:blipFill>
            <p:spPr>
              <a:xfrm>
                <a:off x="4118117" y="4164200"/>
                <a:ext cx="1453595" cy="1850031"/>
              </a:xfrm>
              <a:prstGeom prst="rect">
                <a:avLst/>
              </a:prstGeom>
            </p:spPr>
          </p:pic>
          <p:pic>
            <p:nvPicPr>
              <p:cNvPr id="19" name="Picture 18">
                <a:extLst>
                  <a:ext uri="{FF2B5EF4-FFF2-40B4-BE49-F238E27FC236}">
                    <a16:creationId xmlns:a16="http://schemas.microsoft.com/office/drawing/2014/main" id="{FB288884-59A9-3C4D-D64F-39173CDCA672}"/>
                  </a:ext>
                </a:extLst>
              </p:cNvPr>
              <p:cNvPicPr>
                <a:picLocks noChangeAspect="1"/>
              </p:cNvPicPr>
              <p:nvPr/>
            </p:nvPicPr>
            <p:blipFill>
              <a:blip r:embed="rId4"/>
              <a:stretch>
                <a:fillRect/>
              </a:stretch>
            </p:blipFill>
            <p:spPr>
              <a:xfrm>
                <a:off x="2604180" y="4164200"/>
                <a:ext cx="1425651" cy="1850031"/>
              </a:xfrm>
              <a:prstGeom prst="rect">
                <a:avLst/>
              </a:prstGeom>
            </p:spPr>
          </p:pic>
          <p:pic>
            <p:nvPicPr>
              <p:cNvPr id="20" name="Picture 19">
                <a:extLst>
                  <a:ext uri="{FF2B5EF4-FFF2-40B4-BE49-F238E27FC236}">
                    <a16:creationId xmlns:a16="http://schemas.microsoft.com/office/drawing/2014/main" id="{A0D20C21-FCC0-482F-ADD5-35E01C9EB37D}"/>
                  </a:ext>
                </a:extLst>
              </p:cNvPr>
              <p:cNvPicPr>
                <a:picLocks noChangeAspect="1"/>
              </p:cNvPicPr>
              <p:nvPr/>
            </p:nvPicPr>
            <p:blipFill>
              <a:blip r:embed="rId5"/>
              <a:stretch>
                <a:fillRect/>
              </a:stretch>
            </p:blipFill>
            <p:spPr>
              <a:xfrm>
                <a:off x="5681105" y="4155819"/>
                <a:ext cx="1435947" cy="1858414"/>
              </a:xfrm>
              <a:prstGeom prst="rect">
                <a:avLst/>
              </a:prstGeom>
            </p:spPr>
          </p:pic>
          <p:pic>
            <p:nvPicPr>
              <p:cNvPr id="21" name="Picture 20">
                <a:extLst>
                  <a:ext uri="{FF2B5EF4-FFF2-40B4-BE49-F238E27FC236}">
                    <a16:creationId xmlns:a16="http://schemas.microsoft.com/office/drawing/2014/main" id="{A8432B55-5AE9-9742-6776-1674799F735C}"/>
                  </a:ext>
                </a:extLst>
              </p:cNvPr>
              <p:cNvPicPr>
                <a:picLocks noChangeAspect="1"/>
              </p:cNvPicPr>
              <p:nvPr/>
            </p:nvPicPr>
            <p:blipFill>
              <a:blip r:embed="rId6"/>
              <a:stretch>
                <a:fillRect/>
              </a:stretch>
            </p:blipFill>
            <p:spPr>
              <a:xfrm>
                <a:off x="7261352" y="4164200"/>
                <a:ext cx="1489257" cy="1851131"/>
              </a:xfrm>
              <a:prstGeom prst="rect">
                <a:avLst/>
              </a:prstGeom>
            </p:spPr>
          </p:pic>
          <p:pic>
            <p:nvPicPr>
              <p:cNvPr id="22" name="Picture 2" descr="https://www.phy.anl.gov/nsac-lrp/index_files/LRP15_small.png">
                <a:extLst>
                  <a:ext uri="{FF2B5EF4-FFF2-40B4-BE49-F238E27FC236}">
                    <a16:creationId xmlns:a16="http://schemas.microsoft.com/office/drawing/2014/main" id="{C3A4568B-CF71-4199-6CB1-52533B8CC5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0573" y="4155946"/>
                <a:ext cx="1435947" cy="185828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id="{5C988ACF-133C-788F-164B-4102A84F003C}"/>
                </a:ext>
              </a:extLst>
            </p:cNvPr>
            <p:cNvPicPr>
              <a:picLocks noChangeAspect="1"/>
            </p:cNvPicPr>
            <p:nvPr/>
          </p:nvPicPr>
          <p:blipFill>
            <a:blip r:embed="rId8"/>
            <a:stretch>
              <a:fillRect/>
            </a:stretch>
          </p:blipFill>
          <p:spPr>
            <a:xfrm>
              <a:off x="10236676" y="4473071"/>
              <a:ext cx="1349103" cy="1613213"/>
            </a:xfrm>
            <a:prstGeom prst="rect">
              <a:avLst/>
            </a:prstGeom>
          </p:spPr>
        </p:pic>
        <p:sp>
          <p:nvSpPr>
            <p:cNvPr id="24" name="TextBox 23">
              <a:extLst>
                <a:ext uri="{FF2B5EF4-FFF2-40B4-BE49-F238E27FC236}">
                  <a16:creationId xmlns:a16="http://schemas.microsoft.com/office/drawing/2014/main" id="{B06E2A39-CC87-F931-5C92-1621ABD09EF5}"/>
                </a:ext>
              </a:extLst>
            </p:cNvPr>
            <p:cNvSpPr txBox="1"/>
            <p:nvPr/>
          </p:nvSpPr>
          <p:spPr>
            <a:xfrm>
              <a:off x="10597458" y="6055134"/>
              <a:ext cx="940777" cy="369332"/>
            </a:xfrm>
            <a:prstGeom prst="rect">
              <a:avLst/>
            </a:prstGeom>
            <a:noFill/>
          </p:spPr>
          <p:txBody>
            <a:bodyPr wrap="square" rtlCol="0">
              <a:spAutoFit/>
            </a:bodyPr>
            <a:lstStyle/>
            <a:p>
              <a:r>
                <a:rPr lang="en-US" dirty="0"/>
                <a:t>2023</a:t>
              </a:r>
            </a:p>
          </p:txBody>
        </p:sp>
        <p:sp>
          <p:nvSpPr>
            <p:cNvPr id="25" name="TextBox 24">
              <a:extLst>
                <a:ext uri="{FF2B5EF4-FFF2-40B4-BE49-F238E27FC236}">
                  <a16:creationId xmlns:a16="http://schemas.microsoft.com/office/drawing/2014/main" id="{3C4F0816-5730-334D-5371-573E05D0CA12}"/>
                </a:ext>
              </a:extLst>
            </p:cNvPr>
            <p:cNvSpPr txBox="1"/>
            <p:nvPr/>
          </p:nvSpPr>
          <p:spPr>
            <a:xfrm>
              <a:off x="0" y="5987726"/>
              <a:ext cx="940777" cy="369332"/>
            </a:xfrm>
            <a:prstGeom prst="rect">
              <a:avLst/>
            </a:prstGeom>
            <a:noFill/>
          </p:spPr>
          <p:txBody>
            <a:bodyPr wrap="square" rtlCol="0">
              <a:spAutoFit/>
            </a:bodyPr>
            <a:lstStyle/>
            <a:p>
              <a:r>
                <a:rPr lang="en-US" dirty="0"/>
                <a:t>1979</a:t>
              </a:r>
            </a:p>
          </p:txBody>
        </p:sp>
        <p:sp>
          <p:nvSpPr>
            <p:cNvPr id="26" name="TextBox 25">
              <a:extLst>
                <a:ext uri="{FF2B5EF4-FFF2-40B4-BE49-F238E27FC236}">
                  <a16:creationId xmlns:a16="http://schemas.microsoft.com/office/drawing/2014/main" id="{E89C8580-2201-6246-9741-2ED04FFEE9C8}"/>
                </a:ext>
              </a:extLst>
            </p:cNvPr>
            <p:cNvSpPr txBox="1"/>
            <p:nvPr/>
          </p:nvSpPr>
          <p:spPr>
            <a:xfrm>
              <a:off x="1232813" y="6055134"/>
              <a:ext cx="940777" cy="369332"/>
            </a:xfrm>
            <a:prstGeom prst="rect">
              <a:avLst/>
            </a:prstGeom>
            <a:noFill/>
          </p:spPr>
          <p:txBody>
            <a:bodyPr wrap="square" rtlCol="0">
              <a:spAutoFit/>
            </a:bodyPr>
            <a:lstStyle/>
            <a:p>
              <a:r>
                <a:rPr lang="en-US" dirty="0"/>
                <a:t>1983</a:t>
              </a:r>
            </a:p>
          </p:txBody>
        </p:sp>
        <p:sp>
          <p:nvSpPr>
            <p:cNvPr id="27" name="TextBox 26">
              <a:extLst>
                <a:ext uri="{FF2B5EF4-FFF2-40B4-BE49-F238E27FC236}">
                  <a16:creationId xmlns:a16="http://schemas.microsoft.com/office/drawing/2014/main" id="{EAD31014-48CD-7406-A7AF-020176A71FB1}"/>
                </a:ext>
              </a:extLst>
            </p:cNvPr>
            <p:cNvSpPr txBox="1"/>
            <p:nvPr/>
          </p:nvSpPr>
          <p:spPr>
            <a:xfrm>
              <a:off x="4228063" y="6055134"/>
              <a:ext cx="940777" cy="369332"/>
            </a:xfrm>
            <a:prstGeom prst="rect">
              <a:avLst/>
            </a:prstGeom>
            <a:noFill/>
          </p:spPr>
          <p:txBody>
            <a:bodyPr wrap="square" rtlCol="0">
              <a:spAutoFit/>
            </a:bodyPr>
            <a:lstStyle/>
            <a:p>
              <a:r>
                <a:rPr lang="en-US" dirty="0"/>
                <a:t>1996</a:t>
              </a:r>
            </a:p>
          </p:txBody>
        </p:sp>
        <p:sp>
          <p:nvSpPr>
            <p:cNvPr id="28" name="TextBox 27">
              <a:extLst>
                <a:ext uri="{FF2B5EF4-FFF2-40B4-BE49-F238E27FC236}">
                  <a16:creationId xmlns:a16="http://schemas.microsoft.com/office/drawing/2014/main" id="{CCD37C3E-4C49-F9B5-9277-DC78609727AA}"/>
                </a:ext>
              </a:extLst>
            </p:cNvPr>
            <p:cNvSpPr txBox="1"/>
            <p:nvPr/>
          </p:nvSpPr>
          <p:spPr>
            <a:xfrm>
              <a:off x="2755653" y="6064182"/>
              <a:ext cx="940777" cy="369332"/>
            </a:xfrm>
            <a:prstGeom prst="rect">
              <a:avLst/>
            </a:prstGeom>
            <a:noFill/>
          </p:spPr>
          <p:txBody>
            <a:bodyPr wrap="square" rtlCol="0">
              <a:spAutoFit/>
            </a:bodyPr>
            <a:lstStyle/>
            <a:p>
              <a:r>
                <a:rPr lang="en-US" dirty="0"/>
                <a:t>1989</a:t>
              </a:r>
            </a:p>
          </p:txBody>
        </p:sp>
        <p:sp>
          <p:nvSpPr>
            <p:cNvPr id="29" name="TextBox 28">
              <a:extLst>
                <a:ext uri="{FF2B5EF4-FFF2-40B4-BE49-F238E27FC236}">
                  <a16:creationId xmlns:a16="http://schemas.microsoft.com/office/drawing/2014/main" id="{48642CA0-2E7B-0DD3-7C95-F149A1881DCA}"/>
                </a:ext>
              </a:extLst>
            </p:cNvPr>
            <p:cNvSpPr txBox="1"/>
            <p:nvPr/>
          </p:nvSpPr>
          <p:spPr>
            <a:xfrm>
              <a:off x="5780108" y="6055134"/>
              <a:ext cx="940777" cy="369332"/>
            </a:xfrm>
            <a:prstGeom prst="rect">
              <a:avLst/>
            </a:prstGeom>
            <a:noFill/>
          </p:spPr>
          <p:txBody>
            <a:bodyPr wrap="square" rtlCol="0">
              <a:spAutoFit/>
            </a:bodyPr>
            <a:lstStyle/>
            <a:p>
              <a:r>
                <a:rPr lang="en-US" dirty="0"/>
                <a:t>2002</a:t>
              </a:r>
            </a:p>
          </p:txBody>
        </p:sp>
        <p:sp>
          <p:nvSpPr>
            <p:cNvPr id="30" name="TextBox 29">
              <a:extLst>
                <a:ext uri="{FF2B5EF4-FFF2-40B4-BE49-F238E27FC236}">
                  <a16:creationId xmlns:a16="http://schemas.microsoft.com/office/drawing/2014/main" id="{37550220-2AF5-8377-4EB2-1C9C16C10487}"/>
                </a:ext>
              </a:extLst>
            </p:cNvPr>
            <p:cNvSpPr txBox="1"/>
            <p:nvPr/>
          </p:nvSpPr>
          <p:spPr>
            <a:xfrm>
              <a:off x="7335512" y="6055134"/>
              <a:ext cx="940777" cy="369332"/>
            </a:xfrm>
            <a:prstGeom prst="rect">
              <a:avLst/>
            </a:prstGeom>
            <a:noFill/>
          </p:spPr>
          <p:txBody>
            <a:bodyPr wrap="square" rtlCol="0">
              <a:spAutoFit/>
            </a:bodyPr>
            <a:lstStyle/>
            <a:p>
              <a:r>
                <a:rPr lang="en-US" dirty="0"/>
                <a:t>2007</a:t>
              </a:r>
            </a:p>
          </p:txBody>
        </p:sp>
        <p:sp>
          <p:nvSpPr>
            <p:cNvPr id="31" name="TextBox 30">
              <a:extLst>
                <a:ext uri="{FF2B5EF4-FFF2-40B4-BE49-F238E27FC236}">
                  <a16:creationId xmlns:a16="http://schemas.microsoft.com/office/drawing/2014/main" id="{5D2E5FDF-9569-42E4-17A4-29B1BC580450}"/>
                </a:ext>
              </a:extLst>
            </p:cNvPr>
            <p:cNvSpPr txBox="1"/>
            <p:nvPr/>
          </p:nvSpPr>
          <p:spPr>
            <a:xfrm>
              <a:off x="8889023" y="6055134"/>
              <a:ext cx="940777" cy="369332"/>
            </a:xfrm>
            <a:prstGeom prst="rect">
              <a:avLst/>
            </a:prstGeom>
            <a:noFill/>
          </p:spPr>
          <p:txBody>
            <a:bodyPr wrap="square" rtlCol="0">
              <a:spAutoFit/>
            </a:bodyPr>
            <a:lstStyle/>
            <a:p>
              <a:r>
                <a:rPr lang="en-US" dirty="0"/>
                <a:t>2015</a:t>
              </a:r>
            </a:p>
          </p:txBody>
        </p:sp>
      </p:grpSp>
      <p:sp>
        <p:nvSpPr>
          <p:cNvPr id="3" name="TextBox 2">
            <a:extLst>
              <a:ext uri="{FF2B5EF4-FFF2-40B4-BE49-F238E27FC236}">
                <a16:creationId xmlns:a16="http://schemas.microsoft.com/office/drawing/2014/main" id="{A615B03D-D5E7-6A14-92E7-56035E0D90D8}"/>
              </a:ext>
            </a:extLst>
          </p:cNvPr>
          <p:cNvSpPr txBox="1"/>
          <p:nvPr/>
        </p:nvSpPr>
        <p:spPr>
          <a:xfrm>
            <a:off x="7000127" y="3763579"/>
            <a:ext cx="1576072" cy="480131"/>
          </a:xfrm>
          <a:prstGeom prst="rect">
            <a:avLst/>
          </a:prstGeom>
          <a:noFill/>
        </p:spPr>
        <p:txBody>
          <a:bodyPr wrap="none" rtlCol="0">
            <a:spAutoFit/>
          </a:bodyPr>
          <a:lstStyle/>
          <a:p>
            <a:pPr algn="ctr">
              <a:lnSpc>
                <a:spcPct val="90000"/>
              </a:lnSpc>
            </a:pPr>
            <a:r>
              <a:rPr lang="en-US" sz="1400" dirty="0"/>
              <a:t>Dean, Ent, </a:t>
            </a:r>
          </a:p>
          <a:p>
            <a:pPr algn="ctr">
              <a:lnSpc>
                <a:spcPct val="90000"/>
              </a:lnSpc>
            </a:pPr>
            <a:r>
              <a:rPr lang="en-US" sz="1400" dirty="0"/>
              <a:t>Meringa, Thomas</a:t>
            </a:r>
          </a:p>
        </p:txBody>
      </p:sp>
      <p:sp>
        <p:nvSpPr>
          <p:cNvPr id="4" name="TextBox 3">
            <a:extLst>
              <a:ext uri="{FF2B5EF4-FFF2-40B4-BE49-F238E27FC236}">
                <a16:creationId xmlns:a16="http://schemas.microsoft.com/office/drawing/2014/main" id="{B5D229F7-E064-683D-70B4-72A65F77B826}"/>
              </a:ext>
            </a:extLst>
          </p:cNvPr>
          <p:cNvSpPr txBox="1"/>
          <p:nvPr/>
        </p:nvSpPr>
        <p:spPr>
          <a:xfrm>
            <a:off x="8505651" y="3760470"/>
            <a:ext cx="1707519" cy="480131"/>
          </a:xfrm>
          <a:prstGeom prst="rect">
            <a:avLst/>
          </a:prstGeom>
          <a:noFill/>
        </p:spPr>
        <p:txBody>
          <a:bodyPr wrap="none" rtlCol="0">
            <a:spAutoFit/>
          </a:bodyPr>
          <a:lstStyle/>
          <a:p>
            <a:pPr algn="ctr">
              <a:lnSpc>
                <a:spcPct val="90000"/>
              </a:lnSpc>
            </a:pPr>
            <a:r>
              <a:rPr lang="en-US" sz="1400" dirty="0"/>
              <a:t>Dean, Ent, Hutton, </a:t>
            </a:r>
          </a:p>
          <a:p>
            <a:pPr algn="ctr">
              <a:lnSpc>
                <a:spcPct val="90000"/>
              </a:lnSpc>
            </a:pPr>
            <a:r>
              <a:rPr lang="en-US" sz="1400" dirty="0"/>
              <a:t>Rossi</a:t>
            </a:r>
          </a:p>
        </p:txBody>
      </p:sp>
      <p:sp>
        <p:nvSpPr>
          <p:cNvPr id="5" name="TextBox 4">
            <a:extLst>
              <a:ext uri="{FF2B5EF4-FFF2-40B4-BE49-F238E27FC236}">
                <a16:creationId xmlns:a16="http://schemas.microsoft.com/office/drawing/2014/main" id="{8A1FBA83-B86E-F69F-100F-E5EE6A3F53D2}"/>
              </a:ext>
            </a:extLst>
          </p:cNvPr>
          <p:cNvSpPr txBox="1"/>
          <p:nvPr/>
        </p:nvSpPr>
        <p:spPr>
          <a:xfrm>
            <a:off x="10234097" y="3844968"/>
            <a:ext cx="1120820" cy="286232"/>
          </a:xfrm>
          <a:prstGeom prst="rect">
            <a:avLst/>
          </a:prstGeom>
          <a:noFill/>
        </p:spPr>
        <p:txBody>
          <a:bodyPr wrap="none" rtlCol="0">
            <a:spAutoFit/>
          </a:bodyPr>
          <a:lstStyle/>
          <a:p>
            <a:pPr algn="ctr">
              <a:lnSpc>
                <a:spcPct val="90000"/>
              </a:lnSpc>
            </a:pPr>
            <a:r>
              <a:rPr lang="en-US" sz="1400" dirty="0"/>
              <a:t>Keppel, </a:t>
            </a:r>
            <a:r>
              <a:rPr lang="en-US" sz="1400" dirty="0" err="1"/>
              <a:t>Qiu</a:t>
            </a:r>
            <a:endParaRPr lang="en-US" sz="1400" dirty="0"/>
          </a:p>
        </p:txBody>
      </p:sp>
    </p:spTree>
    <p:extLst>
      <p:ext uri="{BB962C8B-B14F-4D97-AF65-F5344CB8AC3E}">
        <p14:creationId xmlns:p14="http://schemas.microsoft.com/office/powerpoint/2010/main" val="937941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24C41-EA64-2A58-77E7-8FF8717C4C29}"/>
              </a:ext>
            </a:extLst>
          </p:cNvPr>
          <p:cNvSpPr>
            <a:spLocks noGrp="1"/>
          </p:cNvSpPr>
          <p:nvPr>
            <p:ph type="title"/>
          </p:nvPr>
        </p:nvSpPr>
        <p:spPr/>
        <p:txBody>
          <a:bodyPr/>
          <a:lstStyle/>
          <a:p>
            <a:r>
              <a:rPr lang="en-US" dirty="0"/>
              <a:t>2023 NSAC Long Range Plan Priorities</a:t>
            </a:r>
          </a:p>
        </p:txBody>
      </p:sp>
      <p:sp>
        <p:nvSpPr>
          <p:cNvPr id="3" name="Content Placeholder 4">
            <a:extLst>
              <a:ext uri="{FF2B5EF4-FFF2-40B4-BE49-F238E27FC236}">
                <a16:creationId xmlns:a16="http://schemas.microsoft.com/office/drawing/2014/main" id="{425437E0-53D0-7080-2DC2-F0D5DBF321A5}"/>
              </a:ext>
            </a:extLst>
          </p:cNvPr>
          <p:cNvSpPr txBox="1">
            <a:spLocks/>
          </p:cNvSpPr>
          <p:nvPr/>
        </p:nvSpPr>
        <p:spPr>
          <a:xfrm>
            <a:off x="375535" y="1045488"/>
            <a:ext cx="3815465" cy="5279112"/>
          </a:xfrm>
          <a:prstGeom prst="rect">
            <a:avLst/>
          </a:prstGeom>
        </p:spPr>
        <p:txBody>
          <a:bodyPr>
            <a:normAutofit fontScale="77500" lnSpcReduction="20000"/>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n-US"/>
              <a:t>Nuclear Physics future</a:t>
            </a:r>
          </a:p>
          <a:p>
            <a:pPr lvl="1">
              <a:lnSpc>
                <a:spcPct val="120000"/>
              </a:lnSpc>
            </a:pPr>
            <a:r>
              <a:rPr lang="en-US"/>
              <a:t>Run the 12 GeV program </a:t>
            </a:r>
            <a:r>
              <a:rPr lang="en-US">
                <a:sym typeface="Wingdings" pitchFamily="2" charset="2"/>
              </a:rPr>
              <a:t>(1</a:t>
            </a:r>
            <a:r>
              <a:rPr lang="en-US" baseline="30000">
                <a:sym typeface="Wingdings" pitchFamily="2" charset="2"/>
              </a:rPr>
              <a:t>st</a:t>
            </a:r>
            <a:r>
              <a:rPr lang="en-US">
                <a:sym typeface="Wingdings" pitchFamily="2" charset="2"/>
              </a:rPr>
              <a:t> Recommendation in FY23 LRP)</a:t>
            </a:r>
          </a:p>
          <a:p>
            <a:pPr lvl="1">
              <a:lnSpc>
                <a:spcPct val="120000"/>
              </a:lnSpc>
            </a:pPr>
            <a:r>
              <a:rPr lang="en-US">
                <a:sym typeface="Wingdings" pitchFamily="2" charset="2"/>
              </a:rPr>
              <a:t>Execute SoLID </a:t>
            </a:r>
            <a:br>
              <a:rPr lang="en-US">
                <a:sym typeface="Wingdings" pitchFamily="2" charset="2"/>
              </a:rPr>
            </a:br>
            <a:r>
              <a:rPr lang="en-US">
                <a:sym typeface="Wingdings" pitchFamily="2" charset="2"/>
              </a:rPr>
              <a:t>(4</a:t>
            </a:r>
            <a:r>
              <a:rPr lang="en-US" baseline="30000">
                <a:sym typeface="Wingdings" pitchFamily="2" charset="2"/>
              </a:rPr>
              <a:t>th</a:t>
            </a:r>
            <a:r>
              <a:rPr lang="en-US">
                <a:sym typeface="Wingdings" pitchFamily="2" charset="2"/>
              </a:rPr>
              <a:t> recommendation)</a:t>
            </a:r>
          </a:p>
          <a:p>
            <a:pPr lvl="1">
              <a:lnSpc>
                <a:spcPct val="120000"/>
              </a:lnSpc>
            </a:pPr>
            <a:r>
              <a:rPr lang="en-US">
                <a:sym typeface="Wingdings" pitchFamily="2" charset="2"/>
              </a:rPr>
              <a:t>Contribute to EIC </a:t>
            </a:r>
            <a:br>
              <a:rPr lang="en-US">
                <a:sym typeface="Wingdings" pitchFamily="2" charset="2"/>
              </a:rPr>
            </a:br>
            <a:r>
              <a:rPr lang="en-US">
                <a:sym typeface="Wingdings" pitchFamily="2" charset="2"/>
              </a:rPr>
              <a:t>(3</a:t>
            </a:r>
            <a:r>
              <a:rPr lang="en-US" baseline="30000">
                <a:sym typeface="Wingdings" pitchFamily="2" charset="2"/>
              </a:rPr>
              <a:t>rd</a:t>
            </a:r>
            <a:r>
              <a:rPr lang="en-US">
                <a:sym typeface="Wingdings" pitchFamily="2" charset="2"/>
              </a:rPr>
              <a:t> recommendation)</a:t>
            </a:r>
          </a:p>
          <a:p>
            <a:pPr lvl="1">
              <a:lnSpc>
                <a:spcPct val="120000"/>
              </a:lnSpc>
            </a:pPr>
            <a:r>
              <a:rPr lang="en-US">
                <a:sym typeface="Wingdings" pitchFamily="2" charset="2"/>
              </a:rPr>
              <a:t>Plan for e+ and 22 GeV </a:t>
            </a:r>
            <a:br>
              <a:rPr lang="en-US">
                <a:sym typeface="Wingdings" pitchFamily="2" charset="2"/>
              </a:rPr>
            </a:br>
            <a:r>
              <a:rPr lang="en-US">
                <a:sym typeface="Wingdings" pitchFamily="2" charset="2"/>
              </a:rPr>
              <a:t>(in the text)</a:t>
            </a:r>
          </a:p>
          <a:p>
            <a:pPr lvl="1">
              <a:lnSpc>
                <a:spcPct val="120000"/>
              </a:lnSpc>
            </a:pPr>
            <a:r>
              <a:rPr lang="en-US">
                <a:sym typeface="Wingdings" pitchFamily="2" charset="2"/>
              </a:rPr>
              <a:t>Build an EIC research program</a:t>
            </a:r>
          </a:p>
          <a:p>
            <a:pPr lvl="1">
              <a:lnSpc>
                <a:spcPct val="120000"/>
              </a:lnSpc>
            </a:pPr>
            <a:r>
              <a:rPr lang="en-US">
                <a:sym typeface="Wingdings" pitchFamily="2" charset="2"/>
              </a:rPr>
              <a:t>Exploit opportunities </a:t>
            </a:r>
            <a:br>
              <a:rPr lang="en-US">
                <a:sym typeface="Wingdings" pitchFamily="2" charset="2"/>
              </a:rPr>
            </a:br>
            <a:r>
              <a:rPr lang="en-US">
                <a:sym typeface="Wingdings" pitchFamily="2" charset="2"/>
              </a:rPr>
              <a:t>(Dark Matter; neutrino nucleus;…)</a:t>
            </a:r>
            <a:endParaRPr lang="en-US" dirty="0">
              <a:sym typeface="Wingdings" pitchFamily="2" charset="2"/>
            </a:endParaRPr>
          </a:p>
        </p:txBody>
      </p:sp>
      <p:sp>
        <p:nvSpPr>
          <p:cNvPr id="4" name="TextBox 3">
            <a:extLst>
              <a:ext uri="{FF2B5EF4-FFF2-40B4-BE49-F238E27FC236}">
                <a16:creationId xmlns:a16="http://schemas.microsoft.com/office/drawing/2014/main" id="{BB14E3CD-CEDB-4C6D-2AF3-55C5E19CA479}"/>
              </a:ext>
            </a:extLst>
          </p:cNvPr>
          <p:cNvSpPr txBox="1"/>
          <p:nvPr/>
        </p:nvSpPr>
        <p:spPr>
          <a:xfrm>
            <a:off x="4191000" y="1422886"/>
            <a:ext cx="7063509" cy="5078313"/>
          </a:xfrm>
          <a:prstGeom prst="rect">
            <a:avLst/>
          </a:prstGeom>
          <a:noFill/>
        </p:spPr>
        <p:txBody>
          <a:bodyPr wrap="square">
            <a:spAutoFit/>
          </a:bodyPr>
          <a:lstStyle/>
          <a:p>
            <a:r>
              <a:rPr lang="en-US" sz="1800" b="1" i="1" dirty="0">
                <a:solidFill>
                  <a:srgbClr val="4270C1"/>
                </a:solidFill>
                <a:effectLst/>
                <a:latin typeface="Helvetica" pitchFamily="2" charset="0"/>
              </a:rPr>
              <a:t>I: The highest priority of the nuclear science community is to capitalize on the extraordinary opportunities for scientific discovery made possible by the substantial and sustained investments of the United States. We must draw on the talents of all in the nation to achieve this goal. [Operation of CEBAF and R&amp;D is here]</a:t>
            </a:r>
          </a:p>
          <a:p>
            <a:endParaRPr lang="en-US" b="1" i="1" dirty="0">
              <a:solidFill>
                <a:srgbClr val="4270C1"/>
              </a:solidFill>
              <a:latin typeface="Helvetica" pitchFamily="2" charset="0"/>
            </a:endParaRPr>
          </a:p>
          <a:p>
            <a:r>
              <a:rPr lang="en-US" b="1" i="1" dirty="0">
                <a:solidFill>
                  <a:srgbClr val="4270C1"/>
                </a:solidFill>
                <a:effectLst/>
                <a:latin typeface="Helvetica" pitchFamily="2" charset="0"/>
              </a:rPr>
              <a:t>III: </a:t>
            </a:r>
            <a:r>
              <a:rPr lang="en-US" sz="1800" b="1" i="1" dirty="0">
                <a:solidFill>
                  <a:srgbClr val="4270C1"/>
                </a:solidFill>
                <a:effectLst/>
                <a:latin typeface="Helvetica" pitchFamily="2" charset="0"/>
              </a:rPr>
              <a:t>We recommend the expeditious completion of the EIC as the highest priority for facility construction. </a:t>
            </a:r>
            <a:r>
              <a:rPr lang="en-US" b="1" i="1" dirty="0">
                <a:solidFill>
                  <a:srgbClr val="4270C1"/>
                </a:solidFill>
                <a:latin typeface="Helvetica" pitchFamily="2" charset="0"/>
              </a:rPr>
              <a:t>[The Partnership is here]</a:t>
            </a:r>
            <a:endParaRPr lang="en-US" dirty="0">
              <a:effectLst/>
            </a:endParaRPr>
          </a:p>
          <a:p>
            <a:endParaRPr lang="en-US" dirty="0">
              <a:effectLst/>
            </a:endParaRPr>
          </a:p>
          <a:p>
            <a:r>
              <a:rPr lang="en-US" sz="1800" b="1" i="1" dirty="0">
                <a:solidFill>
                  <a:srgbClr val="4270C1"/>
                </a:solidFill>
                <a:effectLst/>
                <a:latin typeface="Helvetica" pitchFamily="2" charset="0"/>
              </a:rPr>
              <a:t>IV: We recommend capitalizing on the unique ways in which nuclear physics can advance discovery science and applications for society by investing in additional projects and new strategic opportunities. [</a:t>
            </a:r>
            <a:r>
              <a:rPr lang="en-US" sz="1800" b="1" i="1" dirty="0" err="1">
                <a:solidFill>
                  <a:srgbClr val="4270C1"/>
                </a:solidFill>
                <a:effectLst/>
                <a:latin typeface="Helvetica" pitchFamily="2" charset="0"/>
              </a:rPr>
              <a:t>SoLID</a:t>
            </a:r>
            <a:r>
              <a:rPr lang="en-US" sz="1800" b="1" i="1" dirty="0">
                <a:solidFill>
                  <a:srgbClr val="4270C1"/>
                </a:solidFill>
                <a:effectLst/>
                <a:latin typeface="Helvetica" pitchFamily="2" charset="0"/>
              </a:rPr>
              <a:t> is here]</a:t>
            </a:r>
          </a:p>
          <a:p>
            <a:endParaRPr lang="en-US" b="1" i="1" dirty="0">
              <a:solidFill>
                <a:srgbClr val="4270C1"/>
              </a:solidFill>
              <a:latin typeface="Helvetica" pitchFamily="2" charset="0"/>
            </a:endParaRPr>
          </a:p>
          <a:p>
            <a:r>
              <a:rPr lang="en-US" b="1" i="1" dirty="0">
                <a:solidFill>
                  <a:srgbClr val="4270C1"/>
                </a:solidFill>
                <a:effectLst/>
                <a:latin typeface="Helvetica" pitchFamily="2" charset="0"/>
              </a:rPr>
              <a:t>Upgrades to CEBAF mentioned in document text. </a:t>
            </a:r>
            <a:endParaRPr lang="en-US" dirty="0">
              <a:effectLst/>
            </a:endParaRPr>
          </a:p>
          <a:p>
            <a:endParaRPr lang="en-US" dirty="0">
              <a:effectLst/>
            </a:endParaRPr>
          </a:p>
        </p:txBody>
      </p:sp>
    </p:spTree>
    <p:extLst>
      <p:ext uri="{BB962C8B-B14F-4D97-AF65-F5344CB8AC3E}">
        <p14:creationId xmlns:p14="http://schemas.microsoft.com/office/powerpoint/2010/main" val="157154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5C9C-63E4-299E-09DC-7FB7A331E81E}"/>
              </a:ext>
            </a:extLst>
          </p:cNvPr>
          <p:cNvSpPr>
            <a:spLocks noGrp="1"/>
          </p:cNvSpPr>
          <p:nvPr>
            <p:ph type="title"/>
          </p:nvPr>
        </p:nvSpPr>
        <p:spPr>
          <a:xfrm>
            <a:off x="343548" y="251239"/>
            <a:ext cx="11504904" cy="1477328"/>
          </a:xfrm>
        </p:spPr>
        <p:txBody>
          <a:bodyPr/>
          <a:lstStyle/>
          <a:p>
            <a:pPr marL="342900" marR="0" lvl="0" indent="0" algn="l" defTabSz="914400" rtl="0" eaLnBrk="1" fontAlgn="base" latinLnBrk="0" hangingPunct="1">
              <a:lnSpc>
                <a:spcPct val="100000"/>
              </a:lnSpc>
              <a:spcBef>
                <a:spcPts val="0"/>
              </a:spcBef>
              <a:spcAft>
                <a:spcPct val="0"/>
              </a:spcAft>
              <a:buClrTx/>
              <a:buSzPct val="120000"/>
              <a:buFontTx/>
              <a:buNone/>
              <a:tabLst/>
              <a:defRPr/>
            </a:pPr>
            <a:r>
              <a:rPr lang="en-US" dirty="0"/>
              <a:t>Jefferson Lab’s Science and Technology Vision</a:t>
            </a:r>
            <a:br>
              <a:rPr lang="en-US" dirty="0"/>
            </a:br>
            <a:r>
              <a:rPr kumimoji="0" lang="en-US" sz="2000" b="0" i="0" u="none" strike="noStrike" kern="0" cap="none" spc="0" normalizeH="0" baseline="0" noProof="0" dirty="0">
                <a:ln>
                  <a:noFill/>
                </a:ln>
                <a:solidFill>
                  <a:srgbClr val="000000"/>
                </a:solidFill>
                <a:effectLst/>
                <a:uLnTx/>
                <a:uFillTx/>
                <a:latin typeface="Arial"/>
                <a:ea typeface="+mn-ea"/>
                <a:cs typeface="Arial"/>
              </a:rPr>
              <a:t>The future S&amp;T Vision builds upon our present strengths, founded on four pillars:</a:t>
            </a:r>
            <a:br>
              <a:rPr lang="en-US" sz="2000" b="0" i="0" u="none" strike="noStrike" kern="0" cap="none" spc="0" normalizeH="0" baseline="0" noProof="0" dirty="0">
                <a:ln>
                  <a:noFill/>
                </a:ln>
                <a:solidFill>
                  <a:srgbClr val="000000"/>
                </a:solidFill>
                <a:effectLst/>
                <a:uLnTx/>
                <a:uFillTx/>
                <a:latin typeface="Arial"/>
                <a:cs typeface="Arial"/>
              </a:rPr>
            </a:br>
            <a:br>
              <a:rPr kumimoji="0" lang="en-US" sz="2000" b="0" i="0" u="none" strike="noStrike" kern="0" cap="none" spc="0" normalizeH="0" baseline="0" noProof="0" dirty="0">
                <a:ln>
                  <a:noFill/>
                </a:ln>
                <a:solidFill>
                  <a:srgbClr val="000000">
                    <a:lumMod val="95000"/>
                    <a:lumOff val="5000"/>
                  </a:srgbClr>
                </a:solidFill>
                <a:effectLst/>
                <a:uLnTx/>
                <a:uFillTx/>
                <a:latin typeface="Arial"/>
                <a:ea typeface="+mn-ea"/>
                <a:cs typeface="Arial"/>
              </a:rPr>
            </a:br>
            <a:endParaRPr lang="en-US" sz="2000" dirty="0"/>
          </a:p>
        </p:txBody>
      </p:sp>
      <p:sp>
        <p:nvSpPr>
          <p:cNvPr id="4" name="Rectangle 3">
            <a:extLst>
              <a:ext uri="{FF2B5EF4-FFF2-40B4-BE49-F238E27FC236}">
                <a16:creationId xmlns:a16="http://schemas.microsoft.com/office/drawing/2014/main" id="{16A6DBE1-04A2-D3D8-B22B-B1A48E077E56}"/>
              </a:ext>
            </a:extLst>
          </p:cNvPr>
          <p:cNvSpPr/>
          <p:nvPr/>
        </p:nvSpPr>
        <p:spPr>
          <a:xfrm>
            <a:off x="363219" y="1168767"/>
            <a:ext cx="2766515" cy="655106"/>
          </a:xfrm>
          <a:prstGeom prst="rect">
            <a:avLst/>
          </a:prstGeom>
          <a:solidFill>
            <a:schemeClr val="accent4"/>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Nuclear Physics at CEBAF</a:t>
            </a:r>
          </a:p>
        </p:txBody>
      </p:sp>
      <p:sp>
        <p:nvSpPr>
          <p:cNvPr id="5" name="Rectangle 4">
            <a:extLst>
              <a:ext uri="{FF2B5EF4-FFF2-40B4-BE49-F238E27FC236}">
                <a16:creationId xmlns:a16="http://schemas.microsoft.com/office/drawing/2014/main" id="{CF401D0A-5545-31D6-5A07-A6107CB4DB3A}"/>
              </a:ext>
            </a:extLst>
          </p:cNvPr>
          <p:cNvSpPr/>
          <p:nvPr/>
        </p:nvSpPr>
        <p:spPr>
          <a:xfrm>
            <a:off x="3298514" y="1168767"/>
            <a:ext cx="2730085" cy="655106"/>
          </a:xfrm>
          <a:prstGeom prst="rect">
            <a:avLst/>
          </a:prstGeom>
          <a:solidFill>
            <a:schemeClr val="accent4"/>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Electron-Ion Collider Project</a:t>
            </a:r>
          </a:p>
        </p:txBody>
      </p:sp>
      <p:sp>
        <p:nvSpPr>
          <p:cNvPr id="6" name="Rectangle 5">
            <a:extLst>
              <a:ext uri="{FF2B5EF4-FFF2-40B4-BE49-F238E27FC236}">
                <a16:creationId xmlns:a16="http://schemas.microsoft.com/office/drawing/2014/main" id="{47B5ACCA-02E9-F24B-D07C-C8EF0382B85E}"/>
              </a:ext>
            </a:extLst>
          </p:cNvPr>
          <p:cNvSpPr/>
          <p:nvPr/>
        </p:nvSpPr>
        <p:spPr>
          <a:xfrm>
            <a:off x="6197379" y="1168767"/>
            <a:ext cx="2693769" cy="655106"/>
          </a:xfrm>
          <a:prstGeom prst="rect">
            <a:avLst/>
          </a:prstGeom>
          <a:solidFill>
            <a:schemeClr val="accent4"/>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a:rPr>
              <a:t>HPDF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World-leading </a:t>
            </a:r>
            <a:r>
              <a:rPr lang="en-US">
                <a:solidFill>
                  <a:srgbClr val="FFFFFF"/>
                </a:solidFill>
                <a:latin typeface="Calibri" panose="020F0502020204030204"/>
              </a:rPr>
              <a:t>D</a:t>
            </a:r>
            <a:r>
              <a:rPr kumimoji="0" lang="en-US" sz="1800" b="0" i="0" u="none" strike="noStrike" kern="1200" cap="none" spc="0" normalizeH="0" baseline="0" noProof="0" err="1">
                <a:ln>
                  <a:noFill/>
                </a:ln>
                <a:solidFill>
                  <a:srgbClr val="FFFFFF"/>
                </a:solidFill>
                <a:effectLst/>
                <a:uLnTx/>
                <a:uFillTx/>
                <a:latin typeface="Calibri" panose="020F0502020204030204"/>
                <a:ea typeface="+mn-ea"/>
                <a:cs typeface="+mn-cs"/>
              </a:rPr>
              <a:t>ata</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t>
            </a:r>
            <a:r>
              <a:rPr lang="en-US">
                <a:solidFill>
                  <a:srgbClr val="FFFFFF"/>
                </a:solidFill>
                <a:latin typeface="Calibri" panose="020F0502020204030204"/>
              </a:rPr>
              <a:t>F</a:t>
            </a:r>
            <a:r>
              <a:rPr kumimoji="0" lang="en-US" sz="1800" b="0" i="0" u="none" strike="noStrike" kern="1200" cap="none" spc="0" normalizeH="0" baseline="0" noProof="0" err="1">
                <a:ln>
                  <a:noFill/>
                </a:ln>
                <a:solidFill>
                  <a:srgbClr val="FFFFFF"/>
                </a:solidFill>
                <a:effectLst/>
                <a:uLnTx/>
                <a:uFillTx/>
                <a:latin typeface="Calibri" panose="020F0502020204030204"/>
                <a:ea typeface="+mn-ea"/>
                <a:cs typeface="+mn-cs"/>
              </a:rPr>
              <a:t>acility</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D5A73AF-EE23-4F48-6861-12A5C69847DD}"/>
              </a:ext>
            </a:extLst>
          </p:cNvPr>
          <p:cNvSpPr/>
          <p:nvPr/>
        </p:nvSpPr>
        <p:spPr>
          <a:xfrm>
            <a:off x="9040059" y="1165136"/>
            <a:ext cx="2851915" cy="655106"/>
          </a:xfrm>
          <a:prstGeom prst="rect">
            <a:avLst/>
          </a:prstGeom>
          <a:solidFill>
            <a:schemeClr val="accent4"/>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Superconducting Radio Frequency Accelerator S&amp;T</a:t>
            </a:r>
          </a:p>
        </p:txBody>
      </p:sp>
      <p:pic>
        <p:nvPicPr>
          <p:cNvPr id="8" name="Picture 7" descr="A picture containing graphical user interface&#10;&#10;AI-generated content may be incorrect.">
            <a:extLst>
              <a:ext uri="{FF2B5EF4-FFF2-40B4-BE49-F238E27FC236}">
                <a16:creationId xmlns:a16="http://schemas.microsoft.com/office/drawing/2014/main" id="{85BE33E6-BDEE-80E9-335D-1DCFE4D188CC}"/>
              </a:ext>
            </a:extLst>
          </p:cNvPr>
          <p:cNvPicPr>
            <a:picLocks noChangeAspect="1"/>
          </p:cNvPicPr>
          <p:nvPr/>
        </p:nvPicPr>
        <p:blipFill>
          <a:blip r:embed="rId2"/>
          <a:stretch>
            <a:fillRect/>
          </a:stretch>
        </p:blipFill>
        <p:spPr>
          <a:xfrm>
            <a:off x="363218" y="1813826"/>
            <a:ext cx="11528755" cy="2307336"/>
          </a:xfrm>
          <a:prstGeom prst="rect">
            <a:avLst/>
          </a:prstGeom>
        </p:spPr>
      </p:pic>
      <p:sp>
        <p:nvSpPr>
          <p:cNvPr id="9" name="Rectangle 8">
            <a:extLst>
              <a:ext uri="{FF2B5EF4-FFF2-40B4-BE49-F238E27FC236}">
                <a16:creationId xmlns:a16="http://schemas.microsoft.com/office/drawing/2014/main" id="{BACE0FC8-E892-D2A2-2533-D3989C163423}"/>
              </a:ext>
            </a:extLst>
          </p:cNvPr>
          <p:cNvSpPr/>
          <p:nvPr/>
        </p:nvSpPr>
        <p:spPr>
          <a:xfrm>
            <a:off x="366346" y="3996313"/>
            <a:ext cx="11525627" cy="43542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alibri" panose="020F0502020204030204"/>
              </a:rPr>
              <a:t>User Community</a:t>
            </a:r>
            <a:endParaRPr lang="en-US">
              <a:solidFill>
                <a:srgbClr val="FFFFFF"/>
              </a:solidFill>
              <a:latin typeface="Calibri" panose="020F0502020204030204"/>
            </a:endParaRPr>
          </a:p>
        </p:txBody>
      </p:sp>
      <p:sp>
        <p:nvSpPr>
          <p:cNvPr id="10" name="TextBox 9">
            <a:extLst>
              <a:ext uri="{FF2B5EF4-FFF2-40B4-BE49-F238E27FC236}">
                <a16:creationId xmlns:a16="http://schemas.microsoft.com/office/drawing/2014/main" id="{E2CE66DA-ECE1-BB92-C8A0-F7F9FCBEE13A}"/>
              </a:ext>
            </a:extLst>
          </p:cNvPr>
          <p:cNvSpPr txBox="1"/>
          <p:nvPr/>
        </p:nvSpPr>
        <p:spPr>
          <a:xfrm>
            <a:off x="2262555" y="4431324"/>
            <a:ext cx="872196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D0D0D"/>
                </a:solidFill>
                <a:latin typeface="Arial"/>
              </a:rPr>
              <a:t>Partnerships and collaborations are imperative to achieve our vision</a:t>
            </a:r>
            <a:r>
              <a:rPr lang="en-US">
                <a:latin typeface="Arial"/>
                <a:cs typeface="Arial"/>
              </a:rPr>
              <a:t>​</a:t>
            </a:r>
            <a:endParaRPr lang="en-US"/>
          </a:p>
        </p:txBody>
      </p:sp>
      <p:pic>
        <p:nvPicPr>
          <p:cNvPr id="1026" name="Picture 2">
            <a:extLst>
              <a:ext uri="{FF2B5EF4-FFF2-40B4-BE49-F238E27FC236}">
                <a16:creationId xmlns:a16="http://schemas.microsoft.com/office/drawing/2014/main" id="{B1323149-FF36-412E-C12E-A045654CE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2277" y="4800656"/>
            <a:ext cx="1100723" cy="8319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73B1C6B-4613-D6F7-9508-FC1D7D3BD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2861" y="4926245"/>
            <a:ext cx="2215128" cy="555725"/>
          </a:xfrm>
          <a:prstGeom prst="rect">
            <a:avLst/>
          </a:prstGeom>
        </p:spPr>
      </p:pic>
      <p:pic>
        <p:nvPicPr>
          <p:cNvPr id="14" name="Picture 14" descr="William and Mary Logo - PNG Logo Vector Brand Downloads (SVG, EPS)">
            <a:extLst>
              <a:ext uri="{FF2B5EF4-FFF2-40B4-BE49-F238E27FC236}">
                <a16:creationId xmlns:a16="http://schemas.microsoft.com/office/drawing/2014/main" id="{B5BE6F58-3579-14DD-6B33-CCFAC639F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976" y="4557399"/>
            <a:ext cx="1757682" cy="10985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Old Dominion University - Best Degree Programs">
            <a:extLst>
              <a:ext uri="{FF2B5EF4-FFF2-40B4-BE49-F238E27FC236}">
                <a16:creationId xmlns:a16="http://schemas.microsoft.com/office/drawing/2014/main" id="{3D78A0B1-0442-E564-F201-DF0B9C5D75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8301" y="4724048"/>
            <a:ext cx="1806943" cy="7579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thletics">
            <a:extLst>
              <a:ext uri="{FF2B5EF4-FFF2-40B4-BE49-F238E27FC236}">
                <a16:creationId xmlns:a16="http://schemas.microsoft.com/office/drawing/2014/main" id="{56A2E528-30AD-5B37-040B-018296E4D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047" y="5603296"/>
            <a:ext cx="1265314" cy="1078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ampton University Logo PNG vector in SVG, PDF, AI, CDR format">
            <a:extLst>
              <a:ext uri="{FF2B5EF4-FFF2-40B4-BE49-F238E27FC236}">
                <a16:creationId xmlns:a16="http://schemas.microsoft.com/office/drawing/2014/main" id="{FE961AF8-3D02-B377-342F-21974AE3FDA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928" t="35446" r="7160" b="33750"/>
          <a:stretch/>
        </p:blipFill>
        <p:spPr bwMode="auto">
          <a:xfrm>
            <a:off x="9618429" y="5774278"/>
            <a:ext cx="1915672" cy="5155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Virginia Tech Logo and symbol, meaning, history, PNG, brand">
            <a:extLst>
              <a:ext uri="{FF2B5EF4-FFF2-40B4-BE49-F238E27FC236}">
                <a16:creationId xmlns:a16="http://schemas.microsoft.com/office/drawing/2014/main" id="{331CE4E9-F8F3-6B69-CD85-2EC72B30B0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1886" y="5555319"/>
            <a:ext cx="1866381" cy="11743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IKEN">
            <a:extLst>
              <a:ext uri="{FF2B5EF4-FFF2-40B4-BE49-F238E27FC236}">
                <a16:creationId xmlns:a16="http://schemas.microsoft.com/office/drawing/2014/main" id="{89B097A0-EC0E-7D79-3934-6E7E712C0C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0405" y="5754785"/>
            <a:ext cx="15113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JCLab">
            <a:extLst>
              <a:ext uri="{FF2B5EF4-FFF2-40B4-BE49-F238E27FC236}">
                <a16:creationId xmlns:a16="http://schemas.microsoft.com/office/drawing/2014/main" id="{34B6B824-6BA5-AC52-312C-1DFB80FFE2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4263" y="5830574"/>
            <a:ext cx="1905000" cy="9461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Virginia Logo and symbol, meaning, history ...">
            <a:extLst>
              <a:ext uri="{FF2B5EF4-FFF2-40B4-BE49-F238E27FC236}">
                <a16:creationId xmlns:a16="http://schemas.microsoft.com/office/drawing/2014/main" id="{482CB999-F5AF-3FBF-7F2E-D41290ECDE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3440" y="4838662"/>
            <a:ext cx="1265314" cy="71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007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FAD1-5529-6BEA-2DB5-BC8DA041DE86}"/>
              </a:ext>
            </a:extLst>
          </p:cNvPr>
          <p:cNvSpPr>
            <a:spLocks noGrp="1"/>
          </p:cNvSpPr>
          <p:nvPr>
            <p:ph type="title"/>
          </p:nvPr>
        </p:nvSpPr>
        <p:spPr/>
        <p:txBody>
          <a:bodyPr/>
          <a:lstStyle/>
          <a:p>
            <a:r>
              <a:rPr lang="en-US" dirty="0"/>
              <a:t>Jefferson Lab core capabilities support our vision &amp; strategy</a:t>
            </a:r>
          </a:p>
        </p:txBody>
      </p:sp>
      <p:pic>
        <p:nvPicPr>
          <p:cNvPr id="3" name="Picture 2">
            <a:extLst>
              <a:ext uri="{FF2B5EF4-FFF2-40B4-BE49-F238E27FC236}">
                <a16:creationId xmlns:a16="http://schemas.microsoft.com/office/drawing/2014/main" id="{3A7B36B1-1EB9-B6D9-C280-D44B634365F1}"/>
              </a:ext>
            </a:extLst>
          </p:cNvPr>
          <p:cNvPicPr>
            <a:picLocks noChangeAspect="1"/>
          </p:cNvPicPr>
          <p:nvPr/>
        </p:nvPicPr>
        <p:blipFill rotWithShape="1">
          <a:blip r:embed="rId2">
            <a:extLst>
              <a:ext uri="{28A0092B-C50C-407E-A947-70E740481C1C}">
                <a14:useLocalDpi xmlns:a14="http://schemas.microsoft.com/office/drawing/2010/main" val="0"/>
              </a:ext>
            </a:extLst>
          </a:blip>
          <a:srcRect t="20773" b="14947"/>
          <a:stretch/>
        </p:blipFill>
        <p:spPr>
          <a:xfrm>
            <a:off x="3165865" y="867022"/>
            <a:ext cx="6308791" cy="2412877"/>
          </a:xfrm>
          <a:prstGeom prst="rect">
            <a:avLst/>
          </a:prstGeom>
        </p:spPr>
      </p:pic>
      <p:sp>
        <p:nvSpPr>
          <p:cNvPr id="5" name="TextBox 4">
            <a:extLst>
              <a:ext uri="{FF2B5EF4-FFF2-40B4-BE49-F238E27FC236}">
                <a16:creationId xmlns:a16="http://schemas.microsoft.com/office/drawing/2014/main" id="{B5AF42BA-210B-D4C7-8732-945F3990517E}"/>
              </a:ext>
            </a:extLst>
          </p:cNvPr>
          <p:cNvSpPr txBox="1"/>
          <p:nvPr/>
        </p:nvSpPr>
        <p:spPr>
          <a:xfrm>
            <a:off x="85887" y="1447154"/>
            <a:ext cx="2590800" cy="5079877"/>
          </a:xfrm>
          <a:prstGeom prst="rect">
            <a:avLst/>
          </a:prstGeom>
          <a:noFill/>
        </p:spPr>
        <p:txBody>
          <a:bodyPr wrap="square">
            <a:normAutofit fontScale="92500" lnSpcReduction="10000"/>
          </a:bodyPr>
          <a:lstStyle/>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kern="1200" dirty="0">
                <a:solidFill>
                  <a:srgbClr val="000000"/>
                </a:solidFill>
                <a:latin typeface="Calibri" panose="020F0502020204030204" pitchFamily="34" charset="0"/>
                <a:cs typeface="Calibri" panose="020F0502020204030204" pitchFamily="34" charset="0"/>
              </a:rPr>
              <a:t>Perform cutting edge R&amp;D for next-generation accelerators and cryo-systems</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kern="1200" dirty="0">
              <a:solidFill>
                <a:srgbClr val="000000"/>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kern="1200" dirty="0">
                <a:solidFill>
                  <a:srgbClr val="000000"/>
                </a:solidFill>
                <a:latin typeface="Calibri" panose="020F0502020204030204" pitchFamily="34" charset="0"/>
                <a:cs typeface="Calibri" panose="020F0502020204030204" pitchFamily="34" charset="0"/>
              </a:rPr>
              <a:t>Deliver cryomodules for construction projects such as: LCLS-II HE; SNS-PPU, and EIC</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kern="1200" dirty="0">
              <a:solidFill>
                <a:srgbClr val="000000"/>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kern="1200" dirty="0">
                <a:solidFill>
                  <a:srgbClr val="000000"/>
                </a:solidFill>
                <a:latin typeface="Calibri" panose="020F0502020204030204" pitchFamily="34" charset="0"/>
                <a:cs typeface="Calibri" panose="020F0502020204030204" pitchFamily="34" charset="0"/>
              </a:rPr>
              <a:t>Develop CEBAF upgrade concepts for positrons and 22 GeV</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kern="1200" dirty="0">
              <a:solidFill>
                <a:srgbClr val="000000"/>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kern="1200" dirty="0">
                <a:solidFill>
                  <a:srgbClr val="000000"/>
                </a:solidFill>
                <a:latin typeface="Calibri" panose="020F0502020204030204" pitchFamily="34" charset="0"/>
                <a:cs typeface="Calibri" panose="020F0502020204030204" pitchFamily="34" charset="0"/>
              </a:rPr>
              <a:t>Perform R&amp;D that enables new nuclear physics detectors to deploy to applications in nuclear imaging and medicine</a:t>
            </a:r>
          </a:p>
        </p:txBody>
      </p:sp>
      <p:sp>
        <p:nvSpPr>
          <p:cNvPr id="7" name="TextBox 6">
            <a:extLst>
              <a:ext uri="{FF2B5EF4-FFF2-40B4-BE49-F238E27FC236}">
                <a16:creationId xmlns:a16="http://schemas.microsoft.com/office/drawing/2014/main" id="{B819E145-F603-2C45-F020-485EA84E2AA7}"/>
              </a:ext>
            </a:extLst>
          </p:cNvPr>
          <p:cNvSpPr txBox="1"/>
          <p:nvPr/>
        </p:nvSpPr>
        <p:spPr>
          <a:xfrm>
            <a:off x="473196" y="860396"/>
            <a:ext cx="21176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Accelerator and Detector Science &amp; Technology</a:t>
            </a:r>
          </a:p>
        </p:txBody>
      </p:sp>
      <p:sp>
        <p:nvSpPr>
          <p:cNvPr id="8" name="TextBox 7">
            <a:extLst>
              <a:ext uri="{FF2B5EF4-FFF2-40B4-BE49-F238E27FC236}">
                <a16:creationId xmlns:a16="http://schemas.microsoft.com/office/drawing/2014/main" id="{4BC5A485-6334-E037-3F43-07CDAD1850C2}"/>
              </a:ext>
            </a:extLst>
          </p:cNvPr>
          <p:cNvSpPr txBox="1"/>
          <p:nvPr/>
        </p:nvSpPr>
        <p:spPr>
          <a:xfrm>
            <a:off x="3965627" y="3489546"/>
            <a:ext cx="47092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Nuclear Physics and the CEBAF National User Facility </a:t>
            </a:r>
          </a:p>
        </p:txBody>
      </p:sp>
      <p:sp>
        <p:nvSpPr>
          <p:cNvPr id="9" name="TextBox 8">
            <a:extLst>
              <a:ext uri="{FF2B5EF4-FFF2-40B4-BE49-F238E27FC236}">
                <a16:creationId xmlns:a16="http://schemas.microsoft.com/office/drawing/2014/main" id="{8B97CCD0-AD21-AD57-1A26-ECF759CF4940}"/>
              </a:ext>
            </a:extLst>
          </p:cNvPr>
          <p:cNvSpPr txBox="1"/>
          <p:nvPr/>
        </p:nvSpPr>
        <p:spPr>
          <a:xfrm>
            <a:off x="2829339" y="3903162"/>
            <a:ext cx="6666852" cy="2108591"/>
          </a:xfrm>
          <a:prstGeom prst="rect">
            <a:avLst/>
          </a:prstGeom>
          <a:noFill/>
        </p:spPr>
        <p:txBody>
          <a:bodyPr wrap="square" rtlCol="0">
            <a:spAutoFit/>
          </a:bodyPr>
          <a:lstStyle/>
          <a:p>
            <a:pPr marL="285750" marR="0" lvl="0" indent="-285750" algn="l" defTabSz="914400" rtl="0" eaLnBrk="1" fontAlgn="auto" latinLnBrk="0" hangingPunct="1">
              <a:lnSpc>
                <a:spcPts val="12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Drive strong-force discovery and connections of quarks and gluons to the proton and atomic nuclei</a:t>
            </a:r>
          </a:p>
          <a:p>
            <a:pPr marL="285750" marR="0" lvl="0" indent="-285750" algn="l" defTabSz="914400" rtl="0" eaLnBrk="1" fontAlgn="auto" latinLnBrk="0" hangingPunct="1">
              <a:lnSpc>
                <a:spcPts val="1200"/>
              </a:lnSpc>
              <a:spcBef>
                <a:spcPts val="0"/>
              </a:spcBef>
              <a:spcAft>
                <a:spcPts val="0"/>
              </a:spcAft>
              <a:buClrTx/>
              <a:buSzTx/>
              <a:buFont typeface="Arial" panose="020B0604020202020204" pitchFamily="34" charset="0"/>
              <a:buChar char="•"/>
              <a:tabLst/>
              <a:defRPr/>
            </a:pPr>
            <a:endParaRPr kumimoji="0" lang="en-US" sz="16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ts val="12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Steward a vibrant nuclear physics research program at CEBAF supporting ~1,650 annual users</a:t>
            </a:r>
          </a:p>
          <a:p>
            <a:pPr marL="285750" marR="0" lvl="0" indent="-285750" algn="l" defTabSz="914400" rtl="0" eaLnBrk="1" fontAlgn="auto" latinLnBrk="0" hangingPunct="1">
              <a:lnSpc>
                <a:spcPts val="1200"/>
              </a:lnSpc>
              <a:spcBef>
                <a:spcPts val="0"/>
              </a:spcBef>
              <a:spcAft>
                <a:spcPts val="0"/>
              </a:spcAft>
              <a:buClrTx/>
              <a:buSzTx/>
              <a:buFont typeface="Arial" panose="020B0604020202020204" pitchFamily="34" charset="0"/>
              <a:buChar char="•"/>
              <a:tabLst/>
              <a:defRPr/>
            </a:pPr>
            <a:endParaRPr kumimoji="0" lang="en-US" sz="16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ts val="12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Execute the MOLLER Project on budget and on time</a:t>
            </a:r>
          </a:p>
          <a:p>
            <a:pPr marL="285750" marR="0" lvl="0" indent="-285750" algn="l" defTabSz="914400" rtl="0" eaLnBrk="1" fontAlgn="auto" latinLnBrk="0" hangingPunct="1">
              <a:lnSpc>
                <a:spcPts val="1200"/>
              </a:lnSpc>
              <a:spcBef>
                <a:spcPts val="0"/>
              </a:spcBef>
              <a:spcAft>
                <a:spcPts val="0"/>
              </a:spcAft>
              <a:buClrTx/>
              <a:buSzTx/>
              <a:buFont typeface="Arial" panose="020B0604020202020204" pitchFamily="34" charset="0"/>
              <a:buChar char="•"/>
              <a:tabLst/>
              <a:defRPr/>
            </a:pPr>
            <a:endParaRPr kumimoji="0" lang="en-US" sz="16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ts val="12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Calibri" panose="020F0502020204030204" pitchFamily="34" charset="0"/>
                <a:ea typeface="+mn-ea"/>
                <a:cs typeface="Calibri" panose="020F0502020204030204" pitchFamily="34" charset="0"/>
              </a:rPr>
              <a:t>Pursue </a:t>
            </a:r>
            <a:r>
              <a:rPr lang="en-US" sz="1600" kern="1200" dirty="0" err="1">
                <a:solidFill>
                  <a:srgbClr val="000000"/>
                </a:solidFill>
                <a:latin typeface="Calibri" panose="020F0502020204030204" pitchFamily="34" charset="0"/>
                <a:ea typeface="+mn-ea"/>
                <a:cs typeface="Calibri" panose="020F0502020204030204" pitchFamily="34" charset="0"/>
              </a:rPr>
              <a:t>SoLID</a:t>
            </a:r>
            <a:r>
              <a:rPr lang="en-US" sz="1600" kern="1200" dirty="0">
                <a:solidFill>
                  <a:srgbClr val="000000"/>
                </a:solidFill>
                <a:latin typeface="Calibri" panose="020F0502020204030204" pitchFamily="34" charset="0"/>
                <a:ea typeface="+mn-ea"/>
                <a:cs typeface="Calibri" panose="020F0502020204030204" pitchFamily="34" charset="0"/>
              </a:rPr>
              <a:t> as the next major Detector in Hall A</a:t>
            </a:r>
          </a:p>
          <a:p>
            <a:pPr marL="285750" marR="0" lvl="0" indent="-285750" algn="l" defTabSz="914400" rtl="0" eaLnBrk="1" fontAlgn="auto" latinLnBrk="0" hangingPunct="1">
              <a:lnSpc>
                <a:spcPts val="1200"/>
              </a:lnSpc>
              <a:spcBef>
                <a:spcPts val="0"/>
              </a:spcBef>
              <a:spcAft>
                <a:spcPts val="0"/>
              </a:spcAft>
              <a:buClrTx/>
              <a:buSzTx/>
              <a:buFont typeface="Arial" panose="020B0604020202020204" pitchFamily="34" charset="0"/>
              <a:buChar char="•"/>
              <a:tabLst/>
              <a:defRPr/>
            </a:pPr>
            <a:endParaRPr lang="en-US" sz="1600" kern="1200" dirty="0">
              <a:solidFill>
                <a:srgbClr val="000000"/>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ts val="12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Calibri" panose="020F0502020204030204" pitchFamily="34" charset="0"/>
                <a:ea typeface="+mn-ea"/>
                <a:cs typeface="Calibri" panose="020F0502020204030204" pitchFamily="34" charset="0"/>
              </a:rPr>
              <a:t>Pursue R&amp;D relevant for both CEBAF and EIC</a:t>
            </a:r>
          </a:p>
          <a:p>
            <a:pPr marR="0" lvl="0" algn="l" defTabSz="914400" rtl="0" eaLnBrk="1" fontAlgn="auto" latinLnBrk="0" hangingPunct="1">
              <a:lnSpc>
                <a:spcPts val="1200"/>
              </a:lnSpc>
              <a:spcBef>
                <a:spcPts val="0"/>
              </a:spcBef>
              <a:spcAft>
                <a:spcPts val="0"/>
              </a:spcAft>
              <a:buClrTx/>
              <a:buSzTx/>
              <a:tabLst/>
              <a:defRPr/>
            </a:pPr>
            <a:endParaRPr lang="en-US" sz="1600" kern="1200" dirty="0">
              <a:solidFill>
                <a:srgbClr val="000000"/>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ts val="12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Calibri" panose="020F0502020204030204" pitchFamily="34" charset="0"/>
                <a:ea typeface="+mn-ea"/>
                <a:cs typeface="Calibri" panose="020F0502020204030204" pitchFamily="34" charset="0"/>
              </a:rPr>
              <a:t>Deliver best in class theory program to guide and interpret experiments</a:t>
            </a:r>
            <a:endParaRPr kumimoji="0" lang="en-US" sz="16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394B1A4-A91C-6E60-E8EA-D49A8B82FA66}"/>
              </a:ext>
            </a:extLst>
          </p:cNvPr>
          <p:cNvSpPr txBox="1"/>
          <p:nvPr/>
        </p:nvSpPr>
        <p:spPr>
          <a:xfrm>
            <a:off x="9582583" y="1335928"/>
            <a:ext cx="2503652" cy="5191103"/>
          </a:xfrm>
          <a:prstGeom prst="rect">
            <a:avLst/>
          </a:prstGeom>
          <a:noFill/>
        </p:spPr>
        <p:txBody>
          <a:bodyPr wrap="square">
            <a:normAutofit lnSpcReduction="10000"/>
          </a:bodyPr>
          <a:lstStyle/>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800" kern="1200" dirty="0">
                <a:solidFill>
                  <a:srgbClr val="000000"/>
                </a:solidFill>
                <a:latin typeface="Calibri" panose="020F0502020204030204" pitchFamily="34" charset="0"/>
                <a:ea typeface="+mn-ea"/>
                <a:cs typeface="Calibri" panose="020F0502020204030204" pitchFamily="34" charset="0"/>
              </a:rPr>
              <a:t>Develop and deploy computational capabilities aimed at understanding the strong force</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800" kern="1200" dirty="0">
              <a:solidFill>
                <a:srgbClr val="000000"/>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800" kern="1200" dirty="0">
                <a:solidFill>
                  <a:srgbClr val="000000"/>
                </a:solidFill>
                <a:latin typeface="Calibri" panose="020F0502020204030204" pitchFamily="34" charset="0"/>
                <a:ea typeface="+mn-ea"/>
                <a:cs typeface="Calibri" panose="020F0502020204030204" pitchFamily="34" charset="0"/>
              </a:rPr>
              <a:t>Develop and implement streaming readout capability at both CEBAF and EIC</a:t>
            </a:r>
          </a:p>
          <a:p>
            <a:pPr marR="0" lvl="0" algn="l" defTabSz="914400" rtl="0" eaLnBrk="1" fontAlgn="auto" latinLnBrk="0" hangingPunct="1">
              <a:spcBef>
                <a:spcPts val="0"/>
              </a:spcBef>
              <a:spcAft>
                <a:spcPts val="0"/>
              </a:spcAft>
              <a:buClrTx/>
              <a:buSzTx/>
              <a:tabLst/>
              <a:defRPr/>
            </a:pPr>
            <a:endParaRPr kumimoji="0" lang="en-US" sz="18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800" kern="1200" dirty="0">
                <a:solidFill>
                  <a:srgbClr val="000000"/>
                </a:solidFill>
                <a:latin typeface="Calibri" panose="020F0502020204030204" pitchFamily="34" charset="0"/>
                <a:ea typeface="+mn-ea"/>
                <a:cs typeface="Calibri" panose="020F0502020204030204" pitchFamily="34" charset="0"/>
              </a:rPr>
              <a:t>Develop a data science R&amp;D program in support of HPDF</a:t>
            </a:r>
            <a:endParaRPr kumimoji="0" lang="en-US" sz="18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800" kern="1200" dirty="0">
              <a:solidFill>
                <a:srgbClr val="000000"/>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kern="1200" dirty="0">
                <a:solidFill>
                  <a:srgbClr val="000000"/>
                </a:solidFill>
                <a:latin typeface="Calibri" panose="020F0502020204030204" pitchFamily="34" charset="0"/>
                <a:ea typeface="+mn-ea"/>
                <a:cs typeface="Calibri" panose="020F0502020204030204" pitchFamily="34" charset="0"/>
              </a:rPr>
              <a:t>E</a:t>
            </a:r>
            <a:r>
              <a:rPr kumimoji="0" lang="en-US" sz="180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xecute</a:t>
            </a:r>
            <a:r>
              <a:rPr kumimoji="0" lang="en-US" sz="18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High Performance Data Facility Project with LBNL</a:t>
            </a:r>
            <a:endParaRPr lang="en-US" sz="1800" kern="1200" dirty="0">
              <a:solidFill>
                <a:srgbClr val="000000"/>
              </a:solidFill>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057D3DB8-4BD2-E1AA-D51F-83FF37E40217}"/>
              </a:ext>
            </a:extLst>
          </p:cNvPr>
          <p:cNvSpPr txBox="1"/>
          <p:nvPr/>
        </p:nvSpPr>
        <p:spPr>
          <a:xfrm>
            <a:off x="9736648" y="735987"/>
            <a:ext cx="2455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Data and Computational Science</a:t>
            </a:r>
          </a:p>
        </p:txBody>
      </p:sp>
    </p:spTree>
    <p:extLst>
      <p:ext uri="{BB962C8B-B14F-4D97-AF65-F5344CB8AC3E}">
        <p14:creationId xmlns:p14="http://schemas.microsoft.com/office/powerpoint/2010/main" val="2079657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4F91-C5E8-6C4C-2185-F08B2811C337}"/>
              </a:ext>
            </a:extLst>
          </p:cNvPr>
          <p:cNvSpPr>
            <a:spLocks noGrp="1"/>
          </p:cNvSpPr>
          <p:nvPr>
            <p:ph type="title"/>
          </p:nvPr>
        </p:nvSpPr>
        <p:spPr/>
        <p:txBody>
          <a:bodyPr/>
          <a:lstStyle/>
          <a:p>
            <a:r>
              <a:rPr lang="en-US" dirty="0"/>
              <a:t>We investigate nuclear forces to answer questions </a:t>
            </a:r>
          </a:p>
        </p:txBody>
      </p:sp>
      <p:sp>
        <p:nvSpPr>
          <p:cNvPr id="3" name="Content Placeholder 2">
            <a:extLst>
              <a:ext uri="{FF2B5EF4-FFF2-40B4-BE49-F238E27FC236}">
                <a16:creationId xmlns:a16="http://schemas.microsoft.com/office/drawing/2014/main" id="{26108E30-BC2C-11FE-9D6A-839168845231}"/>
              </a:ext>
            </a:extLst>
          </p:cNvPr>
          <p:cNvSpPr>
            <a:spLocks noGrp="1"/>
          </p:cNvSpPr>
          <p:nvPr>
            <p:ph idx="1"/>
          </p:nvPr>
        </p:nvSpPr>
        <p:spPr>
          <a:xfrm>
            <a:off x="347563" y="914400"/>
            <a:ext cx="4453037" cy="5410200"/>
          </a:xfrm>
        </p:spPr>
        <p:txBody>
          <a:bodyPr>
            <a:normAutofit/>
          </a:bodyPr>
          <a:lstStyle/>
          <a:p>
            <a:r>
              <a:rPr lang="en-US" dirty="0"/>
              <a:t>How big is the proton? </a:t>
            </a:r>
          </a:p>
          <a:p>
            <a:pPr marL="0" indent="0">
              <a:buNone/>
            </a:pPr>
            <a:endParaRPr lang="en-US" dirty="0"/>
          </a:p>
          <a:p>
            <a:r>
              <a:rPr lang="en-US" dirty="0"/>
              <a:t>How are quarks distributed in the proton? </a:t>
            </a:r>
          </a:p>
          <a:p>
            <a:pPr marL="0" indent="0">
              <a:buNone/>
            </a:pPr>
            <a:endParaRPr lang="en-US" dirty="0"/>
          </a:p>
          <a:p>
            <a:r>
              <a:rPr lang="en-US" dirty="0"/>
              <a:t>What is the spectrum of excited hadrons? </a:t>
            </a:r>
          </a:p>
          <a:p>
            <a:endParaRPr lang="en-US" dirty="0"/>
          </a:p>
          <a:p>
            <a:r>
              <a:rPr lang="en-US" dirty="0"/>
              <a:t>What is the evidence for physics beyond the</a:t>
            </a:r>
            <a:br>
              <a:rPr lang="en-US" dirty="0"/>
            </a:br>
            <a:r>
              <a:rPr lang="en-US" dirty="0"/>
              <a:t>standard model? </a:t>
            </a:r>
          </a:p>
          <a:p>
            <a:endParaRPr lang="en-US" dirty="0"/>
          </a:p>
          <a:p>
            <a:endParaRPr lang="en-US" dirty="0"/>
          </a:p>
        </p:txBody>
      </p:sp>
      <p:pic>
        <p:nvPicPr>
          <p:cNvPr id="1026" name="Picture 2" descr="The proton (red)">
            <a:extLst>
              <a:ext uri="{FF2B5EF4-FFF2-40B4-BE49-F238E27FC236}">
                <a16:creationId xmlns:a16="http://schemas.microsoft.com/office/drawing/2014/main" id="{450EF2CF-B8D3-7A79-754F-62E64B386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55513"/>
            <a:ext cx="2695575" cy="1976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s Really Inside A Proton?. If you think it's just three ...">
            <a:extLst>
              <a:ext uri="{FF2B5EF4-FFF2-40B4-BE49-F238E27FC236}">
                <a16:creationId xmlns:a16="http://schemas.microsoft.com/office/drawing/2014/main" id="{6C8C93A7-85A8-73B1-1E8F-64B2BF097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200" y="1452124"/>
            <a:ext cx="2362200" cy="19768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A22CB88-29D5-66F8-F12D-8C28EC312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613899"/>
            <a:ext cx="3867920" cy="2174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CE77826-8E5B-41D5-3816-260E73113BDE}"/>
              </a:ext>
            </a:extLst>
          </p:cNvPr>
          <p:cNvPicPr>
            <a:picLocks noChangeAspect="1"/>
          </p:cNvPicPr>
          <p:nvPr/>
        </p:nvPicPr>
        <p:blipFill>
          <a:blip r:embed="rId6"/>
          <a:stretch>
            <a:fillRect/>
          </a:stretch>
        </p:blipFill>
        <p:spPr>
          <a:xfrm>
            <a:off x="8973320" y="3613899"/>
            <a:ext cx="3094002" cy="2174698"/>
          </a:xfrm>
          <a:prstGeom prst="rect">
            <a:avLst/>
          </a:prstGeom>
        </p:spPr>
      </p:pic>
    </p:spTree>
    <p:extLst>
      <p:ext uri="{BB962C8B-B14F-4D97-AF65-F5344CB8AC3E}">
        <p14:creationId xmlns:p14="http://schemas.microsoft.com/office/powerpoint/2010/main" val="509125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3F0B-A834-CBE4-CFEC-E951A0BEA9BC}"/>
              </a:ext>
            </a:extLst>
          </p:cNvPr>
          <p:cNvSpPr>
            <a:spLocks noGrp="1"/>
          </p:cNvSpPr>
          <p:nvPr>
            <p:ph type="title"/>
          </p:nvPr>
        </p:nvSpPr>
        <p:spPr>
          <a:xfrm>
            <a:off x="343548" y="251239"/>
            <a:ext cx="11504904" cy="877163"/>
          </a:xfrm>
        </p:spPr>
        <p:txBody>
          <a:bodyPr/>
          <a:lstStyle/>
          <a:p>
            <a:r>
              <a:rPr lang="en-US" dirty="0"/>
              <a:t>Nuclear Physics Questions:</a:t>
            </a:r>
            <a:br>
              <a:rPr lang="en-US" dirty="0"/>
            </a:br>
            <a:r>
              <a:rPr lang="en-US" sz="2800" dirty="0"/>
              <a:t>‘How big is the proton?’</a:t>
            </a:r>
          </a:p>
        </p:txBody>
      </p:sp>
      <p:pic>
        <p:nvPicPr>
          <p:cNvPr id="3" name="Picture 2">
            <a:extLst>
              <a:ext uri="{FF2B5EF4-FFF2-40B4-BE49-F238E27FC236}">
                <a16:creationId xmlns:a16="http://schemas.microsoft.com/office/drawing/2014/main" id="{90AC3F41-5770-3170-92B6-F3740C9933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2098" y="1250158"/>
            <a:ext cx="6930241" cy="3407245"/>
          </a:xfrm>
          <a:prstGeom prst="rect">
            <a:avLst/>
          </a:prstGeom>
        </p:spPr>
      </p:pic>
      <p:sp>
        <p:nvSpPr>
          <p:cNvPr id="6" name="TextBox 5">
            <a:extLst>
              <a:ext uri="{FF2B5EF4-FFF2-40B4-BE49-F238E27FC236}">
                <a16:creationId xmlns:a16="http://schemas.microsoft.com/office/drawing/2014/main" id="{DDDEAC0D-2CA9-C8DF-CE49-EA12FECD84CD}"/>
              </a:ext>
            </a:extLst>
          </p:cNvPr>
          <p:cNvSpPr txBox="1"/>
          <p:nvPr/>
        </p:nvSpPr>
        <p:spPr>
          <a:xfrm>
            <a:off x="1524000" y="1507315"/>
            <a:ext cx="2629196" cy="646331"/>
          </a:xfrm>
          <a:prstGeom prst="rect">
            <a:avLst/>
          </a:prstGeom>
          <a:noFill/>
        </p:spPr>
        <p:txBody>
          <a:bodyPr wrap="square">
            <a:spAutoFit/>
          </a:bodyPr>
          <a:lstStyle/>
          <a:p>
            <a:r>
              <a:rPr lang="en-US" sz="1800" i="1" dirty="0"/>
              <a:t>Form factors at highest Q</a:t>
            </a:r>
            <a:r>
              <a:rPr lang="en-US" sz="1800" i="1" baseline="30000" dirty="0"/>
              <a:t>2 </a:t>
            </a:r>
            <a:r>
              <a:rPr lang="en-US" sz="1800" i="1" dirty="0"/>
              <a:t>measured to date</a:t>
            </a:r>
            <a:endParaRPr lang="en-US" dirty="0"/>
          </a:p>
        </p:txBody>
      </p:sp>
      <p:pic>
        <p:nvPicPr>
          <p:cNvPr id="8" name="Picture 7">
            <a:extLst>
              <a:ext uri="{FF2B5EF4-FFF2-40B4-BE49-F238E27FC236}">
                <a16:creationId xmlns:a16="http://schemas.microsoft.com/office/drawing/2014/main" id="{45331CE6-068C-93C2-3E7E-6FB4B5F1C0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3840" y="3359421"/>
            <a:ext cx="4002989" cy="2908714"/>
          </a:xfrm>
          <a:prstGeom prst="rect">
            <a:avLst/>
          </a:prstGeom>
        </p:spPr>
      </p:pic>
      <p:sp>
        <p:nvSpPr>
          <p:cNvPr id="5" name="TextBox 4">
            <a:extLst>
              <a:ext uri="{FF2B5EF4-FFF2-40B4-BE49-F238E27FC236}">
                <a16:creationId xmlns:a16="http://schemas.microsoft.com/office/drawing/2014/main" id="{92C1A2BB-E7A4-E796-83C8-9DF2CDCB5A43}"/>
              </a:ext>
            </a:extLst>
          </p:cNvPr>
          <p:cNvSpPr txBox="1"/>
          <p:nvPr/>
        </p:nvSpPr>
        <p:spPr>
          <a:xfrm>
            <a:off x="7688175" y="1507315"/>
            <a:ext cx="4317563" cy="1089529"/>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t>Electric and magnetic form factor measurements give distribution of charges and currents inside the proton. </a:t>
            </a:r>
          </a:p>
        </p:txBody>
      </p:sp>
      <p:sp>
        <p:nvSpPr>
          <p:cNvPr id="10" name="TextBox 9">
            <a:extLst>
              <a:ext uri="{FF2B5EF4-FFF2-40B4-BE49-F238E27FC236}">
                <a16:creationId xmlns:a16="http://schemas.microsoft.com/office/drawing/2014/main" id="{063B20A1-B5A5-6590-DB0A-98BB76E5A031}"/>
              </a:ext>
            </a:extLst>
          </p:cNvPr>
          <p:cNvSpPr txBox="1"/>
          <p:nvPr/>
        </p:nvSpPr>
        <p:spPr>
          <a:xfrm>
            <a:off x="472098" y="4813778"/>
            <a:ext cx="6930241" cy="1588127"/>
          </a:xfrm>
          <a:prstGeom prst="rect">
            <a:avLst/>
          </a:prstGeom>
          <a:noFill/>
        </p:spPr>
        <p:txBody>
          <a:bodyPr wrap="square">
            <a:spAutoFit/>
          </a:bodyPr>
          <a:lstStyle/>
          <a:p>
            <a:pPr marL="285750" indent="-285750" algn="l">
              <a:lnSpc>
                <a:spcPct val="90000"/>
              </a:lnSpc>
              <a:buFont typeface="Arial" panose="020B0604020202020204" pitchFamily="34" charset="0"/>
              <a:buChar char="•"/>
            </a:pPr>
            <a:r>
              <a:rPr lang="en-US" dirty="0"/>
              <a:t>Differing approaches to QCD calculations predict different behavior at high momentum transfer Q</a:t>
            </a:r>
          </a:p>
          <a:p>
            <a:pPr marL="285750" indent="-285750" algn="l">
              <a:lnSpc>
                <a:spcPct val="90000"/>
              </a:lnSpc>
              <a:buFont typeface="Arial" panose="020B0604020202020204" pitchFamily="34" charset="0"/>
              <a:buChar char="•"/>
            </a:pPr>
            <a:r>
              <a:rPr lang="en-US" dirty="0"/>
              <a:t>Years of effort to build the spectrometer and targets. </a:t>
            </a:r>
          </a:p>
          <a:p>
            <a:pPr marL="285750" indent="-285750" algn="l">
              <a:lnSpc>
                <a:spcPct val="90000"/>
              </a:lnSpc>
              <a:buFont typeface="Arial" panose="020B0604020202020204" pitchFamily="34" charset="0"/>
              <a:buChar char="•"/>
            </a:pPr>
            <a:r>
              <a:rPr lang="en-US" dirty="0"/>
              <a:t>This experiment is very high priority and is the last one in Hall A before MOLLER Installation</a:t>
            </a:r>
          </a:p>
          <a:p>
            <a:pPr marL="285750" indent="-285750" algn="l">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3032093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CA3E-6A0C-4453-A907-1A1E7AD11EE8}"/>
              </a:ext>
            </a:extLst>
          </p:cNvPr>
          <p:cNvSpPr>
            <a:spLocks noGrp="1"/>
          </p:cNvSpPr>
          <p:nvPr>
            <p:ph type="title"/>
          </p:nvPr>
        </p:nvSpPr>
        <p:spPr>
          <a:xfrm>
            <a:off x="343548" y="251239"/>
            <a:ext cx="11504904" cy="877163"/>
          </a:xfrm>
        </p:spPr>
        <p:txBody>
          <a:bodyPr/>
          <a:lstStyle/>
          <a:p>
            <a:r>
              <a:rPr lang="en-US" dirty="0"/>
              <a:t>Nuclear Physics Questions: </a:t>
            </a:r>
            <a:br>
              <a:rPr lang="en-US" dirty="0"/>
            </a:br>
            <a:r>
              <a:rPr lang="en-US" sz="2800" dirty="0"/>
              <a:t>What are the mechanical properties of the proton? </a:t>
            </a:r>
          </a:p>
        </p:txBody>
      </p:sp>
      <p:pic>
        <p:nvPicPr>
          <p:cNvPr id="3" name="Picture 2">
            <a:extLst>
              <a:ext uri="{FF2B5EF4-FFF2-40B4-BE49-F238E27FC236}">
                <a16:creationId xmlns:a16="http://schemas.microsoft.com/office/drawing/2014/main" id="{10BC93CD-633D-9729-8C86-CD56E032D4FE}"/>
              </a:ext>
            </a:extLst>
          </p:cNvPr>
          <p:cNvPicPr>
            <a:picLocks noChangeAspect="1"/>
          </p:cNvPicPr>
          <p:nvPr/>
        </p:nvPicPr>
        <p:blipFill>
          <a:blip r:embed="rId3"/>
          <a:stretch>
            <a:fillRect/>
          </a:stretch>
        </p:blipFill>
        <p:spPr>
          <a:xfrm>
            <a:off x="3222961" y="1577944"/>
            <a:ext cx="8625491" cy="3761961"/>
          </a:xfrm>
          <a:prstGeom prst="rect">
            <a:avLst/>
          </a:prstGeom>
        </p:spPr>
      </p:pic>
      <p:pic>
        <p:nvPicPr>
          <p:cNvPr id="2050" name="Picture 2" descr="Graphic representation of a proton in a vise.">
            <a:extLst>
              <a:ext uri="{FF2B5EF4-FFF2-40B4-BE49-F238E27FC236}">
                <a16:creationId xmlns:a16="http://schemas.microsoft.com/office/drawing/2014/main" id="{3FB5317C-F39C-3A2D-9275-ED42CA1C7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9" y="1577944"/>
            <a:ext cx="2919695" cy="37786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517DD9-1F76-500B-5C8E-46839C00B7E5}"/>
              </a:ext>
            </a:extLst>
          </p:cNvPr>
          <p:cNvSpPr txBox="1"/>
          <p:nvPr/>
        </p:nvSpPr>
        <p:spPr>
          <a:xfrm>
            <a:off x="3196456" y="5535531"/>
            <a:ext cx="86519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Burkert, </a:t>
            </a:r>
            <a:r>
              <a:rPr kumimoji="0" lang="en-US" sz="1600" b="0" i="1"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et al.</a:t>
            </a:r>
            <a:r>
              <a:rPr kumimoji="0" lang="en-US" sz="1600" b="0"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600" b="0" i="0" u="none" strike="noStrike" kern="1200" cap="none" spc="0" normalizeH="0" baseline="0" noProof="0" dirty="0">
                <a:ln>
                  <a:noFill/>
                </a:ln>
                <a:solidFill>
                  <a:srgbClr val="1D61A2"/>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Colloquium: Gravitational form factors of the proton</a:t>
            </a:r>
            <a:r>
              <a:rPr kumimoji="0" lang="en-US" sz="1600" b="0"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600" b="0" i="1"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Reviews of Modern Physics</a:t>
            </a:r>
            <a:r>
              <a:rPr kumimoji="0" lang="en-US" sz="1600" b="0"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600" b="1"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95</a:t>
            </a:r>
            <a:r>
              <a:rPr kumimoji="0" lang="en-US" sz="1600" b="0"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 041002 (2023)</a:t>
            </a:r>
          </a:p>
        </p:txBody>
      </p:sp>
    </p:spTree>
    <p:extLst>
      <p:ext uri="{BB962C8B-B14F-4D97-AF65-F5344CB8AC3E}">
        <p14:creationId xmlns:p14="http://schemas.microsoft.com/office/powerpoint/2010/main" val="2011541303"/>
      </p:ext>
    </p:extLst>
  </p:cSld>
  <p:clrMapOvr>
    <a:masterClrMapping/>
  </p:clrMapOvr>
</p:sld>
</file>

<file path=ppt/theme/theme1.xml><?xml version="1.0" encoding="utf-8"?>
<a:theme xmlns:a="http://schemas.openxmlformats.org/drawingml/2006/main" name="2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2.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6B2F93EDB7EF43B5AA317BEEBE52C0" ma:contentTypeVersion="12" ma:contentTypeDescription="Create a new document." ma:contentTypeScope="" ma:versionID="0cf2a0221b789efaff1ba92f5c675945">
  <xsd:schema xmlns:xsd="http://www.w3.org/2001/XMLSchema" xmlns:xs="http://www.w3.org/2001/XMLSchema" xmlns:p="http://schemas.microsoft.com/office/2006/metadata/properties" xmlns:ns3="7a88a02c-e9d6-4b6c-b48a-bde4fb266a17" xmlns:ns4="cfcb42d0-0ca3-42df-9bbd-c42f9305e417" targetNamespace="http://schemas.microsoft.com/office/2006/metadata/properties" ma:root="true" ma:fieldsID="3491f0742cbfd218dbf8f1fd12d9538a" ns3:_="" ns4:_="">
    <xsd:import namespace="7a88a02c-e9d6-4b6c-b48a-bde4fb266a17"/>
    <xsd:import namespace="cfcb42d0-0ca3-42df-9bbd-c42f9305e41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LengthInSecond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8a02c-e9d6-4b6c-b48a-bde4fb266a1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cb42d0-0ca3-42df-9bbd-c42f9305e41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7509B9-0484-4569-B3D1-479BFC4DBC43}">
  <ds:schemaRefs>
    <ds:schemaRef ds:uri="http://schemas.microsoft.com/sharepoint/v3/contenttype/forms"/>
  </ds:schemaRefs>
</ds:datastoreItem>
</file>

<file path=customXml/itemProps2.xml><?xml version="1.0" encoding="utf-8"?>
<ds:datastoreItem xmlns:ds="http://schemas.openxmlformats.org/officeDocument/2006/customXml" ds:itemID="{605C97C0-C2A0-44FB-B0EB-269FD7CE8A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8a02c-e9d6-4b6c-b48a-bde4fb266a17"/>
    <ds:schemaRef ds:uri="cfcb42d0-0ca3-42df-9bbd-c42f9305e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4D2349-8184-49BB-A0BD-7E401EF228B3}">
  <ds:schemaRefs>
    <ds:schemaRef ds:uri="http://purl.org/dc/elements/1.1/"/>
    <ds:schemaRef ds:uri="http://www.w3.org/XML/1998/namespace"/>
    <ds:schemaRef ds:uri="http://schemas.microsoft.com/office/2006/metadata/properties"/>
    <ds:schemaRef ds:uri="7a88a02c-e9d6-4b6c-b48a-bde4fb266a17"/>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cfcb42d0-0ca3-42df-9bbd-c42f9305e417"/>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4937</TotalTime>
  <Words>1480</Words>
  <Application>Microsoft Macintosh PowerPoint</Application>
  <PresentationFormat>Widescreen</PresentationFormat>
  <Paragraphs>167</Paragraphs>
  <Slides>18</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Arial Black</vt:lpstr>
      <vt:lpstr>Calibri</vt:lpstr>
      <vt:lpstr>Cambria Math</vt:lpstr>
      <vt:lpstr>Helvetica</vt:lpstr>
      <vt:lpstr>Noto Sans</vt:lpstr>
      <vt:lpstr>Times New Roman</vt:lpstr>
      <vt:lpstr>Wingdings</vt:lpstr>
      <vt:lpstr>2_Presentations (Wide Screen)</vt:lpstr>
      <vt:lpstr>Presentations (Wide Screen)</vt:lpstr>
      <vt:lpstr>Welcome and News from Jefferson Laboratory</vt:lpstr>
      <vt:lpstr>Outline…</vt:lpstr>
      <vt:lpstr>DOE/NSF Long Range Plans set the NP community direction</vt:lpstr>
      <vt:lpstr>2023 NSAC Long Range Plan Priorities</vt:lpstr>
      <vt:lpstr>Jefferson Lab’s Science and Technology Vision The future S&amp;T Vision builds upon our present strengths, founded on four pillars:  </vt:lpstr>
      <vt:lpstr>Jefferson Lab core capabilities support our vision &amp; strategy</vt:lpstr>
      <vt:lpstr>We investigate nuclear forces to answer questions </vt:lpstr>
      <vt:lpstr>Nuclear Physics Questions: ‘How big is the proton?’</vt:lpstr>
      <vt:lpstr>Nuclear Physics Questions:  What are the mechanical properties of the proton? </vt:lpstr>
      <vt:lpstr>Nuclear Physics Questions: ‘How big is the proton?’</vt:lpstr>
      <vt:lpstr>Nuclear Physics Questions: ‘How are quarks distributed in the proton?’</vt:lpstr>
      <vt:lpstr>Nuclear Physics Questions:  What is the Spectrum of excited hadrons?  Charmonium production in Hall D</vt:lpstr>
      <vt:lpstr>Nuclear Physics Questions:  What is the evidence for physics beyond the Standard Model?</vt:lpstr>
      <vt:lpstr>DOE and TJNAF Mission (FY25)</vt:lpstr>
      <vt:lpstr>The Federal Budget: DOE NP Program</vt:lpstr>
      <vt:lpstr>Mid Year Performance Evaluation Highlights (Goals 1-3)</vt:lpstr>
      <vt:lpstr>WELCOME</vt:lpstr>
      <vt:lpstr>PowerPoint Presentation</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HPDF Capabilities and Impacts on VA and Virginia Universities</dc:title>
  <dc:creator>Deborah Dowd</dc:creator>
  <cp:lastModifiedBy>David Dean</cp:lastModifiedBy>
  <cp:revision>106</cp:revision>
  <dcterms:created xsi:type="dcterms:W3CDTF">2022-09-08T14:58:30Z</dcterms:created>
  <dcterms:modified xsi:type="dcterms:W3CDTF">2025-07-07T21:24:03Z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2022-08-25T00:00:00Z</vt:filetime>
  </property>
  <property fmtid="{D5CDD505-2E9C-101B-9397-08002B2CF9AE}" pid="3" name="Creator">
    <vt:lpwstr>Acrobat PDFMaker 22 for PowerPoint</vt:lpwstr>
  </property>
  <property fmtid="{D5CDD505-2E9C-101B-9397-08002B2CF9AE}" pid="4" name="LastSaved">
    <vt:filetime>2022-09-08T00:00:00Z</vt:filetime>
  </property>
  <property fmtid="{D5CDD505-2E9C-101B-9397-08002B2CF9AE}" pid="5" name="Producer">
    <vt:lpwstr>Adobe PDF Library 22.2.223</vt:lpwstr>
  </property>
  <property fmtid="{D5CDD505-2E9C-101B-9397-08002B2CF9AE}" pid="6" name="ContentTypeId">
    <vt:lpwstr>0x010100216B2F93EDB7EF43B5AA317BEEBE52C0</vt:lpwstr>
  </property>
</Properties>
</file>