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4"/>
  </p:sldMasterIdLst>
  <p:notesMasterIdLst>
    <p:notesMasterId r:id="rId56"/>
  </p:notesMasterIdLst>
  <p:sldIdLst>
    <p:sldId id="289" r:id="rId5"/>
    <p:sldId id="296" r:id="rId6"/>
    <p:sldId id="333" r:id="rId7"/>
    <p:sldId id="337" r:id="rId8"/>
    <p:sldId id="338" r:id="rId9"/>
    <p:sldId id="335" r:id="rId10"/>
    <p:sldId id="336" r:id="rId11"/>
    <p:sldId id="339" r:id="rId12"/>
    <p:sldId id="341" r:id="rId13"/>
    <p:sldId id="340" r:id="rId14"/>
    <p:sldId id="342" r:id="rId15"/>
    <p:sldId id="324" r:id="rId16"/>
    <p:sldId id="325" r:id="rId17"/>
    <p:sldId id="343" r:id="rId18"/>
    <p:sldId id="326" r:id="rId19"/>
    <p:sldId id="344" r:id="rId20"/>
    <p:sldId id="345" r:id="rId21"/>
    <p:sldId id="329" r:id="rId22"/>
    <p:sldId id="331" r:id="rId23"/>
    <p:sldId id="330" r:id="rId24"/>
    <p:sldId id="332" r:id="rId25"/>
    <p:sldId id="334" r:id="rId26"/>
    <p:sldId id="346" r:id="rId27"/>
    <p:sldId id="316" r:id="rId28"/>
    <p:sldId id="317" r:id="rId29"/>
    <p:sldId id="319" r:id="rId30"/>
    <p:sldId id="318" r:id="rId31"/>
    <p:sldId id="321" r:id="rId32"/>
    <p:sldId id="320" r:id="rId33"/>
    <p:sldId id="322" r:id="rId34"/>
    <p:sldId id="327" r:id="rId35"/>
    <p:sldId id="306" r:id="rId36"/>
    <p:sldId id="313" r:id="rId37"/>
    <p:sldId id="315" r:id="rId38"/>
    <p:sldId id="302" r:id="rId39"/>
    <p:sldId id="307" r:id="rId40"/>
    <p:sldId id="301" r:id="rId41"/>
    <p:sldId id="308" r:id="rId42"/>
    <p:sldId id="309" r:id="rId43"/>
    <p:sldId id="310" r:id="rId44"/>
    <p:sldId id="311" r:id="rId45"/>
    <p:sldId id="303" r:id="rId46"/>
    <p:sldId id="305" r:id="rId47"/>
    <p:sldId id="304" r:id="rId48"/>
    <p:sldId id="300" r:id="rId49"/>
    <p:sldId id="294" r:id="rId50"/>
    <p:sldId id="298" r:id="rId51"/>
    <p:sldId id="297" r:id="rId52"/>
    <p:sldId id="295" r:id="rId53"/>
    <p:sldId id="299" r:id="rId54"/>
    <p:sldId id="27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5DD"/>
    <a:srgbClr val="5C7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93438" autoAdjust="0"/>
  </p:normalViewPr>
  <p:slideViewPr>
    <p:cSldViewPr snapToGrid="0">
      <p:cViewPr varScale="1">
        <p:scale>
          <a:sx n="72" d="100"/>
          <a:sy n="72" d="100"/>
        </p:scale>
        <p:origin x="1200" y="67"/>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DC30C42-F1EA-EA44-9613-5E7947EE8325}" type="datetimeFigureOut">
              <a:rPr lang="en-US" smtClean="0"/>
              <a:pPr/>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3BBF43-A868-D94C-A9CC-39C296714D2B}" type="slidenum">
              <a:rPr lang="en-US" smtClean="0"/>
              <a:pPr/>
              <a:t>‹#›</a:t>
            </a:fld>
            <a:endParaRPr lang="en-US" dirty="0"/>
          </a:p>
        </p:txBody>
      </p:sp>
    </p:spTree>
    <p:extLst>
      <p:ext uri="{BB962C8B-B14F-4D97-AF65-F5344CB8AC3E}">
        <p14:creationId xmlns:p14="http://schemas.microsoft.com/office/powerpoint/2010/main" val="38556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C7AA-86AD-BEB3-BF4C-54F9FAF3F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6DA5A-5942-5391-17F4-CC5604FF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4558-4C39-B51D-662D-EBC000912F26}"/>
              </a:ext>
            </a:extLst>
          </p:cNvPr>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cs typeface="Arial" panose="020B0604020202020204" pitchFamily="34" charset="0"/>
              </a:rPr>
              <a:t>Tip: Keep titles under 60 characters for readability</a:t>
            </a:r>
          </a:p>
          <a:p>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F6D029-F3FF-09D9-212B-90FD668CEB01}"/>
              </a:ext>
            </a:extLst>
          </p:cNvPr>
          <p:cNvSpPr>
            <a:spLocks noGrp="1"/>
          </p:cNvSpPr>
          <p:nvPr>
            <p:ph type="sldNum" sz="quarter" idx="5"/>
          </p:nvPr>
        </p:nvSpPr>
        <p:spPr/>
        <p:txBody>
          <a:bodyPr/>
          <a:lstStyle/>
          <a:p>
            <a:fld id="{493BBF43-A868-D94C-A9CC-39C296714D2B}" type="slidenum">
              <a:rPr lang="en-US" smtClean="0"/>
              <a:t>1</a:t>
            </a:fld>
            <a:endParaRPr lang="en-US" dirty="0"/>
          </a:p>
        </p:txBody>
      </p:sp>
    </p:spTree>
    <p:extLst>
      <p:ext uri="{BB962C8B-B14F-4D97-AF65-F5344CB8AC3E}">
        <p14:creationId xmlns:p14="http://schemas.microsoft.com/office/powerpoint/2010/main" val="266189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2</a:t>
            </a:fld>
            <a:endParaRPr lang="en-US" dirty="0"/>
          </a:p>
        </p:txBody>
      </p:sp>
    </p:spTree>
    <p:extLst>
      <p:ext uri="{BB962C8B-B14F-4D97-AF65-F5344CB8AC3E}">
        <p14:creationId xmlns:p14="http://schemas.microsoft.com/office/powerpoint/2010/main" val="386130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06BBA-A113-4B07-2821-124B94119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00C08-D475-BC79-524E-80D620F24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E3450-524B-6D4D-6003-DF148DE738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ED8556-A9E2-D680-E058-9596144D1B69}"/>
              </a:ext>
            </a:extLst>
          </p:cNvPr>
          <p:cNvSpPr>
            <a:spLocks noGrp="1"/>
          </p:cNvSpPr>
          <p:nvPr>
            <p:ph type="sldNum" sz="quarter" idx="5"/>
          </p:nvPr>
        </p:nvSpPr>
        <p:spPr/>
        <p:txBody>
          <a:bodyPr/>
          <a:lstStyle/>
          <a:p>
            <a:fld id="{493BBF43-A868-D94C-A9CC-39C296714D2B}" type="slidenum">
              <a:rPr lang="en-US" smtClean="0"/>
              <a:pPr/>
              <a:t>12</a:t>
            </a:fld>
            <a:endParaRPr lang="en-US" dirty="0"/>
          </a:p>
        </p:txBody>
      </p:sp>
    </p:spTree>
    <p:extLst>
      <p:ext uri="{BB962C8B-B14F-4D97-AF65-F5344CB8AC3E}">
        <p14:creationId xmlns:p14="http://schemas.microsoft.com/office/powerpoint/2010/main" val="3209511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20</a:t>
            </a:fld>
            <a:endParaRPr lang="en-US" dirty="0"/>
          </a:p>
        </p:txBody>
      </p:sp>
    </p:spTree>
    <p:extLst>
      <p:ext uri="{BB962C8B-B14F-4D97-AF65-F5344CB8AC3E}">
        <p14:creationId xmlns:p14="http://schemas.microsoft.com/office/powerpoint/2010/main" val="3952205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28</a:t>
            </a:fld>
            <a:endParaRPr lang="en-US" dirty="0"/>
          </a:p>
        </p:txBody>
      </p:sp>
    </p:spTree>
    <p:extLst>
      <p:ext uri="{BB962C8B-B14F-4D97-AF65-F5344CB8AC3E}">
        <p14:creationId xmlns:p14="http://schemas.microsoft.com/office/powerpoint/2010/main" val="2615016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34</a:t>
            </a:fld>
            <a:endParaRPr lang="en-US" dirty="0"/>
          </a:p>
        </p:txBody>
      </p:sp>
    </p:spTree>
    <p:extLst>
      <p:ext uri="{BB962C8B-B14F-4D97-AF65-F5344CB8AC3E}">
        <p14:creationId xmlns:p14="http://schemas.microsoft.com/office/powerpoint/2010/main" val="3225033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Before sharing your presentation, confirm: </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Fonts are consistent</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Images meet quality standards</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Charts use template colors</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Footer information is current</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Spell check completed</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Links are working</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File size is optimized</a:t>
            </a: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51</a:t>
            </a:fld>
            <a:endParaRPr lang="en-US" dirty="0"/>
          </a:p>
        </p:txBody>
      </p:sp>
    </p:spTree>
    <p:extLst>
      <p:ext uri="{BB962C8B-B14F-4D97-AF65-F5344CB8AC3E}">
        <p14:creationId xmlns:p14="http://schemas.microsoft.com/office/powerpoint/2010/main" val="132863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194607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254906" y="57734"/>
            <a:ext cx="11044707" cy="469566"/>
          </a:xfrm>
        </p:spPr>
        <p:txBody>
          <a:bodyPr anchor="b">
            <a:noAutofit/>
          </a:bodyPr>
          <a:lstStyle>
            <a:lvl1pPr>
              <a:defRPr sz="2400">
                <a:solidFill>
                  <a:srgbClr val="002060"/>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11725" y="641506"/>
            <a:ext cx="11304541" cy="5525473"/>
          </a:xfrm>
        </p:spPr>
        <p:txBody>
          <a:bodyPr>
            <a:noAutofit/>
          </a:bodyPr>
          <a:lstStyle>
            <a:lvl1pPr marL="0" indent="0">
              <a:buNone/>
              <a:defRPr sz="1800" b="1">
                <a:solidFill>
                  <a:srgbClr val="00206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171026" y="6294461"/>
            <a:ext cx="4114800" cy="365125"/>
          </a:xfrm>
          <a:prstGeom prst="rect">
            <a:avLst/>
          </a:prstGeom>
        </p:spPr>
        <p:txBody>
          <a:bodyPr anchor="ctr"/>
          <a:lstStyle>
            <a:lvl1pPr algn="l">
              <a:defRPr sz="1000">
                <a:latin typeface="Arial" panose="020B0604020202020204" pitchFamily="34" charset="0"/>
              </a:defRPr>
            </a:lvl1pPr>
          </a:lstStyle>
          <a:p>
            <a:r>
              <a:rPr lang="en-US"/>
              <a:t>2L05-5 tuner operation RF / SRF operations meeting 12 May 2025</a:t>
            </a:r>
            <a:endParaRPr lang="en-US" dirty="0"/>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cxnSp>
        <p:nvCxnSpPr>
          <p:cNvPr id="5" name="Straight Connector 4">
            <a:extLst>
              <a:ext uri="{FF2B5EF4-FFF2-40B4-BE49-F238E27FC236}">
                <a16:creationId xmlns:a16="http://schemas.microsoft.com/office/drawing/2014/main" id="{43106F8A-850A-F6A3-11CA-9DE62AF4DF94}"/>
              </a:ext>
            </a:extLst>
          </p:cNvPr>
          <p:cNvCxnSpPr>
            <a:cxnSpLocks/>
          </p:cNvCxnSpPr>
          <p:nvPr userDrawn="1"/>
        </p:nvCxnSpPr>
        <p:spPr>
          <a:xfrm>
            <a:off x="0" y="572936"/>
            <a:ext cx="12192000"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454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endParaRPr lang="en-US" dirty="0"/>
          </a:p>
        </p:txBody>
      </p:sp>
      <p:pic>
        <p:nvPicPr>
          <p:cNvPr id="4" name="Picture 3" descr="Shape&#10;&#10;Description automatically generated with medium confidence">
            <a:extLst>
              <a:ext uri="{FF2B5EF4-FFF2-40B4-BE49-F238E27FC236}">
                <a16:creationId xmlns:a16="http://schemas.microsoft.com/office/drawing/2014/main" id="{3A830D66-7C16-31AC-766A-71753A6062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163" y="6152204"/>
            <a:ext cx="1639957" cy="490745"/>
          </a:xfrm>
          <a:prstGeom prst="rect">
            <a:avLst/>
          </a:prstGeom>
        </p:spPr>
      </p:pic>
    </p:spTree>
    <p:extLst>
      <p:ext uri="{BB962C8B-B14F-4D97-AF65-F5344CB8AC3E}">
        <p14:creationId xmlns:p14="http://schemas.microsoft.com/office/powerpoint/2010/main" val="4026302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727373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2876144142"/>
      </p:ext>
    </p:extLst>
  </p:cSld>
  <p:clrMap bg1="lt1" tx1="dk1" bg2="lt2" tx2="dk2" accent1="accent1" accent2="accent2" accent3="accent3" accent4="accent4" accent5="accent5" accent6="accent6" hlink="hlink" folHlink="folHlink"/>
  <p:sldLayoutIdLst>
    <p:sldLayoutId id="2147483671" r:id="rId1"/>
    <p:sldLayoutId id="2147483681" r:id="rId2"/>
    <p:sldLayoutId id="2147483684" r:id="rId3"/>
    <p:sldLayoutId id="2147483650" r:id="rId4"/>
  </p:sldLayoutIdLst>
  <p:hf hdr="0" dt="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8706-BE92-5674-8ED0-33DF2CC72419}"/>
            </a:ext>
          </a:extLst>
        </p:cNvPr>
        <p:cNvGrpSpPr/>
        <p:nvPr/>
      </p:nvGrpSpPr>
      <p:grpSpPr>
        <a:xfrm>
          <a:off x="0" y="0"/>
          <a:ext cx="0" cy="0"/>
          <a:chOff x="0" y="0"/>
          <a:chExt cx="0" cy="0"/>
        </a:xfrm>
      </p:grpSpPr>
      <p:pic>
        <p:nvPicPr>
          <p:cNvPr id="35" name="Picture Placeholder 34" descr="A close-up of a machine&#10;&#10;Description automatically generated with low confidence">
            <a:extLst>
              <a:ext uri="{FF2B5EF4-FFF2-40B4-BE49-F238E27FC236}">
                <a16:creationId xmlns:a16="http://schemas.microsoft.com/office/drawing/2014/main" id="{F4A7F67A-F711-D40B-01C6-A6770706EF7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3" name="Picture 12">
            <a:extLst>
              <a:ext uri="{FF2B5EF4-FFF2-40B4-BE49-F238E27FC236}">
                <a16:creationId xmlns:a16="http://schemas.microsoft.com/office/drawing/2014/main" id="{4D2A7D87-594F-52B2-2EA3-D41B34B42A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2010"/>
            <a:ext cx="8663938" cy="6860010"/>
          </a:xfrm>
          <a:prstGeom prst="rect">
            <a:avLst/>
          </a:prstGeom>
        </p:spPr>
      </p:pic>
      <p:sp>
        <p:nvSpPr>
          <p:cNvPr id="2" name="Title 1">
            <a:extLst>
              <a:ext uri="{FF2B5EF4-FFF2-40B4-BE49-F238E27FC236}">
                <a16:creationId xmlns:a16="http://schemas.microsoft.com/office/drawing/2014/main" id="{7AAC87CA-8223-4766-DC0C-EF69FC2823DF}"/>
              </a:ext>
            </a:extLst>
          </p:cNvPr>
          <p:cNvSpPr>
            <a:spLocks noGrp="1"/>
          </p:cNvSpPr>
          <p:nvPr>
            <p:ph type="ctrTitle"/>
          </p:nvPr>
        </p:nvSpPr>
        <p:spPr>
          <a:xfrm>
            <a:off x="131708" y="1963109"/>
            <a:ext cx="8155761" cy="1947784"/>
          </a:xfrm>
        </p:spPr>
        <p:txBody>
          <a:bodyPr>
            <a:noAutofit/>
          </a:bodyPr>
          <a:lstStyle/>
          <a:p>
            <a:r>
              <a:rPr lang="en-US" dirty="0"/>
              <a:t>C75 tuners and cavity oscillations.</a:t>
            </a:r>
          </a:p>
        </p:txBody>
      </p:sp>
      <p:sp>
        <p:nvSpPr>
          <p:cNvPr id="30" name="Text Placeholder 29">
            <a:extLst>
              <a:ext uri="{FF2B5EF4-FFF2-40B4-BE49-F238E27FC236}">
                <a16:creationId xmlns:a16="http://schemas.microsoft.com/office/drawing/2014/main" id="{B1FD6E6E-8348-06B4-85C7-15104B0D78ED}"/>
              </a:ext>
            </a:extLst>
          </p:cNvPr>
          <p:cNvSpPr>
            <a:spLocks noGrp="1"/>
          </p:cNvSpPr>
          <p:nvPr>
            <p:ph type="body" sz="quarter" idx="10"/>
          </p:nvPr>
        </p:nvSpPr>
        <p:spPr/>
        <p:txBody>
          <a:bodyPr/>
          <a:lstStyle/>
          <a:p>
            <a:r>
              <a:rPr lang="en-US" sz="2400" dirty="0"/>
              <a:t>2 June 2025</a:t>
            </a:r>
          </a:p>
          <a:p>
            <a:endParaRPr lang="en-US" dirty="0"/>
          </a:p>
        </p:txBody>
      </p:sp>
      <p:sp>
        <p:nvSpPr>
          <p:cNvPr id="31" name="Text Placeholder 30">
            <a:extLst>
              <a:ext uri="{FF2B5EF4-FFF2-40B4-BE49-F238E27FC236}">
                <a16:creationId xmlns:a16="http://schemas.microsoft.com/office/drawing/2014/main" id="{3CEEBFA1-2D11-2C9E-5C4A-9C08BAE97DCE}"/>
              </a:ext>
            </a:extLst>
          </p:cNvPr>
          <p:cNvSpPr>
            <a:spLocks noGrp="1"/>
          </p:cNvSpPr>
          <p:nvPr>
            <p:ph type="body" sz="quarter" idx="11"/>
          </p:nvPr>
        </p:nvSpPr>
        <p:spPr/>
        <p:txBody>
          <a:bodyPr/>
          <a:lstStyle/>
          <a:p>
            <a:r>
              <a:rPr lang="en-US" sz="2400" dirty="0"/>
              <a:t>Tom Powers</a:t>
            </a:r>
          </a:p>
          <a:p>
            <a:endParaRPr lang="en-US" dirty="0"/>
          </a:p>
        </p:txBody>
      </p:sp>
      <p:sp>
        <p:nvSpPr>
          <p:cNvPr id="4" name="TextBox 3">
            <a:extLst>
              <a:ext uri="{FF2B5EF4-FFF2-40B4-BE49-F238E27FC236}">
                <a16:creationId xmlns:a16="http://schemas.microsoft.com/office/drawing/2014/main" id="{B5C29A1B-9C72-03B4-3E22-DC6E696004A7}"/>
              </a:ext>
            </a:extLst>
          </p:cNvPr>
          <p:cNvSpPr txBox="1"/>
          <p:nvPr/>
        </p:nvSpPr>
        <p:spPr>
          <a:xfrm>
            <a:off x="331416" y="5442050"/>
            <a:ext cx="7381817" cy="798164"/>
          </a:xfrm>
          <a:prstGeom prst="rect">
            <a:avLst/>
          </a:prstGeom>
          <a:noFill/>
        </p:spPr>
        <p:txBody>
          <a:bodyPr wrap="square" lIns="0" tIns="0" rIns="0" bIns="0" rtlCol="0">
            <a:noAutofit/>
          </a:bodyPr>
          <a:lstStyle/>
          <a:p>
            <a:r>
              <a:rPr lang="en-US" sz="1800" b="1" dirty="0">
                <a:latin typeface="Arial" panose="020B0604020202020204" pitchFamily="34" charset="0"/>
                <a:cs typeface="Arial" panose="020B0604020202020204" pitchFamily="34" charset="0"/>
              </a:rPr>
              <a:t>Accelerator operations SRF meeting</a:t>
            </a:r>
          </a:p>
          <a:p>
            <a:pPr algn="l"/>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84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FB3EB7-55F0-EFBA-B0A7-A16E059B17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0" y="3345802"/>
            <a:ext cx="4114800" cy="2984789"/>
          </a:xfrm>
          <a:prstGeom prst="rect">
            <a:avLst/>
          </a:prstGeom>
          <a:noFill/>
        </p:spPr>
      </p:pic>
      <p:pic>
        <p:nvPicPr>
          <p:cNvPr id="10" name="Picture 9">
            <a:extLst>
              <a:ext uri="{FF2B5EF4-FFF2-40B4-BE49-F238E27FC236}">
                <a16:creationId xmlns:a16="http://schemas.microsoft.com/office/drawing/2014/main" id="{F31A3F43-D0FB-BA2F-11B7-A03C78DE11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388580"/>
            <a:ext cx="4114800" cy="2984789"/>
          </a:xfrm>
          <a:prstGeom prst="rect">
            <a:avLst/>
          </a:prstGeom>
          <a:noFill/>
        </p:spPr>
      </p:pic>
      <p:sp>
        <p:nvSpPr>
          <p:cNvPr id="2" name="Title 1">
            <a:extLst>
              <a:ext uri="{FF2B5EF4-FFF2-40B4-BE49-F238E27FC236}">
                <a16:creationId xmlns:a16="http://schemas.microsoft.com/office/drawing/2014/main" id="{8DF104AF-C3DE-B97B-7659-7068A0518C6C}"/>
              </a:ext>
            </a:extLst>
          </p:cNvPr>
          <p:cNvSpPr>
            <a:spLocks noGrp="1"/>
          </p:cNvSpPr>
          <p:nvPr>
            <p:ph type="title"/>
          </p:nvPr>
        </p:nvSpPr>
        <p:spPr/>
        <p:txBody>
          <a:bodyPr/>
          <a:lstStyle/>
          <a:p>
            <a:r>
              <a:rPr lang="en-US" dirty="0"/>
              <a:t>Summery of step responses before and after -120 kHz test</a:t>
            </a:r>
          </a:p>
        </p:txBody>
      </p:sp>
      <p:sp>
        <p:nvSpPr>
          <p:cNvPr id="4" name="Footer Placeholder 3">
            <a:extLst>
              <a:ext uri="{FF2B5EF4-FFF2-40B4-BE49-F238E27FC236}">
                <a16:creationId xmlns:a16="http://schemas.microsoft.com/office/drawing/2014/main" id="{42746A12-33A9-1A01-8943-88C3E9D42DC2}"/>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AD9062C0-2AB5-8FF7-99FA-E25D91CDF9C6}"/>
              </a:ext>
            </a:extLst>
          </p:cNvPr>
          <p:cNvSpPr>
            <a:spLocks noGrp="1"/>
          </p:cNvSpPr>
          <p:nvPr>
            <p:ph type="sldNum" sz="quarter" idx="12"/>
          </p:nvPr>
        </p:nvSpPr>
        <p:spPr/>
        <p:txBody>
          <a:bodyPr/>
          <a:lstStyle/>
          <a:p>
            <a:fld id="{7D1BE87E-F0DE-A44C-894B-E142BEB21E42}" type="slidenum">
              <a:rPr lang="en-US" smtClean="0"/>
              <a:pPr/>
              <a:t>10</a:t>
            </a:fld>
            <a:endParaRPr lang="en-US" dirty="0"/>
          </a:p>
        </p:txBody>
      </p:sp>
      <p:pic>
        <p:nvPicPr>
          <p:cNvPr id="6" name="Picture 5">
            <a:extLst>
              <a:ext uri="{FF2B5EF4-FFF2-40B4-BE49-F238E27FC236}">
                <a16:creationId xmlns:a16="http://schemas.microsoft.com/office/drawing/2014/main" id="{C4A95C47-23FE-DE66-397D-6D3CFD9E6D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52942"/>
            <a:ext cx="4114800" cy="2984789"/>
          </a:xfrm>
          <a:prstGeom prst="rect">
            <a:avLst/>
          </a:prstGeom>
          <a:noFill/>
        </p:spPr>
      </p:pic>
      <p:pic>
        <p:nvPicPr>
          <p:cNvPr id="7" name="Picture 6">
            <a:extLst>
              <a:ext uri="{FF2B5EF4-FFF2-40B4-BE49-F238E27FC236}">
                <a16:creationId xmlns:a16="http://schemas.microsoft.com/office/drawing/2014/main" id="{882A8C25-6205-26ED-5780-1484F1693D5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3234648"/>
            <a:ext cx="4114800" cy="2984789"/>
          </a:xfrm>
          <a:prstGeom prst="rect">
            <a:avLst/>
          </a:prstGeom>
          <a:noFill/>
        </p:spPr>
      </p:pic>
      <p:pic>
        <p:nvPicPr>
          <p:cNvPr id="8" name="Picture 7">
            <a:extLst>
              <a:ext uri="{FF2B5EF4-FFF2-40B4-BE49-F238E27FC236}">
                <a16:creationId xmlns:a16="http://schemas.microsoft.com/office/drawing/2014/main" id="{4E75FD31-1E0F-D7E5-5123-474E37CC0F7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444210"/>
            <a:ext cx="4114800" cy="2984789"/>
          </a:xfrm>
          <a:prstGeom prst="rect">
            <a:avLst/>
          </a:prstGeom>
          <a:noFill/>
        </p:spPr>
      </p:pic>
      <p:pic>
        <p:nvPicPr>
          <p:cNvPr id="9" name="Picture 8">
            <a:extLst>
              <a:ext uri="{FF2B5EF4-FFF2-40B4-BE49-F238E27FC236}">
                <a16:creationId xmlns:a16="http://schemas.microsoft.com/office/drawing/2014/main" id="{49B9D265-9F8D-D759-B853-350D6751F49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9626" y="3359586"/>
            <a:ext cx="4114800" cy="2984789"/>
          </a:xfrm>
          <a:prstGeom prst="rect">
            <a:avLst/>
          </a:prstGeom>
          <a:noFill/>
        </p:spPr>
      </p:pic>
    </p:spTree>
    <p:extLst>
      <p:ext uri="{BB962C8B-B14F-4D97-AF65-F5344CB8AC3E}">
        <p14:creationId xmlns:p14="http://schemas.microsoft.com/office/powerpoint/2010/main" val="119736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F9A245-6987-1953-38F1-F8E11B6664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7260" y="3528365"/>
            <a:ext cx="4114800" cy="2984789"/>
          </a:xfrm>
          <a:prstGeom prst="rect">
            <a:avLst/>
          </a:prstGeom>
          <a:noFill/>
        </p:spPr>
      </p:pic>
      <p:sp>
        <p:nvSpPr>
          <p:cNvPr id="2" name="Title 1">
            <a:extLst>
              <a:ext uri="{FF2B5EF4-FFF2-40B4-BE49-F238E27FC236}">
                <a16:creationId xmlns:a16="http://schemas.microsoft.com/office/drawing/2014/main" id="{25C24F90-62D1-39C9-D151-E0D6E7D3AAAA}"/>
              </a:ext>
            </a:extLst>
          </p:cNvPr>
          <p:cNvSpPr>
            <a:spLocks noGrp="1"/>
          </p:cNvSpPr>
          <p:nvPr>
            <p:ph type="title"/>
          </p:nvPr>
        </p:nvSpPr>
        <p:spPr/>
        <p:txBody>
          <a:bodyPr/>
          <a:lstStyle/>
          <a:p>
            <a:r>
              <a:rPr lang="en-US" dirty="0"/>
              <a:t>Summery of step responses before and after -120 kHz test</a:t>
            </a:r>
          </a:p>
        </p:txBody>
      </p:sp>
      <p:sp>
        <p:nvSpPr>
          <p:cNvPr id="4" name="Footer Placeholder 3">
            <a:extLst>
              <a:ext uri="{FF2B5EF4-FFF2-40B4-BE49-F238E27FC236}">
                <a16:creationId xmlns:a16="http://schemas.microsoft.com/office/drawing/2014/main" id="{BE5B2A1F-DB97-A73B-68FB-FEA85A3656F7}"/>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F8B8893E-5719-592B-6D9A-8DBC00E48197}"/>
              </a:ext>
            </a:extLst>
          </p:cNvPr>
          <p:cNvSpPr>
            <a:spLocks noGrp="1"/>
          </p:cNvSpPr>
          <p:nvPr>
            <p:ph type="sldNum" sz="quarter" idx="12"/>
          </p:nvPr>
        </p:nvSpPr>
        <p:spPr/>
        <p:txBody>
          <a:bodyPr/>
          <a:lstStyle/>
          <a:p>
            <a:fld id="{7D1BE87E-F0DE-A44C-894B-E142BEB21E42}" type="slidenum">
              <a:rPr lang="en-US" smtClean="0"/>
              <a:pPr/>
              <a:t>11</a:t>
            </a:fld>
            <a:endParaRPr lang="en-US" dirty="0"/>
          </a:p>
        </p:txBody>
      </p:sp>
      <p:pic>
        <p:nvPicPr>
          <p:cNvPr id="6" name="Picture 5">
            <a:extLst>
              <a:ext uri="{FF2B5EF4-FFF2-40B4-BE49-F238E27FC236}">
                <a16:creationId xmlns:a16="http://schemas.microsoft.com/office/drawing/2014/main" id="{E37D77E9-7782-163D-E70D-5004257858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770" y="603614"/>
            <a:ext cx="4114800" cy="2984789"/>
          </a:xfrm>
          <a:prstGeom prst="rect">
            <a:avLst/>
          </a:prstGeom>
          <a:noFill/>
        </p:spPr>
      </p:pic>
      <p:pic>
        <p:nvPicPr>
          <p:cNvPr id="8" name="Picture 7">
            <a:extLst>
              <a:ext uri="{FF2B5EF4-FFF2-40B4-BE49-F238E27FC236}">
                <a16:creationId xmlns:a16="http://schemas.microsoft.com/office/drawing/2014/main" id="{BDF67754-ACFD-C03E-3EEF-120F9AF372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543576"/>
            <a:ext cx="4114800" cy="2984789"/>
          </a:xfrm>
          <a:prstGeom prst="rect">
            <a:avLst/>
          </a:prstGeom>
          <a:noFill/>
        </p:spPr>
      </p:pic>
      <p:pic>
        <p:nvPicPr>
          <p:cNvPr id="9" name="Picture 8">
            <a:extLst>
              <a:ext uri="{FF2B5EF4-FFF2-40B4-BE49-F238E27FC236}">
                <a16:creationId xmlns:a16="http://schemas.microsoft.com/office/drawing/2014/main" id="{62874D02-514E-1656-0442-C9D4EC894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544641"/>
            <a:ext cx="4114800" cy="2984789"/>
          </a:xfrm>
          <a:prstGeom prst="rect">
            <a:avLst/>
          </a:prstGeom>
          <a:noFill/>
        </p:spPr>
      </p:pic>
    </p:spTree>
    <p:extLst>
      <p:ext uri="{BB962C8B-B14F-4D97-AF65-F5344CB8AC3E}">
        <p14:creationId xmlns:p14="http://schemas.microsoft.com/office/powerpoint/2010/main" val="1193026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59EBA-F876-58F3-61FA-C1C881BDF94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48D9BBE-B579-F5B0-950D-268309B7ED46}"/>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EC04F25D-BA94-4BFC-52BD-B1D4C83575F1}"/>
              </a:ext>
            </a:extLst>
          </p:cNvPr>
          <p:cNvSpPr>
            <a:spLocks noGrp="1"/>
          </p:cNvSpPr>
          <p:nvPr>
            <p:ph type="sldNum" sz="quarter" idx="12"/>
          </p:nvPr>
        </p:nvSpPr>
        <p:spPr/>
        <p:txBody>
          <a:bodyPr/>
          <a:lstStyle/>
          <a:p>
            <a:fld id="{7D1BE87E-F0DE-A44C-894B-E142BEB21E42}" type="slidenum">
              <a:rPr lang="en-US" smtClean="0"/>
              <a:pPr/>
              <a:t>12</a:t>
            </a:fld>
            <a:endParaRPr lang="en-US" dirty="0"/>
          </a:p>
        </p:txBody>
      </p:sp>
      <p:pic>
        <p:nvPicPr>
          <p:cNvPr id="6" name="Picture 5">
            <a:extLst>
              <a:ext uri="{FF2B5EF4-FFF2-40B4-BE49-F238E27FC236}">
                <a16:creationId xmlns:a16="http://schemas.microsoft.com/office/drawing/2014/main" id="{5F8C86BA-6571-A42E-1623-B07612CBF2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72" y="527300"/>
            <a:ext cx="5924974" cy="4297850"/>
          </a:xfrm>
          <a:prstGeom prst="rect">
            <a:avLst/>
          </a:prstGeom>
          <a:noFill/>
        </p:spPr>
      </p:pic>
      <p:pic>
        <p:nvPicPr>
          <p:cNvPr id="8" name="Picture 7">
            <a:extLst>
              <a:ext uri="{FF2B5EF4-FFF2-40B4-BE49-F238E27FC236}">
                <a16:creationId xmlns:a16="http://schemas.microsoft.com/office/drawing/2014/main" id="{1357FA8C-F9DF-D677-7A5D-534275F634E3}"/>
              </a:ext>
            </a:extLst>
          </p:cNvPr>
          <p:cNvPicPr>
            <a:picLocks noChangeAspect="1"/>
          </p:cNvPicPr>
          <p:nvPr/>
        </p:nvPicPr>
        <p:blipFill>
          <a:blip r:embed="rId4"/>
          <a:stretch>
            <a:fillRect/>
          </a:stretch>
        </p:blipFill>
        <p:spPr>
          <a:xfrm>
            <a:off x="6179879" y="374349"/>
            <a:ext cx="5926399" cy="4298726"/>
          </a:xfrm>
          <a:prstGeom prst="rect">
            <a:avLst/>
          </a:prstGeom>
        </p:spPr>
      </p:pic>
      <p:sp>
        <p:nvSpPr>
          <p:cNvPr id="3" name="Text Placeholder 2">
            <a:extLst>
              <a:ext uri="{FF2B5EF4-FFF2-40B4-BE49-F238E27FC236}">
                <a16:creationId xmlns:a16="http://schemas.microsoft.com/office/drawing/2014/main" id="{9BD68097-BA32-2395-66CD-E031D081D2A0}"/>
              </a:ext>
            </a:extLst>
          </p:cNvPr>
          <p:cNvSpPr>
            <a:spLocks noGrp="1"/>
          </p:cNvSpPr>
          <p:nvPr>
            <p:ph type="body" sz="half" idx="2"/>
          </p:nvPr>
        </p:nvSpPr>
        <p:spPr>
          <a:xfrm>
            <a:off x="85722" y="4591599"/>
            <a:ext cx="11304541" cy="2067988"/>
          </a:xfrm>
        </p:spPr>
        <p:txBody>
          <a:bodyPr/>
          <a:lstStyle/>
          <a:p>
            <a:pPr marL="285750" indent="-285750">
              <a:buFont typeface="Arial" panose="020B0604020202020204" pitchFamily="34" charset="0"/>
              <a:buChar char="•"/>
            </a:pPr>
            <a:r>
              <a:rPr lang="en-US" sz="1600" dirty="0"/>
              <a:t>Concern about the </a:t>
            </a:r>
            <a:r>
              <a:rPr lang="en-US" sz="1600" dirty="0" err="1"/>
              <a:t>dF</a:t>
            </a:r>
            <a:r>
              <a:rPr lang="en-US" sz="1600" dirty="0"/>
              <a:t>/</a:t>
            </a:r>
            <a:r>
              <a:rPr lang="en-US" sz="1600" dirty="0" err="1"/>
              <a:t>dStep</a:t>
            </a:r>
            <a:r>
              <a:rPr lang="en-US" sz="1600" dirty="0"/>
              <a:t> at the beginning of tuning after changing direction.  Makes me wonder how fast we can run when we are close in.  This data was taken with TSTPHZ set to 5 where 1 is part of the normal mode setting and 10 is turbo.</a:t>
            </a:r>
          </a:p>
          <a:p>
            <a:pPr marL="285750" indent="-285750">
              <a:buFont typeface="Arial" panose="020B0604020202020204" pitchFamily="34" charset="0"/>
              <a:buChar char="•"/>
            </a:pPr>
            <a:r>
              <a:rPr lang="en-US" sz="1600" dirty="0"/>
              <a:t>Oddity of the tuner walking away in one direction to what one would assume a steady state condition driven by the system “relaxing”.  In this case it went the same direction independent of if the cavity was last driven more negative in frequency or more positive.</a:t>
            </a:r>
          </a:p>
        </p:txBody>
      </p:sp>
      <p:sp>
        <p:nvSpPr>
          <p:cNvPr id="2" name="Title 1">
            <a:extLst>
              <a:ext uri="{FF2B5EF4-FFF2-40B4-BE49-F238E27FC236}">
                <a16:creationId xmlns:a16="http://schemas.microsoft.com/office/drawing/2014/main" id="{19C36573-460C-4AF1-A357-253EFB7D0019}"/>
              </a:ext>
            </a:extLst>
          </p:cNvPr>
          <p:cNvSpPr>
            <a:spLocks noGrp="1"/>
          </p:cNvSpPr>
          <p:nvPr>
            <p:ph type="title"/>
          </p:nvPr>
        </p:nvSpPr>
        <p:spPr/>
        <p:txBody>
          <a:bodyPr/>
          <a:lstStyle/>
          <a:p>
            <a:r>
              <a:rPr lang="en-US" dirty="0"/>
              <a:t>2L05-5 small step response why is it drifting.</a:t>
            </a:r>
          </a:p>
        </p:txBody>
      </p:sp>
    </p:spTree>
    <p:extLst>
      <p:ext uri="{BB962C8B-B14F-4D97-AF65-F5344CB8AC3E}">
        <p14:creationId xmlns:p14="http://schemas.microsoft.com/office/powerpoint/2010/main" val="3913650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9A860-9A6A-4646-3468-2DAE6F85A96C}"/>
              </a:ext>
            </a:extLst>
          </p:cNvPr>
          <p:cNvSpPr>
            <a:spLocks noGrp="1"/>
          </p:cNvSpPr>
          <p:nvPr>
            <p:ph type="title"/>
          </p:nvPr>
        </p:nvSpPr>
        <p:spPr/>
        <p:txBody>
          <a:bodyPr/>
          <a:lstStyle/>
          <a:p>
            <a:r>
              <a:rPr lang="en-US" dirty="0"/>
              <a:t>4 kHz tuner “loop” test from acceptance testing.</a:t>
            </a:r>
          </a:p>
        </p:txBody>
      </p:sp>
      <p:sp>
        <p:nvSpPr>
          <p:cNvPr id="4" name="Footer Placeholder 3">
            <a:extLst>
              <a:ext uri="{FF2B5EF4-FFF2-40B4-BE49-F238E27FC236}">
                <a16:creationId xmlns:a16="http://schemas.microsoft.com/office/drawing/2014/main" id="{A5D71A9E-4317-1A03-0534-1E1089197F5F}"/>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36A0DF6D-66FF-6745-5BC1-B82CCF4A9AEE}"/>
              </a:ext>
            </a:extLst>
          </p:cNvPr>
          <p:cNvSpPr>
            <a:spLocks noGrp="1"/>
          </p:cNvSpPr>
          <p:nvPr>
            <p:ph type="sldNum" sz="quarter" idx="12"/>
          </p:nvPr>
        </p:nvSpPr>
        <p:spPr/>
        <p:txBody>
          <a:bodyPr/>
          <a:lstStyle/>
          <a:p>
            <a:fld id="{7D1BE87E-F0DE-A44C-894B-E142BEB21E42}" type="slidenum">
              <a:rPr lang="en-US" smtClean="0"/>
              <a:pPr/>
              <a:t>13</a:t>
            </a:fld>
            <a:endParaRPr lang="en-US" dirty="0"/>
          </a:p>
        </p:txBody>
      </p:sp>
      <p:pic>
        <p:nvPicPr>
          <p:cNvPr id="12" name="Picture 11">
            <a:extLst>
              <a:ext uri="{FF2B5EF4-FFF2-40B4-BE49-F238E27FC236}">
                <a16:creationId xmlns:a16="http://schemas.microsoft.com/office/drawing/2014/main" id="{63628DEB-5F57-A4D9-79CA-3E9E447D7E01}"/>
              </a:ext>
            </a:extLst>
          </p:cNvPr>
          <p:cNvPicPr>
            <a:picLocks noChangeAspect="1"/>
          </p:cNvPicPr>
          <p:nvPr/>
        </p:nvPicPr>
        <p:blipFill>
          <a:blip r:embed="rId2"/>
          <a:stretch>
            <a:fillRect/>
          </a:stretch>
        </p:blipFill>
        <p:spPr>
          <a:xfrm>
            <a:off x="6319558" y="678542"/>
            <a:ext cx="3022126" cy="1962824"/>
          </a:xfrm>
          <a:prstGeom prst="rect">
            <a:avLst/>
          </a:prstGeom>
        </p:spPr>
      </p:pic>
      <p:pic>
        <p:nvPicPr>
          <p:cNvPr id="13" name="Picture 12">
            <a:extLst>
              <a:ext uri="{FF2B5EF4-FFF2-40B4-BE49-F238E27FC236}">
                <a16:creationId xmlns:a16="http://schemas.microsoft.com/office/drawing/2014/main" id="{A803E940-8D50-531A-3407-47F41FFC3222}"/>
              </a:ext>
            </a:extLst>
          </p:cNvPr>
          <p:cNvPicPr>
            <a:picLocks noChangeAspect="1"/>
          </p:cNvPicPr>
          <p:nvPr/>
        </p:nvPicPr>
        <p:blipFill>
          <a:blip r:embed="rId3"/>
          <a:stretch>
            <a:fillRect/>
          </a:stretch>
        </p:blipFill>
        <p:spPr>
          <a:xfrm>
            <a:off x="9239693" y="725087"/>
            <a:ext cx="2870791" cy="1888999"/>
          </a:xfrm>
          <a:prstGeom prst="rect">
            <a:avLst/>
          </a:prstGeom>
        </p:spPr>
      </p:pic>
      <p:pic>
        <p:nvPicPr>
          <p:cNvPr id="7" name="Picture 6">
            <a:extLst>
              <a:ext uri="{FF2B5EF4-FFF2-40B4-BE49-F238E27FC236}">
                <a16:creationId xmlns:a16="http://schemas.microsoft.com/office/drawing/2014/main" id="{ABA50BD7-19CA-D02E-3479-605408EAB223}"/>
              </a:ext>
            </a:extLst>
          </p:cNvPr>
          <p:cNvPicPr>
            <a:picLocks noChangeAspect="1"/>
          </p:cNvPicPr>
          <p:nvPr/>
        </p:nvPicPr>
        <p:blipFill>
          <a:blip r:embed="rId4"/>
          <a:stretch>
            <a:fillRect/>
          </a:stretch>
        </p:blipFill>
        <p:spPr>
          <a:xfrm>
            <a:off x="3065720" y="678542"/>
            <a:ext cx="3253838" cy="1935544"/>
          </a:xfrm>
          <a:prstGeom prst="rect">
            <a:avLst/>
          </a:prstGeom>
        </p:spPr>
      </p:pic>
      <p:pic>
        <p:nvPicPr>
          <p:cNvPr id="14" name="Picture 13">
            <a:extLst>
              <a:ext uri="{FF2B5EF4-FFF2-40B4-BE49-F238E27FC236}">
                <a16:creationId xmlns:a16="http://schemas.microsoft.com/office/drawing/2014/main" id="{3D798CB5-80AF-D259-A869-A12BAA7CA27A}"/>
              </a:ext>
            </a:extLst>
          </p:cNvPr>
          <p:cNvPicPr>
            <a:picLocks noChangeAspect="1"/>
          </p:cNvPicPr>
          <p:nvPr/>
        </p:nvPicPr>
        <p:blipFill>
          <a:blip r:embed="rId5"/>
          <a:stretch>
            <a:fillRect/>
          </a:stretch>
        </p:blipFill>
        <p:spPr>
          <a:xfrm>
            <a:off x="0" y="2913342"/>
            <a:ext cx="3253840" cy="2327340"/>
          </a:xfrm>
          <a:prstGeom prst="rect">
            <a:avLst/>
          </a:prstGeom>
        </p:spPr>
      </p:pic>
      <p:pic>
        <p:nvPicPr>
          <p:cNvPr id="15" name="Picture 14">
            <a:extLst>
              <a:ext uri="{FF2B5EF4-FFF2-40B4-BE49-F238E27FC236}">
                <a16:creationId xmlns:a16="http://schemas.microsoft.com/office/drawing/2014/main" id="{B11C6291-E1AE-AAF8-E1AA-C227B037E61F}"/>
              </a:ext>
            </a:extLst>
          </p:cNvPr>
          <p:cNvPicPr>
            <a:picLocks noChangeAspect="1"/>
          </p:cNvPicPr>
          <p:nvPr/>
        </p:nvPicPr>
        <p:blipFill>
          <a:blip r:embed="rId6"/>
          <a:stretch>
            <a:fillRect/>
          </a:stretch>
        </p:blipFill>
        <p:spPr>
          <a:xfrm>
            <a:off x="3253840" y="2959530"/>
            <a:ext cx="3065718" cy="2234963"/>
          </a:xfrm>
          <a:prstGeom prst="rect">
            <a:avLst/>
          </a:prstGeom>
        </p:spPr>
      </p:pic>
      <p:pic>
        <p:nvPicPr>
          <p:cNvPr id="17" name="Picture 16">
            <a:extLst>
              <a:ext uri="{FF2B5EF4-FFF2-40B4-BE49-F238E27FC236}">
                <a16:creationId xmlns:a16="http://schemas.microsoft.com/office/drawing/2014/main" id="{B8EA338A-4B46-1DAD-5DD1-245EB4DF82F5}"/>
              </a:ext>
            </a:extLst>
          </p:cNvPr>
          <p:cNvPicPr>
            <a:picLocks noChangeAspect="1"/>
          </p:cNvPicPr>
          <p:nvPr/>
        </p:nvPicPr>
        <p:blipFill>
          <a:blip r:embed="rId7"/>
          <a:stretch>
            <a:fillRect/>
          </a:stretch>
        </p:blipFill>
        <p:spPr>
          <a:xfrm>
            <a:off x="6242650" y="2932250"/>
            <a:ext cx="3175942" cy="2186989"/>
          </a:xfrm>
          <a:prstGeom prst="rect">
            <a:avLst/>
          </a:prstGeom>
        </p:spPr>
      </p:pic>
      <p:sp>
        <p:nvSpPr>
          <p:cNvPr id="20" name="TextBox 19">
            <a:extLst>
              <a:ext uri="{FF2B5EF4-FFF2-40B4-BE49-F238E27FC236}">
                <a16:creationId xmlns:a16="http://schemas.microsoft.com/office/drawing/2014/main" id="{4D3475A7-3550-E5ED-617A-8AB3795E00B4}"/>
              </a:ext>
            </a:extLst>
          </p:cNvPr>
          <p:cNvSpPr txBox="1"/>
          <p:nvPr/>
        </p:nvSpPr>
        <p:spPr>
          <a:xfrm>
            <a:off x="329609" y="5550195"/>
            <a:ext cx="11451265" cy="562007"/>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If everything was elastic these loops would look more like cavity 4 in the above data plots where the system changes in frequency and comes back to more-or-less the same spot.  </a:t>
            </a:r>
          </a:p>
        </p:txBody>
      </p:sp>
      <p:pic>
        <p:nvPicPr>
          <p:cNvPr id="25" name="Picture 24">
            <a:extLst>
              <a:ext uri="{FF2B5EF4-FFF2-40B4-BE49-F238E27FC236}">
                <a16:creationId xmlns:a16="http://schemas.microsoft.com/office/drawing/2014/main" id="{AECD4CA2-F91D-B116-CDCA-3214D5EF14F3}"/>
              </a:ext>
            </a:extLst>
          </p:cNvPr>
          <p:cNvPicPr>
            <a:picLocks noChangeAspect="1"/>
          </p:cNvPicPr>
          <p:nvPr/>
        </p:nvPicPr>
        <p:blipFill>
          <a:blip r:embed="rId8"/>
          <a:stretch>
            <a:fillRect/>
          </a:stretch>
        </p:blipFill>
        <p:spPr>
          <a:xfrm>
            <a:off x="9169873" y="2832476"/>
            <a:ext cx="3022126" cy="2319056"/>
          </a:xfrm>
          <a:prstGeom prst="rect">
            <a:avLst/>
          </a:prstGeom>
        </p:spPr>
      </p:pic>
      <p:pic>
        <p:nvPicPr>
          <p:cNvPr id="26" name="Picture 25">
            <a:extLst>
              <a:ext uri="{FF2B5EF4-FFF2-40B4-BE49-F238E27FC236}">
                <a16:creationId xmlns:a16="http://schemas.microsoft.com/office/drawing/2014/main" id="{AB3FA4CD-E085-7254-50DB-71254C86D852}"/>
              </a:ext>
            </a:extLst>
          </p:cNvPr>
          <p:cNvPicPr>
            <a:picLocks noChangeAspect="1"/>
          </p:cNvPicPr>
          <p:nvPr/>
        </p:nvPicPr>
        <p:blipFill>
          <a:blip r:embed="rId9"/>
          <a:stretch>
            <a:fillRect/>
          </a:stretch>
        </p:blipFill>
        <p:spPr>
          <a:xfrm>
            <a:off x="0" y="506776"/>
            <a:ext cx="3123841" cy="2406566"/>
          </a:xfrm>
          <a:prstGeom prst="rect">
            <a:avLst/>
          </a:prstGeom>
        </p:spPr>
      </p:pic>
      <p:cxnSp>
        <p:nvCxnSpPr>
          <p:cNvPr id="28" name="Straight Arrow Connector 27">
            <a:extLst>
              <a:ext uri="{FF2B5EF4-FFF2-40B4-BE49-F238E27FC236}">
                <a16:creationId xmlns:a16="http://schemas.microsoft.com/office/drawing/2014/main" id="{EF7591C4-1D2D-8819-F39B-71F60CBD64C3}"/>
              </a:ext>
            </a:extLst>
          </p:cNvPr>
          <p:cNvCxnSpPr/>
          <p:nvPr/>
        </p:nvCxnSpPr>
        <p:spPr>
          <a:xfrm flipH="1" flipV="1">
            <a:off x="754912" y="1322021"/>
            <a:ext cx="382772" cy="64858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B64B321-25F3-EE96-1ACD-AE81768D0C03}"/>
              </a:ext>
            </a:extLst>
          </p:cNvPr>
          <p:cNvCxnSpPr>
            <a:cxnSpLocks/>
          </p:cNvCxnSpPr>
          <p:nvPr/>
        </p:nvCxnSpPr>
        <p:spPr>
          <a:xfrm flipH="1" flipV="1">
            <a:off x="3874364" y="1256786"/>
            <a:ext cx="329040" cy="324293"/>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2AAB63A-F619-4DED-3C9F-A83599B742EA}"/>
              </a:ext>
            </a:extLst>
          </p:cNvPr>
          <p:cNvCxnSpPr>
            <a:cxnSpLocks/>
          </p:cNvCxnSpPr>
          <p:nvPr/>
        </p:nvCxnSpPr>
        <p:spPr>
          <a:xfrm flipH="1" flipV="1">
            <a:off x="6996491" y="1355555"/>
            <a:ext cx="254096" cy="36476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8942C36-51E7-2B7D-F21C-607A9623C1B5}"/>
              </a:ext>
            </a:extLst>
          </p:cNvPr>
          <p:cNvCxnSpPr>
            <a:cxnSpLocks/>
          </p:cNvCxnSpPr>
          <p:nvPr/>
        </p:nvCxnSpPr>
        <p:spPr>
          <a:xfrm flipH="1" flipV="1">
            <a:off x="9955093" y="1286497"/>
            <a:ext cx="254096" cy="251441"/>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12ED947-8701-E74A-09DF-D68152E920EA}"/>
              </a:ext>
            </a:extLst>
          </p:cNvPr>
          <p:cNvCxnSpPr>
            <a:cxnSpLocks/>
          </p:cNvCxnSpPr>
          <p:nvPr/>
        </p:nvCxnSpPr>
        <p:spPr>
          <a:xfrm flipH="1">
            <a:off x="2228426" y="4582633"/>
            <a:ext cx="429714" cy="11638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9DC7BD9-FA92-F20D-8B4E-8B857CF9365B}"/>
              </a:ext>
            </a:extLst>
          </p:cNvPr>
          <p:cNvCxnSpPr>
            <a:cxnSpLocks/>
          </p:cNvCxnSpPr>
          <p:nvPr/>
        </p:nvCxnSpPr>
        <p:spPr>
          <a:xfrm flipH="1" flipV="1">
            <a:off x="1739190" y="3944659"/>
            <a:ext cx="423662" cy="64858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E527CF6-196F-93FC-6D1F-C55FE722066B}"/>
              </a:ext>
            </a:extLst>
          </p:cNvPr>
          <p:cNvCxnSpPr>
            <a:cxnSpLocks/>
          </p:cNvCxnSpPr>
          <p:nvPr/>
        </p:nvCxnSpPr>
        <p:spPr>
          <a:xfrm flipV="1">
            <a:off x="4344828" y="3530009"/>
            <a:ext cx="314186" cy="95693"/>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6EBB4F1-4E09-0C61-18E8-90FDF77E09B7}"/>
              </a:ext>
            </a:extLst>
          </p:cNvPr>
          <p:cNvCxnSpPr>
            <a:cxnSpLocks/>
          </p:cNvCxnSpPr>
          <p:nvPr/>
        </p:nvCxnSpPr>
        <p:spPr>
          <a:xfrm>
            <a:off x="4659014" y="3774558"/>
            <a:ext cx="1018772" cy="924455"/>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60ACF9B-0291-5FDC-797B-1D8809537F5D}"/>
              </a:ext>
            </a:extLst>
          </p:cNvPr>
          <p:cNvCxnSpPr>
            <a:cxnSpLocks/>
          </p:cNvCxnSpPr>
          <p:nvPr/>
        </p:nvCxnSpPr>
        <p:spPr>
          <a:xfrm flipV="1">
            <a:off x="6996491" y="3429000"/>
            <a:ext cx="339974" cy="101009"/>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7DA141A-A078-6251-7FF1-84048E7CA76E}"/>
              </a:ext>
            </a:extLst>
          </p:cNvPr>
          <p:cNvCxnSpPr>
            <a:cxnSpLocks/>
          </p:cNvCxnSpPr>
          <p:nvPr/>
        </p:nvCxnSpPr>
        <p:spPr>
          <a:xfrm>
            <a:off x="7387515" y="3774558"/>
            <a:ext cx="1031358" cy="808075"/>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851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83B8-7635-B1CE-9860-B92AC6649523}"/>
              </a:ext>
            </a:extLst>
          </p:cNvPr>
          <p:cNvSpPr>
            <a:spLocks noGrp="1"/>
          </p:cNvSpPr>
          <p:nvPr>
            <p:ph type="title"/>
          </p:nvPr>
        </p:nvSpPr>
        <p:spPr/>
        <p:txBody>
          <a:bodyPr/>
          <a:lstStyle/>
          <a:p>
            <a:r>
              <a:rPr lang="en-US" dirty="0"/>
              <a:t>What next?</a:t>
            </a:r>
          </a:p>
        </p:txBody>
      </p:sp>
      <p:sp>
        <p:nvSpPr>
          <p:cNvPr id="3" name="Text Placeholder 2">
            <a:extLst>
              <a:ext uri="{FF2B5EF4-FFF2-40B4-BE49-F238E27FC236}">
                <a16:creationId xmlns:a16="http://schemas.microsoft.com/office/drawing/2014/main" id="{1FE030CF-F36F-136A-435C-A10CFEFD3C86}"/>
              </a:ext>
            </a:extLst>
          </p:cNvPr>
          <p:cNvSpPr>
            <a:spLocks noGrp="1"/>
          </p:cNvSpPr>
          <p:nvPr>
            <p:ph type="body" sz="half" idx="2"/>
          </p:nvPr>
        </p:nvSpPr>
        <p:spPr>
          <a:xfrm>
            <a:off x="443729" y="527300"/>
            <a:ext cx="11304541" cy="5525473"/>
          </a:xfrm>
        </p:spPr>
        <p:txBody>
          <a:bodyPr/>
          <a:lstStyle/>
          <a:p>
            <a:pPr marL="285750" indent="-285750">
              <a:buFont typeface="Arial" panose="020B0604020202020204" pitchFamily="34" charset="0"/>
              <a:buChar char="•"/>
            </a:pPr>
            <a:r>
              <a:rPr lang="en-US" sz="2000" dirty="0"/>
              <a:t>Unless someone else comes up with something better my plan is to cycle these cavities through a    +/- 2 kHz range around 1497 MHz while taking some stepped response measurements to see if.</a:t>
            </a:r>
          </a:p>
          <a:p>
            <a:pPr marL="742950" lvl="1" indent="-285750">
              <a:buFont typeface="Arial" panose="020B0604020202020204" pitchFamily="34" charset="0"/>
              <a:buChar char="•"/>
            </a:pPr>
            <a:r>
              <a:rPr lang="en-US" sz="2000" b="1" dirty="0"/>
              <a:t>I can get a closed loop response that looks like it should.</a:t>
            </a:r>
          </a:p>
          <a:p>
            <a:pPr marL="742950" lvl="1" indent="-285750">
              <a:buFont typeface="Arial" panose="020B0604020202020204" pitchFamily="34" charset="0"/>
              <a:buChar char="•"/>
            </a:pPr>
            <a:r>
              <a:rPr lang="en-US" sz="2000" b="1" dirty="0"/>
              <a:t>If the step response curves become better e.g. closed loops in plots of frequency as a function of tuner steps.</a:t>
            </a:r>
          </a:p>
        </p:txBody>
      </p:sp>
      <p:sp>
        <p:nvSpPr>
          <p:cNvPr id="4" name="Footer Placeholder 3">
            <a:extLst>
              <a:ext uri="{FF2B5EF4-FFF2-40B4-BE49-F238E27FC236}">
                <a16:creationId xmlns:a16="http://schemas.microsoft.com/office/drawing/2014/main" id="{2C48866D-E7F9-850C-08F1-B06F05F830C4}"/>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05BDE111-9AE8-008F-89CD-1D7DA3D73606}"/>
              </a:ext>
            </a:extLst>
          </p:cNvPr>
          <p:cNvSpPr>
            <a:spLocks noGrp="1"/>
          </p:cNvSpPr>
          <p:nvPr>
            <p:ph type="sldNum" sz="quarter" idx="12"/>
          </p:nvPr>
        </p:nvSpPr>
        <p:spPr/>
        <p:txBody>
          <a:bodyPr/>
          <a:lstStyle/>
          <a:p>
            <a:fld id="{7D1BE87E-F0DE-A44C-894B-E142BEB21E42}" type="slidenum">
              <a:rPr lang="en-US" smtClean="0"/>
              <a:pPr/>
              <a:t>14</a:t>
            </a:fld>
            <a:endParaRPr lang="en-US" dirty="0"/>
          </a:p>
        </p:txBody>
      </p:sp>
    </p:spTree>
    <p:extLst>
      <p:ext uri="{BB962C8B-B14F-4D97-AF65-F5344CB8AC3E}">
        <p14:creationId xmlns:p14="http://schemas.microsoft.com/office/powerpoint/2010/main" val="2770698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A4E7-38BF-AB50-0843-64D18051F2D2}"/>
              </a:ext>
            </a:extLst>
          </p:cNvPr>
          <p:cNvSpPr>
            <a:spLocks noGrp="1"/>
          </p:cNvSpPr>
          <p:nvPr>
            <p:ph type="title"/>
          </p:nvPr>
        </p:nvSpPr>
        <p:spPr/>
        <p:txBody>
          <a:bodyPr/>
          <a:lstStyle/>
          <a:p>
            <a:r>
              <a:rPr lang="en-US" dirty="0"/>
              <a:t>Looking at the 3C12 BPM data</a:t>
            </a:r>
          </a:p>
        </p:txBody>
      </p:sp>
      <p:sp>
        <p:nvSpPr>
          <p:cNvPr id="3" name="Text Placeholder 2">
            <a:extLst>
              <a:ext uri="{FF2B5EF4-FFF2-40B4-BE49-F238E27FC236}">
                <a16:creationId xmlns:a16="http://schemas.microsoft.com/office/drawing/2014/main" id="{2046FFC1-C10D-C608-9D38-DC06948A9A4C}"/>
              </a:ext>
            </a:extLst>
          </p:cNvPr>
          <p:cNvSpPr>
            <a:spLocks noGrp="1"/>
          </p:cNvSpPr>
          <p:nvPr>
            <p:ph type="body" sz="half" idx="2"/>
          </p:nvPr>
        </p:nvSpPr>
        <p:spPr>
          <a:xfrm>
            <a:off x="311725" y="641506"/>
            <a:ext cx="11304541" cy="1696341"/>
          </a:xfrm>
        </p:spPr>
        <p:txBody>
          <a:bodyPr/>
          <a:lstStyle/>
          <a:p>
            <a:r>
              <a:rPr lang="en-US" dirty="0"/>
              <a:t>300 </a:t>
            </a:r>
            <a:r>
              <a:rPr lang="en-US" dirty="0" err="1"/>
              <a:t>ms</a:t>
            </a:r>
            <a:r>
              <a:rPr lang="en-US" dirty="0"/>
              <a:t> of data taken before the fault</a:t>
            </a:r>
          </a:p>
          <a:p>
            <a:r>
              <a:rPr lang="en-US" dirty="0"/>
              <a:t>In addition to seeing the turn off transient it provides us with data regarding the quality of the beam energy just before the fault.</a:t>
            </a:r>
          </a:p>
          <a:p>
            <a:r>
              <a:rPr lang="en-US" dirty="0"/>
              <a:t>Data clipped at 0.2 MeV rms.</a:t>
            </a:r>
          </a:p>
          <a:p>
            <a:endParaRPr lang="en-US" dirty="0"/>
          </a:p>
        </p:txBody>
      </p:sp>
      <p:sp>
        <p:nvSpPr>
          <p:cNvPr id="4" name="Footer Placeholder 3">
            <a:extLst>
              <a:ext uri="{FF2B5EF4-FFF2-40B4-BE49-F238E27FC236}">
                <a16:creationId xmlns:a16="http://schemas.microsoft.com/office/drawing/2014/main" id="{F5E8B3DD-55CA-8EB1-377E-9BE4ABFBD315}"/>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2AE13852-EB01-1A62-92B6-F1E6E0C51E8A}"/>
              </a:ext>
            </a:extLst>
          </p:cNvPr>
          <p:cNvSpPr>
            <a:spLocks noGrp="1"/>
          </p:cNvSpPr>
          <p:nvPr>
            <p:ph type="sldNum" sz="quarter" idx="12"/>
          </p:nvPr>
        </p:nvSpPr>
        <p:spPr/>
        <p:txBody>
          <a:bodyPr/>
          <a:lstStyle/>
          <a:p>
            <a:fld id="{7D1BE87E-F0DE-A44C-894B-E142BEB21E42}" type="slidenum">
              <a:rPr lang="en-US" smtClean="0"/>
              <a:pPr/>
              <a:t>15</a:t>
            </a:fld>
            <a:endParaRPr lang="en-US" dirty="0"/>
          </a:p>
        </p:txBody>
      </p:sp>
      <p:pic>
        <p:nvPicPr>
          <p:cNvPr id="7" name="Picture 6">
            <a:extLst>
              <a:ext uri="{FF2B5EF4-FFF2-40B4-BE49-F238E27FC236}">
                <a16:creationId xmlns:a16="http://schemas.microsoft.com/office/drawing/2014/main" id="{DE462525-087A-8A4C-2954-65CBE7BB5733}"/>
              </a:ext>
            </a:extLst>
          </p:cNvPr>
          <p:cNvPicPr>
            <a:picLocks noChangeAspect="1"/>
          </p:cNvPicPr>
          <p:nvPr/>
        </p:nvPicPr>
        <p:blipFill>
          <a:blip r:embed="rId2"/>
          <a:srcRect l="6750" t="15524" r="38502" b="19286"/>
          <a:stretch/>
        </p:blipFill>
        <p:spPr>
          <a:xfrm>
            <a:off x="694873" y="2084439"/>
            <a:ext cx="7181905" cy="4132055"/>
          </a:xfrm>
          <a:prstGeom prst="rect">
            <a:avLst/>
          </a:prstGeom>
        </p:spPr>
      </p:pic>
      <p:sp>
        <p:nvSpPr>
          <p:cNvPr id="8" name="Oval 7">
            <a:extLst>
              <a:ext uri="{FF2B5EF4-FFF2-40B4-BE49-F238E27FC236}">
                <a16:creationId xmlns:a16="http://schemas.microsoft.com/office/drawing/2014/main" id="{E5AF5211-6104-B301-9E07-E4A33FEEBB73}"/>
              </a:ext>
            </a:extLst>
          </p:cNvPr>
          <p:cNvSpPr/>
          <p:nvPr/>
        </p:nvSpPr>
        <p:spPr>
          <a:xfrm rot="19647357">
            <a:off x="3941696" y="3945436"/>
            <a:ext cx="688258" cy="42278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F959CFD-B237-1789-7D84-EA7BF7A06AB6}"/>
              </a:ext>
            </a:extLst>
          </p:cNvPr>
          <p:cNvCxnSpPr>
            <a:cxnSpLocks/>
            <a:endCxn id="8" idx="6"/>
          </p:cNvCxnSpPr>
          <p:nvPr/>
        </p:nvCxnSpPr>
        <p:spPr>
          <a:xfrm flipH="1">
            <a:off x="4575918" y="3077497"/>
            <a:ext cx="4174792" cy="894209"/>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7338B9D-A0F6-D2B5-F44B-DB8B34B4E677}"/>
              </a:ext>
            </a:extLst>
          </p:cNvPr>
          <p:cNvSpPr txBox="1"/>
          <p:nvPr/>
        </p:nvSpPr>
        <p:spPr>
          <a:xfrm>
            <a:off x="8947355" y="2467897"/>
            <a:ext cx="1632155" cy="1229032"/>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Control loop oscillation probably need to adjust POFF</a:t>
            </a:r>
          </a:p>
        </p:txBody>
      </p:sp>
    </p:spTree>
    <p:extLst>
      <p:ext uri="{BB962C8B-B14F-4D97-AF65-F5344CB8AC3E}">
        <p14:creationId xmlns:p14="http://schemas.microsoft.com/office/powerpoint/2010/main" val="3553642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DD75A-4AFC-0844-D524-C6CE4654E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C9B97-6484-FF29-A36F-5E5536CE82A3}"/>
              </a:ext>
            </a:extLst>
          </p:cNvPr>
          <p:cNvSpPr>
            <a:spLocks noGrp="1"/>
          </p:cNvSpPr>
          <p:nvPr>
            <p:ph type="title"/>
          </p:nvPr>
        </p:nvSpPr>
        <p:spPr/>
        <p:txBody>
          <a:bodyPr/>
          <a:lstStyle/>
          <a:p>
            <a:r>
              <a:rPr lang="en-US" dirty="0"/>
              <a:t>FFT of energy as function of time since first in set.</a:t>
            </a:r>
          </a:p>
        </p:txBody>
      </p:sp>
      <p:sp>
        <p:nvSpPr>
          <p:cNvPr id="4" name="Footer Placeholder 3">
            <a:extLst>
              <a:ext uri="{FF2B5EF4-FFF2-40B4-BE49-F238E27FC236}">
                <a16:creationId xmlns:a16="http://schemas.microsoft.com/office/drawing/2014/main" id="{AEE9C6AF-4D60-3A15-8A77-B3D3AEBE5776}"/>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916B07E6-AEC9-2EA1-A9F9-8E6BA004C4E9}"/>
              </a:ext>
            </a:extLst>
          </p:cNvPr>
          <p:cNvSpPr>
            <a:spLocks noGrp="1"/>
          </p:cNvSpPr>
          <p:nvPr>
            <p:ph type="sldNum" sz="quarter" idx="12"/>
          </p:nvPr>
        </p:nvSpPr>
        <p:spPr/>
        <p:txBody>
          <a:bodyPr/>
          <a:lstStyle/>
          <a:p>
            <a:fld id="{7D1BE87E-F0DE-A44C-894B-E142BEB21E42}" type="slidenum">
              <a:rPr lang="en-US" smtClean="0"/>
              <a:pPr/>
              <a:t>16</a:t>
            </a:fld>
            <a:endParaRPr lang="en-US" dirty="0"/>
          </a:p>
        </p:txBody>
      </p:sp>
      <p:pic>
        <p:nvPicPr>
          <p:cNvPr id="9" name="Picture 8">
            <a:extLst>
              <a:ext uri="{FF2B5EF4-FFF2-40B4-BE49-F238E27FC236}">
                <a16:creationId xmlns:a16="http://schemas.microsoft.com/office/drawing/2014/main" id="{4799CF5E-7756-3489-2104-E3CBDCB32B17}"/>
              </a:ext>
            </a:extLst>
          </p:cNvPr>
          <p:cNvPicPr>
            <a:picLocks noChangeAspect="1"/>
          </p:cNvPicPr>
          <p:nvPr/>
        </p:nvPicPr>
        <p:blipFill>
          <a:blip r:embed="rId2"/>
          <a:srcRect l="2258" t="13974" r="49320" b="21680"/>
          <a:stretch/>
        </p:blipFill>
        <p:spPr>
          <a:xfrm>
            <a:off x="254906" y="640080"/>
            <a:ext cx="8507964" cy="5463008"/>
          </a:xfrm>
          <a:prstGeom prst="rect">
            <a:avLst/>
          </a:prstGeom>
        </p:spPr>
      </p:pic>
      <p:sp>
        <p:nvSpPr>
          <p:cNvPr id="10" name="TextBox 9">
            <a:extLst>
              <a:ext uri="{FF2B5EF4-FFF2-40B4-BE49-F238E27FC236}">
                <a16:creationId xmlns:a16="http://schemas.microsoft.com/office/drawing/2014/main" id="{391AB48E-B620-3AD5-3368-4BFFC1CBD844}"/>
              </a:ext>
            </a:extLst>
          </p:cNvPr>
          <p:cNvSpPr txBox="1"/>
          <p:nvPr/>
        </p:nvSpPr>
        <p:spPr>
          <a:xfrm>
            <a:off x="8825023" y="527301"/>
            <a:ext cx="3195951" cy="6132286"/>
          </a:xfrm>
          <a:prstGeom prst="rect">
            <a:avLst/>
          </a:prstGeom>
          <a:noFill/>
        </p:spPr>
        <p:txBody>
          <a:bodyPr wrap="square" lIns="0" tIns="0" rIns="0" bIns="0" rtlCol="0">
            <a:noAutofit/>
          </a:bodyPr>
          <a:lstStyle/>
          <a:p>
            <a:pPr marL="285750" indent="-285750" algn="l">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Low frequency “noise” at about 25 hours is probably due to low current noise in BPM system.</a:t>
            </a:r>
          </a:p>
          <a:p>
            <a:pPr marL="285750" indent="-285750" algn="l">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One source of the 300-ish Hz peaks is 2L24-1 oscillating </a:t>
            </a:r>
          </a:p>
          <a:p>
            <a:pPr marL="511175" lvl="1" indent="-285750">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Some have cavity trips some do not.</a:t>
            </a:r>
          </a:p>
          <a:p>
            <a:pPr marL="511175" lvl="1" indent="-285750">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Some last through several trips but not in this data set.</a:t>
            </a:r>
          </a:p>
          <a:p>
            <a:pPr marL="285750" indent="-285750" algn="l">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383 Hz is MO mod system.</a:t>
            </a:r>
          </a:p>
          <a:p>
            <a:pPr marL="285750" indent="-285750" algn="l">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In theory we can mine more data at lower frequencies.</a:t>
            </a:r>
          </a:p>
          <a:p>
            <a:pPr marL="285750" indent="-285750" algn="l">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Below about 100 Hz a lot of the noise is due to microphonics.</a:t>
            </a:r>
          </a:p>
          <a:p>
            <a:pPr marL="285750" indent="-285750" algn="l">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Fast feedback is effective at suppressing 60, 120, 180 Hz energy jitter.</a:t>
            </a:r>
          </a:p>
        </p:txBody>
      </p:sp>
      <p:sp>
        <p:nvSpPr>
          <p:cNvPr id="3" name="TextBox 2">
            <a:extLst>
              <a:ext uri="{FF2B5EF4-FFF2-40B4-BE49-F238E27FC236}">
                <a16:creationId xmlns:a16="http://schemas.microsoft.com/office/drawing/2014/main" id="{57E6E087-351A-690D-6420-7357E00414DC}"/>
              </a:ext>
            </a:extLst>
          </p:cNvPr>
          <p:cNvSpPr txBox="1"/>
          <p:nvPr/>
        </p:nvSpPr>
        <p:spPr>
          <a:xfrm>
            <a:off x="329058" y="1807534"/>
            <a:ext cx="2807271" cy="80807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Low frequency noise due to low beam current.</a:t>
            </a:r>
          </a:p>
        </p:txBody>
      </p:sp>
      <p:cxnSp>
        <p:nvCxnSpPr>
          <p:cNvPr id="7" name="Straight Arrow Connector 6">
            <a:extLst>
              <a:ext uri="{FF2B5EF4-FFF2-40B4-BE49-F238E27FC236}">
                <a16:creationId xmlns:a16="http://schemas.microsoft.com/office/drawing/2014/main" id="{92C76C11-CFC0-8ECE-F15E-AD0372F27083}"/>
              </a:ext>
            </a:extLst>
          </p:cNvPr>
          <p:cNvCxnSpPr/>
          <p:nvPr/>
        </p:nvCxnSpPr>
        <p:spPr>
          <a:xfrm>
            <a:off x="1645745" y="2358255"/>
            <a:ext cx="1165362" cy="1052625"/>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846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8C53-4C01-488F-BA35-39F27DE97355}"/>
              </a:ext>
            </a:extLst>
          </p:cNvPr>
          <p:cNvSpPr>
            <a:spLocks noGrp="1"/>
          </p:cNvSpPr>
          <p:nvPr>
            <p:ph type="title"/>
          </p:nvPr>
        </p:nvSpPr>
        <p:spPr/>
        <p:txBody>
          <a:bodyPr/>
          <a:lstStyle/>
          <a:p>
            <a:r>
              <a:rPr lang="en-US" dirty="0"/>
              <a:t>5/31/25 through 6/6/25</a:t>
            </a:r>
          </a:p>
        </p:txBody>
      </p:sp>
      <p:sp>
        <p:nvSpPr>
          <p:cNvPr id="3" name="Text Placeholder 2">
            <a:extLst>
              <a:ext uri="{FF2B5EF4-FFF2-40B4-BE49-F238E27FC236}">
                <a16:creationId xmlns:a16="http://schemas.microsoft.com/office/drawing/2014/main" id="{797C1EBD-F2F3-9DA7-B2C7-00911E424AEE}"/>
              </a:ext>
            </a:extLst>
          </p:cNvPr>
          <p:cNvSpPr>
            <a:spLocks noGrp="1"/>
          </p:cNvSpPr>
          <p:nvPr>
            <p:ph type="body" sz="half" idx="2"/>
          </p:nvPr>
        </p:nvSpPr>
        <p:spPr/>
        <p:txBody>
          <a:bodyPr/>
          <a:lstStyle/>
          <a:p>
            <a:endParaRPr lang="en-US" dirty="0"/>
          </a:p>
        </p:txBody>
      </p:sp>
      <p:sp>
        <p:nvSpPr>
          <p:cNvPr id="4" name="Footer Placeholder 3">
            <a:extLst>
              <a:ext uri="{FF2B5EF4-FFF2-40B4-BE49-F238E27FC236}">
                <a16:creationId xmlns:a16="http://schemas.microsoft.com/office/drawing/2014/main" id="{4A29CA5D-E6DB-6956-4C50-69837B3D494E}"/>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30E9B830-C3DF-DEEE-455E-D297B8BBBED8}"/>
              </a:ext>
            </a:extLst>
          </p:cNvPr>
          <p:cNvSpPr>
            <a:spLocks noGrp="1"/>
          </p:cNvSpPr>
          <p:nvPr>
            <p:ph type="sldNum" sz="quarter" idx="12"/>
          </p:nvPr>
        </p:nvSpPr>
        <p:spPr/>
        <p:txBody>
          <a:bodyPr/>
          <a:lstStyle/>
          <a:p>
            <a:fld id="{7D1BE87E-F0DE-A44C-894B-E142BEB21E42}" type="slidenum">
              <a:rPr lang="en-US" smtClean="0"/>
              <a:pPr/>
              <a:t>17</a:t>
            </a:fld>
            <a:endParaRPr lang="en-US" dirty="0"/>
          </a:p>
        </p:txBody>
      </p:sp>
      <p:pic>
        <p:nvPicPr>
          <p:cNvPr id="7" name="Picture 6">
            <a:extLst>
              <a:ext uri="{FF2B5EF4-FFF2-40B4-BE49-F238E27FC236}">
                <a16:creationId xmlns:a16="http://schemas.microsoft.com/office/drawing/2014/main" id="{2CBAAA78-DDB2-D34F-49C7-3F437E80723C}"/>
              </a:ext>
            </a:extLst>
          </p:cNvPr>
          <p:cNvPicPr>
            <a:picLocks noChangeAspect="1"/>
          </p:cNvPicPr>
          <p:nvPr/>
        </p:nvPicPr>
        <p:blipFill>
          <a:blip r:embed="rId2"/>
          <a:srcRect l="6752" t="12311" r="44500" b="30758"/>
          <a:stretch/>
        </p:blipFill>
        <p:spPr>
          <a:xfrm>
            <a:off x="393403" y="503515"/>
            <a:ext cx="10029569" cy="5709139"/>
          </a:xfrm>
          <a:prstGeom prst="rect">
            <a:avLst/>
          </a:prstGeom>
        </p:spPr>
      </p:pic>
    </p:spTree>
    <p:extLst>
      <p:ext uri="{BB962C8B-B14F-4D97-AF65-F5344CB8AC3E}">
        <p14:creationId xmlns:p14="http://schemas.microsoft.com/office/powerpoint/2010/main" val="804332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769037-562B-3A24-9457-721C418DC427}"/>
              </a:ext>
            </a:extLst>
          </p:cNvPr>
          <p:cNvPicPr>
            <a:picLocks noChangeAspect="1"/>
          </p:cNvPicPr>
          <p:nvPr/>
        </p:nvPicPr>
        <p:blipFill>
          <a:blip r:embed="rId2"/>
          <a:srcRect l="9231" t="18232" r="3077" b="5524"/>
          <a:stretch/>
        </p:blipFill>
        <p:spPr>
          <a:xfrm>
            <a:off x="522513" y="527300"/>
            <a:ext cx="7200080" cy="5810591"/>
          </a:xfrm>
          <a:prstGeom prst="rect">
            <a:avLst/>
          </a:prstGeom>
        </p:spPr>
      </p:pic>
      <p:sp>
        <p:nvSpPr>
          <p:cNvPr id="2" name="Title 1">
            <a:extLst>
              <a:ext uri="{FF2B5EF4-FFF2-40B4-BE49-F238E27FC236}">
                <a16:creationId xmlns:a16="http://schemas.microsoft.com/office/drawing/2014/main" id="{156CD93A-4955-0A7B-D56D-38970BF32FB2}"/>
              </a:ext>
            </a:extLst>
          </p:cNvPr>
          <p:cNvSpPr>
            <a:spLocks noGrp="1"/>
          </p:cNvSpPr>
          <p:nvPr>
            <p:ph type="title"/>
          </p:nvPr>
        </p:nvSpPr>
        <p:spPr/>
        <p:txBody>
          <a:bodyPr/>
          <a:lstStyle/>
          <a:p>
            <a:r>
              <a:rPr lang="en-US" dirty="0"/>
              <a:t>Time and frequency domain for file 134 BLM trip no cavity fault.</a:t>
            </a:r>
          </a:p>
        </p:txBody>
      </p:sp>
      <p:sp>
        <p:nvSpPr>
          <p:cNvPr id="4" name="Footer Placeholder 3">
            <a:extLst>
              <a:ext uri="{FF2B5EF4-FFF2-40B4-BE49-F238E27FC236}">
                <a16:creationId xmlns:a16="http://schemas.microsoft.com/office/drawing/2014/main" id="{DB1E48FD-56AF-592F-E963-3FE05F36DD84}"/>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39A11C6C-07AA-2B35-FDA1-2FB581A57F25}"/>
              </a:ext>
            </a:extLst>
          </p:cNvPr>
          <p:cNvSpPr>
            <a:spLocks noGrp="1"/>
          </p:cNvSpPr>
          <p:nvPr>
            <p:ph type="sldNum" sz="quarter" idx="12"/>
          </p:nvPr>
        </p:nvSpPr>
        <p:spPr/>
        <p:txBody>
          <a:bodyPr/>
          <a:lstStyle/>
          <a:p>
            <a:fld id="{7D1BE87E-F0DE-A44C-894B-E142BEB21E42}" type="slidenum">
              <a:rPr lang="en-US" smtClean="0"/>
              <a:pPr/>
              <a:t>18</a:t>
            </a:fld>
            <a:endParaRPr lang="en-US" dirty="0"/>
          </a:p>
        </p:txBody>
      </p:sp>
      <p:sp>
        <p:nvSpPr>
          <p:cNvPr id="10" name="TextBox 9">
            <a:extLst>
              <a:ext uri="{FF2B5EF4-FFF2-40B4-BE49-F238E27FC236}">
                <a16:creationId xmlns:a16="http://schemas.microsoft.com/office/drawing/2014/main" id="{EA5C99BC-8F4A-3106-9833-FC1F586864B5}"/>
              </a:ext>
            </a:extLst>
          </p:cNvPr>
          <p:cNvSpPr txBox="1"/>
          <p:nvPr/>
        </p:nvSpPr>
        <p:spPr>
          <a:xfrm>
            <a:off x="8069447" y="778342"/>
            <a:ext cx="3656559" cy="5372473"/>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US" b="1" dirty="0">
                <a:latin typeface="Arial" panose="020B0604020202020204" pitchFamily="34" charset="0"/>
                <a:cs typeface="Arial" panose="020B0604020202020204" pitchFamily="34" charset="0"/>
              </a:rPr>
              <a:t>Energy jitter with no cavity fault in DTM.</a:t>
            </a:r>
          </a:p>
          <a:p>
            <a:pPr marL="285750" indent="-285750" algn="l">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1" dirty="0">
                <a:latin typeface="Arial" panose="020B0604020202020204" pitchFamily="34" charset="0"/>
                <a:cs typeface="Arial" panose="020B0604020202020204" pitchFamily="34" charset="0"/>
              </a:rPr>
              <a:t>I think it would be nice for the energy jitter spectrum to show up on the wall after every trip so that the operators know if they are dealing with energy oscillations when the beam trips with no cavity trips.</a:t>
            </a:r>
          </a:p>
          <a:p>
            <a:pPr marL="285750" indent="-285750" algn="l">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1" dirty="0">
                <a:latin typeface="Arial" panose="020B0604020202020204" pitchFamily="34" charset="0"/>
                <a:cs typeface="Arial" panose="020B0604020202020204" pitchFamily="34" charset="0"/>
              </a:rPr>
              <a:t>Tracking these energy oscillations down with the ML DAQ and with the FCC DAQ systems.</a:t>
            </a:r>
          </a:p>
          <a:p>
            <a:pPr marL="285750" indent="-285750" algn="l">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1" dirty="0">
                <a:latin typeface="Arial" panose="020B0604020202020204" pitchFamily="34" charset="0"/>
                <a:cs typeface="Arial" panose="020B0604020202020204" pitchFamily="34" charset="0"/>
              </a:rPr>
              <a:t>It MAY also be useful acquire this data continuously and analyze it by frequency bands</a:t>
            </a:r>
          </a:p>
        </p:txBody>
      </p:sp>
      <p:sp>
        <p:nvSpPr>
          <p:cNvPr id="3" name="Oval 2">
            <a:extLst>
              <a:ext uri="{FF2B5EF4-FFF2-40B4-BE49-F238E27FC236}">
                <a16:creationId xmlns:a16="http://schemas.microsoft.com/office/drawing/2014/main" id="{4BC34828-ED1F-FB85-5C2E-03DB3B5B2258}"/>
              </a:ext>
            </a:extLst>
          </p:cNvPr>
          <p:cNvSpPr/>
          <p:nvPr/>
        </p:nvSpPr>
        <p:spPr>
          <a:xfrm>
            <a:off x="522513" y="3067470"/>
            <a:ext cx="1582734" cy="36512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A981D2-5BCE-66D4-7545-56ED07566C9A}"/>
              </a:ext>
            </a:extLst>
          </p:cNvPr>
          <p:cNvSpPr txBox="1"/>
          <p:nvPr/>
        </p:nvSpPr>
        <p:spPr>
          <a:xfrm>
            <a:off x="2182985" y="3006474"/>
            <a:ext cx="1392865" cy="554529"/>
          </a:xfrm>
          <a:prstGeom prst="rect">
            <a:avLst/>
          </a:prstGeom>
          <a:noFill/>
        </p:spPr>
        <p:txBody>
          <a:bodyPr wrap="square" lIns="0" tIns="0" rIns="0" bIns="0" rtlCol="0">
            <a:noAutofit/>
          </a:bodyPr>
          <a:lstStyle/>
          <a:p>
            <a:pPr algn="l"/>
            <a:r>
              <a:rPr lang="en-US" b="1" dirty="0">
                <a:solidFill>
                  <a:srgbClr val="FF0000"/>
                </a:solidFill>
                <a:latin typeface="Arial" panose="020B0604020202020204" pitchFamily="34" charset="0"/>
                <a:cs typeface="Arial" panose="020B0604020202020204" pitchFamily="34" charset="0"/>
              </a:rPr>
              <a:t>Date and Time Stamp</a:t>
            </a:r>
          </a:p>
        </p:txBody>
      </p:sp>
    </p:spTree>
    <p:extLst>
      <p:ext uri="{BB962C8B-B14F-4D97-AF65-F5344CB8AC3E}">
        <p14:creationId xmlns:p14="http://schemas.microsoft.com/office/powerpoint/2010/main" val="3391585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A966-9381-23BC-CBA6-E4AC1BE70452}"/>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94614515-64AE-56D4-880A-9D7533F8759C}"/>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5D8415A4-C884-2910-A1D2-C67CC1A9617A}"/>
              </a:ext>
            </a:extLst>
          </p:cNvPr>
          <p:cNvSpPr>
            <a:spLocks noGrp="1"/>
          </p:cNvSpPr>
          <p:nvPr>
            <p:ph type="sldNum" sz="quarter" idx="12"/>
          </p:nvPr>
        </p:nvSpPr>
        <p:spPr/>
        <p:txBody>
          <a:bodyPr/>
          <a:lstStyle/>
          <a:p>
            <a:fld id="{7D1BE87E-F0DE-A44C-894B-E142BEB21E42}" type="slidenum">
              <a:rPr lang="en-US" smtClean="0"/>
              <a:pPr/>
              <a:t>19</a:t>
            </a:fld>
            <a:endParaRPr lang="en-US" dirty="0"/>
          </a:p>
        </p:txBody>
      </p:sp>
      <p:pic>
        <p:nvPicPr>
          <p:cNvPr id="7" name="Picture 6">
            <a:extLst>
              <a:ext uri="{FF2B5EF4-FFF2-40B4-BE49-F238E27FC236}">
                <a16:creationId xmlns:a16="http://schemas.microsoft.com/office/drawing/2014/main" id="{145787BD-7576-6A2E-5248-458C7C38519C}"/>
              </a:ext>
            </a:extLst>
          </p:cNvPr>
          <p:cNvPicPr>
            <a:picLocks noChangeAspect="1"/>
          </p:cNvPicPr>
          <p:nvPr/>
        </p:nvPicPr>
        <p:blipFill>
          <a:blip r:embed="rId2"/>
          <a:srcRect l="2252" t="21121" r="19000" b="8480"/>
          <a:stretch/>
        </p:blipFill>
        <p:spPr>
          <a:xfrm>
            <a:off x="486484" y="884825"/>
            <a:ext cx="10581549" cy="5038833"/>
          </a:xfrm>
          <a:prstGeom prst="rect">
            <a:avLst/>
          </a:prstGeom>
        </p:spPr>
      </p:pic>
    </p:spTree>
    <p:extLst>
      <p:ext uri="{BB962C8B-B14F-4D97-AF65-F5344CB8AC3E}">
        <p14:creationId xmlns:p14="http://schemas.microsoft.com/office/powerpoint/2010/main" val="1849366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82F9-7B28-E8F8-6036-310B534CDD1D}"/>
              </a:ext>
            </a:extLst>
          </p:cNvPr>
          <p:cNvSpPr>
            <a:spLocks noGrp="1"/>
          </p:cNvSpPr>
          <p:nvPr>
            <p:ph type="title"/>
          </p:nvPr>
        </p:nvSpPr>
        <p:spPr/>
        <p:txBody>
          <a:bodyPr/>
          <a:lstStyle/>
          <a:p>
            <a:r>
              <a:rPr lang="en-US" dirty="0"/>
              <a:t>Tuner Response Experimental process</a:t>
            </a:r>
          </a:p>
        </p:txBody>
      </p:sp>
      <p:sp>
        <p:nvSpPr>
          <p:cNvPr id="3" name="Text Placeholder 2">
            <a:extLst>
              <a:ext uri="{FF2B5EF4-FFF2-40B4-BE49-F238E27FC236}">
                <a16:creationId xmlns:a16="http://schemas.microsoft.com/office/drawing/2014/main" id="{163575A8-E9F5-FA7E-0B80-7871BEC88ACF}"/>
              </a:ext>
            </a:extLst>
          </p:cNvPr>
          <p:cNvSpPr>
            <a:spLocks noGrp="1"/>
          </p:cNvSpPr>
          <p:nvPr>
            <p:ph type="body" sz="half" idx="2"/>
          </p:nvPr>
        </p:nvSpPr>
        <p:spPr>
          <a:xfrm>
            <a:off x="48126" y="709751"/>
            <a:ext cx="11458266" cy="5620841"/>
          </a:xfrm>
        </p:spPr>
        <p:txBody>
          <a:bodyPr/>
          <a:lstStyle/>
          <a:p>
            <a:pPr marL="285750" indent="-285750">
              <a:buFont typeface="Arial" panose="020B0604020202020204" pitchFamily="34" charset="0"/>
              <a:buChar char="•"/>
            </a:pPr>
            <a:r>
              <a:rPr lang="en-US" dirty="0"/>
              <a:t>29 out of 32 cavities tested.  (Everything that would turn on.)</a:t>
            </a:r>
          </a:p>
          <a:p>
            <a:pPr marL="742950" lvl="1" indent="-285750">
              <a:buFont typeface="Arial" panose="020B0604020202020204" pitchFamily="34" charset="0"/>
              <a:buChar char="•"/>
            </a:pPr>
            <a:r>
              <a:rPr lang="en-US" sz="1800" b="1" dirty="0"/>
              <a:t>5 had significant dead bands. All in C75-3 and C75-4.</a:t>
            </a:r>
          </a:p>
          <a:p>
            <a:pPr marL="742950" lvl="1" indent="-285750">
              <a:buFont typeface="Arial" panose="020B0604020202020204" pitchFamily="34" charset="0"/>
              <a:buChar char="•"/>
            </a:pPr>
            <a:r>
              <a:rPr lang="en-US" sz="1800" b="1" dirty="0"/>
              <a:t>1 in C75-1 had an odd step. </a:t>
            </a:r>
          </a:p>
          <a:p>
            <a:pPr marL="742950" lvl="1" indent="-285750">
              <a:buFont typeface="Arial" panose="020B0604020202020204" pitchFamily="34" charset="0"/>
              <a:buChar char="•"/>
            </a:pPr>
            <a:r>
              <a:rPr lang="en-US" sz="1800" b="1" dirty="0"/>
              <a:t>1 had an odd tuner step request that was not linear when in SELA mode.  </a:t>
            </a:r>
          </a:p>
          <a:p>
            <a:pPr marL="742950" lvl="1" indent="-285750">
              <a:buFont typeface="Arial" panose="020B0604020202020204" pitchFamily="34" charset="0"/>
              <a:buChar char="•"/>
            </a:pPr>
            <a:r>
              <a:rPr lang="en-US" sz="1800" b="1" dirty="0"/>
              <a:t>Data plots are located here:  M:\asd\asddata\CMTF\C75 Tests\C75 tuners</a:t>
            </a:r>
          </a:p>
          <a:p>
            <a:pPr marL="285750" indent="-285750">
              <a:buFont typeface="Arial" panose="020B0604020202020204" pitchFamily="34" charset="0"/>
              <a:buChar char="•"/>
            </a:pPr>
            <a:r>
              <a:rPr lang="en-US" dirty="0"/>
              <a:t>Operate the cavity in SELA mode so that one can change the gradient and measure the frequency shift due to Lorentz forces and watch the cavity tune up.</a:t>
            </a:r>
          </a:p>
          <a:p>
            <a:pPr marL="742950" lvl="1" indent="-285750">
              <a:buFont typeface="Arial" panose="020B0604020202020204" pitchFamily="34" charset="0"/>
              <a:buChar char="•"/>
            </a:pPr>
            <a:r>
              <a:rPr lang="en-US" sz="1800" b="1" dirty="0"/>
              <a:t>Disable the tuner.</a:t>
            </a:r>
          </a:p>
          <a:p>
            <a:pPr marL="742950" lvl="1" indent="-285750">
              <a:buFont typeface="Arial" panose="020B0604020202020204" pitchFamily="34" charset="0"/>
              <a:buChar char="•"/>
            </a:pPr>
            <a:r>
              <a:rPr lang="en-US" sz="1800" b="1" dirty="0"/>
              <a:t>Adjust the gradient and wait for the FCC to ramp the gradient up/down.</a:t>
            </a:r>
          </a:p>
          <a:p>
            <a:pPr marL="742950" lvl="1" indent="-285750">
              <a:buFont typeface="Arial" panose="020B0604020202020204" pitchFamily="34" charset="0"/>
              <a:buChar char="•"/>
            </a:pPr>
            <a:r>
              <a:rPr lang="en-US" sz="1800" b="1" dirty="0"/>
              <a:t>Enable the tuner and watch how the cavity recovers.</a:t>
            </a:r>
          </a:p>
          <a:p>
            <a:pPr marL="742950" lvl="1" indent="-285750">
              <a:buFont typeface="Arial" panose="020B0604020202020204" pitchFamily="34" charset="0"/>
              <a:buChar char="•"/>
            </a:pPr>
            <a:r>
              <a:rPr lang="en-US" sz="1800" b="1" dirty="0"/>
              <a:t>Repeat in the other direction by changing the gradient back to the original setting.</a:t>
            </a:r>
          </a:p>
          <a:p>
            <a:pPr marL="742950" lvl="1" indent="-285750">
              <a:buFont typeface="Arial" panose="020B0604020202020204" pitchFamily="34" charset="0"/>
              <a:buChar char="•"/>
            </a:pPr>
            <a:r>
              <a:rPr lang="en-US" sz="1800" b="1" dirty="0">
                <a:solidFill>
                  <a:srgbClr val="FF0000"/>
                </a:solidFill>
              </a:rPr>
              <a:t>There is a 4.6 kHz difference between the RF source and the machine LO.</a:t>
            </a:r>
          </a:p>
          <a:p>
            <a:pPr marL="285750" indent="-285750">
              <a:buFont typeface="Arial" panose="020B0604020202020204" pitchFamily="34" charset="0"/>
              <a:buChar char="•"/>
            </a:pPr>
            <a:r>
              <a:rPr lang="en-US" sz="2200" b="1" dirty="0"/>
              <a:t>Scaling things</a:t>
            </a:r>
          </a:p>
          <a:p>
            <a:pPr marL="742950" lvl="1" indent="-285750">
              <a:buFont typeface="Arial" panose="020B0604020202020204" pitchFamily="34" charset="0"/>
              <a:buChar char="•"/>
            </a:pPr>
            <a:r>
              <a:rPr lang="en-US" sz="1800" b="1" dirty="0" err="1"/>
              <a:t>Cryo</a:t>
            </a:r>
            <a:r>
              <a:rPr lang="en-US" sz="1800" b="1" dirty="0"/>
              <a:t> likes to have slow drifts of less than 0.5 Torr. </a:t>
            </a:r>
          </a:p>
          <a:p>
            <a:pPr marL="742950" lvl="1" indent="-285750">
              <a:buFont typeface="Arial" panose="020B0604020202020204" pitchFamily="34" charset="0"/>
              <a:buChar char="•"/>
            </a:pPr>
            <a:r>
              <a:rPr lang="en-US" sz="1800" b="1" dirty="0"/>
              <a:t>Pressure sensitivity is on the order of 20 Hz/Torr</a:t>
            </a:r>
          </a:p>
          <a:p>
            <a:pPr marL="742950" lvl="1" indent="-285750">
              <a:buFont typeface="Arial" panose="020B0604020202020204" pitchFamily="34" charset="0"/>
              <a:buChar char="•"/>
            </a:pPr>
            <a:r>
              <a:rPr lang="en-US" sz="1800" b="1" dirty="0"/>
              <a:t>The real issue for big changes is changes in gradient.</a:t>
            </a:r>
          </a:p>
          <a:p>
            <a:pPr marL="742950" lvl="1" indent="-285750">
              <a:buFont typeface="Arial" panose="020B0604020202020204" pitchFamily="34" charset="0"/>
              <a:buChar char="•"/>
            </a:pPr>
            <a:endParaRPr lang="en-US" sz="1800" b="1" dirty="0"/>
          </a:p>
          <a:p>
            <a:endParaRPr lang="en-US" dirty="0"/>
          </a:p>
        </p:txBody>
      </p:sp>
      <p:sp>
        <p:nvSpPr>
          <p:cNvPr id="4" name="Footer Placeholder 3">
            <a:extLst>
              <a:ext uri="{FF2B5EF4-FFF2-40B4-BE49-F238E27FC236}">
                <a16:creationId xmlns:a16="http://schemas.microsoft.com/office/drawing/2014/main" id="{DA041A4A-47D6-938D-DED7-62D5CCDC5C60}"/>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EEED3BAE-3C14-A583-06FB-F326473B14AA}"/>
              </a:ext>
            </a:extLst>
          </p:cNvPr>
          <p:cNvSpPr>
            <a:spLocks noGrp="1"/>
          </p:cNvSpPr>
          <p:nvPr>
            <p:ph type="sldNum" sz="quarter" idx="12"/>
          </p:nvPr>
        </p:nvSpPr>
        <p:spPr/>
        <p:txBody>
          <a:bodyPr/>
          <a:lstStyle/>
          <a:p>
            <a:fld id="{7D1BE87E-F0DE-A44C-894B-E142BEB21E42}" type="slidenum">
              <a:rPr lang="en-US" smtClean="0"/>
              <a:pPr/>
              <a:t>2</a:t>
            </a:fld>
            <a:endParaRPr lang="en-US" dirty="0"/>
          </a:p>
        </p:txBody>
      </p:sp>
    </p:spTree>
    <p:extLst>
      <p:ext uri="{BB962C8B-B14F-4D97-AF65-F5344CB8AC3E}">
        <p14:creationId xmlns:p14="http://schemas.microsoft.com/office/powerpoint/2010/main" val="2333329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25EE-F554-1D43-D860-7459204F0514}"/>
              </a:ext>
            </a:extLst>
          </p:cNvPr>
          <p:cNvSpPr>
            <a:spLocks noGrp="1"/>
          </p:cNvSpPr>
          <p:nvPr>
            <p:ph type="title"/>
          </p:nvPr>
        </p:nvSpPr>
        <p:spPr/>
        <p:txBody>
          <a:bodyPr/>
          <a:lstStyle/>
          <a:p>
            <a:r>
              <a:rPr lang="en-US" dirty="0"/>
              <a:t>Same time stamp 2L24-1 with unknown oscillation.</a:t>
            </a:r>
          </a:p>
        </p:txBody>
      </p:sp>
      <p:sp>
        <p:nvSpPr>
          <p:cNvPr id="4" name="Footer Placeholder 3">
            <a:extLst>
              <a:ext uri="{FF2B5EF4-FFF2-40B4-BE49-F238E27FC236}">
                <a16:creationId xmlns:a16="http://schemas.microsoft.com/office/drawing/2014/main" id="{494C5B9B-55E1-B0AA-EDC9-FFB91BD0A872}"/>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578754F5-9B12-4A46-03D0-ABB82D177A49}"/>
              </a:ext>
            </a:extLst>
          </p:cNvPr>
          <p:cNvSpPr>
            <a:spLocks noGrp="1"/>
          </p:cNvSpPr>
          <p:nvPr>
            <p:ph type="sldNum" sz="quarter" idx="12"/>
          </p:nvPr>
        </p:nvSpPr>
        <p:spPr/>
        <p:txBody>
          <a:bodyPr/>
          <a:lstStyle/>
          <a:p>
            <a:fld id="{7D1BE87E-F0DE-A44C-894B-E142BEB21E42}" type="slidenum">
              <a:rPr lang="en-US" smtClean="0"/>
              <a:pPr/>
              <a:t>20</a:t>
            </a:fld>
            <a:endParaRPr lang="en-US" dirty="0"/>
          </a:p>
        </p:txBody>
      </p:sp>
      <p:pic>
        <p:nvPicPr>
          <p:cNvPr id="6" name="Picture 5">
            <a:extLst>
              <a:ext uri="{FF2B5EF4-FFF2-40B4-BE49-F238E27FC236}">
                <a16:creationId xmlns:a16="http://schemas.microsoft.com/office/drawing/2014/main" id="{AB143E6D-1CF0-0197-2A07-D7DBC2FA37C9}"/>
              </a:ext>
            </a:extLst>
          </p:cNvPr>
          <p:cNvPicPr>
            <a:picLocks noChangeAspect="1"/>
          </p:cNvPicPr>
          <p:nvPr/>
        </p:nvPicPr>
        <p:blipFill>
          <a:blip r:embed="rId3"/>
          <a:srcRect l="6155" t="30305" r="18923" b="46265"/>
          <a:stretch/>
        </p:blipFill>
        <p:spPr>
          <a:xfrm>
            <a:off x="248461" y="4269961"/>
            <a:ext cx="11638739" cy="2086189"/>
          </a:xfrm>
          <a:prstGeom prst="rect">
            <a:avLst/>
          </a:prstGeom>
        </p:spPr>
      </p:pic>
      <p:pic>
        <p:nvPicPr>
          <p:cNvPr id="9" name="Picture 8">
            <a:extLst>
              <a:ext uri="{FF2B5EF4-FFF2-40B4-BE49-F238E27FC236}">
                <a16:creationId xmlns:a16="http://schemas.microsoft.com/office/drawing/2014/main" id="{D12716A5-7C51-8CE0-DAC9-5BD89E08B447}"/>
              </a:ext>
            </a:extLst>
          </p:cNvPr>
          <p:cNvPicPr>
            <a:picLocks noChangeAspect="1"/>
          </p:cNvPicPr>
          <p:nvPr/>
        </p:nvPicPr>
        <p:blipFill>
          <a:blip r:embed="rId4"/>
          <a:srcRect l="42194" t="27144" r="17803" b="42095"/>
          <a:stretch/>
        </p:blipFill>
        <p:spPr>
          <a:xfrm>
            <a:off x="7916333" y="2593977"/>
            <a:ext cx="4129463" cy="1847391"/>
          </a:xfrm>
          <a:prstGeom prst="rect">
            <a:avLst/>
          </a:prstGeom>
        </p:spPr>
      </p:pic>
      <p:pic>
        <p:nvPicPr>
          <p:cNvPr id="11" name="Picture 10">
            <a:extLst>
              <a:ext uri="{FF2B5EF4-FFF2-40B4-BE49-F238E27FC236}">
                <a16:creationId xmlns:a16="http://schemas.microsoft.com/office/drawing/2014/main" id="{370DA969-6CFE-81EF-8888-F52D67BA1292}"/>
              </a:ext>
            </a:extLst>
          </p:cNvPr>
          <p:cNvPicPr>
            <a:picLocks noChangeAspect="1"/>
          </p:cNvPicPr>
          <p:nvPr/>
        </p:nvPicPr>
        <p:blipFill>
          <a:blip r:embed="rId5"/>
          <a:srcRect l="42215" t="28415" r="16854" b="41306"/>
          <a:stretch/>
        </p:blipFill>
        <p:spPr>
          <a:xfrm>
            <a:off x="7954767" y="814785"/>
            <a:ext cx="4114800" cy="1737360"/>
          </a:xfrm>
          <a:prstGeom prst="rect">
            <a:avLst/>
          </a:prstGeom>
        </p:spPr>
      </p:pic>
      <p:pic>
        <p:nvPicPr>
          <p:cNvPr id="13" name="Picture 12">
            <a:extLst>
              <a:ext uri="{FF2B5EF4-FFF2-40B4-BE49-F238E27FC236}">
                <a16:creationId xmlns:a16="http://schemas.microsoft.com/office/drawing/2014/main" id="{DF4E0F7D-B415-1D7D-12D0-B8DD6F7D9577}"/>
              </a:ext>
            </a:extLst>
          </p:cNvPr>
          <p:cNvPicPr>
            <a:picLocks noChangeAspect="1"/>
          </p:cNvPicPr>
          <p:nvPr/>
        </p:nvPicPr>
        <p:blipFill>
          <a:blip r:embed="rId6"/>
          <a:srcRect l="2018" t="21236" r="14256" b="11502"/>
          <a:stretch/>
        </p:blipFill>
        <p:spPr>
          <a:xfrm>
            <a:off x="146204" y="630426"/>
            <a:ext cx="7589520" cy="3474720"/>
          </a:xfrm>
          <a:prstGeom prst="rect">
            <a:avLst/>
          </a:prstGeom>
        </p:spPr>
      </p:pic>
    </p:spTree>
    <p:extLst>
      <p:ext uri="{BB962C8B-B14F-4D97-AF65-F5344CB8AC3E}">
        <p14:creationId xmlns:p14="http://schemas.microsoft.com/office/powerpoint/2010/main" val="3972883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A614-2A8C-4EF9-D2DE-5CA929DC7914}"/>
              </a:ext>
            </a:extLst>
          </p:cNvPr>
          <p:cNvSpPr>
            <a:spLocks noGrp="1"/>
          </p:cNvSpPr>
          <p:nvPr>
            <p:ph type="title"/>
          </p:nvPr>
        </p:nvSpPr>
        <p:spPr>
          <a:xfrm>
            <a:off x="216938" y="135998"/>
            <a:ext cx="8289110" cy="469566"/>
          </a:xfrm>
        </p:spPr>
        <p:txBody>
          <a:bodyPr/>
          <a:lstStyle/>
          <a:p>
            <a:r>
              <a:rPr lang="en-US" sz="2000" dirty="0"/>
              <a:t>I think swapping out the 2.5 W amplifier fixed it (I WAS WRONG) I just did not wait long enough</a:t>
            </a:r>
          </a:p>
        </p:txBody>
      </p:sp>
      <p:sp>
        <p:nvSpPr>
          <p:cNvPr id="4" name="Footer Placeholder 3">
            <a:extLst>
              <a:ext uri="{FF2B5EF4-FFF2-40B4-BE49-F238E27FC236}">
                <a16:creationId xmlns:a16="http://schemas.microsoft.com/office/drawing/2014/main" id="{53392D49-68D0-D61F-5438-EA0DF363B00B}"/>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E44C807D-775B-0D74-D228-DC8102FDB4B9}"/>
              </a:ext>
            </a:extLst>
          </p:cNvPr>
          <p:cNvSpPr>
            <a:spLocks noGrp="1"/>
          </p:cNvSpPr>
          <p:nvPr>
            <p:ph type="sldNum" sz="quarter" idx="12"/>
          </p:nvPr>
        </p:nvSpPr>
        <p:spPr/>
        <p:txBody>
          <a:bodyPr/>
          <a:lstStyle/>
          <a:p>
            <a:fld id="{7D1BE87E-F0DE-A44C-894B-E142BEB21E42}" type="slidenum">
              <a:rPr lang="en-US" smtClean="0"/>
              <a:pPr/>
              <a:t>21</a:t>
            </a:fld>
            <a:endParaRPr lang="en-US" dirty="0"/>
          </a:p>
        </p:txBody>
      </p:sp>
      <p:pic>
        <p:nvPicPr>
          <p:cNvPr id="7" name="Picture 6">
            <a:extLst>
              <a:ext uri="{FF2B5EF4-FFF2-40B4-BE49-F238E27FC236}">
                <a16:creationId xmlns:a16="http://schemas.microsoft.com/office/drawing/2014/main" id="{F83189B3-67E8-1B4B-3B9F-5E04C46CDDEB}"/>
              </a:ext>
            </a:extLst>
          </p:cNvPr>
          <p:cNvPicPr>
            <a:picLocks noChangeAspect="1"/>
          </p:cNvPicPr>
          <p:nvPr/>
        </p:nvPicPr>
        <p:blipFill>
          <a:blip r:embed="rId2"/>
          <a:srcRect t="1332" r="1609" b="47997"/>
          <a:stretch/>
        </p:blipFill>
        <p:spPr>
          <a:xfrm>
            <a:off x="311725" y="769177"/>
            <a:ext cx="9943320" cy="5397802"/>
          </a:xfrm>
          <a:prstGeom prst="rect">
            <a:avLst/>
          </a:prstGeom>
        </p:spPr>
      </p:pic>
    </p:spTree>
    <p:extLst>
      <p:ext uri="{BB962C8B-B14F-4D97-AF65-F5344CB8AC3E}">
        <p14:creationId xmlns:p14="http://schemas.microsoft.com/office/powerpoint/2010/main" val="1092513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0FD8-6F19-2CB9-0896-B4AE56F91EA1}"/>
              </a:ext>
            </a:extLst>
          </p:cNvPr>
          <p:cNvSpPr>
            <a:spLocks noGrp="1"/>
          </p:cNvSpPr>
          <p:nvPr>
            <p:ph type="title"/>
          </p:nvPr>
        </p:nvSpPr>
        <p:spPr/>
        <p:txBody>
          <a:bodyPr/>
          <a:lstStyle/>
          <a:p>
            <a:r>
              <a:rPr lang="en-US" dirty="0"/>
              <a:t>2L24-1 what next?</a:t>
            </a:r>
          </a:p>
        </p:txBody>
      </p:sp>
      <p:sp>
        <p:nvSpPr>
          <p:cNvPr id="4" name="Footer Placeholder 3">
            <a:extLst>
              <a:ext uri="{FF2B5EF4-FFF2-40B4-BE49-F238E27FC236}">
                <a16:creationId xmlns:a16="http://schemas.microsoft.com/office/drawing/2014/main" id="{F1976D0D-8839-4357-3C97-D8A42E20916A}"/>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90F7AEFC-1643-DBC7-35BA-09D1AC0AA87C}"/>
              </a:ext>
            </a:extLst>
          </p:cNvPr>
          <p:cNvSpPr>
            <a:spLocks noGrp="1"/>
          </p:cNvSpPr>
          <p:nvPr>
            <p:ph type="sldNum" sz="quarter" idx="12"/>
          </p:nvPr>
        </p:nvSpPr>
        <p:spPr/>
        <p:txBody>
          <a:bodyPr/>
          <a:lstStyle/>
          <a:p>
            <a:fld id="{7D1BE87E-F0DE-A44C-894B-E142BEB21E42}" type="slidenum">
              <a:rPr lang="en-US" smtClean="0"/>
              <a:pPr/>
              <a:t>22</a:t>
            </a:fld>
            <a:endParaRPr lang="en-US" dirty="0"/>
          </a:p>
        </p:txBody>
      </p:sp>
      <p:sp>
        <p:nvSpPr>
          <p:cNvPr id="3" name="TextBox 2">
            <a:extLst>
              <a:ext uri="{FF2B5EF4-FFF2-40B4-BE49-F238E27FC236}">
                <a16:creationId xmlns:a16="http://schemas.microsoft.com/office/drawing/2014/main" id="{AC92832F-795F-76A3-CC5D-D34B7F1F126F}"/>
              </a:ext>
            </a:extLst>
          </p:cNvPr>
          <p:cNvSpPr txBox="1"/>
          <p:nvPr/>
        </p:nvSpPr>
        <p:spPr>
          <a:xfrm>
            <a:off x="171026" y="952643"/>
            <a:ext cx="11574859" cy="4880345"/>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US" b="1" dirty="0">
                <a:latin typeface="Arial" panose="020B0604020202020204" pitchFamily="34" charset="0"/>
                <a:cs typeface="Arial" panose="020B0604020202020204" pitchFamily="34" charset="0"/>
              </a:rPr>
              <a:t>At least some of the operators know what this oscillation does to the beam.</a:t>
            </a:r>
          </a:p>
          <a:p>
            <a:pPr marL="285750" indent="-285750" algn="l">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1" dirty="0">
                <a:latin typeface="Arial" panose="020B0604020202020204" pitchFamily="34" charset="0"/>
                <a:cs typeface="Arial" panose="020B0604020202020204" pitchFamily="34" charset="0"/>
              </a:rPr>
              <a:t>We can try changing the interlock so that the cavity trips when GMES gets lower that                      (GSET – 0.15 MV/m) as compared to (GSET – 0.25 MV/m)</a:t>
            </a:r>
          </a:p>
          <a:p>
            <a:pPr marL="285750" indent="-285750" algn="l">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We know that taking it to SEL mode does not fix this problem.</a:t>
            </a:r>
          </a:p>
          <a:p>
            <a:pPr marL="742950" lvl="1"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Having it trip will give us a chance to see if it is happening more frequently then we though.</a:t>
            </a:r>
          </a:p>
          <a:p>
            <a:pPr marL="742950" lvl="1"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This should help us not send ratty beam to the halls.</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We are still investigating what is causing this.  </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So far we have replaced the FCC, and the 2.5 W klystron preamp</a:t>
            </a:r>
          </a:p>
          <a:p>
            <a:pPr marL="742950" lvl="1"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What other components are cavity by cavity specific?</a:t>
            </a:r>
          </a:p>
        </p:txBody>
      </p:sp>
    </p:spTree>
    <p:extLst>
      <p:ext uri="{BB962C8B-B14F-4D97-AF65-F5344CB8AC3E}">
        <p14:creationId xmlns:p14="http://schemas.microsoft.com/office/powerpoint/2010/main" val="2004530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BD589F-0ABA-8A9A-993F-10DCE29F9AE2}"/>
              </a:ext>
            </a:extLst>
          </p:cNvPr>
          <p:cNvSpPr>
            <a:spLocks noGrp="1"/>
          </p:cNvSpPr>
          <p:nvPr>
            <p:ph type="body" sz="half" idx="2"/>
          </p:nvPr>
        </p:nvSpPr>
        <p:spPr>
          <a:xfrm>
            <a:off x="4681707" y="3533562"/>
            <a:ext cx="2484638" cy="591871"/>
          </a:xfrm>
        </p:spPr>
        <p:txBody>
          <a:bodyPr/>
          <a:lstStyle/>
          <a:p>
            <a:r>
              <a:rPr lang="en-US" dirty="0"/>
              <a:t>Probably out of time.</a:t>
            </a:r>
          </a:p>
        </p:txBody>
      </p:sp>
      <p:sp>
        <p:nvSpPr>
          <p:cNvPr id="4" name="Footer Placeholder 3">
            <a:extLst>
              <a:ext uri="{FF2B5EF4-FFF2-40B4-BE49-F238E27FC236}">
                <a16:creationId xmlns:a16="http://schemas.microsoft.com/office/drawing/2014/main" id="{95B9AA90-577C-37DE-8794-3D6E1DB40FFA}"/>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23D26E72-879C-2D2E-FD22-0934D66CC7BE}"/>
              </a:ext>
            </a:extLst>
          </p:cNvPr>
          <p:cNvSpPr>
            <a:spLocks noGrp="1"/>
          </p:cNvSpPr>
          <p:nvPr>
            <p:ph type="sldNum" sz="quarter" idx="12"/>
          </p:nvPr>
        </p:nvSpPr>
        <p:spPr/>
        <p:txBody>
          <a:bodyPr/>
          <a:lstStyle/>
          <a:p>
            <a:fld id="{7D1BE87E-F0DE-A44C-894B-E142BEB21E42}" type="slidenum">
              <a:rPr lang="en-US" smtClean="0"/>
              <a:pPr/>
              <a:t>23</a:t>
            </a:fld>
            <a:endParaRPr lang="en-US" dirty="0"/>
          </a:p>
        </p:txBody>
      </p:sp>
    </p:spTree>
    <p:extLst>
      <p:ext uri="{BB962C8B-B14F-4D97-AF65-F5344CB8AC3E}">
        <p14:creationId xmlns:p14="http://schemas.microsoft.com/office/powerpoint/2010/main" val="1049196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0D0A-977E-72F4-3E0C-623C3C556758}"/>
              </a:ext>
            </a:extLst>
          </p:cNvPr>
          <p:cNvSpPr>
            <a:spLocks noGrp="1"/>
          </p:cNvSpPr>
          <p:nvPr>
            <p:ph type="title"/>
          </p:nvPr>
        </p:nvSpPr>
        <p:spPr/>
        <p:txBody>
          <a:bodyPr/>
          <a:lstStyle/>
          <a:p>
            <a:r>
              <a:rPr lang="en-US" dirty="0"/>
              <a:t>14 May experiments</a:t>
            </a:r>
          </a:p>
        </p:txBody>
      </p:sp>
      <p:sp>
        <p:nvSpPr>
          <p:cNvPr id="3" name="Text Placeholder 2">
            <a:extLst>
              <a:ext uri="{FF2B5EF4-FFF2-40B4-BE49-F238E27FC236}">
                <a16:creationId xmlns:a16="http://schemas.microsoft.com/office/drawing/2014/main" id="{4BF587C4-FD33-CDA5-C103-71F8D4BDF696}"/>
              </a:ext>
            </a:extLst>
          </p:cNvPr>
          <p:cNvSpPr>
            <a:spLocks noGrp="1"/>
          </p:cNvSpPr>
          <p:nvPr>
            <p:ph type="body" sz="half" idx="2"/>
          </p:nvPr>
        </p:nvSpPr>
        <p:spPr/>
        <p:txBody>
          <a:bodyPr/>
          <a:lstStyle/>
          <a:p>
            <a:r>
              <a:rPr lang="en-US" dirty="0"/>
              <a:t>Find a cavity that has a non-linear response with two distinct slopes.  1L09-1, 3 and 8 have this characteristic.  We chose 3 because it was easiest to reach.</a:t>
            </a:r>
          </a:p>
          <a:p>
            <a:r>
              <a:rPr lang="en-US" dirty="0"/>
              <a:t>Goal explore the step responses 150 kHz high and low in order to see if the issue is that we are not properly tuned after cooldown.</a:t>
            </a:r>
          </a:p>
          <a:p>
            <a:r>
              <a:rPr lang="en-US" dirty="0"/>
              <a:t>Ended up running it up 100 kHz and down 30 kHz.   </a:t>
            </a:r>
          </a:p>
          <a:p>
            <a:r>
              <a:rPr lang="en-US" dirty="0"/>
              <a:t>In both directions things seemed to stop moving.</a:t>
            </a:r>
          </a:p>
          <a:p>
            <a:r>
              <a:rPr lang="en-US" dirty="0"/>
              <a:t>In the downward direction things appeared to stop moving.  In fact the frequency was moving much slower than it was previously.  </a:t>
            </a:r>
          </a:p>
          <a:p>
            <a:pPr algn="ctr"/>
            <a:r>
              <a:rPr lang="en-US" sz="2400" dirty="0">
                <a:solidFill>
                  <a:srgbClr val="FF0000"/>
                </a:solidFill>
              </a:rPr>
              <a:t>Is this the point between tension and compression?  </a:t>
            </a:r>
          </a:p>
          <a:p>
            <a:pPr algn="ctr"/>
            <a:r>
              <a:rPr lang="en-US" sz="2000" dirty="0">
                <a:solidFill>
                  <a:srgbClr val="FF0000"/>
                </a:solidFill>
              </a:rPr>
              <a:t>If yes, doesn’t this mean that the cavity at 1497 MHz is under tension by about 30 kHz.</a:t>
            </a:r>
          </a:p>
        </p:txBody>
      </p:sp>
      <p:sp>
        <p:nvSpPr>
          <p:cNvPr id="4" name="Footer Placeholder 3">
            <a:extLst>
              <a:ext uri="{FF2B5EF4-FFF2-40B4-BE49-F238E27FC236}">
                <a16:creationId xmlns:a16="http://schemas.microsoft.com/office/drawing/2014/main" id="{A9BC906E-A5CE-42E1-884F-483892415A52}"/>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FE64EBF7-0A84-B126-DE54-EDCC98114A00}"/>
              </a:ext>
            </a:extLst>
          </p:cNvPr>
          <p:cNvSpPr>
            <a:spLocks noGrp="1"/>
          </p:cNvSpPr>
          <p:nvPr>
            <p:ph type="sldNum" sz="quarter" idx="12"/>
          </p:nvPr>
        </p:nvSpPr>
        <p:spPr/>
        <p:txBody>
          <a:bodyPr/>
          <a:lstStyle/>
          <a:p>
            <a:fld id="{7D1BE87E-F0DE-A44C-894B-E142BEB21E42}" type="slidenum">
              <a:rPr lang="en-US" smtClean="0"/>
              <a:pPr/>
              <a:t>24</a:t>
            </a:fld>
            <a:endParaRPr lang="en-US" dirty="0"/>
          </a:p>
        </p:txBody>
      </p:sp>
    </p:spTree>
    <p:extLst>
      <p:ext uri="{BB962C8B-B14F-4D97-AF65-F5344CB8AC3E}">
        <p14:creationId xmlns:p14="http://schemas.microsoft.com/office/powerpoint/2010/main" val="1085660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A08B45-A30B-5BA9-56DC-EBFCBCB10530}"/>
              </a:ext>
            </a:extLst>
          </p:cNvPr>
          <p:cNvPicPr>
            <a:picLocks noChangeAspect="1"/>
          </p:cNvPicPr>
          <p:nvPr/>
        </p:nvPicPr>
        <p:blipFill>
          <a:blip r:embed="rId2"/>
          <a:srcRect t="1457" b="5348"/>
          <a:stretch/>
        </p:blipFill>
        <p:spPr>
          <a:xfrm>
            <a:off x="1145296" y="35351"/>
            <a:ext cx="9403298" cy="6356608"/>
          </a:xfrm>
          <a:prstGeom prst="rect">
            <a:avLst/>
          </a:prstGeom>
        </p:spPr>
      </p:pic>
      <p:sp>
        <p:nvSpPr>
          <p:cNvPr id="4" name="Footer Placeholder 3">
            <a:extLst>
              <a:ext uri="{FF2B5EF4-FFF2-40B4-BE49-F238E27FC236}">
                <a16:creationId xmlns:a16="http://schemas.microsoft.com/office/drawing/2014/main" id="{88AABBC6-15D3-9406-0EC8-53D840AFD0D2}"/>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2582EF83-FF3C-1ABE-BDA6-4016F44E87C2}"/>
              </a:ext>
            </a:extLst>
          </p:cNvPr>
          <p:cNvSpPr>
            <a:spLocks noGrp="1"/>
          </p:cNvSpPr>
          <p:nvPr>
            <p:ph type="sldNum" sz="quarter" idx="12"/>
          </p:nvPr>
        </p:nvSpPr>
        <p:spPr/>
        <p:txBody>
          <a:bodyPr/>
          <a:lstStyle/>
          <a:p>
            <a:fld id="{7D1BE87E-F0DE-A44C-894B-E142BEB21E42}" type="slidenum">
              <a:rPr lang="en-US" smtClean="0"/>
              <a:pPr/>
              <a:t>25</a:t>
            </a:fld>
            <a:endParaRPr lang="en-US" dirty="0"/>
          </a:p>
        </p:txBody>
      </p:sp>
    </p:spTree>
    <p:extLst>
      <p:ext uri="{BB962C8B-B14F-4D97-AF65-F5344CB8AC3E}">
        <p14:creationId xmlns:p14="http://schemas.microsoft.com/office/powerpoint/2010/main" val="1655440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FDD2EAD-6C1A-8F8C-9465-1E7EC3AB5434}"/>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FFD2B6E2-2B83-6FD4-E956-B883781148EE}"/>
              </a:ext>
            </a:extLst>
          </p:cNvPr>
          <p:cNvSpPr>
            <a:spLocks noGrp="1"/>
          </p:cNvSpPr>
          <p:nvPr>
            <p:ph type="sldNum" sz="quarter" idx="12"/>
          </p:nvPr>
        </p:nvSpPr>
        <p:spPr/>
        <p:txBody>
          <a:bodyPr/>
          <a:lstStyle/>
          <a:p>
            <a:fld id="{7D1BE87E-F0DE-A44C-894B-E142BEB21E42}" type="slidenum">
              <a:rPr lang="en-US" smtClean="0"/>
              <a:pPr/>
              <a:t>26</a:t>
            </a:fld>
            <a:endParaRPr lang="en-US" dirty="0"/>
          </a:p>
        </p:txBody>
      </p:sp>
      <p:pic>
        <p:nvPicPr>
          <p:cNvPr id="9" name="Picture 8">
            <a:extLst>
              <a:ext uri="{FF2B5EF4-FFF2-40B4-BE49-F238E27FC236}">
                <a16:creationId xmlns:a16="http://schemas.microsoft.com/office/drawing/2014/main" id="{BEF56F91-3F81-DE07-3B79-128C6B734CF8}"/>
              </a:ext>
            </a:extLst>
          </p:cNvPr>
          <p:cNvPicPr>
            <a:picLocks noChangeAspect="1"/>
          </p:cNvPicPr>
          <p:nvPr/>
        </p:nvPicPr>
        <p:blipFill>
          <a:blip r:embed="rId2"/>
          <a:srcRect t="1457" b="5348"/>
          <a:stretch/>
        </p:blipFill>
        <p:spPr>
          <a:xfrm>
            <a:off x="1079308" y="308142"/>
            <a:ext cx="8657070" cy="5852160"/>
          </a:xfrm>
          <a:prstGeom prst="rect">
            <a:avLst/>
          </a:prstGeom>
        </p:spPr>
      </p:pic>
    </p:spTree>
    <p:extLst>
      <p:ext uri="{BB962C8B-B14F-4D97-AF65-F5344CB8AC3E}">
        <p14:creationId xmlns:p14="http://schemas.microsoft.com/office/powerpoint/2010/main" val="2355339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9E5625-5441-F46E-209F-83B6864978AC}"/>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2969FF42-2AB1-025F-7E54-3102C6C8D939}"/>
              </a:ext>
            </a:extLst>
          </p:cNvPr>
          <p:cNvSpPr>
            <a:spLocks noGrp="1"/>
          </p:cNvSpPr>
          <p:nvPr>
            <p:ph type="sldNum" sz="quarter" idx="12"/>
          </p:nvPr>
        </p:nvSpPr>
        <p:spPr/>
        <p:txBody>
          <a:bodyPr/>
          <a:lstStyle/>
          <a:p>
            <a:fld id="{7D1BE87E-F0DE-A44C-894B-E142BEB21E42}" type="slidenum">
              <a:rPr lang="en-US" smtClean="0"/>
              <a:pPr/>
              <a:t>27</a:t>
            </a:fld>
            <a:endParaRPr lang="en-US" dirty="0"/>
          </a:p>
        </p:txBody>
      </p:sp>
      <p:pic>
        <p:nvPicPr>
          <p:cNvPr id="2" name="Picture 1">
            <a:extLst>
              <a:ext uri="{FF2B5EF4-FFF2-40B4-BE49-F238E27FC236}">
                <a16:creationId xmlns:a16="http://schemas.microsoft.com/office/drawing/2014/main" id="{BF6C9052-95EE-3265-5FE6-BFC44455661D}"/>
              </a:ext>
            </a:extLst>
          </p:cNvPr>
          <p:cNvPicPr>
            <a:picLocks noChangeAspect="1"/>
          </p:cNvPicPr>
          <p:nvPr/>
        </p:nvPicPr>
        <p:blipFill>
          <a:blip r:embed="rId2"/>
          <a:stretch>
            <a:fillRect/>
          </a:stretch>
        </p:blipFill>
        <p:spPr>
          <a:xfrm>
            <a:off x="1192430" y="51168"/>
            <a:ext cx="8657070" cy="6279424"/>
          </a:xfrm>
          <a:prstGeom prst="rect">
            <a:avLst/>
          </a:prstGeom>
        </p:spPr>
      </p:pic>
    </p:spTree>
    <p:extLst>
      <p:ext uri="{BB962C8B-B14F-4D97-AF65-F5344CB8AC3E}">
        <p14:creationId xmlns:p14="http://schemas.microsoft.com/office/powerpoint/2010/main" val="2753715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14BDD71-A9F6-F42C-5C64-1922275E9495}"/>
              </a:ext>
            </a:extLst>
          </p:cNvPr>
          <p:cNvSpPr>
            <a:spLocks noGrp="1"/>
          </p:cNvSpPr>
          <p:nvPr>
            <p:ph type="ftr" sz="quarter" idx="11"/>
          </p:nvPr>
        </p:nvSpPr>
        <p:spPr>
          <a:xfrm>
            <a:off x="208733" y="6513154"/>
            <a:ext cx="4114800" cy="365125"/>
          </a:xfrm>
        </p:spPr>
        <p:txBody>
          <a:bodyPr/>
          <a:lstStyle/>
          <a:p>
            <a:r>
              <a:rPr lang="en-US" dirty="0"/>
              <a:t>2L05-5 tuner operation RF / SRF operations meeting 12 May 2025</a:t>
            </a:r>
          </a:p>
        </p:txBody>
      </p:sp>
      <p:sp>
        <p:nvSpPr>
          <p:cNvPr id="5" name="Slide Number Placeholder 4">
            <a:extLst>
              <a:ext uri="{FF2B5EF4-FFF2-40B4-BE49-F238E27FC236}">
                <a16:creationId xmlns:a16="http://schemas.microsoft.com/office/drawing/2014/main" id="{586D613F-AE92-3A8F-59DC-D9237EB592C8}"/>
              </a:ext>
            </a:extLst>
          </p:cNvPr>
          <p:cNvSpPr>
            <a:spLocks noGrp="1"/>
          </p:cNvSpPr>
          <p:nvPr>
            <p:ph type="sldNum" sz="quarter" idx="12"/>
          </p:nvPr>
        </p:nvSpPr>
        <p:spPr/>
        <p:txBody>
          <a:bodyPr/>
          <a:lstStyle/>
          <a:p>
            <a:fld id="{7D1BE87E-F0DE-A44C-894B-E142BEB21E42}" type="slidenum">
              <a:rPr lang="en-US" smtClean="0"/>
              <a:pPr/>
              <a:t>28</a:t>
            </a:fld>
            <a:endParaRPr lang="en-US" dirty="0"/>
          </a:p>
        </p:txBody>
      </p:sp>
      <p:pic>
        <p:nvPicPr>
          <p:cNvPr id="8" name="Picture 7">
            <a:extLst>
              <a:ext uri="{FF2B5EF4-FFF2-40B4-BE49-F238E27FC236}">
                <a16:creationId xmlns:a16="http://schemas.microsoft.com/office/drawing/2014/main" id="{D49C4157-AD03-6FB3-9473-1409E5DB0BD3}"/>
              </a:ext>
            </a:extLst>
          </p:cNvPr>
          <p:cNvPicPr>
            <a:picLocks noChangeAspect="1"/>
          </p:cNvPicPr>
          <p:nvPr/>
        </p:nvPicPr>
        <p:blipFill>
          <a:blip r:embed="rId3"/>
          <a:srcRect l="2111" t="1457" r="2828" b="5348"/>
          <a:stretch/>
        </p:blipFill>
        <p:spPr>
          <a:xfrm>
            <a:off x="6829781" y="253157"/>
            <a:ext cx="4628438" cy="3291333"/>
          </a:xfrm>
          <a:prstGeom prst="rect">
            <a:avLst/>
          </a:prstGeom>
        </p:spPr>
      </p:pic>
      <p:pic>
        <p:nvPicPr>
          <p:cNvPr id="10" name="Picture 9">
            <a:extLst>
              <a:ext uri="{FF2B5EF4-FFF2-40B4-BE49-F238E27FC236}">
                <a16:creationId xmlns:a16="http://schemas.microsoft.com/office/drawing/2014/main" id="{71669861-6D4D-8F27-9878-B84EF8D03A7B}"/>
              </a:ext>
            </a:extLst>
          </p:cNvPr>
          <p:cNvPicPr>
            <a:picLocks noChangeAspect="1"/>
          </p:cNvPicPr>
          <p:nvPr/>
        </p:nvPicPr>
        <p:blipFill>
          <a:blip r:embed="rId4"/>
          <a:srcRect l="2111" t="1457" r="2828" b="5348"/>
          <a:stretch/>
        </p:blipFill>
        <p:spPr>
          <a:xfrm>
            <a:off x="6829781" y="3368253"/>
            <a:ext cx="4628438" cy="3291333"/>
          </a:xfrm>
          <a:prstGeom prst="rect">
            <a:avLst/>
          </a:prstGeom>
        </p:spPr>
      </p:pic>
      <p:pic>
        <p:nvPicPr>
          <p:cNvPr id="12" name="Picture 11">
            <a:extLst>
              <a:ext uri="{FF2B5EF4-FFF2-40B4-BE49-F238E27FC236}">
                <a16:creationId xmlns:a16="http://schemas.microsoft.com/office/drawing/2014/main" id="{F282E2AB-DAFF-2911-6334-5EAF577E9962}"/>
              </a:ext>
            </a:extLst>
          </p:cNvPr>
          <p:cNvPicPr>
            <a:picLocks noChangeAspect="1"/>
          </p:cNvPicPr>
          <p:nvPr/>
        </p:nvPicPr>
        <p:blipFill>
          <a:blip r:embed="rId5"/>
          <a:srcRect l="2111" t="1456" r="3884" b="2436"/>
          <a:stretch/>
        </p:blipFill>
        <p:spPr>
          <a:xfrm>
            <a:off x="919052" y="3246636"/>
            <a:ext cx="4443167" cy="3294934"/>
          </a:xfrm>
          <a:prstGeom prst="rect">
            <a:avLst/>
          </a:prstGeom>
        </p:spPr>
      </p:pic>
      <p:pic>
        <p:nvPicPr>
          <p:cNvPr id="15" name="Picture 14">
            <a:extLst>
              <a:ext uri="{FF2B5EF4-FFF2-40B4-BE49-F238E27FC236}">
                <a16:creationId xmlns:a16="http://schemas.microsoft.com/office/drawing/2014/main" id="{D5D0C6BD-CA82-AFA2-4E23-C807670F12BD}"/>
              </a:ext>
            </a:extLst>
          </p:cNvPr>
          <p:cNvPicPr>
            <a:picLocks noChangeAspect="1"/>
          </p:cNvPicPr>
          <p:nvPr/>
        </p:nvPicPr>
        <p:blipFill>
          <a:blip r:embed="rId6"/>
          <a:srcRect l="3170" t="1457" r="1769" b="5348"/>
          <a:stretch/>
        </p:blipFill>
        <p:spPr>
          <a:xfrm>
            <a:off x="892698" y="49570"/>
            <a:ext cx="4495874" cy="3197066"/>
          </a:xfrm>
          <a:prstGeom prst="rect">
            <a:avLst/>
          </a:prstGeom>
        </p:spPr>
      </p:pic>
    </p:spTree>
    <p:extLst>
      <p:ext uri="{BB962C8B-B14F-4D97-AF65-F5344CB8AC3E}">
        <p14:creationId xmlns:p14="http://schemas.microsoft.com/office/powerpoint/2010/main" val="828813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CD22851-892B-B1D1-422C-BB8F402F53DF}"/>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5965CE84-6E2F-4321-4765-EE6CF1D464BF}"/>
              </a:ext>
            </a:extLst>
          </p:cNvPr>
          <p:cNvSpPr>
            <a:spLocks noGrp="1"/>
          </p:cNvSpPr>
          <p:nvPr>
            <p:ph type="sldNum" sz="quarter" idx="12"/>
          </p:nvPr>
        </p:nvSpPr>
        <p:spPr/>
        <p:txBody>
          <a:bodyPr/>
          <a:lstStyle/>
          <a:p>
            <a:fld id="{7D1BE87E-F0DE-A44C-894B-E142BEB21E42}" type="slidenum">
              <a:rPr lang="en-US" smtClean="0"/>
              <a:pPr/>
              <a:t>29</a:t>
            </a:fld>
            <a:endParaRPr lang="en-US" dirty="0"/>
          </a:p>
        </p:txBody>
      </p:sp>
      <p:pic>
        <p:nvPicPr>
          <p:cNvPr id="12" name="Picture 11">
            <a:extLst>
              <a:ext uri="{FF2B5EF4-FFF2-40B4-BE49-F238E27FC236}">
                <a16:creationId xmlns:a16="http://schemas.microsoft.com/office/drawing/2014/main" id="{A4A9E67D-8A4E-0B84-9700-0BE740EF4E96}"/>
              </a:ext>
            </a:extLst>
          </p:cNvPr>
          <p:cNvPicPr>
            <a:picLocks noChangeAspect="1"/>
          </p:cNvPicPr>
          <p:nvPr/>
        </p:nvPicPr>
        <p:blipFill>
          <a:blip r:embed="rId2"/>
          <a:srcRect l="2111" t="1457" r="1771" b="5348"/>
          <a:stretch/>
        </p:blipFill>
        <p:spPr>
          <a:xfrm>
            <a:off x="6061436" y="694640"/>
            <a:ext cx="5955859" cy="4188736"/>
          </a:xfrm>
          <a:prstGeom prst="rect">
            <a:avLst/>
          </a:prstGeom>
        </p:spPr>
      </p:pic>
      <p:pic>
        <p:nvPicPr>
          <p:cNvPr id="13" name="Picture 12">
            <a:extLst>
              <a:ext uri="{FF2B5EF4-FFF2-40B4-BE49-F238E27FC236}">
                <a16:creationId xmlns:a16="http://schemas.microsoft.com/office/drawing/2014/main" id="{71E13964-1410-E6DB-299C-09510D831FFA}"/>
              </a:ext>
            </a:extLst>
          </p:cNvPr>
          <p:cNvPicPr>
            <a:picLocks noChangeAspect="1"/>
          </p:cNvPicPr>
          <p:nvPr/>
        </p:nvPicPr>
        <p:blipFill>
          <a:blip r:embed="rId3"/>
          <a:srcRect l="3170" t="1457" r="1769" b="5348"/>
          <a:stretch/>
        </p:blipFill>
        <p:spPr>
          <a:xfrm>
            <a:off x="171026" y="762726"/>
            <a:ext cx="5890410" cy="4188736"/>
          </a:xfrm>
          <a:prstGeom prst="rect">
            <a:avLst/>
          </a:prstGeom>
        </p:spPr>
      </p:pic>
      <p:sp>
        <p:nvSpPr>
          <p:cNvPr id="2" name="TextBox 1">
            <a:extLst>
              <a:ext uri="{FF2B5EF4-FFF2-40B4-BE49-F238E27FC236}">
                <a16:creationId xmlns:a16="http://schemas.microsoft.com/office/drawing/2014/main" id="{AFD36571-EAE9-2AC7-E963-DBB210AE774D}"/>
              </a:ext>
            </a:extLst>
          </p:cNvPr>
          <p:cNvSpPr txBox="1"/>
          <p:nvPr/>
        </p:nvSpPr>
        <p:spPr>
          <a:xfrm>
            <a:off x="329938" y="216816"/>
            <a:ext cx="7777114" cy="659877"/>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Close in operation as compared to longer range operation</a:t>
            </a:r>
          </a:p>
        </p:txBody>
      </p:sp>
      <p:sp>
        <p:nvSpPr>
          <p:cNvPr id="3" name="TextBox 2">
            <a:extLst>
              <a:ext uri="{FF2B5EF4-FFF2-40B4-BE49-F238E27FC236}">
                <a16:creationId xmlns:a16="http://schemas.microsoft.com/office/drawing/2014/main" id="{49DF705A-FE03-2865-6E78-AEBD146E5188}"/>
              </a:ext>
            </a:extLst>
          </p:cNvPr>
          <p:cNvSpPr txBox="1"/>
          <p:nvPr/>
        </p:nvSpPr>
        <p:spPr>
          <a:xfrm>
            <a:off x="575708" y="5147557"/>
            <a:ext cx="10971456" cy="1251121"/>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US" sz="2000" b="1" dirty="0">
                <a:latin typeface="Arial" panose="020B0604020202020204" pitchFamily="34" charset="0"/>
                <a:cs typeface="Arial" panose="020B0604020202020204" pitchFamily="34" charset="0"/>
              </a:rPr>
              <a:t>The cavity still seems to be operable for low frequency excursions in this state.</a:t>
            </a:r>
          </a:p>
        </p:txBody>
      </p:sp>
    </p:spTree>
    <p:extLst>
      <p:ext uri="{BB962C8B-B14F-4D97-AF65-F5344CB8AC3E}">
        <p14:creationId xmlns:p14="http://schemas.microsoft.com/office/powerpoint/2010/main" val="126048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4B6CD-375D-685E-120D-56A09919B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AB506-85F5-9D56-4C0A-C046C8411CDE}"/>
              </a:ext>
            </a:extLst>
          </p:cNvPr>
          <p:cNvSpPr>
            <a:spLocks noGrp="1"/>
          </p:cNvSpPr>
          <p:nvPr>
            <p:ph type="title"/>
          </p:nvPr>
        </p:nvSpPr>
        <p:spPr/>
        <p:txBody>
          <a:bodyPr/>
          <a:lstStyle/>
          <a:p>
            <a:r>
              <a:rPr lang="en-US" dirty="0"/>
              <a:t>4 June experiments</a:t>
            </a:r>
          </a:p>
        </p:txBody>
      </p:sp>
      <p:sp>
        <p:nvSpPr>
          <p:cNvPr id="3" name="Text Placeholder 2">
            <a:extLst>
              <a:ext uri="{FF2B5EF4-FFF2-40B4-BE49-F238E27FC236}">
                <a16:creationId xmlns:a16="http://schemas.microsoft.com/office/drawing/2014/main" id="{16B5FE37-C604-8DAE-FD53-F5EE655DDF07}"/>
              </a:ext>
            </a:extLst>
          </p:cNvPr>
          <p:cNvSpPr>
            <a:spLocks noGrp="1"/>
          </p:cNvSpPr>
          <p:nvPr>
            <p:ph type="body" sz="half" idx="2"/>
          </p:nvPr>
        </p:nvSpPr>
        <p:spPr>
          <a:xfrm>
            <a:off x="311725" y="641506"/>
            <a:ext cx="11880275" cy="5525473"/>
          </a:xfrm>
        </p:spPr>
        <p:txBody>
          <a:bodyPr/>
          <a:lstStyle/>
          <a:p>
            <a:pPr marL="285750" indent="-285750">
              <a:spcBef>
                <a:spcPts val="1200"/>
              </a:spcBef>
              <a:buFont typeface="Arial" panose="020B0604020202020204" pitchFamily="34" charset="0"/>
              <a:buChar char="•"/>
            </a:pPr>
            <a:r>
              <a:rPr lang="en-US" sz="1600" dirty="0"/>
              <a:t>Measure the tuner range and step responses at different frequencies.</a:t>
            </a:r>
          </a:p>
          <a:p>
            <a:pPr marL="285750" indent="-285750">
              <a:spcBef>
                <a:spcPts val="1200"/>
              </a:spcBef>
              <a:buFont typeface="Arial" panose="020B0604020202020204" pitchFamily="34" charset="0"/>
              <a:buChar char="•"/>
            </a:pPr>
            <a:r>
              <a:rPr lang="en-US" sz="1600" dirty="0"/>
              <a:t>Gain statistics on cavity frequencies with respect to the transition between compression and tension (I think we should call this the natural frequency of the cavity).</a:t>
            </a:r>
          </a:p>
          <a:p>
            <a:pPr marL="285750" indent="-285750">
              <a:spcBef>
                <a:spcPts val="1200"/>
              </a:spcBef>
              <a:buFont typeface="Arial" panose="020B0604020202020204" pitchFamily="34" charset="0"/>
              <a:buChar char="•"/>
            </a:pPr>
            <a:r>
              <a:rPr lang="en-US" sz="1600" dirty="0"/>
              <a:t>Cavities are supposed to be tuned a few 100 kHz high higher than the natural frequency.    </a:t>
            </a:r>
          </a:p>
          <a:p>
            <a:pPr marL="285750" indent="-285750">
              <a:spcBef>
                <a:spcPts val="1200"/>
              </a:spcBef>
              <a:buFont typeface="Arial" panose="020B0604020202020204" pitchFamily="34" charset="0"/>
              <a:buChar char="•"/>
            </a:pPr>
            <a:r>
              <a:rPr lang="en-US" sz="1600" dirty="0">
                <a:highlight>
                  <a:srgbClr val="FFFF00"/>
                </a:highlight>
              </a:rPr>
              <a:t>Cavities are typically tuned +/- 400 kHz in acceptance testing.</a:t>
            </a:r>
          </a:p>
          <a:p>
            <a:pPr marL="285750" indent="-285750">
              <a:spcBef>
                <a:spcPts val="1200"/>
              </a:spcBef>
              <a:buFont typeface="Arial" panose="020B0604020202020204" pitchFamily="34" charset="0"/>
              <a:buChar char="•"/>
            </a:pPr>
            <a:r>
              <a:rPr lang="en-US" sz="1600" dirty="0"/>
              <a:t>The plan was to go up and down by 100 to 150 kHz.  </a:t>
            </a:r>
          </a:p>
          <a:p>
            <a:pPr marL="285750" indent="-285750">
              <a:spcBef>
                <a:spcPts val="1200"/>
              </a:spcBef>
              <a:buFont typeface="Arial" panose="020B0604020202020204" pitchFamily="34" charset="0"/>
              <a:buChar char="•"/>
            </a:pPr>
            <a:r>
              <a:rPr lang="en-US" sz="1600" dirty="0"/>
              <a:t>Cavities 5 and 8 got “stuck” at -114 kHz and -134 kHz respectively.  After that they went down very slowly as we were trying to see if it was a dead spot which has been observed in past acceptance testing measurements.</a:t>
            </a:r>
          </a:p>
          <a:p>
            <a:pPr marL="285750" indent="-285750">
              <a:spcBef>
                <a:spcPts val="1200"/>
              </a:spcBef>
              <a:buFont typeface="Arial" panose="020B0604020202020204" pitchFamily="34" charset="0"/>
              <a:buChar char="•"/>
            </a:pPr>
            <a:r>
              <a:rPr lang="en-US" sz="1600" dirty="0"/>
              <a:t>Due to time constraints, we gave up after about 150,000 micro steps and started retuning the cavities to an operational state. </a:t>
            </a:r>
          </a:p>
          <a:p>
            <a:pPr marL="285750" indent="-285750">
              <a:spcBef>
                <a:spcPts val="1200"/>
              </a:spcBef>
              <a:buFont typeface="Arial" panose="020B0604020202020204" pitchFamily="34" charset="0"/>
              <a:buChar char="•"/>
            </a:pPr>
            <a:r>
              <a:rPr lang="en-US" sz="1600" dirty="0"/>
              <a:t>We took step response data for the cavities at 1496.86 MHz, 1496.92 MHz, followed by 1497 </a:t>
            </a:r>
            <a:r>
              <a:rPr lang="en-US" sz="1600" dirty="0" err="1"/>
              <a:t>MHz.</a:t>
            </a:r>
            <a:r>
              <a:rPr lang="en-US" sz="1600" dirty="0"/>
              <a:t>  Cavities 5 and 8 were not measured at the lower frequency.</a:t>
            </a:r>
          </a:p>
          <a:p>
            <a:pPr marL="285750" indent="-285750">
              <a:spcBef>
                <a:spcPts val="1200"/>
              </a:spcBef>
              <a:buFont typeface="Arial" panose="020B0604020202020204" pitchFamily="34" charset="0"/>
              <a:buChar char="•"/>
            </a:pPr>
            <a:r>
              <a:rPr lang="en-US" sz="1600" dirty="0"/>
              <a:t>Of note it only took 10,000 steps to get the cavity 5 from the “stuck” to 4 kHz closer to tuned when we changed the motor direction.  This supports the hypothesis that the motor is stalling. </a:t>
            </a:r>
          </a:p>
          <a:p>
            <a:pPr marL="285750" indent="-285750">
              <a:spcBef>
                <a:spcPts val="1200"/>
              </a:spcBef>
              <a:buFont typeface="Arial" panose="020B0604020202020204" pitchFamily="34" charset="0"/>
              <a:buChar char="•"/>
            </a:pPr>
            <a:r>
              <a:rPr lang="en-US" sz="2000" dirty="0">
                <a:solidFill>
                  <a:srgbClr val="FF0000"/>
                </a:solidFill>
              </a:rPr>
              <a:t>The step response curves changed substantially on 3 of the cavities, some were substantially worse than before.</a:t>
            </a:r>
          </a:p>
        </p:txBody>
      </p:sp>
      <p:sp>
        <p:nvSpPr>
          <p:cNvPr id="4" name="Footer Placeholder 3">
            <a:extLst>
              <a:ext uri="{FF2B5EF4-FFF2-40B4-BE49-F238E27FC236}">
                <a16:creationId xmlns:a16="http://schemas.microsoft.com/office/drawing/2014/main" id="{D4E9A3F5-7146-5088-D864-C54936304C8E}"/>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7F5E1388-57D1-91B3-33EB-02C812EA320F}"/>
              </a:ext>
            </a:extLst>
          </p:cNvPr>
          <p:cNvSpPr>
            <a:spLocks noGrp="1"/>
          </p:cNvSpPr>
          <p:nvPr>
            <p:ph type="sldNum" sz="quarter" idx="12"/>
          </p:nvPr>
        </p:nvSpPr>
        <p:spPr/>
        <p:txBody>
          <a:bodyPr/>
          <a:lstStyle/>
          <a:p>
            <a:fld id="{7D1BE87E-F0DE-A44C-894B-E142BEB21E42}" type="slidenum">
              <a:rPr lang="en-US" smtClean="0"/>
              <a:pPr/>
              <a:t>3</a:t>
            </a:fld>
            <a:endParaRPr lang="en-US" dirty="0"/>
          </a:p>
        </p:txBody>
      </p:sp>
    </p:spTree>
    <p:extLst>
      <p:ext uri="{BB962C8B-B14F-4D97-AF65-F5344CB8AC3E}">
        <p14:creationId xmlns:p14="http://schemas.microsoft.com/office/powerpoint/2010/main" val="119271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570D-48A1-32D4-42EF-C2CCE88CBED7}"/>
              </a:ext>
            </a:extLst>
          </p:cNvPr>
          <p:cNvSpPr>
            <a:spLocks noGrp="1"/>
          </p:cNvSpPr>
          <p:nvPr>
            <p:ph type="title"/>
          </p:nvPr>
        </p:nvSpPr>
        <p:spPr/>
        <p:txBody>
          <a:bodyPr/>
          <a:lstStyle/>
          <a:p>
            <a:r>
              <a:rPr lang="en-US" dirty="0"/>
              <a:t>Next step ? ? </a:t>
            </a:r>
          </a:p>
        </p:txBody>
      </p:sp>
      <p:sp>
        <p:nvSpPr>
          <p:cNvPr id="3" name="Text Placeholder 2">
            <a:extLst>
              <a:ext uri="{FF2B5EF4-FFF2-40B4-BE49-F238E27FC236}">
                <a16:creationId xmlns:a16="http://schemas.microsoft.com/office/drawing/2014/main" id="{FEB8ACFC-2C32-C308-FB1E-BE4F6848AE00}"/>
              </a:ext>
            </a:extLst>
          </p:cNvPr>
          <p:cNvSpPr>
            <a:spLocks noGrp="1"/>
          </p:cNvSpPr>
          <p:nvPr>
            <p:ph type="body" sz="half" idx="2"/>
          </p:nvPr>
        </p:nvSpPr>
        <p:spPr/>
        <p:txBody>
          <a:bodyPr/>
          <a:lstStyle/>
          <a:p>
            <a:pPr marL="342900" indent="-342900">
              <a:buFont typeface="Arial" panose="020B0604020202020204" pitchFamily="34" charset="0"/>
              <a:buChar char="•"/>
            </a:pPr>
            <a:r>
              <a:rPr lang="en-US" sz="2000" dirty="0"/>
              <a:t>1L09 never had a set of tuner measurements when it was commissioned.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Set up an entire zone with an external LO (plug in upstream of the spitters)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Vary the frequency up and down 100 kHz looking for the dead band between compression and tension.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goal is to do this with 1L09 and 2L05 so that we can determine the proper place to tune the cavities in advance of cooling them down.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ATLis approved waiting on a linac locked up maintenance day</a:t>
            </a:r>
          </a:p>
          <a:p>
            <a:endParaRPr lang="en-US" sz="2000" dirty="0"/>
          </a:p>
          <a:p>
            <a:endParaRPr lang="en-US" dirty="0"/>
          </a:p>
        </p:txBody>
      </p:sp>
      <p:sp>
        <p:nvSpPr>
          <p:cNvPr id="4" name="Footer Placeholder 3">
            <a:extLst>
              <a:ext uri="{FF2B5EF4-FFF2-40B4-BE49-F238E27FC236}">
                <a16:creationId xmlns:a16="http://schemas.microsoft.com/office/drawing/2014/main" id="{EFEFF320-9E42-57D5-FD7A-E5F3538A7589}"/>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45A843E5-723B-49DC-9BC3-C882DA1BB938}"/>
              </a:ext>
            </a:extLst>
          </p:cNvPr>
          <p:cNvSpPr>
            <a:spLocks noGrp="1"/>
          </p:cNvSpPr>
          <p:nvPr>
            <p:ph type="sldNum" sz="quarter" idx="12"/>
          </p:nvPr>
        </p:nvSpPr>
        <p:spPr/>
        <p:txBody>
          <a:bodyPr/>
          <a:lstStyle/>
          <a:p>
            <a:fld id="{7D1BE87E-F0DE-A44C-894B-E142BEB21E42}" type="slidenum">
              <a:rPr lang="en-US" smtClean="0"/>
              <a:pPr/>
              <a:t>30</a:t>
            </a:fld>
            <a:endParaRPr lang="en-US" dirty="0"/>
          </a:p>
        </p:txBody>
      </p:sp>
    </p:spTree>
    <p:extLst>
      <p:ext uri="{BB962C8B-B14F-4D97-AF65-F5344CB8AC3E}">
        <p14:creationId xmlns:p14="http://schemas.microsoft.com/office/powerpoint/2010/main" val="938800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D8CF3-77EA-72D6-D164-FFF6B1646539}"/>
              </a:ext>
            </a:extLst>
          </p:cNvPr>
          <p:cNvSpPr>
            <a:spLocks noGrp="1"/>
          </p:cNvSpPr>
          <p:nvPr>
            <p:ph type="title"/>
          </p:nvPr>
        </p:nvSpPr>
        <p:spPr>
          <a:xfrm>
            <a:off x="3501045" y="2819787"/>
            <a:ext cx="4596580" cy="469566"/>
          </a:xfrm>
        </p:spPr>
        <p:txBody>
          <a:bodyPr/>
          <a:lstStyle/>
          <a:p>
            <a:r>
              <a:rPr lang="en-US" dirty="0"/>
              <a:t>Data from past talks</a:t>
            </a:r>
          </a:p>
        </p:txBody>
      </p:sp>
      <p:sp>
        <p:nvSpPr>
          <p:cNvPr id="4" name="Footer Placeholder 3">
            <a:extLst>
              <a:ext uri="{FF2B5EF4-FFF2-40B4-BE49-F238E27FC236}">
                <a16:creationId xmlns:a16="http://schemas.microsoft.com/office/drawing/2014/main" id="{E47CCFBF-A231-8423-9045-759844489FDA}"/>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564918A7-CA8D-EF72-B198-5DCB616F08E0}"/>
              </a:ext>
            </a:extLst>
          </p:cNvPr>
          <p:cNvSpPr>
            <a:spLocks noGrp="1"/>
          </p:cNvSpPr>
          <p:nvPr>
            <p:ph type="sldNum" sz="quarter" idx="12"/>
          </p:nvPr>
        </p:nvSpPr>
        <p:spPr/>
        <p:txBody>
          <a:bodyPr/>
          <a:lstStyle/>
          <a:p>
            <a:fld id="{7D1BE87E-F0DE-A44C-894B-E142BEB21E42}" type="slidenum">
              <a:rPr lang="en-US" smtClean="0"/>
              <a:pPr/>
              <a:t>31</a:t>
            </a:fld>
            <a:endParaRPr lang="en-US" dirty="0"/>
          </a:p>
        </p:txBody>
      </p:sp>
    </p:spTree>
    <p:extLst>
      <p:ext uri="{BB962C8B-B14F-4D97-AF65-F5344CB8AC3E}">
        <p14:creationId xmlns:p14="http://schemas.microsoft.com/office/powerpoint/2010/main" val="2354224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68F58-9696-E160-BBEB-1058BD8D60F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68B34B3-56B7-A1EF-632D-DB68B75F137A}"/>
              </a:ext>
            </a:extLst>
          </p:cNvPr>
          <p:cNvPicPr>
            <a:picLocks noChangeAspect="1"/>
          </p:cNvPicPr>
          <p:nvPr/>
        </p:nvPicPr>
        <p:blipFill>
          <a:blip r:embed="rId2"/>
          <a:srcRect l="4732" t="2173" r="2229" b="4411"/>
          <a:stretch/>
        </p:blipFill>
        <p:spPr>
          <a:xfrm>
            <a:off x="6708552" y="162783"/>
            <a:ext cx="4089991" cy="2980841"/>
          </a:xfrm>
          <a:prstGeom prst="rect">
            <a:avLst/>
          </a:prstGeom>
        </p:spPr>
      </p:pic>
      <p:sp>
        <p:nvSpPr>
          <p:cNvPr id="2" name="Title 1">
            <a:extLst>
              <a:ext uri="{FF2B5EF4-FFF2-40B4-BE49-F238E27FC236}">
                <a16:creationId xmlns:a16="http://schemas.microsoft.com/office/drawing/2014/main" id="{86A340B9-FFC3-5967-9E5E-2865F0AA066F}"/>
              </a:ext>
            </a:extLst>
          </p:cNvPr>
          <p:cNvSpPr>
            <a:spLocks noGrp="1"/>
          </p:cNvSpPr>
          <p:nvPr>
            <p:ph type="title"/>
          </p:nvPr>
        </p:nvSpPr>
        <p:spPr/>
        <p:txBody>
          <a:bodyPr/>
          <a:lstStyle/>
          <a:p>
            <a:r>
              <a:rPr lang="en-US" dirty="0"/>
              <a:t>2L05-5 with torque converters</a:t>
            </a:r>
          </a:p>
        </p:txBody>
      </p:sp>
      <p:sp>
        <p:nvSpPr>
          <p:cNvPr id="4" name="Footer Placeholder 3">
            <a:extLst>
              <a:ext uri="{FF2B5EF4-FFF2-40B4-BE49-F238E27FC236}">
                <a16:creationId xmlns:a16="http://schemas.microsoft.com/office/drawing/2014/main" id="{7663CAAB-4E1A-7A51-745A-E7338A735190}"/>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514AC3FB-1B0F-FECD-406E-42DAF0F1E177}"/>
              </a:ext>
            </a:extLst>
          </p:cNvPr>
          <p:cNvSpPr>
            <a:spLocks noGrp="1"/>
          </p:cNvSpPr>
          <p:nvPr>
            <p:ph type="sldNum" sz="quarter" idx="12"/>
          </p:nvPr>
        </p:nvSpPr>
        <p:spPr/>
        <p:txBody>
          <a:bodyPr/>
          <a:lstStyle/>
          <a:p>
            <a:fld id="{7D1BE87E-F0DE-A44C-894B-E142BEB21E42}" type="slidenum">
              <a:rPr lang="en-US" smtClean="0"/>
              <a:pPr/>
              <a:t>32</a:t>
            </a:fld>
            <a:endParaRPr lang="en-US" dirty="0"/>
          </a:p>
        </p:txBody>
      </p:sp>
      <p:sp>
        <p:nvSpPr>
          <p:cNvPr id="9" name="TextBox 8">
            <a:extLst>
              <a:ext uri="{FF2B5EF4-FFF2-40B4-BE49-F238E27FC236}">
                <a16:creationId xmlns:a16="http://schemas.microsoft.com/office/drawing/2014/main" id="{DFB70ECF-D505-A306-CAC3-8C509DE4C53D}"/>
              </a:ext>
            </a:extLst>
          </p:cNvPr>
          <p:cNvSpPr txBox="1"/>
          <p:nvPr/>
        </p:nvSpPr>
        <p:spPr>
          <a:xfrm>
            <a:off x="5881738" y="593009"/>
            <a:ext cx="939800" cy="31699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C75-03</a:t>
            </a:r>
          </a:p>
        </p:txBody>
      </p:sp>
      <p:pic>
        <p:nvPicPr>
          <p:cNvPr id="10" name="Picture 9">
            <a:extLst>
              <a:ext uri="{FF2B5EF4-FFF2-40B4-BE49-F238E27FC236}">
                <a16:creationId xmlns:a16="http://schemas.microsoft.com/office/drawing/2014/main" id="{1A771607-99EA-A993-6B76-5903E4EC9216}"/>
              </a:ext>
            </a:extLst>
          </p:cNvPr>
          <p:cNvPicPr>
            <a:picLocks noChangeAspect="1"/>
          </p:cNvPicPr>
          <p:nvPr/>
        </p:nvPicPr>
        <p:blipFill>
          <a:blip r:embed="rId3"/>
          <a:srcRect l="2511" t="1729" r="2074" b="6627"/>
          <a:stretch/>
        </p:blipFill>
        <p:spPr>
          <a:xfrm>
            <a:off x="468746" y="593009"/>
            <a:ext cx="4114800" cy="2869531"/>
          </a:xfrm>
          <a:prstGeom prst="rect">
            <a:avLst/>
          </a:prstGeom>
        </p:spPr>
      </p:pic>
      <p:pic>
        <p:nvPicPr>
          <p:cNvPr id="6" name="Picture 5">
            <a:extLst>
              <a:ext uri="{FF2B5EF4-FFF2-40B4-BE49-F238E27FC236}">
                <a16:creationId xmlns:a16="http://schemas.microsoft.com/office/drawing/2014/main" id="{88FD48CE-60A4-B0F1-3D40-23D3C3D8449E}"/>
              </a:ext>
            </a:extLst>
          </p:cNvPr>
          <p:cNvPicPr>
            <a:picLocks noChangeAspect="1"/>
          </p:cNvPicPr>
          <p:nvPr/>
        </p:nvPicPr>
        <p:blipFill>
          <a:blip r:embed="rId4"/>
          <a:stretch>
            <a:fillRect/>
          </a:stretch>
        </p:blipFill>
        <p:spPr>
          <a:xfrm>
            <a:off x="340632" y="3258433"/>
            <a:ext cx="4550346" cy="3298311"/>
          </a:xfrm>
          <a:prstGeom prst="rect">
            <a:avLst/>
          </a:prstGeom>
        </p:spPr>
      </p:pic>
      <p:pic>
        <p:nvPicPr>
          <p:cNvPr id="7" name="Picture 6">
            <a:extLst>
              <a:ext uri="{FF2B5EF4-FFF2-40B4-BE49-F238E27FC236}">
                <a16:creationId xmlns:a16="http://schemas.microsoft.com/office/drawing/2014/main" id="{09C65ACD-C1CD-ADEE-7F9E-BC34FDBB830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0816" y="3284150"/>
            <a:ext cx="4111504" cy="2980841"/>
          </a:xfrm>
          <a:prstGeom prst="rect">
            <a:avLst/>
          </a:prstGeom>
          <a:noFill/>
        </p:spPr>
      </p:pic>
      <p:sp>
        <p:nvSpPr>
          <p:cNvPr id="3" name="TextBox 2">
            <a:extLst>
              <a:ext uri="{FF2B5EF4-FFF2-40B4-BE49-F238E27FC236}">
                <a16:creationId xmlns:a16="http://schemas.microsoft.com/office/drawing/2014/main" id="{8E4E8E62-FFD7-C14F-F0FC-0387AFE22D30}"/>
              </a:ext>
            </a:extLst>
          </p:cNvPr>
          <p:cNvSpPr txBox="1"/>
          <p:nvPr/>
        </p:nvSpPr>
        <p:spPr>
          <a:xfrm>
            <a:off x="4890978" y="1601972"/>
            <a:ext cx="1382231" cy="871870"/>
          </a:xfrm>
          <a:prstGeom prst="rect">
            <a:avLst/>
          </a:prstGeom>
          <a:noFill/>
        </p:spPr>
        <p:txBody>
          <a:bodyPr wrap="square" lIns="0" tIns="0" rIns="0" bIns="0" rtlCol="0">
            <a:noAutofit/>
          </a:bodyPr>
          <a:lstStyle/>
          <a:p>
            <a:pPr algn="l"/>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929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3D908-6772-C560-B121-3C23AAAEC11D}"/>
              </a:ext>
            </a:extLst>
          </p:cNvPr>
          <p:cNvSpPr>
            <a:spLocks noGrp="1"/>
          </p:cNvSpPr>
          <p:nvPr>
            <p:ph type="title"/>
          </p:nvPr>
        </p:nvSpPr>
        <p:spPr/>
        <p:txBody>
          <a:bodyPr/>
          <a:lstStyle/>
          <a:p>
            <a:r>
              <a:rPr lang="en-US" dirty="0"/>
              <a:t>2L05-5 small step response</a:t>
            </a:r>
          </a:p>
        </p:txBody>
      </p:sp>
      <p:sp>
        <p:nvSpPr>
          <p:cNvPr id="3" name="Text Placeholder 2">
            <a:extLst>
              <a:ext uri="{FF2B5EF4-FFF2-40B4-BE49-F238E27FC236}">
                <a16:creationId xmlns:a16="http://schemas.microsoft.com/office/drawing/2014/main" id="{6CC59E2D-A2A0-EFDF-9DC7-CE6927EECDD4}"/>
              </a:ext>
            </a:extLst>
          </p:cNvPr>
          <p:cNvSpPr>
            <a:spLocks noGrp="1"/>
          </p:cNvSpPr>
          <p:nvPr>
            <p:ph type="body" sz="half" idx="2"/>
          </p:nvPr>
        </p:nvSpPr>
        <p:spPr>
          <a:xfrm>
            <a:off x="49619" y="5052342"/>
            <a:ext cx="11304541" cy="5525473"/>
          </a:xfrm>
        </p:spPr>
        <p:txBody>
          <a:bodyPr/>
          <a:lstStyle/>
          <a:p>
            <a:r>
              <a:rPr lang="en-US" dirty="0"/>
              <a:t>Lots of non linearities but it seems to be controllable. </a:t>
            </a:r>
          </a:p>
          <a:p>
            <a:r>
              <a:rPr lang="en-US" dirty="0"/>
              <a:t>Note the large slope in </a:t>
            </a:r>
            <a:r>
              <a:rPr lang="en-US" dirty="0" err="1"/>
              <a:t>deltaF</a:t>
            </a:r>
            <a:r>
              <a:rPr lang="en-US" dirty="0"/>
              <a:t> at T = 358 where the slope starting at T = 365 is more “normal”. </a:t>
            </a:r>
          </a:p>
        </p:txBody>
      </p:sp>
      <p:sp>
        <p:nvSpPr>
          <p:cNvPr id="4" name="Footer Placeholder 3">
            <a:extLst>
              <a:ext uri="{FF2B5EF4-FFF2-40B4-BE49-F238E27FC236}">
                <a16:creationId xmlns:a16="http://schemas.microsoft.com/office/drawing/2014/main" id="{8FFD6921-B1D4-9BDF-3059-C32AAB85044D}"/>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73E09D60-2117-11B4-741A-189BD82D17F7}"/>
              </a:ext>
            </a:extLst>
          </p:cNvPr>
          <p:cNvSpPr>
            <a:spLocks noGrp="1"/>
          </p:cNvSpPr>
          <p:nvPr>
            <p:ph type="sldNum" sz="quarter" idx="12"/>
          </p:nvPr>
        </p:nvSpPr>
        <p:spPr/>
        <p:txBody>
          <a:bodyPr/>
          <a:lstStyle/>
          <a:p>
            <a:fld id="{7D1BE87E-F0DE-A44C-894B-E142BEB21E42}" type="slidenum">
              <a:rPr lang="en-US" smtClean="0"/>
              <a:pPr/>
              <a:t>33</a:t>
            </a:fld>
            <a:endParaRPr lang="en-US" dirty="0"/>
          </a:p>
        </p:txBody>
      </p:sp>
      <p:pic>
        <p:nvPicPr>
          <p:cNvPr id="6" name="Picture 5">
            <a:extLst>
              <a:ext uri="{FF2B5EF4-FFF2-40B4-BE49-F238E27FC236}">
                <a16:creationId xmlns:a16="http://schemas.microsoft.com/office/drawing/2014/main" id="{FB14B2CA-94AF-AC0E-C6BC-8C0F322896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72" y="527300"/>
            <a:ext cx="5924974" cy="4297850"/>
          </a:xfrm>
          <a:prstGeom prst="rect">
            <a:avLst/>
          </a:prstGeom>
          <a:noFill/>
        </p:spPr>
      </p:pic>
      <p:pic>
        <p:nvPicPr>
          <p:cNvPr id="9" name="Picture 8">
            <a:extLst>
              <a:ext uri="{FF2B5EF4-FFF2-40B4-BE49-F238E27FC236}">
                <a16:creationId xmlns:a16="http://schemas.microsoft.com/office/drawing/2014/main" id="{0C8A815E-20F2-FC25-D92F-065CE43DA4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846" y="421204"/>
            <a:ext cx="6071236" cy="4403946"/>
          </a:xfrm>
          <a:prstGeom prst="rect">
            <a:avLst/>
          </a:prstGeom>
          <a:noFill/>
        </p:spPr>
      </p:pic>
    </p:spTree>
    <p:extLst>
      <p:ext uri="{BB962C8B-B14F-4D97-AF65-F5344CB8AC3E}">
        <p14:creationId xmlns:p14="http://schemas.microsoft.com/office/powerpoint/2010/main" val="4053110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73A50-3ED3-827C-7085-BA06978ABC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19863-97F6-7943-76D3-3E5C08839B99}"/>
              </a:ext>
            </a:extLst>
          </p:cNvPr>
          <p:cNvSpPr>
            <a:spLocks noGrp="1"/>
          </p:cNvSpPr>
          <p:nvPr>
            <p:ph type="title"/>
          </p:nvPr>
        </p:nvSpPr>
        <p:spPr/>
        <p:txBody>
          <a:bodyPr/>
          <a:lstStyle/>
          <a:p>
            <a:r>
              <a:rPr lang="en-US" dirty="0"/>
              <a:t>2L05-5 small step response</a:t>
            </a:r>
          </a:p>
        </p:txBody>
      </p:sp>
      <p:sp>
        <p:nvSpPr>
          <p:cNvPr id="4" name="Footer Placeholder 3">
            <a:extLst>
              <a:ext uri="{FF2B5EF4-FFF2-40B4-BE49-F238E27FC236}">
                <a16:creationId xmlns:a16="http://schemas.microsoft.com/office/drawing/2014/main" id="{781FBD4B-78CE-2A51-1FD4-CD3806D96EEC}"/>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BF3B4371-1A1B-95C5-990B-2EAEA7AD5AC0}"/>
              </a:ext>
            </a:extLst>
          </p:cNvPr>
          <p:cNvSpPr>
            <a:spLocks noGrp="1"/>
          </p:cNvSpPr>
          <p:nvPr>
            <p:ph type="sldNum" sz="quarter" idx="12"/>
          </p:nvPr>
        </p:nvSpPr>
        <p:spPr/>
        <p:txBody>
          <a:bodyPr/>
          <a:lstStyle/>
          <a:p>
            <a:fld id="{7D1BE87E-F0DE-A44C-894B-E142BEB21E42}" type="slidenum">
              <a:rPr lang="en-US" smtClean="0"/>
              <a:pPr/>
              <a:t>34</a:t>
            </a:fld>
            <a:endParaRPr lang="en-US" dirty="0"/>
          </a:p>
        </p:txBody>
      </p:sp>
      <p:pic>
        <p:nvPicPr>
          <p:cNvPr id="6" name="Picture 5">
            <a:extLst>
              <a:ext uri="{FF2B5EF4-FFF2-40B4-BE49-F238E27FC236}">
                <a16:creationId xmlns:a16="http://schemas.microsoft.com/office/drawing/2014/main" id="{D8C52CEA-7CC1-805C-1E49-4073AAD3AF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72" y="527300"/>
            <a:ext cx="5924974" cy="4297850"/>
          </a:xfrm>
          <a:prstGeom prst="rect">
            <a:avLst/>
          </a:prstGeom>
          <a:noFill/>
        </p:spPr>
      </p:pic>
      <p:pic>
        <p:nvPicPr>
          <p:cNvPr id="8" name="Picture 7">
            <a:extLst>
              <a:ext uri="{FF2B5EF4-FFF2-40B4-BE49-F238E27FC236}">
                <a16:creationId xmlns:a16="http://schemas.microsoft.com/office/drawing/2014/main" id="{C42FDAF5-59A0-DD1B-FAAF-64A26639CEDC}"/>
              </a:ext>
            </a:extLst>
          </p:cNvPr>
          <p:cNvPicPr>
            <a:picLocks noChangeAspect="1"/>
          </p:cNvPicPr>
          <p:nvPr/>
        </p:nvPicPr>
        <p:blipFill>
          <a:blip r:embed="rId4"/>
          <a:stretch>
            <a:fillRect/>
          </a:stretch>
        </p:blipFill>
        <p:spPr>
          <a:xfrm>
            <a:off x="6179879" y="374349"/>
            <a:ext cx="5926399" cy="4298726"/>
          </a:xfrm>
          <a:prstGeom prst="rect">
            <a:avLst/>
          </a:prstGeom>
        </p:spPr>
      </p:pic>
      <p:sp>
        <p:nvSpPr>
          <p:cNvPr id="3" name="Text Placeholder 2">
            <a:extLst>
              <a:ext uri="{FF2B5EF4-FFF2-40B4-BE49-F238E27FC236}">
                <a16:creationId xmlns:a16="http://schemas.microsoft.com/office/drawing/2014/main" id="{AB2C58D9-546D-C759-9EA5-524625028A66}"/>
              </a:ext>
            </a:extLst>
          </p:cNvPr>
          <p:cNvSpPr>
            <a:spLocks noGrp="1"/>
          </p:cNvSpPr>
          <p:nvPr>
            <p:ph type="body" sz="half" idx="2"/>
          </p:nvPr>
        </p:nvSpPr>
        <p:spPr>
          <a:xfrm>
            <a:off x="85722" y="4591599"/>
            <a:ext cx="11304541" cy="2067988"/>
          </a:xfrm>
        </p:spPr>
        <p:txBody>
          <a:bodyPr/>
          <a:lstStyle/>
          <a:p>
            <a:pPr marL="285750" indent="-285750">
              <a:buFont typeface="Arial" panose="020B0604020202020204" pitchFamily="34" charset="0"/>
              <a:buChar char="•"/>
            </a:pPr>
            <a:r>
              <a:rPr lang="en-US" sz="1600" dirty="0"/>
              <a:t>Concern about the </a:t>
            </a:r>
            <a:r>
              <a:rPr lang="en-US" sz="1600" dirty="0" err="1"/>
              <a:t>dF</a:t>
            </a:r>
            <a:r>
              <a:rPr lang="en-US" sz="1600" dirty="0"/>
              <a:t>/</a:t>
            </a:r>
            <a:r>
              <a:rPr lang="en-US" sz="1600" dirty="0" err="1"/>
              <a:t>dStep</a:t>
            </a:r>
            <a:r>
              <a:rPr lang="en-US" sz="1600" dirty="0"/>
              <a:t> at the beginning of tuning after changing direction.  Makes me wonder how fast we can run when we are close in.  This data was taken with TSTPHZ set to 5 where 1 is part of the normal mode setting and 10 is turbo.</a:t>
            </a:r>
          </a:p>
          <a:p>
            <a:pPr marL="285750" indent="-285750">
              <a:buFont typeface="Arial" panose="020B0604020202020204" pitchFamily="34" charset="0"/>
              <a:buChar char="•"/>
            </a:pPr>
            <a:r>
              <a:rPr lang="en-US" sz="1600" dirty="0"/>
              <a:t>Oddity of the tuner walking away in one direction to what one would assume a steady state condition driven by the system “relaxing”.  In this case it went the same direction independent of if the cavity was last driven more negative in frequency or more positive.</a:t>
            </a:r>
          </a:p>
        </p:txBody>
      </p:sp>
    </p:spTree>
    <p:extLst>
      <p:ext uri="{BB962C8B-B14F-4D97-AF65-F5344CB8AC3E}">
        <p14:creationId xmlns:p14="http://schemas.microsoft.com/office/powerpoint/2010/main" val="336923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2906-01CA-349F-D1FE-169E45A62C6F}"/>
              </a:ext>
            </a:extLst>
          </p:cNvPr>
          <p:cNvSpPr>
            <a:spLocks noGrp="1"/>
          </p:cNvSpPr>
          <p:nvPr>
            <p:ph type="title"/>
          </p:nvPr>
        </p:nvSpPr>
        <p:spPr/>
        <p:txBody>
          <a:bodyPr/>
          <a:lstStyle/>
          <a:p>
            <a:r>
              <a:rPr lang="en-US" dirty="0"/>
              <a:t>Step 1L10-3 with torque converter</a:t>
            </a:r>
          </a:p>
        </p:txBody>
      </p:sp>
      <p:sp>
        <p:nvSpPr>
          <p:cNvPr id="4" name="Footer Placeholder 3">
            <a:extLst>
              <a:ext uri="{FF2B5EF4-FFF2-40B4-BE49-F238E27FC236}">
                <a16:creationId xmlns:a16="http://schemas.microsoft.com/office/drawing/2014/main" id="{8B333FD3-0D8C-95D4-9604-6042BD259D8D}"/>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C6DB4CD0-57A9-497F-ADDF-6B001DF11C21}"/>
              </a:ext>
            </a:extLst>
          </p:cNvPr>
          <p:cNvSpPr>
            <a:spLocks noGrp="1"/>
          </p:cNvSpPr>
          <p:nvPr>
            <p:ph type="sldNum" sz="quarter" idx="12"/>
          </p:nvPr>
        </p:nvSpPr>
        <p:spPr/>
        <p:txBody>
          <a:bodyPr/>
          <a:lstStyle/>
          <a:p>
            <a:fld id="{7D1BE87E-F0DE-A44C-894B-E142BEB21E42}" type="slidenum">
              <a:rPr lang="en-US" smtClean="0"/>
              <a:pPr/>
              <a:t>35</a:t>
            </a:fld>
            <a:endParaRPr lang="en-US" dirty="0"/>
          </a:p>
        </p:txBody>
      </p:sp>
      <p:pic>
        <p:nvPicPr>
          <p:cNvPr id="6" name="Picture 5">
            <a:extLst>
              <a:ext uri="{FF2B5EF4-FFF2-40B4-BE49-F238E27FC236}">
                <a16:creationId xmlns:a16="http://schemas.microsoft.com/office/drawing/2014/main" id="{6A121B24-ED04-968C-D49F-82D71C89A6D9}"/>
              </a:ext>
            </a:extLst>
          </p:cNvPr>
          <p:cNvPicPr>
            <a:picLocks noChangeAspect="1"/>
          </p:cNvPicPr>
          <p:nvPr/>
        </p:nvPicPr>
        <p:blipFill>
          <a:blip r:embed="rId2"/>
          <a:srcRect l="1406" t="1942" r="1515" b="8722"/>
          <a:stretch/>
        </p:blipFill>
        <p:spPr>
          <a:xfrm>
            <a:off x="304801" y="736232"/>
            <a:ext cx="5768399" cy="3845600"/>
          </a:xfrm>
          <a:prstGeom prst="rect">
            <a:avLst/>
          </a:prstGeom>
        </p:spPr>
      </p:pic>
      <p:pic>
        <p:nvPicPr>
          <p:cNvPr id="8" name="Picture 7">
            <a:extLst>
              <a:ext uri="{FF2B5EF4-FFF2-40B4-BE49-F238E27FC236}">
                <a16:creationId xmlns:a16="http://schemas.microsoft.com/office/drawing/2014/main" id="{0C7A5D6A-0A9D-8955-808D-D36A07B16988}"/>
              </a:ext>
            </a:extLst>
          </p:cNvPr>
          <p:cNvPicPr>
            <a:picLocks noChangeAspect="1"/>
          </p:cNvPicPr>
          <p:nvPr/>
        </p:nvPicPr>
        <p:blipFill>
          <a:blip r:embed="rId3"/>
          <a:srcRect l="1750" t="7231" r="1979" b="3593"/>
          <a:stretch/>
        </p:blipFill>
        <p:spPr>
          <a:xfrm>
            <a:off x="6260561" y="736232"/>
            <a:ext cx="5599509" cy="3766942"/>
          </a:xfrm>
          <a:prstGeom prst="rect">
            <a:avLst/>
          </a:prstGeom>
        </p:spPr>
      </p:pic>
      <p:sp>
        <p:nvSpPr>
          <p:cNvPr id="7" name="TextBox 6">
            <a:extLst>
              <a:ext uri="{FF2B5EF4-FFF2-40B4-BE49-F238E27FC236}">
                <a16:creationId xmlns:a16="http://schemas.microsoft.com/office/drawing/2014/main" id="{F71FAA9C-6394-E644-A825-C50C5FF5572B}"/>
              </a:ext>
            </a:extLst>
          </p:cNvPr>
          <p:cNvSpPr txBox="1"/>
          <p:nvPr/>
        </p:nvSpPr>
        <p:spPr>
          <a:xfrm>
            <a:off x="5603300" y="650133"/>
            <a:ext cx="939800" cy="31699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C75-02</a:t>
            </a:r>
          </a:p>
        </p:txBody>
      </p:sp>
    </p:spTree>
    <p:extLst>
      <p:ext uri="{BB962C8B-B14F-4D97-AF65-F5344CB8AC3E}">
        <p14:creationId xmlns:p14="http://schemas.microsoft.com/office/powerpoint/2010/main" val="1157590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A552650-4B1E-CB25-0E9F-514EECCCAB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2017" y="3716874"/>
            <a:ext cx="4252954" cy="3083392"/>
          </a:xfrm>
          <a:prstGeom prst="rect">
            <a:avLst/>
          </a:prstGeom>
          <a:noFill/>
        </p:spPr>
      </p:pic>
      <p:sp>
        <p:nvSpPr>
          <p:cNvPr id="2" name="Title 1">
            <a:extLst>
              <a:ext uri="{FF2B5EF4-FFF2-40B4-BE49-F238E27FC236}">
                <a16:creationId xmlns:a16="http://schemas.microsoft.com/office/drawing/2014/main" id="{0F509ED7-AF09-ED8D-01E4-CD78D830EB15}"/>
              </a:ext>
            </a:extLst>
          </p:cNvPr>
          <p:cNvSpPr>
            <a:spLocks noGrp="1"/>
          </p:cNvSpPr>
          <p:nvPr>
            <p:ph type="title"/>
          </p:nvPr>
        </p:nvSpPr>
        <p:spPr/>
        <p:txBody>
          <a:bodyPr/>
          <a:lstStyle/>
          <a:p>
            <a:r>
              <a:rPr lang="en-US" dirty="0"/>
              <a:t>2L05-2</a:t>
            </a:r>
          </a:p>
        </p:txBody>
      </p:sp>
      <p:sp>
        <p:nvSpPr>
          <p:cNvPr id="4" name="Footer Placeholder 3">
            <a:extLst>
              <a:ext uri="{FF2B5EF4-FFF2-40B4-BE49-F238E27FC236}">
                <a16:creationId xmlns:a16="http://schemas.microsoft.com/office/drawing/2014/main" id="{A81C0615-3C8F-ADB7-50D6-15F6E5146704}"/>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7FA31BB5-45F4-2181-36A9-1661C7132ABD}"/>
              </a:ext>
            </a:extLst>
          </p:cNvPr>
          <p:cNvSpPr>
            <a:spLocks noGrp="1"/>
          </p:cNvSpPr>
          <p:nvPr>
            <p:ph type="sldNum" sz="quarter" idx="12"/>
          </p:nvPr>
        </p:nvSpPr>
        <p:spPr/>
        <p:txBody>
          <a:bodyPr/>
          <a:lstStyle/>
          <a:p>
            <a:fld id="{7D1BE87E-F0DE-A44C-894B-E142BEB21E42}" type="slidenum">
              <a:rPr lang="en-US" smtClean="0"/>
              <a:pPr/>
              <a:t>36</a:t>
            </a:fld>
            <a:endParaRPr lang="en-US" dirty="0"/>
          </a:p>
        </p:txBody>
      </p:sp>
      <p:pic>
        <p:nvPicPr>
          <p:cNvPr id="8" name="Picture 7">
            <a:extLst>
              <a:ext uri="{FF2B5EF4-FFF2-40B4-BE49-F238E27FC236}">
                <a16:creationId xmlns:a16="http://schemas.microsoft.com/office/drawing/2014/main" id="{EE05369F-DDE3-3CE4-A279-3C34105010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8" t="2505" r="3626" b="2246"/>
          <a:stretch/>
        </p:blipFill>
        <p:spPr bwMode="auto">
          <a:xfrm>
            <a:off x="254906" y="781680"/>
            <a:ext cx="4760288" cy="3484906"/>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4DAFAD9-BCD6-8021-8EF7-0C1F8C9BED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 t="-1188" r="2848" b="6686"/>
          <a:stretch/>
        </p:blipFill>
        <p:spPr bwMode="auto">
          <a:xfrm>
            <a:off x="5472017" y="0"/>
            <a:ext cx="5293862" cy="3739146"/>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1C1AF077-1A3A-E4E0-B9EA-D3E9FF5B7BBF}"/>
              </a:ext>
            </a:extLst>
          </p:cNvPr>
          <p:cNvSpPr txBox="1"/>
          <p:nvPr/>
        </p:nvSpPr>
        <p:spPr>
          <a:xfrm>
            <a:off x="422787" y="4454013"/>
            <a:ext cx="4760288" cy="1740310"/>
          </a:xfrm>
          <a:prstGeom prst="rect">
            <a:avLst/>
          </a:prstGeom>
          <a:noFill/>
        </p:spPr>
        <p:txBody>
          <a:bodyPr wrap="square" lIns="0" tIns="0" rIns="0" bIns="0" rtlCol="0">
            <a:noAutofit/>
          </a:bodyPr>
          <a:lstStyle/>
          <a:p>
            <a:pPr marL="285750" indent="-285750" algn="l">
              <a:spcBef>
                <a:spcPts val="600"/>
              </a:spcBef>
              <a:buFont typeface="Arial" panose="020B0604020202020204" pitchFamily="34" charset="0"/>
              <a:buChar char="•"/>
            </a:pPr>
            <a:r>
              <a:rPr lang="en-US" b="1" dirty="0">
                <a:latin typeface="Arial" panose="020B0604020202020204" pitchFamily="34" charset="0"/>
                <a:cs typeface="Arial" panose="020B0604020202020204" pitchFamily="34" charset="0"/>
              </a:rPr>
              <a:t>No torque converter.  </a:t>
            </a:r>
          </a:p>
          <a:p>
            <a:pPr marL="285750" indent="-285750" algn="l">
              <a:spcBef>
                <a:spcPts val="600"/>
              </a:spcBef>
              <a:buFont typeface="Arial" panose="020B0604020202020204" pitchFamily="34" charset="0"/>
              <a:buChar char="•"/>
            </a:pPr>
            <a:r>
              <a:rPr lang="en-US" b="1" dirty="0">
                <a:latin typeface="Arial" panose="020B0604020202020204" pitchFamily="34" charset="0"/>
                <a:cs typeface="Arial" panose="020B0604020202020204" pitchFamily="34" charset="0"/>
              </a:rPr>
              <a:t>Pretty well behaved response.</a:t>
            </a:r>
          </a:p>
        </p:txBody>
      </p:sp>
      <p:sp>
        <p:nvSpPr>
          <p:cNvPr id="12" name="TextBox 11">
            <a:extLst>
              <a:ext uri="{FF2B5EF4-FFF2-40B4-BE49-F238E27FC236}">
                <a16:creationId xmlns:a16="http://schemas.microsoft.com/office/drawing/2014/main" id="{9087F170-8317-2051-F731-216CA491F78F}"/>
              </a:ext>
            </a:extLst>
          </p:cNvPr>
          <p:cNvSpPr txBox="1"/>
          <p:nvPr/>
        </p:nvSpPr>
        <p:spPr>
          <a:xfrm>
            <a:off x="9920748" y="4266586"/>
            <a:ext cx="2016346" cy="1652433"/>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Hysteresis curves for a 30 Hz and 250 Hz variation.</a:t>
            </a:r>
          </a:p>
        </p:txBody>
      </p:sp>
    </p:spTree>
    <p:extLst>
      <p:ext uri="{BB962C8B-B14F-4D97-AF65-F5344CB8AC3E}">
        <p14:creationId xmlns:p14="http://schemas.microsoft.com/office/powerpoint/2010/main" val="2426460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AD00-E98C-801B-0BCA-E445542AD6E5}"/>
              </a:ext>
            </a:extLst>
          </p:cNvPr>
          <p:cNvSpPr>
            <a:spLocks noGrp="1"/>
          </p:cNvSpPr>
          <p:nvPr>
            <p:ph type="title"/>
          </p:nvPr>
        </p:nvSpPr>
        <p:spPr/>
        <p:txBody>
          <a:bodyPr/>
          <a:lstStyle/>
          <a:p>
            <a:r>
              <a:rPr lang="en-US" dirty="0"/>
              <a:t>1L09-2 No torque converter</a:t>
            </a:r>
          </a:p>
        </p:txBody>
      </p:sp>
      <p:pic>
        <p:nvPicPr>
          <p:cNvPr id="7" name="Picture 6">
            <a:extLst>
              <a:ext uri="{FF2B5EF4-FFF2-40B4-BE49-F238E27FC236}">
                <a16:creationId xmlns:a16="http://schemas.microsoft.com/office/drawing/2014/main" id="{71364658-0EF2-E279-4CA0-0A245B195292}"/>
              </a:ext>
            </a:extLst>
          </p:cNvPr>
          <p:cNvPicPr>
            <a:picLocks noChangeAspect="1"/>
          </p:cNvPicPr>
          <p:nvPr/>
        </p:nvPicPr>
        <p:blipFill>
          <a:blip r:embed="rId2"/>
          <a:srcRect l="1666" t="-1" r="1706" b="8013"/>
          <a:stretch/>
        </p:blipFill>
        <p:spPr>
          <a:xfrm>
            <a:off x="171026" y="631641"/>
            <a:ext cx="5764894" cy="3975789"/>
          </a:xfrm>
          <a:prstGeom prst="rect">
            <a:avLst/>
          </a:prstGeom>
        </p:spPr>
      </p:pic>
      <p:sp>
        <p:nvSpPr>
          <p:cNvPr id="4" name="Footer Placeholder 3">
            <a:extLst>
              <a:ext uri="{FF2B5EF4-FFF2-40B4-BE49-F238E27FC236}">
                <a16:creationId xmlns:a16="http://schemas.microsoft.com/office/drawing/2014/main" id="{8E27D431-E93E-ACE4-8335-E1089706323C}"/>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B7A9D840-FA1D-5918-680C-D35016A39C27}"/>
              </a:ext>
            </a:extLst>
          </p:cNvPr>
          <p:cNvSpPr>
            <a:spLocks noGrp="1"/>
          </p:cNvSpPr>
          <p:nvPr>
            <p:ph type="sldNum" sz="quarter" idx="12"/>
          </p:nvPr>
        </p:nvSpPr>
        <p:spPr/>
        <p:txBody>
          <a:bodyPr/>
          <a:lstStyle/>
          <a:p>
            <a:fld id="{7D1BE87E-F0DE-A44C-894B-E142BEB21E42}" type="slidenum">
              <a:rPr lang="en-US" smtClean="0"/>
              <a:pPr/>
              <a:t>37</a:t>
            </a:fld>
            <a:endParaRPr lang="en-US" dirty="0"/>
          </a:p>
        </p:txBody>
      </p:sp>
      <p:pic>
        <p:nvPicPr>
          <p:cNvPr id="12" name="Picture 11">
            <a:extLst>
              <a:ext uri="{FF2B5EF4-FFF2-40B4-BE49-F238E27FC236}">
                <a16:creationId xmlns:a16="http://schemas.microsoft.com/office/drawing/2014/main" id="{D5DAE4C1-5D52-6521-D650-6014BC4E53EE}"/>
              </a:ext>
            </a:extLst>
          </p:cNvPr>
          <p:cNvPicPr>
            <a:picLocks noChangeAspect="1"/>
          </p:cNvPicPr>
          <p:nvPr/>
        </p:nvPicPr>
        <p:blipFill>
          <a:blip r:embed="rId3"/>
          <a:stretch>
            <a:fillRect/>
          </a:stretch>
        </p:blipFill>
        <p:spPr>
          <a:xfrm>
            <a:off x="6182650" y="631641"/>
            <a:ext cx="5704550" cy="4132683"/>
          </a:xfrm>
          <a:prstGeom prst="rect">
            <a:avLst/>
          </a:prstGeom>
        </p:spPr>
      </p:pic>
      <p:sp>
        <p:nvSpPr>
          <p:cNvPr id="13" name="TextBox 12">
            <a:extLst>
              <a:ext uri="{FF2B5EF4-FFF2-40B4-BE49-F238E27FC236}">
                <a16:creationId xmlns:a16="http://schemas.microsoft.com/office/drawing/2014/main" id="{3A90AB6D-DE64-AD8F-777F-842FE75CAFD9}"/>
              </a:ext>
            </a:extLst>
          </p:cNvPr>
          <p:cNvSpPr txBox="1"/>
          <p:nvPr/>
        </p:nvSpPr>
        <p:spPr>
          <a:xfrm>
            <a:off x="2578100" y="4553274"/>
            <a:ext cx="939800" cy="31699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C75-04</a:t>
            </a:r>
          </a:p>
        </p:txBody>
      </p:sp>
      <p:sp>
        <p:nvSpPr>
          <p:cNvPr id="14" name="TextBox 13">
            <a:extLst>
              <a:ext uri="{FF2B5EF4-FFF2-40B4-BE49-F238E27FC236}">
                <a16:creationId xmlns:a16="http://schemas.microsoft.com/office/drawing/2014/main" id="{F007EB3C-8A95-A6A9-483A-42723D87CF52}"/>
              </a:ext>
            </a:extLst>
          </p:cNvPr>
          <p:cNvSpPr txBox="1"/>
          <p:nvPr/>
        </p:nvSpPr>
        <p:spPr>
          <a:xfrm>
            <a:off x="8674100" y="4448933"/>
            <a:ext cx="939800" cy="31699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C75-03</a:t>
            </a:r>
          </a:p>
        </p:txBody>
      </p:sp>
    </p:spTree>
    <p:extLst>
      <p:ext uri="{BB962C8B-B14F-4D97-AF65-F5344CB8AC3E}">
        <p14:creationId xmlns:p14="http://schemas.microsoft.com/office/powerpoint/2010/main" val="1528064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89C73-4701-EF54-2A99-B53E451222D1}"/>
              </a:ext>
            </a:extLst>
          </p:cNvPr>
          <p:cNvSpPr>
            <a:spLocks noGrp="1"/>
          </p:cNvSpPr>
          <p:nvPr>
            <p:ph type="title"/>
          </p:nvPr>
        </p:nvSpPr>
        <p:spPr/>
        <p:txBody>
          <a:bodyPr/>
          <a:lstStyle/>
          <a:p>
            <a:r>
              <a:rPr lang="en-US" dirty="0"/>
              <a:t>A collection of odd responses</a:t>
            </a:r>
          </a:p>
        </p:txBody>
      </p:sp>
      <p:sp>
        <p:nvSpPr>
          <p:cNvPr id="4" name="Footer Placeholder 3">
            <a:extLst>
              <a:ext uri="{FF2B5EF4-FFF2-40B4-BE49-F238E27FC236}">
                <a16:creationId xmlns:a16="http://schemas.microsoft.com/office/drawing/2014/main" id="{AF139C44-BF57-AFCE-3538-1B6B6D304258}"/>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81D68004-6779-FECE-1086-D14383777CE1}"/>
              </a:ext>
            </a:extLst>
          </p:cNvPr>
          <p:cNvSpPr>
            <a:spLocks noGrp="1"/>
          </p:cNvSpPr>
          <p:nvPr>
            <p:ph type="sldNum" sz="quarter" idx="12"/>
          </p:nvPr>
        </p:nvSpPr>
        <p:spPr/>
        <p:txBody>
          <a:bodyPr/>
          <a:lstStyle/>
          <a:p>
            <a:fld id="{7D1BE87E-F0DE-A44C-894B-E142BEB21E42}" type="slidenum">
              <a:rPr lang="en-US" smtClean="0"/>
              <a:pPr/>
              <a:t>38</a:t>
            </a:fld>
            <a:endParaRPr lang="en-US" dirty="0"/>
          </a:p>
        </p:txBody>
      </p:sp>
      <p:pic>
        <p:nvPicPr>
          <p:cNvPr id="6" name="Picture 5">
            <a:extLst>
              <a:ext uri="{FF2B5EF4-FFF2-40B4-BE49-F238E27FC236}">
                <a16:creationId xmlns:a16="http://schemas.microsoft.com/office/drawing/2014/main" id="{CDB1CC01-384C-44B7-D133-3CED5B402D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06" y="748736"/>
            <a:ext cx="5554488" cy="4029416"/>
          </a:xfrm>
          <a:prstGeom prst="rect">
            <a:avLst/>
          </a:prstGeom>
          <a:noFill/>
        </p:spPr>
      </p:pic>
      <p:sp>
        <p:nvSpPr>
          <p:cNvPr id="8" name="TextBox 7">
            <a:extLst>
              <a:ext uri="{FF2B5EF4-FFF2-40B4-BE49-F238E27FC236}">
                <a16:creationId xmlns:a16="http://schemas.microsoft.com/office/drawing/2014/main" id="{67FAAE7D-2525-6ACB-7C5C-EE307EFDEFE2}"/>
              </a:ext>
            </a:extLst>
          </p:cNvPr>
          <p:cNvSpPr txBox="1"/>
          <p:nvPr/>
        </p:nvSpPr>
        <p:spPr>
          <a:xfrm>
            <a:off x="6096000" y="4866968"/>
            <a:ext cx="5073445" cy="796413"/>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Very small motion for first 750 steps in either direction.</a:t>
            </a:r>
          </a:p>
        </p:txBody>
      </p:sp>
      <p:sp>
        <p:nvSpPr>
          <p:cNvPr id="9" name="TextBox 8">
            <a:extLst>
              <a:ext uri="{FF2B5EF4-FFF2-40B4-BE49-F238E27FC236}">
                <a16:creationId xmlns:a16="http://schemas.microsoft.com/office/drawing/2014/main" id="{C32604FF-FDCF-06AD-F8BC-459D2D38D365}"/>
              </a:ext>
            </a:extLst>
          </p:cNvPr>
          <p:cNvSpPr txBox="1"/>
          <p:nvPr/>
        </p:nvSpPr>
        <p:spPr>
          <a:xfrm>
            <a:off x="585019" y="4866967"/>
            <a:ext cx="5073445" cy="796413"/>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Weird step in detune response after 50 or so steps. In positive direction and a smaller effect in the negative direction</a:t>
            </a:r>
          </a:p>
        </p:txBody>
      </p:sp>
      <p:pic>
        <p:nvPicPr>
          <p:cNvPr id="11" name="Picture 10">
            <a:extLst>
              <a:ext uri="{FF2B5EF4-FFF2-40B4-BE49-F238E27FC236}">
                <a16:creationId xmlns:a16="http://schemas.microsoft.com/office/drawing/2014/main" id="{0AF382FC-B7D6-079D-EE1C-C660EB97411B}"/>
              </a:ext>
            </a:extLst>
          </p:cNvPr>
          <p:cNvPicPr>
            <a:picLocks noChangeAspect="1"/>
          </p:cNvPicPr>
          <p:nvPr/>
        </p:nvPicPr>
        <p:blipFill>
          <a:blip r:embed="rId3"/>
          <a:stretch>
            <a:fillRect/>
          </a:stretch>
        </p:blipFill>
        <p:spPr>
          <a:xfrm>
            <a:off x="6262253" y="630061"/>
            <a:ext cx="5453167" cy="3956521"/>
          </a:xfrm>
          <a:prstGeom prst="rect">
            <a:avLst/>
          </a:prstGeom>
        </p:spPr>
      </p:pic>
    </p:spTree>
    <p:extLst>
      <p:ext uri="{BB962C8B-B14F-4D97-AF65-F5344CB8AC3E}">
        <p14:creationId xmlns:p14="http://schemas.microsoft.com/office/powerpoint/2010/main" val="3655775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80EF62B-9233-74FC-EC8B-A30E41509933}"/>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C611814E-5D11-7C82-3C60-49F581CA2001}"/>
              </a:ext>
            </a:extLst>
          </p:cNvPr>
          <p:cNvSpPr>
            <a:spLocks noGrp="1"/>
          </p:cNvSpPr>
          <p:nvPr>
            <p:ph type="sldNum" sz="quarter" idx="12"/>
          </p:nvPr>
        </p:nvSpPr>
        <p:spPr/>
        <p:txBody>
          <a:bodyPr/>
          <a:lstStyle/>
          <a:p>
            <a:fld id="{7D1BE87E-F0DE-A44C-894B-E142BEB21E42}" type="slidenum">
              <a:rPr lang="en-US" smtClean="0"/>
              <a:pPr/>
              <a:t>39</a:t>
            </a:fld>
            <a:endParaRPr lang="en-US" dirty="0"/>
          </a:p>
        </p:txBody>
      </p:sp>
      <p:pic>
        <p:nvPicPr>
          <p:cNvPr id="6" name="Picture 5">
            <a:extLst>
              <a:ext uri="{FF2B5EF4-FFF2-40B4-BE49-F238E27FC236}">
                <a16:creationId xmlns:a16="http://schemas.microsoft.com/office/drawing/2014/main" id="{7DE54D27-2654-E4DA-94CE-6BD19B766F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808" y="660466"/>
            <a:ext cx="5609274" cy="4068849"/>
          </a:xfrm>
          <a:prstGeom prst="rect">
            <a:avLst/>
          </a:prstGeom>
          <a:noFill/>
        </p:spPr>
      </p:pic>
      <p:sp>
        <p:nvSpPr>
          <p:cNvPr id="7" name="TextBox 6">
            <a:extLst>
              <a:ext uri="{FF2B5EF4-FFF2-40B4-BE49-F238E27FC236}">
                <a16:creationId xmlns:a16="http://schemas.microsoft.com/office/drawing/2014/main" id="{6D8690FC-A767-2F94-207B-2AB5A41B3CF7}"/>
              </a:ext>
            </a:extLst>
          </p:cNvPr>
          <p:cNvSpPr txBox="1"/>
          <p:nvPr/>
        </p:nvSpPr>
        <p:spPr>
          <a:xfrm>
            <a:off x="900445" y="4862731"/>
            <a:ext cx="4572000" cy="806245"/>
          </a:xfrm>
          <a:prstGeom prst="rect">
            <a:avLst/>
          </a:prstGeom>
          <a:noFill/>
        </p:spPr>
        <p:txBody>
          <a:bodyPr wrap="square" lIns="0" tIns="0" rIns="0" bIns="0" rtlCol="0">
            <a:noAutofit/>
          </a:bodyPr>
          <a:lstStyle/>
          <a:p>
            <a:pPr algn="l"/>
            <a:r>
              <a:rPr lang="en-US" sz="1800" b="1" dirty="0">
                <a:effectLst/>
                <a:latin typeface="Aptos" panose="020B0004020202020204" pitchFamily="34" charset="0"/>
                <a:ea typeface="Aptos" panose="020B0004020202020204" pitchFamily="34" charset="0"/>
                <a:cs typeface="Times New Roman" panose="02020603050405020304" pitchFamily="18" charset="0"/>
              </a:rPr>
              <a:t>Very small motion for first 550 steps</a:t>
            </a:r>
            <a:endParaRPr lang="en-US"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2A13927-3AF9-D9B5-7940-C71F732409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6106" y="660467"/>
            <a:ext cx="5841094" cy="4237006"/>
          </a:xfrm>
          <a:prstGeom prst="rect">
            <a:avLst/>
          </a:prstGeom>
          <a:noFill/>
        </p:spPr>
      </p:pic>
      <p:sp>
        <p:nvSpPr>
          <p:cNvPr id="9" name="TextBox 8">
            <a:extLst>
              <a:ext uri="{FF2B5EF4-FFF2-40B4-BE49-F238E27FC236}">
                <a16:creationId xmlns:a16="http://schemas.microsoft.com/office/drawing/2014/main" id="{F2F397B7-D869-227A-F672-774DAC1DC867}"/>
              </a:ext>
            </a:extLst>
          </p:cNvPr>
          <p:cNvSpPr txBox="1"/>
          <p:nvPr/>
        </p:nvSpPr>
        <p:spPr>
          <a:xfrm>
            <a:off x="6719555" y="4974429"/>
            <a:ext cx="4572000" cy="806245"/>
          </a:xfrm>
          <a:prstGeom prst="rect">
            <a:avLst/>
          </a:prstGeom>
          <a:noFill/>
        </p:spPr>
        <p:txBody>
          <a:bodyPr wrap="square" lIns="0" tIns="0" rIns="0" bIns="0" rtlCol="0">
            <a:noAutofit/>
          </a:bodyPr>
          <a:lstStyle/>
          <a:p>
            <a:pPr algn="l"/>
            <a:r>
              <a:rPr lang="en-US" sz="1800" b="1" dirty="0">
                <a:effectLst/>
                <a:latin typeface="Aptos" panose="020B0004020202020204" pitchFamily="34" charset="0"/>
                <a:ea typeface="Aptos" panose="020B0004020202020204" pitchFamily="34" charset="0"/>
                <a:cs typeface="Times New Roman" panose="02020603050405020304" pitchFamily="18" charset="0"/>
              </a:rPr>
              <a:t>Very small motion for first 550 steps</a:t>
            </a:r>
            <a:endParaRPr lang="en-US" b="1"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326BD212-F479-5006-73DA-B73DF3A2B219}"/>
              </a:ext>
            </a:extLst>
          </p:cNvPr>
          <p:cNvSpPr>
            <a:spLocks noGrp="1"/>
          </p:cNvSpPr>
          <p:nvPr>
            <p:ph type="title"/>
          </p:nvPr>
        </p:nvSpPr>
        <p:spPr>
          <a:xfrm>
            <a:off x="255588" y="57150"/>
            <a:ext cx="11044237" cy="469900"/>
          </a:xfrm>
        </p:spPr>
        <p:txBody>
          <a:bodyPr/>
          <a:lstStyle/>
          <a:p>
            <a:r>
              <a:rPr lang="en-US" dirty="0"/>
              <a:t>A collection of odd responses</a:t>
            </a:r>
          </a:p>
        </p:txBody>
      </p:sp>
    </p:spTree>
    <p:extLst>
      <p:ext uri="{BB962C8B-B14F-4D97-AF65-F5344CB8AC3E}">
        <p14:creationId xmlns:p14="http://schemas.microsoft.com/office/powerpoint/2010/main" val="2400229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10451-30BC-2F04-B64E-69CF48CAD9D5}"/>
              </a:ext>
            </a:extLst>
          </p:cNvPr>
          <p:cNvSpPr>
            <a:spLocks noGrp="1"/>
          </p:cNvSpPr>
          <p:nvPr>
            <p:ph type="title"/>
          </p:nvPr>
        </p:nvSpPr>
        <p:spPr/>
        <p:txBody>
          <a:bodyPr/>
          <a:lstStyle/>
          <a:p>
            <a:r>
              <a:rPr lang="en-US" dirty="0"/>
              <a:t>Overall test data plots</a:t>
            </a:r>
          </a:p>
        </p:txBody>
      </p:sp>
      <p:sp>
        <p:nvSpPr>
          <p:cNvPr id="3" name="Text Placeholder 2">
            <a:extLst>
              <a:ext uri="{FF2B5EF4-FFF2-40B4-BE49-F238E27FC236}">
                <a16:creationId xmlns:a16="http://schemas.microsoft.com/office/drawing/2014/main" id="{0F0DFDD2-9A10-56E7-5013-7EDC370C3540}"/>
              </a:ext>
            </a:extLst>
          </p:cNvPr>
          <p:cNvSpPr>
            <a:spLocks noGrp="1"/>
          </p:cNvSpPr>
          <p:nvPr>
            <p:ph type="body" sz="half" idx="2"/>
          </p:nvPr>
        </p:nvSpPr>
        <p:spPr>
          <a:xfrm>
            <a:off x="338478" y="666263"/>
            <a:ext cx="4765150" cy="5525473"/>
          </a:xfrm>
        </p:spPr>
        <p:txBody>
          <a:bodyPr/>
          <a:lstStyle/>
          <a:p>
            <a:r>
              <a:rPr lang="en-US" dirty="0"/>
              <a:t>Top traces are gradients, step responses are where it looks like a square wave.</a:t>
            </a:r>
          </a:p>
          <a:p>
            <a:r>
              <a:rPr lang="en-US" dirty="0"/>
              <a:t>Center set of data shows cavity frequency shift from the RF source.  Each step upward is where we clicked the “frequency up” button.</a:t>
            </a:r>
          </a:p>
          <a:p>
            <a:r>
              <a:rPr lang="en-US" dirty="0"/>
              <a:t>The lower step upward in the sign step plots (low set) is where we reset the variable.  Note the tuner stops moving when sigh step is about 35,000.</a:t>
            </a:r>
          </a:p>
        </p:txBody>
      </p:sp>
      <p:sp>
        <p:nvSpPr>
          <p:cNvPr id="4" name="Footer Placeholder 3">
            <a:extLst>
              <a:ext uri="{FF2B5EF4-FFF2-40B4-BE49-F238E27FC236}">
                <a16:creationId xmlns:a16="http://schemas.microsoft.com/office/drawing/2014/main" id="{1C11206D-80B3-037F-6757-554264418C58}"/>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D1843B0F-1963-793A-2D8E-B3B730144FEB}"/>
              </a:ext>
            </a:extLst>
          </p:cNvPr>
          <p:cNvSpPr>
            <a:spLocks noGrp="1"/>
          </p:cNvSpPr>
          <p:nvPr>
            <p:ph type="sldNum" sz="quarter" idx="12"/>
          </p:nvPr>
        </p:nvSpPr>
        <p:spPr/>
        <p:txBody>
          <a:bodyPr/>
          <a:lstStyle/>
          <a:p>
            <a:fld id="{7D1BE87E-F0DE-A44C-894B-E142BEB21E42}" type="slidenum">
              <a:rPr lang="en-US" smtClean="0"/>
              <a:pPr/>
              <a:t>4</a:t>
            </a:fld>
            <a:endParaRPr lang="en-US" dirty="0"/>
          </a:p>
        </p:txBody>
      </p:sp>
      <p:pic>
        <p:nvPicPr>
          <p:cNvPr id="7" name="Picture 6">
            <a:extLst>
              <a:ext uri="{FF2B5EF4-FFF2-40B4-BE49-F238E27FC236}">
                <a16:creationId xmlns:a16="http://schemas.microsoft.com/office/drawing/2014/main" id="{89F5F961-A153-C373-861B-8077DF8D91D1}"/>
              </a:ext>
            </a:extLst>
          </p:cNvPr>
          <p:cNvPicPr>
            <a:picLocks noChangeAspect="1"/>
          </p:cNvPicPr>
          <p:nvPr/>
        </p:nvPicPr>
        <p:blipFill>
          <a:blip r:embed="rId2"/>
          <a:srcRect l="3137" t="10664" r="7459" b="6668"/>
          <a:stretch/>
        </p:blipFill>
        <p:spPr>
          <a:xfrm>
            <a:off x="5375121" y="162283"/>
            <a:ext cx="5924492" cy="6444185"/>
          </a:xfrm>
          <a:prstGeom prst="rect">
            <a:avLst/>
          </a:prstGeom>
        </p:spPr>
      </p:pic>
    </p:spTree>
    <p:extLst>
      <p:ext uri="{BB962C8B-B14F-4D97-AF65-F5344CB8AC3E}">
        <p14:creationId xmlns:p14="http://schemas.microsoft.com/office/powerpoint/2010/main" val="1259779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305039-35D2-8378-F4B6-7A7F2701B872}"/>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762F92ED-B5F0-F348-220A-720D7993C4AA}"/>
              </a:ext>
            </a:extLst>
          </p:cNvPr>
          <p:cNvSpPr>
            <a:spLocks noGrp="1"/>
          </p:cNvSpPr>
          <p:nvPr>
            <p:ph type="sldNum" sz="quarter" idx="12"/>
          </p:nvPr>
        </p:nvSpPr>
        <p:spPr/>
        <p:txBody>
          <a:bodyPr/>
          <a:lstStyle/>
          <a:p>
            <a:fld id="{7D1BE87E-F0DE-A44C-894B-E142BEB21E42}" type="slidenum">
              <a:rPr lang="en-US" smtClean="0"/>
              <a:pPr/>
              <a:t>40</a:t>
            </a:fld>
            <a:endParaRPr lang="en-US" dirty="0"/>
          </a:p>
        </p:txBody>
      </p:sp>
      <p:pic>
        <p:nvPicPr>
          <p:cNvPr id="6" name="Picture 5">
            <a:extLst>
              <a:ext uri="{FF2B5EF4-FFF2-40B4-BE49-F238E27FC236}">
                <a16:creationId xmlns:a16="http://schemas.microsoft.com/office/drawing/2014/main" id="{F26F59D6-E39C-5BE2-8A3A-9B09ED70B5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830" y="597719"/>
            <a:ext cx="5926393" cy="4298880"/>
          </a:xfrm>
          <a:prstGeom prst="rect">
            <a:avLst/>
          </a:prstGeom>
          <a:noFill/>
        </p:spPr>
      </p:pic>
      <p:sp>
        <p:nvSpPr>
          <p:cNvPr id="7" name="TextBox 6">
            <a:extLst>
              <a:ext uri="{FF2B5EF4-FFF2-40B4-BE49-F238E27FC236}">
                <a16:creationId xmlns:a16="http://schemas.microsoft.com/office/drawing/2014/main" id="{55EFDBB4-5A9A-6749-46E3-7ECAD598039E}"/>
              </a:ext>
            </a:extLst>
          </p:cNvPr>
          <p:cNvSpPr txBox="1"/>
          <p:nvPr/>
        </p:nvSpPr>
        <p:spPr>
          <a:xfrm>
            <a:off x="1140542" y="4857135"/>
            <a:ext cx="4680155" cy="698091"/>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Very small motion first 4200 steps.</a:t>
            </a:r>
          </a:p>
        </p:txBody>
      </p:sp>
      <p:pic>
        <p:nvPicPr>
          <p:cNvPr id="8" name="Picture 7">
            <a:extLst>
              <a:ext uri="{FF2B5EF4-FFF2-40B4-BE49-F238E27FC236}">
                <a16:creationId xmlns:a16="http://schemas.microsoft.com/office/drawing/2014/main" id="{7E0B2934-18B4-F622-1396-32864BA265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0408" y="790318"/>
            <a:ext cx="5394838" cy="3913683"/>
          </a:xfrm>
          <a:prstGeom prst="rect">
            <a:avLst/>
          </a:prstGeom>
          <a:noFill/>
        </p:spPr>
      </p:pic>
      <p:sp>
        <p:nvSpPr>
          <p:cNvPr id="9" name="TextBox 8">
            <a:extLst>
              <a:ext uri="{FF2B5EF4-FFF2-40B4-BE49-F238E27FC236}">
                <a16:creationId xmlns:a16="http://schemas.microsoft.com/office/drawing/2014/main" id="{B3339580-C42C-E4B7-42B0-F3812EF2C774}"/>
              </a:ext>
            </a:extLst>
          </p:cNvPr>
          <p:cNvSpPr txBox="1"/>
          <p:nvPr/>
        </p:nvSpPr>
        <p:spPr>
          <a:xfrm>
            <a:off x="6817749" y="4819205"/>
            <a:ext cx="4680155" cy="698091"/>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Cavity probably is in turbo mode.   Note that it is overshooting.</a:t>
            </a:r>
          </a:p>
        </p:txBody>
      </p:sp>
      <p:sp>
        <p:nvSpPr>
          <p:cNvPr id="10" name="Title 1">
            <a:extLst>
              <a:ext uri="{FF2B5EF4-FFF2-40B4-BE49-F238E27FC236}">
                <a16:creationId xmlns:a16="http://schemas.microsoft.com/office/drawing/2014/main" id="{F468ED49-E925-FA46-1946-AF63E1479B35}"/>
              </a:ext>
            </a:extLst>
          </p:cNvPr>
          <p:cNvSpPr>
            <a:spLocks noGrp="1"/>
          </p:cNvSpPr>
          <p:nvPr>
            <p:ph type="title"/>
          </p:nvPr>
        </p:nvSpPr>
        <p:spPr>
          <a:xfrm>
            <a:off x="255588" y="57150"/>
            <a:ext cx="11044237" cy="469900"/>
          </a:xfrm>
        </p:spPr>
        <p:txBody>
          <a:bodyPr/>
          <a:lstStyle/>
          <a:p>
            <a:r>
              <a:rPr lang="en-US" dirty="0"/>
              <a:t>A collection of odd responses</a:t>
            </a:r>
          </a:p>
        </p:txBody>
      </p:sp>
    </p:spTree>
    <p:extLst>
      <p:ext uri="{BB962C8B-B14F-4D97-AF65-F5344CB8AC3E}">
        <p14:creationId xmlns:p14="http://schemas.microsoft.com/office/powerpoint/2010/main" val="2502702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6E64108-12C8-36C8-645D-6216EAF54DD9}"/>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C7E1FA46-265E-4B92-AC56-91D65A27E4DF}"/>
              </a:ext>
            </a:extLst>
          </p:cNvPr>
          <p:cNvSpPr>
            <a:spLocks noGrp="1"/>
          </p:cNvSpPr>
          <p:nvPr>
            <p:ph type="sldNum" sz="quarter" idx="12"/>
          </p:nvPr>
        </p:nvSpPr>
        <p:spPr/>
        <p:txBody>
          <a:bodyPr/>
          <a:lstStyle/>
          <a:p>
            <a:fld id="{7D1BE87E-F0DE-A44C-894B-E142BEB21E42}" type="slidenum">
              <a:rPr lang="en-US" smtClean="0"/>
              <a:pPr/>
              <a:t>41</a:t>
            </a:fld>
            <a:endParaRPr lang="en-US" dirty="0"/>
          </a:p>
        </p:txBody>
      </p:sp>
      <p:pic>
        <p:nvPicPr>
          <p:cNvPr id="7" name="Picture 6">
            <a:extLst>
              <a:ext uri="{FF2B5EF4-FFF2-40B4-BE49-F238E27FC236}">
                <a16:creationId xmlns:a16="http://schemas.microsoft.com/office/drawing/2014/main" id="{D53302A1-EF0C-B975-1C42-3AEC8D6BE1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3819" y="729890"/>
            <a:ext cx="5968181" cy="4329191"/>
          </a:xfrm>
          <a:prstGeom prst="rect">
            <a:avLst/>
          </a:prstGeom>
          <a:noFill/>
        </p:spPr>
      </p:pic>
      <p:sp>
        <p:nvSpPr>
          <p:cNvPr id="8" name="TextBox 7">
            <a:extLst>
              <a:ext uri="{FF2B5EF4-FFF2-40B4-BE49-F238E27FC236}">
                <a16:creationId xmlns:a16="http://schemas.microsoft.com/office/drawing/2014/main" id="{CA03E926-5757-B257-4C7F-651E96255A31}"/>
              </a:ext>
            </a:extLst>
          </p:cNvPr>
          <p:cNvSpPr txBox="1"/>
          <p:nvPr/>
        </p:nvSpPr>
        <p:spPr>
          <a:xfrm>
            <a:off x="1563329" y="5059081"/>
            <a:ext cx="8593394" cy="1069029"/>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Why is the motor steps not a linear ramp like all of the other cavities?</a:t>
            </a:r>
          </a:p>
          <a:p>
            <a:pPr algn="l"/>
            <a:endParaRPr lang="en-US" b="1" dirty="0">
              <a:latin typeface="Arial" panose="020B0604020202020204" pitchFamily="34" charset="0"/>
              <a:cs typeface="Arial" panose="020B0604020202020204" pitchFamily="34" charset="0"/>
            </a:endParaRPr>
          </a:p>
          <a:p>
            <a:pPr algn="l"/>
            <a:r>
              <a:rPr lang="en-US" b="1" dirty="0">
                <a:latin typeface="Arial" panose="020B0604020202020204" pitchFamily="34" charset="0"/>
                <a:cs typeface="Arial" panose="020B0604020202020204" pitchFamily="34" charset="0"/>
              </a:rPr>
              <a:t>It is a linear ramp when it is in SEL Mode  </a:t>
            </a:r>
          </a:p>
          <a:p>
            <a:pPr algn="l"/>
            <a:endParaRPr lang="en-US" b="1" dirty="0">
              <a:latin typeface="Arial" panose="020B0604020202020204" pitchFamily="34" charset="0"/>
              <a:cs typeface="Arial" panose="020B0604020202020204" pitchFamily="34" charset="0"/>
            </a:endParaRPr>
          </a:p>
          <a:p>
            <a:pPr algn="l"/>
            <a:endParaRPr lang="en-US"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47579FB-25BB-A039-135E-02365D8C0155}"/>
              </a:ext>
            </a:extLst>
          </p:cNvPr>
          <p:cNvPicPr>
            <a:picLocks noChangeAspect="1"/>
          </p:cNvPicPr>
          <p:nvPr/>
        </p:nvPicPr>
        <p:blipFill>
          <a:blip r:embed="rId3"/>
          <a:stretch>
            <a:fillRect/>
          </a:stretch>
        </p:blipFill>
        <p:spPr>
          <a:xfrm>
            <a:off x="375864" y="873937"/>
            <a:ext cx="5720135" cy="4146231"/>
          </a:xfrm>
          <a:prstGeom prst="rect">
            <a:avLst/>
          </a:prstGeom>
        </p:spPr>
      </p:pic>
      <p:sp>
        <p:nvSpPr>
          <p:cNvPr id="10" name="Title 1">
            <a:extLst>
              <a:ext uri="{FF2B5EF4-FFF2-40B4-BE49-F238E27FC236}">
                <a16:creationId xmlns:a16="http://schemas.microsoft.com/office/drawing/2014/main" id="{0D755821-C676-8FBF-C343-A85D6AF4068A}"/>
              </a:ext>
            </a:extLst>
          </p:cNvPr>
          <p:cNvSpPr>
            <a:spLocks noGrp="1"/>
          </p:cNvSpPr>
          <p:nvPr>
            <p:ph type="title"/>
          </p:nvPr>
        </p:nvSpPr>
        <p:spPr>
          <a:xfrm>
            <a:off x="255588" y="57150"/>
            <a:ext cx="11044237" cy="469900"/>
          </a:xfrm>
        </p:spPr>
        <p:txBody>
          <a:bodyPr/>
          <a:lstStyle/>
          <a:p>
            <a:r>
              <a:rPr lang="en-US" dirty="0"/>
              <a:t>A collection of odd responses</a:t>
            </a:r>
          </a:p>
        </p:txBody>
      </p:sp>
    </p:spTree>
    <p:extLst>
      <p:ext uri="{BB962C8B-B14F-4D97-AF65-F5344CB8AC3E}">
        <p14:creationId xmlns:p14="http://schemas.microsoft.com/office/powerpoint/2010/main" val="4034019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4298E-DB62-4CB4-586D-5B2814519179}"/>
              </a:ext>
            </a:extLst>
          </p:cNvPr>
          <p:cNvSpPr>
            <a:spLocks noGrp="1"/>
          </p:cNvSpPr>
          <p:nvPr>
            <p:ph type="title"/>
          </p:nvPr>
        </p:nvSpPr>
        <p:spPr/>
        <p:txBody>
          <a:bodyPr/>
          <a:lstStyle/>
          <a:p>
            <a:r>
              <a:rPr lang="en-US" dirty="0"/>
              <a:t>Data indicates that different motor “speeds” lead to overshoot.</a:t>
            </a:r>
          </a:p>
        </p:txBody>
      </p:sp>
      <p:pic>
        <p:nvPicPr>
          <p:cNvPr id="6" name="Picture 5">
            <a:extLst>
              <a:ext uri="{FF2B5EF4-FFF2-40B4-BE49-F238E27FC236}">
                <a16:creationId xmlns:a16="http://schemas.microsoft.com/office/drawing/2014/main" id="{33EBD319-DFC6-E2F5-5FCF-9C6149E799ED}"/>
              </a:ext>
            </a:extLst>
          </p:cNvPr>
          <p:cNvPicPr>
            <a:picLocks noChangeAspect="1"/>
          </p:cNvPicPr>
          <p:nvPr/>
        </p:nvPicPr>
        <p:blipFill>
          <a:blip r:embed="rId2"/>
          <a:srcRect l="1317" t="1818" r="1206" b="9086"/>
          <a:stretch/>
        </p:blipFill>
        <p:spPr>
          <a:xfrm>
            <a:off x="254906" y="771683"/>
            <a:ext cx="4972071" cy="3292317"/>
          </a:xfrm>
          <a:prstGeom prst="rect">
            <a:avLst/>
          </a:prstGeom>
        </p:spPr>
      </p:pic>
      <p:sp>
        <p:nvSpPr>
          <p:cNvPr id="4" name="Footer Placeholder 3">
            <a:extLst>
              <a:ext uri="{FF2B5EF4-FFF2-40B4-BE49-F238E27FC236}">
                <a16:creationId xmlns:a16="http://schemas.microsoft.com/office/drawing/2014/main" id="{F6C5B025-341A-CD02-7434-F98563B0A187}"/>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3E9F130F-B15B-18AE-3486-ED65C78C3609}"/>
              </a:ext>
            </a:extLst>
          </p:cNvPr>
          <p:cNvSpPr>
            <a:spLocks noGrp="1"/>
          </p:cNvSpPr>
          <p:nvPr>
            <p:ph type="sldNum" sz="quarter" idx="12"/>
          </p:nvPr>
        </p:nvSpPr>
        <p:spPr/>
        <p:txBody>
          <a:bodyPr/>
          <a:lstStyle/>
          <a:p>
            <a:fld id="{7D1BE87E-F0DE-A44C-894B-E142BEB21E42}" type="slidenum">
              <a:rPr lang="en-US" smtClean="0"/>
              <a:pPr/>
              <a:t>42</a:t>
            </a:fld>
            <a:endParaRPr lang="en-US" dirty="0"/>
          </a:p>
        </p:txBody>
      </p:sp>
      <p:pic>
        <p:nvPicPr>
          <p:cNvPr id="8" name="Picture 7">
            <a:extLst>
              <a:ext uri="{FF2B5EF4-FFF2-40B4-BE49-F238E27FC236}">
                <a16:creationId xmlns:a16="http://schemas.microsoft.com/office/drawing/2014/main" id="{C0A1D6CC-7B2F-751D-2037-8214F836105E}"/>
              </a:ext>
            </a:extLst>
          </p:cNvPr>
          <p:cNvPicPr>
            <a:picLocks noChangeAspect="1"/>
          </p:cNvPicPr>
          <p:nvPr/>
        </p:nvPicPr>
        <p:blipFill>
          <a:blip r:embed="rId3"/>
          <a:stretch>
            <a:fillRect/>
          </a:stretch>
        </p:blipFill>
        <p:spPr>
          <a:xfrm>
            <a:off x="4716227" y="668866"/>
            <a:ext cx="7220867" cy="4842933"/>
          </a:xfrm>
          <a:prstGeom prst="rect">
            <a:avLst/>
          </a:prstGeom>
        </p:spPr>
      </p:pic>
      <p:sp>
        <p:nvSpPr>
          <p:cNvPr id="9" name="TextBox 8">
            <a:extLst>
              <a:ext uri="{FF2B5EF4-FFF2-40B4-BE49-F238E27FC236}">
                <a16:creationId xmlns:a16="http://schemas.microsoft.com/office/drawing/2014/main" id="{772A2956-CD30-A5A2-C9F7-180E6D78F04A}"/>
              </a:ext>
            </a:extLst>
          </p:cNvPr>
          <p:cNvSpPr txBox="1"/>
          <p:nvPr/>
        </p:nvSpPr>
        <p:spPr>
          <a:xfrm>
            <a:off x="254906" y="4064000"/>
            <a:ext cx="4317094" cy="1984928"/>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C75-04-5 was having problems with overshooting in “turbo” mode.</a:t>
            </a:r>
          </a:p>
          <a:p>
            <a:pPr algn="l"/>
            <a:endParaRPr lang="en-US" b="1" dirty="0">
              <a:latin typeface="Arial" panose="020B0604020202020204" pitchFamily="34" charset="0"/>
              <a:cs typeface="Arial" panose="020B0604020202020204" pitchFamily="34" charset="0"/>
            </a:endParaRPr>
          </a:p>
          <a:p>
            <a:pPr algn="l"/>
            <a:r>
              <a:rPr lang="en-US" b="1" dirty="0">
                <a:latin typeface="Arial" panose="020B0604020202020204" pitchFamily="34" charset="0"/>
                <a:cs typeface="Arial" panose="020B0604020202020204" pitchFamily="34" charset="0"/>
              </a:rPr>
              <a:t>It was still overshooting when we set  TSTPHZ to the default value of 1.  </a:t>
            </a:r>
          </a:p>
          <a:p>
            <a:pPr algn="l"/>
            <a:endParaRPr lang="en-US" b="1" dirty="0">
              <a:latin typeface="Arial" panose="020B0604020202020204" pitchFamily="34" charset="0"/>
              <a:cs typeface="Arial" panose="020B0604020202020204" pitchFamily="34" charset="0"/>
            </a:endParaRPr>
          </a:p>
          <a:p>
            <a:pPr algn="l"/>
            <a:r>
              <a:rPr lang="en-US" b="1" dirty="0">
                <a:latin typeface="Arial" panose="020B0604020202020204" pitchFamily="34" charset="0"/>
                <a:cs typeface="Arial" panose="020B0604020202020204" pitchFamily="34" charset="0"/>
              </a:rPr>
              <a:t>It behaved nicely but slower at 0.3.</a:t>
            </a:r>
          </a:p>
        </p:txBody>
      </p:sp>
      <p:sp>
        <p:nvSpPr>
          <p:cNvPr id="3" name="TextBox 2">
            <a:extLst>
              <a:ext uri="{FF2B5EF4-FFF2-40B4-BE49-F238E27FC236}">
                <a16:creationId xmlns:a16="http://schemas.microsoft.com/office/drawing/2014/main" id="{333D04B3-FF85-2113-C0B9-200BB110EBFB}"/>
              </a:ext>
            </a:extLst>
          </p:cNvPr>
          <p:cNvSpPr txBox="1"/>
          <p:nvPr/>
        </p:nvSpPr>
        <p:spPr>
          <a:xfrm>
            <a:off x="4716227" y="5614616"/>
            <a:ext cx="7039897" cy="737420"/>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The data indicates that it takes the same number of indicated SGNSTP to move the same frequency independent of the speed.</a:t>
            </a:r>
          </a:p>
        </p:txBody>
      </p:sp>
    </p:spTree>
    <p:extLst>
      <p:ext uri="{BB962C8B-B14F-4D97-AF65-F5344CB8AC3E}">
        <p14:creationId xmlns:p14="http://schemas.microsoft.com/office/powerpoint/2010/main" val="3343078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8440-6173-F844-2872-E539AAD5090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71D1BEE-E4B9-E6E7-689A-E02044DDEE0A}"/>
              </a:ext>
            </a:extLst>
          </p:cNvPr>
          <p:cNvSpPr>
            <a:spLocks noGrp="1"/>
          </p:cNvSpPr>
          <p:nvPr>
            <p:ph type="body" sz="half" idx="2"/>
          </p:nvPr>
        </p:nvSpPr>
        <p:spPr/>
        <p:txBody>
          <a:bodyPr/>
          <a:lstStyle/>
          <a:p>
            <a:endParaRPr lang="en-US"/>
          </a:p>
        </p:txBody>
      </p:sp>
      <p:sp>
        <p:nvSpPr>
          <p:cNvPr id="4" name="Footer Placeholder 3">
            <a:extLst>
              <a:ext uri="{FF2B5EF4-FFF2-40B4-BE49-F238E27FC236}">
                <a16:creationId xmlns:a16="http://schemas.microsoft.com/office/drawing/2014/main" id="{D790B712-2E2C-E4B8-4D2B-50B6A05ACB85}"/>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F5818399-5892-4595-C93C-D33AB3C5E335}"/>
              </a:ext>
            </a:extLst>
          </p:cNvPr>
          <p:cNvSpPr>
            <a:spLocks noGrp="1"/>
          </p:cNvSpPr>
          <p:nvPr>
            <p:ph type="sldNum" sz="quarter" idx="12"/>
          </p:nvPr>
        </p:nvSpPr>
        <p:spPr/>
        <p:txBody>
          <a:bodyPr/>
          <a:lstStyle/>
          <a:p>
            <a:fld id="{7D1BE87E-F0DE-A44C-894B-E142BEB21E42}" type="slidenum">
              <a:rPr lang="en-US" smtClean="0"/>
              <a:pPr/>
              <a:t>43</a:t>
            </a:fld>
            <a:endParaRPr lang="en-US" dirty="0"/>
          </a:p>
        </p:txBody>
      </p:sp>
    </p:spTree>
    <p:extLst>
      <p:ext uri="{BB962C8B-B14F-4D97-AF65-F5344CB8AC3E}">
        <p14:creationId xmlns:p14="http://schemas.microsoft.com/office/powerpoint/2010/main" val="1720783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105A-5B4C-908A-1E39-E383A26F0278}"/>
              </a:ext>
            </a:extLst>
          </p:cNvPr>
          <p:cNvSpPr>
            <a:spLocks noGrp="1"/>
          </p:cNvSpPr>
          <p:nvPr>
            <p:ph type="title"/>
          </p:nvPr>
        </p:nvSpPr>
        <p:spPr>
          <a:xfrm>
            <a:off x="3472240" y="2724734"/>
            <a:ext cx="3944561" cy="469566"/>
          </a:xfrm>
        </p:spPr>
        <p:txBody>
          <a:bodyPr/>
          <a:lstStyle/>
          <a:p>
            <a:r>
              <a:rPr lang="en-US" dirty="0"/>
              <a:t>The boring details follow.</a:t>
            </a:r>
          </a:p>
        </p:txBody>
      </p:sp>
      <p:sp>
        <p:nvSpPr>
          <p:cNvPr id="4" name="Footer Placeholder 3">
            <a:extLst>
              <a:ext uri="{FF2B5EF4-FFF2-40B4-BE49-F238E27FC236}">
                <a16:creationId xmlns:a16="http://schemas.microsoft.com/office/drawing/2014/main" id="{05B976F7-1606-B458-D5E8-6FFC05E6F4DA}"/>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628F8EC5-578A-97E5-6AAD-C7EED1AF80B5}"/>
              </a:ext>
            </a:extLst>
          </p:cNvPr>
          <p:cNvSpPr>
            <a:spLocks noGrp="1"/>
          </p:cNvSpPr>
          <p:nvPr>
            <p:ph type="sldNum" sz="quarter" idx="12"/>
          </p:nvPr>
        </p:nvSpPr>
        <p:spPr/>
        <p:txBody>
          <a:bodyPr/>
          <a:lstStyle/>
          <a:p>
            <a:fld id="{7D1BE87E-F0DE-A44C-894B-E142BEB21E42}" type="slidenum">
              <a:rPr lang="en-US" smtClean="0"/>
              <a:pPr/>
              <a:t>44</a:t>
            </a:fld>
            <a:endParaRPr lang="en-US" dirty="0"/>
          </a:p>
        </p:txBody>
      </p:sp>
    </p:spTree>
    <p:extLst>
      <p:ext uri="{BB962C8B-B14F-4D97-AF65-F5344CB8AC3E}">
        <p14:creationId xmlns:p14="http://schemas.microsoft.com/office/powerpoint/2010/main" val="4257864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ADF49-87E2-B763-CD54-54CA5F2F22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37E78-4BBA-35C4-7D1F-FF6A1B1F36C8}"/>
              </a:ext>
            </a:extLst>
          </p:cNvPr>
          <p:cNvSpPr>
            <a:spLocks noGrp="1"/>
          </p:cNvSpPr>
          <p:nvPr>
            <p:ph type="title"/>
          </p:nvPr>
        </p:nvSpPr>
        <p:spPr/>
        <p:txBody>
          <a:bodyPr/>
          <a:lstStyle/>
          <a:p>
            <a:r>
              <a:rPr lang="en-US" dirty="0"/>
              <a:t>Hysteresis Loops for C75 cavity with and without gear box.</a:t>
            </a:r>
          </a:p>
        </p:txBody>
      </p:sp>
      <p:sp>
        <p:nvSpPr>
          <p:cNvPr id="3" name="Text Placeholder 2">
            <a:extLst>
              <a:ext uri="{FF2B5EF4-FFF2-40B4-BE49-F238E27FC236}">
                <a16:creationId xmlns:a16="http://schemas.microsoft.com/office/drawing/2014/main" id="{FF4816AD-7A71-D830-C3CC-660C4852C084}"/>
              </a:ext>
            </a:extLst>
          </p:cNvPr>
          <p:cNvSpPr>
            <a:spLocks noGrp="1"/>
          </p:cNvSpPr>
          <p:nvPr>
            <p:ph type="body" sz="half" idx="2"/>
          </p:nvPr>
        </p:nvSpPr>
        <p:spPr>
          <a:xfrm>
            <a:off x="171026" y="4239058"/>
            <a:ext cx="11629088" cy="2119470"/>
          </a:xfrm>
        </p:spPr>
        <p:txBody>
          <a:bodyPr/>
          <a:lstStyle/>
          <a:p>
            <a:r>
              <a:rPr lang="en-US" dirty="0"/>
              <a:t>Cavity set up in SEL mode.  </a:t>
            </a:r>
          </a:p>
          <a:p>
            <a:r>
              <a:rPr lang="en-US" dirty="0"/>
              <a:t>Tuner cycled.</a:t>
            </a:r>
          </a:p>
          <a:p>
            <a:r>
              <a:rPr lang="en-US" dirty="0"/>
              <a:t>Tuner with gear box has a large hysteresis loop. This presents issues when, for example, following slow pressure drifts up and down.</a:t>
            </a:r>
          </a:p>
          <a:p>
            <a:r>
              <a:rPr lang="en-US" dirty="0"/>
              <a:t>There is something odd with the setup without a gear box between segments 3 and 4.  It appears that the sensitivity is reduced substantially where it rolls over.</a:t>
            </a:r>
          </a:p>
        </p:txBody>
      </p:sp>
      <p:sp>
        <p:nvSpPr>
          <p:cNvPr id="4" name="Footer Placeholder 3">
            <a:extLst>
              <a:ext uri="{FF2B5EF4-FFF2-40B4-BE49-F238E27FC236}">
                <a16:creationId xmlns:a16="http://schemas.microsoft.com/office/drawing/2014/main" id="{6D41087C-17B4-C5D1-5EAE-DF41C157C96A}"/>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5E8B5CED-DADC-DE0F-B1F6-E0BE30973A84}"/>
              </a:ext>
            </a:extLst>
          </p:cNvPr>
          <p:cNvSpPr>
            <a:spLocks noGrp="1"/>
          </p:cNvSpPr>
          <p:nvPr>
            <p:ph type="sldNum" sz="quarter" idx="12"/>
          </p:nvPr>
        </p:nvSpPr>
        <p:spPr/>
        <p:txBody>
          <a:bodyPr/>
          <a:lstStyle/>
          <a:p>
            <a:fld id="{7D1BE87E-F0DE-A44C-894B-E142BEB21E42}" type="slidenum">
              <a:rPr lang="en-US" smtClean="0"/>
              <a:pPr/>
              <a:t>45</a:t>
            </a:fld>
            <a:endParaRPr lang="en-US" dirty="0"/>
          </a:p>
        </p:txBody>
      </p:sp>
      <p:pic>
        <p:nvPicPr>
          <p:cNvPr id="10" name="Picture 9">
            <a:extLst>
              <a:ext uri="{FF2B5EF4-FFF2-40B4-BE49-F238E27FC236}">
                <a16:creationId xmlns:a16="http://schemas.microsoft.com/office/drawing/2014/main" id="{FABC80F3-8DFD-4C2C-51C6-212B20A8D415}"/>
              </a:ext>
            </a:extLst>
          </p:cNvPr>
          <p:cNvPicPr>
            <a:picLocks noChangeAspect="1"/>
          </p:cNvPicPr>
          <p:nvPr/>
        </p:nvPicPr>
        <p:blipFill>
          <a:blip r:embed="rId2"/>
          <a:stretch>
            <a:fillRect/>
          </a:stretch>
        </p:blipFill>
        <p:spPr>
          <a:xfrm>
            <a:off x="0" y="499472"/>
            <a:ext cx="5458659" cy="3958393"/>
          </a:xfrm>
          <a:prstGeom prst="rect">
            <a:avLst/>
          </a:prstGeom>
        </p:spPr>
      </p:pic>
      <p:pic>
        <p:nvPicPr>
          <p:cNvPr id="13" name="Picture 12">
            <a:extLst>
              <a:ext uri="{FF2B5EF4-FFF2-40B4-BE49-F238E27FC236}">
                <a16:creationId xmlns:a16="http://schemas.microsoft.com/office/drawing/2014/main" id="{9D41FDAF-F3DC-612E-7B05-2D146D17EF8E}"/>
              </a:ext>
            </a:extLst>
          </p:cNvPr>
          <p:cNvPicPr>
            <a:picLocks noChangeAspect="1"/>
          </p:cNvPicPr>
          <p:nvPr/>
        </p:nvPicPr>
        <p:blipFill>
          <a:blip r:embed="rId3"/>
          <a:stretch>
            <a:fillRect/>
          </a:stretch>
        </p:blipFill>
        <p:spPr>
          <a:xfrm>
            <a:off x="5755483" y="527300"/>
            <a:ext cx="5715156" cy="4144394"/>
          </a:xfrm>
          <a:prstGeom prst="rect">
            <a:avLst/>
          </a:prstGeom>
        </p:spPr>
      </p:pic>
    </p:spTree>
    <p:extLst>
      <p:ext uri="{BB962C8B-B14F-4D97-AF65-F5344CB8AC3E}">
        <p14:creationId xmlns:p14="http://schemas.microsoft.com/office/powerpoint/2010/main" val="1597682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BC1E0D-06F7-4207-D942-04EB96BFD299}"/>
              </a:ext>
            </a:extLst>
          </p:cNvPr>
          <p:cNvPicPr>
            <a:picLocks noChangeAspect="1"/>
          </p:cNvPicPr>
          <p:nvPr/>
        </p:nvPicPr>
        <p:blipFill>
          <a:blip r:embed="rId2"/>
          <a:stretch>
            <a:fillRect/>
          </a:stretch>
        </p:blipFill>
        <p:spPr>
          <a:xfrm>
            <a:off x="171026" y="527300"/>
            <a:ext cx="6175829" cy="4476498"/>
          </a:xfrm>
          <a:prstGeom prst="rect">
            <a:avLst/>
          </a:prstGeom>
        </p:spPr>
      </p:pic>
      <p:sp>
        <p:nvSpPr>
          <p:cNvPr id="2" name="Title 1">
            <a:extLst>
              <a:ext uri="{FF2B5EF4-FFF2-40B4-BE49-F238E27FC236}">
                <a16:creationId xmlns:a16="http://schemas.microsoft.com/office/drawing/2014/main" id="{522AB162-C546-5108-D221-AB60E02BFCA3}"/>
              </a:ext>
            </a:extLst>
          </p:cNvPr>
          <p:cNvSpPr>
            <a:spLocks noGrp="1"/>
          </p:cNvSpPr>
          <p:nvPr>
            <p:ph type="title"/>
          </p:nvPr>
        </p:nvSpPr>
        <p:spPr/>
        <p:txBody>
          <a:bodyPr/>
          <a:lstStyle/>
          <a:p>
            <a:r>
              <a:rPr lang="en-US" dirty="0"/>
              <a:t>2L05-5 with gear box and 2L05-6 without gear box</a:t>
            </a:r>
          </a:p>
        </p:txBody>
      </p:sp>
      <p:pic>
        <p:nvPicPr>
          <p:cNvPr id="7" name="Picture 6">
            <a:extLst>
              <a:ext uri="{FF2B5EF4-FFF2-40B4-BE49-F238E27FC236}">
                <a16:creationId xmlns:a16="http://schemas.microsoft.com/office/drawing/2014/main" id="{3391BF80-EDB2-5E7D-D6D3-42521B6FB18C}"/>
              </a:ext>
            </a:extLst>
          </p:cNvPr>
          <p:cNvPicPr>
            <a:picLocks noChangeAspect="1"/>
          </p:cNvPicPr>
          <p:nvPr/>
        </p:nvPicPr>
        <p:blipFill>
          <a:blip r:embed="rId3"/>
          <a:stretch>
            <a:fillRect/>
          </a:stretch>
        </p:blipFill>
        <p:spPr>
          <a:xfrm>
            <a:off x="6143171" y="590423"/>
            <a:ext cx="6001657" cy="4350251"/>
          </a:xfrm>
          <a:prstGeom prst="rect">
            <a:avLst/>
          </a:prstGeom>
        </p:spPr>
      </p:pic>
      <p:sp>
        <p:nvSpPr>
          <p:cNvPr id="4" name="Footer Placeholder 3">
            <a:extLst>
              <a:ext uri="{FF2B5EF4-FFF2-40B4-BE49-F238E27FC236}">
                <a16:creationId xmlns:a16="http://schemas.microsoft.com/office/drawing/2014/main" id="{5D116015-31CA-5BEE-7BB4-18568A7CC22A}"/>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438B98FF-1C76-867C-ED70-7DF7D50B7D59}"/>
              </a:ext>
            </a:extLst>
          </p:cNvPr>
          <p:cNvSpPr>
            <a:spLocks noGrp="1"/>
          </p:cNvSpPr>
          <p:nvPr>
            <p:ph type="sldNum" sz="quarter" idx="12"/>
          </p:nvPr>
        </p:nvSpPr>
        <p:spPr/>
        <p:txBody>
          <a:bodyPr/>
          <a:lstStyle/>
          <a:p>
            <a:fld id="{7D1BE87E-F0DE-A44C-894B-E142BEB21E42}" type="slidenum">
              <a:rPr lang="en-US" smtClean="0"/>
              <a:pPr/>
              <a:t>46</a:t>
            </a:fld>
            <a:endParaRPr lang="en-US" dirty="0"/>
          </a:p>
        </p:txBody>
      </p:sp>
      <p:sp>
        <p:nvSpPr>
          <p:cNvPr id="11" name="TextBox 10">
            <a:extLst>
              <a:ext uri="{FF2B5EF4-FFF2-40B4-BE49-F238E27FC236}">
                <a16:creationId xmlns:a16="http://schemas.microsoft.com/office/drawing/2014/main" id="{22BBABA6-8FA6-364F-288F-F5A1008CC20E}"/>
              </a:ext>
            </a:extLst>
          </p:cNvPr>
          <p:cNvSpPr txBox="1"/>
          <p:nvPr/>
        </p:nvSpPr>
        <p:spPr>
          <a:xfrm>
            <a:off x="358745" y="4740320"/>
            <a:ext cx="11662229" cy="1590272"/>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Cavity with the gear box has a “dead band” for about 3000 steps where the cavity is less sensitive to tuner motion.</a:t>
            </a:r>
          </a:p>
          <a:p>
            <a:pPr algn="l"/>
            <a:endParaRPr lang="en-US" b="1" dirty="0">
              <a:latin typeface="Arial" panose="020B0604020202020204" pitchFamily="34" charset="0"/>
              <a:cs typeface="Arial" panose="020B0604020202020204" pitchFamily="34" charset="0"/>
            </a:endParaRPr>
          </a:p>
          <a:p>
            <a:pPr algn="l"/>
            <a:r>
              <a:rPr lang="en-US" b="1" dirty="0">
                <a:latin typeface="Arial" panose="020B0604020202020204" pitchFamily="34" charset="0"/>
                <a:cs typeface="Arial" panose="020B0604020202020204" pitchFamily="34" charset="0"/>
              </a:rPr>
              <a:t>After the dead band cavity 5 cavity responds rapidly.</a:t>
            </a:r>
          </a:p>
          <a:p>
            <a:pPr algn="l"/>
            <a:endParaRPr lang="en-US" b="1" dirty="0">
              <a:latin typeface="Arial" panose="020B0604020202020204" pitchFamily="34" charset="0"/>
              <a:cs typeface="Arial" panose="020B0604020202020204" pitchFamily="34" charset="0"/>
            </a:endParaRPr>
          </a:p>
          <a:p>
            <a:pPr algn="l"/>
            <a:endParaRPr lang="en-US" b="1" dirty="0">
              <a:latin typeface="Arial" panose="020B0604020202020204" pitchFamily="34" charset="0"/>
              <a:cs typeface="Arial" panose="020B0604020202020204" pitchFamily="34" charset="0"/>
            </a:endParaRPr>
          </a:p>
          <a:p>
            <a:pPr algn="l"/>
            <a:endParaRPr lang="en-US" b="1" dirty="0">
              <a:latin typeface="Arial" panose="020B0604020202020204" pitchFamily="34" charset="0"/>
              <a:cs typeface="Arial" panose="020B0604020202020204" pitchFamily="34" charset="0"/>
            </a:endParaRPr>
          </a:p>
          <a:p>
            <a:pPr algn="l"/>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517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CC3E-94AF-4EB1-106B-5E816733EB26}"/>
              </a:ext>
            </a:extLst>
          </p:cNvPr>
          <p:cNvSpPr>
            <a:spLocks noGrp="1"/>
          </p:cNvSpPr>
          <p:nvPr>
            <p:ph type="title"/>
          </p:nvPr>
        </p:nvSpPr>
        <p:spPr/>
        <p:txBody>
          <a:bodyPr/>
          <a:lstStyle/>
          <a:p>
            <a:r>
              <a:rPr lang="en-US" dirty="0"/>
              <a:t>Tuning as a function of </a:t>
            </a:r>
            <a:r>
              <a:rPr lang="en-US" dirty="0" err="1"/>
              <a:t>microsteps</a:t>
            </a:r>
            <a:endParaRPr lang="en-US" dirty="0"/>
          </a:p>
        </p:txBody>
      </p:sp>
      <p:sp>
        <p:nvSpPr>
          <p:cNvPr id="4" name="Footer Placeholder 3">
            <a:extLst>
              <a:ext uri="{FF2B5EF4-FFF2-40B4-BE49-F238E27FC236}">
                <a16:creationId xmlns:a16="http://schemas.microsoft.com/office/drawing/2014/main" id="{2133285A-0EEA-E0C0-567B-18C42F73B462}"/>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285F36FC-F8E3-101A-EDF4-607F8E988762}"/>
              </a:ext>
            </a:extLst>
          </p:cNvPr>
          <p:cNvSpPr>
            <a:spLocks noGrp="1"/>
          </p:cNvSpPr>
          <p:nvPr>
            <p:ph type="sldNum" sz="quarter" idx="12"/>
          </p:nvPr>
        </p:nvSpPr>
        <p:spPr/>
        <p:txBody>
          <a:bodyPr/>
          <a:lstStyle/>
          <a:p>
            <a:fld id="{7D1BE87E-F0DE-A44C-894B-E142BEB21E42}" type="slidenum">
              <a:rPr lang="en-US" smtClean="0"/>
              <a:pPr/>
              <a:t>47</a:t>
            </a:fld>
            <a:endParaRPr lang="en-US" dirty="0"/>
          </a:p>
        </p:txBody>
      </p:sp>
      <p:pic>
        <p:nvPicPr>
          <p:cNvPr id="8" name="Picture 7">
            <a:extLst>
              <a:ext uri="{FF2B5EF4-FFF2-40B4-BE49-F238E27FC236}">
                <a16:creationId xmlns:a16="http://schemas.microsoft.com/office/drawing/2014/main" id="{BDD87035-C3D0-91DD-E8E7-BC5CE937A62D}"/>
              </a:ext>
            </a:extLst>
          </p:cNvPr>
          <p:cNvPicPr>
            <a:picLocks noChangeAspect="1"/>
          </p:cNvPicPr>
          <p:nvPr/>
        </p:nvPicPr>
        <p:blipFill>
          <a:blip r:embed="rId2"/>
          <a:stretch>
            <a:fillRect/>
          </a:stretch>
        </p:blipFill>
        <p:spPr>
          <a:xfrm>
            <a:off x="584551" y="629699"/>
            <a:ext cx="8182078" cy="5934888"/>
          </a:xfrm>
          <a:prstGeom prst="rect">
            <a:avLst/>
          </a:prstGeom>
        </p:spPr>
      </p:pic>
    </p:spTree>
    <p:extLst>
      <p:ext uri="{BB962C8B-B14F-4D97-AF65-F5344CB8AC3E}">
        <p14:creationId xmlns:p14="http://schemas.microsoft.com/office/powerpoint/2010/main" val="1316696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A42D-FA6E-1089-26B5-33D8E0FB0A49}"/>
              </a:ext>
            </a:extLst>
          </p:cNvPr>
          <p:cNvSpPr>
            <a:spLocks noGrp="1"/>
          </p:cNvSpPr>
          <p:nvPr>
            <p:ph type="title"/>
          </p:nvPr>
        </p:nvSpPr>
        <p:spPr/>
        <p:txBody>
          <a:bodyPr/>
          <a:lstStyle/>
          <a:p>
            <a:r>
              <a:rPr lang="en-US" dirty="0"/>
              <a:t>Tuning as a function of </a:t>
            </a:r>
            <a:r>
              <a:rPr lang="en-US" dirty="0" err="1"/>
              <a:t>microsteps</a:t>
            </a:r>
            <a:endParaRPr lang="en-US" dirty="0"/>
          </a:p>
        </p:txBody>
      </p:sp>
      <p:sp>
        <p:nvSpPr>
          <p:cNvPr id="4" name="Footer Placeholder 3">
            <a:extLst>
              <a:ext uri="{FF2B5EF4-FFF2-40B4-BE49-F238E27FC236}">
                <a16:creationId xmlns:a16="http://schemas.microsoft.com/office/drawing/2014/main" id="{1741868F-C881-4394-CD82-AE626B4E2CB9}"/>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8C0014C6-E9E6-0E96-4013-5713E70CE510}"/>
              </a:ext>
            </a:extLst>
          </p:cNvPr>
          <p:cNvSpPr>
            <a:spLocks noGrp="1"/>
          </p:cNvSpPr>
          <p:nvPr>
            <p:ph type="sldNum" sz="quarter" idx="12"/>
          </p:nvPr>
        </p:nvSpPr>
        <p:spPr/>
        <p:txBody>
          <a:bodyPr/>
          <a:lstStyle/>
          <a:p>
            <a:fld id="{7D1BE87E-F0DE-A44C-894B-E142BEB21E42}" type="slidenum">
              <a:rPr lang="en-US" smtClean="0"/>
              <a:pPr/>
              <a:t>48</a:t>
            </a:fld>
            <a:endParaRPr lang="en-US" dirty="0"/>
          </a:p>
        </p:txBody>
      </p:sp>
      <p:pic>
        <p:nvPicPr>
          <p:cNvPr id="7" name="Picture 6">
            <a:extLst>
              <a:ext uri="{FF2B5EF4-FFF2-40B4-BE49-F238E27FC236}">
                <a16:creationId xmlns:a16="http://schemas.microsoft.com/office/drawing/2014/main" id="{B89B60E2-176A-3AA3-48A5-7926B9529FD9}"/>
              </a:ext>
            </a:extLst>
          </p:cNvPr>
          <p:cNvPicPr>
            <a:picLocks noChangeAspect="1"/>
          </p:cNvPicPr>
          <p:nvPr/>
        </p:nvPicPr>
        <p:blipFill>
          <a:blip r:embed="rId2"/>
          <a:stretch>
            <a:fillRect/>
          </a:stretch>
        </p:blipFill>
        <p:spPr>
          <a:xfrm>
            <a:off x="254906" y="657417"/>
            <a:ext cx="5790294" cy="4200002"/>
          </a:xfrm>
          <a:prstGeom prst="rect">
            <a:avLst/>
          </a:prstGeom>
        </p:spPr>
      </p:pic>
      <p:pic>
        <p:nvPicPr>
          <p:cNvPr id="10" name="Picture 9">
            <a:extLst>
              <a:ext uri="{FF2B5EF4-FFF2-40B4-BE49-F238E27FC236}">
                <a16:creationId xmlns:a16="http://schemas.microsoft.com/office/drawing/2014/main" id="{C47E300D-B2AD-0EE6-4B48-D83CE2B4A141}"/>
              </a:ext>
            </a:extLst>
          </p:cNvPr>
          <p:cNvPicPr>
            <a:picLocks noChangeAspect="1"/>
          </p:cNvPicPr>
          <p:nvPr/>
        </p:nvPicPr>
        <p:blipFill>
          <a:blip r:embed="rId3"/>
          <a:stretch>
            <a:fillRect/>
          </a:stretch>
        </p:blipFill>
        <p:spPr>
          <a:xfrm>
            <a:off x="6096000" y="657417"/>
            <a:ext cx="6023429" cy="4369108"/>
          </a:xfrm>
          <a:prstGeom prst="rect">
            <a:avLst/>
          </a:prstGeom>
        </p:spPr>
      </p:pic>
    </p:spTree>
    <p:extLst>
      <p:ext uri="{BB962C8B-B14F-4D97-AF65-F5344CB8AC3E}">
        <p14:creationId xmlns:p14="http://schemas.microsoft.com/office/powerpoint/2010/main" val="1954037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8BF6C-3B42-90BA-E07B-40F61E4F2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AA714-C38C-36DD-496D-E2F40D9099ED}"/>
              </a:ext>
            </a:extLst>
          </p:cNvPr>
          <p:cNvSpPr>
            <a:spLocks noGrp="1"/>
          </p:cNvSpPr>
          <p:nvPr>
            <p:ph type="title"/>
          </p:nvPr>
        </p:nvSpPr>
        <p:spPr>
          <a:xfrm>
            <a:off x="254905" y="54792"/>
            <a:ext cx="11044707" cy="469566"/>
          </a:xfrm>
        </p:spPr>
        <p:txBody>
          <a:bodyPr/>
          <a:lstStyle/>
          <a:p>
            <a:r>
              <a:rPr lang="en-US" dirty="0"/>
              <a:t>Sensitivity changes after changes in tuning direction</a:t>
            </a:r>
          </a:p>
        </p:txBody>
      </p:sp>
      <p:sp>
        <p:nvSpPr>
          <p:cNvPr id="4" name="Footer Placeholder 3">
            <a:extLst>
              <a:ext uri="{FF2B5EF4-FFF2-40B4-BE49-F238E27FC236}">
                <a16:creationId xmlns:a16="http://schemas.microsoft.com/office/drawing/2014/main" id="{14FC3B1E-9F69-72F9-4722-47AE5877DE00}"/>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0B6A6451-F55F-ABE0-3576-F74D682108BC}"/>
              </a:ext>
            </a:extLst>
          </p:cNvPr>
          <p:cNvSpPr>
            <a:spLocks noGrp="1"/>
          </p:cNvSpPr>
          <p:nvPr>
            <p:ph type="sldNum" sz="quarter" idx="12"/>
          </p:nvPr>
        </p:nvSpPr>
        <p:spPr/>
        <p:txBody>
          <a:bodyPr/>
          <a:lstStyle/>
          <a:p>
            <a:fld id="{7D1BE87E-F0DE-A44C-894B-E142BEB21E42}" type="slidenum">
              <a:rPr lang="en-US" smtClean="0"/>
              <a:pPr/>
              <a:t>49</a:t>
            </a:fld>
            <a:endParaRPr lang="en-US" dirty="0"/>
          </a:p>
        </p:txBody>
      </p:sp>
      <p:pic>
        <p:nvPicPr>
          <p:cNvPr id="7" name="Picture 6">
            <a:extLst>
              <a:ext uri="{FF2B5EF4-FFF2-40B4-BE49-F238E27FC236}">
                <a16:creationId xmlns:a16="http://schemas.microsoft.com/office/drawing/2014/main" id="{4069206F-1158-EEA3-70FE-DDA16AE56390}"/>
              </a:ext>
            </a:extLst>
          </p:cNvPr>
          <p:cNvPicPr>
            <a:picLocks noChangeAspect="1"/>
          </p:cNvPicPr>
          <p:nvPr/>
        </p:nvPicPr>
        <p:blipFill>
          <a:blip r:embed="rId2"/>
          <a:srcRect l="3393" t="44452" r="1091" b="6332"/>
          <a:stretch/>
        </p:blipFill>
        <p:spPr>
          <a:xfrm>
            <a:off x="82039" y="1441008"/>
            <a:ext cx="7088027" cy="2647335"/>
          </a:xfrm>
          <a:prstGeom prst="rect">
            <a:avLst/>
          </a:prstGeom>
        </p:spPr>
      </p:pic>
      <p:sp>
        <p:nvSpPr>
          <p:cNvPr id="3" name="TextBox 2">
            <a:extLst>
              <a:ext uri="{FF2B5EF4-FFF2-40B4-BE49-F238E27FC236}">
                <a16:creationId xmlns:a16="http://schemas.microsoft.com/office/drawing/2014/main" id="{1160F463-E8D0-F00F-AF2F-3673D39393CB}"/>
              </a:ext>
            </a:extLst>
          </p:cNvPr>
          <p:cNvSpPr txBox="1"/>
          <p:nvPr/>
        </p:nvSpPr>
        <p:spPr>
          <a:xfrm>
            <a:off x="822527" y="1107286"/>
            <a:ext cx="1995715" cy="36512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0.0263 Hz/Step</a:t>
            </a:r>
          </a:p>
        </p:txBody>
      </p:sp>
      <p:sp>
        <p:nvSpPr>
          <p:cNvPr id="6" name="TextBox 5">
            <a:extLst>
              <a:ext uri="{FF2B5EF4-FFF2-40B4-BE49-F238E27FC236}">
                <a16:creationId xmlns:a16="http://schemas.microsoft.com/office/drawing/2014/main" id="{0BCBC9FA-C1C0-5DDC-C594-BF8FDD4F1FB9}"/>
              </a:ext>
            </a:extLst>
          </p:cNvPr>
          <p:cNvSpPr txBox="1"/>
          <p:nvPr/>
        </p:nvSpPr>
        <p:spPr>
          <a:xfrm>
            <a:off x="2104218" y="879539"/>
            <a:ext cx="1995715" cy="36512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0.015 Hz/Step</a:t>
            </a:r>
          </a:p>
        </p:txBody>
      </p:sp>
      <p:sp>
        <p:nvSpPr>
          <p:cNvPr id="8" name="TextBox 7">
            <a:extLst>
              <a:ext uri="{FF2B5EF4-FFF2-40B4-BE49-F238E27FC236}">
                <a16:creationId xmlns:a16="http://schemas.microsoft.com/office/drawing/2014/main" id="{B7251ED9-1015-BB4C-D68E-D4FB8532100B}"/>
              </a:ext>
            </a:extLst>
          </p:cNvPr>
          <p:cNvSpPr txBox="1"/>
          <p:nvPr/>
        </p:nvSpPr>
        <p:spPr>
          <a:xfrm>
            <a:off x="3474926" y="1109947"/>
            <a:ext cx="1995715" cy="36512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0.230 Hz/Ste</a:t>
            </a:r>
            <a:r>
              <a:rPr lang="en-US" b="1" i="1" dirty="0">
                <a:latin typeface="Arial" panose="020B0604020202020204" pitchFamily="34" charset="0"/>
                <a:cs typeface="Arial" panose="020B0604020202020204" pitchFamily="34" charset="0"/>
              </a:rPr>
              <a:t>p</a:t>
            </a:r>
          </a:p>
        </p:txBody>
      </p:sp>
      <p:sp>
        <p:nvSpPr>
          <p:cNvPr id="9" name="TextBox 8">
            <a:extLst>
              <a:ext uri="{FF2B5EF4-FFF2-40B4-BE49-F238E27FC236}">
                <a16:creationId xmlns:a16="http://schemas.microsoft.com/office/drawing/2014/main" id="{EDE6C1AC-0A5A-53A5-1A5F-B89DF1E01255}"/>
              </a:ext>
            </a:extLst>
          </p:cNvPr>
          <p:cNvSpPr txBox="1"/>
          <p:nvPr/>
        </p:nvSpPr>
        <p:spPr>
          <a:xfrm>
            <a:off x="1462625" y="4036120"/>
            <a:ext cx="1995715" cy="36512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0.0126 Hz/Step</a:t>
            </a:r>
          </a:p>
        </p:txBody>
      </p:sp>
      <p:sp>
        <p:nvSpPr>
          <p:cNvPr id="10" name="TextBox 9">
            <a:extLst>
              <a:ext uri="{FF2B5EF4-FFF2-40B4-BE49-F238E27FC236}">
                <a16:creationId xmlns:a16="http://schemas.microsoft.com/office/drawing/2014/main" id="{24EE0752-EB29-C73B-E97B-1397BBF65E22}"/>
              </a:ext>
            </a:extLst>
          </p:cNvPr>
          <p:cNvSpPr txBox="1"/>
          <p:nvPr/>
        </p:nvSpPr>
        <p:spPr>
          <a:xfrm>
            <a:off x="2303502" y="4369636"/>
            <a:ext cx="1995715" cy="36512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- 0.0005 Hz/Step</a:t>
            </a:r>
          </a:p>
        </p:txBody>
      </p:sp>
      <p:sp>
        <p:nvSpPr>
          <p:cNvPr id="11" name="TextBox 10">
            <a:extLst>
              <a:ext uri="{FF2B5EF4-FFF2-40B4-BE49-F238E27FC236}">
                <a16:creationId xmlns:a16="http://schemas.microsoft.com/office/drawing/2014/main" id="{A6E902D1-8001-4F27-0EE2-F86BF4B09C96}"/>
              </a:ext>
            </a:extLst>
          </p:cNvPr>
          <p:cNvSpPr txBox="1"/>
          <p:nvPr/>
        </p:nvSpPr>
        <p:spPr>
          <a:xfrm>
            <a:off x="3802853" y="4088343"/>
            <a:ext cx="1995715" cy="36512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0.162 Hz/Step</a:t>
            </a:r>
          </a:p>
        </p:txBody>
      </p:sp>
      <p:cxnSp>
        <p:nvCxnSpPr>
          <p:cNvPr id="13" name="Straight Arrow Connector 12">
            <a:extLst>
              <a:ext uri="{FF2B5EF4-FFF2-40B4-BE49-F238E27FC236}">
                <a16:creationId xmlns:a16="http://schemas.microsoft.com/office/drawing/2014/main" id="{67A91DB3-138E-9C9F-A145-245E4FB43752}"/>
              </a:ext>
            </a:extLst>
          </p:cNvPr>
          <p:cNvCxnSpPr>
            <a:cxnSpLocks/>
          </p:cNvCxnSpPr>
          <p:nvPr/>
        </p:nvCxnSpPr>
        <p:spPr>
          <a:xfrm>
            <a:off x="1681623" y="1367719"/>
            <a:ext cx="394344" cy="484567"/>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ED35A6D-CD21-0E19-1A35-D5C48D560CA3}"/>
              </a:ext>
            </a:extLst>
          </p:cNvPr>
          <p:cNvCxnSpPr>
            <a:cxnSpLocks/>
          </p:cNvCxnSpPr>
          <p:nvPr/>
        </p:nvCxnSpPr>
        <p:spPr>
          <a:xfrm flipH="1">
            <a:off x="2486747" y="1180697"/>
            <a:ext cx="276358" cy="82408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BB42822-FA01-9619-B137-68BD6CD60CEE}"/>
              </a:ext>
            </a:extLst>
          </p:cNvPr>
          <p:cNvCxnSpPr>
            <a:cxnSpLocks/>
          </p:cNvCxnSpPr>
          <p:nvPr/>
        </p:nvCxnSpPr>
        <p:spPr>
          <a:xfrm flipH="1">
            <a:off x="2745774" y="1234053"/>
            <a:ext cx="673101" cy="106418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DFA89D7-113A-7BFD-F699-0E1090286463}"/>
              </a:ext>
            </a:extLst>
          </p:cNvPr>
          <p:cNvCxnSpPr>
            <a:cxnSpLocks/>
          </p:cNvCxnSpPr>
          <p:nvPr/>
        </p:nvCxnSpPr>
        <p:spPr>
          <a:xfrm flipV="1">
            <a:off x="2460483" y="2927430"/>
            <a:ext cx="571143" cy="1088114"/>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1F52D5A-9235-0BF7-E7E7-2119D7E34987}"/>
              </a:ext>
            </a:extLst>
          </p:cNvPr>
          <p:cNvCxnSpPr>
            <a:cxnSpLocks/>
          </p:cNvCxnSpPr>
          <p:nvPr/>
        </p:nvCxnSpPr>
        <p:spPr>
          <a:xfrm flipH="1" flipV="1">
            <a:off x="3327444" y="3003028"/>
            <a:ext cx="34002" cy="1332514"/>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5AFAC1E-9AB0-3838-243C-525E75FC9486}"/>
              </a:ext>
            </a:extLst>
          </p:cNvPr>
          <p:cNvCxnSpPr>
            <a:cxnSpLocks/>
          </p:cNvCxnSpPr>
          <p:nvPr/>
        </p:nvCxnSpPr>
        <p:spPr>
          <a:xfrm flipH="1" flipV="1">
            <a:off x="3704778" y="2745025"/>
            <a:ext cx="594439" cy="132109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D6CB8EA-047E-0F49-24D5-4B0E965D3ECA}"/>
              </a:ext>
            </a:extLst>
          </p:cNvPr>
          <p:cNvSpPr txBox="1"/>
          <p:nvPr/>
        </p:nvSpPr>
        <p:spPr>
          <a:xfrm>
            <a:off x="7170066" y="591929"/>
            <a:ext cx="4850908" cy="5743074"/>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Time it takes to tune. </a:t>
            </a:r>
          </a:p>
          <a:p>
            <a:pPr marL="625475"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Even in Turbo mode the cavity with the gear box took 400 seconds to tune the cavity after a 4 MV/m step as compared to about 80 seconds for one without the gear box.</a:t>
            </a:r>
          </a:p>
          <a:p>
            <a:pPr marL="625475" lvl="1"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Different sensitivity depending on history.</a:t>
            </a:r>
          </a:p>
          <a:p>
            <a:pPr marL="569913" lvl="1" indent="-285750">
              <a:spcBef>
                <a:spcPts val="600"/>
              </a:spcBef>
              <a:buFont typeface="Arial" panose="020B0604020202020204" pitchFamily="34" charset="0"/>
              <a:buChar char="•"/>
            </a:pPr>
            <a:r>
              <a:rPr lang="en-US" b="1" dirty="0">
                <a:latin typeface="Arial" panose="020B0604020202020204" pitchFamily="34" charset="0"/>
                <a:cs typeface="Arial" panose="020B0604020202020204" pitchFamily="34" charset="0"/>
              </a:rPr>
              <a:t>Before you load the gear box up it responds with a sensitivity less than 0.026 Hz/step which is about times10 less than once it is loaded up in one direction.</a:t>
            </a:r>
          </a:p>
          <a:p>
            <a:pPr marL="569913" lvl="1" indent="-285750">
              <a:spcBef>
                <a:spcPts val="600"/>
              </a:spcBef>
              <a:buFont typeface="Arial" panose="020B0604020202020204" pitchFamily="34" charset="0"/>
              <a:buChar char="•"/>
            </a:pPr>
            <a:r>
              <a:rPr lang="en-US" b="1" dirty="0">
                <a:latin typeface="Arial" panose="020B0604020202020204" pitchFamily="34" charset="0"/>
                <a:cs typeface="Arial" panose="020B0604020202020204" pitchFamily="34" charset="0"/>
              </a:rPr>
              <a:t>Once you load up the gear box the tuner responds with a sensitivity of about 0.15 Hz/step in the direction that the gear box is loaded and 0.02 in the reverse direction.</a:t>
            </a:r>
          </a:p>
          <a:p>
            <a:pPr marL="569913" lvl="1" indent="-285750">
              <a:spcBef>
                <a:spcPts val="600"/>
              </a:spcBef>
              <a:buFont typeface="Arial" panose="020B0604020202020204" pitchFamily="34" charset="0"/>
              <a:buChar char="•"/>
            </a:pPr>
            <a:r>
              <a:rPr lang="en-US" b="1" dirty="0">
                <a:latin typeface="Arial" panose="020B0604020202020204" pitchFamily="34" charset="0"/>
                <a:cs typeface="Arial" panose="020B0604020202020204" pitchFamily="34" charset="0"/>
              </a:rPr>
              <a:t>It is not clear what happens if one changes direction during the middle of winding up the gear box. </a:t>
            </a:r>
          </a:p>
          <a:p>
            <a:pPr algn="l"/>
            <a:endParaRPr lang="en-US" b="1" dirty="0">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64F525F2-3501-131D-8A5D-7B7353BB1384}"/>
              </a:ext>
            </a:extLst>
          </p:cNvPr>
          <p:cNvCxnSpPr>
            <a:cxnSpLocks/>
          </p:cNvCxnSpPr>
          <p:nvPr/>
        </p:nvCxnSpPr>
        <p:spPr>
          <a:xfrm flipV="1">
            <a:off x="843562" y="2810988"/>
            <a:ext cx="819432" cy="190655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0330D55-F918-5216-7D04-87B91C13CBDA}"/>
              </a:ext>
            </a:extLst>
          </p:cNvPr>
          <p:cNvSpPr txBox="1"/>
          <p:nvPr/>
        </p:nvSpPr>
        <p:spPr>
          <a:xfrm>
            <a:off x="254905" y="4717540"/>
            <a:ext cx="6896357" cy="1123078"/>
          </a:xfrm>
          <a:prstGeom prst="rect">
            <a:avLst/>
          </a:prstGeom>
          <a:noFill/>
        </p:spPr>
        <p:txBody>
          <a:bodyPr wrap="square" lIns="0" tIns="0" rIns="0" bIns="0" rtlCol="0">
            <a:noAutofit/>
          </a:bodyPr>
          <a:lstStyle/>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The gradient was adjusted from 8 to 10 MV/m.  </a:t>
            </a:r>
          </a:p>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The frequency changed downward due to Lorentz forces.</a:t>
            </a:r>
          </a:p>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The cavity quickly retuned because the tuner was already running in a positive direction when the gradient was changed.</a:t>
            </a:r>
          </a:p>
        </p:txBody>
      </p:sp>
    </p:spTree>
    <p:extLst>
      <p:ext uri="{BB962C8B-B14F-4D97-AF65-F5344CB8AC3E}">
        <p14:creationId xmlns:p14="http://schemas.microsoft.com/office/powerpoint/2010/main" val="398451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B04E-F6E8-A567-4FFF-F1346A11DBE4}"/>
              </a:ext>
            </a:extLst>
          </p:cNvPr>
          <p:cNvSpPr>
            <a:spLocks noGrp="1"/>
          </p:cNvSpPr>
          <p:nvPr>
            <p:ph type="title"/>
          </p:nvPr>
        </p:nvSpPr>
        <p:spPr/>
        <p:txBody>
          <a:bodyPr/>
          <a:lstStyle/>
          <a:p>
            <a:r>
              <a:rPr lang="en-US" dirty="0"/>
              <a:t>Cavity 1 (a month before) and after cycling -150-ish kHz and back.</a:t>
            </a:r>
          </a:p>
        </p:txBody>
      </p:sp>
      <p:sp>
        <p:nvSpPr>
          <p:cNvPr id="4" name="Footer Placeholder 3">
            <a:extLst>
              <a:ext uri="{FF2B5EF4-FFF2-40B4-BE49-F238E27FC236}">
                <a16:creationId xmlns:a16="http://schemas.microsoft.com/office/drawing/2014/main" id="{0B0F4A81-AA61-F0F6-AEF7-AA56845F6215}"/>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229A221A-1229-CDFE-E96F-C0BBC1C8B600}"/>
              </a:ext>
            </a:extLst>
          </p:cNvPr>
          <p:cNvSpPr>
            <a:spLocks noGrp="1"/>
          </p:cNvSpPr>
          <p:nvPr>
            <p:ph type="sldNum" sz="quarter" idx="12"/>
          </p:nvPr>
        </p:nvSpPr>
        <p:spPr/>
        <p:txBody>
          <a:bodyPr/>
          <a:lstStyle/>
          <a:p>
            <a:fld id="{7D1BE87E-F0DE-A44C-894B-E142BEB21E42}" type="slidenum">
              <a:rPr lang="en-US" smtClean="0"/>
              <a:pPr/>
              <a:t>5</a:t>
            </a:fld>
            <a:endParaRPr lang="en-US" dirty="0"/>
          </a:p>
        </p:txBody>
      </p:sp>
      <p:pic>
        <p:nvPicPr>
          <p:cNvPr id="6" name="Picture 5">
            <a:extLst>
              <a:ext uri="{FF2B5EF4-FFF2-40B4-BE49-F238E27FC236}">
                <a16:creationId xmlns:a16="http://schemas.microsoft.com/office/drawing/2014/main" id="{5B8FF885-F835-3E58-2E36-FECDB3C8CF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2925" y="690913"/>
            <a:ext cx="5784275" cy="4195790"/>
          </a:xfrm>
          <a:prstGeom prst="rect">
            <a:avLst/>
          </a:prstGeom>
          <a:noFill/>
        </p:spPr>
      </p:pic>
      <p:pic>
        <p:nvPicPr>
          <p:cNvPr id="7" name="Picture 6">
            <a:extLst>
              <a:ext uri="{FF2B5EF4-FFF2-40B4-BE49-F238E27FC236}">
                <a16:creationId xmlns:a16="http://schemas.microsoft.com/office/drawing/2014/main" id="{1D14E0E7-23AE-B3B3-DBB6-AC8B3D2063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724" y="691020"/>
            <a:ext cx="5907561" cy="4285219"/>
          </a:xfrm>
          <a:prstGeom prst="rect">
            <a:avLst/>
          </a:prstGeom>
          <a:noFill/>
        </p:spPr>
      </p:pic>
      <p:sp>
        <p:nvSpPr>
          <p:cNvPr id="8" name="TextBox 7">
            <a:extLst>
              <a:ext uri="{FF2B5EF4-FFF2-40B4-BE49-F238E27FC236}">
                <a16:creationId xmlns:a16="http://schemas.microsoft.com/office/drawing/2014/main" id="{32E1DB4D-C34C-39C5-3F65-002BD003C83A}"/>
              </a:ext>
            </a:extLst>
          </p:cNvPr>
          <p:cNvSpPr txBox="1"/>
          <p:nvPr/>
        </p:nvSpPr>
        <p:spPr>
          <a:xfrm>
            <a:off x="379392" y="4727042"/>
            <a:ext cx="11419368" cy="1786112"/>
          </a:xfrm>
          <a:prstGeom prst="rect">
            <a:avLst/>
          </a:prstGeom>
          <a:noFill/>
        </p:spPr>
        <p:txBody>
          <a:bodyPr wrap="square" lIns="0" tIns="0" rIns="0" bIns="0" rtlCol="0">
            <a:noAutofit/>
          </a:bodyPr>
          <a:lstStyle/>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After cycling down to -150 kHz and back.</a:t>
            </a:r>
          </a:p>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The response was completely different </a:t>
            </a:r>
          </a:p>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Has negative slope on the detune frequency.</a:t>
            </a:r>
          </a:p>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Takes 2000 micro-steps to tune 100 Hz as compared to 200 steps to tune 50 Hz before. Most of the extra is getting past the “dead band”.</a:t>
            </a:r>
          </a:p>
        </p:txBody>
      </p:sp>
    </p:spTree>
    <p:extLst>
      <p:ext uri="{BB962C8B-B14F-4D97-AF65-F5344CB8AC3E}">
        <p14:creationId xmlns:p14="http://schemas.microsoft.com/office/powerpoint/2010/main" val="2260164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1EFA6-8C97-5FB1-0D58-62A9B73A872E}"/>
              </a:ext>
            </a:extLst>
          </p:cNvPr>
          <p:cNvSpPr>
            <a:spLocks noGrp="1"/>
          </p:cNvSpPr>
          <p:nvPr>
            <p:ph type="title"/>
          </p:nvPr>
        </p:nvSpPr>
        <p:spPr/>
        <p:txBody>
          <a:bodyPr/>
          <a:lstStyle/>
          <a:p>
            <a:r>
              <a:rPr lang="en-US" dirty="0"/>
              <a:t>Concerns</a:t>
            </a:r>
          </a:p>
        </p:txBody>
      </p:sp>
      <p:sp>
        <p:nvSpPr>
          <p:cNvPr id="3" name="Text Placeholder 2">
            <a:extLst>
              <a:ext uri="{FF2B5EF4-FFF2-40B4-BE49-F238E27FC236}">
                <a16:creationId xmlns:a16="http://schemas.microsoft.com/office/drawing/2014/main" id="{78D5C6A9-14CB-0526-EB94-787F6FEC0FFF}"/>
              </a:ext>
            </a:extLst>
          </p:cNvPr>
          <p:cNvSpPr>
            <a:spLocks noGrp="1"/>
          </p:cNvSpPr>
          <p:nvPr>
            <p:ph type="body" sz="half" idx="2"/>
          </p:nvPr>
        </p:nvSpPr>
        <p:spPr>
          <a:xfrm>
            <a:off x="311725" y="641506"/>
            <a:ext cx="11575475" cy="5525473"/>
          </a:xfrm>
        </p:spPr>
        <p:txBody>
          <a:bodyPr/>
          <a:lstStyle/>
          <a:p>
            <a:r>
              <a:rPr lang="en-US" dirty="0"/>
              <a:t>Time it takes to tune. </a:t>
            </a:r>
          </a:p>
          <a:p>
            <a:pPr marL="569913"/>
            <a:r>
              <a:rPr lang="en-US" dirty="0"/>
              <a:t>Even in Turbo mode the cavity with the gear box took 400 seconds to tune the cavity after a 4 MV/m step as compared to about 80 seconds for one without the gear box.</a:t>
            </a:r>
          </a:p>
          <a:p>
            <a:pPr marL="1588" indent="-1588"/>
            <a:r>
              <a:rPr lang="en-US" sz="2400" dirty="0">
                <a:solidFill>
                  <a:srgbClr val="FF0000"/>
                </a:solidFill>
              </a:rPr>
              <a:t>Different sensitivity depending on history.</a:t>
            </a:r>
          </a:p>
          <a:p>
            <a:pPr marL="1588" indent="-1588"/>
            <a:r>
              <a:rPr lang="en-US" dirty="0"/>
              <a:t>History includes slow drifts in one direction then some time later back in the other direction due to pressure sensitivity.</a:t>
            </a:r>
          </a:p>
          <a:p>
            <a:pPr marL="1588" indent="-1588"/>
            <a:r>
              <a:rPr lang="en-US" dirty="0"/>
              <a:t>I can not imagine how one would do a predictive move for the tuner which is what is done with the C75 and C100 cavities.  (e.g. decide that the cavity is off by N Hz.  Apply a tuner motion equal to N Hz times the sensitivity in Hz.</a:t>
            </a:r>
          </a:p>
          <a:p>
            <a:pPr marL="1588" indent="-1588"/>
            <a:r>
              <a:rPr lang="en-US" dirty="0"/>
              <a:t>It is not clear with happens to the C75 cavity with no gear box between segments 3 and 4 as well as why the hysteresis loop looks different between segment 2 and 4.  </a:t>
            </a:r>
          </a:p>
          <a:p>
            <a:pPr marL="1588" indent="-1588"/>
            <a:r>
              <a:rPr lang="en-US" dirty="0"/>
              <a:t>Next measurements.</a:t>
            </a:r>
          </a:p>
          <a:p>
            <a:pPr marL="285750" indent="-285750">
              <a:buFont typeface="Arial" panose="020B0604020202020204" pitchFamily="34" charset="0"/>
              <a:buChar char="•"/>
            </a:pPr>
            <a:r>
              <a:rPr lang="en-US" dirty="0"/>
              <a:t>Measure the tuner response to changes in gradient on 1L05-3 (?)</a:t>
            </a:r>
          </a:p>
          <a:p>
            <a:pPr marL="285750" indent="-285750">
              <a:buFont typeface="Arial" panose="020B0604020202020204" pitchFamily="34" charset="0"/>
              <a:buChar char="•"/>
            </a:pPr>
            <a:r>
              <a:rPr lang="en-US" dirty="0"/>
              <a:t>Measure the hysteresis loop for 2L05-6</a:t>
            </a:r>
          </a:p>
          <a:p>
            <a:pPr marL="285750" indent="-285750">
              <a:buFont typeface="Arial" panose="020B0604020202020204" pitchFamily="34" charset="0"/>
              <a:buChar char="•"/>
            </a:pPr>
            <a:r>
              <a:rPr lang="en-US" dirty="0"/>
              <a:t>Measure what happens when one changes direction while in the middle of loading up the gear box.</a:t>
            </a:r>
          </a:p>
        </p:txBody>
      </p:sp>
      <p:sp>
        <p:nvSpPr>
          <p:cNvPr id="4" name="Footer Placeholder 3">
            <a:extLst>
              <a:ext uri="{FF2B5EF4-FFF2-40B4-BE49-F238E27FC236}">
                <a16:creationId xmlns:a16="http://schemas.microsoft.com/office/drawing/2014/main" id="{2DF1EB75-167B-27DE-D6DF-5AB068491555}"/>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C2CF4CBC-2E0C-1056-B941-CAE4DCD42E79}"/>
              </a:ext>
            </a:extLst>
          </p:cNvPr>
          <p:cNvSpPr>
            <a:spLocks noGrp="1"/>
          </p:cNvSpPr>
          <p:nvPr>
            <p:ph type="sldNum" sz="quarter" idx="12"/>
          </p:nvPr>
        </p:nvSpPr>
        <p:spPr/>
        <p:txBody>
          <a:bodyPr/>
          <a:lstStyle/>
          <a:p>
            <a:fld id="{7D1BE87E-F0DE-A44C-894B-E142BEB21E42}" type="slidenum">
              <a:rPr lang="en-US" smtClean="0"/>
              <a:pPr/>
              <a:t>50</a:t>
            </a:fld>
            <a:endParaRPr lang="en-US" dirty="0"/>
          </a:p>
        </p:txBody>
      </p:sp>
    </p:spTree>
    <p:extLst>
      <p:ext uri="{BB962C8B-B14F-4D97-AF65-F5344CB8AC3E}">
        <p14:creationId xmlns:p14="http://schemas.microsoft.com/office/powerpoint/2010/main" val="558485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8124D7-0699-6425-B7CA-43028B2EE2E0}"/>
              </a:ext>
            </a:extLst>
          </p:cNvPr>
          <p:cNvSpPr>
            <a:spLocks noGrp="1"/>
          </p:cNvSpPr>
          <p:nvPr>
            <p:ph type="title"/>
          </p:nvPr>
        </p:nvSpPr>
        <p:spPr/>
        <p:txBody>
          <a:bodyPr>
            <a:noAutofit/>
          </a:bodyPr>
          <a:lstStyle/>
          <a:p>
            <a:r>
              <a:rPr lang="en-US" dirty="0"/>
              <a:t>QUESTIONS?</a:t>
            </a:r>
          </a:p>
        </p:txBody>
      </p:sp>
      <p:sp>
        <p:nvSpPr>
          <p:cNvPr id="6" name="Rectangle 5">
            <a:extLst>
              <a:ext uri="{FF2B5EF4-FFF2-40B4-BE49-F238E27FC236}">
                <a16:creationId xmlns:a16="http://schemas.microsoft.com/office/drawing/2014/main" id="{609BB996-4A9C-EA60-8BD1-573393ACF33D}"/>
              </a:ext>
            </a:extLst>
          </p:cNvPr>
          <p:cNvSpPr/>
          <p:nvPr/>
        </p:nvSpPr>
        <p:spPr>
          <a:xfrm>
            <a:off x="0" y="0"/>
            <a:ext cx="19431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13928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03C7-9EF6-C582-AF2B-8DF53394B0C5}"/>
              </a:ext>
            </a:extLst>
          </p:cNvPr>
          <p:cNvSpPr>
            <a:spLocks noGrp="1"/>
          </p:cNvSpPr>
          <p:nvPr>
            <p:ph type="title"/>
          </p:nvPr>
        </p:nvSpPr>
        <p:spPr/>
        <p:txBody>
          <a:bodyPr/>
          <a:lstStyle/>
          <a:p>
            <a:r>
              <a:rPr lang="en-US" dirty="0"/>
              <a:t>Pulse response all cavities</a:t>
            </a:r>
          </a:p>
        </p:txBody>
      </p:sp>
      <p:sp>
        <p:nvSpPr>
          <p:cNvPr id="3" name="Text Placeholder 2">
            <a:extLst>
              <a:ext uri="{FF2B5EF4-FFF2-40B4-BE49-F238E27FC236}">
                <a16:creationId xmlns:a16="http://schemas.microsoft.com/office/drawing/2014/main" id="{25B1F3A0-0A94-4BA9-6A8B-30D243D47635}"/>
              </a:ext>
            </a:extLst>
          </p:cNvPr>
          <p:cNvSpPr>
            <a:spLocks noGrp="1"/>
          </p:cNvSpPr>
          <p:nvPr>
            <p:ph type="body" sz="half" idx="2"/>
          </p:nvPr>
        </p:nvSpPr>
        <p:spPr>
          <a:xfrm>
            <a:off x="350874" y="563749"/>
            <a:ext cx="3578050" cy="5525473"/>
          </a:xfrm>
        </p:spPr>
        <p:txBody>
          <a:bodyPr/>
          <a:lstStyle/>
          <a:p>
            <a:r>
              <a:rPr lang="en-US" dirty="0"/>
              <a:t>Most of the cavities are all that great.</a:t>
            </a:r>
          </a:p>
          <a:p>
            <a:r>
              <a:rPr lang="en-US" dirty="0"/>
              <a:t>Cavities 1 and 5 are pretty bad.</a:t>
            </a:r>
          </a:p>
          <a:p>
            <a:r>
              <a:rPr lang="en-US" dirty="0"/>
              <a:t>Cavity 2 has a has a negative response at the beginning (e.g. the frequency goes up even thought the tuner is driving it downward.</a:t>
            </a:r>
          </a:p>
          <a:p>
            <a:r>
              <a:rPr lang="en-US" dirty="0"/>
              <a:t>Eventually all of the cavities tune so long as you just run the tuner based on the target value rather than the effects of the previous move.</a:t>
            </a:r>
          </a:p>
          <a:p>
            <a:r>
              <a:rPr lang="en-US" dirty="0"/>
              <a:t>Tuning time to a 100-ish frequency change takes 5 minutes for 6 of the cavities and about 15 minutes for cavities 1 and 5 . . .</a:t>
            </a:r>
            <a:r>
              <a:rPr lang="en-US" dirty="0">
                <a:solidFill>
                  <a:srgbClr val="FF0000"/>
                </a:solidFill>
              </a:rPr>
              <a:t> and this is in Turbo mode.</a:t>
            </a:r>
          </a:p>
        </p:txBody>
      </p:sp>
      <p:sp>
        <p:nvSpPr>
          <p:cNvPr id="4" name="Footer Placeholder 3">
            <a:extLst>
              <a:ext uri="{FF2B5EF4-FFF2-40B4-BE49-F238E27FC236}">
                <a16:creationId xmlns:a16="http://schemas.microsoft.com/office/drawing/2014/main" id="{3A2DA10F-F211-F91C-6CEA-01AB0893C63E}"/>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F8035869-0FDA-EE29-D120-8701E61F347A}"/>
              </a:ext>
            </a:extLst>
          </p:cNvPr>
          <p:cNvSpPr>
            <a:spLocks noGrp="1"/>
          </p:cNvSpPr>
          <p:nvPr>
            <p:ph type="sldNum" sz="quarter" idx="12"/>
          </p:nvPr>
        </p:nvSpPr>
        <p:spPr/>
        <p:txBody>
          <a:bodyPr/>
          <a:lstStyle/>
          <a:p>
            <a:fld id="{7D1BE87E-F0DE-A44C-894B-E142BEB21E42}" type="slidenum">
              <a:rPr lang="en-US" smtClean="0"/>
              <a:pPr/>
              <a:t>6</a:t>
            </a:fld>
            <a:endParaRPr lang="en-US" dirty="0"/>
          </a:p>
        </p:txBody>
      </p:sp>
      <p:pic>
        <p:nvPicPr>
          <p:cNvPr id="7" name="Picture 6">
            <a:extLst>
              <a:ext uri="{FF2B5EF4-FFF2-40B4-BE49-F238E27FC236}">
                <a16:creationId xmlns:a16="http://schemas.microsoft.com/office/drawing/2014/main" id="{56CE73F2-EAF1-45E4-FCA8-8B6426A71177}"/>
              </a:ext>
            </a:extLst>
          </p:cNvPr>
          <p:cNvPicPr>
            <a:picLocks noChangeAspect="1"/>
          </p:cNvPicPr>
          <p:nvPr/>
        </p:nvPicPr>
        <p:blipFill>
          <a:blip r:embed="rId2"/>
          <a:srcRect l="26084" t="14698" r="3117" b="30659"/>
          <a:stretch/>
        </p:blipFill>
        <p:spPr>
          <a:xfrm>
            <a:off x="3953733" y="648553"/>
            <a:ext cx="8156676" cy="5864601"/>
          </a:xfrm>
          <a:prstGeom prst="rect">
            <a:avLst/>
          </a:prstGeom>
        </p:spPr>
      </p:pic>
    </p:spTree>
    <p:extLst>
      <p:ext uri="{BB962C8B-B14F-4D97-AF65-F5344CB8AC3E}">
        <p14:creationId xmlns:p14="http://schemas.microsoft.com/office/powerpoint/2010/main" val="2357657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0B5A4-BF02-027E-CB0A-CAF81AF4B56B}"/>
              </a:ext>
            </a:extLst>
          </p:cNvPr>
          <p:cNvSpPr>
            <a:spLocks noGrp="1"/>
          </p:cNvSpPr>
          <p:nvPr>
            <p:ph type="title"/>
          </p:nvPr>
        </p:nvSpPr>
        <p:spPr/>
        <p:txBody>
          <a:bodyPr/>
          <a:lstStyle/>
          <a:p>
            <a:r>
              <a:rPr lang="en-US" sz="2000" dirty="0"/>
              <a:t>Watch out for cavities that overshoot.</a:t>
            </a:r>
          </a:p>
        </p:txBody>
      </p:sp>
      <p:sp>
        <p:nvSpPr>
          <p:cNvPr id="3" name="Text Placeholder 2">
            <a:extLst>
              <a:ext uri="{FF2B5EF4-FFF2-40B4-BE49-F238E27FC236}">
                <a16:creationId xmlns:a16="http://schemas.microsoft.com/office/drawing/2014/main" id="{6F9C4042-9138-9212-F4C0-21B0B62556C8}"/>
              </a:ext>
            </a:extLst>
          </p:cNvPr>
          <p:cNvSpPr>
            <a:spLocks noGrp="1"/>
          </p:cNvSpPr>
          <p:nvPr>
            <p:ph type="body" sz="half" idx="2"/>
          </p:nvPr>
        </p:nvSpPr>
        <p:spPr>
          <a:xfrm>
            <a:off x="311726" y="641506"/>
            <a:ext cx="4409130" cy="1059703"/>
          </a:xfrm>
        </p:spPr>
        <p:txBody>
          <a:bodyPr/>
          <a:lstStyle/>
          <a:p>
            <a:r>
              <a:rPr lang="en-US" dirty="0"/>
              <a:t>A nuance about cavities that overshoot is that they will run in the direction of the next step response </a:t>
            </a:r>
          </a:p>
        </p:txBody>
      </p:sp>
      <p:sp>
        <p:nvSpPr>
          <p:cNvPr id="4" name="Footer Placeholder 3">
            <a:extLst>
              <a:ext uri="{FF2B5EF4-FFF2-40B4-BE49-F238E27FC236}">
                <a16:creationId xmlns:a16="http://schemas.microsoft.com/office/drawing/2014/main" id="{D69351A4-7902-80C8-6FC7-4C93EE0A4762}"/>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3AF55E52-3ADF-73D0-3915-DB731719A08C}"/>
              </a:ext>
            </a:extLst>
          </p:cNvPr>
          <p:cNvSpPr>
            <a:spLocks noGrp="1"/>
          </p:cNvSpPr>
          <p:nvPr>
            <p:ph type="sldNum" sz="quarter" idx="12"/>
          </p:nvPr>
        </p:nvSpPr>
        <p:spPr/>
        <p:txBody>
          <a:bodyPr/>
          <a:lstStyle/>
          <a:p>
            <a:fld id="{7D1BE87E-F0DE-A44C-894B-E142BEB21E42}" type="slidenum">
              <a:rPr lang="en-US" smtClean="0"/>
              <a:pPr/>
              <a:t>7</a:t>
            </a:fld>
            <a:endParaRPr lang="en-US" dirty="0"/>
          </a:p>
        </p:txBody>
      </p:sp>
      <p:pic>
        <p:nvPicPr>
          <p:cNvPr id="9" name="Picture 8">
            <a:extLst>
              <a:ext uri="{FF2B5EF4-FFF2-40B4-BE49-F238E27FC236}">
                <a16:creationId xmlns:a16="http://schemas.microsoft.com/office/drawing/2014/main" id="{B60159BD-C955-72EE-B756-52BE33FB722A}"/>
              </a:ext>
            </a:extLst>
          </p:cNvPr>
          <p:cNvPicPr>
            <a:picLocks noChangeAspect="1"/>
          </p:cNvPicPr>
          <p:nvPr/>
        </p:nvPicPr>
        <p:blipFill>
          <a:blip r:embed="rId2"/>
          <a:srcRect l="26084" t="17333" r="3117" b="6666"/>
          <a:stretch/>
        </p:blipFill>
        <p:spPr>
          <a:xfrm>
            <a:off x="5252483" y="144252"/>
            <a:ext cx="6368902" cy="6368902"/>
          </a:xfrm>
          <a:prstGeom prst="rect">
            <a:avLst/>
          </a:prstGeom>
        </p:spPr>
      </p:pic>
    </p:spTree>
    <p:extLst>
      <p:ext uri="{BB962C8B-B14F-4D97-AF65-F5344CB8AC3E}">
        <p14:creationId xmlns:p14="http://schemas.microsoft.com/office/powerpoint/2010/main" val="2853038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63CC-AE67-B106-DA75-CC92ACC43E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552CE-4D06-6D8A-7CEC-1CD8F2FC2E4E}"/>
              </a:ext>
            </a:extLst>
          </p:cNvPr>
          <p:cNvSpPr>
            <a:spLocks noGrp="1"/>
          </p:cNvSpPr>
          <p:nvPr>
            <p:ph type="title"/>
          </p:nvPr>
        </p:nvSpPr>
        <p:spPr/>
        <p:txBody>
          <a:bodyPr/>
          <a:lstStyle/>
          <a:p>
            <a:r>
              <a:rPr lang="en-US" sz="2000" dirty="0"/>
              <a:t>Watch out for cavities that overshoot.</a:t>
            </a:r>
          </a:p>
        </p:txBody>
      </p:sp>
      <p:sp>
        <p:nvSpPr>
          <p:cNvPr id="3" name="Text Placeholder 2">
            <a:extLst>
              <a:ext uri="{FF2B5EF4-FFF2-40B4-BE49-F238E27FC236}">
                <a16:creationId xmlns:a16="http://schemas.microsoft.com/office/drawing/2014/main" id="{9C6D5B8B-99F3-ED0C-7C73-84E4EA4981CB}"/>
              </a:ext>
            </a:extLst>
          </p:cNvPr>
          <p:cNvSpPr>
            <a:spLocks noGrp="1"/>
          </p:cNvSpPr>
          <p:nvPr>
            <p:ph type="body" sz="half" idx="2"/>
          </p:nvPr>
        </p:nvSpPr>
        <p:spPr>
          <a:xfrm>
            <a:off x="311726" y="641505"/>
            <a:ext cx="2851036" cy="5504113"/>
          </a:xfrm>
        </p:spPr>
        <p:txBody>
          <a:bodyPr/>
          <a:lstStyle/>
          <a:p>
            <a:r>
              <a:rPr lang="en-US" sz="1700" dirty="0"/>
              <a:t>A nuance about cavities that overshoot is that they will run in the direction of the next step response.</a:t>
            </a:r>
          </a:p>
          <a:p>
            <a:r>
              <a:rPr lang="en-US" sz="1700" dirty="0"/>
              <a:t>This is what the negative transient should look like.</a:t>
            </a:r>
          </a:p>
          <a:p>
            <a:r>
              <a:rPr lang="en-US" sz="1700" dirty="0"/>
              <a:t>Frequency overshoots and the tuner starts running in a positive direction.</a:t>
            </a:r>
          </a:p>
          <a:p>
            <a:r>
              <a:rPr lang="en-US" sz="1700" dirty="0"/>
              <a:t>This pulse shape is wrong and should include the part in the upper circle only offset.</a:t>
            </a:r>
          </a:p>
          <a:p>
            <a:r>
              <a:rPr lang="en-US" sz="1700" dirty="0"/>
              <a:t>Tuner running in a positive direction before the gradient is changed.</a:t>
            </a:r>
          </a:p>
          <a:p>
            <a:endParaRPr lang="en-US" sz="1700" dirty="0"/>
          </a:p>
          <a:p>
            <a:endParaRPr lang="en-US" dirty="0"/>
          </a:p>
        </p:txBody>
      </p:sp>
      <p:sp>
        <p:nvSpPr>
          <p:cNvPr id="4" name="Footer Placeholder 3">
            <a:extLst>
              <a:ext uri="{FF2B5EF4-FFF2-40B4-BE49-F238E27FC236}">
                <a16:creationId xmlns:a16="http://schemas.microsoft.com/office/drawing/2014/main" id="{3B9A6F10-DF68-B324-001C-B50D5BAE3355}"/>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15F576B5-7DB5-AEC5-297D-66F85E1B87B2}"/>
              </a:ext>
            </a:extLst>
          </p:cNvPr>
          <p:cNvSpPr>
            <a:spLocks noGrp="1"/>
          </p:cNvSpPr>
          <p:nvPr>
            <p:ph type="sldNum" sz="quarter" idx="12"/>
          </p:nvPr>
        </p:nvSpPr>
        <p:spPr/>
        <p:txBody>
          <a:bodyPr/>
          <a:lstStyle/>
          <a:p>
            <a:fld id="{7D1BE87E-F0DE-A44C-894B-E142BEB21E42}" type="slidenum">
              <a:rPr lang="en-US" smtClean="0"/>
              <a:pPr/>
              <a:t>8</a:t>
            </a:fld>
            <a:endParaRPr lang="en-US" dirty="0"/>
          </a:p>
        </p:txBody>
      </p:sp>
      <p:pic>
        <p:nvPicPr>
          <p:cNvPr id="9" name="Picture 8">
            <a:extLst>
              <a:ext uri="{FF2B5EF4-FFF2-40B4-BE49-F238E27FC236}">
                <a16:creationId xmlns:a16="http://schemas.microsoft.com/office/drawing/2014/main" id="{DD459A08-629E-97B1-FD9C-5ADFD5B3ED25}"/>
              </a:ext>
            </a:extLst>
          </p:cNvPr>
          <p:cNvPicPr>
            <a:picLocks noChangeAspect="1"/>
          </p:cNvPicPr>
          <p:nvPr/>
        </p:nvPicPr>
        <p:blipFill>
          <a:blip r:embed="rId2"/>
          <a:srcRect l="26084" t="17333" r="3117" b="6666"/>
          <a:stretch/>
        </p:blipFill>
        <p:spPr>
          <a:xfrm>
            <a:off x="5252483" y="144252"/>
            <a:ext cx="6368902" cy="6368902"/>
          </a:xfrm>
          <a:prstGeom prst="rect">
            <a:avLst/>
          </a:prstGeom>
        </p:spPr>
      </p:pic>
      <p:pic>
        <p:nvPicPr>
          <p:cNvPr id="6" name="Picture 5">
            <a:extLst>
              <a:ext uri="{FF2B5EF4-FFF2-40B4-BE49-F238E27FC236}">
                <a16:creationId xmlns:a16="http://schemas.microsoft.com/office/drawing/2014/main" id="{301D1085-EEB9-F3F1-181A-BD1AE0A3E03E}"/>
              </a:ext>
            </a:extLst>
          </p:cNvPr>
          <p:cNvPicPr>
            <a:picLocks noChangeAspect="1"/>
          </p:cNvPicPr>
          <p:nvPr/>
        </p:nvPicPr>
        <p:blipFill>
          <a:blip r:embed="rId2"/>
          <a:srcRect l="26798" t="43637" r="2403" b="6168"/>
          <a:stretch/>
        </p:blipFill>
        <p:spPr>
          <a:xfrm>
            <a:off x="3220375" y="487825"/>
            <a:ext cx="8716719" cy="5756818"/>
          </a:xfrm>
          <a:prstGeom prst="rect">
            <a:avLst/>
          </a:prstGeom>
        </p:spPr>
      </p:pic>
      <p:sp>
        <p:nvSpPr>
          <p:cNvPr id="7" name="Oval 6">
            <a:extLst>
              <a:ext uri="{FF2B5EF4-FFF2-40B4-BE49-F238E27FC236}">
                <a16:creationId xmlns:a16="http://schemas.microsoft.com/office/drawing/2014/main" id="{84562B32-2228-39C5-A64A-FB3F2100711F}"/>
              </a:ext>
            </a:extLst>
          </p:cNvPr>
          <p:cNvSpPr/>
          <p:nvPr/>
        </p:nvSpPr>
        <p:spPr>
          <a:xfrm>
            <a:off x="8559446" y="1610828"/>
            <a:ext cx="489098" cy="393404"/>
          </a:xfrm>
          <a:prstGeom prst="ellipse">
            <a:avLst/>
          </a:prstGeom>
          <a:noFill/>
          <a:ln w="349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EC606C-639E-D810-5DAF-4E71287918E8}"/>
              </a:ext>
            </a:extLst>
          </p:cNvPr>
          <p:cNvSpPr/>
          <p:nvPr/>
        </p:nvSpPr>
        <p:spPr>
          <a:xfrm>
            <a:off x="8899451" y="2090181"/>
            <a:ext cx="489098" cy="651028"/>
          </a:xfrm>
          <a:prstGeom prst="ellipse">
            <a:avLst/>
          </a:prstGeom>
          <a:noFill/>
          <a:ln w="349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CB6B1B82-46E7-6AF2-CEA0-22453A55008B}"/>
              </a:ext>
            </a:extLst>
          </p:cNvPr>
          <p:cNvCxnSpPr>
            <a:cxnSpLocks/>
          </p:cNvCxnSpPr>
          <p:nvPr/>
        </p:nvCxnSpPr>
        <p:spPr>
          <a:xfrm flipV="1">
            <a:off x="2711302" y="1890700"/>
            <a:ext cx="5848144" cy="1820505"/>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791160C-7E16-6646-6C1A-44D0F72F832C}"/>
              </a:ext>
            </a:extLst>
          </p:cNvPr>
          <p:cNvCxnSpPr>
            <a:cxnSpLocks/>
          </p:cNvCxnSpPr>
          <p:nvPr/>
        </p:nvCxnSpPr>
        <p:spPr>
          <a:xfrm flipV="1">
            <a:off x="2583948" y="2604123"/>
            <a:ext cx="6368902" cy="2021053"/>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69F4C18-CA75-18DD-8643-8FF04E33BF56}"/>
              </a:ext>
            </a:extLst>
          </p:cNvPr>
          <p:cNvCxnSpPr>
            <a:cxnSpLocks/>
          </p:cNvCxnSpPr>
          <p:nvPr/>
        </p:nvCxnSpPr>
        <p:spPr>
          <a:xfrm flipV="1">
            <a:off x="2892056" y="4890977"/>
            <a:ext cx="5784585" cy="923574"/>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8B86B89-0BCA-FCAA-5F49-C455FFBCCEC7}"/>
              </a:ext>
            </a:extLst>
          </p:cNvPr>
          <p:cNvSpPr/>
          <p:nvPr/>
        </p:nvSpPr>
        <p:spPr>
          <a:xfrm>
            <a:off x="8676641" y="4236560"/>
            <a:ext cx="371903" cy="1234418"/>
          </a:xfrm>
          <a:prstGeom prst="ellipse">
            <a:avLst/>
          </a:prstGeom>
          <a:noFill/>
          <a:ln w="349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8256467-F37E-F95B-4328-13320765FADC}"/>
              </a:ext>
            </a:extLst>
          </p:cNvPr>
          <p:cNvSpPr/>
          <p:nvPr/>
        </p:nvSpPr>
        <p:spPr>
          <a:xfrm>
            <a:off x="4705771" y="1497296"/>
            <a:ext cx="791735" cy="1330964"/>
          </a:xfrm>
          <a:prstGeom prst="ellipse">
            <a:avLst/>
          </a:prstGeom>
          <a:noFill/>
          <a:ln w="349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2231E2E5-41A5-73CD-D34A-817A033C016F}"/>
              </a:ext>
            </a:extLst>
          </p:cNvPr>
          <p:cNvCxnSpPr>
            <a:cxnSpLocks/>
          </p:cNvCxnSpPr>
          <p:nvPr/>
        </p:nvCxnSpPr>
        <p:spPr>
          <a:xfrm flipV="1">
            <a:off x="2711302" y="2234273"/>
            <a:ext cx="1994469" cy="221007"/>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92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B1F786-7A68-5C9A-6DC1-B13B4FFB1F1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4146" y="389414"/>
            <a:ext cx="4114800" cy="2984789"/>
          </a:xfrm>
          <a:prstGeom prst="rect">
            <a:avLst/>
          </a:prstGeom>
          <a:noFill/>
        </p:spPr>
      </p:pic>
      <p:pic>
        <p:nvPicPr>
          <p:cNvPr id="12" name="Picture 11">
            <a:extLst>
              <a:ext uri="{FF2B5EF4-FFF2-40B4-BE49-F238E27FC236}">
                <a16:creationId xmlns:a16="http://schemas.microsoft.com/office/drawing/2014/main" id="{63233B7E-C594-6E27-A59B-FEECD22BE0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6873" y="3345803"/>
            <a:ext cx="4114800" cy="2984789"/>
          </a:xfrm>
          <a:prstGeom prst="rect">
            <a:avLst/>
          </a:prstGeom>
          <a:noFill/>
        </p:spPr>
      </p:pic>
      <p:pic>
        <p:nvPicPr>
          <p:cNvPr id="6" name="Picture 5">
            <a:extLst>
              <a:ext uri="{FF2B5EF4-FFF2-40B4-BE49-F238E27FC236}">
                <a16:creationId xmlns:a16="http://schemas.microsoft.com/office/drawing/2014/main" id="{7436A0A8-CA8C-4125-BCA6-907B3C6368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054" y="640224"/>
            <a:ext cx="4114800" cy="2984789"/>
          </a:xfrm>
          <a:prstGeom prst="rect">
            <a:avLst/>
          </a:prstGeom>
          <a:noFill/>
        </p:spPr>
      </p:pic>
      <p:sp>
        <p:nvSpPr>
          <p:cNvPr id="2" name="Title 1">
            <a:extLst>
              <a:ext uri="{FF2B5EF4-FFF2-40B4-BE49-F238E27FC236}">
                <a16:creationId xmlns:a16="http://schemas.microsoft.com/office/drawing/2014/main" id="{1F9A79B8-DE07-E5D8-6DE6-3DCEDB4AD038}"/>
              </a:ext>
            </a:extLst>
          </p:cNvPr>
          <p:cNvSpPr>
            <a:spLocks noGrp="1"/>
          </p:cNvSpPr>
          <p:nvPr>
            <p:ph type="title"/>
          </p:nvPr>
        </p:nvSpPr>
        <p:spPr/>
        <p:txBody>
          <a:bodyPr/>
          <a:lstStyle/>
          <a:p>
            <a:r>
              <a:rPr lang="en-US" dirty="0"/>
              <a:t>Summery of step responses before and after -120 kHz test</a:t>
            </a:r>
          </a:p>
        </p:txBody>
      </p:sp>
      <p:sp>
        <p:nvSpPr>
          <p:cNvPr id="4" name="Footer Placeholder 3">
            <a:extLst>
              <a:ext uri="{FF2B5EF4-FFF2-40B4-BE49-F238E27FC236}">
                <a16:creationId xmlns:a16="http://schemas.microsoft.com/office/drawing/2014/main" id="{F73AC035-749C-3E81-B7C9-9B4F6CD6C380}"/>
              </a:ext>
            </a:extLst>
          </p:cNvPr>
          <p:cNvSpPr>
            <a:spLocks noGrp="1"/>
          </p:cNvSpPr>
          <p:nvPr>
            <p:ph type="ftr" sz="quarter" idx="11"/>
          </p:nvPr>
        </p:nvSpPr>
        <p:spPr/>
        <p:txBody>
          <a:bodyPr/>
          <a:lstStyle/>
          <a:p>
            <a:r>
              <a:rPr lang="en-US"/>
              <a:t>2L05-5 tuner operation RF / SRF operations meeting 12 May 2025</a:t>
            </a:r>
            <a:endParaRPr lang="en-US" dirty="0"/>
          </a:p>
        </p:txBody>
      </p:sp>
      <p:sp>
        <p:nvSpPr>
          <p:cNvPr id="5" name="Slide Number Placeholder 4">
            <a:extLst>
              <a:ext uri="{FF2B5EF4-FFF2-40B4-BE49-F238E27FC236}">
                <a16:creationId xmlns:a16="http://schemas.microsoft.com/office/drawing/2014/main" id="{B1EBD338-3AC5-471E-49CA-0B4D75545BEC}"/>
              </a:ext>
            </a:extLst>
          </p:cNvPr>
          <p:cNvSpPr>
            <a:spLocks noGrp="1"/>
          </p:cNvSpPr>
          <p:nvPr>
            <p:ph type="sldNum" sz="quarter" idx="12"/>
          </p:nvPr>
        </p:nvSpPr>
        <p:spPr/>
        <p:txBody>
          <a:bodyPr/>
          <a:lstStyle/>
          <a:p>
            <a:fld id="{7D1BE87E-F0DE-A44C-894B-E142BEB21E42}" type="slidenum">
              <a:rPr lang="en-US" smtClean="0"/>
              <a:pPr/>
              <a:t>9</a:t>
            </a:fld>
            <a:endParaRPr lang="en-US" dirty="0"/>
          </a:p>
        </p:txBody>
      </p:sp>
      <p:pic>
        <p:nvPicPr>
          <p:cNvPr id="7" name="Picture 6">
            <a:extLst>
              <a:ext uri="{FF2B5EF4-FFF2-40B4-BE49-F238E27FC236}">
                <a16:creationId xmlns:a16="http://schemas.microsoft.com/office/drawing/2014/main" id="{C3478DAB-9ED9-6768-CDCF-8C33BBCFAC26}"/>
              </a:ext>
            </a:extLst>
          </p:cNvPr>
          <p:cNvPicPr>
            <a:picLocks noChangeAspect="1"/>
          </p:cNvPicPr>
          <p:nvPr/>
        </p:nvPicPr>
        <p:blipFill>
          <a:blip r:embed="rId5" cstate="print">
            <a:extLst>
              <a:ext uri="{28A0092B-C50C-407E-A947-70E740481C1C}">
                <a14:useLocalDpi xmlns:a14="http://schemas.microsoft.com/office/drawing/2010/main" val="0"/>
              </a:ext>
            </a:extLst>
          </a:blip>
          <a:srcRect b="5030"/>
          <a:stretch/>
        </p:blipFill>
        <p:spPr bwMode="auto">
          <a:xfrm>
            <a:off x="212966" y="3495952"/>
            <a:ext cx="4114800" cy="2834640"/>
          </a:xfrm>
          <a:prstGeom prst="rect">
            <a:avLst/>
          </a:prstGeom>
          <a:noFill/>
        </p:spPr>
      </p:pic>
      <p:pic>
        <p:nvPicPr>
          <p:cNvPr id="8" name="Picture 7">
            <a:extLst>
              <a:ext uri="{FF2B5EF4-FFF2-40B4-BE49-F238E27FC236}">
                <a16:creationId xmlns:a16="http://schemas.microsoft.com/office/drawing/2014/main" id="{88B0F019-996F-BFA7-960B-4F90087A03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2073" y="482554"/>
            <a:ext cx="4114800" cy="2984789"/>
          </a:xfrm>
          <a:prstGeom prst="rect">
            <a:avLst/>
          </a:prstGeom>
          <a:noFill/>
        </p:spPr>
      </p:pic>
      <p:pic>
        <p:nvPicPr>
          <p:cNvPr id="10" name="Picture 9">
            <a:extLst>
              <a:ext uri="{FF2B5EF4-FFF2-40B4-BE49-F238E27FC236}">
                <a16:creationId xmlns:a16="http://schemas.microsoft.com/office/drawing/2014/main" id="{7F4FB69A-B548-B7A8-07E2-BE89F1BE53E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7854" y="3402812"/>
            <a:ext cx="4114800" cy="2984789"/>
          </a:xfrm>
          <a:prstGeom prst="rect">
            <a:avLst/>
          </a:prstGeom>
          <a:noFill/>
        </p:spPr>
      </p:pic>
    </p:spTree>
    <p:extLst>
      <p:ext uri="{BB962C8B-B14F-4D97-AF65-F5344CB8AC3E}">
        <p14:creationId xmlns:p14="http://schemas.microsoft.com/office/powerpoint/2010/main" val="3219176380"/>
      </p:ext>
    </p:extLst>
  </p:cSld>
  <p:clrMapOvr>
    <a:masterClrMapping/>
  </p:clrMapOvr>
</p:sld>
</file>

<file path=ppt/theme/theme1.xml><?xml version="1.0" encoding="utf-8"?>
<a:theme xmlns:a="http://schemas.openxmlformats.org/drawingml/2006/main" name="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b="1"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pptx" id="{4364E7A9-78A6-4713-892D-DA5556045B01}" vid="{5AE99570-0623-43C0-B7BF-3B91194136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d24de50-05d1-4ead-956f-39ed5306b4ae">
      <Terms xmlns="http://schemas.microsoft.com/office/infopath/2007/PartnerControls"/>
    </lcf76f155ced4ddcb4097134ff3c332f>
    <TaxCatchAll xmlns="b3d45c07-3350-48b8-8699-306b33596a2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20407EBAA4744DB3E22E2D5259322A" ma:contentTypeVersion="14" ma:contentTypeDescription="Create a new document." ma:contentTypeScope="" ma:versionID="bd28b30c3dbfaa8682b75f1b25a70f13">
  <xsd:schema xmlns:xsd="http://www.w3.org/2001/XMLSchema" xmlns:xs="http://www.w3.org/2001/XMLSchema" xmlns:p="http://schemas.microsoft.com/office/2006/metadata/properties" xmlns:ns2="8d24de50-05d1-4ead-956f-39ed5306b4ae" xmlns:ns3="b3d45c07-3350-48b8-8699-306b33596a2c" targetNamespace="http://schemas.microsoft.com/office/2006/metadata/properties" ma:root="true" ma:fieldsID="ab6e2701ed48914029b246c140fed032" ns2:_="" ns3:_="">
    <xsd:import namespace="8d24de50-05d1-4ead-956f-39ed5306b4ae"/>
    <xsd:import namespace="b3d45c07-3350-48b8-8699-306b33596a2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24de50-05d1-4ead-956f-39ed5306b4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d45c07-3350-48b8-8699-306b33596a2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9a9a06-a251-4954-ba57-1f60e5fb816a}" ma:internalName="TaxCatchAll" ma:showField="CatchAllData" ma:web="b3d45c07-3350-48b8-8699-306b33596a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CD7C47-21A9-4F17-9919-BC6FA5F801AB}">
  <ds:schemaRefs>
    <ds:schemaRef ds:uri="http://schemas.microsoft.com/sharepoint/v3/contenttype/forms"/>
  </ds:schemaRefs>
</ds:datastoreItem>
</file>

<file path=customXml/itemProps2.xml><?xml version="1.0" encoding="utf-8"?>
<ds:datastoreItem xmlns:ds="http://schemas.openxmlformats.org/officeDocument/2006/customXml" ds:itemID="{4F54C9BC-52AE-4B0C-8E8B-650ACC8B8443}">
  <ds:schemaRefs>
    <ds:schemaRef ds:uri="http://schemas.microsoft.com/office/infopath/2007/PartnerControls"/>
    <ds:schemaRef ds:uri="http://www.w3.org/XML/1998/namespace"/>
    <ds:schemaRef ds:uri="http://purl.org/dc/terms/"/>
    <ds:schemaRef ds:uri="http://purl.org/dc/dcmitype/"/>
    <ds:schemaRef ds:uri="http://schemas.microsoft.com/office/2006/metadata/properties"/>
    <ds:schemaRef ds:uri="8d24de50-05d1-4ead-956f-39ed5306b4ae"/>
    <ds:schemaRef ds:uri="http://schemas.microsoft.com/office/2006/documentManagement/types"/>
    <ds:schemaRef ds:uri="http://purl.org/dc/elements/1.1/"/>
    <ds:schemaRef ds:uri="http://schemas.openxmlformats.org/package/2006/metadata/core-properties"/>
    <ds:schemaRef ds:uri="b3d45c07-3350-48b8-8699-306b33596a2c"/>
  </ds:schemaRefs>
</ds:datastoreItem>
</file>

<file path=customXml/itemProps3.xml><?xml version="1.0" encoding="utf-8"?>
<ds:datastoreItem xmlns:ds="http://schemas.openxmlformats.org/officeDocument/2006/customXml" ds:itemID="{06926022-DE24-4DBE-BB06-25140B9C10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24de50-05d1-4ead-956f-39ed5306b4ae"/>
    <ds:schemaRef ds:uri="b3d45c07-3350-48b8-8699-306b33596a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8827</TotalTime>
  <Words>3336</Words>
  <Application>Microsoft Office PowerPoint</Application>
  <PresentationFormat>Widescreen</PresentationFormat>
  <Paragraphs>326</Paragraphs>
  <Slides>51</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Aptos</vt:lpstr>
      <vt:lpstr>Arial</vt:lpstr>
      <vt:lpstr>Jefferson Lab Theme 1</vt:lpstr>
      <vt:lpstr>C75 tuners and cavity oscillations.</vt:lpstr>
      <vt:lpstr>Tuner Response Experimental process</vt:lpstr>
      <vt:lpstr>4 June experiments</vt:lpstr>
      <vt:lpstr>Overall test data plots</vt:lpstr>
      <vt:lpstr>Cavity 1 (a month before) and after cycling -150-ish kHz and back.</vt:lpstr>
      <vt:lpstr>Pulse response all cavities</vt:lpstr>
      <vt:lpstr>Watch out for cavities that overshoot.</vt:lpstr>
      <vt:lpstr>Watch out for cavities that overshoot.</vt:lpstr>
      <vt:lpstr>Summery of step responses before and after -120 kHz test</vt:lpstr>
      <vt:lpstr>Summery of step responses before and after -120 kHz test</vt:lpstr>
      <vt:lpstr>Summery of step responses before and after -120 kHz test</vt:lpstr>
      <vt:lpstr>2L05-5 small step response why is it drifting.</vt:lpstr>
      <vt:lpstr>4 kHz tuner “loop” test from acceptance testing.</vt:lpstr>
      <vt:lpstr>What next?</vt:lpstr>
      <vt:lpstr>Looking at the 3C12 BPM data</vt:lpstr>
      <vt:lpstr>FFT of energy as function of time since first in set.</vt:lpstr>
      <vt:lpstr>5/31/25 through 6/6/25</vt:lpstr>
      <vt:lpstr>Time and frequency domain for file 134 BLM trip no cavity fault.</vt:lpstr>
      <vt:lpstr>PowerPoint Presentation</vt:lpstr>
      <vt:lpstr>Same time stamp 2L24-1 with unknown oscillation.</vt:lpstr>
      <vt:lpstr>I think swapping out the 2.5 W amplifier fixed it (I WAS WRONG) I just did not wait long enough</vt:lpstr>
      <vt:lpstr>2L24-1 what next?</vt:lpstr>
      <vt:lpstr>PowerPoint Presentation</vt:lpstr>
      <vt:lpstr>14 May experiments</vt:lpstr>
      <vt:lpstr>PowerPoint Presentation</vt:lpstr>
      <vt:lpstr>PowerPoint Presentation</vt:lpstr>
      <vt:lpstr>PowerPoint Presentation</vt:lpstr>
      <vt:lpstr>PowerPoint Presentation</vt:lpstr>
      <vt:lpstr>PowerPoint Presentation</vt:lpstr>
      <vt:lpstr>Next step ? ? </vt:lpstr>
      <vt:lpstr>Data from past talks</vt:lpstr>
      <vt:lpstr>2L05-5 with torque converters</vt:lpstr>
      <vt:lpstr>2L05-5 small step response</vt:lpstr>
      <vt:lpstr>2L05-5 small step response</vt:lpstr>
      <vt:lpstr>Step 1L10-3 with torque converter</vt:lpstr>
      <vt:lpstr>2L05-2</vt:lpstr>
      <vt:lpstr>1L09-2 No torque converter</vt:lpstr>
      <vt:lpstr>A collection of odd responses</vt:lpstr>
      <vt:lpstr>A collection of odd responses</vt:lpstr>
      <vt:lpstr>A collection of odd responses</vt:lpstr>
      <vt:lpstr>A collection of odd responses</vt:lpstr>
      <vt:lpstr>Data indicates that different motor “speeds” lead to overshoot.</vt:lpstr>
      <vt:lpstr>PowerPoint Presentation</vt:lpstr>
      <vt:lpstr>The boring details follow.</vt:lpstr>
      <vt:lpstr>Hysteresis Loops for C75 cavity with and without gear box.</vt:lpstr>
      <vt:lpstr>2L05-5 with gear box and 2L05-6 without gear box</vt:lpstr>
      <vt:lpstr>Tuning as a function of microsteps</vt:lpstr>
      <vt:lpstr>Tuning as a function of microsteps</vt:lpstr>
      <vt:lpstr>Sensitivity changes after changes in tuning direction</vt:lpstr>
      <vt:lpstr>Concerns</vt:lpstr>
      <vt:lpstr>QUESTIONS?</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Betty Jean-Pierre</dc:creator>
  <cp:lastModifiedBy>Tom Powers</cp:lastModifiedBy>
  <cp:revision>46</cp:revision>
  <cp:lastPrinted>2024-11-21T18:51:38Z</cp:lastPrinted>
  <dcterms:created xsi:type="dcterms:W3CDTF">2025-01-23T16:55:45Z</dcterms:created>
  <dcterms:modified xsi:type="dcterms:W3CDTF">2025-06-09T17:12:39Z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0x010100E520407EBAA4744DB3E22E2D5259322A</vt:lpwstr>
  </property>
  <property fmtid="{D5CDD505-2E9C-101B-9397-08002B2CF9AE}" pid="3" name="MediaServiceImageTags">
    <vt:lpwstr/>
  </property>
</Properties>
</file>