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980" r:id="rId3"/>
    <p:sldId id="977" r:id="rId4"/>
    <p:sldId id="98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4FF"/>
    <a:srgbClr val="F70000"/>
    <a:srgbClr val="0432FF"/>
    <a:srgbClr val="FFFC00"/>
    <a:srgbClr val="0000FF"/>
    <a:srgbClr val="62B07A"/>
    <a:srgbClr val="FF2600"/>
    <a:srgbClr val="EEDEFF"/>
    <a:srgbClr val="000000"/>
    <a:srgbClr val="FF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5"/>
    <p:restoredTop sz="95728"/>
  </p:normalViewPr>
  <p:slideViewPr>
    <p:cSldViewPr snapToGrid="0" snapToObjects="1">
      <p:cViewPr varScale="1">
        <p:scale>
          <a:sx n="128" d="100"/>
          <a:sy n="128" d="100"/>
        </p:scale>
        <p:origin x="1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D254-0285-B14E-84B8-FDA98FD9913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6181-96BA-ED49-A53D-1BAFB46893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63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96181-96BA-ED49-A53D-1BAFB46893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50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225D-23AD-93AB-CF0E-F9504690A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9225B8-0BEC-FD08-5F07-B582C709F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C72CE-114F-C157-2D6F-A53AE262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57738-F7CE-4DED-871D-5DA63504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605F5-31B0-E45E-B5EB-02DBB04F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AF660-605F-F644-6EB6-1D11F465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EAB784-6AFC-AD78-2692-3F3372FB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EF4F3-C5C4-7047-D3D2-E8DC8011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1A727-D3D9-AAC3-97E2-925AD0A0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1644A-73B0-6483-13EE-CFD91DC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14672B-4EB9-FC04-0CF0-0D99D85A8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73D8FE-9DB6-AED4-7D17-A2E523715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E6000-7976-45B6-6AFA-6731539F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4578A7-513C-65D4-96AF-A3EF4D8D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F3E59A-5460-ABE9-E17B-9615E300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76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5128D-F271-53E6-17B0-B8ADFD7E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D143C-6E34-AD63-DC2E-97DE03F8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0799D-3C28-CDC5-7B6D-4F8D035B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3F1B4-3D37-D6D8-E418-8E7C6582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60E22-B6FC-4136-5FE8-03FCC0C5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6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C1CDF-50FC-EC94-466C-C514874F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0B5F4-5197-7FF6-322A-9CCF851C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19E80-FBBB-E07C-0455-4609899D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828C79-36A0-E7CA-E42E-68F2F80E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F9301-9D9F-0A77-4396-72AD18D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68A2-293F-FAD4-F183-B1B7597F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145E4-2230-4336-9030-2F5F69732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87BAD-847A-3A13-0815-E934922A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E32E5-A99F-EC4E-C27A-5A2FF6CB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409E2-B964-1F1E-707A-B07B647E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6CBB5-B22D-AAC7-518C-688C5D0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5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49CD7-6906-7E24-3BA0-B20C8E61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22BE8C-8B9D-C1C2-45BB-B5E40DD5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0D1B7B-16A8-4481-B61B-52F414935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6321C9-219D-7337-169C-0A1F7479F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878A70-449B-D8D8-44E2-E57AF3BAF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0DAAC5-3759-3479-9490-8580D336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5C4784-BB0F-0904-B712-A2627249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45C0AD-B071-F64E-222E-17475A52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99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B42DB-056A-DFA1-B019-C627FC39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145494-F019-02DD-9156-48DE9484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A1AE8F-4DD4-2A63-9DD5-D1012953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F690E4-DADC-EFF4-A3B0-A446F05C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F95739-2D4E-604C-C637-6DDEF664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03BDD3-AA40-0A71-B485-4F30DE7C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A646D5-FEEB-5FB9-0300-A00207A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66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7825A-F4B3-153F-D7DC-20A3ABFA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AC218-C1F4-F688-9822-C6FA2E6C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8E940-E5A0-13F4-B03C-E99F458A2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D0BA32-DC4F-5656-8195-7AACE63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79E713-3C8D-902A-EF30-CAF659B1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EE28D-3B71-9BE2-8BF7-65146020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0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2E922-E895-B683-F9BF-D0D7D04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D9823-B3CE-6E5C-D45B-B0DC66C28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19803A-3FDF-DD8F-305D-393303E2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1DAC28-3F88-338E-98AE-551A6598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94F99C-284A-6C6F-F149-09B65410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80145B-8A28-2AF2-F938-64182B08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676608-C52B-DADD-B5D3-A1399505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582A8-BAAF-417A-1A4A-B4D2FDA0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F6483-9B71-6066-0B4F-88DC0099C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D7FF-1EC7-1441-9ED4-D8C93471E9F8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0CEE8-7DCD-F84C-7526-A474E4A41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D9406-D0E1-F0D5-2002-97DBB16A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CA5-ACBF-7340-8DE8-60851D06C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>
            <a:extLst>
              <a:ext uri="{FF2B5EF4-FFF2-40B4-BE49-F238E27FC236}">
                <a16:creationId xmlns:a16="http://schemas.microsoft.com/office/drawing/2014/main" id="{3564AF55-FB70-39F1-6686-E62C60F7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199170"/>
            <a:ext cx="11858625" cy="645795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3200" dirty="0">
              <a:solidFill>
                <a:srgbClr val="0432FF"/>
              </a:solidFill>
              <a:latin typeface="Matura MT Script Capitals" panose="03020802060602070202" pitchFamily="66" charset="77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D6B6C04-E9DC-AC9C-20F0-74897C40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058" y="518820"/>
            <a:ext cx="4714041" cy="1015663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800" b="1" kern="0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rgbClr val="F7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LEEPP</a:t>
            </a:r>
            <a:r>
              <a:rPr lang="en-US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 </a:t>
            </a:r>
            <a:r>
              <a:rPr lang="en-US" sz="2400" b="1" kern="0" dirty="0">
                <a:solidFill>
                  <a:srgbClr val="F7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W</a:t>
            </a:r>
            <a:r>
              <a:rPr lang="en-US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orkshop </a:t>
            </a:r>
            <a:r>
              <a:rPr lang="en-US" sz="2400" b="1" kern="0" dirty="0">
                <a:solidFill>
                  <a:srgbClr val="F7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P</a:t>
            </a:r>
            <a:r>
              <a:rPr lang="en-US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ractical</a:t>
            </a:r>
          </a:p>
          <a:p>
            <a:pPr algn="ctr">
              <a:defRPr/>
            </a:pPr>
            <a:endParaRPr lang="en-US" sz="1400" b="1" kern="0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ea typeface="ＭＳ Ｐゴシック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LEEPP @ </a:t>
            </a:r>
            <a:r>
              <a:rPr lang="en-US" sz="1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ea typeface="ＭＳ Ｐゴシック" charset="0"/>
              </a:rPr>
              <a:t>JLab</a:t>
            </a:r>
            <a:endParaRPr lang="en-US" sz="800" b="1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ea typeface="ＭＳ Ｐゴシック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05ACA2-AC53-3BDA-5EAA-2BB4071F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415" y="6620752"/>
            <a:ext cx="2981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CC00FF"/>
                </a:solidFill>
                <a:latin typeface="Footlight MT Light" charset="0"/>
                <a:cs typeface="+mn-cs"/>
              </a:rPr>
              <a:t>Low Energy Electron Positron Physics at </a:t>
            </a:r>
            <a:r>
              <a:rPr lang="en-US" sz="1200" i="1" dirty="0" err="1">
                <a:solidFill>
                  <a:srgbClr val="CC00FF"/>
                </a:solidFill>
                <a:latin typeface="Footlight MT Light" charset="0"/>
                <a:cs typeface="+mn-cs"/>
              </a:rPr>
              <a:t>JLab</a:t>
            </a:r>
            <a:endParaRPr lang="en-US" sz="1200" i="1" dirty="0">
              <a:solidFill>
                <a:srgbClr val="CC00FF"/>
              </a:solidFill>
              <a:latin typeface="Footlight MT Light" charset="0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8AF578-61B3-9D30-533B-FE5ABF6E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364" y="6621634"/>
            <a:ext cx="16368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>
                <a:solidFill>
                  <a:srgbClr val="CC00FF"/>
                </a:solidFill>
                <a:latin typeface="Footlight MT Light" charset="0"/>
              </a:rPr>
              <a:t>March 23</a:t>
            </a:r>
            <a:r>
              <a:rPr lang="en-US" sz="1200" i="1" baseline="30000" dirty="0">
                <a:solidFill>
                  <a:srgbClr val="CC00FF"/>
                </a:solidFill>
                <a:latin typeface="Footlight MT Light" charset="0"/>
              </a:rPr>
              <a:t>th</a:t>
            </a:r>
            <a:r>
              <a:rPr lang="en-US" sz="1200" i="1" dirty="0">
                <a:solidFill>
                  <a:srgbClr val="CC00FF"/>
                </a:solidFill>
                <a:latin typeface="Footlight MT Light" charset="0"/>
                <a:cs typeface="+mn-cs"/>
              </a:rPr>
              <a:t>-27</a:t>
            </a:r>
            <a:r>
              <a:rPr lang="en-US" sz="1200" i="1" baseline="30000" dirty="0">
                <a:solidFill>
                  <a:srgbClr val="CC00FF"/>
                </a:solidFill>
                <a:latin typeface="Footlight MT Light" charset="0"/>
                <a:cs typeface="+mn-cs"/>
              </a:rPr>
              <a:t>th</a:t>
            </a:r>
            <a:r>
              <a:rPr lang="en-US" sz="1200" i="1" dirty="0">
                <a:solidFill>
                  <a:srgbClr val="CC00FF"/>
                </a:solidFill>
                <a:latin typeface="Footlight MT Light" charset="0"/>
                <a:cs typeface="+mn-cs"/>
              </a:rPr>
              <a:t>,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8E1E41-E860-2DE4-64DA-C413142F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67" y="2384543"/>
            <a:ext cx="2580090" cy="39561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tailEnd type="stealth"/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9483754-6E4C-74D4-C97E-01B541A7D89C}"/>
              </a:ext>
            </a:extLst>
          </p:cNvPr>
          <p:cNvSpPr txBox="1"/>
          <p:nvPr/>
        </p:nvSpPr>
        <p:spPr>
          <a:xfrm>
            <a:off x="1239967" y="1742108"/>
            <a:ext cx="975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D. Cassidy, J. </a:t>
            </a:r>
            <a:r>
              <a:rPr lang="fr-FR" sz="2000" dirty="0" err="1"/>
              <a:t>Grames</a:t>
            </a:r>
            <a:r>
              <a:rPr lang="fr-FR" sz="2000" dirty="0"/>
              <a:t>, D. </a:t>
            </a:r>
            <a:r>
              <a:rPr lang="fr-FR" sz="2000" dirty="0" err="1"/>
              <a:t>Higinbotham</a:t>
            </a:r>
            <a:r>
              <a:rPr lang="fr-FR" sz="2000" dirty="0"/>
              <a:t>, K. Jordan, </a:t>
            </a:r>
            <a:r>
              <a:rPr lang="fr-FR" sz="2000" dirty="0" err="1"/>
              <a:t>T</a:t>
            </a:r>
            <a:r>
              <a:rPr lang="fr-FR" sz="2000" dirty="0"/>
              <a:t>. </a:t>
            </a:r>
            <a:r>
              <a:rPr lang="fr-FR" sz="2000" dirty="0" err="1"/>
              <a:t>Kutz</a:t>
            </a:r>
            <a:r>
              <a:rPr lang="fr-FR" sz="2000" dirty="0"/>
              <a:t>, A. Schmidt, F. Selim, E. Voutier </a:t>
            </a:r>
            <a:r>
              <a:rPr lang="fr-FR" sz="2000" i="1" dirty="0"/>
              <a:t>et al.</a:t>
            </a:r>
            <a:endParaRPr lang="fr-FR" b="1" i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B6F1724-1107-009A-F97C-0E6557E2AAC9}"/>
              </a:ext>
            </a:extLst>
          </p:cNvPr>
          <p:cNvGrpSpPr/>
          <p:nvPr/>
        </p:nvGrpSpPr>
        <p:grpSpPr>
          <a:xfrm>
            <a:off x="5787478" y="3178097"/>
            <a:ext cx="4553045" cy="2085279"/>
            <a:chOff x="5246275" y="3144269"/>
            <a:chExt cx="4553045" cy="2085279"/>
          </a:xfrm>
        </p:grpSpPr>
        <p:sp>
          <p:nvSpPr>
            <p:cNvPr id="4" name="Double vague 3">
              <a:extLst>
                <a:ext uri="{FF2B5EF4-FFF2-40B4-BE49-F238E27FC236}">
                  <a16:creationId xmlns:a16="http://schemas.microsoft.com/office/drawing/2014/main" id="{6F54CC6B-76D0-C9CD-4173-F55F14C2FDFA}"/>
                </a:ext>
              </a:extLst>
            </p:cNvPr>
            <p:cNvSpPr/>
            <p:nvPr/>
          </p:nvSpPr>
          <p:spPr>
            <a:xfrm>
              <a:off x="5246275" y="3144269"/>
              <a:ext cx="4553045" cy="2085279"/>
            </a:xfrm>
            <a:prstGeom prst="doubleWave">
              <a:avLst>
                <a:gd name="adj1" fmla="val 9543"/>
                <a:gd name="adj2" fmla="val 5692"/>
              </a:avLst>
            </a:prstGeom>
            <a:solidFill>
              <a:srgbClr val="FFFF00"/>
            </a:solidFill>
            <a:ln>
              <a:solidFill>
                <a:srgbClr val="CD04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A61E980-C5A0-2C8A-0254-9342D27817AF}"/>
                </a:ext>
              </a:extLst>
            </p:cNvPr>
            <p:cNvSpPr txBox="1"/>
            <p:nvPr/>
          </p:nvSpPr>
          <p:spPr>
            <a:xfrm>
              <a:off x="5413915" y="3562139"/>
              <a:ext cx="43657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 err="1">
                  <a:solidFill>
                    <a:srgbClr val="0432FF"/>
                  </a:solidFill>
                  <a:latin typeface="Matura MT Script Capitals" panose="03020802060602070202" pitchFamily="66" charset="77"/>
                </a:rPr>
                <a:t>Welcome</a:t>
              </a:r>
              <a:r>
                <a:rPr lang="fr-FR" sz="3200" dirty="0">
                  <a:solidFill>
                    <a:srgbClr val="0432FF"/>
                  </a:solidFill>
                  <a:latin typeface="Matura MT Script Capitals" panose="03020802060602070202" pitchFamily="66" charset="77"/>
                </a:rPr>
                <a:t> to</a:t>
              </a:r>
              <a:endParaRPr lang="fr-FR" sz="800" dirty="0">
                <a:solidFill>
                  <a:srgbClr val="0432FF"/>
                </a:solidFill>
                <a:latin typeface="Matura MT Script Capitals" panose="03020802060602070202" pitchFamily="66" charset="77"/>
              </a:endParaRPr>
            </a:p>
            <a:p>
              <a:pPr algn="ctr"/>
              <a:endParaRPr lang="fr-FR" sz="800" dirty="0">
                <a:solidFill>
                  <a:srgbClr val="0432FF"/>
                </a:solidFill>
                <a:latin typeface="Matura MT Script Capitals" panose="03020802060602070202" pitchFamily="66" charset="77"/>
              </a:endParaRPr>
            </a:p>
            <a:p>
              <a:pPr algn="ctr"/>
              <a:r>
                <a:rPr lang="fr-FR" sz="3200" dirty="0">
                  <a:solidFill>
                    <a:srgbClr val="0432FF"/>
                  </a:solidFill>
                  <a:latin typeface="Matura MT Script Capitals" panose="03020802060602070202" pitchFamily="66" charset="77"/>
                </a:rPr>
                <a:t>LEEPP @ </a:t>
              </a:r>
              <a:r>
                <a:rPr lang="fr-FR" sz="3200" dirty="0" err="1">
                  <a:solidFill>
                    <a:srgbClr val="0432FF"/>
                  </a:solidFill>
                  <a:latin typeface="Matura MT Script Capitals" panose="03020802060602070202" pitchFamily="66" charset="77"/>
                </a:rPr>
                <a:t>JLab</a:t>
              </a:r>
              <a:r>
                <a:rPr lang="fr-FR" sz="3200" dirty="0">
                  <a:solidFill>
                    <a:srgbClr val="0432FF"/>
                  </a:solidFill>
                  <a:latin typeface="Matura MT Script Capitals" panose="03020802060602070202" pitchFamily="66" charset="77"/>
                </a:rPr>
                <a:t> 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7F35FDA7-1AD2-FEFD-903B-6E1602239DEF}"/>
              </a:ext>
            </a:extLst>
          </p:cNvPr>
          <p:cNvSpPr txBox="1"/>
          <p:nvPr/>
        </p:nvSpPr>
        <p:spPr>
          <a:xfrm>
            <a:off x="5129558" y="5727260"/>
            <a:ext cx="6551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D04FF"/>
              </a:buClr>
            </a:pPr>
            <a:r>
              <a:rPr lang="fr-FR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LEEPP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hold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 the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same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F113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room for the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whole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week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presentations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discussions, breaks, lunches).</a:t>
            </a:r>
          </a:p>
        </p:txBody>
      </p:sp>
    </p:spTree>
    <p:extLst>
      <p:ext uri="{BB962C8B-B14F-4D97-AF65-F5344CB8AC3E}">
        <p14:creationId xmlns:p14="http://schemas.microsoft.com/office/powerpoint/2010/main" val="109785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675E8-06EB-3426-DCEC-E535983AD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7B65B8B-7C2F-F527-3645-FBAA89C4E13E}"/>
              </a:ext>
            </a:extLst>
          </p:cNvPr>
          <p:cNvCxnSpPr>
            <a:cxnSpLocks/>
          </p:cNvCxnSpPr>
          <p:nvPr/>
        </p:nvCxnSpPr>
        <p:spPr>
          <a:xfrm>
            <a:off x="1152419" y="623127"/>
            <a:ext cx="108734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6DC73C9-6DF2-7897-58BA-A1929AFAB967}"/>
              </a:ext>
            </a:extLst>
          </p:cNvPr>
          <p:cNvCxnSpPr>
            <a:cxnSpLocks/>
          </p:cNvCxnSpPr>
          <p:nvPr/>
        </p:nvCxnSpPr>
        <p:spPr>
          <a:xfrm>
            <a:off x="172285" y="6614592"/>
            <a:ext cx="115161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A5E12AA-A4EB-37A0-FC32-7AD1997DA115}"/>
              </a:ext>
            </a:extLst>
          </p:cNvPr>
          <p:cNvSpPr txBox="1"/>
          <p:nvPr/>
        </p:nvSpPr>
        <p:spPr>
          <a:xfrm>
            <a:off x="11845786" y="6465193"/>
            <a:ext cx="4138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uhaus 93" pitchFamily="82" charset="77"/>
                <a:ea typeface="+mn-ea"/>
                <a:cs typeface="+mn-cs"/>
              </a:rPr>
              <a:t>2/4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05A3172-4A46-4C5E-7A7E-13585EB5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267" y="1024395"/>
            <a:ext cx="1279934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Lucida Calligraphy" charset="0"/>
              </a:rPr>
              <a:t>Agenda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4FC2EF-0311-6A0A-B8C9-84AF5C6DC2FD}"/>
              </a:ext>
            </a:extLst>
          </p:cNvPr>
          <p:cNvSpPr txBox="1"/>
          <p:nvPr/>
        </p:nvSpPr>
        <p:spPr>
          <a:xfrm>
            <a:off x="12438743" y="1448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LP15122-Picture.eps">
            <a:extLst>
              <a:ext uri="{FF2B5EF4-FFF2-40B4-BE49-F238E27FC236}">
                <a16:creationId xmlns:a16="http://schemas.microsoft.com/office/drawing/2014/main" id="{505DDD0E-5393-39ED-8432-8AE86DEDF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" y="98532"/>
            <a:ext cx="1057446" cy="10574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80AA58D-6AA8-BB5D-C7FA-AC9E9A40ED46}"/>
              </a:ext>
            </a:extLst>
          </p:cNvPr>
          <p:cNvSpPr txBox="1"/>
          <p:nvPr/>
        </p:nvSpPr>
        <p:spPr>
          <a:xfrm>
            <a:off x="1203162" y="161462"/>
            <a:ext cx="23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LEEPP @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JLab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804B1BBD-18CF-8853-03A2-3499BC8B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" y="6627805"/>
            <a:ext cx="1043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March 23</a:t>
            </a: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rd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, 2026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B3A40E1-2F42-10DF-BA7A-48050BF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1" y="5067681"/>
            <a:ext cx="116194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endParaRPr lang="fr-FR" sz="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b="1" dirty="0" err="1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JLab</a:t>
            </a:r>
            <a:r>
              <a:rPr lang="fr-FR" b="1" dirty="0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Tour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attendants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gather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on </a:t>
            </a:r>
            <a:r>
              <a:rPr lang="fr-FR" b="1" dirty="0" err="1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Wednesday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at </a:t>
            </a:r>
            <a:r>
              <a:rPr lang="fr-FR" b="1" dirty="0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 pm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fr-FR" b="1" dirty="0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CEBAF auditorium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endParaRPr lang="fr-FR" sz="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dirty="0">
                <a:solidFill>
                  <a:srgbClr val="F7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LEEPP </a:t>
            </a:r>
            <a:r>
              <a:rPr lang="fr-FR" b="1" dirty="0" err="1">
                <a:solidFill>
                  <a:srgbClr val="F7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proceedings</a:t>
            </a:r>
            <a:r>
              <a:rPr lang="fr-FR" b="1" dirty="0">
                <a:solidFill>
                  <a:srgbClr val="F7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published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Proceedings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Science (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A55C096-74BB-C8F2-D775-72868A8D83D0}"/>
              </a:ext>
            </a:extLst>
          </p:cNvPr>
          <p:cNvGrpSpPr/>
          <p:nvPr/>
        </p:nvGrpSpPr>
        <p:grpSpPr>
          <a:xfrm>
            <a:off x="596899" y="1630106"/>
            <a:ext cx="11061678" cy="3338660"/>
            <a:chOff x="596899" y="2683874"/>
            <a:chExt cx="11061678" cy="333866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C19620-D43A-2CB2-8B3B-7FF7EECE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899" y="2683874"/>
              <a:ext cx="11061678" cy="333866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BDC5C7E-E959-40E6-5CFB-87B350EA5758}"/>
                </a:ext>
              </a:extLst>
            </p:cNvPr>
            <p:cNvSpPr txBox="1"/>
            <p:nvPr/>
          </p:nvSpPr>
          <p:spPr>
            <a:xfrm rot="19813000">
              <a:off x="6277633" y="4780906"/>
              <a:ext cx="1150956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JLab</a:t>
              </a:r>
              <a:r>
                <a:rPr lang="fr-FR" sz="2000" dirty="0"/>
                <a:t> Tour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5508FDB-DCD4-C6F7-C1FA-355F3EF90A60}"/>
              </a:ext>
            </a:extLst>
          </p:cNvPr>
          <p:cNvSpPr txBox="1"/>
          <p:nvPr/>
        </p:nvSpPr>
        <p:spPr>
          <a:xfrm>
            <a:off x="6003468" y="6170343"/>
            <a:ext cx="566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i="1" dirty="0" err="1">
                <a:solidFill>
                  <a:srgbClr val="F70000"/>
                </a:solidFill>
              </a:rPr>
              <a:t>Please</a:t>
            </a:r>
            <a:r>
              <a:rPr lang="fr-FR" b="1" i="1" dirty="0">
                <a:solidFill>
                  <a:srgbClr val="F70000"/>
                </a:solidFill>
              </a:rPr>
              <a:t> </a:t>
            </a:r>
            <a:r>
              <a:rPr lang="fr-FR" b="1" i="1" dirty="0" err="1">
                <a:solidFill>
                  <a:srgbClr val="F70000"/>
                </a:solidFill>
              </a:rPr>
              <a:t>upload</a:t>
            </a:r>
            <a:r>
              <a:rPr lang="fr-FR" b="1" i="1" dirty="0">
                <a:solidFill>
                  <a:srgbClr val="F70000"/>
                </a:solidFill>
              </a:rPr>
              <a:t> </a:t>
            </a:r>
            <a:r>
              <a:rPr lang="fr-FR" b="1" i="1" dirty="0" err="1">
                <a:solidFill>
                  <a:srgbClr val="F70000"/>
                </a:solidFill>
              </a:rPr>
              <a:t>your</a:t>
            </a:r>
            <a:r>
              <a:rPr lang="fr-FR" b="1" i="1" dirty="0">
                <a:solidFill>
                  <a:srgbClr val="F70000"/>
                </a:solidFill>
              </a:rPr>
              <a:t> talk on the </a:t>
            </a:r>
            <a:r>
              <a:rPr lang="fr-FR" b="1" i="1" dirty="0" err="1">
                <a:solidFill>
                  <a:srgbClr val="F70000"/>
                </a:solidFill>
              </a:rPr>
              <a:t>indico</a:t>
            </a:r>
            <a:r>
              <a:rPr lang="fr-FR" b="1" i="1" dirty="0">
                <a:solidFill>
                  <a:srgbClr val="F70000"/>
                </a:solidFill>
              </a:rPr>
              <a:t> </a:t>
            </a:r>
            <a:r>
              <a:rPr lang="fr-FR" b="1" i="1" dirty="0" err="1">
                <a:solidFill>
                  <a:srgbClr val="F70000"/>
                </a:solidFill>
              </a:rPr>
              <a:t>before</a:t>
            </a:r>
            <a:r>
              <a:rPr lang="fr-FR" b="1" i="1" dirty="0">
                <a:solidFill>
                  <a:srgbClr val="F70000"/>
                </a:solidFill>
              </a:rPr>
              <a:t> </a:t>
            </a:r>
            <a:r>
              <a:rPr lang="fr-FR" b="1" i="1" dirty="0" err="1">
                <a:solidFill>
                  <a:srgbClr val="F70000"/>
                </a:solidFill>
              </a:rPr>
              <a:t>your</a:t>
            </a:r>
            <a:r>
              <a:rPr lang="fr-FR" b="1" i="1" dirty="0">
                <a:solidFill>
                  <a:srgbClr val="F70000"/>
                </a:solidFill>
              </a:rPr>
              <a:t> session</a:t>
            </a:r>
            <a:r>
              <a:rPr lang="fr-FR" b="1" dirty="0">
                <a:solidFill>
                  <a:srgbClr val="F70000"/>
                </a:solidFill>
              </a:rPr>
              <a:t>.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3BAD5C9-9BAF-C2C0-80D9-83500DF95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58736"/>
              </p:ext>
            </p:extLst>
          </p:nvPr>
        </p:nvGraphicFramePr>
        <p:xfrm>
          <a:off x="7818422" y="4502557"/>
          <a:ext cx="2093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28">
                  <a:extLst>
                    <a:ext uri="{9D8B030D-6E8A-4147-A177-3AD203B41FA5}">
                      <a16:colId xmlns:a16="http://schemas.microsoft.com/office/drawing/2014/main" val="2769029255"/>
                    </a:ext>
                  </a:extLst>
                </a:gridCol>
              </a:tblGrid>
              <a:tr h="3578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640549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2E312890-7084-9FBC-C72E-3771D5A5A0D0}"/>
              </a:ext>
            </a:extLst>
          </p:cNvPr>
          <p:cNvSpPr txBox="1"/>
          <p:nvPr/>
        </p:nvSpPr>
        <p:spPr>
          <a:xfrm>
            <a:off x="8517805" y="451646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Dinner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15A6-6ED5-65F6-346A-71FCE13E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54CE006-36DD-0190-0BEC-0B9F44FA0D9F}"/>
              </a:ext>
            </a:extLst>
          </p:cNvPr>
          <p:cNvCxnSpPr>
            <a:cxnSpLocks/>
          </p:cNvCxnSpPr>
          <p:nvPr/>
        </p:nvCxnSpPr>
        <p:spPr>
          <a:xfrm>
            <a:off x="1152419" y="623127"/>
            <a:ext cx="108734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C2ECADE-CCD7-2350-9D4C-4D658791D4FB}"/>
              </a:ext>
            </a:extLst>
          </p:cNvPr>
          <p:cNvCxnSpPr>
            <a:cxnSpLocks/>
          </p:cNvCxnSpPr>
          <p:nvPr/>
        </p:nvCxnSpPr>
        <p:spPr>
          <a:xfrm>
            <a:off x="172285" y="6614592"/>
            <a:ext cx="115161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4CA23C2-4B1F-9308-3CAD-B8D9BEEE65D1}"/>
              </a:ext>
            </a:extLst>
          </p:cNvPr>
          <p:cNvSpPr txBox="1"/>
          <p:nvPr/>
        </p:nvSpPr>
        <p:spPr>
          <a:xfrm>
            <a:off x="11845786" y="6465193"/>
            <a:ext cx="4138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uhaus 93" pitchFamily="82" charset="77"/>
                <a:ea typeface="+mn-ea"/>
                <a:cs typeface="+mn-cs"/>
              </a:rPr>
              <a:t>3/4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9BA84F4-F5BF-97B1-809E-4BD52655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266" y="1024395"/>
            <a:ext cx="201884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Lucida Calligraphy" charset="0"/>
              </a:rPr>
              <a:t>Get Together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BC263C-4D01-063C-C3A1-39E6E29076E4}"/>
              </a:ext>
            </a:extLst>
          </p:cNvPr>
          <p:cNvSpPr txBox="1"/>
          <p:nvPr/>
        </p:nvSpPr>
        <p:spPr>
          <a:xfrm>
            <a:off x="12438743" y="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LP15122-Picture.eps">
            <a:extLst>
              <a:ext uri="{FF2B5EF4-FFF2-40B4-BE49-F238E27FC236}">
                <a16:creationId xmlns:a16="http://schemas.microsoft.com/office/drawing/2014/main" id="{11185A4D-E71C-6575-B09A-6DAF72F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" y="98532"/>
            <a:ext cx="1057446" cy="1057446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E126F2BD-3C2D-863E-2BE8-E7405697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" y="6627805"/>
            <a:ext cx="1043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March 23</a:t>
            </a: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rd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, 2026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76FE6E-86FF-1C14-45B1-EA112360158D}"/>
              </a:ext>
            </a:extLst>
          </p:cNvPr>
          <p:cNvSpPr txBox="1"/>
          <p:nvPr/>
        </p:nvSpPr>
        <p:spPr>
          <a:xfrm>
            <a:off x="1203162" y="161462"/>
            <a:ext cx="23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LEEPP @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JLab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5063F92-598F-3A57-B3CD-F479BCB3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93" y="3284243"/>
            <a:ext cx="4268653" cy="2881341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6139690-8484-3C25-4203-3FCC80FB4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1836313"/>
            <a:ext cx="46547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LEEPP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reception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take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place on </a:t>
            </a:r>
            <a:r>
              <a:rPr lang="fr-FR" b="1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Monday</a:t>
            </a:r>
            <a:r>
              <a:rPr lang="fr-FR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17:30</a:t>
            </a:r>
            <a:r>
              <a:rPr lang="fr-FR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 the main lobby of CEBAF center.</a:t>
            </a:r>
          </a:p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endParaRPr lang="fr-FR" sz="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Boards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available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poster show.</a:t>
            </a:r>
            <a:endParaRPr lang="fr-FR" sz="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DC43C93-7A3D-F021-66F8-E42F0C12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7" y="3284245"/>
            <a:ext cx="4268653" cy="2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BF2B7B5-BF99-A40F-5F05-25312E49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92" y="1836308"/>
            <a:ext cx="46547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gather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on </a:t>
            </a:r>
            <a:r>
              <a:rPr lang="fr-FR" b="1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Wednesday</a:t>
            </a:r>
            <a:r>
              <a:rPr lang="fr-FR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17:30 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 the Tradition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Brewery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located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700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Thimble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Shoals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Blvd in Newport News.</a:t>
            </a:r>
            <a:endParaRPr lang="fr-FR" sz="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3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4EE25-0949-D145-6648-C3BB10420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805D09C-E0A0-6A07-1D1D-70ED8986D664}"/>
              </a:ext>
            </a:extLst>
          </p:cNvPr>
          <p:cNvCxnSpPr>
            <a:cxnSpLocks/>
          </p:cNvCxnSpPr>
          <p:nvPr/>
        </p:nvCxnSpPr>
        <p:spPr>
          <a:xfrm>
            <a:off x="1152419" y="623127"/>
            <a:ext cx="108734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15F287B-5C61-05F3-01FC-6DD94FAFA94A}"/>
              </a:ext>
            </a:extLst>
          </p:cNvPr>
          <p:cNvCxnSpPr>
            <a:cxnSpLocks/>
          </p:cNvCxnSpPr>
          <p:nvPr/>
        </p:nvCxnSpPr>
        <p:spPr>
          <a:xfrm>
            <a:off x="172285" y="6614592"/>
            <a:ext cx="115161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2932B5E-49A7-18A2-109F-0F75165C3595}"/>
              </a:ext>
            </a:extLst>
          </p:cNvPr>
          <p:cNvSpPr txBox="1"/>
          <p:nvPr/>
        </p:nvSpPr>
        <p:spPr>
          <a:xfrm>
            <a:off x="11845786" y="6465193"/>
            <a:ext cx="4138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>
                    <a:lumMod val="65000"/>
                  </a:prstClr>
                </a:solidFill>
                <a:latin typeface="Bauhaus 93" pitchFamily="82" charset="77"/>
              </a:rPr>
              <a:t>4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uhaus 93" pitchFamily="82" charset="77"/>
                <a:ea typeface="+mn-ea"/>
                <a:cs typeface="+mn-cs"/>
              </a:rPr>
              <a:t>/4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4D906F-346B-12B9-4519-51BBB9D800A7}"/>
              </a:ext>
            </a:extLst>
          </p:cNvPr>
          <p:cNvSpPr txBox="1"/>
          <p:nvPr/>
        </p:nvSpPr>
        <p:spPr>
          <a:xfrm>
            <a:off x="12438743" y="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LP15122-Picture.eps">
            <a:extLst>
              <a:ext uri="{FF2B5EF4-FFF2-40B4-BE49-F238E27FC236}">
                <a16:creationId xmlns:a16="http://schemas.microsoft.com/office/drawing/2014/main" id="{531B84EF-A016-2A5E-4D56-EA2CD6AB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" y="98532"/>
            <a:ext cx="1057446" cy="1057446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487BAC72-21FA-1C3B-2297-CDA60592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" y="6627805"/>
            <a:ext cx="1043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March 23</a:t>
            </a: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rd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ootlight MT Light" charset="0"/>
                <a:ea typeface="+mn-ea"/>
                <a:cs typeface="+mn-cs"/>
              </a:rPr>
              <a:t>, 2026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CDBEED-3C11-7CDF-6A73-9B8135FD03E4}"/>
              </a:ext>
            </a:extLst>
          </p:cNvPr>
          <p:cNvSpPr txBox="1"/>
          <p:nvPr/>
        </p:nvSpPr>
        <p:spPr>
          <a:xfrm>
            <a:off x="1203162" y="161462"/>
            <a:ext cx="23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LEEPP @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JLab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5C11734-FCC7-0547-447E-E846A365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54" y="1660348"/>
            <a:ext cx="888521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planning for a diner </a:t>
            </a:r>
            <a:r>
              <a:rPr lang="fr-FR" b="1" dirty="0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Thursday </a:t>
            </a:r>
            <a:r>
              <a:rPr lang="fr-FR" b="1" dirty="0" err="1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evening</a:t>
            </a:r>
            <a:r>
              <a:rPr lang="fr-FR" b="1" dirty="0">
                <a:solidFill>
                  <a:srgbClr val="0432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(not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supported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by the workshop)</a:t>
            </a:r>
          </a:p>
          <a:p>
            <a:pPr lvl="1" algn="just">
              <a:buClr>
                <a:srgbClr val="CD04FF"/>
              </a:buClr>
            </a:pP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sign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-up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sheet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circulate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(transportation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requirements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lvl="1" algn="just">
              <a:buClr>
                <a:srgbClr val="CD04FF"/>
              </a:buClr>
            </a:pP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Place to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determined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fr-FR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on </a:t>
            </a:r>
            <a:r>
              <a:rPr lang="fr-FR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</a:t>
            </a:r>
            <a:endParaRPr lang="fr-FR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525882E-9D21-B930-6AAB-132C5635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54" y="2843692"/>
            <a:ext cx="9939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D04FF"/>
              </a:buClr>
              <a:buFont typeface="Courier New" panose="02070309020205020404" pitchFamily="49" charset="0"/>
              <a:buChar char="o"/>
            </a:pP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Reach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-out to us (Axel, Doug,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Eric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Farida, Joe, Kevin, Tyler) if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any</a:t>
            </a:r>
            <a:r>
              <a:rPr lang="fr-FR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assistance.</a:t>
            </a:r>
          </a:p>
        </p:txBody>
      </p:sp>
      <p:sp>
        <p:nvSpPr>
          <p:cNvPr id="20" name="Explosion 2 19">
            <a:extLst>
              <a:ext uri="{FF2B5EF4-FFF2-40B4-BE49-F238E27FC236}">
                <a16:creationId xmlns:a16="http://schemas.microsoft.com/office/drawing/2014/main" id="{036AD1DD-C9B1-0F33-0418-7F752BA19669}"/>
              </a:ext>
            </a:extLst>
          </p:cNvPr>
          <p:cNvSpPr/>
          <p:nvPr/>
        </p:nvSpPr>
        <p:spPr>
          <a:xfrm>
            <a:off x="3334868" y="3582292"/>
            <a:ext cx="5529431" cy="2199935"/>
          </a:xfrm>
          <a:prstGeom prst="irregularSeal2">
            <a:avLst/>
          </a:prstGeom>
          <a:solidFill>
            <a:srgbClr val="FFFC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0432FF"/>
                </a:solidFill>
                <a:latin typeface="Matura MT Script Capitals" panose="03020802060602070202" pitchFamily="66" charset="77"/>
              </a:rPr>
              <a:t>Enjoy</a:t>
            </a:r>
            <a:r>
              <a:rPr lang="fr-FR" sz="3200" dirty="0">
                <a:solidFill>
                  <a:srgbClr val="0432FF"/>
                </a:solidFill>
                <a:latin typeface="Matura MT Script Capitals" panose="03020802060602070202" pitchFamily="66" charset="77"/>
              </a:rPr>
              <a:t> LEEPP !!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3A3514-991F-25C7-4F4D-6CEFADFD68EC}"/>
              </a:ext>
            </a:extLst>
          </p:cNvPr>
          <p:cNvSpPr txBox="1"/>
          <p:nvPr/>
        </p:nvSpPr>
        <p:spPr>
          <a:xfrm>
            <a:off x="9154763" y="5588591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CD04FF"/>
                </a:solidFill>
                <a:latin typeface="Lucida Calligraphy" panose="03010101010101010101" pitchFamily="66" charset="77"/>
              </a:rPr>
              <a:t>Questions ?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EA7623A-A2E7-2C76-B0D6-CBCE1237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266" y="1024395"/>
            <a:ext cx="201884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Lucida Calligraphy" charset="0"/>
              </a:rPr>
              <a:t>Get Together</a:t>
            </a:r>
          </a:p>
        </p:txBody>
      </p:sp>
    </p:spTree>
    <p:extLst>
      <p:ext uri="{BB962C8B-B14F-4D97-AF65-F5344CB8AC3E}">
        <p14:creationId xmlns:p14="http://schemas.microsoft.com/office/powerpoint/2010/main" val="1452253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72765</TotalTime>
  <Words>254</Words>
  <Application>Microsoft Macintosh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Bauhaus 93</vt:lpstr>
      <vt:lpstr>Calibri</vt:lpstr>
      <vt:lpstr>Calibri Light</vt:lpstr>
      <vt:lpstr>Courier New</vt:lpstr>
      <vt:lpstr>Footlight MT Light</vt:lpstr>
      <vt:lpstr>Lucida Calligraphy</vt:lpstr>
      <vt:lpstr>Matura MT Script Capitals</vt:lpstr>
      <vt:lpstr>Microsoft Sans Serif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Voutier</dc:creator>
  <cp:lastModifiedBy>Douglas Higinbotham</cp:lastModifiedBy>
  <cp:revision>435</cp:revision>
  <dcterms:created xsi:type="dcterms:W3CDTF">2022-06-14T07:58:15Z</dcterms:created>
  <dcterms:modified xsi:type="dcterms:W3CDTF">2026-03-23T12:51:24Z</dcterms:modified>
</cp:coreProperties>
</file>