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1657" r:id="rId3"/>
    <p:sldId id="550" r:id="rId4"/>
    <p:sldId id="21645" r:id="rId5"/>
    <p:sldId id="276" r:id="rId6"/>
    <p:sldId id="21641" r:id="rId7"/>
    <p:sldId id="21086" r:id="rId8"/>
    <p:sldId id="21454" r:id="rId9"/>
    <p:sldId id="21128" r:id="rId10"/>
    <p:sldId id="21640" r:id="rId11"/>
    <p:sldId id="21087" r:id="rId12"/>
    <p:sldId id="21642" r:id="rId13"/>
    <p:sldId id="21646" r:id="rId14"/>
    <p:sldId id="21644" r:id="rId15"/>
    <p:sldId id="21643" r:id="rId16"/>
    <p:sldId id="21233" r:id="rId17"/>
    <p:sldId id="21232" r:id="rId18"/>
    <p:sldId id="1496" r:id="rId19"/>
    <p:sldId id="21238" r:id="rId20"/>
    <p:sldId id="21663" r:id="rId21"/>
    <p:sldId id="21664" r:id="rId22"/>
    <p:sldId id="258" r:id="rId23"/>
    <p:sldId id="21662" r:id="rId24"/>
    <p:sldId id="21648" r:id="rId25"/>
    <p:sldId id="21651" r:id="rId26"/>
    <p:sldId id="21652" r:id="rId27"/>
    <p:sldId id="21653" r:id="rId28"/>
    <p:sldId id="21654" r:id="rId29"/>
    <p:sldId id="21655" r:id="rId30"/>
    <p:sldId id="21656" r:id="rId31"/>
    <p:sldId id="315" r:id="rId32"/>
    <p:sldId id="554" r:id="rId33"/>
    <p:sldId id="21661" r:id="rId34"/>
    <p:sldId id="21650" r:id="rId35"/>
    <p:sldId id="21064" r:id="rId36"/>
  </p:sldIdLst>
  <p:sldSz cx="13439775" cy="7559675"/>
  <p:notesSz cx="6805613" cy="9939338"/>
  <p:defaultTextStyle>
    <a:defPPr>
      <a:defRPr lang="ja-JP"/>
    </a:defPPr>
    <a:lvl1pPr marL="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FF64"/>
    <a:srgbClr val="006025"/>
    <a:srgbClr val="DD5A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4660" autoAdjust="0"/>
  </p:normalViewPr>
  <p:slideViewPr>
    <p:cSldViewPr>
      <p:cViewPr varScale="1">
        <p:scale>
          <a:sx n="97" d="100"/>
          <a:sy n="97" d="100"/>
        </p:scale>
        <p:origin x="420" y="90"/>
      </p:cViewPr>
      <p:guideLst>
        <p:guide orient="horz" pos="2381"/>
        <p:guide pos="4234"/>
      </p:guideLst>
    </p:cSldViewPr>
  </p:slideViewPr>
  <p:outlineViewPr>
    <p:cViewPr>
      <p:scale>
        <a:sx n="33" d="100"/>
        <a:sy n="33" d="100"/>
      </p:scale>
      <p:origin x="0" y="13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Ne+/Ne-/GeV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accent6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triangle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30E-4F4F-93D0-499EC9CFC7BE}"/>
              </c:ext>
            </c:extLst>
          </c:dPt>
          <c:dPt>
            <c:idx val="1"/>
            <c:marker>
              <c:symbol val="triangle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F30E-4F4F-93D0-499EC9CFC7BE}"/>
              </c:ext>
            </c:extLst>
          </c:dPt>
          <c:dPt>
            <c:idx val="2"/>
            <c:marker>
              <c:symbol val="triangle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F30E-4F4F-93D0-499EC9CFC7BE}"/>
              </c:ext>
            </c:extLst>
          </c:dPt>
          <c:dPt>
            <c:idx val="4"/>
            <c:marker>
              <c:symbol val="diamond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30E-4F4F-93D0-499EC9CFC7BE}"/>
              </c:ext>
            </c:extLst>
          </c:dPt>
          <c:dPt>
            <c:idx val="7"/>
            <c:marker>
              <c:symbol val="triangle"/>
              <c:size val="14"/>
              <c:spPr>
                <a:solidFill>
                  <a:srgbClr val="FF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F30E-4F4F-93D0-499EC9CFC7BE}"/>
              </c:ext>
            </c:extLst>
          </c:dPt>
          <c:dPt>
            <c:idx val="9"/>
            <c:marker>
              <c:symbol val="diamond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F30E-4F4F-93D0-499EC9CFC7BE}"/>
              </c:ext>
            </c:extLst>
          </c:dPt>
          <c:dPt>
            <c:idx val="10"/>
            <c:marker>
              <c:symbol val="circle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F30E-4F4F-93D0-499EC9CFC7BE}"/>
              </c:ext>
            </c:extLst>
          </c:dPt>
          <c:dPt>
            <c:idx val="11"/>
            <c:marker>
              <c:symbol val="diamond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F30E-4F4F-93D0-499EC9CFC7BE}"/>
              </c:ext>
            </c:extLst>
          </c:dPt>
          <c:dPt>
            <c:idx val="12"/>
            <c:marker>
              <c:symbol val="diamond"/>
              <c:size val="14"/>
              <c:spPr>
                <a:solidFill>
                  <a:schemeClr val="accent2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F30E-4F4F-93D0-499EC9CFC7BE}"/>
              </c:ext>
            </c:extLst>
          </c:dPt>
          <c:dPt>
            <c:idx val="13"/>
            <c:marker>
              <c:symbol val="diamond"/>
              <c:size val="14"/>
              <c:spPr>
                <a:solidFill>
                  <a:schemeClr val="accent2">
                    <a:alpha val="81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F30E-4F4F-93D0-499EC9CFC7BE}"/>
              </c:ext>
            </c:extLst>
          </c:dPt>
          <c:xVal>
            <c:numRef>
              <c:f>Sheet1!$B$2:$B$15</c:f>
              <c:numCache>
                <c:formatCode>General</c:formatCode>
                <c:ptCount val="14"/>
                <c:pt idx="0">
                  <c:v>8.9999999999999993E-3</c:v>
                </c:pt>
                <c:pt idx="1">
                  <c:v>1.52E-2</c:v>
                </c:pt>
                <c:pt idx="2">
                  <c:v>4.2999999999999997E-2</c:v>
                </c:pt>
                <c:pt idx="3">
                  <c:v>0.125</c:v>
                </c:pt>
                <c:pt idx="4">
                  <c:v>4</c:v>
                </c:pt>
                <c:pt idx="5">
                  <c:v>0.91200000000000003</c:v>
                </c:pt>
                <c:pt idx="6">
                  <c:v>1</c:v>
                </c:pt>
                <c:pt idx="7">
                  <c:v>3.5</c:v>
                </c:pt>
                <c:pt idx="8">
                  <c:v>4</c:v>
                </c:pt>
                <c:pt idx="9">
                  <c:v>13.32</c:v>
                </c:pt>
                <c:pt idx="10">
                  <c:v>27</c:v>
                </c:pt>
                <c:pt idx="11">
                  <c:v>56.32</c:v>
                </c:pt>
                <c:pt idx="12">
                  <c:v>62.9</c:v>
                </c:pt>
                <c:pt idx="13">
                  <c:v>73.260000000000005</c:v>
                </c:pt>
              </c:numCache>
            </c:numRef>
          </c:xVal>
          <c:yVal>
            <c:numRef>
              <c:f>Sheet1!$D$2:$D$15</c:f>
              <c:numCache>
                <c:formatCode>General</c:formatCode>
                <c:ptCount val="14"/>
                <c:pt idx="0">
                  <c:v>7.2999999999999995E-2</c:v>
                </c:pt>
                <c:pt idx="1">
                  <c:v>6.3E-2</c:v>
                </c:pt>
                <c:pt idx="2">
                  <c:v>0.05</c:v>
                </c:pt>
                <c:pt idx="3">
                  <c:v>1.4E-2</c:v>
                </c:pt>
                <c:pt idx="4">
                  <c:v>3.7499999999999999E-2</c:v>
                </c:pt>
                <c:pt idx="5">
                  <c:v>1.2999999999999999E-2</c:v>
                </c:pt>
                <c:pt idx="6">
                  <c:v>0.03</c:v>
                </c:pt>
                <c:pt idx="7">
                  <c:v>0.114</c:v>
                </c:pt>
                <c:pt idx="8">
                  <c:v>2.5000000000000001E-2</c:v>
                </c:pt>
                <c:pt idx="9">
                  <c:v>0.11666666666666665</c:v>
                </c:pt>
                <c:pt idx="10">
                  <c:v>3.5999999999999997E-2</c:v>
                </c:pt>
                <c:pt idx="11">
                  <c:v>0.28000000000000003</c:v>
                </c:pt>
                <c:pt idx="12">
                  <c:v>0</c:v>
                </c:pt>
                <c:pt idx="13">
                  <c:v>0.43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F30E-4F4F-93D0-499EC9CFC7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8712144"/>
        <c:axId val="728713392"/>
      </c:scatterChart>
      <c:valAx>
        <c:axId val="728712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e- beam power (kW)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28713392"/>
        <c:crosses val="autoZero"/>
        <c:crossBetween val="midCat"/>
      </c:valAx>
      <c:valAx>
        <c:axId val="72871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Ne+/Ne-/GeV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28712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Sheet2!$C$2:$C$8</c:f>
              <c:numCache>
                <c:formatCode>General</c:formatCode>
                <c:ptCount val="7"/>
                <c:pt idx="0">
                  <c:v>0.5</c:v>
                </c:pt>
                <c:pt idx="1">
                  <c:v>18.8</c:v>
                </c:pt>
                <c:pt idx="2">
                  <c:v>3.1</c:v>
                </c:pt>
                <c:pt idx="3">
                  <c:v>480</c:v>
                </c:pt>
                <c:pt idx="4">
                  <c:v>20</c:v>
                </c:pt>
                <c:pt idx="5">
                  <c:v>7.4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B0-4A2F-88BD-E44183B72B6C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Sheet2!$D$2:$D$8</c:f>
              <c:numCache>
                <c:formatCode>General</c:formatCode>
                <c:ptCount val="7"/>
                <c:pt idx="0">
                  <c:v>2.5</c:v>
                </c:pt>
                <c:pt idx="1">
                  <c:v>55.2</c:v>
                </c:pt>
                <c:pt idx="2">
                  <c:v>996.9</c:v>
                </c:pt>
                <c:pt idx="3">
                  <c:v>520</c:v>
                </c:pt>
                <c:pt idx="4">
                  <c:v>730</c:v>
                </c:pt>
                <c:pt idx="5">
                  <c:v>87.6</c:v>
                </c:pt>
                <c:pt idx="6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B0-4A2F-88BD-E44183B72B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060832"/>
        <c:axId val="14054592"/>
      </c:barChart>
      <c:catAx>
        <c:axId val="14060832"/>
        <c:scaling>
          <c:orientation val="minMax"/>
        </c:scaling>
        <c:delete val="1"/>
        <c:axPos val="b"/>
        <c:majorTickMark val="out"/>
        <c:minorTickMark val="none"/>
        <c:tickLblPos val="nextTo"/>
        <c:crossAx val="14054592"/>
        <c:crosses val="autoZero"/>
        <c:auto val="1"/>
        <c:lblAlgn val="ctr"/>
        <c:lblOffset val="100"/>
        <c:noMultiLvlLbl val="0"/>
      </c:catAx>
      <c:valAx>
        <c:axId val="14054592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6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Sheet2!$C$2:$C$8</c:f>
              <c:numCache>
                <c:formatCode>General</c:formatCode>
                <c:ptCount val="7"/>
                <c:pt idx="0">
                  <c:v>0.5</c:v>
                </c:pt>
                <c:pt idx="1">
                  <c:v>18.8</c:v>
                </c:pt>
                <c:pt idx="2">
                  <c:v>3.1</c:v>
                </c:pt>
                <c:pt idx="3">
                  <c:v>480</c:v>
                </c:pt>
                <c:pt idx="4">
                  <c:v>20</c:v>
                </c:pt>
                <c:pt idx="5">
                  <c:v>7.4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59-4E71-BEDD-6FDCDD5A9C6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Sheet2!$D$2:$D$8</c:f>
              <c:numCache>
                <c:formatCode>General</c:formatCode>
                <c:ptCount val="7"/>
                <c:pt idx="0">
                  <c:v>2.5</c:v>
                </c:pt>
                <c:pt idx="1">
                  <c:v>55.2</c:v>
                </c:pt>
                <c:pt idx="2">
                  <c:v>996.9</c:v>
                </c:pt>
                <c:pt idx="3">
                  <c:v>520</c:v>
                </c:pt>
                <c:pt idx="4">
                  <c:v>730</c:v>
                </c:pt>
                <c:pt idx="5">
                  <c:v>87.6</c:v>
                </c:pt>
                <c:pt idx="6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59-4E71-BEDD-6FDCDD5A9C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060832"/>
        <c:axId val="14054592"/>
      </c:barChart>
      <c:catAx>
        <c:axId val="14060832"/>
        <c:scaling>
          <c:orientation val="minMax"/>
        </c:scaling>
        <c:delete val="1"/>
        <c:axPos val="b"/>
        <c:majorTickMark val="out"/>
        <c:minorTickMark val="none"/>
        <c:tickLblPos val="nextTo"/>
        <c:crossAx val="14054592"/>
        <c:crosses val="autoZero"/>
        <c:auto val="1"/>
        <c:lblAlgn val="ctr"/>
        <c:lblOffset val="100"/>
        <c:noMultiLvlLbl val="0"/>
      </c:catAx>
      <c:valAx>
        <c:axId val="14054592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06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FFFF"/>
    </a:solidFill>
    <a:ln w="12700" cap="flat" cmpd="sng" algn="ctr">
      <a:solidFill>
        <a:srgbClr val="292929"/>
      </a:solidFill>
      <a:prstDash val="solid"/>
      <a:miter lim="800000"/>
    </a:ln>
    <a:effectLst/>
  </c:spPr>
  <c:txPr>
    <a:bodyPr/>
    <a:lstStyle/>
    <a:p>
      <a:pPr>
        <a:defRPr>
          <a:solidFill>
            <a:srgbClr val="292929"/>
          </a:solidFill>
          <a:latin typeface="+mn-lt"/>
          <a:ea typeface="+mn-ea"/>
          <a:cs typeface="+mn-cs"/>
        </a:defRPr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94033-C7F5-4CB8-8CFC-7B2E68772780}" type="datetimeFigureOut">
              <a:rPr kumimoji="1" lang="ja-JP" altLang="en-US" smtClean="0"/>
              <a:t>2026/3/24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664DD-30CE-4259-9D7E-C556D1E3A5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047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E6FD8-D564-4BA1-A685-475324DE8811}" type="datetimeFigureOut">
              <a:rPr kumimoji="1" lang="ja-JP" altLang="en-US" smtClean="0"/>
              <a:t>2026/3/24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3A99-117A-4FFA-AA6D-2382E5F3A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54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335994" y="1007958"/>
            <a:ext cx="3695939" cy="2771881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1984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hidden">
          <a:xfrm>
            <a:off x="0" y="1847920"/>
            <a:ext cx="12767786" cy="1259946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359944" y="3947830"/>
            <a:ext cx="8287862" cy="209991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サブタイトルの書式設定</a:t>
            </a:r>
            <a:endParaRPr lang="ja-JP" altLang="en-US" dirty="0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231980" y="1590682"/>
            <a:ext cx="10415826" cy="1763924"/>
          </a:xfrm>
        </p:spPr>
        <p:txBody>
          <a:bodyPr anchor="ctr"/>
          <a:lstStyle>
            <a:lvl1pPr algn="l"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19" name="日付プレースホル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1"/>
          </p:nvPr>
        </p:nvSpPr>
        <p:spPr>
          <a:xfrm>
            <a:off x="9183846" y="6989201"/>
            <a:ext cx="3135947" cy="402483"/>
          </a:xfrm>
        </p:spPr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93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475519" y="1160447"/>
            <a:ext cx="11747880" cy="54769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80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6629372" y="1043533"/>
            <a:ext cx="6698123" cy="5904656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ー 6"/>
          <p:cNvSpPr>
            <a:spLocks noGrp="1"/>
          </p:cNvSpPr>
          <p:nvPr>
            <p:ph sz="quarter" idx="17"/>
          </p:nvPr>
        </p:nvSpPr>
        <p:spPr>
          <a:xfrm>
            <a:off x="112279" y="1043533"/>
            <a:ext cx="6426577" cy="5904656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54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" y="0"/>
            <a:ext cx="13439775" cy="98694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62977" y="89226"/>
            <a:ext cx="10520823" cy="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9982" y="1186435"/>
            <a:ext cx="11260478" cy="553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2"/>
          </p:nvPr>
        </p:nvSpPr>
        <p:spPr>
          <a:xfrm>
            <a:off x="1231980" y="7006700"/>
            <a:ext cx="3135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14" name="フッター プレースホルダ 13"/>
          <p:cNvSpPr>
            <a:spLocks noGrp="1"/>
          </p:cNvSpPr>
          <p:nvPr>
            <p:ph type="ftr" sz="quarter" idx="3"/>
          </p:nvPr>
        </p:nvSpPr>
        <p:spPr>
          <a:xfrm>
            <a:off x="4591924" y="7006700"/>
            <a:ext cx="425592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4"/>
          </p:nvPr>
        </p:nvSpPr>
        <p:spPr>
          <a:xfrm>
            <a:off x="9183846" y="7006700"/>
            <a:ext cx="3135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20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503972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1007943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511915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2015886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493472" indent="-49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3527">
          <a:solidFill>
            <a:schemeClr val="tx1"/>
          </a:solidFill>
          <a:latin typeface="+mn-lt"/>
          <a:ea typeface="+mn-ea"/>
          <a:cs typeface="+mn-cs"/>
        </a:defRPr>
      </a:lvl1pPr>
      <a:lvl2pPr marL="979945" indent="-48472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kumimoji="1" sz="3086">
          <a:solidFill>
            <a:schemeClr val="tx1"/>
          </a:solidFill>
          <a:latin typeface="+mn-lt"/>
          <a:ea typeface="+mn-ea"/>
        </a:defRPr>
      </a:lvl2pPr>
      <a:lvl3pPr marL="1426170" indent="-4444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646">
          <a:solidFill>
            <a:schemeClr val="tx1"/>
          </a:solidFill>
          <a:latin typeface="+mn-lt"/>
          <a:ea typeface="+mn-ea"/>
        </a:defRPr>
      </a:lvl3pPr>
      <a:lvl4pPr marL="1853146" indent="-42522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kumimoji="1" sz="2205">
          <a:solidFill>
            <a:schemeClr val="tx1"/>
          </a:solidFill>
          <a:latin typeface="+mn-lt"/>
          <a:ea typeface="+mn-ea"/>
        </a:defRPr>
      </a:lvl4pPr>
      <a:lvl5pPr marL="2281871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5pPr>
      <a:lvl6pPr marL="2785843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6pPr>
      <a:lvl7pPr marL="3289814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7pPr>
      <a:lvl8pPr marL="3793786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8pPr>
      <a:lvl9pPr marL="4297757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5.jp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sz="2800" dirty="0"/>
              <a:t>2026/3/26</a:t>
            </a:r>
          </a:p>
          <a:p>
            <a:r>
              <a:rPr lang="en-US" altLang="ja-JP" sz="2800" dirty="0"/>
              <a:t>KEK Accelerator Lab.</a:t>
            </a:r>
          </a:p>
          <a:p>
            <a:r>
              <a:rPr lang="en-US" altLang="ja-JP" sz="2800" dirty="0"/>
              <a:t>Yoshinori Enomoto</a:t>
            </a:r>
            <a:endParaRPr kumimoji="1" lang="ja-JP" altLang="en-US" sz="2800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4000" b="1" dirty="0"/>
              <a:t>High energy and slow positron sources at KEK</a:t>
            </a:r>
            <a:endParaRPr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881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2CB3D-18DB-5F68-2B8F-3988A24BD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0D21F1-593B-CF7B-1341-F28218C52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/>
              <a:t>Schedule and status</a:t>
            </a:r>
            <a:endParaRPr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DDB99B-1D01-8B55-FD61-498F326D41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428CDC-B37A-2B2E-FAC8-C936038411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B9B9EA8-41C2-DE7D-916C-ECBFB22583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10</a:t>
            </a:fld>
            <a:endParaRPr kumimoji="1" lang="ja-JP" altLang="en-US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709ED4F0-D5DC-3279-733A-E621E1B5A4E6}"/>
              </a:ext>
            </a:extLst>
          </p:cNvPr>
          <p:cNvGraphicFramePr>
            <a:graphicFrameLocks/>
          </p:cNvGraphicFramePr>
          <p:nvPr/>
        </p:nvGraphicFramePr>
        <p:xfrm>
          <a:off x="1463304" y="1036796"/>
          <a:ext cx="10332169" cy="441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705">
                  <a:extLst>
                    <a:ext uri="{9D8B030D-6E8A-4147-A177-3AD203B41FA5}">
                      <a16:colId xmlns:a16="http://schemas.microsoft.com/office/drawing/2014/main" val="395983289"/>
                    </a:ext>
                  </a:extLst>
                </a:gridCol>
                <a:gridCol w="865266">
                  <a:extLst>
                    <a:ext uri="{9D8B030D-6E8A-4147-A177-3AD203B41FA5}">
                      <a16:colId xmlns:a16="http://schemas.microsoft.com/office/drawing/2014/main" val="4167180879"/>
                    </a:ext>
                  </a:extLst>
                </a:gridCol>
                <a:gridCol w="421072">
                  <a:extLst>
                    <a:ext uri="{9D8B030D-6E8A-4147-A177-3AD203B41FA5}">
                      <a16:colId xmlns:a16="http://schemas.microsoft.com/office/drawing/2014/main" val="1778253763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55409351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32763999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42360838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345908477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4077553560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86394600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400987772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48254173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36401051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806038203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8406414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466626922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68450510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800880698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176014079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75445127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248486520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25905551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1858799682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93724054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636519759"/>
                    </a:ext>
                  </a:extLst>
                </a:gridCol>
              </a:tblGrid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FY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2022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2023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2024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2025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2026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2027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426642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year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2023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2024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2025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2026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2027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60492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Quarter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388919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Test bench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383493"/>
                  </a:ext>
                </a:extLst>
              </a:tr>
              <a:tr h="406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High power test bench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302053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W-Cu connection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79484"/>
                  </a:ext>
                </a:extLst>
              </a:tr>
              <a:tr h="249052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Target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Rotation    mechanism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52083"/>
                  </a:ext>
                </a:extLst>
              </a:tr>
              <a:tr h="24905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Disk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214451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FC base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1</a:t>
                      </a:r>
                      <a:r>
                        <a:rPr kumimoji="1" lang="en-US" altLang="ja-JP" sz="1000" b="1" baseline="30000" dirty="0"/>
                        <a:t>st</a:t>
                      </a:r>
                      <a:r>
                        <a:rPr kumimoji="1" lang="en-US" altLang="ja-JP" sz="1000" b="1" dirty="0"/>
                        <a:t>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133094"/>
                  </a:ext>
                </a:extLst>
              </a:tr>
              <a:tr h="406663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magnet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Solenoid 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65875"/>
                  </a:ext>
                </a:extLst>
              </a:tr>
              <a:tr h="406663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Power supply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14472"/>
                  </a:ext>
                </a:extLst>
              </a:tr>
              <a:tr h="406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Chamber, vacuum, support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470086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Acc. structure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1</a:t>
                      </a:r>
                      <a:r>
                        <a:rPr kumimoji="1" lang="en-US" altLang="ja-JP" sz="1000" b="1" baseline="30000" dirty="0"/>
                        <a:t>st</a:t>
                      </a:r>
                      <a:r>
                        <a:rPr kumimoji="1" lang="en-US" altLang="ja-JP" sz="1000" b="1" dirty="0"/>
                        <a:t>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525782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FC power supply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793894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434099-E7DF-77BD-5357-DA74122819FD}"/>
              </a:ext>
            </a:extLst>
          </p:cNvPr>
          <p:cNvSpPr txBox="1"/>
          <p:nvPr/>
        </p:nvSpPr>
        <p:spPr>
          <a:xfrm>
            <a:off x="1463303" y="5619660"/>
            <a:ext cx="11560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srgbClr val="00B0F0"/>
                </a:solidFill>
                <a:latin typeface="Arial"/>
                <a:ea typeface="ＭＳ Ｐゴシック"/>
              </a:rPr>
              <a:t>Design</a:t>
            </a:r>
          </a:p>
          <a:p>
            <a:pPr>
              <a:defRPr/>
            </a:pPr>
            <a:r>
              <a:rPr lang="en-US" altLang="ja-JP" sz="1200" dirty="0">
                <a:solidFill>
                  <a:srgbClr val="FF0000"/>
                </a:solidFill>
                <a:latin typeface="Arial"/>
                <a:ea typeface="ＭＳ Ｐゴシック"/>
              </a:rPr>
              <a:t>Manufacturing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B050"/>
                </a:solidFill>
                <a:latin typeface="Arial"/>
                <a:ea typeface="ＭＳ Ｐゴシック"/>
              </a:rPr>
              <a:t>test</a:t>
            </a:r>
            <a:endParaRPr lang="ja-JP" altLang="en-US" sz="1200" dirty="0">
              <a:solidFill>
                <a:srgbClr val="00B050"/>
              </a:solidFill>
              <a:latin typeface="Arial"/>
              <a:ea typeface="ＭＳ Ｐゴシック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4EB8D89A-057C-478F-A5C6-038A9817D784}"/>
              </a:ext>
            </a:extLst>
          </p:cNvPr>
          <p:cNvCxnSpPr>
            <a:cxnSpLocks/>
          </p:cNvCxnSpPr>
          <p:nvPr/>
        </p:nvCxnSpPr>
        <p:spPr>
          <a:xfrm>
            <a:off x="8846328" y="1781148"/>
            <a:ext cx="0" cy="367240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62694F5-943A-5052-3799-80B7309C04F7}"/>
              </a:ext>
            </a:extLst>
          </p:cNvPr>
          <p:cNvSpPr txBox="1"/>
          <p:nvPr/>
        </p:nvSpPr>
        <p:spPr>
          <a:xfrm>
            <a:off x="8448079" y="5459816"/>
            <a:ext cx="78579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Now!</a:t>
            </a:r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2AB99ED-81FA-5C0B-EB00-215367E6D0F1}"/>
              </a:ext>
            </a:extLst>
          </p:cNvPr>
          <p:cNvSpPr txBox="1"/>
          <p:nvPr/>
        </p:nvSpPr>
        <p:spPr>
          <a:xfrm>
            <a:off x="1823343" y="6517882"/>
            <a:ext cx="1058517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800" dirty="0"/>
              <a:t>This work was supported by  【MEXT Development of key element technologies to improve the performance of future accelerators Program】  Japan Grant Number JPMXP1423812204. 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58954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A4DB65-3F9F-8170-C75D-AD29AEBD2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39BEDE-47FF-9AE0-DCB8-12D0117AD8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025B27-67AD-8FF0-C6C2-9CF2777C01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A4EC06-FD45-5023-4C54-3458916E7C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7" name="コンテンツ プレースホルダー 6" descr="屋内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7CB7ADF-5361-C1D4-1CDB-7C5A29D0CB1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65" y="-8354"/>
            <a:ext cx="10101844" cy="75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71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3C4AD3-D607-E0C6-27A5-92D23C664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E15FDD4C-F2A4-B377-D931-486AED1C707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1"/>
          <a:stretch>
            <a:fillRect/>
          </a:stretch>
        </p:blipFill>
        <p:spPr bwMode="auto">
          <a:xfrm>
            <a:off x="-1" y="5033"/>
            <a:ext cx="13439775" cy="755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EE2BD2-DB4B-0041-97A3-11189BABE6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7C599A-A0EC-3C3C-2CBF-305750982D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06D07F-1640-49E3-216A-D794C1F0A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0094FE1-5E40-ADE4-A237-902D637D89C0}"/>
              </a:ext>
            </a:extLst>
          </p:cNvPr>
          <p:cNvSpPr txBox="1"/>
          <p:nvPr/>
        </p:nvSpPr>
        <p:spPr>
          <a:xfrm>
            <a:off x="111999" y="7076176"/>
            <a:ext cx="4076757" cy="4082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https://www2.kek.jp/imss/mb-linq/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8F1A00-33C7-7B35-3660-E126652155A6}"/>
              </a:ext>
            </a:extLst>
          </p:cNvPr>
          <p:cNvSpPr txBox="1"/>
          <p:nvPr/>
        </p:nvSpPr>
        <p:spPr>
          <a:xfrm>
            <a:off x="527199" y="13980"/>
            <a:ext cx="12072536" cy="4082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MB-LINQ: </a:t>
            </a:r>
            <a:r>
              <a:rPr lang="en-US" altLang="ja-JP" b="1" dirty="0"/>
              <a:t>M</a:t>
            </a:r>
            <a:r>
              <a:rPr lang="en-US" altLang="ja-JP" dirty="0"/>
              <a:t>ulti quantum-</a:t>
            </a:r>
            <a:r>
              <a:rPr lang="en-US" altLang="ja-JP" b="1" dirty="0"/>
              <a:t>B</a:t>
            </a:r>
            <a:r>
              <a:rPr lang="en-US" altLang="ja-JP" dirty="0"/>
              <a:t>eam facility with superconducting </a:t>
            </a:r>
            <a:r>
              <a:rPr lang="en-US" altLang="ja-JP" b="1" dirty="0" err="1"/>
              <a:t>LIN</a:t>
            </a:r>
            <a:r>
              <a:rPr lang="en-US" altLang="ja-JP" dirty="0" err="1"/>
              <a:t>ac</a:t>
            </a:r>
            <a:r>
              <a:rPr lang="en-US" altLang="ja-JP" dirty="0"/>
              <a:t> for material-</a:t>
            </a:r>
            <a:r>
              <a:rPr lang="en-US" altLang="ja-JP" b="1" dirty="0"/>
              <a:t>Q</a:t>
            </a:r>
            <a:r>
              <a:rPr lang="en-US" altLang="ja-JP" dirty="0"/>
              <a:t>uantum-life sciences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868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E9F67A-1BAD-B465-D60C-AFA8E8450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MB-LINQ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ADBB1-DFDE-0083-8068-79D69252D8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7627" y="1253022"/>
            <a:ext cx="4176464" cy="5476908"/>
          </a:xfrm>
        </p:spPr>
        <p:txBody>
          <a:bodyPr/>
          <a:lstStyle/>
          <a:p>
            <a:r>
              <a:rPr lang="en-US" altLang="ja-JP" sz="1800" dirty="0"/>
              <a:t>CDR published </a:t>
            </a:r>
          </a:p>
          <a:p>
            <a:pPr lvl="1"/>
            <a:r>
              <a:rPr lang="en-US" altLang="ja-JP" sz="1800" dirty="0"/>
              <a:t>Details of facility are not yet fixed</a:t>
            </a:r>
            <a:endParaRPr kumimoji="1" lang="en-US" altLang="ja-JP" sz="1800" dirty="0"/>
          </a:p>
          <a:p>
            <a:r>
              <a:rPr kumimoji="1" lang="en-US" altLang="ja-JP" sz="1800" dirty="0"/>
              <a:t>In the context of PF (photon factory, a 40 years old SR light source in KEK) upgrade</a:t>
            </a:r>
          </a:p>
          <a:p>
            <a:pPr lvl="1"/>
            <a:r>
              <a:rPr kumimoji="1" lang="en-US" altLang="ja-JP" sz="1800" dirty="0"/>
              <a:t>Number of users for </a:t>
            </a:r>
            <a:r>
              <a:rPr lang="en-US" altLang="ja-JP" sz="1800" dirty="0"/>
              <a:t>light source</a:t>
            </a:r>
            <a:r>
              <a:rPr kumimoji="1" lang="en-US" altLang="ja-JP" sz="1800" dirty="0"/>
              <a:t> is much larger than that for slow positron beam</a:t>
            </a:r>
          </a:p>
          <a:p>
            <a:r>
              <a:rPr kumimoji="1" lang="en-US" altLang="ja-JP" sz="1800" dirty="0"/>
              <a:t>Multi beam</a:t>
            </a:r>
          </a:p>
          <a:p>
            <a:pPr lvl="1"/>
            <a:r>
              <a:rPr lang="en-US" altLang="ja-JP" sz="1800" dirty="0"/>
              <a:t>XFEL, SR, Laser</a:t>
            </a:r>
          </a:p>
          <a:p>
            <a:pPr lvl="1"/>
            <a:r>
              <a:rPr kumimoji="1" lang="en-US" altLang="ja-JP" sz="1800" dirty="0"/>
              <a:t>Slow Positron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D11A86-0A54-64CC-2C5B-07E8FC3E83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374627-6EE3-3239-1835-9863319202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E29ADB-3C2B-52A0-946F-B52CAE7F96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CBCC051-F880-0565-3E10-80FDC2C6B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1" y="976252"/>
            <a:ext cx="4561953" cy="6432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8C2820-06AE-78D8-F7B0-C2BCA9F23C57}"/>
              </a:ext>
            </a:extLst>
          </p:cNvPr>
          <p:cNvSpPr txBox="1"/>
          <p:nvPr/>
        </p:nvSpPr>
        <p:spPr>
          <a:xfrm>
            <a:off x="23143" y="7105632"/>
            <a:ext cx="588025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1600" dirty="0"/>
              <a:t>https://www2.kek.jp/imss/mb-linq/library/mblinq_cdr_ver2.0.pdf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2A930DB-B748-1C00-20CF-B633663E5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8"/>
          <a:stretch>
            <a:fillRect/>
          </a:stretch>
        </p:blipFill>
        <p:spPr>
          <a:xfrm>
            <a:off x="8964091" y="994112"/>
            <a:ext cx="936105" cy="657956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25A0F4-27EE-8877-0058-E704EA4519F6}"/>
              </a:ext>
            </a:extLst>
          </p:cNvPr>
          <p:cNvSpPr txBox="1"/>
          <p:nvPr/>
        </p:nvSpPr>
        <p:spPr>
          <a:xfrm>
            <a:off x="9786647" y="1115541"/>
            <a:ext cx="3357116" cy="72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Topmost-Layer Surface structure Science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78DDA1F-83F3-5B71-43F8-F873CA27B09E}"/>
              </a:ext>
            </a:extLst>
          </p:cNvPr>
          <p:cNvSpPr txBox="1"/>
          <p:nvPr/>
        </p:nvSpPr>
        <p:spPr>
          <a:xfrm>
            <a:off x="9786647" y="2411685"/>
            <a:ext cx="3357116" cy="72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Petahertz Quantum Materials Science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BB9F92F-5196-8A77-C45B-603F81DC87B1}"/>
              </a:ext>
            </a:extLst>
          </p:cNvPr>
          <p:cNvSpPr txBox="1"/>
          <p:nvPr/>
        </p:nvSpPr>
        <p:spPr>
          <a:xfrm>
            <a:off x="9786647" y="3781469"/>
            <a:ext cx="3357116" cy="72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Attosecond Materials and Life Science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ED2B33-7D16-6A39-9417-3748BA191437}"/>
              </a:ext>
            </a:extLst>
          </p:cNvPr>
          <p:cNvSpPr txBox="1"/>
          <p:nvPr/>
        </p:nvSpPr>
        <p:spPr>
          <a:xfrm>
            <a:off x="9786647" y="5157084"/>
            <a:ext cx="3357116" cy="40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Extreme Nonlinear Optics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C4B6FE0-7F80-ADED-45B2-ABE9AF99D56F}"/>
              </a:ext>
            </a:extLst>
          </p:cNvPr>
          <p:cNvSpPr txBox="1"/>
          <p:nvPr/>
        </p:nvSpPr>
        <p:spPr>
          <a:xfrm>
            <a:off x="9786647" y="6512048"/>
            <a:ext cx="3357116" cy="72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Leptonic-Atom Extreme-Precision Spectroscopy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711FBD2-55E1-A8BD-EF20-23A8851872C8}"/>
              </a:ext>
            </a:extLst>
          </p:cNvPr>
          <p:cNvSpPr txBox="1"/>
          <p:nvPr/>
        </p:nvSpPr>
        <p:spPr>
          <a:xfrm>
            <a:off x="4911699" y="5361210"/>
            <a:ext cx="3801041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Increase slow positron x100</a:t>
            </a:r>
          </a:p>
          <a:p>
            <a:r>
              <a:rPr lang="en-US" altLang="ja-JP" dirty="0"/>
              <a:t>   10</a:t>
            </a:r>
            <a:r>
              <a:rPr lang="en-US" altLang="ja-JP" baseline="30000" dirty="0"/>
              <a:t>8</a:t>
            </a:r>
            <a:r>
              <a:rPr lang="en-US" altLang="ja-JP" dirty="0"/>
              <a:t> </a:t>
            </a:r>
            <a:r>
              <a:rPr lang="ja-JP" altLang="en-US" dirty="0"/>
              <a:t>→</a:t>
            </a:r>
            <a:r>
              <a:rPr lang="en-US" altLang="ja-JP" dirty="0"/>
              <a:t>10</a:t>
            </a:r>
            <a:r>
              <a:rPr lang="en-US" altLang="ja-JP" baseline="30000" dirty="0"/>
              <a:t>10</a:t>
            </a:r>
            <a:r>
              <a:rPr lang="en-US" altLang="ja-JP" dirty="0"/>
              <a:t> slow e</a:t>
            </a:r>
            <a:r>
              <a:rPr lang="en-US" altLang="ja-JP" baseline="30000" dirty="0"/>
              <a:t>+</a:t>
            </a:r>
            <a:r>
              <a:rPr lang="en-US" altLang="ja-JP" dirty="0"/>
              <a:t>/s</a:t>
            </a:r>
          </a:p>
          <a:p>
            <a:r>
              <a:rPr kumimoji="1" lang="en-US" altLang="ja-JP" dirty="0"/>
              <a:t>    1 k</a:t>
            </a:r>
            <a:r>
              <a:rPr lang="en-US" altLang="ja-JP" dirty="0"/>
              <a:t>W </a:t>
            </a:r>
            <a:r>
              <a:rPr lang="ja-JP" altLang="en-US" dirty="0"/>
              <a:t>→ </a:t>
            </a:r>
            <a:r>
              <a:rPr lang="en-US" altLang="ja-JP" dirty="0"/>
              <a:t>100 kW e</a:t>
            </a:r>
            <a:r>
              <a:rPr lang="en-US" altLang="ja-JP" baseline="30000" dirty="0"/>
              <a:t>-</a:t>
            </a:r>
            <a:r>
              <a:rPr lang="en-US" altLang="ja-JP" dirty="0"/>
              <a:t> on target</a:t>
            </a:r>
            <a:endParaRPr kumimoji="1" lang="ja-JP" altLang="en-US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6699C2E-A39C-C145-9881-7DDD16433DAA}"/>
              </a:ext>
            </a:extLst>
          </p:cNvPr>
          <p:cNvSpPr/>
          <p:nvPr/>
        </p:nvSpPr>
        <p:spPr>
          <a:xfrm>
            <a:off x="8964091" y="976252"/>
            <a:ext cx="4092500" cy="9313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FDC91051-98CF-5CC8-FE66-6CC3FAC886F0}"/>
              </a:ext>
            </a:extLst>
          </p:cNvPr>
          <p:cNvSpPr/>
          <p:nvPr/>
        </p:nvSpPr>
        <p:spPr>
          <a:xfrm>
            <a:off x="8964091" y="6399763"/>
            <a:ext cx="4092500" cy="9313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4238131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D4367C-6DD2-54E0-6D6B-F6573787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Positron source in KEK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633801-EECB-E0F8-3C65-EC5FE483A7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/>
              <a:t>Long history and operation experience of positron source</a:t>
            </a:r>
          </a:p>
          <a:p>
            <a:r>
              <a:rPr lang="en-US" altLang="ja-JP" dirty="0"/>
              <a:t>Both high energy physics and material science users</a:t>
            </a:r>
            <a:endParaRPr kumimoji="1" lang="en-US" altLang="ja-JP" dirty="0"/>
          </a:p>
          <a:p>
            <a:r>
              <a:rPr lang="en-US" altLang="ja-JP" dirty="0"/>
              <a:t>Both present and future projects</a:t>
            </a:r>
          </a:p>
          <a:p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9EA0DD-D998-20C8-3D35-A9F3851728B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638FEC7-D230-5E46-7B88-63D485397A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C167959-DF4D-78DF-3516-C6C708D4DC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E41F1F-1A49-7377-2469-CF947E0959ED}"/>
              </a:ext>
            </a:extLst>
          </p:cNvPr>
          <p:cNvSpPr txBox="1"/>
          <p:nvPr/>
        </p:nvSpPr>
        <p:spPr>
          <a:xfrm>
            <a:off x="3362904" y="4715941"/>
            <a:ext cx="5973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Everything goes well…..?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12432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186E0E-A384-A1A5-46B9-158894470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543" y="89226"/>
            <a:ext cx="9505056" cy="755968"/>
          </a:xfrm>
        </p:spPr>
        <p:txBody>
          <a:bodyPr/>
          <a:lstStyle/>
          <a:p>
            <a:r>
              <a:rPr kumimoji="1" lang="en-US" altLang="ja-JP" dirty="0"/>
              <a:t>Organization of KEK</a:t>
            </a:r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4A6667DE-CA64-5E76-0A89-925123A8711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6122"/>
            <a:ext cx="3407519" cy="743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E8A847-61F0-6966-0AD4-EFEF69E3FA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6779E6-759D-E8B7-2BA6-F366BDB593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E7F202-66E8-371C-C142-7C2AB26BB8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9" name="コンテンツ プレースホルダー 7">
            <a:extLst>
              <a:ext uri="{FF2B5EF4-FFF2-40B4-BE49-F238E27FC236}">
                <a16:creationId xmlns:a16="http://schemas.microsoft.com/office/drawing/2014/main" id="{88A3B03F-F395-4DAF-B65A-1FD975015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11"/>
          <a:stretch>
            <a:fillRect/>
          </a:stretch>
        </p:blipFill>
        <p:spPr bwMode="auto">
          <a:xfrm>
            <a:off x="4127599" y="1156415"/>
            <a:ext cx="7488832" cy="5538914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10B52BD-F06C-1EBF-EE09-CCDB931535BC}"/>
              </a:ext>
            </a:extLst>
          </p:cNvPr>
          <p:cNvSpPr/>
          <p:nvPr/>
        </p:nvSpPr>
        <p:spPr>
          <a:xfrm>
            <a:off x="95151" y="89226"/>
            <a:ext cx="3240360" cy="2466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53F9E9CE-2128-DB1D-D8BA-7021B65B5F81}"/>
              </a:ext>
            </a:extLst>
          </p:cNvPr>
          <p:cNvSpPr/>
          <p:nvPr/>
        </p:nvSpPr>
        <p:spPr>
          <a:xfrm>
            <a:off x="6430290" y="1512417"/>
            <a:ext cx="1584176" cy="305618"/>
          </a:xfrm>
          <a:prstGeom prst="roundRect">
            <a:avLst/>
          </a:prstGeom>
          <a:noFill/>
          <a:ln>
            <a:solidFill>
              <a:srgbClr val="00FF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E45B712-07F9-15E6-D88E-93D12935AA1A}"/>
              </a:ext>
            </a:extLst>
          </p:cNvPr>
          <p:cNvSpPr/>
          <p:nvPr/>
        </p:nvSpPr>
        <p:spPr>
          <a:xfrm>
            <a:off x="6431855" y="2915741"/>
            <a:ext cx="1584176" cy="288032"/>
          </a:xfrm>
          <a:prstGeom prst="roundRect">
            <a:avLst/>
          </a:prstGeom>
          <a:noFill/>
          <a:ln>
            <a:solidFill>
              <a:srgbClr val="00FF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A73E246A-92E0-CA1A-C33F-C0820BF9F68C}"/>
              </a:ext>
            </a:extLst>
          </p:cNvPr>
          <p:cNvSpPr/>
          <p:nvPr/>
        </p:nvSpPr>
        <p:spPr>
          <a:xfrm>
            <a:off x="6430290" y="4603059"/>
            <a:ext cx="1584176" cy="305618"/>
          </a:xfrm>
          <a:prstGeom prst="roundRect">
            <a:avLst/>
          </a:prstGeom>
          <a:noFill/>
          <a:ln>
            <a:solidFill>
              <a:srgbClr val="00FF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AB3E9C09-6D9F-C8B3-0B64-AB78133FC453}"/>
              </a:ext>
            </a:extLst>
          </p:cNvPr>
          <p:cNvSpPr/>
          <p:nvPr/>
        </p:nvSpPr>
        <p:spPr>
          <a:xfrm>
            <a:off x="9312175" y="3275781"/>
            <a:ext cx="1944216" cy="220122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00"/>
              </a:solidFill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14A6DBEE-B0E9-96FD-9C96-19CBB7B41930}"/>
              </a:ext>
            </a:extLst>
          </p:cNvPr>
          <p:cNvSpPr/>
          <p:nvPr/>
        </p:nvSpPr>
        <p:spPr>
          <a:xfrm>
            <a:off x="9312175" y="5505208"/>
            <a:ext cx="1944216" cy="220122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00"/>
              </a:solidFill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83231AF2-7264-C232-5BD9-48DCFDC075D6}"/>
              </a:ext>
            </a:extLst>
          </p:cNvPr>
          <p:cNvSpPr/>
          <p:nvPr/>
        </p:nvSpPr>
        <p:spPr>
          <a:xfrm>
            <a:off x="9312175" y="5075981"/>
            <a:ext cx="1944216" cy="220122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00"/>
              </a:solidFill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15134821-3E7D-B0BF-EFD6-A96A1DAAB8CF}"/>
              </a:ext>
            </a:extLst>
          </p:cNvPr>
          <p:cNvSpPr/>
          <p:nvPr/>
        </p:nvSpPr>
        <p:spPr>
          <a:xfrm>
            <a:off x="9384183" y="1259557"/>
            <a:ext cx="1944216" cy="220122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1D07F0-F77A-7EFD-6FD6-6309182E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19" y="89226"/>
            <a:ext cx="11747880" cy="755968"/>
          </a:xfrm>
        </p:spPr>
        <p:txBody>
          <a:bodyPr/>
          <a:lstStyle/>
          <a:p>
            <a:r>
              <a:rPr kumimoji="1" lang="en-US" altLang="ja-JP" sz="3600" dirty="0"/>
              <a:t>Importance of integrated system design and prototyping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78129D-1067-66D8-346D-4ECEAAD515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5520" y="1327265"/>
            <a:ext cx="6017092" cy="5476908"/>
          </a:xfrm>
        </p:spPr>
        <p:txBody>
          <a:bodyPr/>
          <a:lstStyle/>
          <a:p>
            <a:r>
              <a:rPr kumimoji="1" lang="en-US" altLang="ja-JP" sz="2400" dirty="0"/>
              <a:t>Positron source is one of a most complex component in the accelerator</a:t>
            </a:r>
          </a:p>
          <a:p>
            <a:r>
              <a:rPr kumimoji="1" lang="en-US" altLang="ja-JP" sz="2400" dirty="0"/>
              <a:t>Slight change of </a:t>
            </a:r>
            <a:r>
              <a:rPr lang="en-US" altLang="ja-JP" sz="2400" dirty="0"/>
              <a:t>layout affect the result</a:t>
            </a:r>
          </a:p>
          <a:p>
            <a:r>
              <a:rPr kumimoji="1" lang="en-US" altLang="ja-JP" sz="2400" dirty="0"/>
              <a:t>Integrated design including replacement mechanism etc.. </a:t>
            </a:r>
            <a:r>
              <a:rPr lang="en-US" altLang="ja-JP" sz="2400" dirty="0"/>
              <a:t>is important</a:t>
            </a:r>
          </a:p>
          <a:p>
            <a:r>
              <a:rPr lang="en-US" altLang="ja-JP" sz="2400" dirty="0"/>
              <a:t>Initial cost is relatively high</a:t>
            </a:r>
          </a:p>
          <a:p>
            <a:r>
              <a:rPr lang="en-US" altLang="ja-JP" sz="2400" dirty="0"/>
              <a:t>For Slow positron</a:t>
            </a:r>
          </a:p>
          <a:p>
            <a:pPr lvl="1"/>
            <a:r>
              <a:rPr lang="en-US" altLang="ja-JP" sz="2400" dirty="0"/>
              <a:t>High efficiency moderator</a:t>
            </a:r>
          </a:p>
          <a:p>
            <a:pPr lvl="1"/>
            <a:r>
              <a:rPr lang="en-US" altLang="ja-JP" sz="2400" dirty="0"/>
              <a:t>Beamline for very low energy positron beam 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D0C45C-267F-BA35-D4F3-6700B94AE2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B63E13-A3A6-A3E2-FDE7-62AFEF64C2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61DDB9-72FA-73C5-2182-F64BFFDF20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8" name="図 7" descr="レゴ, おもちゃ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16D217C-9BF0-1C4F-0C9A-A53374F20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2" t="12201" r="16975" b="16661"/>
          <a:stretch>
            <a:fillRect/>
          </a:stretch>
        </p:blipFill>
        <p:spPr>
          <a:xfrm>
            <a:off x="6492611" y="1327265"/>
            <a:ext cx="6917853" cy="461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16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F42E04-50D7-5891-FC02-46E33BBC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19" y="89226"/>
            <a:ext cx="12221032" cy="755968"/>
          </a:xfrm>
        </p:spPr>
        <p:txBody>
          <a:bodyPr/>
          <a:lstStyle/>
          <a:p>
            <a:r>
              <a:rPr lang="en-US" altLang="ja-JP" sz="4000" dirty="0"/>
              <a:t>Importance and difficulties of beam test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90020D-0C69-F501-A7A8-91A793F4E1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5519" y="1160447"/>
            <a:ext cx="6096000" cy="5476908"/>
          </a:xfrm>
        </p:spPr>
        <p:txBody>
          <a:bodyPr/>
          <a:lstStyle/>
          <a:p>
            <a:r>
              <a:rPr lang="en-US" altLang="ja-JP" sz="2400" dirty="0"/>
              <a:t>Beam experiment is highly desirable to validate performance and reliability under high radiation environment</a:t>
            </a:r>
          </a:p>
          <a:p>
            <a:r>
              <a:rPr kumimoji="1" lang="en-US" altLang="ja-JP" sz="2400" dirty="0"/>
              <a:t>There are limited high power facilit</a:t>
            </a:r>
            <a:r>
              <a:rPr lang="en-US" altLang="ja-JP" sz="2400" dirty="0"/>
              <a:t>ies</a:t>
            </a:r>
            <a:endParaRPr kumimoji="1" lang="en-US" altLang="ja-JP" sz="2400" dirty="0"/>
          </a:p>
          <a:p>
            <a:pPr lvl="1"/>
            <a:r>
              <a:rPr lang="en-US" altLang="ja-JP" sz="2400" dirty="0" err="1"/>
              <a:t>SuperKEKB@KEK</a:t>
            </a:r>
            <a:r>
              <a:rPr lang="en-US" altLang="ja-JP" sz="2400" dirty="0"/>
              <a:t> (3.5 kW)</a:t>
            </a:r>
          </a:p>
          <a:p>
            <a:pPr lvl="1"/>
            <a:r>
              <a:rPr lang="en-US" altLang="ja-JP" sz="2400" dirty="0"/>
              <a:t>BEPC@IHEP</a:t>
            </a:r>
          </a:p>
          <a:p>
            <a:pPr lvl="1"/>
            <a:r>
              <a:rPr lang="en-US" altLang="ja-JP" sz="2400" dirty="0"/>
              <a:t>VEPP@BINP</a:t>
            </a:r>
          </a:p>
          <a:p>
            <a:pPr marL="495222" lvl="1" indent="0">
              <a:buNone/>
            </a:pPr>
            <a:r>
              <a:rPr kumimoji="1" lang="en-US" altLang="ja-JP" sz="2400" dirty="0"/>
              <a:t>--------------------------</a:t>
            </a:r>
          </a:p>
          <a:p>
            <a:pPr lvl="1"/>
            <a:r>
              <a:rPr kumimoji="1" lang="en-US" altLang="ja-JP" sz="2400" dirty="0"/>
              <a:t>P3@PSI (Swiss FEL, &lt; 10 W)</a:t>
            </a:r>
          </a:p>
          <a:p>
            <a:r>
              <a:rPr kumimoji="1" lang="en-US" altLang="ja-JP" sz="2400" dirty="0" err="1">
                <a:solidFill>
                  <a:srgbClr val="FF0000"/>
                </a:solidFill>
              </a:rPr>
              <a:t>LERF@Jlab</a:t>
            </a:r>
            <a:r>
              <a:rPr kumimoji="1" lang="ja-JP" altLang="en-US" sz="2400" dirty="0">
                <a:solidFill>
                  <a:srgbClr val="FF0000"/>
                </a:solidFill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</a:rPr>
              <a:t>will be a valuable facility in this field.</a:t>
            </a:r>
            <a:r>
              <a:rPr kumimoji="1" lang="ja-JP" altLang="en-US" sz="2400" dirty="0">
                <a:solidFill>
                  <a:srgbClr val="FF0000"/>
                </a:solidFill>
              </a:rPr>
              <a:t>　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EDA4328-DDEF-D379-D93D-4C8E9BA2C53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349780-6FE6-8345-04BA-821A0F1AFE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2CDF12-CB5F-C795-1C6A-5BBCFE9D9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C459140-2E76-499D-EEE8-C943F4354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927" y="1160447"/>
            <a:ext cx="6096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3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グラフ 33">
            <a:extLst>
              <a:ext uri="{FF2B5EF4-FFF2-40B4-BE49-F238E27FC236}">
                <a16:creationId xmlns:a16="http://schemas.microsoft.com/office/drawing/2014/main" id="{1E22B1C8-5BCB-4A94-B3F7-2A7587CE4C72}"/>
              </a:ext>
            </a:extLst>
          </p:cNvPr>
          <p:cNvGraphicFramePr>
            <a:graphicFrameLocks/>
          </p:cNvGraphicFramePr>
          <p:nvPr/>
        </p:nvGraphicFramePr>
        <p:xfrm>
          <a:off x="1823343" y="5508029"/>
          <a:ext cx="4608000" cy="1743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グラフ 29">
            <a:extLst>
              <a:ext uri="{FF2B5EF4-FFF2-40B4-BE49-F238E27FC236}">
                <a16:creationId xmlns:a16="http://schemas.microsoft.com/office/drawing/2014/main" id="{EA43E489-68CB-42A8-9DFF-97E346C2E276}"/>
              </a:ext>
            </a:extLst>
          </p:cNvPr>
          <p:cNvGraphicFramePr>
            <a:graphicFrameLocks/>
          </p:cNvGraphicFramePr>
          <p:nvPr/>
        </p:nvGraphicFramePr>
        <p:xfrm>
          <a:off x="6971897" y="5508029"/>
          <a:ext cx="4608000" cy="1743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773B8A16-AE55-40BB-A07E-A8A6895B9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Comparison of high-power targets in Japan</a:t>
            </a:r>
            <a:endParaRPr lang="ja-JP" altLang="en-US" sz="3200" dirty="0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338A027C-0738-4F9C-98AB-2CA20B99271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79013244"/>
              </p:ext>
            </p:extLst>
          </p:nvPr>
        </p:nvGraphicFramePr>
        <p:xfrm>
          <a:off x="1751806" y="1043533"/>
          <a:ext cx="986462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096">
                  <a:extLst>
                    <a:ext uri="{9D8B030D-6E8A-4147-A177-3AD203B41FA5}">
                      <a16:colId xmlns:a16="http://schemas.microsoft.com/office/drawing/2014/main" val="3984374117"/>
                    </a:ext>
                  </a:extLst>
                </a:gridCol>
                <a:gridCol w="1272762">
                  <a:extLst>
                    <a:ext uri="{9D8B030D-6E8A-4147-A177-3AD203B41FA5}">
                      <a16:colId xmlns:a16="http://schemas.microsoft.com/office/drawing/2014/main" val="134604411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07458240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63623893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92180489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147832969"/>
                    </a:ext>
                  </a:extLst>
                </a:gridCol>
                <a:gridCol w="1125989">
                  <a:extLst>
                    <a:ext uri="{9D8B030D-6E8A-4147-A177-3AD203B41FA5}">
                      <a16:colId xmlns:a16="http://schemas.microsoft.com/office/drawing/2014/main" val="627449349"/>
                    </a:ext>
                  </a:extLst>
                </a:gridCol>
                <a:gridCol w="1322282">
                  <a:extLst>
                    <a:ext uri="{9D8B030D-6E8A-4147-A177-3AD203B41FA5}">
                      <a16:colId xmlns:a16="http://schemas.microsoft.com/office/drawing/2014/main" val="40416541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</a:t>
                      </a:r>
                      <a:r>
                        <a:rPr kumimoji="1" lang="en-US" altLang="ja-JP" sz="1200" baseline="30000" dirty="0"/>
                        <a:t>+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</a:t>
                      </a:r>
                      <a:r>
                        <a:rPr kumimoji="1" lang="en-US" altLang="ja-JP" sz="1200" baseline="30000" dirty="0"/>
                        <a:t>+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l-GR" altLang="ja-JP" sz="1200" dirty="0"/>
                        <a:t>μ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Neutrinos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Hadrons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RIBF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881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Institute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KEK</a:t>
                      </a:r>
                    </a:p>
                    <a:p>
                      <a:r>
                        <a:rPr kumimoji="1" lang="en-US" altLang="ja-JP" sz="1200" dirty="0"/>
                        <a:t>(</a:t>
                      </a:r>
                      <a:r>
                        <a:rPr kumimoji="1" lang="en-US" altLang="ja-JP" sz="1200" dirty="0" err="1"/>
                        <a:t>SuperKEKB</a:t>
                      </a:r>
                      <a:r>
                        <a:rPr kumimoji="1" lang="en-US" altLang="ja-JP" sz="1200" dirty="0"/>
                        <a:t>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ILC</a:t>
                      </a:r>
                    </a:p>
                    <a:p>
                      <a:r>
                        <a:rPr kumimoji="1" lang="en-US" altLang="ja-JP" sz="1200" dirty="0"/>
                        <a:t>(e-driven)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J-PARC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J-PARC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J-PARC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J-PARC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RIKEN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86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Primary particle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</a:t>
                      </a:r>
                      <a:r>
                        <a:rPr kumimoji="1" lang="en-US" altLang="ja-JP" sz="1200" baseline="30000" dirty="0"/>
                        <a:t>-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</a:t>
                      </a:r>
                      <a:r>
                        <a:rPr kumimoji="1" lang="en-US" altLang="ja-JP" sz="1200" strike="noStrike" baseline="30000" dirty="0"/>
                        <a:t>-</a:t>
                      </a:r>
                      <a:endParaRPr kumimoji="1" lang="ja-JP" altLang="en-US" sz="1200" strike="noStrike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/>
                        <a:t>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C~U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711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Target material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W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W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Hg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Au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Be, W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553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Energy [GeV]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3.5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0.345/u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799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Charge/pulse [</a:t>
                      </a:r>
                      <a:r>
                        <a:rPr kumimoji="1" lang="en-US" altLang="ja-JP" sz="1200" dirty="0" err="1"/>
                        <a:t>nC</a:t>
                      </a:r>
                      <a:r>
                        <a:rPr kumimoji="1" lang="en-US" altLang="ja-JP" sz="1200" dirty="0"/>
                        <a:t>]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 </a:t>
                      </a:r>
                      <a:r>
                        <a:rPr kumimoji="1" lang="ja-JP" altLang="en-US" sz="1200" dirty="0"/>
                        <a:t>✕ </a:t>
                      </a:r>
                      <a:r>
                        <a:rPr kumimoji="1" lang="en-US" altLang="ja-JP" sz="1200" dirty="0"/>
                        <a:t>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3.7 </a:t>
                      </a:r>
                      <a:r>
                        <a:rPr kumimoji="1" lang="ja-JP" altLang="en-US" sz="1200" dirty="0"/>
                        <a:t>✕ </a:t>
                      </a:r>
                      <a:r>
                        <a:rPr kumimoji="1" lang="en-US" altLang="ja-JP" sz="1200" dirty="0"/>
                        <a:t>66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13300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13300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52900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16470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CW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118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Repetition [Hz]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 / 300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0.47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0.19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CW (1puA)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729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</a:rPr>
                        <a:t>Beam Power [kW]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</a:rPr>
                        <a:t>74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</a:rPr>
                        <a:t>1000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</a:rPr>
                        <a:t>1000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</a:rPr>
                        <a:t>750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</a:rPr>
                        <a:t>95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</a:rPr>
                        <a:t>82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231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Beam size</a:t>
                      </a:r>
                    </a:p>
                    <a:p>
                      <a:r>
                        <a:rPr kumimoji="1" lang="el-GR" altLang="ja-JP" sz="1200" dirty="0">
                          <a:solidFill>
                            <a:srgbClr val="FF0000"/>
                          </a:solidFill>
                        </a:rPr>
                        <a:t>σ</a:t>
                      </a:r>
                      <a:r>
                        <a:rPr kumimoji="1" lang="en-US" altLang="ja-JP" sz="1200" baseline="-25000" dirty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ja-JP" altLang="en-US" sz="1200" dirty="0">
                          <a:solidFill>
                            <a:srgbClr val="FF0000"/>
                          </a:solidFill>
                        </a:rPr>
                        <a:t>✕</a:t>
                      </a: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 σ</a:t>
                      </a:r>
                      <a:r>
                        <a:rPr kumimoji="1" lang="en-US" altLang="ja-JP" sz="1200" baseline="-25000" dirty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0.5 </a:t>
                      </a:r>
                      <a:r>
                        <a:rPr kumimoji="1" lang="ja-JP" altLang="en-US" sz="1200" dirty="0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0.5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2 </a:t>
                      </a:r>
                      <a:r>
                        <a:rPr kumimoji="1" lang="ja-JP" altLang="en-US" sz="1200" dirty="0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3.5 </a:t>
                      </a:r>
                      <a:r>
                        <a:rPr kumimoji="1" lang="ja-JP" altLang="en-US" sz="1200" dirty="0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3.5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37 </a:t>
                      </a:r>
                      <a:r>
                        <a:rPr kumimoji="1" lang="ja-JP" altLang="en-US" sz="1200" dirty="0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17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4.2</a:t>
                      </a:r>
                      <a:r>
                        <a:rPr kumimoji="1" lang="ja-JP" altLang="en-US" sz="1200" dirty="0">
                          <a:solidFill>
                            <a:srgbClr val="FF0000"/>
                          </a:solidFill>
                        </a:rPr>
                        <a:t> ✕ </a:t>
                      </a: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4.2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2.5</a:t>
                      </a:r>
                      <a:r>
                        <a:rPr kumimoji="1" lang="ja-JP" altLang="en-US" sz="1200" dirty="0">
                          <a:solidFill>
                            <a:srgbClr val="FF0000"/>
                          </a:solidFill>
                        </a:rPr>
                        <a:t> ✕ </a:t>
                      </a: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1.0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0.42 </a:t>
                      </a:r>
                      <a:r>
                        <a:rPr kumimoji="1" lang="ja-JP" altLang="en-US" sz="1200" dirty="0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0.42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089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Thickness [mm]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14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16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20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2000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909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66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(6</a:t>
                      </a:r>
                      <a:r>
                        <a:rPr kumimoji="1" lang="ja-JP" altLang="en-US" sz="1200" dirty="0"/>
                        <a:t> ✕ </a:t>
                      </a:r>
                      <a:r>
                        <a:rPr kumimoji="1" lang="en-US" altLang="ja-JP" sz="1200" dirty="0"/>
                        <a:t>11)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~mm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89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Deposited power [kW]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0.5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18.8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3.1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480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20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7.4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18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267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PEDD [J/g]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27.5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33.6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20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1.1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190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Slow extraction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CW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742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Cooling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Water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Water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Radiation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Water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He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Water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Water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791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structure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Fixed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Rotating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Rotating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Liquid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Fixed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Fixed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Rotating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218146"/>
                  </a:ext>
                </a:extLst>
              </a:tr>
            </a:tbl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70E248-A6D6-4384-B192-2C58135EDB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575F20-B7F6-43F2-AC7D-94D3BD6705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082512-C82A-4285-9651-502355961D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BB396DA-C655-47D4-87FC-CD6B8C11227A}"/>
              </a:ext>
            </a:extLst>
          </p:cNvPr>
          <p:cNvSpPr txBox="1"/>
          <p:nvPr/>
        </p:nvSpPr>
        <p:spPr>
          <a:xfrm rot="16200000">
            <a:off x="1179926" y="6210261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Power (kW)</a:t>
            </a:r>
            <a:endParaRPr lang="ja-JP" altLang="en-US" sz="12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E2C6EA4-4611-437C-8D60-391FE635EB13}"/>
              </a:ext>
            </a:extLst>
          </p:cNvPr>
          <p:cNvSpPr txBox="1"/>
          <p:nvPr/>
        </p:nvSpPr>
        <p:spPr>
          <a:xfrm>
            <a:off x="4852035" y="5508030"/>
            <a:ext cx="1553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>
                <a:solidFill>
                  <a:srgbClr val="0070C0"/>
                </a:solidFill>
              </a:rPr>
              <a:t>■</a:t>
            </a:r>
            <a:r>
              <a:rPr lang="ja-JP" altLang="en-US" sz="1100" dirty="0">
                <a:solidFill>
                  <a:srgbClr val="FF6600"/>
                </a:solidFill>
              </a:rPr>
              <a:t>■ </a:t>
            </a:r>
            <a:r>
              <a:rPr lang="en-US" altLang="ja-JP" sz="1100" dirty="0"/>
              <a:t>beam power</a:t>
            </a:r>
          </a:p>
          <a:p>
            <a:r>
              <a:rPr lang="ja-JP" altLang="en-US" sz="1100" dirty="0">
                <a:solidFill>
                  <a:srgbClr val="0070C0"/>
                </a:solidFill>
              </a:rPr>
              <a:t>■     </a:t>
            </a:r>
            <a:r>
              <a:rPr lang="en-US" altLang="ja-JP" sz="1100" dirty="0"/>
              <a:t>deposited power</a:t>
            </a:r>
            <a:endParaRPr lang="ja-JP" altLang="en-US" sz="1100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6D9CE39-6E54-4873-B33E-F0C4BC021314}"/>
              </a:ext>
            </a:extLst>
          </p:cNvPr>
          <p:cNvSpPr/>
          <p:nvPr/>
        </p:nvSpPr>
        <p:spPr>
          <a:xfrm>
            <a:off x="2439633" y="6931344"/>
            <a:ext cx="3966032" cy="216024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D698C9C-8B11-4AD9-958B-D41508FD5C73}"/>
              </a:ext>
            </a:extLst>
          </p:cNvPr>
          <p:cNvCxnSpPr>
            <a:cxnSpLocks/>
          </p:cNvCxnSpPr>
          <p:nvPr/>
        </p:nvCxnSpPr>
        <p:spPr>
          <a:xfrm flipV="1">
            <a:off x="6405665" y="5508030"/>
            <a:ext cx="577588" cy="14233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17BF70D-F672-4AFE-B294-5082B508A2AD}"/>
              </a:ext>
            </a:extLst>
          </p:cNvPr>
          <p:cNvCxnSpPr>
            <a:cxnSpLocks/>
          </p:cNvCxnSpPr>
          <p:nvPr/>
        </p:nvCxnSpPr>
        <p:spPr>
          <a:xfrm>
            <a:off x="6405665" y="7156893"/>
            <a:ext cx="577588" cy="1068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B7D4061-658A-4FAF-87B4-4677C71A4F44}"/>
              </a:ext>
            </a:extLst>
          </p:cNvPr>
          <p:cNvSpPr txBox="1"/>
          <p:nvPr/>
        </p:nvSpPr>
        <p:spPr>
          <a:xfrm>
            <a:off x="3056013" y="7168897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ILC</a:t>
            </a:r>
            <a:endParaRPr lang="ja-JP" altLang="en-US" sz="12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C88C617-7AEF-4205-BBE2-CB6AC9D182C7}"/>
              </a:ext>
            </a:extLst>
          </p:cNvPr>
          <p:cNvSpPr txBox="1"/>
          <p:nvPr/>
        </p:nvSpPr>
        <p:spPr>
          <a:xfrm>
            <a:off x="5752115" y="7168897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RIBF</a:t>
            </a:r>
            <a:endParaRPr lang="ja-JP" altLang="en-US" sz="12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3EBBA75-260B-4506-A53C-900C9B1E64EA}"/>
              </a:ext>
            </a:extLst>
          </p:cNvPr>
          <p:cNvSpPr txBox="1"/>
          <p:nvPr/>
        </p:nvSpPr>
        <p:spPr>
          <a:xfrm>
            <a:off x="4218013" y="716889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n</a:t>
            </a:r>
            <a:endParaRPr lang="ja-JP" altLang="en-US" sz="12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7269DFA-46FA-4B42-A608-5DA1B851FEB8}"/>
              </a:ext>
            </a:extLst>
          </p:cNvPr>
          <p:cNvSpPr txBox="1"/>
          <p:nvPr/>
        </p:nvSpPr>
        <p:spPr>
          <a:xfrm>
            <a:off x="4768429" y="716889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H</a:t>
            </a:r>
            <a:endParaRPr lang="ja-JP" altLang="en-US" sz="12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9AA71DA-E60A-4D9C-AA9B-FD937923911C}"/>
              </a:ext>
            </a:extLst>
          </p:cNvPr>
          <p:cNvSpPr txBox="1"/>
          <p:nvPr/>
        </p:nvSpPr>
        <p:spPr>
          <a:xfrm>
            <a:off x="3638743" y="7168897"/>
            <a:ext cx="272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μ</a:t>
            </a:r>
            <a:endParaRPr lang="ja-JP" altLang="en-US" sz="12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93215E1-984E-47F0-B198-7D22199674FD}"/>
              </a:ext>
            </a:extLst>
          </p:cNvPr>
          <p:cNvSpPr txBox="1"/>
          <p:nvPr/>
        </p:nvSpPr>
        <p:spPr>
          <a:xfrm>
            <a:off x="5306149" y="716889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ν</a:t>
            </a:r>
            <a:endParaRPr lang="ja-JP" altLang="en-US" sz="12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AC31EA0-DADF-4400-91E0-F32DF1703114}"/>
              </a:ext>
            </a:extLst>
          </p:cNvPr>
          <p:cNvSpPr txBox="1"/>
          <p:nvPr/>
        </p:nvSpPr>
        <p:spPr>
          <a:xfrm>
            <a:off x="7944023" y="7247255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ILC</a:t>
            </a:r>
            <a:endParaRPr lang="ja-JP" altLang="en-US" sz="12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D1B2B9F-934C-4DA4-8C77-7B1767C868E6}"/>
              </a:ext>
            </a:extLst>
          </p:cNvPr>
          <p:cNvSpPr txBox="1"/>
          <p:nvPr/>
        </p:nvSpPr>
        <p:spPr>
          <a:xfrm>
            <a:off x="10896351" y="7247255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RIBF</a:t>
            </a:r>
            <a:endParaRPr lang="ja-JP" altLang="en-US" sz="120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6F59CB2-F368-463B-9982-023164C12A38}"/>
              </a:ext>
            </a:extLst>
          </p:cNvPr>
          <p:cNvSpPr txBox="1"/>
          <p:nvPr/>
        </p:nvSpPr>
        <p:spPr>
          <a:xfrm>
            <a:off x="9240167" y="724725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n</a:t>
            </a:r>
            <a:endParaRPr lang="ja-JP" altLang="en-US" sz="12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0F63B26-5328-42C6-B7D1-E50C4E568067}"/>
              </a:ext>
            </a:extLst>
          </p:cNvPr>
          <p:cNvSpPr txBox="1"/>
          <p:nvPr/>
        </p:nvSpPr>
        <p:spPr>
          <a:xfrm>
            <a:off x="9816231" y="7247255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H</a:t>
            </a:r>
            <a:endParaRPr lang="ja-JP" altLang="en-US" sz="12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062084E-FCE1-4417-BCDB-B4FB5735E7A8}"/>
              </a:ext>
            </a:extLst>
          </p:cNvPr>
          <p:cNvSpPr txBox="1"/>
          <p:nvPr/>
        </p:nvSpPr>
        <p:spPr>
          <a:xfrm>
            <a:off x="8607295" y="7247255"/>
            <a:ext cx="272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μ</a:t>
            </a:r>
            <a:endParaRPr lang="ja-JP" altLang="en-US" sz="1200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249295A-81EA-4954-BC09-0C7E6283299A}"/>
              </a:ext>
            </a:extLst>
          </p:cNvPr>
          <p:cNvSpPr txBox="1"/>
          <p:nvPr/>
        </p:nvSpPr>
        <p:spPr>
          <a:xfrm>
            <a:off x="10414277" y="724725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ν</a:t>
            </a:r>
            <a:endParaRPr lang="ja-JP" altLang="en-US" sz="12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3153A08-E6FD-4F69-8A55-E8E80E94ECCF}"/>
              </a:ext>
            </a:extLst>
          </p:cNvPr>
          <p:cNvSpPr txBox="1"/>
          <p:nvPr/>
        </p:nvSpPr>
        <p:spPr>
          <a:xfrm>
            <a:off x="7223944" y="7247254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SKEKB</a:t>
            </a:r>
            <a:endParaRPr lang="ja-JP" altLang="en-US" sz="12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DA0469C-E523-4010-9385-87CC14A02028}"/>
              </a:ext>
            </a:extLst>
          </p:cNvPr>
          <p:cNvSpPr txBox="1"/>
          <p:nvPr/>
        </p:nvSpPr>
        <p:spPr>
          <a:xfrm>
            <a:off x="2349853" y="7164214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SKEKB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99074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EF3259-DC38-289D-1849-D67C8201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5" y="89226"/>
            <a:ext cx="12313368" cy="755968"/>
          </a:xfrm>
        </p:spPr>
        <p:txBody>
          <a:bodyPr/>
          <a:lstStyle/>
          <a:p>
            <a:r>
              <a:rPr kumimoji="1" lang="en-US" altLang="ja-JP" dirty="0"/>
              <a:t>Positron source in accelerator science</a:t>
            </a:r>
            <a:endParaRPr kumimoji="1" lang="ja-JP" altLang="en-US" dirty="0"/>
          </a:p>
        </p:txBody>
      </p:sp>
      <p:pic>
        <p:nvPicPr>
          <p:cNvPr id="8" name="コンテンツ プレースホルダー 7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9FA874D-2B97-C897-0978-131C9B0C90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8"/>
          <a:stretch>
            <a:fillRect/>
          </a:stretch>
        </p:blipFill>
        <p:spPr>
          <a:xfrm>
            <a:off x="437623" y="1044757"/>
            <a:ext cx="3242294" cy="6514918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7582CA-6D34-AACD-245A-675A9F3A94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D4B4C3-A255-1409-4D29-32FCF0D002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0D7C72-84F4-934D-BBF6-8989F3B409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F633798-0E3A-4242-3255-D482BBDA41B5}"/>
              </a:ext>
            </a:extLst>
          </p:cNvPr>
          <p:cNvSpPr txBox="1"/>
          <p:nvPr/>
        </p:nvSpPr>
        <p:spPr>
          <a:xfrm>
            <a:off x="4127599" y="7000930"/>
            <a:ext cx="8541981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https://proceedings.jacow.org/ipac2024/classification/index.html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9337AC86-6373-BC64-007A-55A584AFDC39}"/>
              </a:ext>
            </a:extLst>
          </p:cNvPr>
          <p:cNvSpPr txBox="1">
            <a:spLocks/>
          </p:cNvSpPr>
          <p:nvPr/>
        </p:nvSpPr>
        <p:spPr bwMode="auto">
          <a:xfrm>
            <a:off x="4153147" y="1115334"/>
            <a:ext cx="8023792" cy="547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93472" indent="-49347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3527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9945" indent="-48472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kumimoji="1" sz="308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2pPr>
            <a:lvl3pPr marL="1426170" indent="-4444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64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3pPr>
            <a:lvl4pPr marL="1853146" indent="-42522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4pPr>
            <a:lvl5pPr marL="2281871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5pPr>
            <a:lvl6pPr marL="2785843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6pPr>
            <a:lvl7pPr marL="3289814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7pPr>
            <a:lvl8pPr marL="3793786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8pPr>
            <a:lvl9pPr marL="4297757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altLang="ja-JP" sz="2400" kern="0" dirty="0"/>
              <a:t>Number of people working on the positron source is very limited </a:t>
            </a:r>
          </a:p>
          <a:p>
            <a:pPr lvl="1" defTabSz="914400"/>
            <a:r>
              <a:rPr lang="en-US" altLang="ja-JP" sz="2400" kern="0" dirty="0"/>
              <a:t>&lt; 100 all the people in the world</a:t>
            </a:r>
          </a:p>
          <a:p>
            <a:pPr defTabSz="914400"/>
            <a:r>
              <a:rPr lang="en-US" altLang="ja-JP" sz="2400" kern="0" dirty="0"/>
              <a:t>Very limited investment for R&amp;D</a:t>
            </a:r>
          </a:p>
          <a:p>
            <a:pPr defTabSz="914400"/>
            <a:r>
              <a:rPr lang="en-US" altLang="ja-JP" sz="2400" kern="0" dirty="0"/>
              <a:t>The left list is Table of classification of IPAC’24 PROCEEDINGS</a:t>
            </a:r>
          </a:p>
          <a:p>
            <a:pPr lvl="1" defTabSz="914400"/>
            <a:r>
              <a:rPr lang="en-US" altLang="ja-JP" sz="2400" kern="0" dirty="0"/>
              <a:t>There are electron source, ion source, proton source, neutron source but there isn’t positron source</a:t>
            </a:r>
          </a:p>
          <a:p>
            <a:pPr defTabSz="914400"/>
            <a:endParaRPr lang="ja-JP" altLang="en-US" sz="2841" kern="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1B62D8-2CD7-CF1F-7270-C625323DB3E7}"/>
              </a:ext>
            </a:extLst>
          </p:cNvPr>
          <p:cNvSpPr txBox="1"/>
          <p:nvPr/>
        </p:nvSpPr>
        <p:spPr>
          <a:xfrm>
            <a:off x="3983583" y="5219997"/>
            <a:ext cx="8566769" cy="72417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Most of the technologies were developed at SLAC in 1980s for the SLC.</a:t>
            </a:r>
          </a:p>
          <a:p>
            <a:r>
              <a:rPr lang="en-US" altLang="ja-JP" dirty="0"/>
              <a:t>We still rely on these data and experiences </a:t>
            </a:r>
          </a:p>
        </p:txBody>
      </p:sp>
    </p:spTree>
    <p:extLst>
      <p:ext uri="{BB962C8B-B14F-4D97-AF65-F5344CB8AC3E}">
        <p14:creationId xmlns:p14="http://schemas.microsoft.com/office/powerpoint/2010/main" val="302459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AED30E-9494-56A7-512A-936F64B8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F2ACED-C872-EACF-E511-F0AE68A017B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/>
              <a:t>In</a:t>
            </a:r>
            <a:r>
              <a:rPr lang="en-US" altLang="ja-JP" dirty="0"/>
              <a:t>troduction of positron facilities in KEK</a:t>
            </a:r>
          </a:p>
          <a:p>
            <a:r>
              <a:rPr lang="en-US" altLang="ja-JP" dirty="0"/>
              <a:t>Difficulties and challenges for R&amp;D of positron sources</a:t>
            </a:r>
          </a:p>
          <a:p>
            <a:pPr marL="0" indent="0">
              <a:buNone/>
            </a:pPr>
            <a:r>
              <a:rPr lang="en-US" altLang="ja-JP" dirty="0"/>
              <a:t>----------------------------------------------------------</a:t>
            </a:r>
          </a:p>
          <a:p>
            <a:r>
              <a:rPr lang="en-US" altLang="ja-JP" dirty="0"/>
              <a:t>Slow positron source with deceleration cavity</a:t>
            </a:r>
          </a:p>
          <a:p>
            <a:pPr lvl="1"/>
            <a:r>
              <a:rPr lang="en-US" altLang="ja-JP" dirty="0"/>
              <a:t>High energy positron source technology adopted to slow positron production</a:t>
            </a:r>
          </a:p>
          <a:p>
            <a:pPr marL="0" indent="0">
              <a:buNone/>
            </a:pPr>
            <a:endParaRPr lang="en-US" altLang="ja-JP" dirty="0"/>
          </a:p>
          <a:p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1F91A0-2656-A732-0C87-3DCC387445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F9BD2F-6B5C-6B48-81A3-833BEAFCE9A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200DB2-A7FB-B4B1-568F-DBA2DCC01B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7" name="コンテンツ プレースホルダー 7">
            <a:extLst>
              <a:ext uri="{FF2B5EF4-FFF2-40B4-BE49-F238E27FC236}">
                <a16:creationId xmlns:a16="http://schemas.microsoft.com/office/drawing/2014/main" id="{6F8E8AE9-5F3F-E304-2C31-E79F1C728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7919" y="4355901"/>
            <a:ext cx="4104455" cy="309439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49823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1DBAA1-00A1-0C37-78B8-5F6E147A6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07" y="89226"/>
            <a:ext cx="12457384" cy="755968"/>
          </a:xfrm>
        </p:spPr>
        <p:txBody>
          <a:bodyPr/>
          <a:lstStyle/>
          <a:p>
            <a:r>
              <a:rPr lang="en-US" altLang="ja-JP" sz="3600" dirty="0"/>
              <a:t>Difficulties and challenges for R&amp;D of positron sources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65B490-7CC1-B3B0-DEB6-5EBB422B19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/>
              <a:t>High initial cost</a:t>
            </a:r>
          </a:p>
          <a:p>
            <a:r>
              <a:rPr kumimoji="1" lang="en-US" altLang="ja-JP" dirty="0"/>
              <a:t>Limited resource</a:t>
            </a:r>
          </a:p>
          <a:p>
            <a:r>
              <a:rPr lang="en-US" altLang="ja-JP" dirty="0"/>
              <a:t>Limited number of users</a:t>
            </a:r>
          </a:p>
          <a:p>
            <a:r>
              <a:rPr lang="en-US" altLang="ja-JP" dirty="0"/>
              <a:t>Wide</a:t>
            </a:r>
            <a:r>
              <a:rPr kumimoji="1" lang="en-US" altLang="ja-JP" dirty="0"/>
              <a:t> and integrated knowledge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BBFBEB-3103-78D2-BAC2-BB18E1D4C72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44F2E0-25FE-5277-FF2A-1EB93C9FB6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50EF3C-6DD7-08DB-27BA-E9E1B8090E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871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1F4A6-9D7A-380D-84FF-056049569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E86628-9EA4-3C36-7C9B-499E5682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07" y="89226"/>
            <a:ext cx="12457384" cy="755968"/>
          </a:xfrm>
        </p:spPr>
        <p:txBody>
          <a:bodyPr/>
          <a:lstStyle/>
          <a:p>
            <a:r>
              <a:rPr lang="en-US" altLang="ja-JP" sz="3600" dirty="0"/>
              <a:t>Difficulties and challenges for R&amp;D of positron sources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5147A7-0559-61CB-D095-38EB64ABED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/>
              <a:t>High initial cost</a:t>
            </a:r>
          </a:p>
          <a:p>
            <a:r>
              <a:rPr kumimoji="1" lang="en-US" altLang="ja-JP" dirty="0"/>
              <a:t>Limited resource</a:t>
            </a:r>
          </a:p>
          <a:p>
            <a:r>
              <a:rPr lang="en-US" altLang="ja-JP" dirty="0"/>
              <a:t>Limited number of users</a:t>
            </a:r>
          </a:p>
          <a:p>
            <a:r>
              <a:rPr lang="en-US" altLang="ja-JP" dirty="0"/>
              <a:t>Wide</a:t>
            </a:r>
            <a:r>
              <a:rPr kumimoji="1" lang="en-US" altLang="ja-JP" dirty="0"/>
              <a:t> and integrated knowledge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F7352C-9DC7-D43F-1D30-C4F51ECDFF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FD69E3-FC17-7971-128A-20892DC2CC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525D9A-B09C-5463-3DCD-D1422A7CD3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D6CD42-DF45-7CB3-8177-26B24EC9EE3E}"/>
              </a:ext>
            </a:extLst>
          </p:cNvPr>
          <p:cNvSpPr txBox="1"/>
          <p:nvPr/>
        </p:nvSpPr>
        <p:spPr>
          <a:xfrm>
            <a:off x="4225319" y="4571925"/>
            <a:ext cx="4248279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6000" dirty="0"/>
              <a:t>Blue ocean!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981033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DA9F0A-7DC2-4157-96FD-ED6C658F8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Situation in slow positron facility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F7E50D-3185-43FA-85FB-14173372AE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31C8CC-29B3-410A-A912-09D8EEE659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D07211-4EF3-4A38-B8BF-0FA662BD31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9638C83-9E03-405F-9616-7A1C5487F5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5" t="7133" r="4203" b="23326"/>
          <a:stretch/>
        </p:blipFill>
        <p:spPr>
          <a:xfrm>
            <a:off x="95151" y="1034856"/>
            <a:ext cx="4388112" cy="582422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3AF31ED8-F640-45BC-9CB9-A865EF3828F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8" t="43882" r="4612" b="16676"/>
          <a:stretch/>
        </p:blipFill>
        <p:spPr>
          <a:xfrm rot="-60000">
            <a:off x="4615350" y="1332975"/>
            <a:ext cx="7328942" cy="5362639"/>
          </a:xfr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1E5BC0D-F784-469E-9827-25E14496FD22}"/>
              </a:ext>
            </a:extLst>
          </p:cNvPr>
          <p:cNvSpPr txBox="1"/>
          <p:nvPr/>
        </p:nvSpPr>
        <p:spPr>
          <a:xfrm>
            <a:off x="11272559" y="1115542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p.459</a:t>
            </a:r>
            <a:endParaRPr lang="ja-JP" altLang="en-US" sz="1400" dirty="0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C2685CA-AAC1-4815-9EAC-4D0EA79FA8C7}"/>
              </a:ext>
            </a:extLst>
          </p:cNvPr>
          <p:cNvCxnSpPr>
            <a:cxnSpLocks/>
          </p:cNvCxnSpPr>
          <p:nvPr/>
        </p:nvCxnSpPr>
        <p:spPr>
          <a:xfrm>
            <a:off x="7223943" y="4715941"/>
            <a:ext cx="4680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10386F7-41C7-463C-8448-571C6B84AA19}"/>
              </a:ext>
            </a:extLst>
          </p:cNvPr>
          <p:cNvCxnSpPr>
            <a:cxnSpLocks/>
          </p:cNvCxnSpPr>
          <p:nvPr/>
        </p:nvCxnSpPr>
        <p:spPr>
          <a:xfrm>
            <a:off x="4703663" y="4931965"/>
            <a:ext cx="72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BE79ABC-7753-4575-AA3E-25438BE0AA40}"/>
              </a:ext>
            </a:extLst>
          </p:cNvPr>
          <p:cNvCxnSpPr>
            <a:cxnSpLocks/>
          </p:cNvCxnSpPr>
          <p:nvPr/>
        </p:nvCxnSpPr>
        <p:spPr>
          <a:xfrm>
            <a:off x="4703663" y="5183993"/>
            <a:ext cx="72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253D4896-0BA8-478A-8947-47C064CE4E51}"/>
              </a:ext>
            </a:extLst>
          </p:cNvPr>
          <p:cNvCxnSpPr>
            <a:cxnSpLocks/>
          </p:cNvCxnSpPr>
          <p:nvPr/>
        </p:nvCxnSpPr>
        <p:spPr>
          <a:xfrm>
            <a:off x="4703663" y="5436021"/>
            <a:ext cx="72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525F6A18-BF49-4828-B351-6778843747DE}"/>
              </a:ext>
            </a:extLst>
          </p:cNvPr>
          <p:cNvCxnSpPr>
            <a:cxnSpLocks/>
          </p:cNvCxnSpPr>
          <p:nvPr/>
        </p:nvCxnSpPr>
        <p:spPr>
          <a:xfrm>
            <a:off x="4703663" y="5652045"/>
            <a:ext cx="72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1E9E6F-0B57-04CF-5F96-BB0E192049F7}"/>
              </a:ext>
            </a:extLst>
          </p:cNvPr>
          <p:cNvSpPr txBox="1"/>
          <p:nvPr/>
        </p:nvSpPr>
        <p:spPr>
          <a:xfrm>
            <a:off x="4984096" y="6771056"/>
            <a:ext cx="5599610" cy="4082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10</a:t>
            </a:r>
            <a:r>
              <a:rPr kumimoji="1" lang="en-US" altLang="ja-JP" baseline="30000" dirty="0"/>
              <a:t>10</a:t>
            </a:r>
            <a:r>
              <a:rPr kumimoji="1" lang="en-US" altLang="ja-JP" dirty="0"/>
              <a:t> slow e</a:t>
            </a:r>
            <a:r>
              <a:rPr kumimoji="1" lang="en-US" altLang="ja-JP" baseline="30000" dirty="0"/>
              <a:t>+</a:t>
            </a:r>
            <a:r>
              <a:rPr kumimoji="1" lang="en-US" altLang="ja-JP" dirty="0"/>
              <a:t> /s by 100 kW e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 beam is next goal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0535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58A6D-A5D7-9728-CC47-5A5BDA74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977" y="107429"/>
            <a:ext cx="10520823" cy="755968"/>
          </a:xfrm>
        </p:spPr>
        <p:txBody>
          <a:bodyPr/>
          <a:lstStyle/>
          <a:p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Jlab’s</a:t>
            </a:r>
            <a:r>
              <a:rPr kumimoji="1" lang="en-US" altLang="ja-JP" sz="3600" dirty="0"/>
              <a:t> accelerator technology and positron source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6C472C-FF8A-8824-A1C2-3CC1920685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sz="2800" dirty="0"/>
              <a:t>CW SC linac</a:t>
            </a:r>
          </a:p>
          <a:p>
            <a:pPr lvl="1"/>
            <a:r>
              <a:rPr lang="en-US" altLang="ja-JP" sz="2800" dirty="0"/>
              <a:t>Bunch structure is suitable for some of slow positron experiment</a:t>
            </a:r>
          </a:p>
          <a:p>
            <a:pPr lvl="2"/>
            <a:r>
              <a:rPr lang="en-US" altLang="ja-JP" sz="2800" dirty="0"/>
              <a:t>w/o buncher or stretcher</a:t>
            </a:r>
          </a:p>
          <a:p>
            <a:pPr lvl="2"/>
            <a:r>
              <a:rPr kumimoji="1" lang="en-US" altLang="ja-JP" sz="2800" dirty="0"/>
              <a:t>Complementary to 50 Hz, NC linac in KEK</a:t>
            </a:r>
          </a:p>
          <a:p>
            <a:r>
              <a:rPr kumimoji="1" lang="en-US" altLang="ja-JP" sz="2800" dirty="0"/>
              <a:t>High-energy</a:t>
            </a:r>
            <a:r>
              <a:rPr lang="en-US" altLang="ja-JP" sz="2800" dirty="0"/>
              <a:t>, high-power e</a:t>
            </a:r>
            <a:r>
              <a:rPr lang="en-US" altLang="ja-JP" sz="2800" baseline="30000" dirty="0"/>
              <a:t>-</a:t>
            </a:r>
            <a:r>
              <a:rPr lang="en-US" altLang="ja-JP" sz="2800" dirty="0"/>
              <a:t> beam fixed target experience</a:t>
            </a:r>
          </a:p>
          <a:p>
            <a:pPr lvl="1"/>
            <a:r>
              <a:rPr lang="en-US" altLang="ja-JP" sz="2800" dirty="0"/>
              <a:t>High power target and beam dump</a:t>
            </a:r>
          </a:p>
          <a:p>
            <a:pPr lvl="1"/>
            <a:r>
              <a:rPr kumimoji="1" lang="en-US" altLang="ja-JP" sz="2800" dirty="0"/>
              <a:t>Radiation protection and safety</a:t>
            </a:r>
          </a:p>
          <a:p>
            <a:pPr lvl="2"/>
            <a:r>
              <a:rPr lang="en-US" altLang="ja-JP" sz="2800" dirty="0"/>
              <a:t>Difficult for light source facilities</a:t>
            </a:r>
            <a:endParaRPr kumimoji="1" lang="ja-JP" altLang="en-US" sz="2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AE3441-B2F5-99F9-B78B-951644557DE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FB789C-C3F6-59E4-55DC-39DBF3D5B6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CF223D-3670-2C60-9323-D26E9CCAFB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324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DC335C-DF83-A8AB-BCB0-8DDC036E1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962507-9BEE-3903-4A77-7DEF457A3F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5519" y="1160447"/>
            <a:ext cx="12581072" cy="3986523"/>
          </a:xfrm>
        </p:spPr>
        <p:txBody>
          <a:bodyPr/>
          <a:lstStyle/>
          <a:p>
            <a:r>
              <a:rPr kumimoji="1" lang="en-US" altLang="ja-JP" sz="2800" dirty="0"/>
              <a:t>KEK/Japan have several positron facilities and project</a:t>
            </a:r>
          </a:p>
          <a:p>
            <a:pPr lvl="1"/>
            <a:r>
              <a:rPr lang="en-US" altLang="ja-JP" sz="2800" dirty="0"/>
              <a:t>Both high energy (GeV) and low energy (&lt; a few tens keV)</a:t>
            </a:r>
          </a:p>
          <a:p>
            <a:pPr lvl="1"/>
            <a:r>
              <a:rPr kumimoji="1" lang="en-US" altLang="ja-JP" sz="2800" dirty="0"/>
              <a:t>Both present and future</a:t>
            </a:r>
          </a:p>
          <a:p>
            <a:pPr lvl="1"/>
            <a:r>
              <a:rPr lang="en-US" altLang="ja-JP" sz="2800" dirty="0"/>
              <a:t>Coherent R&amp;D plan is necessary beyond projects and institute</a:t>
            </a:r>
          </a:p>
          <a:p>
            <a:r>
              <a:rPr lang="en-US" altLang="ja-JP" sz="2800" dirty="0"/>
              <a:t>Beam test is important</a:t>
            </a:r>
          </a:p>
          <a:p>
            <a:pPr lvl="1"/>
            <a:r>
              <a:rPr lang="en-US" altLang="ja-JP" sz="2800" dirty="0"/>
              <a:t>Such facility is limited</a:t>
            </a:r>
          </a:p>
          <a:p>
            <a:r>
              <a:rPr lang="en-US" altLang="ja-JP" sz="2800" dirty="0"/>
              <a:t>Many difficulties and challenges exist</a:t>
            </a:r>
          </a:p>
          <a:p>
            <a:pPr lvl="1"/>
            <a:r>
              <a:rPr lang="en-US" altLang="ja-JP" sz="2800" dirty="0"/>
              <a:t>Blue ocean</a:t>
            </a:r>
          </a:p>
          <a:p>
            <a:pPr lvl="1"/>
            <a:endParaRPr lang="en-US" altLang="ja-JP" sz="2800" dirty="0"/>
          </a:p>
          <a:p>
            <a:endParaRPr lang="en-US" altLang="ja-JP" sz="2800" dirty="0"/>
          </a:p>
          <a:p>
            <a:endParaRPr kumimoji="1" lang="ja-JP" altLang="en-US" sz="2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7C72FF-F097-C025-371F-84CCA67DCD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5D2EEB-CBE0-FF45-9615-A4070F9602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B212AD-7538-EBCD-2918-D15516EDAB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1C7E6F-2372-5807-DFEB-17E9594D06D2}"/>
              </a:ext>
            </a:extLst>
          </p:cNvPr>
          <p:cNvSpPr txBox="1"/>
          <p:nvPr/>
        </p:nvSpPr>
        <p:spPr>
          <a:xfrm>
            <a:off x="475519" y="5487320"/>
            <a:ext cx="12088985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200" dirty="0"/>
              <a:t>Jefferson lab’s positron project will bring valuable experiences and knowledge for </a:t>
            </a:r>
            <a:r>
              <a:rPr lang="en-US" altLang="ja-JP" sz="3200" dirty="0"/>
              <a:t>intense positron source development in the world</a:t>
            </a:r>
          </a:p>
          <a:p>
            <a:r>
              <a:rPr kumimoji="1" lang="en-US" altLang="ja-JP" sz="3200" dirty="0"/>
              <a:t>Accelerator parameters are complementary to linac in KEK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61072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60C633-11CD-2A95-6776-9F6D3C31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127E5892-D7CC-7241-9863-A52456F5099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12025"/>
            <a:ext cx="10032255" cy="756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EAEF34-1452-5C16-5A1A-77BAD250EE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B7F0AA0-F514-FD76-1022-50DFAF60E8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69BD44-74B5-6BDD-7212-84158AAD7F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706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7B3B35-15A7-8804-C3F5-9F6C54260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3FD18A6B-43D4-5678-F1CF-8AEB21F02C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545"/>
            <a:ext cx="10060638" cy="754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45DFA4-C069-92C4-A27A-E8D18D43BD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73E7B8-E010-7945-D6E2-0996BEFDF7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2B3B6E-232E-2A76-48BE-8D7DB709CF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2495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19F913-ABCC-F524-4382-2576125A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1DAD1229-4770-0BDE-A9C8-522D396B416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46" y="15511"/>
            <a:ext cx="10090583" cy="754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22C690-0D8C-79C4-38C3-8494A97684F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F4C194-61AC-ED7A-AB73-506A6C2136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D68A7E-C49B-8CF5-5F77-966943737D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8799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E98C4D-4077-2513-E3FB-43B1FDEAA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D982615D-4F9F-F166-622D-D90005A6F2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4263" cy="75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158AEB-5F38-93BF-D40E-4DAE6FA7CE5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C7E7B6-6B40-0E51-6666-BE81E543D9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0F6079-5EC2-D168-F1B0-A20C0D481A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16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28D53A-F14B-9673-ED79-733EBB4C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793CEE98-0233-0B54-73AB-DD23C66AF06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0128907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DB8650-EDBF-8680-D44E-891DD5A5506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DFF285-B357-C040-A3CF-C61E9F3359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514385-4D1F-4A4F-BAB7-23373FEFD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046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Date Placeholder 3">
            <a:extLst>
              <a:ext uri="{FF2B5EF4-FFF2-40B4-BE49-F238E27FC236}">
                <a16:creationId xmlns:a16="http://schemas.microsoft.com/office/drawing/2014/main" id="{52AD8F03-C3FF-5D46-03B4-CEFC2F3C1B8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19250" y="7006700"/>
            <a:ext cx="2494756" cy="402483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1037" name="Footer Placeholder 4">
            <a:extLst>
              <a:ext uri="{FF2B5EF4-FFF2-40B4-BE49-F238E27FC236}">
                <a16:creationId xmlns:a16="http://schemas.microsoft.com/office/drawing/2014/main" id="{6C8CBE4D-43DF-47A2-3DDD-8D9B69D982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027018" y="7006700"/>
            <a:ext cx="3385741" cy="402483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26B166-9621-050D-B27B-7D5A460CC4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80053" y="7006700"/>
            <a:ext cx="2494756" cy="40248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0C199F8-A211-45E5-AEA2-CC5E857C2E77}" type="slidenum">
              <a:rPr kumimoji="1" lang="ja-JP" altLang="en-US" smtClean="0"/>
              <a:pPr>
                <a:spcAft>
                  <a:spcPts val="600"/>
                </a:spcAft>
              </a:pPr>
              <a:t>3</a:t>
            </a:fld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7FD94B-620C-06B5-073E-5DE787285340}"/>
              </a:ext>
            </a:extLst>
          </p:cNvPr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" r="1" b="287"/>
          <a:stretch/>
        </p:blipFill>
        <p:spPr bwMode="auto">
          <a:xfrm>
            <a:off x="239167" y="-15916"/>
            <a:ext cx="5417914" cy="759150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72B5FA0-D137-3175-9A6C-07CE65F51815}"/>
              </a:ext>
            </a:extLst>
          </p:cNvPr>
          <p:cNvSpPr txBox="1"/>
          <p:nvPr/>
        </p:nvSpPr>
        <p:spPr>
          <a:xfrm>
            <a:off x="5662895" y="5699839"/>
            <a:ext cx="356700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SPF (slow positron facility)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64AEF5-FA95-F315-3BE2-03A4468B9EDF}"/>
              </a:ext>
            </a:extLst>
          </p:cNvPr>
          <p:cNvSpPr txBox="1"/>
          <p:nvPr/>
        </p:nvSpPr>
        <p:spPr>
          <a:xfrm>
            <a:off x="5662895" y="1643639"/>
            <a:ext cx="159210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SuperKEKB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EAA3D70-F637-FD65-A0D7-F092231B1AD3}"/>
              </a:ext>
            </a:extLst>
          </p:cNvPr>
          <p:cNvSpPr txBox="1"/>
          <p:nvPr/>
        </p:nvSpPr>
        <p:spPr>
          <a:xfrm>
            <a:off x="5657081" y="3415048"/>
            <a:ext cx="521297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PF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C549DB-89EC-3581-1E89-5CD6B7590676}"/>
              </a:ext>
            </a:extLst>
          </p:cNvPr>
          <p:cNvSpPr txBox="1"/>
          <p:nvPr/>
        </p:nvSpPr>
        <p:spPr>
          <a:xfrm>
            <a:off x="5662895" y="3894603"/>
            <a:ext cx="3567002" cy="10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Injector linac</a:t>
            </a:r>
          </a:p>
          <a:p>
            <a:r>
              <a:rPr lang="en-US" altLang="ja-JP" b="1" dirty="0">
                <a:solidFill>
                  <a:srgbClr val="0070C0"/>
                </a:solidFill>
              </a:rPr>
              <a:t>Positron source for </a:t>
            </a:r>
            <a:r>
              <a:rPr lang="en-US" altLang="ja-JP" b="1" dirty="0" err="1">
                <a:solidFill>
                  <a:srgbClr val="0070C0"/>
                </a:solidFill>
              </a:rPr>
              <a:t>SuperKEKB</a:t>
            </a:r>
            <a:endParaRPr lang="ja-JP" altLang="en-US" b="1" dirty="0">
              <a:solidFill>
                <a:srgbClr val="0070C0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091FD7C0-11F3-BCB7-3B37-632EFFD291F5}"/>
              </a:ext>
            </a:extLst>
          </p:cNvPr>
          <p:cNvCxnSpPr>
            <a:stCxn id="9" idx="1"/>
          </p:cNvCxnSpPr>
          <p:nvPr/>
        </p:nvCxnSpPr>
        <p:spPr>
          <a:xfrm flipH="1">
            <a:off x="5081018" y="1847765"/>
            <a:ext cx="581877" cy="13187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7A32BFA-2524-FD0B-9B87-8993B8D4998A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948124" y="4414650"/>
            <a:ext cx="2714771" cy="8689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41A9E463-6EB8-6C1C-EF13-CC1FB73119EB}"/>
              </a:ext>
            </a:extLst>
          </p:cNvPr>
          <p:cNvCxnSpPr>
            <a:cxnSpLocks/>
          </p:cNvCxnSpPr>
          <p:nvPr/>
        </p:nvCxnSpPr>
        <p:spPr>
          <a:xfrm flipH="1">
            <a:off x="2632745" y="5881914"/>
            <a:ext cx="3024336" cy="42427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FFBE2713-868D-D17A-5CAA-D5D91EB7D365}"/>
              </a:ext>
            </a:extLst>
          </p:cNvPr>
          <p:cNvCxnSpPr>
            <a:cxnSpLocks/>
          </p:cNvCxnSpPr>
          <p:nvPr/>
        </p:nvCxnSpPr>
        <p:spPr>
          <a:xfrm flipH="1">
            <a:off x="1823343" y="3640163"/>
            <a:ext cx="3827924" cy="62805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A9C623F-125F-9013-C050-15E41751CC5D}"/>
              </a:ext>
            </a:extLst>
          </p:cNvPr>
          <p:cNvSpPr txBox="1"/>
          <p:nvPr/>
        </p:nvSpPr>
        <p:spPr>
          <a:xfrm>
            <a:off x="5679502" y="4992453"/>
            <a:ext cx="1904481" cy="40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Main entrance</a:t>
            </a:r>
            <a:endParaRPr lang="ja-JP" altLang="en-US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FA60E9E-1C06-17A5-E8E2-56E084C1F999}"/>
              </a:ext>
            </a:extLst>
          </p:cNvPr>
          <p:cNvCxnSpPr>
            <a:cxnSpLocks/>
          </p:cNvCxnSpPr>
          <p:nvPr/>
        </p:nvCxnSpPr>
        <p:spPr>
          <a:xfrm flipH="1">
            <a:off x="5225033" y="5196579"/>
            <a:ext cx="432048" cy="2931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462849-46A1-D889-6E7A-B642C8B68DD1}"/>
              </a:ext>
            </a:extLst>
          </p:cNvPr>
          <p:cNvSpPr txBox="1"/>
          <p:nvPr/>
        </p:nvSpPr>
        <p:spPr>
          <a:xfrm>
            <a:off x="5592187" y="2310256"/>
            <a:ext cx="3110147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B050"/>
                </a:solidFill>
              </a:rPr>
              <a:t>R&amp;D area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Positron source for ILC</a:t>
            </a:r>
            <a:endParaRPr lang="ja-JP" altLang="en-US" b="1" dirty="0">
              <a:solidFill>
                <a:srgbClr val="00B050"/>
              </a:solidFill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72552BF4-AD24-508D-8F6B-BE6E421F3C15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3714006" y="2663521"/>
            <a:ext cx="1878181" cy="882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E98C84B1-53FC-B683-F980-484458711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62" y="82044"/>
            <a:ext cx="3867370" cy="4591089"/>
          </a:xfrm>
          <a:prstGeom prst="rect">
            <a:avLst/>
          </a:prstGeom>
        </p:spPr>
      </p:pic>
      <p:pic>
        <p:nvPicPr>
          <p:cNvPr id="7" name="コンテンツ プレースホルダー 8">
            <a:extLst>
              <a:ext uri="{FF2B5EF4-FFF2-40B4-BE49-F238E27FC236}">
                <a16:creationId xmlns:a16="http://schemas.microsoft.com/office/drawing/2014/main" id="{A6851397-4DC9-B8A4-B13C-B2D313CBE9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62" y="4680144"/>
            <a:ext cx="3862929" cy="2052021"/>
          </a:xfr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9BF020D-0EA4-244D-BCD6-C20492205101}"/>
              </a:ext>
            </a:extLst>
          </p:cNvPr>
          <p:cNvSpPr txBox="1"/>
          <p:nvPr/>
        </p:nvSpPr>
        <p:spPr>
          <a:xfrm>
            <a:off x="9528199" y="6739176"/>
            <a:ext cx="3733714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Google street view is available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331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493F8A-97B8-F477-842A-8F4F4025A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2F636665-4B42-F99C-174E-05ABF33B49C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9" y="0"/>
            <a:ext cx="10028126" cy="756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625EC2-21F3-ED96-860E-DE489086F6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FDE1E6-AE5A-9F63-EA6D-967E5D16AF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AB4103-14E5-416F-1F1E-19E1C2BC40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555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AMD (adiabatic matching device)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31</a:t>
            </a:fld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1305195" y="1338298"/>
            <a:ext cx="2625876" cy="1428103"/>
            <a:chOff x="755576" y="1628800"/>
            <a:chExt cx="2382147" cy="1295549"/>
          </a:xfrm>
        </p:grpSpPr>
        <p:sp>
          <p:nvSpPr>
            <p:cNvPr id="9" name="正方形/長方形 8"/>
            <p:cNvSpPr/>
            <p:nvPr/>
          </p:nvSpPr>
          <p:spPr>
            <a:xfrm>
              <a:off x="2051720" y="2132856"/>
              <a:ext cx="280392" cy="14401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ja-JP" altLang="en-US" sz="2263"/>
            </a:p>
          </p:txBody>
        </p:sp>
        <p:cxnSp>
          <p:nvCxnSpPr>
            <p:cNvPr id="10" name="直線矢印コネクタ 9"/>
            <p:cNvCxnSpPr/>
            <p:nvPr/>
          </p:nvCxnSpPr>
          <p:spPr>
            <a:xfrm>
              <a:off x="755576" y="2060848"/>
              <a:ext cx="1296144" cy="144016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>
              <a:endCxn id="9" idx="1"/>
            </p:cNvCxnSpPr>
            <p:nvPr/>
          </p:nvCxnSpPr>
          <p:spPr>
            <a:xfrm flipV="1">
              <a:off x="755576" y="2204864"/>
              <a:ext cx="1296144" cy="14160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>
              <a:stCxn id="9" idx="3"/>
            </p:cNvCxnSpPr>
            <p:nvPr/>
          </p:nvCxnSpPr>
          <p:spPr>
            <a:xfrm flipV="1">
              <a:off x="2332112" y="1628800"/>
              <a:ext cx="295672" cy="576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>
              <a:stCxn id="9" idx="3"/>
            </p:cNvCxnSpPr>
            <p:nvPr/>
          </p:nvCxnSpPr>
          <p:spPr>
            <a:xfrm>
              <a:off x="2332112" y="2204864"/>
              <a:ext cx="58370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>
              <a:stCxn id="9" idx="3"/>
            </p:cNvCxnSpPr>
            <p:nvPr/>
          </p:nvCxnSpPr>
          <p:spPr>
            <a:xfrm>
              <a:off x="2332112" y="2204864"/>
              <a:ext cx="291852" cy="576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2721526" y="2524672"/>
              <a:ext cx="416197" cy="399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263" dirty="0">
                  <a:solidFill>
                    <a:srgbClr val="FF0000"/>
                  </a:solidFill>
                </a:rPr>
                <a:t>e</a:t>
              </a:r>
              <a:r>
                <a:rPr lang="en-US" altLang="ja-JP" sz="2263" baseline="30000" dirty="0">
                  <a:solidFill>
                    <a:srgbClr val="FF0000"/>
                  </a:solidFill>
                </a:rPr>
                <a:t>+</a:t>
              </a:r>
              <a:endParaRPr lang="ja-JP" altLang="en-US" sz="2263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79877" y="2275665"/>
              <a:ext cx="372571" cy="399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263" dirty="0">
                  <a:solidFill>
                    <a:srgbClr val="0070C0"/>
                  </a:solidFill>
                </a:rPr>
                <a:t>e</a:t>
              </a:r>
              <a:r>
                <a:rPr lang="en-US" altLang="ja-JP" sz="2263" baseline="30000" dirty="0">
                  <a:solidFill>
                    <a:srgbClr val="0070C0"/>
                  </a:solidFill>
                </a:rPr>
                <a:t>-</a:t>
              </a:r>
              <a:endParaRPr lang="ja-JP" altLang="en-US" sz="2263" baseline="30000" dirty="0">
                <a:solidFill>
                  <a:srgbClr val="0070C0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771939" y="2306631"/>
              <a:ext cx="627058" cy="299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1543" dirty="0">
                  <a:solidFill>
                    <a:srgbClr val="00B050"/>
                  </a:solidFill>
                </a:rPr>
                <a:t>target</a:t>
              </a:r>
              <a:endParaRPr lang="ja-JP" altLang="en-US" sz="1543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1460579" y="4245721"/>
            <a:ext cx="2224757" cy="1382749"/>
            <a:chOff x="5643379" y="1178944"/>
            <a:chExt cx="2018261" cy="1254405"/>
          </a:xfrm>
        </p:grpSpPr>
        <p:sp>
          <p:nvSpPr>
            <p:cNvPr id="19" name="正方形/長方形 18"/>
            <p:cNvSpPr/>
            <p:nvPr/>
          </p:nvSpPr>
          <p:spPr>
            <a:xfrm>
              <a:off x="5808166" y="1641856"/>
              <a:ext cx="280392" cy="14401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263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477972" y="2033672"/>
              <a:ext cx="416197" cy="399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63" dirty="0">
                  <a:solidFill>
                    <a:srgbClr val="FF0000"/>
                  </a:solidFill>
                </a:rPr>
                <a:t>e</a:t>
              </a:r>
              <a:r>
                <a:rPr lang="en-US" altLang="ja-JP" sz="2263" baseline="30000" dirty="0">
                  <a:solidFill>
                    <a:srgbClr val="FF0000"/>
                  </a:solidFill>
                </a:rPr>
                <a:t>+</a:t>
              </a:r>
              <a:endParaRPr lang="ja-JP" altLang="en-US" sz="2263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643379" y="1795891"/>
              <a:ext cx="627058" cy="299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43" dirty="0">
                  <a:solidFill>
                    <a:srgbClr val="00B050"/>
                  </a:solidFill>
                </a:rPr>
                <a:t>target</a:t>
              </a:r>
              <a:endParaRPr lang="ja-JP" altLang="en-US" sz="1543" dirty="0">
                <a:solidFill>
                  <a:srgbClr val="00B050"/>
                </a:solidFill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 flipV="1">
              <a:off x="6876540" y="1178944"/>
              <a:ext cx="785100" cy="165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flipV="1">
              <a:off x="6885036" y="1713864"/>
              <a:ext cx="776604" cy="816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>
              <a:off x="6898438" y="2091617"/>
              <a:ext cx="699479" cy="1530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角丸四角形 24"/>
          <p:cNvSpPr/>
          <p:nvPr/>
        </p:nvSpPr>
        <p:spPr>
          <a:xfrm>
            <a:off x="167159" y="1261651"/>
            <a:ext cx="4845782" cy="5328593"/>
          </a:xfrm>
          <a:prstGeom prst="roundRect">
            <a:avLst>
              <a:gd name="adj" fmla="val 8150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3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08450" y="2733552"/>
            <a:ext cx="3775674" cy="80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Electron hit small point of the target.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Positron comes from small spot.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Angle distribution is large.</a:t>
            </a:r>
            <a:endParaRPr lang="ja-JP" altLang="en-US" sz="1543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08449" y="5569574"/>
            <a:ext cx="4611237" cy="1042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Adiabatically expand position distribution.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Angle distribution decrease.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Matched to the aperture of the following section.</a:t>
            </a:r>
          </a:p>
        </p:txBody>
      </p:sp>
      <p:sp>
        <p:nvSpPr>
          <p:cNvPr id="28" name="下矢印 27"/>
          <p:cNvSpPr/>
          <p:nvPr/>
        </p:nvSpPr>
        <p:spPr>
          <a:xfrm>
            <a:off x="2252667" y="3597648"/>
            <a:ext cx="461721" cy="4868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1A608653-195C-3F58-9981-18934FB5D882}"/>
                  </a:ext>
                </a:extLst>
              </p:cNvPr>
              <p:cNvSpPr/>
              <p:nvPr/>
            </p:nvSpPr>
            <p:spPr>
              <a:xfrm>
                <a:off x="8248196" y="5058299"/>
                <a:ext cx="1509516" cy="102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ja-JP" altLang="en-US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1A608653-195C-3F58-9981-18934FB5D8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196" y="5058299"/>
                <a:ext cx="1509516" cy="10257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図 36">
            <a:extLst>
              <a:ext uri="{FF2B5EF4-FFF2-40B4-BE49-F238E27FC236}">
                <a16:creationId xmlns:a16="http://schemas.microsoft.com/office/drawing/2014/main" id="{7A8489A6-2C8C-E915-4C4E-2422E9BDC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18" y="1021754"/>
            <a:ext cx="6097389" cy="3150318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90244C3-8357-8B8A-96F2-702A35587955}"/>
              </a:ext>
            </a:extLst>
          </p:cNvPr>
          <p:cNvSpPr txBox="1"/>
          <p:nvPr/>
        </p:nvSpPr>
        <p:spPr>
          <a:xfrm>
            <a:off x="6672957" y="3563814"/>
            <a:ext cx="45878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r>
              <a:rPr lang="en-US" altLang="ja-JP" baseline="-25000" dirty="0"/>
              <a:t>1</a:t>
            </a:r>
            <a:endParaRPr lang="ja-JP" altLang="en-US" baseline="-250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D29C7F6-E1A4-5C9D-B72A-0EE1FC4AA403}"/>
              </a:ext>
            </a:extLst>
          </p:cNvPr>
          <p:cNvSpPr txBox="1"/>
          <p:nvPr/>
        </p:nvSpPr>
        <p:spPr>
          <a:xfrm>
            <a:off x="11137453" y="4392191"/>
            <a:ext cx="48122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r>
              <a:rPr lang="ja-JP" altLang="en-US" baseline="-25000" dirty="0"/>
              <a:t>２</a:t>
            </a: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D31D8FF-07FF-53D8-69D2-503EF9C73777}"/>
              </a:ext>
            </a:extLst>
          </p:cNvPr>
          <p:cNvCxnSpPr/>
          <p:nvPr/>
        </p:nvCxnSpPr>
        <p:spPr>
          <a:xfrm flipV="1">
            <a:off x="7249021" y="2339677"/>
            <a:ext cx="648072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7A58EA88-6B30-E9A2-B71D-B17D40C0052A}"/>
              </a:ext>
            </a:extLst>
          </p:cNvPr>
          <p:cNvCxnSpPr/>
          <p:nvPr/>
        </p:nvCxnSpPr>
        <p:spPr>
          <a:xfrm flipV="1">
            <a:off x="10683912" y="2591705"/>
            <a:ext cx="994075" cy="360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0748F31-8D61-7F5C-66F5-4BECAA9172AC}"/>
              </a:ext>
            </a:extLst>
          </p:cNvPr>
          <p:cNvSpPr txBox="1"/>
          <p:nvPr/>
        </p:nvSpPr>
        <p:spPr>
          <a:xfrm>
            <a:off x="5120485" y="1587616"/>
            <a:ext cx="1540678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 :</a:t>
            </a:r>
            <a:r>
              <a:rPr lang="ja-JP" altLang="en-US" dirty="0"/>
              <a:t> </a:t>
            </a:r>
            <a:r>
              <a:rPr lang="en-US" altLang="ja-JP" dirty="0"/>
              <a:t>v</a:t>
            </a:r>
            <a:r>
              <a:rPr lang="en-US" altLang="ja-JP" baseline="-25000" dirty="0"/>
              <a:t>1</a:t>
            </a:r>
          </a:p>
          <a:p>
            <a:r>
              <a:rPr lang="en-US" altLang="ja-JP" dirty="0"/>
              <a:t>Position : r</a:t>
            </a:r>
            <a:r>
              <a:rPr lang="en-US" altLang="ja-JP" baseline="-25000" dirty="0"/>
              <a:t>1</a:t>
            </a:r>
          </a:p>
          <a:p>
            <a:r>
              <a:rPr lang="en-US" altLang="ja-JP" dirty="0"/>
              <a:t>Angle :φ</a:t>
            </a:r>
            <a:r>
              <a:rPr lang="en-US" altLang="ja-JP" baseline="-25000" dirty="0"/>
              <a:t>1</a:t>
            </a: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42E163DB-B719-9051-0143-00A8B0992FCB}"/>
              </a:ext>
            </a:extLst>
          </p:cNvPr>
          <p:cNvGrpSpPr/>
          <p:nvPr/>
        </p:nvGrpSpPr>
        <p:grpSpPr>
          <a:xfrm>
            <a:off x="6905602" y="5063963"/>
            <a:ext cx="4809769" cy="1025794"/>
            <a:chOff x="5681466" y="5129797"/>
            <a:chExt cx="4809769" cy="102579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id="{6C20EE75-A60C-16F4-FC4D-2AEFA845EFE6}"/>
                    </a:ext>
                  </a:extLst>
                </p:cNvPr>
                <p:cNvSpPr/>
                <p:nvPr/>
              </p:nvSpPr>
              <p:spPr>
                <a:xfrm>
                  <a:off x="5681466" y="5438568"/>
                  <a:ext cx="1119281" cy="4082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ja-JP" alt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ja-JP" altLang="en-US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ja-JP" alt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id="{6C20EE75-A60C-16F4-FC4D-2AEFA845EF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466" y="5438568"/>
                  <a:ext cx="1119281" cy="408253"/>
                </a:xfrm>
                <a:prstGeom prst="rect">
                  <a:avLst/>
                </a:prstGeom>
                <a:blipFill>
                  <a:blip r:embed="rId4"/>
                  <a:stretch>
                    <a:fillRect b="-298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A4946BB7-C99A-E309-59CD-ACB95773C555}"/>
                    </a:ext>
                  </a:extLst>
                </p:cNvPr>
                <p:cNvSpPr/>
                <p:nvPr/>
              </p:nvSpPr>
              <p:spPr>
                <a:xfrm>
                  <a:off x="8811866" y="5129797"/>
                  <a:ext cx="1679369" cy="10257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ja-JP" alt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ja-JP" altLang="en-US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ja-JP" altLang="en-US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ja-JP" alt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ja-JP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ja-JP" altLang="en-U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ja-JP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ja-JP" altLang="en-US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A4946BB7-C99A-E309-59CD-ACB95773C5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1866" y="5129797"/>
                  <a:ext cx="1679369" cy="102579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28F1CC8-91BA-FE98-F4CB-32248E05FED9}"/>
              </a:ext>
            </a:extLst>
          </p:cNvPr>
          <p:cNvSpPr txBox="1"/>
          <p:nvPr/>
        </p:nvSpPr>
        <p:spPr>
          <a:xfrm>
            <a:off x="11677987" y="3131765"/>
            <a:ext cx="1540678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 :</a:t>
            </a:r>
            <a:r>
              <a:rPr lang="ja-JP" altLang="en-US" dirty="0"/>
              <a:t> </a:t>
            </a:r>
            <a:r>
              <a:rPr lang="en-US" altLang="ja-JP" dirty="0"/>
              <a:t>v</a:t>
            </a:r>
            <a:r>
              <a:rPr lang="en-US" altLang="ja-JP" baseline="-25000" dirty="0"/>
              <a:t>2</a:t>
            </a:r>
          </a:p>
          <a:p>
            <a:r>
              <a:rPr lang="en-US" altLang="ja-JP" dirty="0"/>
              <a:t>Position : r</a:t>
            </a:r>
            <a:r>
              <a:rPr lang="en-US" altLang="ja-JP" baseline="-25000" dirty="0"/>
              <a:t>2</a:t>
            </a:r>
          </a:p>
          <a:p>
            <a:r>
              <a:rPr lang="en-US" altLang="ja-JP" dirty="0"/>
              <a:t>Angle :φ</a:t>
            </a:r>
            <a:r>
              <a:rPr lang="en-US" altLang="ja-JP" baseline="-25000" dirty="0"/>
              <a:t>2</a:t>
            </a:r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A1F78AC0-0C6C-5222-F1A5-EB66CD8CD1BF}"/>
              </a:ext>
            </a:extLst>
          </p:cNvPr>
          <p:cNvSpPr/>
          <p:nvPr/>
        </p:nvSpPr>
        <p:spPr>
          <a:xfrm>
            <a:off x="6719887" y="4881209"/>
            <a:ext cx="5256584" cy="1346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1172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CA72F2-0962-0376-2843-56862FFD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Deceleration injection to moderator</a:t>
            </a:r>
            <a:endParaRPr lang="ja-JP" altLang="en-US" sz="32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B19005-54B5-C0B8-5693-E744A0CA8E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CFEB9B-50CF-F94D-550B-E77D70718C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04E0D0-F6DE-7FA3-76F8-280A20E5CD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2B228A03-34C3-C4CB-DA05-188DA10501FE}"/>
              </a:ext>
            </a:extLst>
          </p:cNvPr>
          <p:cNvSpPr/>
          <p:nvPr/>
        </p:nvSpPr>
        <p:spPr>
          <a:xfrm>
            <a:off x="1732165" y="3057349"/>
            <a:ext cx="547690" cy="1087874"/>
          </a:xfrm>
          <a:custGeom>
            <a:avLst/>
            <a:gdLst>
              <a:gd name="connsiteX0" fmla="*/ 0 w 876615"/>
              <a:gd name="connsiteY0" fmla="*/ 0 h 929514"/>
              <a:gd name="connsiteX1" fmla="*/ 264496 w 876615"/>
              <a:gd name="connsiteY1" fmla="*/ 649904 h 929514"/>
              <a:gd name="connsiteX2" fmla="*/ 876615 w 876615"/>
              <a:gd name="connsiteY2" fmla="*/ 929514 h 92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615" h="929514">
                <a:moveTo>
                  <a:pt x="0" y="0"/>
                </a:moveTo>
                <a:cubicBezTo>
                  <a:pt x="59197" y="247492"/>
                  <a:pt x="118394" y="494985"/>
                  <a:pt x="264496" y="649904"/>
                </a:cubicBezTo>
                <a:cubicBezTo>
                  <a:pt x="410598" y="804823"/>
                  <a:pt x="643606" y="867168"/>
                  <a:pt x="876615" y="929514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105113F-A702-1B05-3EF6-A431332C10D6}"/>
              </a:ext>
            </a:extLst>
          </p:cNvPr>
          <p:cNvGrpSpPr/>
          <p:nvPr/>
        </p:nvGrpSpPr>
        <p:grpSpPr>
          <a:xfrm>
            <a:off x="1463303" y="1330018"/>
            <a:ext cx="2586592" cy="1692612"/>
            <a:chOff x="271159" y="1291918"/>
            <a:chExt cx="2586592" cy="1692612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A5D7A50-DC68-87B3-35B4-8212A18DD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71159" y="1291918"/>
              <a:ext cx="2586592" cy="1692612"/>
            </a:xfrm>
            <a:prstGeom prst="rect">
              <a:avLst/>
            </a:prstGeom>
            <a:noFill/>
            <a:ln w="38100" cap="sq">
              <a:solidFill>
                <a:srgbClr val="F0C60A"/>
              </a:solidFill>
              <a:prstDash val="solid"/>
              <a:miter lim="800000"/>
            </a:ln>
            <a:effectLst/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14209A0-E48A-F321-E8DA-F6EA68E2F1C9}"/>
                </a:ext>
              </a:extLst>
            </p:cNvPr>
            <p:cNvSpPr/>
            <p:nvPr/>
          </p:nvSpPr>
          <p:spPr>
            <a:xfrm>
              <a:off x="470839" y="2427173"/>
              <a:ext cx="138340" cy="13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0C5F002B-D2E2-FC00-05E5-4DC5C1046FC3}"/>
                </a:ext>
              </a:extLst>
            </p:cNvPr>
            <p:cNvSpPr/>
            <p:nvPr/>
          </p:nvSpPr>
          <p:spPr>
            <a:xfrm>
              <a:off x="2346872" y="2796556"/>
              <a:ext cx="138340" cy="13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AE54CE3-63F1-681F-FAF0-49A4714B3F4C}"/>
                </a:ext>
              </a:extLst>
            </p:cNvPr>
            <p:cNvSpPr/>
            <p:nvPr/>
          </p:nvSpPr>
          <p:spPr>
            <a:xfrm>
              <a:off x="2716779" y="1869383"/>
              <a:ext cx="138340" cy="13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646EC32-4F2F-8940-1B6C-9EEEB338D9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7"/>
          <a:stretch/>
        </p:blipFill>
        <p:spPr>
          <a:xfrm>
            <a:off x="1963488" y="3393764"/>
            <a:ext cx="4308557" cy="25523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DCCC1A1-5803-0228-A67C-D3AC866F31E0}"/>
                  </a:ext>
                </a:extLst>
              </p:cNvPr>
              <p:cNvSpPr txBox="1"/>
              <p:nvPr/>
            </p:nvSpPr>
            <p:spPr>
              <a:xfrm>
                <a:off x="3906459" y="4202593"/>
                <a:ext cx="9412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800" dirty="0">
                    <a:solidFill>
                      <a:srgbClr val="FF0000"/>
                    </a:solidFill>
                  </a:rPr>
                  <a:t>Fast</a:t>
                </a:r>
                <a:r>
                  <a:rPr lang="ja-JP" alt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ja-JP" sz="1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ja-JP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ja-JP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DCCC1A1-5803-0228-A67C-D3AC866F3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459" y="4202593"/>
                <a:ext cx="941220" cy="369332"/>
              </a:xfrm>
              <a:prstGeom prst="rect">
                <a:avLst/>
              </a:prstGeom>
              <a:blipFill>
                <a:blip r:embed="rId4"/>
                <a:stretch>
                  <a:fillRect l="-5844"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9A5D4B6-3FE5-BB1A-1D35-176E94F32CCC}"/>
                  </a:ext>
                </a:extLst>
              </p:cNvPr>
              <p:cNvSpPr txBox="1"/>
              <p:nvPr/>
            </p:nvSpPr>
            <p:spPr>
              <a:xfrm>
                <a:off x="1607320" y="4181598"/>
                <a:ext cx="9572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800" b="0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Fast</m:t>
                      </m:r>
                      <m:r>
                        <a:rPr lang="en-US" altLang="ja-JP" sz="180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ja-JP" sz="180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altLang="ja-JP" sz="1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ja-JP" altLang="en-US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9A5D4B6-3FE5-BB1A-1D35-176E94F32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320" y="4181598"/>
                <a:ext cx="95725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矢印: 右 20">
            <a:extLst>
              <a:ext uri="{FF2B5EF4-FFF2-40B4-BE49-F238E27FC236}">
                <a16:creationId xmlns:a16="http://schemas.microsoft.com/office/drawing/2014/main" id="{90306291-A76B-FA18-CA20-2C2208A7D20B}"/>
              </a:ext>
            </a:extLst>
          </p:cNvPr>
          <p:cNvSpPr/>
          <p:nvPr/>
        </p:nvSpPr>
        <p:spPr>
          <a:xfrm>
            <a:off x="1761139" y="4569845"/>
            <a:ext cx="716394" cy="101441"/>
          </a:xfrm>
          <a:prstGeom prst="rightArrow">
            <a:avLst>
              <a:gd name="adj1" fmla="val 50000"/>
              <a:gd name="adj2" fmla="val 135892"/>
            </a:avLst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C74E1E6A-1711-61F4-4C07-A3908BF24C26}"/>
              </a:ext>
            </a:extLst>
          </p:cNvPr>
          <p:cNvSpPr/>
          <p:nvPr/>
        </p:nvSpPr>
        <p:spPr>
          <a:xfrm>
            <a:off x="3193651" y="4489009"/>
            <a:ext cx="1972329" cy="263112"/>
          </a:xfrm>
          <a:prstGeom prst="rightArrow">
            <a:avLst>
              <a:gd name="adj1" fmla="val 50000"/>
              <a:gd name="adj2" fmla="val 13589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BA4D924-2609-CB45-9CC1-25752246E7AA}"/>
              </a:ext>
            </a:extLst>
          </p:cNvPr>
          <p:cNvSpPr txBox="1"/>
          <p:nvPr/>
        </p:nvSpPr>
        <p:spPr>
          <a:xfrm>
            <a:off x="3754229" y="4643933"/>
            <a:ext cx="130035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1600" dirty="0"/>
              <a:t>deceleration</a:t>
            </a:r>
            <a:endParaRPr lang="ja-JP" altLang="en-US" sz="1600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2F810B-3E88-6A8B-BD3D-3DF41D307C05}"/>
              </a:ext>
            </a:extLst>
          </p:cNvPr>
          <p:cNvSpPr/>
          <p:nvPr/>
        </p:nvSpPr>
        <p:spPr>
          <a:xfrm>
            <a:off x="5203399" y="4317549"/>
            <a:ext cx="61152" cy="60070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1C24AB8D-2BE7-B4BA-77C0-F04F02A46CA9}"/>
                  </a:ext>
                </a:extLst>
              </p:cNvPr>
              <p:cNvSpPr txBox="1"/>
              <p:nvPr/>
            </p:nvSpPr>
            <p:spPr>
              <a:xfrm>
                <a:off x="5203399" y="4093857"/>
                <a:ext cx="10053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800" dirty="0">
                    <a:solidFill>
                      <a:srgbClr val="FFC000"/>
                    </a:solidFill>
                  </a:rPr>
                  <a:t>Slow-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ja-JP" sz="18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ja-JP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ja-JP" altLang="en-US" sz="1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1C24AB8D-2BE7-B4BA-77C0-F04F02A46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399" y="4093857"/>
                <a:ext cx="1005340" cy="369332"/>
              </a:xfrm>
              <a:prstGeom prst="rect">
                <a:avLst/>
              </a:prstGeom>
              <a:blipFill>
                <a:blip r:embed="rId6"/>
                <a:stretch>
                  <a:fillRect l="-5488" t="-10000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矢印: 右 25">
            <a:extLst>
              <a:ext uri="{FF2B5EF4-FFF2-40B4-BE49-F238E27FC236}">
                <a16:creationId xmlns:a16="http://schemas.microsoft.com/office/drawing/2014/main" id="{402E42FB-9068-D0B5-D2C4-D7E3E1D1799F}"/>
              </a:ext>
            </a:extLst>
          </p:cNvPr>
          <p:cNvSpPr/>
          <p:nvPr/>
        </p:nvSpPr>
        <p:spPr>
          <a:xfrm>
            <a:off x="5300135" y="4472819"/>
            <a:ext cx="1075099" cy="304664"/>
          </a:xfrm>
          <a:prstGeom prst="rightArrow">
            <a:avLst>
              <a:gd name="adj1" fmla="val 46082"/>
              <a:gd name="adj2" fmla="val 969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C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DA7EA56-A8F4-DAD8-2838-A72745F8066C}"/>
              </a:ext>
            </a:extLst>
          </p:cNvPr>
          <p:cNvSpPr txBox="1"/>
          <p:nvPr/>
        </p:nvSpPr>
        <p:spPr>
          <a:xfrm>
            <a:off x="2866537" y="3801324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AMD</a:t>
            </a:r>
            <a:endParaRPr lang="ja-JP" altLang="en-US" sz="1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A7DFDB5-4F5E-9E6F-FAF4-AB85C611F98E}"/>
              </a:ext>
            </a:extLst>
          </p:cNvPr>
          <p:cNvSpPr txBox="1"/>
          <p:nvPr/>
        </p:nvSpPr>
        <p:spPr>
          <a:xfrm>
            <a:off x="1895352" y="4736318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Converter</a:t>
            </a:r>
            <a:endParaRPr lang="ja-JP" altLang="en-US" sz="1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AF9C9E9-0EE7-1277-697D-382228E64181}"/>
              </a:ext>
            </a:extLst>
          </p:cNvPr>
          <p:cNvSpPr txBox="1"/>
          <p:nvPr/>
        </p:nvSpPr>
        <p:spPr>
          <a:xfrm>
            <a:off x="5025616" y="3659322"/>
            <a:ext cx="643125" cy="30777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1400" dirty="0"/>
              <a:t>cavity</a:t>
            </a:r>
            <a:endParaRPr lang="ja-JP" altLang="en-US" sz="14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410F90D-1BA9-E85F-8352-2F0430B51C4F}"/>
              </a:ext>
            </a:extLst>
          </p:cNvPr>
          <p:cNvSpPr txBox="1"/>
          <p:nvPr/>
        </p:nvSpPr>
        <p:spPr>
          <a:xfrm>
            <a:off x="5067748" y="5024350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Moderator</a:t>
            </a:r>
            <a:endParaRPr lang="ja-JP" altLang="en-US" sz="14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63EACE0-89D4-9811-D378-133C56EF745C}"/>
              </a:ext>
            </a:extLst>
          </p:cNvPr>
          <p:cNvSpPr txBox="1"/>
          <p:nvPr/>
        </p:nvSpPr>
        <p:spPr>
          <a:xfrm>
            <a:off x="2240699" y="5333283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Solenoid</a:t>
            </a:r>
            <a:endParaRPr lang="ja-JP" altLang="en-US" sz="1400" dirty="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22CEBE96-4109-745C-B1BE-07F11690978E}"/>
              </a:ext>
            </a:extLst>
          </p:cNvPr>
          <p:cNvGrpSpPr/>
          <p:nvPr/>
        </p:nvGrpSpPr>
        <p:grpSpPr>
          <a:xfrm>
            <a:off x="2748266" y="5754194"/>
            <a:ext cx="1562727" cy="1468280"/>
            <a:chOff x="1328955" y="5260638"/>
            <a:chExt cx="1168338" cy="1097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52047DB3-BC1C-1692-0B66-A5636458DC36}"/>
                    </a:ext>
                  </a:extLst>
                </p:cNvPr>
                <p:cNvSpPr txBox="1"/>
                <p:nvPr/>
              </p:nvSpPr>
              <p:spPr>
                <a:xfrm>
                  <a:off x="2158797" y="6053144"/>
                  <a:ext cx="324349" cy="305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52047DB3-BC1C-1692-0B66-A5636458D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8797" y="6053144"/>
                  <a:ext cx="324349" cy="3052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0" name="図 39" descr="テキスト&#10;&#10;自動的に生成された説明">
              <a:extLst>
                <a:ext uri="{FF2B5EF4-FFF2-40B4-BE49-F238E27FC236}">
                  <a16:creationId xmlns:a16="http://schemas.microsoft.com/office/drawing/2014/main" id="{27E9E46D-89A2-3E0D-129C-3D12D66FC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 t="70234" r="48113" b="3127"/>
            <a:stretch/>
          </p:blipFill>
          <p:spPr>
            <a:xfrm>
              <a:off x="1443023" y="5260638"/>
              <a:ext cx="1054270" cy="958427"/>
            </a:xfrm>
            <a:prstGeom prst="rect">
              <a:avLst/>
            </a:prstGeom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E2D3ED46-78DF-DE4A-5B73-410D80BDA395}"/>
                </a:ext>
              </a:extLst>
            </p:cNvPr>
            <p:cNvSpPr txBox="1"/>
            <p:nvPr/>
          </p:nvSpPr>
          <p:spPr>
            <a:xfrm rot="16200000">
              <a:off x="1210668" y="5615997"/>
              <a:ext cx="443666" cy="207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/>
                <a:t>Count</a:t>
              </a:r>
              <a:endParaRPr lang="ja-JP" altLang="en-US" sz="1200" dirty="0"/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6DF9195-DD25-D3B7-D419-1D50ECCEB0BE}"/>
              </a:ext>
            </a:extLst>
          </p:cNvPr>
          <p:cNvGrpSpPr/>
          <p:nvPr/>
        </p:nvGrpSpPr>
        <p:grpSpPr>
          <a:xfrm>
            <a:off x="4440141" y="5965967"/>
            <a:ext cx="1597596" cy="1242514"/>
            <a:chOff x="2542769" y="5426597"/>
            <a:chExt cx="1194407" cy="928938"/>
          </a:xfrm>
        </p:grpSpPr>
        <p:pic>
          <p:nvPicPr>
            <p:cNvPr id="36" name="図 35" descr="テキスト&#10;&#10;自動的に生成された説明">
              <a:extLst>
                <a:ext uri="{FF2B5EF4-FFF2-40B4-BE49-F238E27FC236}">
                  <a16:creationId xmlns:a16="http://schemas.microsoft.com/office/drawing/2014/main" id="{0575A874-5CD5-F943-221D-10D84D24E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15" t="74589" r="12695" b="4100"/>
            <a:stretch/>
          </p:blipFill>
          <p:spPr>
            <a:xfrm>
              <a:off x="2682906" y="5426597"/>
              <a:ext cx="1054270" cy="7667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9AC61D38-C02F-B5FD-C9BA-DCEF2A7E7DCC}"/>
                    </a:ext>
                  </a:extLst>
                </p:cNvPr>
                <p:cNvSpPr txBox="1"/>
                <p:nvPr/>
              </p:nvSpPr>
              <p:spPr>
                <a:xfrm>
                  <a:off x="3379681" y="6050314"/>
                  <a:ext cx="324349" cy="305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9AC61D38-C02F-B5FD-C9BA-DCEF2A7E7D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9681" y="6050314"/>
                  <a:ext cx="324349" cy="30522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6EF4D6E-6466-06BE-6BE0-8DBEC712CFB2}"/>
                </a:ext>
              </a:extLst>
            </p:cNvPr>
            <p:cNvSpPr txBox="1"/>
            <p:nvPr/>
          </p:nvSpPr>
          <p:spPr>
            <a:xfrm rot="16200000">
              <a:off x="2424482" y="5636304"/>
              <a:ext cx="443666" cy="207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/>
                <a:t>Count</a:t>
              </a:r>
              <a:endParaRPr lang="ja-JP" altLang="en-US" sz="1200" dirty="0"/>
            </a:p>
          </p:txBody>
        </p:sp>
      </p:grpSp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F6467054-345C-41B1-EBDD-50F4092F248A}"/>
              </a:ext>
            </a:extLst>
          </p:cNvPr>
          <p:cNvSpPr/>
          <p:nvPr/>
        </p:nvSpPr>
        <p:spPr>
          <a:xfrm>
            <a:off x="3436724" y="4783380"/>
            <a:ext cx="311948" cy="1889293"/>
          </a:xfrm>
          <a:custGeom>
            <a:avLst/>
            <a:gdLst>
              <a:gd name="connsiteX0" fmla="*/ 0 w 233221"/>
              <a:gd name="connsiteY0" fmla="*/ 1412488 h 1412488"/>
              <a:gd name="connsiteX1" fmla="*/ 200722 w 233221"/>
              <a:gd name="connsiteY1" fmla="*/ 854927 h 1412488"/>
              <a:gd name="connsiteX2" fmla="*/ 230459 w 233221"/>
              <a:gd name="connsiteY2" fmla="*/ 0 h 141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21" h="1412488">
                <a:moveTo>
                  <a:pt x="0" y="1412488"/>
                </a:moveTo>
                <a:cubicBezTo>
                  <a:pt x="81156" y="1251415"/>
                  <a:pt x="162312" y="1090342"/>
                  <a:pt x="200722" y="854927"/>
                </a:cubicBezTo>
                <a:cubicBezTo>
                  <a:pt x="239132" y="619512"/>
                  <a:pt x="234795" y="309756"/>
                  <a:pt x="230459" y="0"/>
                </a:cubicBezTo>
              </a:path>
            </a:pathLst>
          </a:custGeom>
          <a:noFill/>
          <a:ln w="1905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740921C5-F404-F7B6-8906-4FD688FA1091}"/>
              </a:ext>
            </a:extLst>
          </p:cNvPr>
          <p:cNvSpPr/>
          <p:nvPr/>
        </p:nvSpPr>
        <p:spPr>
          <a:xfrm>
            <a:off x="4878553" y="4803265"/>
            <a:ext cx="189194" cy="1720252"/>
          </a:xfrm>
          <a:custGeom>
            <a:avLst/>
            <a:gdLst>
              <a:gd name="connsiteX0" fmla="*/ 0 w 141447"/>
              <a:gd name="connsiteY0" fmla="*/ 1286108 h 1286108"/>
              <a:gd name="connsiteX1" fmla="*/ 118947 w 141447"/>
              <a:gd name="connsiteY1" fmla="*/ 996176 h 1286108"/>
              <a:gd name="connsiteX2" fmla="*/ 141249 w 141447"/>
              <a:gd name="connsiteY2" fmla="*/ 0 h 128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447" h="1286108">
                <a:moveTo>
                  <a:pt x="0" y="1286108"/>
                </a:moveTo>
                <a:cubicBezTo>
                  <a:pt x="47703" y="1248317"/>
                  <a:pt x="95406" y="1210527"/>
                  <a:pt x="118947" y="996176"/>
                </a:cubicBezTo>
                <a:cubicBezTo>
                  <a:pt x="142489" y="781825"/>
                  <a:pt x="141869" y="390912"/>
                  <a:pt x="141249" y="0"/>
                </a:cubicBezTo>
              </a:path>
            </a:pathLst>
          </a:custGeom>
          <a:noFill/>
          <a:ln w="1905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4548722-5A7D-EC0B-36F2-444147446E74}"/>
              </a:ext>
            </a:extLst>
          </p:cNvPr>
          <p:cNvSpPr txBox="1"/>
          <p:nvPr/>
        </p:nvSpPr>
        <p:spPr>
          <a:xfrm>
            <a:off x="5261343" y="4715942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C000"/>
                </a:solidFill>
              </a:rPr>
              <a:t>0.1</a:t>
            </a:r>
            <a:r>
              <a:rPr lang="ja-JP" altLang="en-US" sz="1400" dirty="0">
                <a:solidFill>
                  <a:srgbClr val="FFC000"/>
                </a:solidFill>
              </a:rPr>
              <a:t>－</a:t>
            </a:r>
            <a:r>
              <a:rPr lang="en-US" altLang="ja-JP" sz="1400" dirty="0">
                <a:solidFill>
                  <a:srgbClr val="FFC000"/>
                </a:solidFill>
              </a:rPr>
              <a:t>35 keV</a:t>
            </a:r>
            <a:endParaRPr lang="ja-JP" altLang="en-US" sz="1400" dirty="0">
              <a:solidFill>
                <a:srgbClr val="FFC000"/>
              </a:solidFill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A1886F67-BD14-A320-E8F0-C9369A84BF3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81" y="1047422"/>
            <a:ext cx="5385963" cy="3559122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EA35262-7A69-D41B-7A43-1572963420FB}"/>
              </a:ext>
            </a:extLst>
          </p:cNvPr>
          <p:cNvSpPr txBox="1"/>
          <p:nvPr/>
        </p:nvSpPr>
        <p:spPr>
          <a:xfrm>
            <a:off x="6719887" y="5076465"/>
            <a:ext cx="5200716" cy="10400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Realized for high energy positron source.</a:t>
            </a:r>
          </a:p>
          <a:p>
            <a:r>
              <a:rPr lang="en-US" altLang="ja-JP" dirty="0"/>
              <a:t>For slow positron production, replace downstream acc. cavities with moderator.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C8FF940-99B5-D2B4-1992-E1115A368212}"/>
              </a:ext>
            </a:extLst>
          </p:cNvPr>
          <p:cNvSpPr txBox="1"/>
          <p:nvPr/>
        </p:nvSpPr>
        <p:spPr>
          <a:xfrm>
            <a:off x="6719887" y="4571925"/>
            <a:ext cx="5189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Cross sectional view of positron source for </a:t>
            </a:r>
            <a:r>
              <a:rPr lang="en-US" altLang="ja-JP" sz="1600" dirty="0" err="1"/>
              <a:t>SuperKEKB</a:t>
            </a:r>
            <a:endParaRPr lang="ja-JP" altLang="en-US" sz="16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8B9B22B-FDDA-AD91-647C-B96A4A84FCC3}"/>
              </a:ext>
            </a:extLst>
          </p:cNvPr>
          <p:cNvSpPr txBox="1"/>
          <p:nvPr/>
        </p:nvSpPr>
        <p:spPr>
          <a:xfrm>
            <a:off x="7944023" y="6199542"/>
            <a:ext cx="3624518" cy="72417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Technically difficult</a:t>
            </a:r>
          </a:p>
          <a:p>
            <a:r>
              <a:rPr lang="en-US" altLang="ja-JP" dirty="0"/>
              <a:t>10</a:t>
            </a:r>
            <a:r>
              <a:rPr lang="en-US" altLang="ja-JP" baseline="30000" dirty="0"/>
              <a:t>11</a:t>
            </a:r>
            <a:r>
              <a:rPr lang="en-US" altLang="ja-JP" dirty="0"/>
              <a:t> slow e</a:t>
            </a:r>
            <a:r>
              <a:rPr lang="en-US" altLang="ja-JP" baseline="30000" dirty="0"/>
              <a:t>+</a:t>
            </a:r>
            <a:r>
              <a:rPr lang="en-US" altLang="ja-JP" dirty="0"/>
              <a:t>/s will be possible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9046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6AA524-7591-F94C-62F4-4C0418E17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04E94F-55ED-9F9C-E5C8-FE66E3AF5F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/>
              <a:t>Back up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37976F-73E3-0E9D-16E3-7170EF1788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20ABD8A-ECD5-88D8-0FAF-9FFF3D8BF9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5900C9-A060-1175-BAFE-475AAEB5D9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4793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8D332F-8450-92D6-BB5D-0AC09263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High power electron beam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3FEDF4-2653-29EB-E190-B11F0236E3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183" y="1160447"/>
            <a:ext cx="7828544" cy="951285"/>
          </a:xfrm>
        </p:spPr>
        <p:txBody>
          <a:bodyPr/>
          <a:lstStyle/>
          <a:p>
            <a:r>
              <a:rPr lang="en-US" altLang="ja-JP" sz="2400" dirty="0"/>
              <a:t>ACT2@NIFS (National Institute for Fusion Science)</a:t>
            </a:r>
          </a:p>
          <a:p>
            <a:pPr lvl="1"/>
            <a:r>
              <a:rPr lang="en-US" altLang="ja-JP" sz="2400" dirty="0"/>
              <a:t>300 kW, 40 kV, electron beam test facility </a:t>
            </a:r>
          </a:p>
          <a:p>
            <a:pPr marL="0" indent="0">
              <a:buNone/>
            </a:pPr>
            <a:endParaRPr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A4CB89-F37D-D4D7-2D9C-4CAB660928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982BDD-B2FD-3FEA-F774-4E37B097F8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1D830-4447-105E-F8D4-3C6124D8B3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7" name="図 6" descr="夜にライトアップされている&#10;&#10;自動的に生成された説明">
            <a:extLst>
              <a:ext uri="{FF2B5EF4-FFF2-40B4-BE49-F238E27FC236}">
                <a16:creationId xmlns:a16="http://schemas.microsoft.com/office/drawing/2014/main" id="{84362302-A3C0-8F2E-E83D-B8976DD47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34" t="42344" r="21974" b="11060"/>
          <a:stretch/>
        </p:blipFill>
        <p:spPr>
          <a:xfrm>
            <a:off x="8183525" y="3534525"/>
            <a:ext cx="5017081" cy="3845712"/>
          </a:xfrm>
          <a:prstGeom prst="rect">
            <a:avLst/>
          </a:prstGeom>
        </p:spPr>
      </p:pic>
      <p:pic>
        <p:nvPicPr>
          <p:cNvPr id="8" name="図 7" descr="屋内, テーブル, 座る, 古い が含まれている画像&#10;&#10;自動的に生成された説明">
            <a:extLst>
              <a:ext uri="{FF2B5EF4-FFF2-40B4-BE49-F238E27FC236}">
                <a16:creationId xmlns:a16="http://schemas.microsoft.com/office/drawing/2014/main" id="{3AF02AC6-975C-6965-E6D2-0E4944001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402" y="4757365"/>
            <a:ext cx="3491564" cy="2618672"/>
          </a:xfrm>
          <a:prstGeom prst="rect">
            <a:avLst/>
          </a:prstGeom>
        </p:spPr>
      </p:pic>
      <p:pic>
        <p:nvPicPr>
          <p:cNvPr id="9" name="図 8" descr="屋内, 座る, キッチン, 部屋 が含まれている画像&#10;&#10;自動的に生成された説明">
            <a:extLst>
              <a:ext uri="{FF2B5EF4-FFF2-40B4-BE49-F238E27FC236}">
                <a16:creationId xmlns:a16="http://schemas.microsoft.com/office/drawing/2014/main" id="{9D2D44B9-0E86-7A8B-8C0F-FEE3B1D3C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90861" y="2769771"/>
            <a:ext cx="5264304" cy="3948227"/>
          </a:xfrm>
          <a:prstGeom prst="rect">
            <a:avLst/>
          </a:prstGeom>
        </p:spPr>
      </p:pic>
      <p:pic>
        <p:nvPicPr>
          <p:cNvPr id="10" name="図 9" descr="屋内, キッチン, 金属, 座る が含まれている画像&#10;&#10;自動的に生成された説明">
            <a:extLst>
              <a:ext uri="{FF2B5EF4-FFF2-40B4-BE49-F238E27FC236}">
                <a16:creationId xmlns:a16="http://schemas.microsoft.com/office/drawing/2014/main" id="{027A1AF4-21D9-AD43-F4A6-E91BA5E36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402" y="2111733"/>
            <a:ext cx="3491566" cy="261867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0888FD0-0567-D4AF-1A8D-CEF91945FEA4}"/>
              </a:ext>
            </a:extLst>
          </p:cNvPr>
          <p:cNvSpPr txBox="1"/>
          <p:nvPr/>
        </p:nvSpPr>
        <p:spPr>
          <a:xfrm>
            <a:off x="8304063" y="1814877"/>
            <a:ext cx="4608513" cy="13560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Low energy (w/o RF acc.) high power DC electron beam is available</a:t>
            </a:r>
          </a:p>
          <a:p>
            <a:r>
              <a:rPr lang="ja-JP" altLang="en-US" dirty="0"/>
              <a:t>→　</a:t>
            </a:r>
            <a:r>
              <a:rPr lang="en-US" altLang="ja-JP" dirty="0"/>
              <a:t>elector energy of &gt; MeV is desirable for test facility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3670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6657C5-959B-C479-9ADC-8CE06ED04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/>
              <a:t>Particle sources and positron source</a:t>
            </a:r>
            <a:endParaRPr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145F62-5BB8-7F79-B36F-21C1461C7E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240EF99-0939-5426-D015-567E3BE47D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735B21-B309-308C-BA57-1C72647208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12266BF-7BCE-086D-9043-CB54B317E497}"/>
              </a:ext>
            </a:extLst>
          </p:cNvPr>
          <p:cNvSpPr/>
          <p:nvPr/>
        </p:nvSpPr>
        <p:spPr>
          <a:xfrm>
            <a:off x="8880127" y="1839126"/>
            <a:ext cx="2880320" cy="149448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/>
              <a:t>Neutron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/>
              <a:t>Muon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/>
              <a:t>Neutrino source</a:t>
            </a:r>
            <a:endParaRPr lang="ja-JP" altLang="en-US" sz="1800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44123F9A-9DA3-906F-68A9-8A8FF4D27162}"/>
              </a:ext>
            </a:extLst>
          </p:cNvPr>
          <p:cNvSpPr/>
          <p:nvPr/>
        </p:nvSpPr>
        <p:spPr>
          <a:xfrm>
            <a:off x="1684907" y="2223338"/>
            <a:ext cx="2285355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/>
              <a:t>Electron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/>
              <a:t>Ion source</a:t>
            </a:r>
            <a:endParaRPr lang="ja-JP" altLang="en-US" sz="18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413667-9147-AB1E-0CDF-FC6E180786C6}"/>
              </a:ext>
            </a:extLst>
          </p:cNvPr>
          <p:cNvSpPr txBox="1"/>
          <p:nvPr/>
        </p:nvSpPr>
        <p:spPr>
          <a:xfrm>
            <a:off x="1721376" y="1839127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Primary particle source</a:t>
            </a:r>
            <a:endParaRPr lang="ja-JP" altLang="en-US" sz="1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7A5B8F-8F62-0E8A-B7BF-C59EA081D83E}"/>
              </a:ext>
            </a:extLst>
          </p:cNvPr>
          <p:cNvSpPr txBox="1"/>
          <p:nvPr/>
        </p:nvSpPr>
        <p:spPr>
          <a:xfrm>
            <a:off x="9208444" y="1481374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secondary particle source</a:t>
            </a:r>
            <a:endParaRPr lang="ja-JP" altLang="en-US" sz="1400" dirty="0"/>
          </a:p>
        </p:txBody>
      </p:sp>
      <p:sp>
        <p:nvSpPr>
          <p:cNvPr id="19" name="コンテンツ プレースホルダー 18">
            <a:extLst>
              <a:ext uri="{FF2B5EF4-FFF2-40B4-BE49-F238E27FC236}">
                <a16:creationId xmlns:a16="http://schemas.microsoft.com/office/drawing/2014/main" id="{F02FFE33-6F0C-1087-1A0D-6E2B317987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55592" y="4226066"/>
            <a:ext cx="4896545" cy="2411290"/>
          </a:xfrm>
        </p:spPr>
        <p:txBody>
          <a:bodyPr/>
          <a:lstStyle/>
          <a:p>
            <a:r>
              <a:rPr lang="en-US" altLang="ja-JP" sz="1800" dirty="0"/>
              <a:t>Positron source is installed in the middle of accelerator</a:t>
            </a:r>
          </a:p>
          <a:p>
            <a:r>
              <a:rPr lang="en-US" altLang="ja-JP" sz="1800" dirty="0"/>
              <a:t>Collection and acceleration of secondary particles</a:t>
            </a:r>
          </a:p>
          <a:p>
            <a:r>
              <a:rPr lang="en-US" altLang="ja-JP" sz="1800" dirty="0"/>
              <a:t>need high power primary beam for full test</a:t>
            </a:r>
          </a:p>
          <a:p>
            <a:pPr lvl="1"/>
            <a:r>
              <a:rPr lang="en-US" altLang="ja-JP" sz="1800" dirty="0"/>
              <a:t>Usually impossible before construction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E3036F14-6C59-35DA-6E2C-6A2ECB0D4489}"/>
              </a:ext>
            </a:extLst>
          </p:cNvPr>
          <p:cNvSpPr/>
          <p:nvPr/>
        </p:nvSpPr>
        <p:spPr>
          <a:xfrm>
            <a:off x="5381082" y="3275781"/>
            <a:ext cx="2088232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Positron source source</a:t>
            </a:r>
            <a:endParaRPr lang="ja-JP" altLang="en-US" dirty="0"/>
          </a:p>
        </p:txBody>
      </p:sp>
      <p:sp>
        <p:nvSpPr>
          <p:cNvPr id="21" name="コンテンツ プレースホルダー 18">
            <a:extLst>
              <a:ext uri="{FF2B5EF4-FFF2-40B4-BE49-F238E27FC236}">
                <a16:creationId xmlns:a16="http://schemas.microsoft.com/office/drawing/2014/main" id="{4D8FD09B-0C9B-8037-B26B-1205DF5C556F}"/>
              </a:ext>
            </a:extLst>
          </p:cNvPr>
          <p:cNvSpPr txBox="1">
            <a:spLocks/>
          </p:cNvSpPr>
          <p:nvPr/>
        </p:nvSpPr>
        <p:spPr bwMode="auto">
          <a:xfrm>
            <a:off x="5064720" y="6108265"/>
            <a:ext cx="9345851" cy="91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93472" indent="-49347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3527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9945" indent="-48472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kumimoji="1" sz="308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2pPr>
            <a:lvl3pPr marL="1426170" indent="-4444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64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3pPr>
            <a:lvl4pPr marL="1853146" indent="-42522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4pPr>
            <a:lvl5pPr marL="2281871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5pPr>
            <a:lvl6pPr marL="2785843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6pPr>
            <a:lvl7pPr marL="3289814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7pPr>
            <a:lvl8pPr marL="3793786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8pPr>
            <a:lvl9pPr marL="4297757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endParaRPr lang="ja-JP" altLang="en-US" kern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40BFA7D-FFF6-B864-0249-FEAC7C21984C}"/>
              </a:ext>
            </a:extLst>
          </p:cNvPr>
          <p:cNvSpPr/>
          <p:nvPr/>
        </p:nvSpPr>
        <p:spPr>
          <a:xfrm>
            <a:off x="4055591" y="2439362"/>
            <a:ext cx="4752528" cy="288032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007D27E-1F93-04CD-1C19-44B5B9EA8BA3}"/>
              </a:ext>
            </a:extLst>
          </p:cNvPr>
          <p:cNvSpPr txBox="1"/>
          <p:nvPr/>
        </p:nvSpPr>
        <p:spPr>
          <a:xfrm>
            <a:off x="5781452" y="1993015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Accelerator</a:t>
            </a:r>
            <a:endParaRPr lang="ja-JP" altLang="en-US" sz="1400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F2847148-42CE-4314-0486-A12F009F472B}"/>
              </a:ext>
            </a:extLst>
          </p:cNvPr>
          <p:cNvCxnSpPr>
            <a:stCxn id="20" idx="0"/>
          </p:cNvCxnSpPr>
          <p:nvPr/>
        </p:nvCxnSpPr>
        <p:spPr>
          <a:xfrm flipV="1">
            <a:off x="6425198" y="2727395"/>
            <a:ext cx="0" cy="5483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A354853-AD30-CAAB-31D8-C5DAB8D86676}"/>
              </a:ext>
            </a:extLst>
          </p:cNvPr>
          <p:cNvSpPr txBox="1"/>
          <p:nvPr/>
        </p:nvSpPr>
        <p:spPr>
          <a:xfrm>
            <a:off x="1555770" y="3112613"/>
            <a:ext cx="2513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High quality beam for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Stand alone test is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No radiational, thermal requirement</a:t>
            </a:r>
            <a:endParaRPr lang="ja-JP" altLang="en-US" sz="1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497037B-7F51-608E-8D5B-9C485D169552}"/>
              </a:ext>
            </a:extLst>
          </p:cNvPr>
          <p:cNvSpPr txBox="1"/>
          <p:nvPr/>
        </p:nvSpPr>
        <p:spPr>
          <a:xfrm>
            <a:off x="9063475" y="3383583"/>
            <a:ext cx="2513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Low beam quality is acceptable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Need high power primary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Severe radiational, thermal requirement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0213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D4DE2-F207-BD47-4F46-A7153C51B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Slow positron facilities in Japan</a:t>
            </a:r>
            <a:endParaRPr kumimoji="1" lang="ja-JP" altLang="en-US" dirty="0"/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D102A870-9C3E-616F-C1C1-EA268318BC0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8091" y="1302441"/>
            <a:ext cx="6276289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DE5F713-76E7-0974-4CAC-F144245AA6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1518A4-5152-DEFA-799C-FA338DA254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84BB11-6485-F30A-472D-36F525AC21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EF87A3-12F0-3B6C-3AC0-EE2D80A43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703" y="4980258"/>
            <a:ext cx="3039226" cy="228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E84E31C-6803-302F-7FFD-6A182EF2DEBB}"/>
              </a:ext>
            </a:extLst>
          </p:cNvPr>
          <p:cNvSpPr txBox="1"/>
          <p:nvPr/>
        </p:nvSpPr>
        <p:spPr>
          <a:xfrm>
            <a:off x="9749384" y="4509772"/>
            <a:ext cx="201106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/>
              <a:t>Tokyo university of science</a:t>
            </a:r>
          </a:p>
          <a:p>
            <a:r>
              <a:rPr kumimoji="1" lang="en-US" altLang="ja-JP" sz="1200" dirty="0"/>
              <a:t>  RI </a:t>
            </a:r>
            <a:r>
              <a:rPr lang="en-US" altLang="ja-JP" sz="1200" dirty="0"/>
              <a:t>&amp; Trap</a:t>
            </a:r>
            <a:endParaRPr kumimoji="1" lang="ja-JP" altLang="en-US" sz="1200" dirty="0"/>
          </a:p>
        </p:txBody>
      </p:sp>
      <p:pic>
        <p:nvPicPr>
          <p:cNvPr id="1028" name="Picture 4" descr="チェレンコフ放射光">
            <a:extLst>
              <a:ext uri="{FF2B5EF4-FFF2-40B4-BE49-F238E27FC236}">
                <a16:creationId xmlns:a16="http://schemas.microsoft.com/office/drawing/2014/main" id="{D2E40C5E-B47E-D177-2C1C-0C02399D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3094038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8975166-E9A8-4E2D-3E87-AD22FC65A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2" y="1872946"/>
            <a:ext cx="3178110" cy="238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5DA53AC-6C74-341E-BB09-771FA9C2F855}"/>
              </a:ext>
            </a:extLst>
          </p:cNvPr>
          <p:cNvSpPr txBox="1"/>
          <p:nvPr/>
        </p:nvSpPr>
        <p:spPr>
          <a:xfrm>
            <a:off x="324487" y="1216580"/>
            <a:ext cx="31665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</a:rPr>
              <a:t>KURNS-LINAC(Kyoto </a:t>
            </a:r>
            <a:r>
              <a:rPr lang="en-US" altLang="ja-JP" sz="1200" dirty="0" err="1">
                <a:solidFill>
                  <a:srgbClr val="0070C0"/>
                </a:solidFill>
              </a:rPr>
              <a:t>University,Institute</a:t>
            </a:r>
            <a:r>
              <a:rPr lang="en-US" altLang="ja-JP" sz="1200" dirty="0">
                <a:solidFill>
                  <a:srgbClr val="0070C0"/>
                </a:solidFill>
              </a:rPr>
              <a:t> for Integrated Radiation and Nuclear Science)</a:t>
            </a:r>
          </a:p>
          <a:p>
            <a:r>
              <a:rPr lang="en-US" altLang="ja-JP" sz="1200" dirty="0">
                <a:solidFill>
                  <a:srgbClr val="0070C0"/>
                </a:solidFill>
              </a:rPr>
              <a:t>  Linac</a:t>
            </a:r>
            <a:endParaRPr lang="ja-JP" altLang="en-US" sz="1200" dirty="0">
              <a:solidFill>
                <a:srgbClr val="0070C0"/>
              </a:solidFill>
            </a:endParaRPr>
          </a:p>
        </p:txBody>
      </p:sp>
      <p:pic>
        <p:nvPicPr>
          <p:cNvPr id="1034" name="Picture 10" descr="Kyoto University Research Reactor">
            <a:extLst>
              <a:ext uri="{FF2B5EF4-FFF2-40B4-BE49-F238E27FC236}">
                <a16:creationId xmlns:a16="http://schemas.microsoft.com/office/drawing/2014/main" id="{BF87733F-01C2-9A20-2075-878F5740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2" y="5023641"/>
            <a:ext cx="3147429" cy="236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0E4743-0D8D-B3E1-C0F4-0A0ED6A17984}"/>
              </a:ext>
            </a:extLst>
          </p:cNvPr>
          <p:cNvSpPr txBox="1"/>
          <p:nvPr/>
        </p:nvSpPr>
        <p:spPr>
          <a:xfrm>
            <a:off x="312952" y="4518593"/>
            <a:ext cx="316657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i="0" dirty="0">
                <a:solidFill>
                  <a:srgbClr val="FF0000"/>
                </a:solidFill>
                <a:effectLst/>
              </a:rPr>
              <a:t>KUR (Kyoto University Research Reactor) </a:t>
            </a:r>
          </a:p>
          <a:p>
            <a:pPr algn="l">
              <a:buNone/>
            </a:pPr>
            <a:r>
              <a:rPr lang="en-US" altLang="ja-JP" sz="1200" i="0" dirty="0">
                <a:solidFill>
                  <a:srgbClr val="FF0000"/>
                </a:solidFill>
                <a:effectLst/>
              </a:rPr>
              <a:t> Reactor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2F372DF-2EFB-17E7-EEC5-0B96C16A25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703" y="1902442"/>
            <a:ext cx="3609355" cy="240048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0A87409-541A-94F2-5255-9D22C62F83B7}"/>
              </a:ext>
            </a:extLst>
          </p:cNvPr>
          <p:cNvSpPr txBox="1"/>
          <p:nvPr/>
        </p:nvSpPr>
        <p:spPr>
          <a:xfrm>
            <a:off x="9764703" y="1240609"/>
            <a:ext cx="36093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altLang="ja-JP" sz="1200" kern="0" dirty="0">
                <a:solidFill>
                  <a:srgbClr val="0070C0"/>
                </a:solidFill>
                <a:latin typeface="+mj-lt"/>
              </a:rPr>
              <a:t>AIST (National Institute of Advanced Industrial Science and Technology),</a:t>
            </a:r>
          </a:p>
          <a:p>
            <a:pPr defTabSz="914400"/>
            <a:r>
              <a:rPr lang="en-US" altLang="ja-JP" sz="1200" kern="0" dirty="0">
                <a:solidFill>
                  <a:srgbClr val="0070C0"/>
                </a:solidFill>
                <a:latin typeface="+mj-lt"/>
              </a:rPr>
              <a:t> Linac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AEE61E79-D94B-EE61-3950-A54C7B10C26E}"/>
              </a:ext>
            </a:extLst>
          </p:cNvPr>
          <p:cNvCxnSpPr>
            <a:stCxn id="1034" idx="3"/>
          </p:cNvCxnSpPr>
          <p:nvPr/>
        </p:nvCxnSpPr>
        <p:spPr>
          <a:xfrm flipV="1">
            <a:off x="3460381" y="5580037"/>
            <a:ext cx="2467418" cy="623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F6D59BB0-2FF5-E0C1-D8F2-546B8E6751BB}"/>
              </a:ext>
            </a:extLst>
          </p:cNvPr>
          <p:cNvCxnSpPr>
            <a:stCxn id="1032" idx="3"/>
          </p:cNvCxnSpPr>
          <p:nvPr/>
        </p:nvCxnSpPr>
        <p:spPr>
          <a:xfrm>
            <a:off x="3491062" y="3064738"/>
            <a:ext cx="2436737" cy="25152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AD657DD-5200-9187-F437-36ABBC1CA714}"/>
              </a:ext>
            </a:extLst>
          </p:cNvPr>
          <p:cNvCxnSpPr>
            <a:stCxn id="18" idx="1"/>
          </p:cNvCxnSpPr>
          <p:nvPr/>
        </p:nvCxnSpPr>
        <p:spPr>
          <a:xfrm flipH="1">
            <a:off x="7151935" y="3102682"/>
            <a:ext cx="2612768" cy="19732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4B9DF71C-5D87-D373-4B05-C187BABF7C70}"/>
              </a:ext>
            </a:extLst>
          </p:cNvPr>
          <p:cNvCxnSpPr>
            <a:cxnSpLocks/>
            <a:stCxn id="1026" idx="1"/>
          </p:cNvCxnSpPr>
          <p:nvPr/>
        </p:nvCxnSpPr>
        <p:spPr>
          <a:xfrm flipH="1" flipV="1">
            <a:off x="7093172" y="5216563"/>
            <a:ext cx="2671531" cy="9060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392FBE-6847-FDE6-B358-FEEDFA716732}"/>
              </a:ext>
            </a:extLst>
          </p:cNvPr>
          <p:cNvSpPr txBox="1"/>
          <p:nvPr/>
        </p:nvSpPr>
        <p:spPr>
          <a:xfrm>
            <a:off x="4055591" y="1043533"/>
            <a:ext cx="28803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/>
              <a:t>QST (National Institute for Quantum Science and Technology)</a:t>
            </a:r>
          </a:p>
          <a:p>
            <a:r>
              <a:rPr kumimoji="1" lang="en-US" altLang="ja-JP" sz="1200" dirty="0"/>
              <a:t>  RI</a:t>
            </a:r>
            <a:endParaRPr kumimoji="1" lang="ja-JP" altLang="en-US" sz="12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E2AD410-9BEC-02AA-6B0F-DCD89D1C5F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92" y="1691605"/>
            <a:ext cx="2880320" cy="1489678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78FC8F7-31F7-3360-6DB3-D90EEC7248C2}"/>
              </a:ext>
            </a:extLst>
          </p:cNvPr>
          <p:cNvCxnSpPr>
            <a:cxnSpLocks/>
          </p:cNvCxnSpPr>
          <p:nvPr/>
        </p:nvCxnSpPr>
        <p:spPr>
          <a:xfrm>
            <a:off x="5351735" y="3181283"/>
            <a:ext cx="1440160" cy="1745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380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1D1AEF-9151-1CEF-D187-6C1D00597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positron facilities and KEK injector linac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B74D1E8-8D64-B29B-2B8B-87D4C18FCE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A6B19D-6B60-A336-9070-5CA4ECB32B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2A834B7-AB6D-EA4D-1392-43D5C5944D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13" name="コンテンツ プレースホルダー 12" descr="テレビゲームの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759D625D-0710-87F8-1C5A-CB854235530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04" y="1115541"/>
            <a:ext cx="10329277" cy="3312368"/>
          </a:xfrm>
        </p:spPr>
      </p:pic>
      <p:pic>
        <p:nvPicPr>
          <p:cNvPr id="17" name="図 16" descr="屋内, 天井, 大きい, 建物 が含まれている画像&#10;&#10;自動的に生成された説明">
            <a:extLst>
              <a:ext uri="{FF2B5EF4-FFF2-40B4-BE49-F238E27FC236}">
                <a16:creationId xmlns:a16="http://schemas.microsoft.com/office/drawing/2014/main" id="{D4B16032-95C1-B929-84CF-D61543287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5"/>
          <a:stretch/>
        </p:blipFill>
        <p:spPr>
          <a:xfrm>
            <a:off x="6676163" y="4554707"/>
            <a:ext cx="3110304" cy="2915742"/>
          </a:xfrm>
          <a:prstGeom prst="rect">
            <a:avLst/>
          </a:prstGeom>
          <a:ln w="38100">
            <a:solidFill>
              <a:srgbClr val="E72E13"/>
            </a:solidFill>
          </a:ln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795AE2A-1B05-D54B-627B-DA49F7172D9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6503863" y="2627709"/>
            <a:ext cx="1727452" cy="1926998"/>
          </a:xfrm>
          <a:prstGeom prst="line">
            <a:avLst/>
          </a:prstGeom>
          <a:ln>
            <a:solidFill>
              <a:srgbClr val="E72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2ECDE51-E049-BE1F-B995-57344EF8DB5D}"/>
              </a:ext>
            </a:extLst>
          </p:cNvPr>
          <p:cNvSpPr txBox="1"/>
          <p:nvPr/>
        </p:nvSpPr>
        <p:spPr>
          <a:xfrm>
            <a:off x="4491826" y="5774623"/>
            <a:ext cx="1997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 few tens meter distance</a:t>
            </a:r>
            <a:endParaRPr lang="ja-JP" altLang="en-US" sz="1600" dirty="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81E49D1-35A5-6FEB-7187-2F1B30926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535" y="4211359"/>
            <a:ext cx="2366887" cy="325909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00B050"/>
            </a:solidFill>
          </a:ln>
        </p:spPr>
      </p:pic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EEA44B3C-40E2-E57D-2866-95AD42DB45C0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2984978" y="2411685"/>
            <a:ext cx="1506848" cy="179967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BE266E1A-C2B0-2E95-48C5-A7F6DFCE792B}"/>
              </a:ext>
            </a:extLst>
          </p:cNvPr>
          <p:cNvCxnSpPr/>
          <p:nvPr/>
        </p:nvCxnSpPr>
        <p:spPr>
          <a:xfrm>
            <a:off x="4506653" y="5687569"/>
            <a:ext cx="185319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B561BEA-D1AD-A0C4-F910-1E0A88711AA9}"/>
              </a:ext>
            </a:extLst>
          </p:cNvPr>
          <p:cNvSpPr/>
          <p:nvPr/>
        </p:nvSpPr>
        <p:spPr>
          <a:xfrm>
            <a:off x="4415631" y="2339677"/>
            <a:ext cx="144016" cy="14401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029388-A792-5B52-19A3-EFC54F5014D1}"/>
              </a:ext>
            </a:extLst>
          </p:cNvPr>
          <p:cNvSpPr txBox="1"/>
          <p:nvPr/>
        </p:nvSpPr>
        <p:spPr>
          <a:xfrm>
            <a:off x="3316999" y="2752561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spc="-15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Positron source</a:t>
            </a:r>
          </a:p>
          <a:p>
            <a:r>
              <a:rPr lang="en-US" altLang="ja-JP" sz="1400" b="1" spc="-15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(SPF)</a:t>
            </a:r>
            <a:endParaRPr lang="ja-JP" altLang="en-US" sz="1400" b="1" spc="-15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538EC35-0084-9C1C-BDFA-15CAB1E5F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39" y="5057964"/>
            <a:ext cx="3528392" cy="194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6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C65B32-872E-4139-6DB5-24DE624AA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87C66ED8-D630-94C0-A17A-789180C093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097"/>
          <a:stretch>
            <a:fillRect/>
          </a:stretch>
        </p:blipFill>
        <p:spPr bwMode="auto">
          <a:xfrm>
            <a:off x="0" y="0"/>
            <a:ext cx="1343977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AF367B-9176-08E2-F3D7-3F98786AF9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D14B126-B9A8-CF41-04D2-C886DC9354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9B2476-0825-84B5-D673-9A2C256EBC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5F13BD-9441-C903-E0B4-F2BCC7B56B8B}"/>
              </a:ext>
            </a:extLst>
          </p:cNvPr>
          <p:cNvSpPr txBox="1"/>
          <p:nvPr/>
        </p:nvSpPr>
        <p:spPr>
          <a:xfrm>
            <a:off x="111998" y="7076176"/>
            <a:ext cx="4078361" cy="4082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https://www2.kek.jp/imss/spf/eng/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7055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CCD29E-9513-E608-5078-4014C414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475" y="46844"/>
            <a:ext cx="10520823" cy="755968"/>
          </a:xfrm>
        </p:spPr>
        <p:txBody>
          <a:bodyPr anchor="ctr"/>
          <a:lstStyle/>
          <a:p>
            <a:r>
              <a:rPr lang="en-US" altLang="ja-JP" sz="3600" dirty="0"/>
              <a:t>KEK and high energy positron source</a:t>
            </a:r>
            <a:endParaRPr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5377DB-0CEF-F67E-55EC-6559753672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3224" y="1115541"/>
            <a:ext cx="11449272" cy="2232248"/>
          </a:xfrm>
        </p:spPr>
        <p:txBody>
          <a:bodyPr/>
          <a:lstStyle/>
          <a:p>
            <a:r>
              <a:rPr lang="en-US" altLang="ja-JP" sz="2400" dirty="0"/>
              <a:t>From TRISTAN to ILC</a:t>
            </a:r>
          </a:p>
          <a:p>
            <a:pPr lvl="1"/>
            <a:r>
              <a:rPr lang="en-US" altLang="ja-JP" sz="2400" dirty="0"/>
              <a:t>KEK LINAC has keep providing positron beam to </a:t>
            </a:r>
            <a:r>
              <a:rPr lang="en-US" altLang="ja-JP" sz="2400" dirty="0" err="1"/>
              <a:t>e</a:t>
            </a:r>
            <a:r>
              <a:rPr lang="en-US" altLang="ja-JP" sz="2400" baseline="30000" dirty="0" err="1"/>
              <a:t>+</a:t>
            </a:r>
            <a:r>
              <a:rPr lang="en-US" altLang="ja-JP" sz="2400" dirty="0" err="1"/>
              <a:t>e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 collider experiment since 1980s.</a:t>
            </a:r>
          </a:p>
          <a:p>
            <a:pPr lvl="1"/>
            <a:r>
              <a:rPr lang="en-US" altLang="ja-JP" sz="2400" dirty="0"/>
              <a:t>Positron source for </a:t>
            </a:r>
            <a:r>
              <a:rPr lang="en-US" altLang="ja-JP" sz="2400" dirty="0" err="1"/>
              <a:t>SuperKEKB</a:t>
            </a:r>
            <a:r>
              <a:rPr lang="en-US" altLang="ja-JP" sz="2400" dirty="0"/>
              <a:t> is world’s most intense positron source in operation.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C4210E-409D-F2DF-517B-CF1EE278B9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576E5A-0A5C-71D2-F08F-7B01337F86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F57759-08B6-1356-758B-BF686BB2F6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9" name="図 8" descr="駅のホームの白黒写真&#10;&#10;自動的に生成された説明">
            <a:extLst>
              <a:ext uri="{FF2B5EF4-FFF2-40B4-BE49-F238E27FC236}">
                <a16:creationId xmlns:a16="http://schemas.microsoft.com/office/drawing/2014/main" id="{E0BD6DB3-A176-0F92-882B-D5801AC84E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"/>
          <a:stretch/>
        </p:blipFill>
        <p:spPr>
          <a:xfrm>
            <a:off x="4809822" y="3594373"/>
            <a:ext cx="3911216" cy="3171596"/>
          </a:xfrm>
          <a:prstGeom prst="rect">
            <a:avLst/>
          </a:prstGeom>
        </p:spPr>
      </p:pic>
      <p:pic>
        <p:nvPicPr>
          <p:cNvPr id="12" name="図 11" descr="駅のホームの白黒写真&#10;&#10;中程度の精度で自動的に生成された説明">
            <a:extLst>
              <a:ext uri="{FF2B5EF4-FFF2-40B4-BE49-F238E27FC236}">
                <a16:creationId xmlns:a16="http://schemas.microsoft.com/office/drawing/2014/main" id="{0F6AB2D2-BE35-21DF-9836-9CCEF1065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" y="3594371"/>
            <a:ext cx="4692899" cy="3171597"/>
          </a:xfrm>
          <a:prstGeom prst="rect">
            <a:avLst/>
          </a:prstGeom>
        </p:spPr>
      </p:pic>
      <p:pic>
        <p:nvPicPr>
          <p:cNvPr id="14" name="図 13" descr="屋内, 天井, 大きい, 建物 が含まれている画像&#10;&#10;自動的に生成された説明">
            <a:extLst>
              <a:ext uri="{FF2B5EF4-FFF2-40B4-BE49-F238E27FC236}">
                <a16:creationId xmlns:a16="http://schemas.microsoft.com/office/drawing/2014/main" id="{67D718DA-7F00-6DE3-FEC7-7F7C5A064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04" y="3598983"/>
            <a:ext cx="4222647" cy="316698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97C83DF-1E3A-99A6-4E36-B4F5AC7001EB}"/>
              </a:ext>
            </a:extLst>
          </p:cNvPr>
          <p:cNvSpPr txBox="1"/>
          <p:nvPr/>
        </p:nvSpPr>
        <p:spPr>
          <a:xfrm>
            <a:off x="82772" y="3609953"/>
            <a:ext cx="83208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/>
              <a:t>TRISTAN</a:t>
            </a:r>
            <a:endParaRPr lang="ja-JP" altLang="en-US" sz="12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6F9A512-FE44-341B-8A0B-A08BFC777879}"/>
              </a:ext>
            </a:extLst>
          </p:cNvPr>
          <p:cNvSpPr txBox="1"/>
          <p:nvPr/>
        </p:nvSpPr>
        <p:spPr>
          <a:xfrm>
            <a:off x="4809822" y="3598983"/>
            <a:ext cx="59503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/>
              <a:t>KEKB</a:t>
            </a:r>
            <a:endParaRPr lang="ja-JP" altLang="en-US" sz="12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5664990-C8E2-1EB4-B334-E85D1C87765E}"/>
              </a:ext>
            </a:extLst>
          </p:cNvPr>
          <p:cNvSpPr txBox="1"/>
          <p:nvPr/>
        </p:nvSpPr>
        <p:spPr>
          <a:xfrm>
            <a:off x="8858474" y="3598983"/>
            <a:ext cx="100380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err="1"/>
              <a:t>SuperKEKB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19871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D5574B-FA54-32B2-00DF-DF186E09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831" y="68349"/>
            <a:ext cx="8369684" cy="755968"/>
          </a:xfrm>
        </p:spPr>
        <p:txBody>
          <a:bodyPr anchor="ctr"/>
          <a:lstStyle/>
          <a:p>
            <a:r>
              <a:rPr lang="en-US" altLang="ja-JP" sz="3600" dirty="0"/>
              <a:t>Prototype for ILC</a:t>
            </a:r>
            <a:endParaRPr lang="ja-JP" altLang="en-US" sz="32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67D196-3333-FE46-0A22-9AED833E78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67ED44-AE43-EB53-9DFD-7A5E359AC7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0E43C4-7D6B-EE28-9ADB-ECFB7E7E34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14" name="図 13" descr="電子機器, 回路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02EA814-DF6E-0D8A-1A9F-2C870B675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51" y="1052101"/>
            <a:ext cx="10136409" cy="65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74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B52D86-6073-5F79-1B78-034F26D4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977" y="110961"/>
            <a:ext cx="10520823" cy="755968"/>
          </a:xfrm>
        </p:spPr>
        <p:txBody>
          <a:bodyPr anchor="ctr"/>
          <a:lstStyle/>
          <a:p>
            <a:r>
              <a:rPr lang="en-US" altLang="ja-JP" sz="3600" dirty="0"/>
              <a:t>Big Jump from Present to Future</a:t>
            </a:r>
            <a:endParaRPr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BC4BA6-886B-CDF1-328E-F526794584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27BDBF-B72C-B983-8597-D5B6606763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D9BBCB-E312-2195-170F-7FC310BD6F6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9</a:t>
            </a:fld>
            <a:endParaRPr kumimoji="1" lang="ja-JP" altLang="en-US"/>
          </a:p>
        </p:txBody>
      </p:sp>
      <p:graphicFrame>
        <p:nvGraphicFramePr>
          <p:cNvPr id="7" name="グラフ 6">
            <a:extLst>
              <a:ext uri="{FF2B5EF4-FFF2-40B4-BE49-F238E27FC236}">
                <a16:creationId xmlns:a16="http://schemas.microsoft.com/office/drawing/2014/main" id="{FD0DDB57-201C-4EF0-8C4F-70F250110734}"/>
              </a:ext>
            </a:extLst>
          </p:cNvPr>
          <p:cNvGraphicFramePr>
            <a:graphicFrameLocks/>
          </p:cNvGraphicFramePr>
          <p:nvPr/>
        </p:nvGraphicFramePr>
        <p:xfrm>
          <a:off x="5711776" y="1115541"/>
          <a:ext cx="6273155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441422-F767-D805-C53B-D18990689BE0}"/>
              </a:ext>
            </a:extLst>
          </p:cNvPr>
          <p:cNvSpPr txBox="1"/>
          <p:nvPr/>
        </p:nvSpPr>
        <p:spPr>
          <a:xfrm>
            <a:off x="6869698" y="1331565"/>
            <a:ext cx="795411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100" dirty="0"/>
              <a:t>●</a:t>
            </a:r>
            <a:r>
              <a:rPr lang="en-US" altLang="ja-JP" sz="1100" dirty="0"/>
              <a:t>past</a:t>
            </a:r>
          </a:p>
          <a:p>
            <a:r>
              <a:rPr lang="ja-JP" altLang="en-US" sz="1100" dirty="0"/>
              <a:t>▲</a:t>
            </a:r>
            <a:r>
              <a:rPr lang="en-US" altLang="ja-JP" sz="1100" dirty="0"/>
              <a:t>present</a:t>
            </a:r>
          </a:p>
          <a:p>
            <a:r>
              <a:rPr lang="ja-JP" altLang="en-US" sz="1100" dirty="0"/>
              <a:t>◆</a:t>
            </a:r>
            <a:r>
              <a:rPr lang="en-US" altLang="ja-JP" sz="1100" dirty="0"/>
              <a:t>future</a:t>
            </a:r>
            <a:endParaRPr lang="ja-JP" altLang="en-US" sz="11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C012D2-29DA-6F9C-2648-1E594FECEA1E}"/>
              </a:ext>
            </a:extLst>
          </p:cNvPr>
          <p:cNvSpPr txBox="1"/>
          <p:nvPr/>
        </p:nvSpPr>
        <p:spPr>
          <a:xfrm>
            <a:off x="10248280" y="1800924"/>
            <a:ext cx="952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F09558"/>
                </a:solidFill>
              </a:rPr>
              <a:t>ILC e-driven</a:t>
            </a:r>
            <a:endParaRPr lang="ja-JP" altLang="en-US" sz="1100" dirty="0">
              <a:solidFill>
                <a:srgbClr val="F09558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62F56B0-1D6F-2B15-C161-6BA89F8A98BE}"/>
              </a:ext>
            </a:extLst>
          </p:cNvPr>
          <p:cNvSpPr txBox="1"/>
          <p:nvPr/>
        </p:nvSpPr>
        <p:spPr>
          <a:xfrm>
            <a:off x="9067231" y="6725336"/>
            <a:ext cx="1090363" cy="30777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1400" dirty="0"/>
              <a:t>High power</a:t>
            </a:r>
            <a:endParaRPr lang="ja-JP" altLang="en-US" sz="1400" dirty="0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560E612B-F795-0E74-1464-8477824CC671}"/>
              </a:ext>
            </a:extLst>
          </p:cNvPr>
          <p:cNvSpPr/>
          <p:nvPr/>
        </p:nvSpPr>
        <p:spPr>
          <a:xfrm>
            <a:off x="6791895" y="6476722"/>
            <a:ext cx="4968552" cy="216024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157D337A-E1AB-4AF5-3FF5-55B8A1ED72AD}"/>
              </a:ext>
            </a:extLst>
          </p:cNvPr>
          <p:cNvSpPr/>
          <p:nvPr/>
        </p:nvSpPr>
        <p:spPr>
          <a:xfrm rot="16200000">
            <a:off x="3407519" y="3527809"/>
            <a:ext cx="4608512" cy="216024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96947F-728F-9231-D0CF-7C0171674570}"/>
              </a:ext>
            </a:extLst>
          </p:cNvPr>
          <p:cNvSpPr txBox="1"/>
          <p:nvPr/>
        </p:nvSpPr>
        <p:spPr>
          <a:xfrm rot="16200000">
            <a:off x="4740483" y="3451051"/>
            <a:ext cx="1346779" cy="30777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1400" dirty="0"/>
              <a:t>High efficiency</a:t>
            </a:r>
            <a:endParaRPr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56F85F-3FB6-8168-86B2-376E9A8FA806}"/>
              </a:ext>
            </a:extLst>
          </p:cNvPr>
          <p:cNvSpPr txBox="1"/>
          <p:nvPr/>
        </p:nvSpPr>
        <p:spPr>
          <a:xfrm>
            <a:off x="8590977" y="5390187"/>
            <a:ext cx="460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SLC</a:t>
            </a:r>
            <a:endParaRPr lang="ja-JP" altLang="en-US" sz="11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46937C4-4C1D-83F1-13B8-D24D7C80048A}"/>
              </a:ext>
            </a:extLst>
          </p:cNvPr>
          <p:cNvSpPr txBox="1"/>
          <p:nvPr/>
        </p:nvSpPr>
        <p:spPr>
          <a:xfrm>
            <a:off x="6676638" y="4423041"/>
            <a:ext cx="939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err="1">
                <a:solidFill>
                  <a:srgbClr val="FF0000"/>
                </a:solidFill>
              </a:rPr>
              <a:t>SuperKEKB</a:t>
            </a:r>
            <a:endParaRPr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3537F3B-EFC1-7A22-6848-C5CEC185B88B}"/>
              </a:ext>
            </a:extLst>
          </p:cNvPr>
          <p:cNvSpPr txBox="1"/>
          <p:nvPr/>
        </p:nvSpPr>
        <p:spPr>
          <a:xfrm>
            <a:off x="7623289" y="4640174"/>
            <a:ext cx="11160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err="1"/>
              <a:t>FCCee</a:t>
            </a:r>
            <a:endParaRPr lang="en-US" altLang="ja-JP" sz="1100" dirty="0"/>
          </a:p>
          <a:p>
            <a:r>
              <a:rPr lang="en-US" altLang="ja-JP" sz="1100" dirty="0"/>
              <a:t>(many options)</a:t>
            </a:r>
            <a:endParaRPr lang="ja-JP" altLang="en-US" sz="11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A7898D8-E978-9586-2FDB-DA8CDFC80975}"/>
              </a:ext>
            </a:extLst>
          </p:cNvPr>
          <p:cNvSpPr txBox="1"/>
          <p:nvPr/>
        </p:nvSpPr>
        <p:spPr>
          <a:xfrm>
            <a:off x="10692758" y="5497141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F09558"/>
                </a:solidFill>
              </a:rPr>
              <a:t>ILC undulator</a:t>
            </a:r>
            <a:endParaRPr lang="ja-JP" altLang="en-US" sz="1100" dirty="0">
              <a:solidFill>
                <a:srgbClr val="F09558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3BB2873-C415-BCD0-AED5-EA416128377E}"/>
              </a:ext>
            </a:extLst>
          </p:cNvPr>
          <p:cNvSpPr txBox="1"/>
          <p:nvPr/>
        </p:nvSpPr>
        <p:spPr>
          <a:xfrm>
            <a:off x="9673996" y="3203773"/>
            <a:ext cx="506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CLIC</a:t>
            </a:r>
            <a:endParaRPr lang="ja-JP" altLang="en-US" sz="11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8211BAE-FE7E-8C7E-2130-96FA8FB0E063}"/>
              </a:ext>
            </a:extLst>
          </p:cNvPr>
          <p:cNvSpPr txBox="1"/>
          <p:nvPr/>
        </p:nvSpPr>
        <p:spPr>
          <a:xfrm>
            <a:off x="7007920" y="5366336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CEPC</a:t>
            </a:r>
            <a:endParaRPr lang="ja-JP" altLang="en-US" sz="11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C7CABE3-42DC-9CB6-49C6-201633A5A8DA}"/>
              </a:ext>
            </a:extLst>
          </p:cNvPr>
          <p:cNvSpPr txBox="1"/>
          <p:nvPr/>
        </p:nvSpPr>
        <p:spPr>
          <a:xfrm>
            <a:off x="7013903" y="5520992"/>
            <a:ext cx="5629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KEKB</a:t>
            </a:r>
            <a:endParaRPr lang="ja-JP" altLang="en-US" sz="11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079A079-7063-A0FC-DBE1-83D4423EAF11}"/>
              </a:ext>
            </a:extLst>
          </p:cNvPr>
          <p:cNvSpPr txBox="1"/>
          <p:nvPr/>
        </p:nvSpPr>
        <p:spPr>
          <a:xfrm>
            <a:off x="6719887" y="5003973"/>
            <a:ext cx="465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/>
              <a:t>BEPC</a:t>
            </a:r>
            <a:endParaRPr lang="ja-JP" altLang="en-US" sz="8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C6EA9B2-75E1-15AE-63E4-6F5FFC1B5CDC}"/>
              </a:ext>
            </a:extLst>
          </p:cNvPr>
          <p:cNvSpPr txBox="1"/>
          <p:nvPr/>
        </p:nvSpPr>
        <p:spPr>
          <a:xfrm>
            <a:off x="6719887" y="5109039"/>
            <a:ext cx="5325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/>
              <a:t>DAFNE</a:t>
            </a:r>
            <a:endParaRPr lang="ja-JP" altLang="en-US" sz="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E1E9E72-BE05-4C8E-6241-36DAF0D29DBC}"/>
              </a:ext>
            </a:extLst>
          </p:cNvPr>
          <p:cNvSpPr txBox="1"/>
          <p:nvPr/>
        </p:nvSpPr>
        <p:spPr>
          <a:xfrm>
            <a:off x="6719887" y="5221402"/>
            <a:ext cx="5517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/>
              <a:t>VEPP-5</a:t>
            </a:r>
            <a:endParaRPr lang="ja-JP" altLang="en-US" sz="800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434AFE27-6DEF-1F8E-863E-8D046BBD90FA}"/>
              </a:ext>
            </a:extLst>
          </p:cNvPr>
          <p:cNvCxnSpPr>
            <a:cxnSpLocks/>
          </p:cNvCxnSpPr>
          <p:nvPr/>
        </p:nvCxnSpPr>
        <p:spPr>
          <a:xfrm flipV="1">
            <a:off x="7007920" y="1979637"/>
            <a:ext cx="4200363" cy="2782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コンテンツ プレースホルダー 26">
            <a:extLst>
              <a:ext uri="{FF2B5EF4-FFF2-40B4-BE49-F238E27FC236}">
                <a16:creationId xmlns:a16="http://schemas.microsoft.com/office/drawing/2014/main" id="{3810A5DE-BB18-4FCF-6DE9-2DD614B31C8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54868942"/>
              </p:ext>
            </p:extLst>
          </p:nvPr>
        </p:nvGraphicFramePr>
        <p:xfrm>
          <a:off x="383183" y="1160463"/>
          <a:ext cx="4680521" cy="3699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006">
                  <a:extLst>
                    <a:ext uri="{9D8B030D-6E8A-4147-A177-3AD203B41FA5}">
                      <a16:colId xmlns:a16="http://schemas.microsoft.com/office/drawing/2014/main" val="1485842342"/>
                    </a:ext>
                  </a:extLst>
                </a:gridCol>
                <a:gridCol w="1555822">
                  <a:extLst>
                    <a:ext uri="{9D8B030D-6E8A-4147-A177-3AD203B41FA5}">
                      <a16:colId xmlns:a16="http://schemas.microsoft.com/office/drawing/2014/main" val="302114604"/>
                    </a:ext>
                  </a:extLst>
                </a:gridCol>
                <a:gridCol w="1444693">
                  <a:extLst>
                    <a:ext uri="{9D8B030D-6E8A-4147-A177-3AD203B41FA5}">
                      <a16:colId xmlns:a16="http://schemas.microsoft.com/office/drawing/2014/main" val="4177538998"/>
                    </a:ext>
                  </a:extLst>
                </a:gridCol>
              </a:tblGrid>
              <a:tr h="402119">
                <a:tc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SKEKB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ILC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378081"/>
                  </a:ext>
                </a:extLst>
              </a:tr>
              <a:tr h="40211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e- energy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3.2 GeV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3 GeV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370746"/>
                  </a:ext>
                </a:extLst>
              </a:tr>
              <a:tr h="40211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e- charge/bunch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10 </a:t>
                      </a:r>
                      <a:r>
                        <a:rPr kumimoji="1" lang="en-US" altLang="ja-JP" sz="1400" dirty="0" err="1"/>
                        <a:t>nC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3.7 </a:t>
                      </a:r>
                      <a:r>
                        <a:rPr kumimoji="1" lang="en-US" altLang="ja-JP" sz="1400" dirty="0" err="1"/>
                        <a:t>nC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035256"/>
                  </a:ext>
                </a:extLst>
              </a:tr>
              <a:tr h="40211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Repetition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50 (25)</a:t>
                      </a:r>
                      <a:r>
                        <a:rPr kumimoji="1" lang="ja-JP" altLang="en-US" sz="1400" dirty="0"/>
                        <a:t>　</a:t>
                      </a:r>
                      <a:r>
                        <a:rPr kumimoji="1" lang="en-US" altLang="ja-JP" sz="1400" dirty="0"/>
                        <a:t>Hz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5 Hz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803164"/>
                  </a:ext>
                </a:extLst>
              </a:tr>
              <a:tr h="64338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Num. bunches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1320 =</a:t>
                      </a:r>
                    </a:p>
                    <a:p>
                      <a:r>
                        <a:rPr kumimoji="1" lang="en-US" altLang="ja-JP" sz="1400" dirty="0"/>
                        <a:t>(33+33) x 20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358143"/>
                  </a:ext>
                </a:extLst>
              </a:tr>
              <a:tr h="40211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Total charge / 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1000 (500) </a:t>
                      </a:r>
                      <a:r>
                        <a:rPr kumimoji="1" lang="en-US" altLang="ja-JP" sz="1400" dirty="0" err="1"/>
                        <a:t>nC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24667 </a:t>
                      </a:r>
                      <a:r>
                        <a:rPr kumimoji="1" lang="en-US" altLang="ja-JP" sz="1400" dirty="0" err="1"/>
                        <a:t>nC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350379"/>
                  </a:ext>
                </a:extLst>
              </a:tr>
              <a:tr h="64338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Beam power on target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3.2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74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907028"/>
                  </a:ext>
                </a:extLst>
              </a:tr>
              <a:tr h="40211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yield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0.4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1.1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222458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8A48CF-FE31-5552-ACB1-457E54A3410D}"/>
              </a:ext>
            </a:extLst>
          </p:cNvPr>
          <p:cNvSpPr txBox="1"/>
          <p:nvPr/>
        </p:nvSpPr>
        <p:spPr>
          <a:xfrm>
            <a:off x="294442" y="5219693"/>
            <a:ext cx="4979124" cy="7241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Beam power requirement for </a:t>
            </a:r>
            <a:r>
              <a:rPr kumimoji="1" lang="en-US" altLang="ja-JP" dirty="0" err="1"/>
              <a:t>Ce</a:t>
            </a:r>
            <a:r>
              <a:rPr kumimoji="1" lang="en-US" altLang="ja-JP" baseline="30000" dirty="0" err="1"/>
              <a:t>+</a:t>
            </a:r>
            <a:r>
              <a:rPr kumimoji="1" lang="en-US" altLang="ja-JP" dirty="0" err="1"/>
              <a:t>BAF</a:t>
            </a:r>
            <a:r>
              <a:rPr kumimoji="1" lang="en-US" altLang="ja-JP" dirty="0"/>
              <a:t> is close to ILC</a:t>
            </a:r>
          </a:p>
        </p:txBody>
      </p:sp>
    </p:spTree>
    <p:extLst>
      <p:ext uri="{BB962C8B-B14F-4D97-AF65-F5344CB8AC3E}">
        <p14:creationId xmlns:p14="http://schemas.microsoft.com/office/powerpoint/2010/main" val="2398816819"/>
      </p:ext>
    </p:extLst>
  </p:cSld>
  <p:clrMapOvr>
    <a:masterClrMapping/>
  </p:clrMapOvr>
</p:sld>
</file>

<file path=ppt/theme/theme1.xml><?xml version="1.0" encoding="utf-8"?>
<a:theme xmlns:a="http://schemas.openxmlformats.org/drawingml/2006/main" name="ppt-template1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1" id="{D9C3E6DB-175F-4306-8305-E4775B64B718}" vid="{20BA47D9-DCA3-4C43-83B5-99A9A8FB733F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main-v2</Template>
  <TotalTime>4688</TotalTime>
  <Words>1560</Words>
  <Application>Microsoft Office PowerPoint</Application>
  <PresentationFormat>ユーザー設定</PresentationFormat>
  <Paragraphs>467</Paragraphs>
  <Slides>35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明朝</vt:lpstr>
      <vt:lpstr>Arial</vt:lpstr>
      <vt:lpstr>Calibri</vt:lpstr>
      <vt:lpstr>Cambria Math</vt:lpstr>
      <vt:lpstr>Times New Roman</vt:lpstr>
      <vt:lpstr>Wingdings</vt:lpstr>
      <vt:lpstr>ppt-template1</vt:lpstr>
      <vt:lpstr>High energy and slow positron sources at KEK</vt:lpstr>
      <vt:lpstr>Outline</vt:lpstr>
      <vt:lpstr>PowerPoint プレゼンテーション</vt:lpstr>
      <vt:lpstr>Slow positron facilities in Japan</vt:lpstr>
      <vt:lpstr>positron facilities and KEK injector linac</vt:lpstr>
      <vt:lpstr>PowerPoint プレゼンテーション</vt:lpstr>
      <vt:lpstr>KEK and high energy positron source</vt:lpstr>
      <vt:lpstr>Prototype for ILC</vt:lpstr>
      <vt:lpstr>Big Jump from Present to Future</vt:lpstr>
      <vt:lpstr>Schedule and status</vt:lpstr>
      <vt:lpstr>PowerPoint プレゼンテーション</vt:lpstr>
      <vt:lpstr>PowerPoint プレゼンテーション</vt:lpstr>
      <vt:lpstr>MB-LINQ</vt:lpstr>
      <vt:lpstr>Positron source in KEK</vt:lpstr>
      <vt:lpstr>Organization of KEK</vt:lpstr>
      <vt:lpstr>Importance of integrated system design and prototyping</vt:lpstr>
      <vt:lpstr>Importance and difficulties of beam test</vt:lpstr>
      <vt:lpstr>Comparison of high-power targets in Japan</vt:lpstr>
      <vt:lpstr>Positron source in accelerator science</vt:lpstr>
      <vt:lpstr>Difficulties and challenges for R&amp;D of positron sources</vt:lpstr>
      <vt:lpstr>Difficulties and challenges for R&amp;D of positron sources</vt:lpstr>
      <vt:lpstr>Situation in slow positron facility</vt:lpstr>
      <vt:lpstr> Jlab’s accelerator technology and positron source</vt:lpstr>
      <vt:lpstr>Summary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AMD (adiabatic matching device)</vt:lpstr>
      <vt:lpstr>Deceleration injection to moderator</vt:lpstr>
      <vt:lpstr>PowerPoint プレゼンテーション</vt:lpstr>
      <vt:lpstr>High power electron beam</vt:lpstr>
      <vt:lpstr>Particle sources and positron source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ENOMOTO Yoshinori</dc:creator>
  <cp:lastModifiedBy>ENOMOTO Yoshinori</cp:lastModifiedBy>
  <cp:revision>112</cp:revision>
  <cp:lastPrinted>2011-01-25T09:13:57Z</cp:lastPrinted>
  <dcterms:created xsi:type="dcterms:W3CDTF">2023-10-24T04:45:52Z</dcterms:created>
  <dcterms:modified xsi:type="dcterms:W3CDTF">2026-03-26T11:51:58Z</dcterms:modified>
</cp:coreProperties>
</file>