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4" r:id="rId2"/>
  </p:sldMasterIdLst>
  <p:notesMasterIdLst>
    <p:notesMasterId r:id="rId3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12192000" cy="6858000"/>
  <p:notesSz cx="6858000" cy="9144000"/>
  <p:embeddedFontLst>
    <p:embeddedFont>
      <p:font typeface="Lato" panose="020F0502020204030203" pitchFamily="34" charset="0"/>
      <p:regular r:id="rId32"/>
      <p:bold r:id="rId33"/>
      <p:italic r:id="rId34"/>
      <p:boldItalic r:id="rId35"/>
    </p:embeddedFont>
    <p:embeddedFont>
      <p:font typeface="Lato Black" panose="020F0502020204030203" pitchFamily="34" charset="0"/>
      <p:bold r:id="rId36"/>
      <p:boldItalic r:id="rId37"/>
    </p:embeddedFont>
    <p:embeddedFont>
      <p:font typeface="Montserrat" pitchFamily="2" charset="77"/>
      <p:regular r:id="rId38"/>
      <p:bold r:id="rId39"/>
      <p:italic r:id="rId40"/>
      <p:boldItalic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504">
          <p15:clr>
            <a:srgbClr val="A4A3A4"/>
          </p15:clr>
        </p15:guide>
        <p15:guide id="4" orient="horz" pos="1176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8" roundtripDataSignature="AMtx7miXD76BR6CHIu8UbHD2pKCisbPV8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10"/>
  </p:normalViewPr>
  <p:slideViewPr>
    <p:cSldViewPr snapToGrid="0">
      <p:cViewPr varScale="1">
        <p:scale>
          <a:sx n="109" d="100"/>
          <a:sy n="109" d="100"/>
        </p:scale>
        <p:origin x="776" y="176"/>
      </p:cViewPr>
      <p:guideLst>
        <p:guide orient="horz" pos="2160"/>
        <p:guide pos="3840"/>
        <p:guide pos="504"/>
        <p:guide orient="horz" pos="11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8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eab1ffba2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g2eab1ffba2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20" name="Google Shape;320;g2eab1ffba21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d1c7c8047d_0_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g3d1c7c8047d_0_9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trade-offs - complexity, reliability, size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put trapping to the side for the time being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3" name="Google Shape;453;g3d1c7c8047d_0_9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d2a9b21c55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5" name="Google Shape;465;g3d2a9b21c55_0_1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6" name="Google Shape;466;g3d2a9b21c55_0_1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9e5f94c345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7" name="Google Shape;507;g39e5f94c345_0_1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In order to be re-emitted as a  moderated positron, the positron must first be ‘stopped’ in the moderator material, at which point it has some probability of getting back to the surface and being reemitted</a:t>
            </a:r>
            <a:endParaRPr sz="90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300"/>
          </a:p>
        </p:txBody>
      </p:sp>
      <p:sp>
        <p:nvSpPr>
          <p:cNvPr id="508" name="Google Shape;508;g39e5f94c345_0_1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9e5f94c345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4" name="Google Shape;524;g39e5f94c345_0_1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5" name="Google Shape;525;g39e5f94c345_0_1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96864df10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396864df108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g396864df108_0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96864df108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396864df108_0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g396864df108_0_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9e67b4664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g39e67b46645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7" name="Google Shape;557;g39e67b46645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9e5f94c345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0" name="Google Shape;570;g39e5f94c345_0_2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1" name="Google Shape;571;g39e5f94c345_0_2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984afaafff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3" name="Google Shape;583;g3984afaafff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4" name="Google Shape;584;g3984afaafff_0_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9e5f94c345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g39e5f94c345_0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Explanation of the seed paper: Flux concentrator first captures a large transverse momentum spread, then  linac deceleration to better enable moderation</a:t>
            </a:r>
            <a:endParaRPr sz="80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Pros: </a:t>
            </a:r>
            <a:endParaRPr sz="80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clear increase in potential positrons</a:t>
            </a:r>
            <a:endParaRPr sz="80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obvious connection to existing SLAC expertise - if anyone is going to put a decelerating linac after a positron source, we are</a:t>
            </a:r>
            <a:endParaRPr sz="80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Problem: the corresponding theory paper on how they calculated these numbers is missing</a:t>
            </a:r>
            <a:endParaRPr sz="800"/>
          </a:p>
        </p:txBody>
      </p:sp>
      <p:sp>
        <p:nvSpPr>
          <p:cNvPr id="600" name="Google Shape;600;g39e5f94c345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96864df108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g396864df108_0_3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1" name="Google Shape;331;g396864df108_0_3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3984afaafff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2" name="Google Shape;612;g3984afaafff_0_1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3" name="Google Shape;613;g3984afaafff_0_1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396864df108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396864df108_0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g396864df108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3d2a9b21c55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8" name="Google Shape;638;g3d2a9b21c55_0_2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9" name="Google Shape;639;g3d2a9b21c55_0_2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96864df10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396864df108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g396864df108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d1c7c8047d_0_4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9" name="Google Shape;679;g3d1c7c8047d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3d1c7c8047d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9" name="Google Shape;689;g3d1c7c8047d_0_4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0" name="Google Shape;690;g3d1c7c8047d_0_4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3d1c7c8047d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g3d1c7c8047d_0_4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One big issue with detector testing: radioisotope sources are not timed </a:t>
            </a:r>
            <a:endParaRPr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which either reduces measurement time or radiation dose requirements - next generation PET</a:t>
            </a:r>
            <a:endParaRPr/>
          </a:p>
        </p:txBody>
      </p:sp>
      <p:sp>
        <p:nvSpPr>
          <p:cNvPr id="700" name="Google Shape;700;g3d1c7c8047d_0_4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3d1c7c8047d_0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7" name="Google Shape;717;g3d1c7c8047d_0_4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7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Imminently: 1-5 MeV positron production, low current, high emmitance</a:t>
            </a:r>
            <a:endParaRPr sz="70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7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Nearterm upgrade: Ultrashort bunches</a:t>
            </a:r>
            <a:endParaRPr sz="70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US" sz="7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Far Far upgrade: Bright positron source for pump-probe e+ diffraction</a:t>
            </a:r>
            <a:endParaRPr sz="700"/>
          </a:p>
        </p:txBody>
      </p:sp>
      <p:sp>
        <p:nvSpPr>
          <p:cNvPr id="718" name="Google Shape;718;g3d1c7c8047d_0_4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3d1c7c8047d_0_6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4" name="Google Shape;734;g3d1c7c8047d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d1c7c8047d_0_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g3d1c7c8047d_0_9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9" name="Google Shape;339;g3d1c7c8047d_0_9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d2a9b21c5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g3d2a9b21c55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7" name="Google Shape;347;g3d2a9b21c55_0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d2a9b21c5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g3d2a9b21c55_0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9" name="Google Shape;359;g3d2a9b21c55_0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d1c7c8047d_0_9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g3d1c7c8047d_0_9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9" name="Google Shape;379;g3d1c7c8047d_0_9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d1c7c8047d_0_1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0" name="Google Shape;390;g3d1c7c8047d_0_11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1" name="Google Shape;391;g3d1c7c8047d_0_11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d1fc133149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g3d1fc133149_0_2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2" name="Google Shape;432;g3d1fc133149_0_2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d1c7c8047d_0_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g3d1c7c8047d_0_9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2" name="Google Shape;442;g3d1c7c8047d_0_9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Option 3 Layout">
  <p:cSld name="Title slide - Option 3 Layou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g2eab1ffba21_0_126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10553700" cy="21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g2eab1ffba21_0_126"/>
          <p:cNvSpPr txBox="1">
            <a:spLocks noGrp="1"/>
          </p:cNvSpPr>
          <p:nvPr>
            <p:ph type="subTitle" idx="1"/>
          </p:nvPr>
        </p:nvSpPr>
        <p:spPr>
          <a:xfrm>
            <a:off x="779951" y="2814951"/>
            <a:ext cx="105537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ato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g2eab1ffba21_0_126"/>
          <p:cNvSpPr txBox="1">
            <a:spLocks noGrp="1"/>
          </p:cNvSpPr>
          <p:nvPr>
            <p:ph type="subTitle" idx="2"/>
          </p:nvPr>
        </p:nvSpPr>
        <p:spPr>
          <a:xfrm>
            <a:off x="814125" y="3985200"/>
            <a:ext cx="5202300" cy="4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g2eab1ffba21_0_126"/>
          <p:cNvSpPr txBox="1">
            <a:spLocks noGrp="1"/>
          </p:cNvSpPr>
          <p:nvPr>
            <p:ph type="subTitle" idx="3"/>
          </p:nvPr>
        </p:nvSpPr>
        <p:spPr>
          <a:xfrm>
            <a:off x="814125" y="4364975"/>
            <a:ext cx="5202300" cy="4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7" name="Google Shape;17;g2eab1ffba21_0_126"/>
          <p:cNvCxnSpPr/>
          <p:nvPr/>
        </p:nvCxnSpPr>
        <p:spPr>
          <a:xfrm>
            <a:off x="800100" y="3762332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" name="Google Shape;18;g2eab1ffba21_0_1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787" y="6147836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g2eab1ffba21_0_1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6869" y="6156022"/>
            <a:ext cx="2022943" cy="337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5">
  <p:cSld name="Title Slide - Option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7"/>
          <p:cNvSpPr txBox="1">
            <a:spLocks noGrp="1"/>
          </p:cNvSpPr>
          <p:nvPr>
            <p:ph type="body" idx="1"/>
          </p:nvPr>
        </p:nvSpPr>
        <p:spPr>
          <a:xfrm>
            <a:off x="800099" y="647700"/>
            <a:ext cx="7013041" cy="219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Lato"/>
              <a:buNone/>
              <a:defRPr sz="48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37"/>
          <p:cNvSpPr txBox="1">
            <a:spLocks noGrp="1"/>
          </p:cNvSpPr>
          <p:nvPr>
            <p:ph type="body" idx="2"/>
          </p:nvPr>
        </p:nvSpPr>
        <p:spPr>
          <a:xfrm>
            <a:off x="800100" y="2884411"/>
            <a:ext cx="7013040" cy="505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ts val="2800"/>
              <a:buFont typeface="Lato"/>
              <a:buNone/>
              <a:defRPr sz="2800">
                <a:solidFill>
                  <a:srgbClr val="8C1515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37"/>
          <p:cNvSpPr txBox="1">
            <a:spLocks noGrp="1"/>
          </p:cNvSpPr>
          <p:nvPr>
            <p:ph type="body" idx="3"/>
          </p:nvPr>
        </p:nvSpPr>
        <p:spPr>
          <a:xfrm>
            <a:off x="800099" y="3845860"/>
            <a:ext cx="7013041" cy="39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 sz="1800"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body" idx="4"/>
          </p:nvPr>
        </p:nvSpPr>
        <p:spPr>
          <a:xfrm>
            <a:off x="800098" y="4241336"/>
            <a:ext cx="7013041" cy="39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ts val="1800"/>
              <a:buFont typeface="Lato"/>
              <a:buNone/>
              <a:defRPr sz="1800" b="0" i="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rgbClr val="00B0F0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rgbClr val="00B0F0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00B0F0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00B0F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1" name="Google Shape;91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95982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6">
  <p:cSld name="Title Slide - Option 6">
    <p:bg>
      <p:bgPr>
        <a:solidFill>
          <a:srgbClr val="D4D1D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8"/>
          <p:cNvSpPr txBox="1">
            <a:spLocks noGrp="1"/>
          </p:cNvSpPr>
          <p:nvPr>
            <p:ph type="body" idx="1"/>
          </p:nvPr>
        </p:nvSpPr>
        <p:spPr>
          <a:xfrm>
            <a:off x="800099" y="487442"/>
            <a:ext cx="6210301" cy="2246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Lato"/>
              <a:buNone/>
              <a:defRPr sz="4800"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38"/>
          <p:cNvSpPr txBox="1">
            <a:spLocks noGrp="1"/>
          </p:cNvSpPr>
          <p:nvPr>
            <p:ph type="body" idx="2"/>
          </p:nvPr>
        </p:nvSpPr>
        <p:spPr>
          <a:xfrm>
            <a:off x="800100" y="2903265"/>
            <a:ext cx="5947562" cy="505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ts val="2800"/>
              <a:buFont typeface="Lato"/>
              <a:buNone/>
              <a:defRPr sz="2800">
                <a:solidFill>
                  <a:srgbClr val="8C1515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38"/>
          <p:cNvSpPr txBox="1">
            <a:spLocks noGrp="1"/>
          </p:cNvSpPr>
          <p:nvPr>
            <p:ph type="body" idx="3"/>
          </p:nvPr>
        </p:nvSpPr>
        <p:spPr>
          <a:xfrm>
            <a:off x="800100" y="4413375"/>
            <a:ext cx="5947564" cy="374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 sz="1800"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38"/>
          <p:cNvSpPr txBox="1">
            <a:spLocks noGrp="1"/>
          </p:cNvSpPr>
          <p:nvPr>
            <p:ph type="body" idx="4"/>
          </p:nvPr>
        </p:nvSpPr>
        <p:spPr>
          <a:xfrm>
            <a:off x="800097" y="4806484"/>
            <a:ext cx="5947565" cy="37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 Black"/>
              <a:buNone/>
              <a:defRPr sz="1200" b="1" i="0">
                <a:solidFill>
                  <a:srgbClr val="3F3F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rgbClr val="00B0F0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rgbClr val="00B0F0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00B0F0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00B0F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8" name="Google Shape;98;p38"/>
          <p:cNvCxnSpPr/>
          <p:nvPr/>
        </p:nvCxnSpPr>
        <p:spPr>
          <a:xfrm>
            <a:off x="0" y="4191000"/>
            <a:ext cx="7340828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" name="Google Shape;99;p38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0" name="Google Shape;100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8"/>
          <p:cNvSpPr>
            <a:spLocks noGrp="1"/>
          </p:cNvSpPr>
          <p:nvPr>
            <p:ph type="pic" idx="5"/>
          </p:nvPr>
        </p:nvSpPr>
        <p:spPr>
          <a:xfrm>
            <a:off x="7340826" y="0"/>
            <a:ext cx="4851173" cy="586898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4A - Printable">
  <p:cSld name="Title Slide - Option 4A - Printab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9"/>
          <p:cNvSpPr txBox="1">
            <a:spLocks noGrp="1"/>
          </p:cNvSpPr>
          <p:nvPr>
            <p:ph type="body" idx="1"/>
          </p:nvPr>
        </p:nvSpPr>
        <p:spPr>
          <a:xfrm>
            <a:off x="800100" y="638271"/>
            <a:ext cx="6449112" cy="2246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ts val="4800"/>
              <a:buFont typeface="Lato"/>
              <a:buNone/>
              <a:defRPr sz="4800" b="1">
                <a:solidFill>
                  <a:srgbClr val="8C1515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5" name="Google Shape;105;p39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6" name="Google Shape;106;p39"/>
          <p:cNvSpPr txBox="1">
            <a:spLocks noGrp="1"/>
          </p:cNvSpPr>
          <p:nvPr>
            <p:ph type="body" idx="2"/>
          </p:nvPr>
        </p:nvSpPr>
        <p:spPr>
          <a:xfrm>
            <a:off x="800100" y="2903265"/>
            <a:ext cx="6553200" cy="505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Lato"/>
              <a:buNone/>
              <a:defRPr sz="2800"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39"/>
          <p:cNvSpPr txBox="1">
            <a:spLocks noGrp="1"/>
          </p:cNvSpPr>
          <p:nvPr>
            <p:ph type="body" idx="3"/>
          </p:nvPr>
        </p:nvSpPr>
        <p:spPr>
          <a:xfrm>
            <a:off x="800100" y="3836713"/>
            <a:ext cx="6553200" cy="416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 sz="1800"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9"/>
          <p:cNvSpPr txBox="1">
            <a:spLocks noGrp="1"/>
          </p:cNvSpPr>
          <p:nvPr>
            <p:ph type="body" idx="4"/>
          </p:nvPr>
        </p:nvSpPr>
        <p:spPr>
          <a:xfrm>
            <a:off x="800100" y="4260940"/>
            <a:ext cx="6553200" cy="41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 sz="1800" b="0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rgbClr val="00B0F0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rgbClr val="00B0F0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00B0F0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00B0F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9" name="Google Shape;10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4B - Printable">
  <p:cSld name="Title Slide - Option 4B - Printab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40"/>
          <p:cNvSpPr txBox="1">
            <a:spLocks noGrp="1"/>
          </p:cNvSpPr>
          <p:nvPr>
            <p:ph type="body" idx="1"/>
          </p:nvPr>
        </p:nvSpPr>
        <p:spPr>
          <a:xfrm>
            <a:off x="800100" y="638271"/>
            <a:ext cx="6449112" cy="2246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ts val="4800"/>
              <a:buFont typeface="Lato"/>
              <a:buNone/>
              <a:defRPr sz="4800" b="1">
                <a:solidFill>
                  <a:srgbClr val="8C1515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4" name="Google Shape;114;p40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5" name="Google Shape;115;p40"/>
          <p:cNvSpPr txBox="1">
            <a:spLocks noGrp="1"/>
          </p:cNvSpPr>
          <p:nvPr>
            <p:ph type="body" idx="2"/>
          </p:nvPr>
        </p:nvSpPr>
        <p:spPr>
          <a:xfrm>
            <a:off x="800100" y="2903265"/>
            <a:ext cx="6553200" cy="505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Lato"/>
              <a:buNone/>
              <a:defRPr sz="2800"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40"/>
          <p:cNvSpPr txBox="1">
            <a:spLocks noGrp="1"/>
          </p:cNvSpPr>
          <p:nvPr>
            <p:ph type="body" idx="3"/>
          </p:nvPr>
        </p:nvSpPr>
        <p:spPr>
          <a:xfrm>
            <a:off x="800100" y="3836713"/>
            <a:ext cx="6553200" cy="416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 sz="1800"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40"/>
          <p:cNvSpPr txBox="1">
            <a:spLocks noGrp="1"/>
          </p:cNvSpPr>
          <p:nvPr>
            <p:ph type="body" idx="4"/>
          </p:nvPr>
        </p:nvSpPr>
        <p:spPr>
          <a:xfrm>
            <a:off x="800100" y="4260940"/>
            <a:ext cx="6553200" cy="41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 sz="1800" b="0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rgbClr val="00B0F0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rgbClr val="00B0F0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00B0F0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00B0F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8" name="Google Shape;118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6 - Printable">
  <p:cSld name="Title Slide - Option 6 - Printable">
    <p:bg>
      <p:bgPr>
        <a:solidFill>
          <a:schemeClr val="lt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1"/>
          <p:cNvSpPr txBox="1">
            <a:spLocks noGrp="1"/>
          </p:cNvSpPr>
          <p:nvPr>
            <p:ph type="body" idx="1"/>
          </p:nvPr>
        </p:nvSpPr>
        <p:spPr>
          <a:xfrm>
            <a:off x="800099" y="487442"/>
            <a:ext cx="5947565" cy="2246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Lato"/>
              <a:buNone/>
              <a:defRPr sz="4800"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41"/>
          <p:cNvSpPr txBox="1">
            <a:spLocks noGrp="1"/>
          </p:cNvSpPr>
          <p:nvPr>
            <p:ph type="body" idx="2"/>
          </p:nvPr>
        </p:nvSpPr>
        <p:spPr>
          <a:xfrm>
            <a:off x="800100" y="2903265"/>
            <a:ext cx="5947562" cy="505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ts val="2800"/>
              <a:buFont typeface="Lato"/>
              <a:buNone/>
              <a:defRPr sz="2800">
                <a:solidFill>
                  <a:srgbClr val="8C1515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41"/>
          <p:cNvSpPr txBox="1">
            <a:spLocks noGrp="1"/>
          </p:cNvSpPr>
          <p:nvPr>
            <p:ph type="body" idx="3"/>
          </p:nvPr>
        </p:nvSpPr>
        <p:spPr>
          <a:xfrm>
            <a:off x="800100" y="4413375"/>
            <a:ext cx="5947564" cy="374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 sz="1800"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41"/>
          <p:cNvSpPr txBox="1">
            <a:spLocks noGrp="1"/>
          </p:cNvSpPr>
          <p:nvPr>
            <p:ph type="body" idx="4"/>
          </p:nvPr>
        </p:nvSpPr>
        <p:spPr>
          <a:xfrm>
            <a:off x="800097" y="4806484"/>
            <a:ext cx="5947565" cy="37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 Black"/>
              <a:buNone/>
              <a:defRPr sz="1200" b="1" i="0">
                <a:solidFill>
                  <a:srgbClr val="3F3F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rgbClr val="00B0F0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rgbClr val="00B0F0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00B0F0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00B0F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24" name="Google Shape;124;p41"/>
          <p:cNvCxnSpPr/>
          <p:nvPr/>
        </p:nvCxnSpPr>
        <p:spPr>
          <a:xfrm>
            <a:off x="0" y="4191000"/>
            <a:ext cx="7340828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5" name="Google Shape;125;p41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6" name="Google Shape;126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1"/>
          <p:cNvSpPr>
            <a:spLocks noGrp="1"/>
          </p:cNvSpPr>
          <p:nvPr>
            <p:ph type="pic" idx="5"/>
          </p:nvPr>
        </p:nvSpPr>
        <p:spPr>
          <a:xfrm>
            <a:off x="7340826" y="0"/>
            <a:ext cx="4851173" cy="586898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ayout">
  <p:cSld name="Blank Layou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2"/>
          <p:cNvSpPr txBox="1">
            <a:spLocks noGrp="1"/>
          </p:cNvSpPr>
          <p:nvPr>
            <p:ph type="body" idx="1"/>
          </p:nvPr>
        </p:nvSpPr>
        <p:spPr>
          <a:xfrm>
            <a:off x="838200" y="1819275"/>
            <a:ext cx="10515600" cy="456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Text Slide - 1 Column"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d1fc133149_0_216"/>
          <p:cNvSpPr txBox="1">
            <a:spLocks noGrp="1"/>
          </p:cNvSpPr>
          <p:nvPr>
            <p:ph type="body" idx="1"/>
          </p:nvPr>
        </p:nvSpPr>
        <p:spPr>
          <a:xfrm>
            <a:off x="800100" y="1110216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g3d1fc133149_0_216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41" name="Google Shape;141;g3d1fc133149_0_216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2" name="Google Shape;142;g3d1fc133149_0_216"/>
          <p:cNvSpPr txBox="1">
            <a:spLocks noGrp="1"/>
          </p:cNvSpPr>
          <p:nvPr>
            <p:ph type="body" idx="2"/>
          </p:nvPr>
        </p:nvSpPr>
        <p:spPr>
          <a:xfrm>
            <a:off x="800100" y="1605075"/>
            <a:ext cx="10553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330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Char char="●"/>
              <a:defRPr sz="1800"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○"/>
              <a:defRPr sz="1800">
                <a:solidFill>
                  <a:srgbClr val="3F3F3F"/>
                </a:solidFill>
              </a:defRPr>
            </a:lvl2pPr>
            <a:lvl3pPr marL="1371600" lvl="2" indent="-34036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Char char="■"/>
              <a:defRPr>
                <a:solidFill>
                  <a:srgbClr val="3F3F3F"/>
                </a:solidFill>
              </a:defRPr>
            </a:lvl3pPr>
            <a:lvl4pPr marL="1828800" lvl="3" indent="-328167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4pPr>
            <a:lvl5pPr marL="2286000" lvl="4" indent="-328167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68"/>
              <a:buChar char="○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43" name="Google Shape;143;g3d1fc133149_0_216"/>
          <p:cNvSpPr txBox="1">
            <a:spLocks noGrp="1"/>
          </p:cNvSpPr>
          <p:nvPr>
            <p:ph type="ftr" idx="11"/>
          </p:nvPr>
        </p:nvSpPr>
        <p:spPr>
          <a:xfrm>
            <a:off x="1634490" y="6282824"/>
            <a:ext cx="5852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g3d1fc133149_0_21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 1">
  <p:cSld name="Text Slide - 1 Column 1">
    <p:bg>
      <p:bgPr>
        <a:solidFill>
          <a:schemeClr val="l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d1fc133149_0_223"/>
          <p:cNvSpPr txBox="1">
            <a:spLocks noGrp="1"/>
          </p:cNvSpPr>
          <p:nvPr>
            <p:ph type="body" idx="1"/>
          </p:nvPr>
        </p:nvSpPr>
        <p:spPr>
          <a:xfrm>
            <a:off x="800100" y="1110225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46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300"/>
              <a:buChar char="●"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>
                <a:solidFill>
                  <a:schemeClr val="lt1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g3d1fc133149_0_223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cxnSp>
        <p:nvCxnSpPr>
          <p:cNvPr id="148" name="Google Shape;148;g3d1fc133149_0_223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9" name="Google Shape;149;g3d1fc133149_0_223"/>
          <p:cNvSpPr txBox="1">
            <a:spLocks noGrp="1"/>
          </p:cNvSpPr>
          <p:nvPr>
            <p:ph type="body" idx="2"/>
          </p:nvPr>
        </p:nvSpPr>
        <p:spPr>
          <a:xfrm>
            <a:off x="800100" y="1534624"/>
            <a:ext cx="10553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365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00"/>
              <a:buChar char="●"/>
              <a:defRPr>
                <a:solidFill>
                  <a:srgbClr val="3F3F3F"/>
                </a:solidFill>
              </a:defRPr>
            </a:lvl2pPr>
            <a:lvl3pPr marL="1371600" lvl="2" indent="-330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●"/>
              <a:defRPr sz="1500">
                <a:solidFill>
                  <a:srgbClr val="3F3F3F"/>
                </a:solidFill>
              </a:defRPr>
            </a:lvl3pPr>
            <a:lvl4pPr marL="1828800" lvl="3" indent="-330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3F3F3F"/>
                </a:solidFill>
              </a:defRPr>
            </a:lvl4pPr>
            <a:lvl5pPr marL="2286000" lvl="4" indent="-330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3F3F3F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50" name="Google Shape;150;g3d1fc133149_0_22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1" name="Google Shape;151;g3d1fc133149_0_223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1_Text Slide - 1 Column">
    <p:bg>
      <p:bgPr>
        <a:solidFill>
          <a:schemeClr val="lt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d1fc133149_0_230"/>
          <p:cNvSpPr txBox="1">
            <a:spLocks noGrp="1"/>
          </p:cNvSpPr>
          <p:nvPr>
            <p:ph type="body" idx="1"/>
          </p:nvPr>
        </p:nvSpPr>
        <p:spPr>
          <a:xfrm>
            <a:off x="800100" y="1110216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g3d1fc133149_0_230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55" name="Google Shape;155;g3d1fc133149_0_230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6" name="Google Shape;156;g3d1fc133149_0_230"/>
          <p:cNvSpPr txBox="1">
            <a:spLocks noGrp="1"/>
          </p:cNvSpPr>
          <p:nvPr>
            <p:ph type="body" idx="2"/>
          </p:nvPr>
        </p:nvSpPr>
        <p:spPr>
          <a:xfrm>
            <a:off x="800100" y="1605068"/>
            <a:ext cx="10553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rgbClr val="3F3F3F"/>
                </a:solidFill>
              </a:defRPr>
            </a:lvl2pPr>
            <a:lvl3pPr marL="1371600" lvl="2" indent="-34036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rgbClr val="3F3F3F"/>
                </a:solidFill>
              </a:defRPr>
            </a:lvl3pPr>
            <a:lvl4pPr marL="1828800" lvl="3" indent="-328167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3F3F3F"/>
                </a:solidFill>
              </a:defRPr>
            </a:lvl4pPr>
            <a:lvl5pPr marL="2286000" lvl="4" indent="-328167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g3d1fc133149_0_230"/>
          <p:cNvSpPr txBox="1">
            <a:spLocks noGrp="1"/>
          </p:cNvSpPr>
          <p:nvPr>
            <p:ph type="ftr" idx="11"/>
          </p:nvPr>
        </p:nvSpPr>
        <p:spPr>
          <a:xfrm>
            <a:off x="1634490" y="6282824"/>
            <a:ext cx="5852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3d1fc133149_0_230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1">
  <p:cSld name="Agenda - Option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d1fc133149_0_237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34119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g3d1fc133149_0_237"/>
          <p:cNvSpPr txBox="1">
            <a:spLocks noGrp="1"/>
          </p:cNvSpPr>
          <p:nvPr>
            <p:ph type="body" idx="1"/>
          </p:nvPr>
        </p:nvSpPr>
        <p:spPr>
          <a:xfrm>
            <a:off x="4403687" y="723007"/>
            <a:ext cx="33846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g3d1fc133149_0_237"/>
          <p:cNvSpPr txBox="1">
            <a:spLocks noGrp="1"/>
          </p:cNvSpPr>
          <p:nvPr>
            <p:ph type="body" idx="2"/>
          </p:nvPr>
        </p:nvSpPr>
        <p:spPr>
          <a:xfrm>
            <a:off x="4403687" y="2270224"/>
            <a:ext cx="33846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g3d1fc133149_0_237"/>
          <p:cNvSpPr txBox="1">
            <a:spLocks noGrp="1"/>
          </p:cNvSpPr>
          <p:nvPr>
            <p:ph type="body" idx="3"/>
          </p:nvPr>
        </p:nvSpPr>
        <p:spPr>
          <a:xfrm>
            <a:off x="4403687" y="3798312"/>
            <a:ext cx="33846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g3d1fc133149_0_237"/>
          <p:cNvSpPr txBox="1">
            <a:spLocks noGrp="1"/>
          </p:cNvSpPr>
          <p:nvPr>
            <p:ph type="body" idx="4"/>
          </p:nvPr>
        </p:nvSpPr>
        <p:spPr>
          <a:xfrm>
            <a:off x="7979932" y="711892"/>
            <a:ext cx="33846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g3d1fc133149_0_237"/>
          <p:cNvSpPr txBox="1">
            <a:spLocks noGrp="1"/>
          </p:cNvSpPr>
          <p:nvPr>
            <p:ph type="body" idx="5"/>
          </p:nvPr>
        </p:nvSpPr>
        <p:spPr>
          <a:xfrm>
            <a:off x="7979932" y="2259109"/>
            <a:ext cx="33846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g3d1fc133149_0_237"/>
          <p:cNvSpPr txBox="1">
            <a:spLocks noGrp="1"/>
          </p:cNvSpPr>
          <p:nvPr>
            <p:ph type="body" idx="6"/>
          </p:nvPr>
        </p:nvSpPr>
        <p:spPr>
          <a:xfrm>
            <a:off x="7979932" y="3787197"/>
            <a:ext cx="33846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g3d1fc133149_0_237"/>
          <p:cNvSpPr txBox="1">
            <a:spLocks noGrp="1"/>
          </p:cNvSpPr>
          <p:nvPr>
            <p:ph type="body" idx="7"/>
          </p:nvPr>
        </p:nvSpPr>
        <p:spPr>
          <a:xfrm>
            <a:off x="4403725" y="1136987"/>
            <a:ext cx="33846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g3d1fc133149_0_237"/>
          <p:cNvSpPr txBox="1">
            <a:spLocks noGrp="1"/>
          </p:cNvSpPr>
          <p:nvPr>
            <p:ph type="body" idx="8"/>
          </p:nvPr>
        </p:nvSpPr>
        <p:spPr>
          <a:xfrm>
            <a:off x="4403725" y="2686682"/>
            <a:ext cx="33846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g3d1fc133149_0_237"/>
          <p:cNvSpPr txBox="1">
            <a:spLocks noGrp="1"/>
          </p:cNvSpPr>
          <p:nvPr>
            <p:ph type="body" idx="9"/>
          </p:nvPr>
        </p:nvSpPr>
        <p:spPr>
          <a:xfrm>
            <a:off x="4403687" y="4218136"/>
            <a:ext cx="33846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g3d1fc133149_0_237"/>
          <p:cNvSpPr txBox="1">
            <a:spLocks noGrp="1"/>
          </p:cNvSpPr>
          <p:nvPr>
            <p:ph type="body" idx="13"/>
          </p:nvPr>
        </p:nvSpPr>
        <p:spPr>
          <a:xfrm>
            <a:off x="7979970" y="1115645"/>
            <a:ext cx="33846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g3d1fc133149_0_237"/>
          <p:cNvSpPr txBox="1">
            <a:spLocks noGrp="1"/>
          </p:cNvSpPr>
          <p:nvPr>
            <p:ph type="body" idx="14"/>
          </p:nvPr>
        </p:nvSpPr>
        <p:spPr>
          <a:xfrm>
            <a:off x="7979970" y="2665340"/>
            <a:ext cx="33846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g3d1fc133149_0_237"/>
          <p:cNvSpPr txBox="1">
            <a:spLocks noGrp="1"/>
          </p:cNvSpPr>
          <p:nvPr>
            <p:ph type="body" idx="15"/>
          </p:nvPr>
        </p:nvSpPr>
        <p:spPr>
          <a:xfrm>
            <a:off x="7979932" y="4196794"/>
            <a:ext cx="33846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3" name="Google Shape;173;g3d1fc133149_0_2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652"/>
            <a:ext cx="12191998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3d1fc133149_0_237"/>
          <p:cNvSpPr/>
          <p:nvPr/>
        </p:nvSpPr>
        <p:spPr>
          <a:xfrm>
            <a:off x="0" y="-13960"/>
            <a:ext cx="12192000" cy="211500"/>
          </a:xfrm>
          <a:prstGeom prst="rect">
            <a:avLst/>
          </a:prstGeom>
          <a:solidFill>
            <a:srgbClr val="D4D1D1">
              <a:alpha val="235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3d1fc133149_0_237"/>
          <p:cNvSpPr txBox="1">
            <a:spLocks noGrp="1"/>
          </p:cNvSpPr>
          <p:nvPr>
            <p:ph type="ftr" idx="11"/>
          </p:nvPr>
        </p:nvSpPr>
        <p:spPr>
          <a:xfrm>
            <a:off x="1634490" y="6282824"/>
            <a:ext cx="5852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g3d1fc133149_0_237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Text Slide - 1 Column"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2eab1ffba21_0_355"/>
          <p:cNvSpPr txBox="1">
            <a:spLocks noGrp="1"/>
          </p:cNvSpPr>
          <p:nvPr>
            <p:ph type="body" idx="1"/>
          </p:nvPr>
        </p:nvSpPr>
        <p:spPr>
          <a:xfrm>
            <a:off x="800100" y="1110216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g2eab1ffba21_0_355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3" name="Google Shape;23;g2eab1ffba21_0_355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" name="Google Shape;24;g2eab1ffba21_0_355"/>
          <p:cNvSpPr txBox="1">
            <a:spLocks noGrp="1"/>
          </p:cNvSpPr>
          <p:nvPr>
            <p:ph type="body" idx="2"/>
          </p:nvPr>
        </p:nvSpPr>
        <p:spPr>
          <a:xfrm>
            <a:off x="800100" y="1605068"/>
            <a:ext cx="10553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rgbClr val="3F3F3F"/>
                </a:solidFill>
              </a:defRPr>
            </a:lvl2pPr>
            <a:lvl3pPr marL="1371600" lvl="2" indent="-34036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rgbClr val="3F3F3F"/>
                </a:solidFill>
              </a:defRPr>
            </a:lvl3pPr>
            <a:lvl4pPr marL="1828800" lvl="3" indent="-328167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3F3F3F"/>
                </a:solidFill>
              </a:defRPr>
            </a:lvl4pPr>
            <a:lvl5pPr marL="2286000" lvl="4" indent="-328167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g2eab1ffba21_0_355"/>
          <p:cNvSpPr txBox="1">
            <a:spLocks noGrp="1"/>
          </p:cNvSpPr>
          <p:nvPr>
            <p:ph type="ftr" idx="11"/>
          </p:nvPr>
        </p:nvSpPr>
        <p:spPr>
          <a:xfrm>
            <a:off x="1634490" y="6282824"/>
            <a:ext cx="5852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g2eab1ffba21_0_355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2">
  <p:cSld name="Agenda - Option 2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d1fc133149_0_255"/>
          <p:cNvSpPr txBox="1">
            <a:spLocks noGrp="1"/>
          </p:cNvSpPr>
          <p:nvPr>
            <p:ph type="body" idx="1"/>
          </p:nvPr>
        </p:nvSpPr>
        <p:spPr>
          <a:xfrm>
            <a:off x="4383050" y="723007"/>
            <a:ext cx="17130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g3d1fc133149_0_255"/>
          <p:cNvSpPr txBox="1">
            <a:spLocks noGrp="1"/>
          </p:cNvSpPr>
          <p:nvPr>
            <p:ph type="body" idx="2"/>
          </p:nvPr>
        </p:nvSpPr>
        <p:spPr>
          <a:xfrm>
            <a:off x="6096001" y="722981"/>
            <a:ext cx="52959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16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 sz="1400" b="0" i="1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g3d1fc133149_0_255"/>
          <p:cNvSpPr txBox="1">
            <a:spLocks noGrp="1"/>
          </p:cNvSpPr>
          <p:nvPr>
            <p:ph type="body" idx="3"/>
          </p:nvPr>
        </p:nvSpPr>
        <p:spPr>
          <a:xfrm>
            <a:off x="6096001" y="1048833"/>
            <a:ext cx="5295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35714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 b="0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g3d1fc133149_0_255"/>
          <p:cNvSpPr txBox="1">
            <a:spLocks noGrp="1"/>
          </p:cNvSpPr>
          <p:nvPr>
            <p:ph type="body" idx="4"/>
          </p:nvPr>
        </p:nvSpPr>
        <p:spPr>
          <a:xfrm>
            <a:off x="4383050" y="1520675"/>
            <a:ext cx="17130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g3d1fc133149_0_255"/>
          <p:cNvSpPr txBox="1">
            <a:spLocks noGrp="1"/>
          </p:cNvSpPr>
          <p:nvPr>
            <p:ph type="body" idx="5"/>
          </p:nvPr>
        </p:nvSpPr>
        <p:spPr>
          <a:xfrm>
            <a:off x="6096001" y="1520649"/>
            <a:ext cx="52959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16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 sz="1400" b="0" i="1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g3d1fc133149_0_255"/>
          <p:cNvSpPr txBox="1">
            <a:spLocks noGrp="1"/>
          </p:cNvSpPr>
          <p:nvPr>
            <p:ph type="body" idx="6"/>
          </p:nvPr>
        </p:nvSpPr>
        <p:spPr>
          <a:xfrm>
            <a:off x="6096001" y="1846501"/>
            <a:ext cx="5295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35714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 b="0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g3d1fc133149_0_255"/>
          <p:cNvSpPr txBox="1">
            <a:spLocks noGrp="1"/>
          </p:cNvSpPr>
          <p:nvPr>
            <p:ph type="body" idx="7"/>
          </p:nvPr>
        </p:nvSpPr>
        <p:spPr>
          <a:xfrm>
            <a:off x="4383050" y="2324828"/>
            <a:ext cx="17130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g3d1fc133149_0_255"/>
          <p:cNvSpPr txBox="1">
            <a:spLocks noGrp="1"/>
          </p:cNvSpPr>
          <p:nvPr>
            <p:ph type="body" idx="8"/>
          </p:nvPr>
        </p:nvSpPr>
        <p:spPr>
          <a:xfrm>
            <a:off x="6096001" y="2324802"/>
            <a:ext cx="52959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16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 sz="1400" b="0" i="1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g3d1fc133149_0_255"/>
          <p:cNvSpPr txBox="1">
            <a:spLocks noGrp="1"/>
          </p:cNvSpPr>
          <p:nvPr>
            <p:ph type="body" idx="9"/>
          </p:nvPr>
        </p:nvSpPr>
        <p:spPr>
          <a:xfrm>
            <a:off x="6096001" y="2650654"/>
            <a:ext cx="5295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35714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 b="0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g3d1fc133149_0_255"/>
          <p:cNvSpPr txBox="1">
            <a:spLocks noGrp="1"/>
          </p:cNvSpPr>
          <p:nvPr>
            <p:ph type="body" idx="13"/>
          </p:nvPr>
        </p:nvSpPr>
        <p:spPr>
          <a:xfrm>
            <a:off x="4383050" y="3135454"/>
            <a:ext cx="17130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g3d1fc133149_0_255"/>
          <p:cNvSpPr txBox="1">
            <a:spLocks noGrp="1"/>
          </p:cNvSpPr>
          <p:nvPr>
            <p:ph type="body" idx="14"/>
          </p:nvPr>
        </p:nvSpPr>
        <p:spPr>
          <a:xfrm>
            <a:off x="6096001" y="3135428"/>
            <a:ext cx="52959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16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 sz="1400" b="0" i="1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g3d1fc133149_0_255"/>
          <p:cNvSpPr txBox="1">
            <a:spLocks noGrp="1"/>
          </p:cNvSpPr>
          <p:nvPr>
            <p:ph type="body" idx="15"/>
          </p:nvPr>
        </p:nvSpPr>
        <p:spPr>
          <a:xfrm>
            <a:off x="6096001" y="3461280"/>
            <a:ext cx="5295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35714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 b="0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g3d1fc133149_0_255"/>
          <p:cNvSpPr txBox="1">
            <a:spLocks noGrp="1"/>
          </p:cNvSpPr>
          <p:nvPr>
            <p:ph type="body" idx="16"/>
          </p:nvPr>
        </p:nvSpPr>
        <p:spPr>
          <a:xfrm>
            <a:off x="4383050" y="3946105"/>
            <a:ext cx="17130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g3d1fc133149_0_255"/>
          <p:cNvSpPr txBox="1">
            <a:spLocks noGrp="1"/>
          </p:cNvSpPr>
          <p:nvPr>
            <p:ph type="body" idx="17"/>
          </p:nvPr>
        </p:nvSpPr>
        <p:spPr>
          <a:xfrm>
            <a:off x="6096001" y="3946079"/>
            <a:ext cx="52959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16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 sz="1400" b="0" i="1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g3d1fc133149_0_255"/>
          <p:cNvSpPr txBox="1">
            <a:spLocks noGrp="1"/>
          </p:cNvSpPr>
          <p:nvPr>
            <p:ph type="body" idx="18"/>
          </p:nvPr>
        </p:nvSpPr>
        <p:spPr>
          <a:xfrm>
            <a:off x="6096001" y="4271931"/>
            <a:ext cx="5295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35714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 b="0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g3d1fc133149_0_255"/>
          <p:cNvSpPr txBox="1">
            <a:spLocks noGrp="1"/>
          </p:cNvSpPr>
          <p:nvPr>
            <p:ph type="body" idx="19"/>
          </p:nvPr>
        </p:nvSpPr>
        <p:spPr>
          <a:xfrm>
            <a:off x="4383050" y="4756743"/>
            <a:ext cx="17130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g3d1fc133149_0_255"/>
          <p:cNvSpPr txBox="1">
            <a:spLocks noGrp="1"/>
          </p:cNvSpPr>
          <p:nvPr>
            <p:ph type="body" idx="20"/>
          </p:nvPr>
        </p:nvSpPr>
        <p:spPr>
          <a:xfrm>
            <a:off x="6096001" y="4756717"/>
            <a:ext cx="52959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16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 sz="1400" b="0" i="1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g3d1fc133149_0_255"/>
          <p:cNvSpPr txBox="1">
            <a:spLocks noGrp="1"/>
          </p:cNvSpPr>
          <p:nvPr>
            <p:ph type="body" idx="21"/>
          </p:nvPr>
        </p:nvSpPr>
        <p:spPr>
          <a:xfrm>
            <a:off x="6096001" y="5082569"/>
            <a:ext cx="5295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35714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 b="0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g3d1fc133149_0_255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34119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7" name="Google Shape;197;g3d1fc133149_0_2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652"/>
            <a:ext cx="12191998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3d1fc133149_0_255"/>
          <p:cNvSpPr/>
          <p:nvPr/>
        </p:nvSpPr>
        <p:spPr>
          <a:xfrm>
            <a:off x="0" y="-13960"/>
            <a:ext cx="12192000" cy="211500"/>
          </a:xfrm>
          <a:prstGeom prst="rect">
            <a:avLst/>
          </a:prstGeom>
          <a:solidFill>
            <a:srgbClr val="D4D1D1">
              <a:alpha val="235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g3d1fc133149_0_255"/>
          <p:cNvSpPr txBox="1">
            <a:spLocks noGrp="1"/>
          </p:cNvSpPr>
          <p:nvPr>
            <p:ph type="ftr" idx="11"/>
          </p:nvPr>
        </p:nvSpPr>
        <p:spPr>
          <a:xfrm>
            <a:off x="1634490" y="6282824"/>
            <a:ext cx="5852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g3d1fc133149_0_255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3">
  <p:cSld name="Agenda - Option 3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d1fc133149_0_279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1300" cy="8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 sz="3600" b="0" i="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g3d1fc133149_0_279"/>
          <p:cNvSpPr txBox="1">
            <a:spLocks noGrp="1"/>
          </p:cNvSpPr>
          <p:nvPr>
            <p:ph type="subTitle" idx="1"/>
          </p:nvPr>
        </p:nvSpPr>
        <p:spPr>
          <a:xfrm>
            <a:off x="800100" y="164963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204" name="Google Shape;204;g3d1fc133149_0_279"/>
          <p:cNvCxnSpPr/>
          <p:nvPr/>
        </p:nvCxnSpPr>
        <p:spPr>
          <a:xfrm>
            <a:off x="800100" y="1975489"/>
            <a:ext cx="105699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5" name="Google Shape;205;g3d1fc133149_0_279"/>
          <p:cNvSpPr txBox="1">
            <a:spLocks noGrp="1"/>
          </p:cNvSpPr>
          <p:nvPr>
            <p:ph type="body" idx="2"/>
          </p:nvPr>
        </p:nvSpPr>
        <p:spPr>
          <a:xfrm>
            <a:off x="4412095" y="1649638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g3d1fc133149_0_279"/>
          <p:cNvSpPr txBox="1">
            <a:spLocks noGrp="1"/>
          </p:cNvSpPr>
          <p:nvPr>
            <p:ph type="body" idx="3"/>
          </p:nvPr>
        </p:nvSpPr>
        <p:spPr>
          <a:xfrm>
            <a:off x="8024090" y="1649638"/>
            <a:ext cx="33459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g3d1fc133149_0_279"/>
          <p:cNvSpPr txBox="1">
            <a:spLocks noGrp="1"/>
          </p:cNvSpPr>
          <p:nvPr>
            <p:ph type="body" idx="4"/>
          </p:nvPr>
        </p:nvSpPr>
        <p:spPr>
          <a:xfrm>
            <a:off x="793614" y="2122841"/>
            <a:ext cx="3367800" cy="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 sz="1400" b="0" i="1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g3d1fc133149_0_279"/>
          <p:cNvSpPr txBox="1">
            <a:spLocks noGrp="1"/>
          </p:cNvSpPr>
          <p:nvPr>
            <p:ph type="body" idx="5"/>
          </p:nvPr>
        </p:nvSpPr>
        <p:spPr>
          <a:xfrm>
            <a:off x="793614" y="2684332"/>
            <a:ext cx="3367800" cy="7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 b="0" i="0">
                <a:latin typeface="Lato"/>
                <a:ea typeface="Lato"/>
                <a:cs typeface="Lato"/>
                <a:sym typeface="Lato"/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g3d1fc133149_0_279"/>
          <p:cNvSpPr txBox="1">
            <a:spLocks noGrp="1"/>
          </p:cNvSpPr>
          <p:nvPr>
            <p:ph type="body" idx="6"/>
          </p:nvPr>
        </p:nvSpPr>
        <p:spPr>
          <a:xfrm>
            <a:off x="4412095" y="2122841"/>
            <a:ext cx="3367800" cy="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 sz="1400" b="0" i="1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g3d1fc133149_0_279"/>
          <p:cNvSpPr txBox="1">
            <a:spLocks noGrp="1"/>
          </p:cNvSpPr>
          <p:nvPr>
            <p:ph type="body" idx="7"/>
          </p:nvPr>
        </p:nvSpPr>
        <p:spPr>
          <a:xfrm>
            <a:off x="4412095" y="2684332"/>
            <a:ext cx="3367800" cy="7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 b="0" i="0">
                <a:latin typeface="Lato"/>
                <a:ea typeface="Lato"/>
                <a:cs typeface="Lato"/>
                <a:sym typeface="Lato"/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1" name="Google Shape;211;g3d1fc133149_0_279"/>
          <p:cNvSpPr txBox="1">
            <a:spLocks noGrp="1"/>
          </p:cNvSpPr>
          <p:nvPr>
            <p:ph type="body" idx="8"/>
          </p:nvPr>
        </p:nvSpPr>
        <p:spPr>
          <a:xfrm>
            <a:off x="8030577" y="2122841"/>
            <a:ext cx="3317700" cy="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 sz="1400" b="0" i="1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g3d1fc133149_0_279"/>
          <p:cNvSpPr txBox="1">
            <a:spLocks noGrp="1"/>
          </p:cNvSpPr>
          <p:nvPr>
            <p:ph type="body" idx="9"/>
          </p:nvPr>
        </p:nvSpPr>
        <p:spPr>
          <a:xfrm>
            <a:off x="8030577" y="2684332"/>
            <a:ext cx="3317700" cy="7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 b="0" i="0">
                <a:latin typeface="Lato"/>
                <a:ea typeface="Lato"/>
                <a:cs typeface="Lato"/>
                <a:sym typeface="Lato"/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g3d1fc133149_0_279"/>
          <p:cNvSpPr txBox="1">
            <a:spLocks noGrp="1"/>
          </p:cNvSpPr>
          <p:nvPr>
            <p:ph type="body" idx="13"/>
          </p:nvPr>
        </p:nvSpPr>
        <p:spPr>
          <a:xfrm>
            <a:off x="4412095" y="3822149"/>
            <a:ext cx="33897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4" name="Google Shape;214;g3d1fc133149_0_279"/>
          <p:cNvSpPr txBox="1">
            <a:spLocks noGrp="1"/>
          </p:cNvSpPr>
          <p:nvPr>
            <p:ph type="body" idx="14"/>
          </p:nvPr>
        </p:nvSpPr>
        <p:spPr>
          <a:xfrm>
            <a:off x="8030577" y="3822149"/>
            <a:ext cx="33177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g3d1fc133149_0_279"/>
          <p:cNvSpPr txBox="1">
            <a:spLocks noGrp="1"/>
          </p:cNvSpPr>
          <p:nvPr>
            <p:ph type="body" idx="15"/>
          </p:nvPr>
        </p:nvSpPr>
        <p:spPr>
          <a:xfrm>
            <a:off x="793614" y="4295352"/>
            <a:ext cx="3361200" cy="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 sz="1400" b="0" i="1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g3d1fc133149_0_279"/>
          <p:cNvSpPr txBox="1">
            <a:spLocks noGrp="1"/>
          </p:cNvSpPr>
          <p:nvPr>
            <p:ph type="body" idx="16"/>
          </p:nvPr>
        </p:nvSpPr>
        <p:spPr>
          <a:xfrm>
            <a:off x="793614" y="4856843"/>
            <a:ext cx="3361200" cy="7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 b="0" i="0">
                <a:latin typeface="Lato"/>
                <a:ea typeface="Lato"/>
                <a:cs typeface="Lato"/>
                <a:sym typeface="Lato"/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g3d1fc133149_0_279"/>
          <p:cNvSpPr txBox="1">
            <a:spLocks noGrp="1"/>
          </p:cNvSpPr>
          <p:nvPr>
            <p:ph type="body" idx="17"/>
          </p:nvPr>
        </p:nvSpPr>
        <p:spPr>
          <a:xfrm>
            <a:off x="4412095" y="4295352"/>
            <a:ext cx="3389700" cy="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 sz="1400" b="0" i="1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g3d1fc133149_0_279"/>
          <p:cNvSpPr txBox="1">
            <a:spLocks noGrp="1"/>
          </p:cNvSpPr>
          <p:nvPr>
            <p:ph type="body" idx="18"/>
          </p:nvPr>
        </p:nvSpPr>
        <p:spPr>
          <a:xfrm>
            <a:off x="4412095" y="4856843"/>
            <a:ext cx="3389700" cy="7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 b="0" i="0">
                <a:latin typeface="Lato"/>
                <a:ea typeface="Lato"/>
                <a:cs typeface="Lato"/>
                <a:sym typeface="Lato"/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g3d1fc133149_0_279"/>
          <p:cNvSpPr txBox="1">
            <a:spLocks noGrp="1"/>
          </p:cNvSpPr>
          <p:nvPr>
            <p:ph type="body" idx="19"/>
          </p:nvPr>
        </p:nvSpPr>
        <p:spPr>
          <a:xfrm>
            <a:off x="8030577" y="4295352"/>
            <a:ext cx="3317700" cy="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 sz="1400" b="0" i="1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g3d1fc133149_0_279"/>
          <p:cNvSpPr txBox="1">
            <a:spLocks noGrp="1"/>
          </p:cNvSpPr>
          <p:nvPr>
            <p:ph type="body" idx="20"/>
          </p:nvPr>
        </p:nvSpPr>
        <p:spPr>
          <a:xfrm>
            <a:off x="8030577" y="4856843"/>
            <a:ext cx="3317700" cy="7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 b="0" i="0">
                <a:latin typeface="Lato"/>
                <a:ea typeface="Lato"/>
                <a:cs typeface="Lato"/>
                <a:sym typeface="Lato"/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g3d1fc133149_0_279"/>
          <p:cNvSpPr txBox="1">
            <a:spLocks noGrp="1"/>
          </p:cNvSpPr>
          <p:nvPr>
            <p:ph type="body" idx="21"/>
          </p:nvPr>
        </p:nvSpPr>
        <p:spPr>
          <a:xfrm>
            <a:off x="800100" y="3822149"/>
            <a:ext cx="33612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22" name="Google Shape;222;g3d1fc133149_0_2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652"/>
            <a:ext cx="12191998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3d1fc133149_0_279"/>
          <p:cNvSpPr/>
          <p:nvPr/>
        </p:nvSpPr>
        <p:spPr>
          <a:xfrm>
            <a:off x="0" y="-13960"/>
            <a:ext cx="12192000" cy="211500"/>
          </a:xfrm>
          <a:prstGeom prst="rect">
            <a:avLst/>
          </a:prstGeom>
          <a:solidFill>
            <a:srgbClr val="D4D1D1">
              <a:alpha val="235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4" name="Google Shape;224;g3d1fc133149_0_279"/>
          <p:cNvCxnSpPr/>
          <p:nvPr/>
        </p:nvCxnSpPr>
        <p:spPr>
          <a:xfrm>
            <a:off x="800100" y="4155271"/>
            <a:ext cx="105699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5" name="Google Shape;225;g3d1fc133149_0_279"/>
          <p:cNvSpPr txBox="1">
            <a:spLocks noGrp="1"/>
          </p:cNvSpPr>
          <p:nvPr>
            <p:ph type="ftr" idx="11"/>
          </p:nvPr>
        </p:nvSpPr>
        <p:spPr>
          <a:xfrm>
            <a:off x="1634490" y="6282824"/>
            <a:ext cx="5852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g3d1fc133149_0_279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Image">
  <p:cSld name="Section Break - Image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g3d1fc133149_0_3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3d1fc133149_0_305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30" name="Google Shape;230;g3d1fc133149_0_305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1" name="Google Shape;231;g3d1fc133149_0_305"/>
          <p:cNvSpPr txBox="1">
            <a:spLocks noGrp="1"/>
          </p:cNvSpPr>
          <p:nvPr>
            <p:ph type="body" idx="1"/>
          </p:nvPr>
        </p:nvSpPr>
        <p:spPr>
          <a:xfrm>
            <a:off x="800100" y="1273091"/>
            <a:ext cx="1460700" cy="12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6000"/>
              <a:buFont typeface="Lato"/>
              <a:buNone/>
              <a:defRPr sz="6000">
                <a:solidFill>
                  <a:schemeClr val="lt1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32" name="Google Shape;232;g3d1fc133149_0_3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3d1fc133149_0_305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Red">
  <p:cSld name="Section Break - Red">
    <p:bg>
      <p:bgPr>
        <a:gradFill>
          <a:gsLst>
            <a:gs pos="0">
              <a:srgbClr val="E04F39"/>
            </a:gs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19" scaled="0"/>
        </a:gra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g3d1fc133149_0_3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3d1fc133149_0_312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37" name="Google Shape;237;g3d1fc133149_0_312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8" name="Google Shape;238;g3d1fc133149_0_312"/>
          <p:cNvSpPr txBox="1">
            <a:spLocks noGrp="1"/>
          </p:cNvSpPr>
          <p:nvPr>
            <p:ph type="body" idx="1"/>
          </p:nvPr>
        </p:nvSpPr>
        <p:spPr>
          <a:xfrm>
            <a:off x="800100" y="1273091"/>
            <a:ext cx="1460700" cy="12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6000"/>
              <a:buFont typeface="Lato"/>
              <a:buNone/>
              <a:defRPr sz="6000">
                <a:solidFill>
                  <a:schemeClr val="lt1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39" name="Google Shape;239;g3d1fc133149_0_3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g3d1fc133149_0_31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Blue">
  <p:cSld name="Section Break - Blue">
    <p:bg>
      <p:bgPr>
        <a:gradFill>
          <a:gsLst>
            <a:gs pos="0">
              <a:srgbClr val="1AA4BC"/>
            </a:gs>
            <a:gs pos="50000">
              <a:srgbClr val="006983"/>
            </a:gs>
            <a:gs pos="100000">
              <a:srgbClr val="013948"/>
            </a:gs>
          </a:gsLst>
          <a:lin ang="8100019" scaled="0"/>
        </a:gra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g3d1fc133149_0_3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3d1fc133149_0_319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44" name="Google Shape;244;g3d1fc133149_0_319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5" name="Google Shape;245;g3d1fc133149_0_319"/>
          <p:cNvSpPr txBox="1">
            <a:spLocks noGrp="1"/>
          </p:cNvSpPr>
          <p:nvPr>
            <p:ph type="body" idx="1"/>
          </p:nvPr>
        </p:nvSpPr>
        <p:spPr>
          <a:xfrm>
            <a:off x="800100" y="1273091"/>
            <a:ext cx="1460700" cy="12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6000"/>
              <a:buFont typeface="Lato"/>
              <a:buNone/>
              <a:defRPr sz="6000">
                <a:solidFill>
                  <a:schemeClr val="lt1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46" name="Google Shape;246;g3d1fc133149_0_3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3d1fc133149_0_319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Purple">
  <p:cSld name="Section Break - Purple">
    <p:bg>
      <p:bgPr>
        <a:gradFill>
          <a:gsLst>
            <a:gs pos="0">
              <a:srgbClr val="B6B1A9"/>
            </a:gs>
            <a:gs pos="50000">
              <a:srgbClr val="877F7A"/>
            </a:gs>
            <a:gs pos="100000">
              <a:srgbClr val="544948"/>
            </a:gs>
          </a:gsLst>
          <a:lin ang="8100019" scaled="0"/>
        </a:gra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g3d1fc133149_0_3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g3d1fc133149_0_326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51" name="Google Shape;251;g3d1fc133149_0_326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2" name="Google Shape;252;g3d1fc133149_0_326"/>
          <p:cNvSpPr txBox="1">
            <a:spLocks noGrp="1"/>
          </p:cNvSpPr>
          <p:nvPr>
            <p:ph type="body" idx="1"/>
          </p:nvPr>
        </p:nvSpPr>
        <p:spPr>
          <a:xfrm>
            <a:off x="800100" y="1273091"/>
            <a:ext cx="1460700" cy="12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6000"/>
              <a:buFont typeface="Lato"/>
              <a:buNone/>
              <a:defRPr sz="6000">
                <a:solidFill>
                  <a:schemeClr val="lt1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53" name="Google Shape;253;g3d1fc133149_0_3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3d1fc133149_0_32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Orange">
  <p:cSld name="Section Break - Orange">
    <p:bg>
      <p:bgPr>
        <a:gradFill>
          <a:gsLst>
            <a:gs pos="0">
              <a:srgbClr val="FEDD5C"/>
            </a:gs>
            <a:gs pos="38000">
              <a:srgbClr val="F4B12F"/>
            </a:gs>
            <a:gs pos="78000">
              <a:srgbClr val="E98300"/>
            </a:gs>
            <a:gs pos="100000">
              <a:srgbClr val="E98300"/>
            </a:gs>
          </a:gsLst>
          <a:lin ang="8100019" scaled="0"/>
        </a:gra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g3d1fc133149_0_3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g3d1fc133149_0_333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58" name="Google Shape;258;g3d1fc133149_0_333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9" name="Google Shape;259;g3d1fc133149_0_333"/>
          <p:cNvSpPr txBox="1">
            <a:spLocks noGrp="1"/>
          </p:cNvSpPr>
          <p:nvPr>
            <p:ph type="body" idx="1"/>
          </p:nvPr>
        </p:nvSpPr>
        <p:spPr>
          <a:xfrm>
            <a:off x="800100" y="1273091"/>
            <a:ext cx="1460700" cy="12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6000"/>
              <a:buFont typeface="Lato"/>
              <a:buNone/>
              <a:defRPr sz="6000">
                <a:solidFill>
                  <a:schemeClr val="lt1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60" name="Google Shape;260;g3d1fc133149_0_3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3d1fc133149_0_33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Green">
  <p:cSld name="Section Break - Green">
    <p:bg>
      <p:bgPr>
        <a:gradFill>
          <a:gsLst>
            <a:gs pos="0">
              <a:srgbClr val="8AC751"/>
            </a:gs>
            <a:gs pos="50000">
              <a:srgbClr val="59B06D"/>
            </a:gs>
            <a:gs pos="100000">
              <a:srgbClr val="279989"/>
            </a:gs>
          </a:gsLst>
          <a:lin ang="8100019" scaled="0"/>
        </a:gra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g3d1fc133149_0_3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g3d1fc133149_0_340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65" name="Google Shape;265;g3d1fc133149_0_340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6" name="Google Shape;266;g3d1fc133149_0_340"/>
          <p:cNvSpPr txBox="1">
            <a:spLocks noGrp="1"/>
          </p:cNvSpPr>
          <p:nvPr>
            <p:ph type="body" idx="1"/>
          </p:nvPr>
        </p:nvSpPr>
        <p:spPr>
          <a:xfrm>
            <a:off x="800100" y="1273091"/>
            <a:ext cx="1460700" cy="12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6000"/>
              <a:buFont typeface="Lato"/>
              <a:buNone/>
              <a:defRPr sz="6000">
                <a:solidFill>
                  <a:schemeClr val="lt1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67" name="Google Shape;267;g3d1fc133149_0_3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3d1fc133149_0_340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- Printable">
  <p:cSld name="Section Break - Printab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d1fc133149_0_347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>
                <a:solidFill>
                  <a:srgbClr val="8C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71" name="Google Shape;271;g3d1fc133149_0_347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2" name="Google Shape;272;g3d1fc133149_0_347"/>
          <p:cNvSpPr txBox="1">
            <a:spLocks noGrp="1"/>
          </p:cNvSpPr>
          <p:nvPr>
            <p:ph type="body" idx="1"/>
          </p:nvPr>
        </p:nvSpPr>
        <p:spPr>
          <a:xfrm>
            <a:off x="800100" y="1273091"/>
            <a:ext cx="1460700" cy="12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6000"/>
              <a:buFont typeface="Lato"/>
              <a:buNone/>
              <a:defRPr sz="6000">
                <a:solidFill>
                  <a:srgbClr val="3F3F3F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g3d1fc133149_0_347"/>
          <p:cNvSpPr/>
          <p:nvPr/>
        </p:nvSpPr>
        <p:spPr>
          <a:xfrm>
            <a:off x="0" y="-13960"/>
            <a:ext cx="12192000" cy="211500"/>
          </a:xfrm>
          <a:prstGeom prst="rect">
            <a:avLst/>
          </a:prstGeom>
          <a:solidFill>
            <a:srgbClr val="D4D1D1">
              <a:alpha val="235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3d1fc133149_0_347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2 Column">
  <p:cSld name="Text Slide - 2 Column"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d1fc133149_0_353"/>
          <p:cNvSpPr txBox="1">
            <a:spLocks noGrp="1"/>
          </p:cNvSpPr>
          <p:nvPr>
            <p:ph type="body" idx="1"/>
          </p:nvPr>
        </p:nvSpPr>
        <p:spPr>
          <a:xfrm>
            <a:off x="800100" y="1602938"/>
            <a:ext cx="5157900" cy="44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rgbClr val="3F3F3F"/>
                </a:solidFill>
              </a:defRPr>
            </a:lvl2pPr>
            <a:lvl3pPr marL="1371600" lvl="2" indent="-34036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rgbClr val="3F3F3F"/>
                </a:solidFill>
              </a:defRPr>
            </a:lvl3pPr>
            <a:lvl4pPr marL="1828800" lvl="3" indent="-328167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3F3F3F"/>
                </a:solidFill>
              </a:defRPr>
            </a:lvl4pPr>
            <a:lvl5pPr marL="2286000" lvl="4" indent="-328167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7" name="Google Shape;277;g3d1fc133149_0_353"/>
          <p:cNvSpPr txBox="1">
            <a:spLocks noGrp="1"/>
          </p:cNvSpPr>
          <p:nvPr>
            <p:ph type="body" idx="2"/>
          </p:nvPr>
        </p:nvSpPr>
        <p:spPr>
          <a:xfrm>
            <a:off x="6229939" y="1602938"/>
            <a:ext cx="5157900" cy="44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rgbClr val="3F3F3F"/>
                </a:solidFill>
              </a:defRPr>
            </a:lvl2pPr>
            <a:lvl3pPr marL="1371600" lvl="2" indent="-34036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rgbClr val="3F3F3F"/>
                </a:solidFill>
              </a:defRPr>
            </a:lvl3pPr>
            <a:lvl4pPr marL="1828800" lvl="3" indent="-328167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3F3F3F"/>
                </a:solidFill>
              </a:defRPr>
            </a:lvl4pPr>
            <a:lvl5pPr marL="2286000" lvl="4" indent="-328167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g3d1fc133149_0_353"/>
          <p:cNvSpPr txBox="1">
            <a:spLocks noGrp="1"/>
          </p:cNvSpPr>
          <p:nvPr>
            <p:ph type="body" idx="3"/>
          </p:nvPr>
        </p:nvSpPr>
        <p:spPr>
          <a:xfrm>
            <a:off x="794904" y="1107621"/>
            <a:ext cx="51648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9" name="Google Shape;279;g3d1fc133149_0_353"/>
          <p:cNvSpPr txBox="1">
            <a:spLocks noGrp="1"/>
          </p:cNvSpPr>
          <p:nvPr>
            <p:ph type="body" idx="4"/>
          </p:nvPr>
        </p:nvSpPr>
        <p:spPr>
          <a:xfrm>
            <a:off x="6234170" y="1107621"/>
            <a:ext cx="51630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" name="Google Shape;280;g3d1fc133149_0_353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81" name="Google Shape;281;g3d1fc133149_0_353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2" name="Google Shape;282;g3d1fc133149_0_353"/>
          <p:cNvSpPr txBox="1">
            <a:spLocks noGrp="1"/>
          </p:cNvSpPr>
          <p:nvPr>
            <p:ph type="ftr" idx="11"/>
          </p:nvPr>
        </p:nvSpPr>
        <p:spPr>
          <a:xfrm>
            <a:off x="1634490" y="6282824"/>
            <a:ext cx="5852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g3d1fc133149_0_35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176">
          <p15:clr>
            <a:srgbClr val="FBAE40"/>
          </p15:clr>
        </p15:guide>
        <p15:guide id="2" orient="horz" pos="888">
          <p15:clr>
            <a:srgbClr val="FBAE40"/>
          </p15:clr>
        </p15:guide>
        <p15:guide id="3" orient="horz" pos="381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- Option 4C - Printable">
  <p:cSld name="1_Title Slide - Option 4C - Printab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800100" y="638271"/>
            <a:ext cx="6449112" cy="2246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ts val="4800"/>
              <a:buFont typeface="Lato"/>
              <a:buNone/>
              <a:defRPr sz="4800" b="1">
                <a:solidFill>
                  <a:srgbClr val="8C1515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0" name="Google Shape;30;p26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" name="Google Shape;31;p26"/>
          <p:cNvSpPr txBox="1">
            <a:spLocks noGrp="1"/>
          </p:cNvSpPr>
          <p:nvPr>
            <p:ph type="body" idx="2"/>
          </p:nvPr>
        </p:nvSpPr>
        <p:spPr>
          <a:xfrm>
            <a:off x="800100" y="2903265"/>
            <a:ext cx="6553200" cy="505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Lato"/>
              <a:buNone/>
              <a:defRPr sz="2800"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body" idx="3"/>
          </p:nvPr>
        </p:nvSpPr>
        <p:spPr>
          <a:xfrm>
            <a:off x="800100" y="3836713"/>
            <a:ext cx="6553200" cy="416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 sz="1800"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body" idx="4"/>
          </p:nvPr>
        </p:nvSpPr>
        <p:spPr>
          <a:xfrm>
            <a:off x="800100" y="4260940"/>
            <a:ext cx="6553200" cy="41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 sz="1800" b="0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rgbClr val="00B0F0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rgbClr val="00B0F0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00B0F0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00B0F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" name="Google Shape;3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One Image">
  <p:cSld name="Photo Slide - One Image">
    <p:bg>
      <p:bgPr>
        <a:solidFill>
          <a:schemeClr val="lt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d1fc133149_0_362"/>
          <p:cNvSpPr>
            <a:spLocks noGrp="1"/>
          </p:cNvSpPr>
          <p:nvPr>
            <p:ph type="pic" idx="2"/>
          </p:nvPr>
        </p:nvSpPr>
        <p:spPr>
          <a:xfrm>
            <a:off x="800100" y="1107621"/>
            <a:ext cx="6930000" cy="4950300"/>
          </a:xfrm>
          <a:prstGeom prst="rect">
            <a:avLst/>
          </a:prstGeom>
          <a:noFill/>
          <a:ln>
            <a:noFill/>
          </a:ln>
        </p:spPr>
      </p:sp>
      <p:sp>
        <p:nvSpPr>
          <p:cNvPr id="286" name="Google Shape;286;g3d1fc133149_0_362"/>
          <p:cNvSpPr txBox="1">
            <a:spLocks noGrp="1"/>
          </p:cNvSpPr>
          <p:nvPr>
            <p:ph type="body" idx="1"/>
          </p:nvPr>
        </p:nvSpPr>
        <p:spPr>
          <a:xfrm>
            <a:off x="7980362" y="1107621"/>
            <a:ext cx="33735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g3d1fc133149_0_362"/>
          <p:cNvSpPr txBox="1">
            <a:spLocks noGrp="1"/>
          </p:cNvSpPr>
          <p:nvPr>
            <p:ph type="body" idx="3"/>
          </p:nvPr>
        </p:nvSpPr>
        <p:spPr>
          <a:xfrm>
            <a:off x="7980363" y="1602470"/>
            <a:ext cx="3373500" cy="44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rgbClr val="3F3F3F"/>
                </a:solidFill>
              </a:defRPr>
            </a:lvl2pPr>
            <a:lvl3pPr marL="1371600" lvl="2" indent="-34036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rgbClr val="3F3F3F"/>
                </a:solidFill>
              </a:defRPr>
            </a:lvl3pPr>
            <a:lvl4pPr marL="1828800" lvl="3" indent="-328167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3F3F3F"/>
                </a:solidFill>
              </a:defRPr>
            </a:lvl4pPr>
            <a:lvl5pPr marL="2286000" lvl="4" indent="-328167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8" name="Google Shape;288;g3d1fc133149_0_362"/>
          <p:cNvSpPr txBox="1">
            <a:spLocks noGrp="1"/>
          </p:cNvSpPr>
          <p:nvPr>
            <p:ph type="ftr" idx="11"/>
          </p:nvPr>
        </p:nvSpPr>
        <p:spPr>
          <a:xfrm>
            <a:off x="1634490" y="6282824"/>
            <a:ext cx="5852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g3d1fc133149_0_36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0" name="Google Shape;290;g3d1fc133149_0_362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1" name="Google Shape;291;g3d1fc133149_0_362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2 Images">
  <p:cSld name="Photo Slide - 2 Images">
    <p:bg>
      <p:bgPr>
        <a:solidFill>
          <a:schemeClr val="lt1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d1fc133149_0_370"/>
          <p:cNvSpPr>
            <a:spLocks noGrp="1"/>
          </p:cNvSpPr>
          <p:nvPr>
            <p:ph type="pic" idx="2"/>
          </p:nvPr>
        </p:nvSpPr>
        <p:spPr>
          <a:xfrm>
            <a:off x="800100" y="1107622"/>
            <a:ext cx="5143200" cy="3189900"/>
          </a:xfrm>
          <a:prstGeom prst="rect">
            <a:avLst/>
          </a:prstGeom>
          <a:noFill/>
          <a:ln>
            <a:noFill/>
          </a:ln>
        </p:spPr>
      </p:sp>
      <p:sp>
        <p:nvSpPr>
          <p:cNvPr id="294" name="Google Shape;294;g3d1fc133149_0_370"/>
          <p:cNvSpPr>
            <a:spLocks noGrp="1"/>
          </p:cNvSpPr>
          <p:nvPr>
            <p:ph type="pic" idx="3"/>
          </p:nvPr>
        </p:nvSpPr>
        <p:spPr>
          <a:xfrm>
            <a:off x="6229939" y="1107620"/>
            <a:ext cx="5124000" cy="3189900"/>
          </a:xfrm>
          <a:prstGeom prst="rect">
            <a:avLst/>
          </a:prstGeom>
          <a:noFill/>
          <a:ln>
            <a:noFill/>
          </a:ln>
        </p:spPr>
      </p:sp>
      <p:sp>
        <p:nvSpPr>
          <p:cNvPr id="295" name="Google Shape;295;g3d1fc133149_0_370"/>
          <p:cNvSpPr txBox="1">
            <a:spLocks noGrp="1"/>
          </p:cNvSpPr>
          <p:nvPr>
            <p:ph type="body" idx="1"/>
          </p:nvPr>
        </p:nvSpPr>
        <p:spPr>
          <a:xfrm>
            <a:off x="800100" y="4955452"/>
            <a:ext cx="51432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g3d1fc133149_0_370"/>
          <p:cNvSpPr txBox="1">
            <a:spLocks noGrp="1"/>
          </p:cNvSpPr>
          <p:nvPr>
            <p:ph type="body" idx="4"/>
          </p:nvPr>
        </p:nvSpPr>
        <p:spPr>
          <a:xfrm>
            <a:off x="800100" y="4482939"/>
            <a:ext cx="51432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g3d1fc133149_0_370"/>
          <p:cNvSpPr txBox="1">
            <a:spLocks noGrp="1"/>
          </p:cNvSpPr>
          <p:nvPr>
            <p:ph type="body" idx="5"/>
          </p:nvPr>
        </p:nvSpPr>
        <p:spPr>
          <a:xfrm>
            <a:off x="6237422" y="4955452"/>
            <a:ext cx="51432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8" name="Google Shape;298;g3d1fc133149_0_370"/>
          <p:cNvSpPr txBox="1">
            <a:spLocks noGrp="1"/>
          </p:cNvSpPr>
          <p:nvPr>
            <p:ph type="body" idx="6"/>
          </p:nvPr>
        </p:nvSpPr>
        <p:spPr>
          <a:xfrm>
            <a:off x="6237422" y="4482939"/>
            <a:ext cx="51432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9" name="Google Shape;299;g3d1fc133149_0_370"/>
          <p:cNvSpPr txBox="1">
            <a:spLocks noGrp="1"/>
          </p:cNvSpPr>
          <p:nvPr>
            <p:ph type="ftr" idx="11"/>
          </p:nvPr>
        </p:nvSpPr>
        <p:spPr>
          <a:xfrm>
            <a:off x="1634490" y="6282824"/>
            <a:ext cx="5852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g3d1fc133149_0_370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1" name="Google Shape;301;g3d1fc133149_0_370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2" name="Google Shape;302;g3d1fc133149_0_370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3 Columns">
  <p:cSld name="Content Slide - 3 Columns">
    <p:bg>
      <p:bgPr>
        <a:solidFill>
          <a:schemeClr val="lt1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d1fc133149_0_381"/>
          <p:cNvSpPr txBox="1">
            <a:spLocks noGrp="1"/>
          </p:cNvSpPr>
          <p:nvPr>
            <p:ph type="body" idx="1"/>
          </p:nvPr>
        </p:nvSpPr>
        <p:spPr>
          <a:xfrm>
            <a:off x="800100" y="1107622"/>
            <a:ext cx="3367800" cy="281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 sz="1600">
                <a:solidFill>
                  <a:srgbClr val="54494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 sz="1600">
                <a:latin typeface="Lato"/>
                <a:ea typeface="Lato"/>
                <a:cs typeface="Lato"/>
                <a:sym typeface="Lato"/>
              </a:defRPr>
            </a:lvl2pPr>
            <a:lvl3pPr marL="1371600" lvl="2" indent="-34036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 sz="1600">
                <a:latin typeface="Lato"/>
                <a:ea typeface="Lato"/>
                <a:cs typeface="Lato"/>
                <a:sym typeface="Lato"/>
              </a:defRPr>
            </a:lvl3pPr>
            <a:lvl4pPr marL="1828800" lvl="3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 sz="1600">
                <a:latin typeface="Lato"/>
                <a:ea typeface="Lato"/>
                <a:cs typeface="Lato"/>
                <a:sym typeface="Lato"/>
              </a:defRPr>
            </a:lvl4pPr>
            <a:lvl5pPr marL="2286000" lvl="4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 sz="1600">
                <a:latin typeface="Lato"/>
                <a:ea typeface="Lato"/>
                <a:cs typeface="Lato"/>
                <a:sym typeface="Lato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05" name="Google Shape;305;g3d1fc133149_0_381"/>
          <p:cNvSpPr txBox="1">
            <a:spLocks noGrp="1"/>
          </p:cNvSpPr>
          <p:nvPr>
            <p:ph type="body" idx="2"/>
          </p:nvPr>
        </p:nvSpPr>
        <p:spPr>
          <a:xfrm>
            <a:off x="800099" y="4601585"/>
            <a:ext cx="3367800" cy="14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" name="Google Shape;306;g3d1fc133149_0_381"/>
          <p:cNvSpPr txBox="1">
            <a:spLocks noGrp="1"/>
          </p:cNvSpPr>
          <p:nvPr>
            <p:ph type="body" idx="3"/>
          </p:nvPr>
        </p:nvSpPr>
        <p:spPr>
          <a:xfrm>
            <a:off x="800099" y="4104388"/>
            <a:ext cx="33678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g3d1fc133149_0_381"/>
          <p:cNvSpPr txBox="1">
            <a:spLocks noGrp="1"/>
          </p:cNvSpPr>
          <p:nvPr>
            <p:ph type="body" idx="4"/>
          </p:nvPr>
        </p:nvSpPr>
        <p:spPr>
          <a:xfrm>
            <a:off x="4412095" y="1107622"/>
            <a:ext cx="3367800" cy="281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 sz="1600">
                <a:solidFill>
                  <a:srgbClr val="54494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 sz="1600">
                <a:latin typeface="Lato"/>
                <a:ea typeface="Lato"/>
                <a:cs typeface="Lato"/>
                <a:sym typeface="Lato"/>
              </a:defRPr>
            </a:lvl2pPr>
            <a:lvl3pPr marL="1371600" lvl="2" indent="-34036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 sz="1600">
                <a:latin typeface="Lato"/>
                <a:ea typeface="Lato"/>
                <a:cs typeface="Lato"/>
                <a:sym typeface="Lato"/>
              </a:defRPr>
            </a:lvl3pPr>
            <a:lvl4pPr marL="1828800" lvl="3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 sz="1600">
                <a:latin typeface="Lato"/>
                <a:ea typeface="Lato"/>
                <a:cs typeface="Lato"/>
                <a:sym typeface="Lato"/>
              </a:defRPr>
            </a:lvl4pPr>
            <a:lvl5pPr marL="2286000" lvl="4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 sz="1600">
                <a:latin typeface="Lato"/>
                <a:ea typeface="Lato"/>
                <a:cs typeface="Lato"/>
                <a:sym typeface="Lato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08" name="Google Shape;308;g3d1fc133149_0_381"/>
          <p:cNvSpPr txBox="1">
            <a:spLocks noGrp="1"/>
          </p:cNvSpPr>
          <p:nvPr>
            <p:ph type="body" idx="5"/>
          </p:nvPr>
        </p:nvSpPr>
        <p:spPr>
          <a:xfrm>
            <a:off x="4412094" y="4601585"/>
            <a:ext cx="3367800" cy="14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g3d1fc133149_0_381"/>
          <p:cNvSpPr txBox="1">
            <a:spLocks noGrp="1"/>
          </p:cNvSpPr>
          <p:nvPr>
            <p:ph type="body" idx="6"/>
          </p:nvPr>
        </p:nvSpPr>
        <p:spPr>
          <a:xfrm>
            <a:off x="4412094" y="4104388"/>
            <a:ext cx="33678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g3d1fc133149_0_381"/>
          <p:cNvSpPr txBox="1">
            <a:spLocks noGrp="1"/>
          </p:cNvSpPr>
          <p:nvPr>
            <p:ph type="body" idx="7"/>
          </p:nvPr>
        </p:nvSpPr>
        <p:spPr>
          <a:xfrm>
            <a:off x="8003707" y="1107622"/>
            <a:ext cx="3367800" cy="281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 sz="1600">
                <a:solidFill>
                  <a:srgbClr val="54494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 sz="1600">
                <a:latin typeface="Lato"/>
                <a:ea typeface="Lato"/>
                <a:cs typeface="Lato"/>
                <a:sym typeface="Lato"/>
              </a:defRPr>
            </a:lvl2pPr>
            <a:lvl3pPr marL="1371600" lvl="2" indent="-34036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 sz="1600">
                <a:latin typeface="Lato"/>
                <a:ea typeface="Lato"/>
                <a:cs typeface="Lato"/>
                <a:sym typeface="Lato"/>
              </a:defRPr>
            </a:lvl3pPr>
            <a:lvl4pPr marL="1828800" lvl="3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 sz="1600">
                <a:latin typeface="Lato"/>
                <a:ea typeface="Lato"/>
                <a:cs typeface="Lato"/>
                <a:sym typeface="Lato"/>
              </a:defRPr>
            </a:lvl4pPr>
            <a:lvl5pPr marL="2286000" lvl="4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 sz="1600">
                <a:latin typeface="Lato"/>
                <a:ea typeface="Lato"/>
                <a:cs typeface="Lato"/>
                <a:sym typeface="Lato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11" name="Google Shape;311;g3d1fc133149_0_381"/>
          <p:cNvSpPr txBox="1">
            <a:spLocks noGrp="1"/>
          </p:cNvSpPr>
          <p:nvPr>
            <p:ph type="body" idx="8"/>
          </p:nvPr>
        </p:nvSpPr>
        <p:spPr>
          <a:xfrm>
            <a:off x="8003706" y="4601585"/>
            <a:ext cx="3367800" cy="14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g3d1fc133149_0_381"/>
          <p:cNvSpPr txBox="1">
            <a:spLocks noGrp="1"/>
          </p:cNvSpPr>
          <p:nvPr>
            <p:ph type="body" idx="9"/>
          </p:nvPr>
        </p:nvSpPr>
        <p:spPr>
          <a:xfrm>
            <a:off x="8003706" y="4104388"/>
            <a:ext cx="33678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3" name="Google Shape;313;g3d1fc133149_0_381"/>
          <p:cNvSpPr txBox="1">
            <a:spLocks noGrp="1"/>
          </p:cNvSpPr>
          <p:nvPr>
            <p:ph type="ftr" idx="11"/>
          </p:nvPr>
        </p:nvSpPr>
        <p:spPr>
          <a:xfrm>
            <a:off x="1634490" y="6282824"/>
            <a:ext cx="5852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g3d1fc133149_0_38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5" name="Google Shape;315;g3d1fc133149_0_381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16" name="Google Shape;316;g3d1fc133149_0_381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1">
  <p:cSld name="Title Slide - Option 1">
    <p:bg>
      <p:bgPr>
        <a:gradFill>
          <a:gsLst>
            <a:gs pos="0">
              <a:srgbClr val="E04F39"/>
            </a:gs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0"/>
        </a:gra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31"/>
          <p:cNvSpPr txBox="1">
            <a:spLocks noGrp="1"/>
          </p:cNvSpPr>
          <p:nvPr>
            <p:ph type="body" idx="1"/>
          </p:nvPr>
        </p:nvSpPr>
        <p:spPr>
          <a:xfrm>
            <a:off x="800100" y="647701"/>
            <a:ext cx="7563494" cy="2246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>
                <a:solidFill>
                  <a:schemeClr val="lt1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body" idx="2"/>
          </p:nvPr>
        </p:nvSpPr>
        <p:spPr>
          <a:xfrm>
            <a:off x="800099" y="2931546"/>
            <a:ext cx="7563495" cy="505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"/>
              <a:buNone/>
              <a:defRPr sz="2800">
                <a:solidFill>
                  <a:schemeClr val="lt1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body" idx="3"/>
          </p:nvPr>
        </p:nvSpPr>
        <p:spPr>
          <a:xfrm>
            <a:off x="800100" y="3941112"/>
            <a:ext cx="7563494" cy="363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>
                <a:solidFill>
                  <a:schemeClr val="lt1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body" idx="4"/>
          </p:nvPr>
        </p:nvSpPr>
        <p:spPr>
          <a:xfrm>
            <a:off x="800100" y="4306401"/>
            <a:ext cx="5199706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1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rgbClr val="00B0F0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rgbClr val="00B0F0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00B0F0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00B0F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1" name="Google Shape;4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" name="Google Shape;43;p31"/>
          <p:cNvCxnSpPr/>
          <p:nvPr/>
        </p:nvCxnSpPr>
        <p:spPr>
          <a:xfrm>
            <a:off x="800100" y="3762332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2">
  <p:cSld name="Title Slide - Option 2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32" descr="A picture containing ocean floo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32"/>
          <p:cNvSpPr txBox="1">
            <a:spLocks noGrp="1"/>
          </p:cNvSpPr>
          <p:nvPr>
            <p:ph type="body" idx="1"/>
          </p:nvPr>
        </p:nvSpPr>
        <p:spPr>
          <a:xfrm>
            <a:off x="800100" y="647701"/>
            <a:ext cx="7563494" cy="2246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>
                <a:solidFill>
                  <a:schemeClr val="lt1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body" idx="2"/>
          </p:nvPr>
        </p:nvSpPr>
        <p:spPr>
          <a:xfrm>
            <a:off x="800099" y="2931546"/>
            <a:ext cx="7563495" cy="505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D4D1D1"/>
              </a:buClr>
              <a:buSzPts val="2800"/>
              <a:buFont typeface="Lato"/>
              <a:buNone/>
              <a:defRPr sz="2800">
                <a:solidFill>
                  <a:srgbClr val="D4D1D1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3"/>
          </p:nvPr>
        </p:nvSpPr>
        <p:spPr>
          <a:xfrm>
            <a:off x="800100" y="3941112"/>
            <a:ext cx="7563494" cy="363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>
                <a:solidFill>
                  <a:schemeClr val="lt1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body" idx="4"/>
          </p:nvPr>
        </p:nvSpPr>
        <p:spPr>
          <a:xfrm>
            <a:off x="800100" y="4306401"/>
            <a:ext cx="5199706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D4D1D1"/>
              </a:buClr>
              <a:buSzPts val="1600"/>
              <a:buFont typeface="Lato"/>
              <a:buNone/>
              <a:defRPr sz="1600" b="1" i="0">
                <a:solidFill>
                  <a:srgbClr val="D4D1D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rgbClr val="00B0F0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rgbClr val="00B0F0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00B0F0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00B0F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0" name="Google Shape;5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" name="Google Shape;52;p32"/>
          <p:cNvCxnSpPr/>
          <p:nvPr/>
        </p:nvCxnSpPr>
        <p:spPr>
          <a:xfrm>
            <a:off x="800100" y="3762332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- Option 3">
  <p:cSld name="1_Title Slide - Option 3"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3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</p:sp>
      <p:sp>
        <p:nvSpPr>
          <p:cNvPr id="55" name="Google Shape;55;p33"/>
          <p:cNvSpPr txBox="1">
            <a:spLocks noGrp="1"/>
          </p:cNvSpPr>
          <p:nvPr>
            <p:ph type="body" idx="1"/>
          </p:nvPr>
        </p:nvSpPr>
        <p:spPr>
          <a:xfrm>
            <a:off x="800100" y="647701"/>
            <a:ext cx="7563494" cy="2246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>
                <a:solidFill>
                  <a:schemeClr val="lt1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body" idx="3"/>
          </p:nvPr>
        </p:nvSpPr>
        <p:spPr>
          <a:xfrm>
            <a:off x="800099" y="2931546"/>
            <a:ext cx="7563495" cy="505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"/>
              <a:buNone/>
              <a:defRPr sz="2800">
                <a:solidFill>
                  <a:schemeClr val="lt1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body" idx="4"/>
          </p:nvPr>
        </p:nvSpPr>
        <p:spPr>
          <a:xfrm>
            <a:off x="800100" y="3941112"/>
            <a:ext cx="7563494" cy="363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>
                <a:solidFill>
                  <a:schemeClr val="lt1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body" idx="5"/>
          </p:nvPr>
        </p:nvSpPr>
        <p:spPr>
          <a:xfrm>
            <a:off x="800099" y="4306401"/>
            <a:ext cx="7563493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1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rgbClr val="00B0F0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rgbClr val="00B0F0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00B0F0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00B0F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body" idx="6"/>
          </p:nvPr>
        </p:nvSpPr>
        <p:spPr>
          <a:xfrm>
            <a:off x="9347200" y="6156325"/>
            <a:ext cx="2006600" cy="33655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7"/>
          </p:nvPr>
        </p:nvSpPr>
        <p:spPr>
          <a:xfrm>
            <a:off x="800099" y="3740943"/>
            <a:ext cx="10553701" cy="4571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8"/>
          </p:nvPr>
        </p:nvSpPr>
        <p:spPr>
          <a:xfrm>
            <a:off x="759144" y="6156325"/>
            <a:ext cx="1734820" cy="32226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4A">
  <p:cSld name="Title Slide - Option 4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4"/>
          <p:cNvSpPr txBox="1">
            <a:spLocks noGrp="1"/>
          </p:cNvSpPr>
          <p:nvPr>
            <p:ph type="body" idx="1"/>
          </p:nvPr>
        </p:nvSpPr>
        <p:spPr>
          <a:xfrm>
            <a:off x="800100" y="638271"/>
            <a:ext cx="6449112" cy="2246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ts val="4800"/>
              <a:buFont typeface="Lato"/>
              <a:buNone/>
              <a:defRPr sz="4800" b="1">
                <a:solidFill>
                  <a:srgbClr val="8C1515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64" name="Google Shape;64;p34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5" name="Google Shape;65;p34"/>
          <p:cNvSpPr txBox="1">
            <a:spLocks noGrp="1"/>
          </p:cNvSpPr>
          <p:nvPr>
            <p:ph type="body" idx="2"/>
          </p:nvPr>
        </p:nvSpPr>
        <p:spPr>
          <a:xfrm>
            <a:off x="800100" y="2903265"/>
            <a:ext cx="6553200" cy="505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Lato"/>
              <a:buNone/>
              <a:defRPr sz="2800"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body" idx="3"/>
          </p:nvPr>
        </p:nvSpPr>
        <p:spPr>
          <a:xfrm>
            <a:off x="800100" y="3836713"/>
            <a:ext cx="6553200" cy="416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 sz="1800"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body" idx="4"/>
          </p:nvPr>
        </p:nvSpPr>
        <p:spPr>
          <a:xfrm>
            <a:off x="800100" y="4260940"/>
            <a:ext cx="6553200" cy="41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 sz="1800" b="0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rgbClr val="00B0F0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rgbClr val="00B0F0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00B0F0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00B0F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8" name="Google Shape;6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4B">
  <p:cSld name="Title Slide - Option 4B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35"/>
          <p:cNvSpPr txBox="1">
            <a:spLocks noGrp="1"/>
          </p:cNvSpPr>
          <p:nvPr>
            <p:ph type="body" idx="1"/>
          </p:nvPr>
        </p:nvSpPr>
        <p:spPr>
          <a:xfrm>
            <a:off x="800100" y="638271"/>
            <a:ext cx="6449112" cy="2246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ts val="4800"/>
              <a:buFont typeface="Lato"/>
              <a:buNone/>
              <a:defRPr sz="4800" b="1">
                <a:solidFill>
                  <a:srgbClr val="8C1515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3" name="Google Shape;73;p35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4" name="Google Shape;74;p35"/>
          <p:cNvSpPr txBox="1">
            <a:spLocks noGrp="1"/>
          </p:cNvSpPr>
          <p:nvPr>
            <p:ph type="body" idx="2"/>
          </p:nvPr>
        </p:nvSpPr>
        <p:spPr>
          <a:xfrm>
            <a:off x="800100" y="2903265"/>
            <a:ext cx="6553200" cy="505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Lato"/>
              <a:buNone/>
              <a:defRPr sz="2800"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body" idx="3"/>
          </p:nvPr>
        </p:nvSpPr>
        <p:spPr>
          <a:xfrm>
            <a:off x="800100" y="3836713"/>
            <a:ext cx="6553200" cy="416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 sz="1800"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body" idx="4"/>
          </p:nvPr>
        </p:nvSpPr>
        <p:spPr>
          <a:xfrm>
            <a:off x="800100" y="4260940"/>
            <a:ext cx="6553200" cy="41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 sz="1800" b="0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rgbClr val="00B0F0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rgbClr val="00B0F0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00B0F0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00B0F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7" name="Google Shape;77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4C">
  <p:cSld name="Title Slide - Option 4C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>
            <a:off x="800100" y="638271"/>
            <a:ext cx="6449112" cy="2246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ts val="4800"/>
              <a:buFont typeface="Lato"/>
              <a:buNone/>
              <a:defRPr sz="4800" b="1">
                <a:solidFill>
                  <a:srgbClr val="8C1515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1" name="Google Shape;81;p36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2" name="Google Shape;82;p36"/>
          <p:cNvSpPr txBox="1">
            <a:spLocks noGrp="1"/>
          </p:cNvSpPr>
          <p:nvPr>
            <p:ph type="body" idx="2"/>
          </p:nvPr>
        </p:nvSpPr>
        <p:spPr>
          <a:xfrm>
            <a:off x="800100" y="2903265"/>
            <a:ext cx="6553200" cy="505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Lato"/>
              <a:buNone/>
              <a:defRPr sz="2800"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body" idx="3"/>
          </p:nvPr>
        </p:nvSpPr>
        <p:spPr>
          <a:xfrm>
            <a:off x="800100" y="3836713"/>
            <a:ext cx="6553200" cy="416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 sz="1800"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chemeClr val="lt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chemeClr val="lt1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body" idx="4"/>
          </p:nvPr>
        </p:nvSpPr>
        <p:spPr>
          <a:xfrm>
            <a:off x="800100" y="4260940"/>
            <a:ext cx="6553200" cy="41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 sz="1800" b="0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23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rgbClr val="00B0F0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rgbClr val="00B0F0"/>
                </a:solidFill>
              </a:defRPr>
            </a:lvl3pPr>
            <a:lvl4pPr marL="1828800" lvl="3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00B0F0"/>
                </a:solidFill>
              </a:defRPr>
            </a:lvl4pPr>
            <a:lvl5pPr marL="2286000" lvl="4" indent="-32816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00B0F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5" name="Google Shape;85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Font typeface="Lato"/>
              <a:buNone/>
              <a:defRPr sz="4800" b="0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39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036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8167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8167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•"/>
              <a:defRPr sz="14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orient="horz" pos="408">
          <p15:clr>
            <a:srgbClr val="F26B43"/>
          </p15:clr>
        </p15:guide>
        <p15:guide id="3" orient="horz" pos="1104">
          <p15:clr>
            <a:srgbClr val="F26B43"/>
          </p15:clr>
        </p15:guide>
        <p15:guide id="4" orient="horz" pos="1464">
          <p15:clr>
            <a:srgbClr val="F26B43"/>
          </p15:clr>
        </p15:guide>
        <p15:guide id="5" pos="3840">
          <p15:clr>
            <a:srgbClr val="F26B43"/>
          </p15:clr>
        </p15:guide>
        <p15:guide id="6" pos="504">
          <p15:clr>
            <a:srgbClr val="F26B43"/>
          </p15:clr>
        </p15:guide>
        <p15:guide id="7" pos="7152">
          <p15:clr>
            <a:srgbClr val="F26B43"/>
          </p15:clr>
        </p15:guide>
        <p15:guide id="8" orient="horz" pos="3984">
          <p15:clr>
            <a:srgbClr val="F26B43"/>
          </p15:clr>
        </p15:guide>
        <p15:guide id="9" orient="horz" pos="4128">
          <p15:clr>
            <a:srgbClr val="F26B43"/>
          </p15:clr>
        </p15:guide>
        <p15:guide id="10" orient="horz" pos="3816">
          <p15:clr>
            <a:srgbClr val="F26B43"/>
          </p15:clr>
        </p15:guide>
        <p15:guide id="11" pos="43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d1fc133149_0_210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37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 sz="3600" b="0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g3d1fc133149_0_210"/>
          <p:cNvSpPr txBox="1"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39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036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816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816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•"/>
              <a:defRPr sz="1400" b="0" i="1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g3d1fc133149_0_210"/>
          <p:cNvSpPr txBox="1">
            <a:spLocks noGrp="1"/>
          </p:cNvSpPr>
          <p:nvPr>
            <p:ph type="ftr" idx="11"/>
          </p:nvPr>
        </p:nvSpPr>
        <p:spPr>
          <a:xfrm>
            <a:off x="1634490" y="6282824"/>
            <a:ext cx="5852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g3d1fc133149_0_210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7" name="Google Shape;137;g3d1fc133149_0_210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AccelBeams.26.123402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48550/arXiv.2508.07549" TargetMode="External"/><Relationship Id="rId4" Type="http://schemas.openxmlformats.org/officeDocument/2006/relationships/hyperlink" Target="https://doi.org/10.48550/arXiv.2508.15975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hyperlink" Target="https://arxiv.org/pdf/2508.15975" TargetMode="Externa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g2eab1ffba2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" y="14"/>
            <a:ext cx="12191975" cy="68579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3" name="Google Shape;323;g2eab1ffba21_0_0"/>
          <p:cNvCxnSpPr/>
          <p:nvPr/>
        </p:nvCxnSpPr>
        <p:spPr>
          <a:xfrm>
            <a:off x="800100" y="3762332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24" name="Google Shape;324;g2eab1ffba21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9787" y="6147836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2eab1ffba21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46869" y="6156022"/>
            <a:ext cx="2022943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g2eab1ffba21_0_0"/>
          <p:cNvSpPr txBox="1">
            <a:spLocks noGrp="1"/>
          </p:cNvSpPr>
          <p:nvPr>
            <p:ph type="body" idx="4294967295"/>
          </p:nvPr>
        </p:nvSpPr>
        <p:spPr>
          <a:xfrm>
            <a:off x="800100" y="409908"/>
            <a:ext cx="10553700" cy="27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</a:pPr>
            <a:r>
              <a:rPr lang="en-US" sz="4800">
                <a:solidFill>
                  <a:schemeClr val="lt1"/>
                </a:solidFill>
              </a:rPr>
              <a:t>Moderator Informed Compact Positron Optimization </a:t>
            </a:r>
            <a:endParaRPr/>
          </a:p>
        </p:txBody>
      </p:sp>
      <p:sp>
        <p:nvSpPr>
          <p:cNvPr id="327" name="Google Shape;327;g2eab1ffba21_0_0"/>
          <p:cNvSpPr txBox="1"/>
          <p:nvPr/>
        </p:nvSpPr>
        <p:spPr>
          <a:xfrm>
            <a:off x="759775" y="3801150"/>
            <a:ext cx="7776300" cy="23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Sophie Crisp, Spencer Gessner</a:t>
            </a:r>
            <a:endParaRPr sz="2400" b="0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March 23, 2026</a:t>
            </a:r>
            <a:endParaRPr sz="2400" b="0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d1c7c8047d_0_951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Lots of ideas to increase e+/e- efficiency</a:t>
            </a:r>
            <a:endParaRPr/>
          </a:p>
        </p:txBody>
      </p:sp>
      <p:sp>
        <p:nvSpPr>
          <p:cNvPr id="456" name="Google Shape;456;g3d1c7c8047d_0_9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457" name="Google Shape;457;g3d1c7c8047d_0_951"/>
          <p:cNvSpPr/>
          <p:nvPr/>
        </p:nvSpPr>
        <p:spPr>
          <a:xfrm>
            <a:off x="2114863" y="1605075"/>
            <a:ext cx="4179600" cy="1669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Moderator Geometry/ Material:</a:t>
            </a: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Tungsten is robust, and you can have complicated geometries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but solid neon  gives order of magnitude higher efficiency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8" name="Google Shape;458;g3d1c7c8047d_0_951"/>
          <p:cNvSpPr/>
          <p:nvPr/>
        </p:nvSpPr>
        <p:spPr>
          <a:xfrm>
            <a:off x="5372763" y="2287998"/>
            <a:ext cx="4179600" cy="1669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Target Geometry:</a:t>
            </a: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Potential Conical or Inverse Conical Designs increase fast positron yield- critically, at the desired energy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9" name="Google Shape;459;g3d1c7c8047d_0_951"/>
          <p:cNvSpPr/>
          <p:nvPr/>
        </p:nvSpPr>
        <p:spPr>
          <a:xfrm>
            <a:off x="2451288" y="3429000"/>
            <a:ext cx="4179600" cy="1669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Decelerating Linac:</a:t>
            </a: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Certainly effective, but how much for the increased complexity?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0" name="Google Shape;460;g3d1c7c8047d_0_951"/>
          <p:cNvSpPr/>
          <p:nvPr/>
        </p:nvSpPr>
        <p:spPr>
          <a:xfrm>
            <a:off x="5897538" y="4189575"/>
            <a:ext cx="4179600" cy="1669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Trapping:</a:t>
            </a: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Buffer gas traps are often use to build up positrons to a high number and release all at once, but it’s hard (never been designed or done) to get picosecond timescale beam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1" name="Google Shape;461;g3d1c7c8047d_0_951"/>
          <p:cNvSpPr txBox="1"/>
          <p:nvPr/>
        </p:nvSpPr>
        <p:spPr>
          <a:xfrm>
            <a:off x="9128275" y="5642250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Hessami, Gessner, 2023 </a:t>
            </a:r>
            <a:r>
              <a:rPr lang="en-US" sz="1050" b="0" i="0" u="sng" strike="noStrike" cap="none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https://doi.org/10.1103/PhysRevAccelBeams.26.123402</a:t>
            </a:r>
            <a:endParaRPr sz="105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g3d1c7c8047d_0_951"/>
          <p:cNvSpPr txBox="1"/>
          <p:nvPr/>
        </p:nvSpPr>
        <p:spPr>
          <a:xfrm>
            <a:off x="2114875" y="5098200"/>
            <a:ext cx="3336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Goldman 2025: </a:t>
            </a:r>
            <a:r>
              <a:rPr lang="en-US" sz="900" b="0" i="0" u="none" strike="noStrike" cap="none">
                <a:solidFill>
                  <a:schemeClr val="hlink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https://doi.org/10.48550/arXiv.2508.15975</a:t>
            </a:r>
            <a:endParaRPr sz="105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Crisp 2025: </a:t>
            </a:r>
            <a:r>
              <a:rPr lang="en-US" sz="900" b="0" i="0" u="none" strike="noStrike" cap="none">
                <a:solidFill>
                  <a:schemeClr val="hlink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https://doi.org/10.48550/arXiv.2508.07549</a:t>
            </a:r>
            <a:endParaRPr sz="105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d2a9b21c55_0_194"/>
          <p:cNvSpPr txBox="1">
            <a:spLocks noGrp="1"/>
          </p:cNvSpPr>
          <p:nvPr>
            <p:ph type="body" idx="1"/>
          </p:nvPr>
        </p:nvSpPr>
        <p:spPr>
          <a:xfrm>
            <a:off x="800100" y="1110216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469" name="Google Shape;469;g3d2a9b21c55_0_194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Efficiency Through the Beamline</a:t>
            </a:r>
            <a:endParaRPr/>
          </a:p>
        </p:txBody>
      </p:sp>
      <p:sp>
        <p:nvSpPr>
          <p:cNvPr id="470" name="Google Shape;470;g3d2a9b21c55_0_194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471" name="Google Shape;471;g3d2a9b21c55_0_194"/>
          <p:cNvSpPr/>
          <p:nvPr/>
        </p:nvSpPr>
        <p:spPr>
          <a:xfrm>
            <a:off x="800100" y="2191150"/>
            <a:ext cx="1798500" cy="841200"/>
          </a:xfrm>
          <a:prstGeom prst="rect">
            <a:avLst/>
          </a:prstGeom>
          <a:solidFill>
            <a:srgbClr val="5B9BD5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862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Electron Linac</a:t>
            </a:r>
            <a:endParaRPr sz="1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72" name="Google Shape;472;g3d2a9b21c55_0_194"/>
          <p:cNvCxnSpPr/>
          <p:nvPr/>
        </p:nvCxnSpPr>
        <p:spPr>
          <a:xfrm>
            <a:off x="2598600" y="2611750"/>
            <a:ext cx="1268100" cy="0"/>
          </a:xfrm>
          <a:prstGeom prst="straightConnector1">
            <a:avLst/>
          </a:prstGeom>
          <a:noFill/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73" name="Google Shape;473;g3d2a9b21c55_0_194"/>
          <p:cNvSpPr txBox="1"/>
          <p:nvPr/>
        </p:nvSpPr>
        <p:spPr>
          <a:xfrm>
            <a:off x="2519350" y="2568873"/>
            <a:ext cx="1383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65 MeV</a:t>
            </a:r>
            <a:r>
              <a:rPr lang="en-US" sz="160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e-</a:t>
            </a:r>
            <a:endParaRPr sz="1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4" name="Google Shape;474;g3d2a9b21c55_0_194"/>
          <p:cNvSpPr/>
          <p:nvPr/>
        </p:nvSpPr>
        <p:spPr>
          <a:xfrm>
            <a:off x="3866800" y="1906475"/>
            <a:ext cx="297600" cy="142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5" name="Google Shape;475;g3d2a9b21c55_0_194"/>
          <p:cNvSpPr txBox="1"/>
          <p:nvPr/>
        </p:nvSpPr>
        <p:spPr>
          <a:xfrm>
            <a:off x="3500610" y="3351327"/>
            <a:ext cx="3140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High Z Target</a:t>
            </a:r>
            <a:endParaRPr sz="1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6" name="Google Shape;476;g3d2a9b21c55_0_194"/>
          <p:cNvSpPr/>
          <p:nvPr/>
        </p:nvSpPr>
        <p:spPr>
          <a:xfrm rot="5400000">
            <a:off x="4377900" y="1699512"/>
            <a:ext cx="1410425" cy="1837425"/>
          </a:xfrm>
          <a:prstGeom prst="flowChartManualOperation">
            <a:avLst/>
          </a:prstGeom>
          <a:solidFill>
            <a:srgbClr val="E7E6E6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7" name="Google Shape;477;g3d2a9b21c55_0_194"/>
          <p:cNvSpPr txBox="1"/>
          <p:nvPr/>
        </p:nvSpPr>
        <p:spPr>
          <a:xfrm>
            <a:off x="4232600" y="2305208"/>
            <a:ext cx="1676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e+, e- Particle Shower </a:t>
            </a:r>
            <a:endParaRPr sz="1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8" name="Google Shape;478;g3d2a9b21c55_0_194"/>
          <p:cNvSpPr/>
          <p:nvPr/>
        </p:nvSpPr>
        <p:spPr>
          <a:xfrm>
            <a:off x="5977200" y="1842450"/>
            <a:ext cx="72000" cy="16377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9" name="Google Shape;479;g3d2a9b21c55_0_194"/>
          <p:cNvSpPr txBox="1"/>
          <p:nvPr/>
        </p:nvSpPr>
        <p:spPr>
          <a:xfrm>
            <a:off x="5450374" y="3348971"/>
            <a:ext cx="3140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Moderator</a:t>
            </a:r>
            <a:endParaRPr sz="1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80" name="Google Shape;480;g3d2a9b21c55_0_194"/>
          <p:cNvCxnSpPr>
            <a:stCxn id="478" idx="3"/>
          </p:cNvCxnSpPr>
          <p:nvPr/>
        </p:nvCxnSpPr>
        <p:spPr>
          <a:xfrm>
            <a:off x="6049200" y="2661300"/>
            <a:ext cx="1348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81" name="Google Shape;481;g3d2a9b21c55_0_194"/>
          <p:cNvSpPr txBox="1"/>
          <p:nvPr/>
        </p:nvSpPr>
        <p:spPr>
          <a:xfrm>
            <a:off x="5909747" y="1643847"/>
            <a:ext cx="2579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‘Monochromatic’ e+</a:t>
            </a:r>
            <a:endParaRPr sz="1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82" name="Google Shape;482;g3d2a9b21c55_0_194"/>
          <p:cNvCxnSpPr/>
          <p:nvPr/>
        </p:nvCxnSpPr>
        <p:spPr>
          <a:xfrm>
            <a:off x="6049200" y="2813700"/>
            <a:ext cx="1348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3" name="Google Shape;483;g3d2a9b21c55_0_194"/>
          <p:cNvCxnSpPr/>
          <p:nvPr/>
        </p:nvCxnSpPr>
        <p:spPr>
          <a:xfrm>
            <a:off x="6049200" y="2966100"/>
            <a:ext cx="1348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4" name="Google Shape;484;g3d2a9b21c55_0_194"/>
          <p:cNvCxnSpPr/>
          <p:nvPr/>
        </p:nvCxnSpPr>
        <p:spPr>
          <a:xfrm>
            <a:off x="6049200" y="3118500"/>
            <a:ext cx="1348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5" name="Google Shape;485;g3d2a9b21c55_0_194"/>
          <p:cNvCxnSpPr/>
          <p:nvPr/>
        </p:nvCxnSpPr>
        <p:spPr>
          <a:xfrm>
            <a:off x="6049200" y="2051700"/>
            <a:ext cx="1348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6" name="Google Shape;486;g3d2a9b21c55_0_194"/>
          <p:cNvCxnSpPr/>
          <p:nvPr/>
        </p:nvCxnSpPr>
        <p:spPr>
          <a:xfrm>
            <a:off x="6049200" y="2204100"/>
            <a:ext cx="1348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7" name="Google Shape;487;g3d2a9b21c55_0_194"/>
          <p:cNvCxnSpPr/>
          <p:nvPr/>
        </p:nvCxnSpPr>
        <p:spPr>
          <a:xfrm>
            <a:off x="6049200" y="2356500"/>
            <a:ext cx="1348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8" name="Google Shape;488;g3d2a9b21c55_0_194"/>
          <p:cNvCxnSpPr/>
          <p:nvPr/>
        </p:nvCxnSpPr>
        <p:spPr>
          <a:xfrm>
            <a:off x="6049200" y="2508900"/>
            <a:ext cx="1348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89" name="Google Shape;489;g3d2a9b21c55_0_194"/>
          <p:cNvSpPr/>
          <p:nvPr/>
        </p:nvSpPr>
        <p:spPr>
          <a:xfrm>
            <a:off x="8429100" y="1824663"/>
            <a:ext cx="72000" cy="16377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0" name="Google Shape;490;g3d2a9b21c55_0_194"/>
          <p:cNvSpPr txBox="1"/>
          <p:nvPr/>
        </p:nvSpPr>
        <p:spPr>
          <a:xfrm>
            <a:off x="7902274" y="3331184"/>
            <a:ext cx="3140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Remoderator</a:t>
            </a:r>
            <a:endParaRPr sz="1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91" name="Google Shape;491;g3d2a9b21c55_0_194"/>
          <p:cNvCxnSpPr/>
          <p:nvPr/>
        </p:nvCxnSpPr>
        <p:spPr>
          <a:xfrm>
            <a:off x="8487600" y="2661300"/>
            <a:ext cx="1348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2" name="Google Shape;492;g3d2a9b21c55_0_194"/>
          <p:cNvCxnSpPr>
            <a:endCxn id="489" idx="1"/>
          </p:cNvCxnSpPr>
          <p:nvPr/>
        </p:nvCxnSpPr>
        <p:spPr>
          <a:xfrm rot="10800000" flipH="1">
            <a:off x="7327500" y="2643513"/>
            <a:ext cx="1101600" cy="49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3" name="Google Shape;493;g3d2a9b21c55_0_194"/>
          <p:cNvCxnSpPr>
            <a:endCxn id="489" idx="3"/>
          </p:cNvCxnSpPr>
          <p:nvPr/>
        </p:nvCxnSpPr>
        <p:spPr>
          <a:xfrm rot="10800000" flipH="1">
            <a:off x="7344000" y="2643513"/>
            <a:ext cx="1157100" cy="31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4" name="Google Shape;494;g3d2a9b21c55_0_194"/>
          <p:cNvCxnSpPr>
            <a:endCxn id="489" idx="1"/>
          </p:cNvCxnSpPr>
          <p:nvPr/>
        </p:nvCxnSpPr>
        <p:spPr>
          <a:xfrm rot="10800000" flipH="1">
            <a:off x="7310700" y="2643513"/>
            <a:ext cx="1118400" cy="16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5" name="Google Shape;495;g3d2a9b21c55_0_194"/>
          <p:cNvCxnSpPr>
            <a:endCxn id="489" idx="3"/>
          </p:cNvCxnSpPr>
          <p:nvPr/>
        </p:nvCxnSpPr>
        <p:spPr>
          <a:xfrm rot="10800000" flipH="1">
            <a:off x="7327500" y="2643513"/>
            <a:ext cx="1173600" cy="4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6" name="Google Shape;496;g3d2a9b21c55_0_194"/>
          <p:cNvCxnSpPr>
            <a:endCxn id="489" idx="3"/>
          </p:cNvCxnSpPr>
          <p:nvPr/>
        </p:nvCxnSpPr>
        <p:spPr>
          <a:xfrm>
            <a:off x="7293900" y="2491713"/>
            <a:ext cx="1207200" cy="15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7" name="Google Shape;497;g3d2a9b21c55_0_194"/>
          <p:cNvCxnSpPr>
            <a:endCxn id="489" idx="1"/>
          </p:cNvCxnSpPr>
          <p:nvPr/>
        </p:nvCxnSpPr>
        <p:spPr>
          <a:xfrm>
            <a:off x="7360800" y="2057913"/>
            <a:ext cx="1068300" cy="58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8" name="Google Shape;498;g3d2a9b21c55_0_194"/>
          <p:cNvCxnSpPr>
            <a:endCxn id="489" idx="1"/>
          </p:cNvCxnSpPr>
          <p:nvPr/>
        </p:nvCxnSpPr>
        <p:spPr>
          <a:xfrm>
            <a:off x="7327500" y="2191413"/>
            <a:ext cx="1101600" cy="45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9" name="Google Shape;499;g3d2a9b21c55_0_194"/>
          <p:cNvCxnSpPr>
            <a:endCxn id="489" idx="1"/>
          </p:cNvCxnSpPr>
          <p:nvPr/>
        </p:nvCxnSpPr>
        <p:spPr>
          <a:xfrm>
            <a:off x="7310700" y="2375013"/>
            <a:ext cx="1118400" cy="268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00" name="Google Shape;500;g3d2a9b21c55_0_194"/>
          <p:cNvSpPr txBox="1"/>
          <p:nvPr/>
        </p:nvSpPr>
        <p:spPr>
          <a:xfrm>
            <a:off x="7011994" y="3153454"/>
            <a:ext cx="3140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Lens</a:t>
            </a:r>
            <a:endParaRPr sz="1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1" name="Google Shape;501;g3d2a9b21c55_0_194"/>
          <p:cNvSpPr txBox="1"/>
          <p:nvPr/>
        </p:nvSpPr>
        <p:spPr>
          <a:xfrm>
            <a:off x="8003075" y="3877425"/>
            <a:ext cx="4220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Max eff: 0.65</a:t>
            </a:r>
            <a:endParaRPr sz="16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Typ: 0.1</a:t>
            </a:r>
            <a:endParaRPr sz="16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2" name="Google Shape;502;g3d2a9b21c55_0_194"/>
          <p:cNvSpPr txBox="1"/>
          <p:nvPr/>
        </p:nvSpPr>
        <p:spPr>
          <a:xfrm>
            <a:off x="5450375" y="3954638"/>
            <a:ext cx="4220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Max eff: 0.01</a:t>
            </a:r>
            <a:endParaRPr sz="16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Typ: 1e-5</a:t>
            </a:r>
            <a:endParaRPr sz="16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3" name="Google Shape;503;g3d2a9b21c55_0_194"/>
          <p:cNvSpPr txBox="1"/>
          <p:nvPr/>
        </p:nvSpPr>
        <p:spPr>
          <a:xfrm>
            <a:off x="3605375" y="4015238"/>
            <a:ext cx="4220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Eff: 0.01</a:t>
            </a:r>
            <a:endParaRPr sz="16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4" name="Google Shape;504;g3d2a9b21c55_0_194"/>
          <p:cNvSpPr/>
          <p:nvPr/>
        </p:nvSpPr>
        <p:spPr>
          <a:xfrm>
            <a:off x="3629600" y="4841825"/>
            <a:ext cx="5491200" cy="899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Increasing moderator efficiency is critical to increasing positron flux.</a:t>
            </a:r>
            <a:endParaRPr sz="2400" b="0" i="1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9e5f94c345_0_166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Positron Moderation is Inefficient</a:t>
            </a:r>
            <a:endParaRPr/>
          </a:p>
        </p:txBody>
      </p:sp>
      <p:sp>
        <p:nvSpPr>
          <p:cNvPr id="511" name="Google Shape;511;g39e5f94c345_0_166"/>
          <p:cNvSpPr txBox="1">
            <a:spLocks noGrp="1"/>
          </p:cNvSpPr>
          <p:nvPr>
            <p:ph type="body" idx="2"/>
          </p:nvPr>
        </p:nvSpPr>
        <p:spPr>
          <a:xfrm>
            <a:off x="800100" y="1072463"/>
            <a:ext cx="10690500" cy="50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/>
              <a:t>In order to be re-emitted as a  moderated positron:</a:t>
            </a:r>
            <a:endParaRPr sz="200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/>
              <a:t>The fast positron must first be ‘stopped’ in the moderator material</a:t>
            </a:r>
            <a:endParaRPr sz="2000"/>
          </a:p>
          <a:p>
            <a:pPr marL="0" lvl="0" indent="457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/>
              <a:t>without annihilating</a:t>
            </a:r>
            <a:endParaRPr sz="2000"/>
          </a:p>
          <a:p>
            <a:pPr marL="457200" lvl="0" indent="457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/>
              <a:t>at which point it has some probability of getting back to the surface</a:t>
            </a:r>
            <a:endParaRPr sz="2000"/>
          </a:p>
          <a:p>
            <a:pPr marL="137160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/>
              <a:t>without annihilating</a:t>
            </a:r>
            <a:endParaRPr sz="2000"/>
          </a:p>
          <a:p>
            <a:pPr marL="45720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/>
              <a:t> 			and being reemitted as a ~3 eV positron</a:t>
            </a:r>
            <a:endParaRPr sz="2000"/>
          </a:p>
        </p:txBody>
      </p:sp>
      <p:sp>
        <p:nvSpPr>
          <p:cNvPr id="512" name="Google Shape;512;g39e5f94c345_0_166"/>
          <p:cNvSpPr txBox="1">
            <a:spLocks noGrp="1"/>
          </p:cNvSpPr>
          <p:nvPr>
            <p:ph type="sldNum" idx="12"/>
          </p:nvPr>
        </p:nvSpPr>
        <p:spPr>
          <a:xfrm>
            <a:off x="8325925" y="599814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513" name="Google Shape;513;g39e5f94c345_0_166"/>
          <p:cNvPicPr preferRelativeResize="0"/>
          <p:nvPr/>
        </p:nvPicPr>
        <p:blipFill rotWithShape="1">
          <a:blip r:embed="rId3">
            <a:alphaModFix/>
          </a:blip>
          <a:srcRect l="12472"/>
          <a:stretch/>
        </p:blipFill>
        <p:spPr>
          <a:xfrm>
            <a:off x="3762487" y="4207075"/>
            <a:ext cx="5452475" cy="1074725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g39e5f94c345_0_166"/>
          <p:cNvSpPr txBox="1"/>
          <p:nvPr/>
        </p:nvSpPr>
        <p:spPr>
          <a:xfrm>
            <a:off x="5583763" y="5252150"/>
            <a:ext cx="1175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Stopping </a:t>
            </a:r>
            <a:endParaRPr sz="16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Profile</a:t>
            </a:r>
            <a:endParaRPr sz="16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~microns </a:t>
            </a:r>
            <a:endParaRPr sz="16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5" name="Google Shape;515;g39e5f94c345_0_166"/>
          <p:cNvSpPr txBox="1"/>
          <p:nvPr/>
        </p:nvSpPr>
        <p:spPr>
          <a:xfrm>
            <a:off x="7812813" y="5252150"/>
            <a:ext cx="1175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Diffusion</a:t>
            </a:r>
            <a:endParaRPr sz="16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Length</a:t>
            </a:r>
            <a:endParaRPr sz="16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~55 nm</a:t>
            </a:r>
            <a:endParaRPr sz="16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6" name="Google Shape;516;g39e5f94c345_0_166"/>
          <p:cNvSpPr txBox="1"/>
          <p:nvPr/>
        </p:nvSpPr>
        <p:spPr>
          <a:xfrm>
            <a:off x="4085263" y="5281800"/>
            <a:ext cx="1175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Branching</a:t>
            </a:r>
            <a:endParaRPr sz="16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Ratio</a:t>
            </a:r>
            <a:endParaRPr sz="16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~0.3</a:t>
            </a:r>
            <a:endParaRPr sz="16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7" name="Google Shape;517;g39e5f94c345_0_166"/>
          <p:cNvSpPr txBox="1"/>
          <p:nvPr/>
        </p:nvSpPr>
        <p:spPr>
          <a:xfrm>
            <a:off x="2369577" y="5281800"/>
            <a:ext cx="1392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Reemission Probability</a:t>
            </a:r>
            <a:endParaRPr sz="16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&lt;10</a:t>
            </a:r>
            <a:r>
              <a:rPr lang="en-US" sz="1600" b="0" i="0" u="none" strike="noStrike" cap="none" baseline="30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-3</a:t>
            </a:r>
            <a:r>
              <a:rPr lang="en-US"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18" name="Google Shape;518;g39e5f94c345_0_166"/>
          <p:cNvCxnSpPr>
            <a:stCxn id="513" idx="1"/>
            <a:endCxn id="517" idx="0"/>
          </p:cNvCxnSpPr>
          <p:nvPr/>
        </p:nvCxnSpPr>
        <p:spPr>
          <a:xfrm flipH="1">
            <a:off x="3065887" y="4744438"/>
            <a:ext cx="696600" cy="537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9" name="Google Shape;519;g39e5f94c345_0_166"/>
          <p:cNvCxnSpPr>
            <a:endCxn id="516" idx="0"/>
          </p:cNvCxnSpPr>
          <p:nvPr/>
        </p:nvCxnSpPr>
        <p:spPr>
          <a:xfrm flipH="1">
            <a:off x="4673113" y="4962000"/>
            <a:ext cx="60900" cy="31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20" name="Google Shape;520;g39e5f94c345_0_166"/>
          <p:cNvCxnSpPr/>
          <p:nvPr/>
        </p:nvCxnSpPr>
        <p:spPr>
          <a:xfrm>
            <a:off x="6072675" y="4998250"/>
            <a:ext cx="18000" cy="325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21" name="Google Shape;521;g39e5f94c345_0_166"/>
          <p:cNvCxnSpPr/>
          <p:nvPr/>
        </p:nvCxnSpPr>
        <p:spPr>
          <a:xfrm>
            <a:off x="8062475" y="4980150"/>
            <a:ext cx="162900" cy="25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9e5f94c345_0_188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Positron Fate as a Function of Energy</a:t>
            </a:r>
            <a:endParaRPr/>
          </a:p>
        </p:txBody>
      </p:sp>
      <p:sp>
        <p:nvSpPr>
          <p:cNvPr id="528" name="Google Shape;528;g39e5f94c345_0_188"/>
          <p:cNvSpPr txBox="1">
            <a:spLocks noGrp="1"/>
          </p:cNvSpPr>
          <p:nvPr>
            <p:ph type="body" idx="2"/>
          </p:nvPr>
        </p:nvSpPr>
        <p:spPr>
          <a:xfrm>
            <a:off x="7427350" y="1605075"/>
            <a:ext cx="39264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/>
              <a:t>Whether the positrons get stopped within a moderator foil is energy dependent, and so is where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/>
              <a:t>Left: results from g4beamline simulations of positrons incident on a moderator foil. Stopped positrons contribute to f(z) and thus have a probability of remission as ‘slow’ positrons</a:t>
            </a:r>
            <a:endParaRPr/>
          </a:p>
        </p:txBody>
      </p:sp>
      <p:sp>
        <p:nvSpPr>
          <p:cNvPr id="529" name="Google Shape;529;g39e5f94c345_0_188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530" name="Google Shape;530;g39e5f94c345_0_188"/>
          <p:cNvPicPr preferRelativeResize="0"/>
          <p:nvPr/>
        </p:nvPicPr>
        <p:blipFill rotWithShape="1">
          <a:blip r:embed="rId3">
            <a:alphaModFix/>
          </a:blip>
          <a:srcRect b="18685"/>
          <a:stretch/>
        </p:blipFill>
        <p:spPr>
          <a:xfrm>
            <a:off x="209300" y="1110225"/>
            <a:ext cx="6771259" cy="517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g39e5f94c345_0_188"/>
          <p:cNvPicPr preferRelativeResize="0"/>
          <p:nvPr/>
        </p:nvPicPr>
        <p:blipFill rotWithShape="1">
          <a:blip r:embed="rId4">
            <a:alphaModFix/>
          </a:blip>
          <a:srcRect l="12472"/>
          <a:stretch/>
        </p:blipFill>
        <p:spPr>
          <a:xfrm>
            <a:off x="6980549" y="2794975"/>
            <a:ext cx="5132875" cy="1011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2" name="Google Shape;532;g39e5f94c345_0_188"/>
          <p:cNvCxnSpPr/>
          <p:nvPr/>
        </p:nvCxnSpPr>
        <p:spPr>
          <a:xfrm>
            <a:off x="9139650" y="2587650"/>
            <a:ext cx="0" cy="419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96864df108_0_39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Modeling the Moderation Process</a:t>
            </a:r>
            <a:endParaRPr/>
          </a:p>
        </p:txBody>
      </p:sp>
      <p:sp>
        <p:nvSpPr>
          <p:cNvPr id="539" name="Google Shape;539;g396864df108_0_39"/>
          <p:cNvSpPr txBox="1">
            <a:spLocks noGrp="1"/>
          </p:cNvSpPr>
          <p:nvPr>
            <p:ph type="body" idx="2"/>
          </p:nvPr>
        </p:nvSpPr>
        <p:spPr>
          <a:xfrm>
            <a:off x="800100" y="1224075"/>
            <a:ext cx="5832600" cy="4452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600"/>
              <a:buChar char="●"/>
            </a:pPr>
            <a:r>
              <a:rPr lang="en-US" sz="1600">
                <a:solidFill>
                  <a:srgbClr val="333333"/>
                </a:solidFill>
              </a:rPr>
              <a:t>O’Rourke (</a:t>
            </a:r>
            <a:r>
              <a:rPr lang="en-US" sz="1600" i="1">
                <a:solidFill>
                  <a:srgbClr val="333333"/>
                </a:solidFill>
              </a:rPr>
              <a:t>Rev. Sci. Instrum.</a:t>
            </a:r>
            <a:r>
              <a:rPr lang="en-US" sz="1600">
                <a:solidFill>
                  <a:srgbClr val="333333"/>
                </a:solidFill>
                <a:highlight>
                  <a:srgbClr val="FFFFFF"/>
                </a:highlight>
              </a:rPr>
              <a:t> 82, 063302 (2011)</a:t>
            </a:r>
            <a:r>
              <a:rPr lang="en-US" sz="1600">
                <a:solidFill>
                  <a:srgbClr val="333333"/>
                </a:solidFill>
              </a:rPr>
              <a:t>)</a:t>
            </a:r>
            <a:endParaRPr sz="1600">
              <a:solidFill>
                <a:srgbClr val="333333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Char char="●"/>
            </a:pPr>
            <a:r>
              <a:rPr lang="en-US" sz="1600">
                <a:solidFill>
                  <a:srgbClr val="333333"/>
                </a:solidFill>
              </a:rPr>
              <a:t>Using Geant4, model interaction inside converter/moderator</a:t>
            </a:r>
            <a:endParaRPr sz="1600">
              <a:solidFill>
                <a:srgbClr val="333333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Char char="●"/>
            </a:pPr>
            <a:r>
              <a:rPr lang="en-US" sz="1600">
                <a:solidFill>
                  <a:srgbClr val="333333"/>
                </a:solidFill>
              </a:rPr>
              <a:t>Since Geant4 cannot model diffusion:</a:t>
            </a:r>
            <a:endParaRPr sz="1600">
              <a:solidFill>
                <a:srgbClr val="333333"/>
              </a:solidFill>
            </a:endParaRPr>
          </a:p>
          <a:p>
            <a:pPr marL="914400" lvl="1" indent="-342392" algn="l" rtl="0"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792"/>
              <a:buChar char="○"/>
            </a:pPr>
            <a:r>
              <a:rPr lang="en-US" sz="1600"/>
              <a:t>Allow particles to scatter until they reach KE&lt;50 eV</a:t>
            </a:r>
            <a:endParaRPr sz="1600"/>
          </a:p>
          <a:p>
            <a:pPr marL="914400" lvl="1" indent="-342392" algn="l" rtl="0"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792"/>
              <a:buChar char="○"/>
            </a:pPr>
            <a:r>
              <a:rPr lang="en-US" sz="1600"/>
              <a:t>Assign probability according to exp(-z/L+) for them to diffuse back to surface, where L+ is the diffusion length (L+ = 55 nm for polycrystalline tungsten, 135 nm for single crystal)</a:t>
            </a:r>
            <a:endParaRPr sz="1600"/>
          </a:p>
          <a:p>
            <a:pPr marL="914400" lvl="1" indent="-342392" algn="l" rtl="0"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792"/>
              <a:buChar char="○"/>
            </a:pPr>
            <a:r>
              <a:rPr lang="en-US" sz="1600"/>
              <a:t>Assign probability y_0 (0.3) for branching ratio, the proportion of thermalized, surface positrons which are reemitted</a:t>
            </a:r>
            <a:endParaRPr sz="160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Char char="●"/>
            </a:pPr>
            <a:r>
              <a:rPr lang="en-US" sz="1600"/>
              <a:t>Extract final efficiency</a:t>
            </a:r>
            <a:endParaRPr sz="1600"/>
          </a:p>
        </p:txBody>
      </p:sp>
      <p:sp>
        <p:nvSpPr>
          <p:cNvPr id="540" name="Google Shape;540;g396864df108_0_39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541" name="Google Shape;541;g396864df108_0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2700" y="1832675"/>
            <a:ext cx="5008051" cy="3248924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g396864df108_0_39"/>
          <p:cNvSpPr txBox="1"/>
          <p:nvPr/>
        </p:nvSpPr>
        <p:spPr>
          <a:xfrm>
            <a:off x="7494425" y="1606175"/>
            <a:ext cx="4352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e+ track inside moderator foil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96864df108_0_53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Modeling the Moderation Process</a:t>
            </a:r>
            <a:endParaRPr/>
          </a:p>
        </p:txBody>
      </p:sp>
      <p:sp>
        <p:nvSpPr>
          <p:cNvPr id="549" name="Google Shape;549;g396864df108_0_53"/>
          <p:cNvSpPr txBox="1">
            <a:spLocks noGrp="1"/>
          </p:cNvSpPr>
          <p:nvPr>
            <p:ph type="body" idx="2"/>
          </p:nvPr>
        </p:nvSpPr>
        <p:spPr>
          <a:xfrm>
            <a:off x="800100" y="1224075"/>
            <a:ext cx="5295900" cy="4452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600"/>
              <a:buChar char="●"/>
            </a:pPr>
            <a:r>
              <a:rPr lang="en-US" sz="1600">
                <a:solidFill>
                  <a:srgbClr val="333333"/>
                </a:solidFill>
              </a:rPr>
              <a:t>O’Rourke (</a:t>
            </a:r>
            <a:r>
              <a:rPr lang="en-US" sz="1600" i="1">
                <a:solidFill>
                  <a:srgbClr val="333333"/>
                </a:solidFill>
              </a:rPr>
              <a:t>Rev. Sci. Instrum.</a:t>
            </a:r>
            <a:r>
              <a:rPr lang="en-US" sz="1600">
                <a:solidFill>
                  <a:srgbClr val="333333"/>
                </a:solidFill>
                <a:highlight>
                  <a:srgbClr val="FFFFFF"/>
                </a:highlight>
              </a:rPr>
              <a:t> 82, 063302 (2011)</a:t>
            </a:r>
            <a:r>
              <a:rPr lang="en-US" sz="1600">
                <a:solidFill>
                  <a:srgbClr val="333333"/>
                </a:solidFill>
              </a:rPr>
              <a:t>)</a:t>
            </a:r>
            <a:endParaRPr sz="1600">
              <a:solidFill>
                <a:srgbClr val="333333"/>
              </a:solidFill>
            </a:endParaRPr>
          </a:p>
        </p:txBody>
      </p:sp>
      <p:sp>
        <p:nvSpPr>
          <p:cNvPr id="550" name="Google Shape;550;g396864df108_0_53"/>
          <p:cNvSpPr txBox="1">
            <a:spLocks noGrp="1"/>
          </p:cNvSpPr>
          <p:nvPr>
            <p:ph type="sldNum" idx="12"/>
          </p:nvPr>
        </p:nvSpPr>
        <p:spPr>
          <a:xfrm>
            <a:off x="8610600" y="5901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551" name="Google Shape;551;g396864df108_0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1900" y="1685806"/>
            <a:ext cx="6122825" cy="4216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2" name="Google Shape;552;g396864df108_0_53"/>
          <p:cNvCxnSpPr/>
          <p:nvPr/>
        </p:nvCxnSpPr>
        <p:spPr>
          <a:xfrm flipH="1">
            <a:off x="4244122" y="3058433"/>
            <a:ext cx="66900" cy="45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53" name="Google Shape;553;g396864df108_0_53"/>
          <p:cNvSpPr txBox="1"/>
          <p:nvPr/>
        </p:nvSpPr>
        <p:spPr>
          <a:xfrm>
            <a:off x="4194200" y="2724700"/>
            <a:ext cx="419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JLAB?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39e67b46645_0_8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Benchmarking Moderation Numbers</a:t>
            </a:r>
            <a:endParaRPr/>
          </a:p>
        </p:txBody>
      </p:sp>
      <p:sp>
        <p:nvSpPr>
          <p:cNvPr id="560" name="Google Shape;560;g39e67b46645_0_8"/>
          <p:cNvSpPr txBox="1">
            <a:spLocks noGrp="1"/>
          </p:cNvSpPr>
          <p:nvPr>
            <p:ph type="body" idx="2"/>
          </p:nvPr>
        </p:nvSpPr>
        <p:spPr>
          <a:xfrm>
            <a:off x="5960925" y="970150"/>
            <a:ext cx="47262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57200" lvl="0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2500 Angstrom foil</a:t>
            </a:r>
            <a:endParaRPr/>
          </a:p>
          <a:p>
            <a:pPr marL="457200" lvl="0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Points are extracted from Chen et al</a:t>
            </a:r>
            <a:endParaRPr/>
          </a:p>
          <a:p>
            <a:pPr marL="457200" lvl="0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Char char="●"/>
            </a:pPr>
            <a:r>
              <a:rPr lang="en-US">
                <a:solidFill>
                  <a:srgbClr val="333333"/>
                </a:solidFill>
              </a:rPr>
              <a:t>Lines are from simulation</a:t>
            </a:r>
            <a:endParaRPr>
              <a:solidFill>
                <a:srgbClr val="333333"/>
              </a:solidFill>
            </a:endParaRPr>
          </a:p>
        </p:txBody>
      </p:sp>
      <p:sp>
        <p:nvSpPr>
          <p:cNvPr id="561" name="Google Shape;561;g39e67b46645_0_8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grpSp>
        <p:nvGrpSpPr>
          <p:cNvPr id="562" name="Google Shape;562;g39e67b46645_0_8"/>
          <p:cNvGrpSpPr/>
          <p:nvPr/>
        </p:nvGrpSpPr>
        <p:grpSpPr>
          <a:xfrm>
            <a:off x="339725" y="1246538"/>
            <a:ext cx="10852025" cy="4364925"/>
            <a:chOff x="974725" y="1864600"/>
            <a:chExt cx="10852025" cy="4364925"/>
          </a:xfrm>
        </p:grpSpPr>
        <p:pic>
          <p:nvPicPr>
            <p:cNvPr id="563" name="Google Shape;563;g39e67b46645_0_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57300" y="1864600"/>
              <a:ext cx="5295900" cy="3933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4" name="Google Shape;564;g39e67b46645_0_8"/>
            <p:cNvSpPr txBox="1"/>
            <p:nvPr/>
          </p:nvSpPr>
          <p:spPr>
            <a:xfrm>
              <a:off x="2770050" y="5798425"/>
              <a:ext cx="9056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3F3F3F"/>
                  </a:solidFill>
                  <a:latin typeface="Lato"/>
                  <a:ea typeface="Lato"/>
                  <a:cs typeface="Lato"/>
                  <a:sym typeface="Lato"/>
                </a:rPr>
                <a:t>Positron Energy (keV)</a:t>
              </a:r>
              <a:endPara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5" name="Google Shape;565;g39e67b46645_0_8"/>
            <p:cNvSpPr txBox="1"/>
            <p:nvPr/>
          </p:nvSpPr>
          <p:spPr>
            <a:xfrm rot="-5400000">
              <a:off x="11725" y="3364600"/>
              <a:ext cx="23571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3F3F3F"/>
                  </a:solidFill>
                  <a:latin typeface="Lato"/>
                  <a:ea typeface="Lato"/>
                  <a:cs typeface="Lato"/>
                  <a:sym typeface="Lato"/>
                </a:rPr>
                <a:t>Reemission Fraction</a:t>
              </a:r>
              <a:endPara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566" name="Google Shape;566;g39e67b46645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73939" y="4136850"/>
            <a:ext cx="3817801" cy="269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g39e67b46645_0_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46200" y="2137825"/>
            <a:ext cx="5564327" cy="211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39e5f94c345_0_216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>
                <a:solidFill>
                  <a:schemeClr val="accent1"/>
                </a:solidFill>
              </a:rPr>
              <a:t>Benchmarking Moderation Numbers</a:t>
            </a:r>
            <a:endParaRPr/>
          </a:p>
        </p:txBody>
      </p:sp>
      <p:sp>
        <p:nvSpPr>
          <p:cNvPr id="574" name="Google Shape;574;g39e5f94c345_0_216"/>
          <p:cNvSpPr txBox="1">
            <a:spLocks noGrp="1"/>
          </p:cNvSpPr>
          <p:nvPr>
            <p:ph type="body" idx="2"/>
          </p:nvPr>
        </p:nvSpPr>
        <p:spPr>
          <a:xfrm>
            <a:off x="6096000" y="1246550"/>
            <a:ext cx="52578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 dirty="0"/>
              <a:t>Moderation is inefficient at the energies of the fast positrons out of the target</a:t>
            </a:r>
            <a:endParaRPr sz="2000" dirty="0"/>
          </a:p>
          <a:p>
            <a:pPr marL="45720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 dirty="0"/>
          </a:p>
          <a:p>
            <a:pPr marL="45720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 dirty="0"/>
          </a:p>
          <a:p>
            <a:pPr marL="45720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 dirty="0"/>
          </a:p>
          <a:p>
            <a:pPr marL="45720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 dirty="0"/>
          </a:p>
          <a:p>
            <a:pPr marL="45720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 dirty="0"/>
          </a:p>
          <a:p>
            <a:pPr marL="45720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 b="1" dirty="0"/>
          </a:p>
          <a:p>
            <a:pPr marL="45720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 dirty="0"/>
          </a:p>
          <a:p>
            <a:pPr marL="45720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 dirty="0"/>
          </a:p>
          <a:p>
            <a:pPr marL="45720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 dirty="0"/>
          </a:p>
          <a:p>
            <a:pPr marL="45720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 dirty="0"/>
          </a:p>
          <a:p>
            <a:pPr marL="45720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 dirty="0"/>
          </a:p>
        </p:txBody>
      </p:sp>
      <p:sp>
        <p:nvSpPr>
          <p:cNvPr id="575" name="Google Shape;575;g39e5f94c345_0_21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grpSp>
        <p:nvGrpSpPr>
          <p:cNvPr id="576" name="Google Shape;576;g39e5f94c345_0_216"/>
          <p:cNvGrpSpPr/>
          <p:nvPr/>
        </p:nvGrpSpPr>
        <p:grpSpPr>
          <a:xfrm>
            <a:off x="339725" y="1246538"/>
            <a:ext cx="10852025" cy="4364925"/>
            <a:chOff x="974725" y="1864600"/>
            <a:chExt cx="10852025" cy="4364925"/>
          </a:xfrm>
        </p:grpSpPr>
        <p:pic>
          <p:nvPicPr>
            <p:cNvPr id="577" name="Google Shape;577;g39e5f94c345_0_2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57300" y="1864600"/>
              <a:ext cx="5295900" cy="3933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8" name="Google Shape;578;g39e5f94c345_0_216"/>
            <p:cNvSpPr txBox="1"/>
            <p:nvPr/>
          </p:nvSpPr>
          <p:spPr>
            <a:xfrm>
              <a:off x="2770050" y="5798425"/>
              <a:ext cx="9056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3F3F3F"/>
                  </a:solidFill>
                  <a:latin typeface="Lato"/>
                  <a:ea typeface="Lato"/>
                  <a:cs typeface="Lato"/>
                  <a:sym typeface="Lato"/>
                </a:rPr>
                <a:t>Positron Energy (keV)</a:t>
              </a:r>
              <a:endPara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9" name="Google Shape;579;g39e5f94c345_0_216"/>
            <p:cNvSpPr txBox="1"/>
            <p:nvPr/>
          </p:nvSpPr>
          <p:spPr>
            <a:xfrm rot="-5400000">
              <a:off x="11725" y="3364600"/>
              <a:ext cx="23571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3F3F3F"/>
                  </a:solidFill>
                  <a:latin typeface="Lato"/>
                  <a:ea typeface="Lato"/>
                  <a:cs typeface="Lato"/>
                  <a:sym typeface="Lato"/>
                </a:rPr>
                <a:t>Reemission Fraction</a:t>
              </a:r>
              <a:endPara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580" name="Google Shape;580;g39e5f94c345_0_2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7401" y="2205462"/>
            <a:ext cx="4254838" cy="2751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984afaafff_0_95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KEK Moderator Efficiency Study</a:t>
            </a:r>
            <a:endParaRPr/>
          </a:p>
        </p:txBody>
      </p:sp>
      <p:sp>
        <p:nvSpPr>
          <p:cNvPr id="587" name="Google Shape;587;g3984afaafff_0_95"/>
          <p:cNvSpPr txBox="1">
            <a:spLocks noGrp="1"/>
          </p:cNvSpPr>
          <p:nvPr>
            <p:ph type="body" idx="2"/>
          </p:nvPr>
        </p:nvSpPr>
        <p:spPr>
          <a:xfrm>
            <a:off x="800100" y="1143575"/>
            <a:ext cx="4853700" cy="49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/>
              <a:t>Simulations of a KEK style moderator indicate significant improvements in capture of higher energy positrons</a:t>
            </a:r>
            <a:endParaRPr sz="200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/>
              <a:t>We want more, though!</a:t>
            </a:r>
            <a:endParaRPr sz="2000"/>
          </a:p>
        </p:txBody>
      </p:sp>
      <p:sp>
        <p:nvSpPr>
          <p:cNvPr id="588" name="Google Shape;588;g3984afaafff_0_95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589" name="Google Shape;589;g3984afaafff_0_95"/>
          <p:cNvSpPr txBox="1"/>
          <p:nvPr/>
        </p:nvSpPr>
        <p:spPr>
          <a:xfrm>
            <a:off x="6202591" y="2239761"/>
            <a:ext cx="5740364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Left: remission probability as a function of incoming positron energy (keV)</a:t>
            </a:r>
            <a:endParaRPr sz="1600" b="0" i="0" u="none" strike="noStrike" cap="none" dirty="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Data refers to 1985 single crystal exp.</a:t>
            </a:r>
            <a:endParaRPr sz="1600" b="0" i="0" u="none" strike="noStrike" cap="none" dirty="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5z and 7z are two different grid based (like KEK) geometries I simulated - clear that the grid allows for more scattering which captures more of the high energy positrons - but this is at the expense of beam size/length</a:t>
            </a:r>
            <a:endParaRPr sz="1600" b="0" i="0" u="none" strike="noStrike" cap="none" dirty="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90" name="Google Shape;590;g3984afaafff_0_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6450" y="1482224"/>
            <a:ext cx="6210300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g3984afaafff_0_95"/>
          <p:cNvSpPr/>
          <p:nvPr/>
        </p:nvSpPr>
        <p:spPr>
          <a:xfrm>
            <a:off x="5653650" y="4243250"/>
            <a:ext cx="698400" cy="181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2" name="Google Shape;592;g3984afaafff_0_95"/>
          <p:cNvSpPr/>
          <p:nvPr/>
        </p:nvSpPr>
        <p:spPr>
          <a:xfrm>
            <a:off x="6018775" y="3943775"/>
            <a:ext cx="1182900" cy="123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3" name="Google Shape;593;g3984afaafff_0_95"/>
          <p:cNvSpPr/>
          <p:nvPr/>
        </p:nvSpPr>
        <p:spPr>
          <a:xfrm>
            <a:off x="8610600" y="1605075"/>
            <a:ext cx="1011900" cy="85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94" name="Google Shape;594;g3984afaafff_0_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2842225"/>
            <a:ext cx="5387374" cy="40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g3984afaafff_0_9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2350" y="4671025"/>
            <a:ext cx="1682675" cy="1662300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g3984afaafff_0_95"/>
          <p:cNvSpPr/>
          <p:nvPr/>
        </p:nvSpPr>
        <p:spPr>
          <a:xfrm>
            <a:off x="6096000" y="5551238"/>
            <a:ext cx="5491200" cy="899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Tailoring positron energy distribution is one way you could increase flux.</a:t>
            </a:r>
            <a:endParaRPr sz="2400" b="0" i="1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39e5f94c345_0_31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Since Moderation is Energy Dependent, Tailoring the Fast Positrons Could Help</a:t>
            </a:r>
            <a:endParaRPr/>
          </a:p>
        </p:txBody>
      </p:sp>
      <p:sp>
        <p:nvSpPr>
          <p:cNvPr id="603" name="Google Shape;603;g39e5f94c345_0_31"/>
          <p:cNvSpPr txBox="1">
            <a:spLocks noGrp="1"/>
          </p:cNvSpPr>
          <p:nvPr>
            <p:ph type="body" idx="2"/>
          </p:nvPr>
        </p:nvSpPr>
        <p:spPr>
          <a:xfrm>
            <a:off x="7749075" y="1605075"/>
            <a:ext cx="36048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/>
              <a:t>Previous work suggests near 2 orders of magnitude improvement in moderation via first decelerating the fast positrons</a:t>
            </a:r>
            <a:endParaRPr sz="2000"/>
          </a:p>
        </p:txBody>
      </p:sp>
      <p:sp>
        <p:nvSpPr>
          <p:cNvPr id="604" name="Google Shape;604;g39e5f94c345_0_3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605" name="Google Shape;605;g39e5f94c345_0_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100" y="1272663"/>
            <a:ext cx="2814251" cy="474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g39e5f94c345_0_31" title="4440621-fig-4-source-large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7821" y="1379273"/>
            <a:ext cx="3181725" cy="188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g39e5f94c345_0_31" title="4440621-fig-5-source-large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96900" y="3749400"/>
            <a:ext cx="2956008" cy="2159325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g39e5f94c345_0_31"/>
          <p:cNvSpPr txBox="1"/>
          <p:nvPr/>
        </p:nvSpPr>
        <p:spPr>
          <a:xfrm>
            <a:off x="7428650" y="5784150"/>
            <a:ext cx="47634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2391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Long et al, Study on high flux accelerator based positrons source (2007)</a:t>
            </a:r>
            <a:endParaRPr sz="1200" b="0" i="0" u="none" strike="noStrike" cap="none">
              <a:solidFill>
                <a:srgbClr val="333333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9" name="Google Shape;609;g39e5f94c345_0_31"/>
          <p:cNvSpPr txBox="1"/>
          <p:nvPr/>
        </p:nvSpPr>
        <p:spPr>
          <a:xfrm>
            <a:off x="4019475" y="3429000"/>
            <a:ext cx="5377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Reemitted Positron Count</a:t>
            </a:r>
            <a:endParaRPr sz="16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96864df108_0_394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Acknowledgements</a:t>
            </a:r>
            <a:endParaRPr/>
          </a:p>
        </p:txBody>
      </p:sp>
      <p:sp>
        <p:nvSpPr>
          <p:cNvPr id="334" name="Google Shape;334;g396864df108_0_394"/>
          <p:cNvSpPr txBox="1">
            <a:spLocks noGrp="1"/>
          </p:cNvSpPr>
          <p:nvPr>
            <p:ph type="body" idx="2"/>
          </p:nvPr>
        </p:nvSpPr>
        <p:spPr>
          <a:xfrm>
            <a:off x="800100" y="1605075"/>
            <a:ext cx="10553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>
                <a:solidFill>
                  <a:srgbClr val="2E2D29"/>
                </a:solidFill>
                <a:highlight>
                  <a:srgbClr val="FFFFFF"/>
                </a:highlight>
              </a:rPr>
              <a:t>PI: Spencer Gessner (SLAC, Stanford)</a:t>
            </a:r>
            <a:endParaRPr>
              <a:solidFill>
                <a:srgbClr val="2E2D29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>
                <a:solidFill>
                  <a:srgbClr val="2E2D29"/>
                </a:solidFill>
                <a:highlight>
                  <a:srgbClr val="FFFFFF"/>
                </a:highlight>
              </a:rPr>
              <a:t>Undergraduates: Ryland Goldman (UCLA), Arif Ismail (Stanford University)</a:t>
            </a:r>
            <a:endParaRPr>
              <a:solidFill>
                <a:srgbClr val="2E2D29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>
              <a:solidFill>
                <a:srgbClr val="2E2D29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>
                <a:solidFill>
                  <a:srgbClr val="2E2D29"/>
                </a:solidFill>
                <a:highlight>
                  <a:srgbClr val="FFFFFF"/>
                </a:highlight>
              </a:rPr>
              <a:t>This work was  supported by the Department of Energy, Laboratory Directed Research and Development program at SLAC National Accelerator Laboratory, under contract DE-AC02-76SF00515.</a:t>
            </a:r>
            <a:endParaRPr>
              <a:solidFill>
                <a:srgbClr val="2E2D29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>
              <a:solidFill>
                <a:srgbClr val="2E2D29"/>
              </a:solidFill>
              <a:highlight>
                <a:srgbClr val="FFFFFF"/>
              </a:highlight>
            </a:endParaRPr>
          </a:p>
        </p:txBody>
      </p:sp>
      <p:sp>
        <p:nvSpPr>
          <p:cNvPr id="335" name="Google Shape;335;g396864df108_0_394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984afaafff_0_117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Linac Deceleration Scheme</a:t>
            </a:r>
            <a:endParaRPr/>
          </a:p>
        </p:txBody>
      </p:sp>
      <p:sp>
        <p:nvSpPr>
          <p:cNvPr id="616" name="Google Shape;616;g3984afaafff_0_117"/>
          <p:cNvSpPr txBox="1">
            <a:spLocks noGrp="1"/>
          </p:cNvSpPr>
          <p:nvPr>
            <p:ph type="body" idx="2"/>
          </p:nvPr>
        </p:nvSpPr>
        <p:spPr>
          <a:xfrm>
            <a:off x="6003975" y="1605071"/>
            <a:ext cx="5349900" cy="17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/>
              <a:t>Using an L-band cavity to decrease the energy of the positrons before the moderated, we obtained a 40x improvement in output positron count</a:t>
            </a:r>
            <a:endParaRPr/>
          </a:p>
        </p:txBody>
      </p:sp>
      <p:sp>
        <p:nvSpPr>
          <p:cNvPr id="617" name="Google Shape;617;g3984afaafff_0_117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618" name="Google Shape;618;g3984afaafff_0_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268" y="4282993"/>
            <a:ext cx="4188050" cy="242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g3984afaafff_0_117"/>
          <p:cNvPicPr preferRelativeResize="0"/>
          <p:nvPr/>
        </p:nvPicPr>
        <p:blipFill rotWithShape="1">
          <a:blip r:embed="rId4">
            <a:alphaModFix/>
          </a:blip>
          <a:srcRect b="49202"/>
          <a:stretch/>
        </p:blipFill>
        <p:spPr>
          <a:xfrm>
            <a:off x="175600" y="1866903"/>
            <a:ext cx="4037100" cy="2608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g3984afaafff_0_117"/>
          <p:cNvPicPr preferRelativeResize="0"/>
          <p:nvPr/>
        </p:nvPicPr>
        <p:blipFill rotWithShape="1">
          <a:blip r:embed="rId4">
            <a:alphaModFix/>
          </a:blip>
          <a:srcRect t="50804"/>
          <a:stretch/>
        </p:blipFill>
        <p:spPr>
          <a:xfrm>
            <a:off x="1936800" y="1668175"/>
            <a:ext cx="3743699" cy="23428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1" name="Google Shape;621;g3984afaafff_0_117"/>
          <p:cNvCxnSpPr>
            <a:endCxn id="620" idx="1"/>
          </p:cNvCxnSpPr>
          <p:nvPr/>
        </p:nvCxnSpPr>
        <p:spPr>
          <a:xfrm rot="10800000" flipH="1">
            <a:off x="879900" y="2839587"/>
            <a:ext cx="1056900" cy="61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622" name="Google Shape;622;g3984afaafff_0_1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17024" y="3490871"/>
            <a:ext cx="4502495" cy="2639553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g3984afaafff_0_117"/>
          <p:cNvSpPr txBox="1"/>
          <p:nvPr/>
        </p:nvSpPr>
        <p:spPr>
          <a:xfrm>
            <a:off x="4722725" y="4623550"/>
            <a:ext cx="75009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A: Target</a:t>
            </a:r>
            <a:endParaRPr sz="16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B: AMD</a:t>
            </a:r>
            <a:endParaRPr sz="16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C: L-Band</a:t>
            </a:r>
            <a:endParaRPr sz="16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D: Moderator</a:t>
            </a:r>
            <a:endParaRPr sz="16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96864df108_0_31"/>
          <p:cNvSpPr txBox="1">
            <a:spLocks noGrp="1"/>
          </p:cNvSpPr>
          <p:nvPr>
            <p:ph type="body" idx="2"/>
          </p:nvPr>
        </p:nvSpPr>
        <p:spPr>
          <a:xfrm>
            <a:off x="800100" y="894015"/>
            <a:ext cx="4057800" cy="541002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With a linac decelerator, we can optimize positron bunches for </a:t>
            </a:r>
            <a:r>
              <a:rPr lang="en-US" b="1" dirty="0"/>
              <a:t>longitudinal brightness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 err="1"/>
              <a:t>ie</a:t>
            </a:r>
            <a:r>
              <a:rPr lang="en-US" dirty="0"/>
              <a:t>: number of positrons in a ‘short’ pulse &lt;100 ps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Other Possibility: take from the ultrafast electron diffraction community and utilize alpha magnet for compression:</a:t>
            </a:r>
            <a:endParaRPr dirty="0"/>
          </a:p>
        </p:txBody>
      </p:sp>
      <p:sp>
        <p:nvSpPr>
          <p:cNvPr id="630" name="Google Shape;630;g396864df108_0_31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Short Pulse Positrons</a:t>
            </a:r>
            <a:endParaRPr/>
          </a:p>
        </p:txBody>
      </p:sp>
      <p:sp>
        <p:nvSpPr>
          <p:cNvPr id="631" name="Google Shape;631;g396864df108_0_3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pic>
        <p:nvPicPr>
          <p:cNvPr id="632" name="Google Shape;632;g396864df108_0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4426" y="1139925"/>
            <a:ext cx="6197498" cy="518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g396864df108_0_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4875" y="4109650"/>
            <a:ext cx="2652775" cy="2360125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g396864df108_0_31"/>
          <p:cNvSpPr txBox="1"/>
          <p:nvPr/>
        </p:nvSpPr>
        <p:spPr>
          <a:xfrm>
            <a:off x="8048454" y="6290100"/>
            <a:ext cx="40371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https://arxiv.org/pdf/2508.15975</a:t>
            </a:r>
            <a:endParaRPr sz="16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Ryland Goldman, SULI Intern 2025</a:t>
            </a:r>
            <a:endParaRPr sz="16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35" name="Google Shape;635;g396864df108_0_31"/>
          <p:cNvPicPr preferRelativeResize="0"/>
          <p:nvPr/>
        </p:nvPicPr>
        <p:blipFill rotWithShape="1">
          <a:blip r:embed="rId6">
            <a:alphaModFix/>
          </a:blip>
          <a:srcRect l="79603" t="16625" r="942"/>
          <a:stretch/>
        </p:blipFill>
        <p:spPr>
          <a:xfrm>
            <a:off x="4057650" y="3833125"/>
            <a:ext cx="511150" cy="3257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g3d2a9b21c55_0_2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9750" y="3918949"/>
            <a:ext cx="6198248" cy="1432375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g3d2a9b21c55_0_295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Further Moderator Possibilities</a:t>
            </a:r>
            <a:endParaRPr/>
          </a:p>
        </p:txBody>
      </p:sp>
      <p:sp>
        <p:nvSpPr>
          <p:cNvPr id="643" name="Google Shape;643;g3d2a9b21c55_0_295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pic>
        <p:nvPicPr>
          <p:cNvPr id="644" name="Google Shape;644;g3d2a9b21c55_0_295"/>
          <p:cNvPicPr preferRelativeResize="0"/>
          <p:nvPr/>
        </p:nvPicPr>
        <p:blipFill rotWithShape="1">
          <a:blip r:embed="rId4">
            <a:alphaModFix/>
          </a:blip>
          <a:srcRect l="12473"/>
          <a:stretch/>
        </p:blipFill>
        <p:spPr>
          <a:xfrm>
            <a:off x="1145087" y="1051413"/>
            <a:ext cx="5132875" cy="10117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5" name="Google Shape;645;g3d2a9b21c55_0_295"/>
          <p:cNvGrpSpPr/>
          <p:nvPr/>
        </p:nvGrpSpPr>
        <p:grpSpPr>
          <a:xfrm>
            <a:off x="1491381" y="2001375"/>
            <a:ext cx="5953368" cy="1527225"/>
            <a:chOff x="986081" y="4168900"/>
            <a:chExt cx="5953368" cy="1527225"/>
          </a:xfrm>
        </p:grpSpPr>
        <p:pic>
          <p:nvPicPr>
            <p:cNvPr id="646" name="Google Shape;646;g3d2a9b21c55_0_29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86081" y="4168900"/>
              <a:ext cx="5953368" cy="1355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7" name="Google Shape;647;g3d2a9b21c55_0_295"/>
            <p:cNvSpPr txBox="1"/>
            <p:nvPr/>
          </p:nvSpPr>
          <p:spPr>
            <a:xfrm>
              <a:off x="2122438" y="5295925"/>
              <a:ext cx="4050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Applied Surface Science 194 (2002) 29–31</a:t>
              </a:r>
              <a:endPara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648" name="Google Shape;648;g3d2a9b21c55_0_29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8901" y="1088625"/>
            <a:ext cx="3883171" cy="3246249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g3d2a9b21c55_0_295"/>
          <p:cNvSpPr/>
          <p:nvPr/>
        </p:nvSpPr>
        <p:spPr>
          <a:xfrm>
            <a:off x="4976725" y="1210350"/>
            <a:ext cx="587400" cy="6321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0" name="Google Shape;650;g3d2a9b21c55_0_295"/>
          <p:cNvSpPr txBox="1"/>
          <p:nvPr/>
        </p:nvSpPr>
        <p:spPr>
          <a:xfrm>
            <a:off x="8359500" y="1110225"/>
            <a:ext cx="3245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Unsuccessful, but maybe just a methodology problem?</a:t>
            </a:r>
            <a:endParaRPr sz="16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51" name="Google Shape;651;g3d2a9b21c55_0_29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61725" y="4334875"/>
            <a:ext cx="3476877" cy="222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g3d2a9b21c55_0_29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47327" y="4373313"/>
            <a:ext cx="3245401" cy="2145412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g3d2a9b21c55_0_295"/>
          <p:cNvSpPr txBox="1"/>
          <p:nvPr/>
        </p:nvSpPr>
        <p:spPr>
          <a:xfrm>
            <a:off x="732925" y="5469500"/>
            <a:ext cx="3245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Not for maximization of beam, but maximization of PALS resolution</a:t>
            </a:r>
            <a:endParaRPr sz="16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96864df108_0_3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Further Target Possibilities</a:t>
            </a:r>
            <a:endParaRPr/>
          </a:p>
        </p:txBody>
      </p:sp>
      <p:sp>
        <p:nvSpPr>
          <p:cNvPr id="660" name="Google Shape;660;g396864df108_0_3"/>
          <p:cNvSpPr txBox="1">
            <a:spLocks noGrp="1"/>
          </p:cNvSpPr>
          <p:nvPr>
            <p:ph type="body" idx="2"/>
          </p:nvPr>
        </p:nvSpPr>
        <p:spPr>
          <a:xfrm>
            <a:off x="800100" y="1071675"/>
            <a:ext cx="5659500" cy="4452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Conical targets for enhanced high-current positron sources</a:t>
            </a:r>
            <a:endParaRPr>
              <a:solidFill>
                <a:srgbClr val="33333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333333"/>
                </a:solidFill>
              </a:rPr>
              <a:t>Vallis et al., Nuclear Instruments and Methods in Physics Research B 568 (2025) 165854</a:t>
            </a:r>
            <a:endParaRPr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</a:endParaRPr>
          </a:p>
        </p:txBody>
      </p:sp>
      <p:sp>
        <p:nvSpPr>
          <p:cNvPr id="661" name="Google Shape;661;g396864df108_0_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pic>
        <p:nvPicPr>
          <p:cNvPr id="662" name="Google Shape;662;g396864df108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4662" y="2111452"/>
            <a:ext cx="3546790" cy="215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g396864df108_0_3"/>
          <p:cNvPicPr preferRelativeResize="0"/>
          <p:nvPr/>
        </p:nvPicPr>
        <p:blipFill rotWithShape="1">
          <a:blip r:embed="rId4">
            <a:alphaModFix/>
          </a:blip>
          <a:srcRect t="50028" b="3749"/>
          <a:stretch/>
        </p:blipFill>
        <p:spPr>
          <a:xfrm>
            <a:off x="1632800" y="4330014"/>
            <a:ext cx="3350499" cy="25112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4" name="Google Shape;664;g396864df108_0_3"/>
          <p:cNvCxnSpPr>
            <a:stCxn id="663" idx="3"/>
          </p:cNvCxnSpPr>
          <p:nvPr/>
        </p:nvCxnSpPr>
        <p:spPr>
          <a:xfrm rot="10800000">
            <a:off x="4140299" y="5570063"/>
            <a:ext cx="843000" cy="1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65" name="Google Shape;665;g396864df108_0_3"/>
          <p:cNvSpPr txBox="1"/>
          <p:nvPr/>
        </p:nvSpPr>
        <p:spPr>
          <a:xfrm>
            <a:off x="4983300" y="5368275"/>
            <a:ext cx="2844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Part of this improvement is  due to being in a high magnetic field</a:t>
            </a:r>
            <a:endParaRPr sz="160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66" name="Google Shape;666;g396864df108_0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7200" y="2118001"/>
            <a:ext cx="5427601" cy="3353639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g396864df108_0_3"/>
          <p:cNvSpPr/>
          <p:nvPr/>
        </p:nvSpPr>
        <p:spPr>
          <a:xfrm>
            <a:off x="11411095" y="2183875"/>
            <a:ext cx="543000" cy="3020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8" name="Google Shape;668;g396864df108_0_3"/>
          <p:cNvSpPr txBox="1"/>
          <p:nvPr/>
        </p:nvSpPr>
        <p:spPr>
          <a:xfrm rot="-5400000">
            <a:off x="8866242" y="1613250"/>
            <a:ext cx="5420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Reemitted Fraction</a:t>
            </a:r>
            <a:endParaRPr sz="160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9" name="Google Shape;669;g396864df108_0_3"/>
          <p:cNvSpPr txBox="1">
            <a:spLocks noGrp="1"/>
          </p:cNvSpPr>
          <p:nvPr>
            <p:ph type="body" idx="2"/>
          </p:nvPr>
        </p:nvSpPr>
        <p:spPr>
          <a:xfrm>
            <a:off x="6307200" y="1071675"/>
            <a:ext cx="5659500" cy="9234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Alternatively, for low(er) energy drive: Inverse conical target</a:t>
            </a:r>
            <a:endParaRPr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</a:endParaRPr>
          </a:p>
        </p:txBody>
      </p:sp>
      <p:grpSp>
        <p:nvGrpSpPr>
          <p:cNvPr id="670" name="Google Shape;670;g396864df108_0_3"/>
          <p:cNvGrpSpPr/>
          <p:nvPr/>
        </p:nvGrpSpPr>
        <p:grpSpPr>
          <a:xfrm>
            <a:off x="8841425" y="1422500"/>
            <a:ext cx="629700" cy="761400"/>
            <a:chOff x="9146225" y="1422500"/>
            <a:chExt cx="629700" cy="761400"/>
          </a:xfrm>
        </p:grpSpPr>
        <p:sp>
          <p:nvSpPr>
            <p:cNvPr id="671" name="Google Shape;671;g396864df108_0_3"/>
            <p:cNvSpPr/>
            <p:nvPr/>
          </p:nvSpPr>
          <p:spPr>
            <a:xfrm>
              <a:off x="9146225" y="1422500"/>
              <a:ext cx="543000" cy="7614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2" name="Google Shape;672;g396864df108_0_3"/>
            <p:cNvSpPr/>
            <p:nvPr/>
          </p:nvSpPr>
          <p:spPr>
            <a:xfrm rot="-5400000">
              <a:off x="9468275" y="1620500"/>
              <a:ext cx="250200" cy="365100"/>
            </a:xfrm>
            <a:prstGeom prst="trapezoid">
              <a:avLst>
                <a:gd name="adj" fmla="val 2500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673" name="Google Shape;673;g396864df108_0_3"/>
          <p:cNvCxnSpPr/>
          <p:nvPr/>
        </p:nvCxnSpPr>
        <p:spPr>
          <a:xfrm>
            <a:off x="7301825" y="1789550"/>
            <a:ext cx="1499400" cy="1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74" name="Google Shape;674;g396864df108_0_3"/>
          <p:cNvSpPr txBox="1"/>
          <p:nvPr/>
        </p:nvSpPr>
        <p:spPr>
          <a:xfrm>
            <a:off x="8007125" y="1455872"/>
            <a:ext cx="3918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e-</a:t>
            </a:r>
            <a:endParaRPr sz="160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5" name="Google Shape;675;g396864df108_0_3"/>
          <p:cNvSpPr/>
          <p:nvPr/>
        </p:nvSpPr>
        <p:spPr>
          <a:xfrm rot="-5400000">
            <a:off x="9206375" y="1453650"/>
            <a:ext cx="433800" cy="7053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6" name="Google Shape;676;g396864df108_0_3"/>
          <p:cNvSpPr txBox="1"/>
          <p:nvPr/>
        </p:nvSpPr>
        <p:spPr>
          <a:xfrm>
            <a:off x="9728000" y="1574897"/>
            <a:ext cx="2350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e-, e+, gamma spray</a:t>
            </a:r>
            <a:endParaRPr sz="160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3d1c7c8047d_0_466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ct val="100000"/>
              <a:buFont typeface="Lato"/>
              <a:buNone/>
            </a:pPr>
            <a:r>
              <a:rPr lang="en-US"/>
              <a:t>The XTA Accelerator at SLAC is our Testbed for Positron Experiments</a:t>
            </a:r>
            <a:endParaRPr/>
          </a:p>
        </p:txBody>
      </p:sp>
      <p:sp>
        <p:nvSpPr>
          <p:cNvPr id="682" name="Google Shape;682;g3d1c7c8047d_0_46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pic>
        <p:nvPicPr>
          <p:cNvPr id="683" name="Google Shape;683;g3d1c7c8047d_0_4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601589"/>
            <a:ext cx="11887201" cy="3959627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g3d1c7c8047d_0_466"/>
          <p:cNvSpPr txBox="1"/>
          <p:nvPr/>
        </p:nvSpPr>
        <p:spPr>
          <a:xfrm>
            <a:off x="2673300" y="5673900"/>
            <a:ext cx="9518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XTA can provide a 65 MeV, 100 pC, 30 Hz e- beam with &lt;10ps pulse length</a:t>
            </a:r>
            <a:endParaRPr sz="16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85" name="Google Shape;685;g3d1c7c8047d_0_466"/>
          <p:cNvCxnSpPr/>
          <p:nvPr/>
        </p:nvCxnSpPr>
        <p:spPr>
          <a:xfrm rot="10800000">
            <a:off x="4573975" y="1488925"/>
            <a:ext cx="2349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86" name="Google Shape;686;g3d1c7c8047d_0_466"/>
          <p:cNvSpPr txBox="1"/>
          <p:nvPr/>
        </p:nvSpPr>
        <p:spPr>
          <a:xfrm>
            <a:off x="4897925" y="1100025"/>
            <a:ext cx="7935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e- b</a:t>
            </a:r>
            <a:r>
              <a:rPr lang="en-US"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eam </a:t>
            </a: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</a:t>
            </a:r>
            <a:r>
              <a:rPr lang="en-US"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irection</a:t>
            </a:r>
            <a:endParaRPr sz="16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3d1c7c8047d_0_473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Initial XTA Facility Positron Upgrade</a:t>
            </a:r>
            <a:endParaRPr/>
          </a:p>
        </p:txBody>
      </p:sp>
      <p:sp>
        <p:nvSpPr>
          <p:cNvPr id="693" name="Google Shape;693;g3d1c7c8047d_0_47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pic>
        <p:nvPicPr>
          <p:cNvPr id="694" name="Google Shape;694;g3d1c7c8047d_0_4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875" y="1081401"/>
            <a:ext cx="10572750" cy="3238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g3d1c7c8047d_0_473"/>
          <p:cNvSpPr txBox="1"/>
          <p:nvPr/>
        </p:nvSpPr>
        <p:spPr>
          <a:xfrm>
            <a:off x="2462575" y="4668300"/>
            <a:ext cx="10893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Positron Energy: 	1-5 MeV 		Spot Size: 10 mm x 50 mm</a:t>
            </a:r>
            <a:endParaRPr sz="16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Pulse length:		 &lt;100 ps		Charge: 1 fC/s - 30 fC/s (1e5 e+/s)</a:t>
            </a:r>
            <a:endParaRPr sz="16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6" name="Google Shape;696;g3d1c7c8047d_0_473"/>
          <p:cNvSpPr txBox="1"/>
          <p:nvPr/>
        </p:nvSpPr>
        <p:spPr>
          <a:xfrm>
            <a:off x="2367850" y="5598563"/>
            <a:ext cx="9518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XTA can provide a 65 MeV, 100 pC, 30 Hz e- beam with &lt;10ps pulse length (&lt;0.5 W)</a:t>
            </a:r>
            <a:endParaRPr sz="16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d1c7c8047d_0_481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First Science with the SLAC Compact Positron Source</a:t>
            </a:r>
            <a:endParaRPr/>
          </a:p>
        </p:txBody>
      </p:sp>
      <p:sp>
        <p:nvSpPr>
          <p:cNvPr id="703" name="Google Shape;703;g3d1c7c8047d_0_481"/>
          <p:cNvSpPr txBox="1">
            <a:spLocks noGrp="1"/>
          </p:cNvSpPr>
          <p:nvPr>
            <p:ph type="body" idx="2"/>
          </p:nvPr>
        </p:nvSpPr>
        <p:spPr>
          <a:xfrm>
            <a:off x="800100" y="1452676"/>
            <a:ext cx="57891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1800"/>
              <a:t>10 ps Time of Flight resolution for PET detectors would enhance the SNR, enabling lower </a:t>
            </a:r>
            <a:r>
              <a:rPr lang="en-US"/>
              <a:t>dose and quicker measurements</a:t>
            </a:r>
            <a:endParaRPr/>
          </a:p>
        </p:txBody>
      </p:sp>
      <p:sp>
        <p:nvSpPr>
          <p:cNvPr id="704" name="Google Shape;704;g3d1c7c8047d_0_48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pic>
        <p:nvPicPr>
          <p:cNvPr id="705" name="Google Shape;705;g3d1c7c8047d_0_4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616800"/>
            <a:ext cx="4119775" cy="273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g3d1c7c8047d_0_481"/>
          <p:cNvPicPr preferRelativeResize="0"/>
          <p:nvPr/>
        </p:nvPicPr>
        <p:blipFill rotWithShape="1">
          <a:blip r:embed="rId4">
            <a:alphaModFix/>
          </a:blip>
          <a:srcRect r="57374"/>
          <a:stretch/>
        </p:blipFill>
        <p:spPr>
          <a:xfrm>
            <a:off x="4260613" y="2501650"/>
            <a:ext cx="1878374" cy="20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g3d1c7c8047d_0_481"/>
          <p:cNvSpPr txBox="1">
            <a:spLocks noGrp="1"/>
          </p:cNvSpPr>
          <p:nvPr>
            <p:ph type="body" idx="1"/>
          </p:nvPr>
        </p:nvSpPr>
        <p:spPr>
          <a:xfrm>
            <a:off x="800100" y="957817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/>
              <a:t>Time of Flight PET Detectors</a:t>
            </a:r>
            <a:endParaRPr/>
          </a:p>
        </p:txBody>
      </p:sp>
      <p:sp>
        <p:nvSpPr>
          <p:cNvPr id="708" name="Google Shape;708;g3d1c7c8047d_0_481"/>
          <p:cNvSpPr txBox="1">
            <a:spLocks noGrp="1"/>
          </p:cNvSpPr>
          <p:nvPr>
            <p:ph type="body" idx="2"/>
          </p:nvPr>
        </p:nvSpPr>
        <p:spPr>
          <a:xfrm>
            <a:off x="6279825" y="1459389"/>
            <a:ext cx="57891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dirty="0"/>
              <a:t>Utilizing the entangled nature of the emitted gamma rays enables imaging of dense materials</a:t>
            </a:r>
            <a:endParaRPr dirty="0"/>
          </a:p>
        </p:txBody>
      </p:sp>
      <p:sp>
        <p:nvSpPr>
          <p:cNvPr id="709" name="Google Shape;709;g3d1c7c8047d_0_481"/>
          <p:cNvSpPr txBox="1">
            <a:spLocks noGrp="1"/>
          </p:cNvSpPr>
          <p:nvPr>
            <p:ph type="body" idx="1"/>
          </p:nvPr>
        </p:nvSpPr>
        <p:spPr>
          <a:xfrm>
            <a:off x="6405375" y="964526"/>
            <a:ext cx="631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/>
              <a:t>Ghost Imaging with Gamma Rays</a:t>
            </a:r>
            <a:endParaRPr/>
          </a:p>
        </p:txBody>
      </p:sp>
      <p:pic>
        <p:nvPicPr>
          <p:cNvPr id="710" name="Google Shape;710;g3d1c7c8047d_0_481"/>
          <p:cNvPicPr preferRelativeResize="0"/>
          <p:nvPr/>
        </p:nvPicPr>
        <p:blipFill rotWithShape="1">
          <a:blip r:embed="rId4">
            <a:alphaModFix/>
          </a:blip>
          <a:srcRect l="44386" r="4927"/>
          <a:stretch/>
        </p:blipFill>
        <p:spPr>
          <a:xfrm>
            <a:off x="4171832" y="4525675"/>
            <a:ext cx="2233551" cy="20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g3d1c7c8047d_0_48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34091" y="2323254"/>
            <a:ext cx="5680560" cy="1601900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g3d1c7c8047d_0_481"/>
          <p:cNvSpPr txBox="1"/>
          <p:nvPr/>
        </p:nvSpPr>
        <p:spPr>
          <a:xfrm>
            <a:off x="7035125" y="6167874"/>
            <a:ext cx="38289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Schneider et al., Phys. Rev. A </a:t>
            </a:r>
            <a:r>
              <a:rPr lang="en-US"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113</a:t>
            </a:r>
            <a:r>
              <a:rPr lang="en-US" sz="105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013715 (2026)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3" name="Google Shape;713;g3d1c7c8047d_0_48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79825" y="4004130"/>
            <a:ext cx="5680550" cy="2084769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g3d1c7c8047d_0_481"/>
          <p:cNvSpPr/>
          <p:nvPr/>
        </p:nvSpPr>
        <p:spPr>
          <a:xfrm>
            <a:off x="3629600" y="3851225"/>
            <a:ext cx="5491200" cy="899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Utilize well-timed positrons.</a:t>
            </a:r>
            <a:endParaRPr sz="2400" b="0" i="1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3d1c7c8047d_0_498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Roadmap for a SLAC Positron Facility</a:t>
            </a:r>
            <a:endParaRPr/>
          </a:p>
        </p:txBody>
      </p:sp>
      <p:sp>
        <p:nvSpPr>
          <p:cNvPr id="721" name="Google Shape;721;g3d1c7c8047d_0_498"/>
          <p:cNvSpPr txBox="1">
            <a:spLocks noGrp="1"/>
          </p:cNvSpPr>
          <p:nvPr>
            <p:ph type="body" idx="2"/>
          </p:nvPr>
        </p:nvSpPr>
        <p:spPr>
          <a:xfrm>
            <a:off x="1537382" y="1300272"/>
            <a:ext cx="97251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sp>
        <p:nvSpPr>
          <p:cNvPr id="722" name="Google Shape;722;g3d1c7c8047d_0_498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grpSp>
        <p:nvGrpSpPr>
          <p:cNvPr id="723" name="Google Shape;723;g3d1c7c8047d_0_498"/>
          <p:cNvGrpSpPr/>
          <p:nvPr/>
        </p:nvGrpSpPr>
        <p:grpSpPr>
          <a:xfrm>
            <a:off x="7719964" y="1281525"/>
            <a:ext cx="4061383" cy="4643951"/>
            <a:chOff x="5632317" y="1189775"/>
            <a:chExt cx="3305700" cy="3483050"/>
          </a:xfrm>
        </p:grpSpPr>
        <p:sp>
          <p:nvSpPr>
            <p:cNvPr id="724" name="Google Shape;724;g3d1c7c8047d_0_498"/>
            <p:cNvSpPr/>
            <p:nvPr/>
          </p:nvSpPr>
          <p:spPr>
            <a:xfrm>
              <a:off x="5632317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D83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Phase 3: Ultrashort, High Brightness Positron Facility</a:t>
              </a:r>
              <a:endParaRPr sz="19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25" name="Google Shape;725;g3d1c7c8047d_0_498"/>
            <p:cNvSpPr txBox="1"/>
            <p:nvPr/>
          </p:nvSpPr>
          <p:spPr>
            <a:xfrm>
              <a:off x="6167063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Utilize historic SLAC infrastructure to enable average power, high peak power positron source.</a:t>
              </a:r>
              <a:endParaRPr sz="16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Enable pump-probe positron diffraction, laser-cooled positronium </a:t>
              </a:r>
              <a:r>
                <a:rPr lang="en-US" sz="16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electron positron pair plasma studies.</a:t>
              </a:r>
              <a:endParaRPr sz="16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26" name="Google Shape;726;g3d1c7c8047d_0_498"/>
          <p:cNvGrpSpPr/>
          <p:nvPr/>
        </p:nvGrpSpPr>
        <p:grpSpPr>
          <a:xfrm>
            <a:off x="800100" y="1281811"/>
            <a:ext cx="4357721" cy="4643665"/>
            <a:chOff x="0" y="1189989"/>
            <a:chExt cx="3546900" cy="3482836"/>
          </a:xfrm>
        </p:grpSpPr>
        <p:sp>
          <p:nvSpPr>
            <p:cNvPr id="727" name="Google Shape;727;g3d1c7c8047d_0_498"/>
            <p:cNvSpPr/>
            <p:nvPr/>
          </p:nvSpPr>
          <p:spPr>
            <a:xfrm>
              <a:off x="0" y="1189989"/>
              <a:ext cx="3546900" cy="669000"/>
            </a:xfrm>
            <a:prstGeom prst="homePlate">
              <a:avLst>
                <a:gd name="adj" fmla="val 50000"/>
              </a:avLst>
            </a:prstGeom>
            <a:solidFill>
              <a:srgbClr val="801F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Phase 1: MeV Positron Source</a:t>
              </a:r>
              <a:endParaRPr sz="19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28" name="Google Shape;728;g3d1c7c8047d_0_498"/>
            <p:cNvSpPr txBox="1"/>
            <p:nvPr/>
          </p:nvSpPr>
          <p:spPr>
            <a:xfrm>
              <a:off x="655361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Utilize existing infrastructure to generate 100 ps positron bunches.</a:t>
              </a:r>
              <a:endParaRPr sz="16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Enable PET detector, ghost imaging, and basic positron studies.</a:t>
              </a:r>
              <a:endParaRPr sz="16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29" name="Google Shape;729;g3d1c7c8047d_0_498"/>
          <p:cNvGrpSpPr/>
          <p:nvPr/>
        </p:nvGrpSpPr>
        <p:grpSpPr>
          <a:xfrm>
            <a:off x="4417349" y="1281525"/>
            <a:ext cx="4061383" cy="4643951"/>
            <a:chOff x="2944204" y="1189775"/>
            <a:chExt cx="3305700" cy="3483050"/>
          </a:xfrm>
        </p:grpSpPr>
        <p:sp>
          <p:nvSpPr>
            <p:cNvPr id="730" name="Google Shape;730;g3d1c7c8047d_0_498"/>
            <p:cNvSpPr/>
            <p:nvPr/>
          </p:nvSpPr>
          <p:spPr>
            <a:xfrm>
              <a:off x="2944204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B02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Phase 2: Ultrashort Positron Bunches</a:t>
              </a:r>
              <a:endParaRPr sz="19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31" name="Google Shape;731;g3d1c7c8047d_0_498"/>
            <p:cNvSpPr txBox="1"/>
            <p:nvPr/>
          </p:nvSpPr>
          <p:spPr>
            <a:xfrm>
              <a:off x="3478949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Utilize magnetic and RF bunching to create sub-picosecond positron pulses.</a:t>
              </a:r>
              <a:endParaRPr sz="16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Enable pump-probe positron science. </a:t>
              </a:r>
              <a:endParaRPr sz="16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3d1c7c8047d_0_699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</a:pPr>
            <a:r>
              <a:rPr lang="en-US"/>
              <a:t>Takeaways:</a:t>
            </a:r>
            <a:endParaRPr/>
          </a:p>
        </p:txBody>
      </p:sp>
      <p:sp>
        <p:nvSpPr>
          <p:cNvPr id="737" name="Google Shape;737;g3d1c7c8047d_0_699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738" name="Google Shape;738;g3d1c7c8047d_0_699"/>
          <p:cNvSpPr txBox="1"/>
          <p:nvPr/>
        </p:nvSpPr>
        <p:spPr>
          <a:xfrm>
            <a:off x="1319775" y="1239050"/>
            <a:ext cx="8951100" cy="4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At the XTA beamline at SLAC, this could provide a positron source of up to 1e6 e+/s, comparable to  radioactive source capabilities, in a &lt;100 ps pulse</a:t>
            </a:r>
            <a:endParaRPr sz="20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Tailoring the e+ energy spectrum is a promising way to increase slow positron source conversion efficiency, but requires experimental validation of our moderator models</a:t>
            </a:r>
            <a:endParaRPr sz="20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 the near term, positron production at SLAC will enable testing of </a:t>
            </a:r>
            <a:endParaRPr sz="20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</a:pPr>
            <a:r>
              <a:rPr lang="en-US"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novel PET detectors, high SNR ghost imaging</a:t>
            </a:r>
            <a:endParaRPr sz="20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</a:pPr>
            <a:r>
              <a:rPr lang="en-US"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positron targets and moderators</a:t>
            </a:r>
            <a:endParaRPr sz="20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d1c7c8047d_0_906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342" name="Google Shape;342;g3d1c7c8047d_0_90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343" name="Google Shape;343;g3d1c7c8047d_0_906"/>
          <p:cNvSpPr txBox="1">
            <a:spLocks noGrp="1"/>
          </p:cNvSpPr>
          <p:nvPr>
            <p:ph type="body" idx="2"/>
          </p:nvPr>
        </p:nvSpPr>
        <p:spPr>
          <a:xfrm>
            <a:off x="800100" y="1605075"/>
            <a:ext cx="10553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57200" lvl="0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600"/>
              <a:buChar char="●"/>
            </a:pPr>
            <a:r>
              <a:rPr lang="en-US"/>
              <a:t>Motivation: Where are we now?</a:t>
            </a:r>
            <a:endParaRPr/>
          </a:p>
          <a:p>
            <a:pPr marL="457200" lvl="0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Char char="●"/>
            </a:pPr>
            <a:r>
              <a:rPr lang="en-US"/>
              <a:t>Makeup of a slow positron beamline</a:t>
            </a:r>
            <a:endParaRPr/>
          </a:p>
          <a:p>
            <a:pPr marL="457200" lvl="0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Char char="●"/>
            </a:pPr>
            <a:r>
              <a:rPr lang="en-US"/>
              <a:t>Simulations and modeling of a linac based positron source</a:t>
            </a:r>
            <a:endParaRPr/>
          </a:p>
          <a:p>
            <a:pPr marL="457200" lvl="0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Char char="●"/>
            </a:pPr>
            <a:r>
              <a:rPr lang="en-US"/>
              <a:t>Testing at the XTA beamline in the NLCTA bunker at SLAC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d2a9b21c55_0_41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09"/>
              <a:buNone/>
            </a:pPr>
            <a:r>
              <a:rPr lang="en-US"/>
              <a:t>SLAC Once Hosted the World’s Highest Intensity Positron Source</a:t>
            </a:r>
            <a:endParaRPr/>
          </a:p>
        </p:txBody>
      </p:sp>
      <p:sp>
        <p:nvSpPr>
          <p:cNvPr id="350" name="Google Shape;350;g3d2a9b21c55_0_41"/>
          <p:cNvSpPr txBox="1">
            <a:spLocks noGrp="1"/>
          </p:cNvSpPr>
          <p:nvPr>
            <p:ph type="body" idx="2"/>
          </p:nvPr>
        </p:nvSpPr>
        <p:spPr>
          <a:xfrm>
            <a:off x="800100" y="1605068"/>
            <a:ext cx="10553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sp>
        <p:nvSpPr>
          <p:cNvPr id="351" name="Google Shape;351;g3d2a9b21c55_0_4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352" name="Google Shape;352;g3d2a9b21c55_0_41"/>
          <p:cNvSpPr/>
          <p:nvPr/>
        </p:nvSpPr>
        <p:spPr>
          <a:xfrm>
            <a:off x="742950" y="5621625"/>
            <a:ext cx="10668000" cy="7971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How can we leverage this expertise and apply it to new scientific challenges?</a:t>
            </a:r>
            <a:endParaRPr sz="2400" b="0" i="1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53" name="Google Shape;353;g3d2a9b21c55_0_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7975" y="1369963"/>
            <a:ext cx="3746099" cy="378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g3d2a9b21c55_0_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6087" y="1134324"/>
            <a:ext cx="5763913" cy="425177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g3d2a9b21c55_0_41"/>
          <p:cNvSpPr txBox="1"/>
          <p:nvPr/>
        </p:nvSpPr>
        <p:spPr>
          <a:xfrm>
            <a:off x="1998225" y="1173975"/>
            <a:ext cx="2037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SLC Positron Target</a:t>
            </a:r>
            <a:endParaRPr sz="16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d2a9b21c55_0_52"/>
          <p:cNvSpPr txBox="1">
            <a:spLocks noGrp="1"/>
          </p:cNvSpPr>
          <p:nvPr>
            <p:ph type="body" idx="1"/>
          </p:nvPr>
        </p:nvSpPr>
        <p:spPr>
          <a:xfrm>
            <a:off x="800100" y="957826"/>
            <a:ext cx="5389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dirty="0"/>
              <a:t>Positron Annihilation Lifetime Spectroscopy</a:t>
            </a:r>
            <a:endParaRPr dirty="0"/>
          </a:p>
        </p:txBody>
      </p:sp>
      <p:sp>
        <p:nvSpPr>
          <p:cNvPr id="362" name="Google Shape;362;g3d2a9b21c55_0_52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Positrons for Basic Research </a:t>
            </a:r>
            <a:endParaRPr/>
          </a:p>
        </p:txBody>
      </p:sp>
      <p:sp>
        <p:nvSpPr>
          <p:cNvPr id="363" name="Google Shape;363;g3d2a9b21c55_0_52"/>
          <p:cNvSpPr txBox="1">
            <a:spLocks noGrp="1"/>
          </p:cNvSpPr>
          <p:nvPr>
            <p:ph type="body" idx="2"/>
          </p:nvPr>
        </p:nvSpPr>
        <p:spPr>
          <a:xfrm>
            <a:off x="800100" y="1605068"/>
            <a:ext cx="10553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sp>
        <p:nvSpPr>
          <p:cNvPr id="364" name="Google Shape;364;g3d2a9b21c55_0_5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365" name="Google Shape;365;g3d2a9b21c55_0_52"/>
          <p:cNvPicPr preferRelativeResize="0"/>
          <p:nvPr/>
        </p:nvPicPr>
        <p:blipFill rotWithShape="1">
          <a:blip r:embed="rId3">
            <a:alphaModFix/>
          </a:blip>
          <a:srcRect t="10658"/>
          <a:stretch/>
        </p:blipFill>
        <p:spPr>
          <a:xfrm>
            <a:off x="800100" y="1515851"/>
            <a:ext cx="5306049" cy="204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3d2a9b21c55_0_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0867" y="1923324"/>
            <a:ext cx="5943598" cy="210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3d2a9b21c55_0_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50867" y="4178232"/>
            <a:ext cx="5943598" cy="172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g3d2a9b21c55_0_52"/>
          <p:cNvSpPr txBox="1"/>
          <p:nvPr/>
        </p:nvSpPr>
        <p:spPr>
          <a:xfrm>
            <a:off x="7389014" y="1686739"/>
            <a:ext cx="3294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Y. Fukuya, J. Phys. D: Appl. Phys. 52, 013002 </a:t>
            </a:r>
            <a:endParaRPr sz="12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9" name="Google Shape;369;g3d2a9b21c55_0_52"/>
          <p:cNvSpPr txBox="1">
            <a:spLocks noGrp="1"/>
          </p:cNvSpPr>
          <p:nvPr>
            <p:ph type="body" idx="1"/>
          </p:nvPr>
        </p:nvSpPr>
        <p:spPr>
          <a:xfrm>
            <a:off x="6227925" y="957826"/>
            <a:ext cx="5843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/>
              <a:t>Total Reflection High Energy Positron Diffraction</a:t>
            </a:r>
            <a:endParaRPr/>
          </a:p>
        </p:txBody>
      </p:sp>
      <p:grpSp>
        <p:nvGrpSpPr>
          <p:cNvPr id="370" name="Google Shape;370;g3d2a9b21c55_0_52"/>
          <p:cNvGrpSpPr/>
          <p:nvPr/>
        </p:nvGrpSpPr>
        <p:grpSpPr>
          <a:xfrm>
            <a:off x="1077943" y="3955325"/>
            <a:ext cx="3710293" cy="2843775"/>
            <a:chOff x="1577475" y="4394050"/>
            <a:chExt cx="3710293" cy="2843775"/>
          </a:xfrm>
        </p:grpSpPr>
        <p:pic>
          <p:nvPicPr>
            <p:cNvPr id="371" name="Google Shape;371;g3d2a9b21c55_0_52"/>
            <p:cNvPicPr preferRelativeResize="0"/>
            <p:nvPr/>
          </p:nvPicPr>
          <p:blipFill rotWithShape="1">
            <a:blip r:embed="rId6">
              <a:alphaModFix/>
            </a:blip>
            <a:srcRect t="54839" r="45043"/>
            <a:stretch/>
          </p:blipFill>
          <p:spPr>
            <a:xfrm>
              <a:off x="1701944" y="4458975"/>
              <a:ext cx="3585824" cy="2778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2" name="Google Shape;372;g3d2a9b21c55_0_52"/>
            <p:cNvSpPr/>
            <p:nvPr/>
          </p:nvSpPr>
          <p:spPr>
            <a:xfrm>
              <a:off x="1577475" y="4394050"/>
              <a:ext cx="374400" cy="36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73" name="Google Shape;373;g3d2a9b21c55_0_52"/>
          <p:cNvSpPr txBox="1">
            <a:spLocks noGrp="1"/>
          </p:cNvSpPr>
          <p:nvPr>
            <p:ph type="body" idx="1"/>
          </p:nvPr>
        </p:nvSpPr>
        <p:spPr>
          <a:xfrm>
            <a:off x="800100" y="3425651"/>
            <a:ext cx="5843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/>
              <a:t>Laser Cooled Positronium</a:t>
            </a:r>
            <a:endParaRPr/>
          </a:p>
        </p:txBody>
      </p:sp>
      <p:sp>
        <p:nvSpPr>
          <p:cNvPr id="374" name="Google Shape;374;g3d2a9b21c55_0_52"/>
          <p:cNvSpPr txBox="1"/>
          <p:nvPr/>
        </p:nvSpPr>
        <p:spPr>
          <a:xfrm>
            <a:off x="894438" y="3808925"/>
            <a:ext cx="407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K. Shu et al., </a:t>
            </a:r>
            <a:r>
              <a:rPr lang="en-US" sz="1200" b="0" i="1" u="none" strike="noStrike" cap="none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Nature </a:t>
            </a:r>
            <a:r>
              <a:rPr lang="en-US" sz="1200" b="0" i="0" u="none" strike="noStrike" cap="none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633</a:t>
            </a:r>
            <a:r>
              <a:rPr lang="en-US" sz="12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793–797 (</a:t>
            </a:r>
            <a:r>
              <a:rPr lang="en-US" sz="1200" b="0" i="0" u="none" strike="noStrike" cap="none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2024</a:t>
            </a:r>
            <a:r>
              <a:rPr lang="en-US" sz="12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g3d2a9b21c55_0_52"/>
          <p:cNvSpPr/>
          <p:nvPr/>
        </p:nvSpPr>
        <p:spPr>
          <a:xfrm>
            <a:off x="5950875" y="5991225"/>
            <a:ext cx="5943600" cy="7656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Positrons enable exciting scientific opportunities, but positron sources have limitations.</a:t>
            </a:r>
            <a:endParaRPr sz="2000" b="0" i="1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d1c7c8047d_0_930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Current Positron Sources are Limited by Efficiency</a:t>
            </a:r>
            <a:endParaRPr/>
          </a:p>
        </p:txBody>
      </p:sp>
      <p:sp>
        <p:nvSpPr>
          <p:cNvPr id="382" name="Google Shape;382;g3d1c7c8047d_0_930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383" name="Google Shape;383;g3d1c7c8047d_0_9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9600" y="1172098"/>
            <a:ext cx="6526795" cy="3588325"/>
          </a:xfrm>
          <a:prstGeom prst="rect">
            <a:avLst/>
          </a:prstGeom>
          <a:noFill/>
          <a:ln>
            <a:noFill/>
          </a:ln>
          <a:effectLst>
            <a:outerShdw blurRad="76606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84" name="Google Shape;384;g3d1c7c8047d_0_930"/>
          <p:cNvSpPr txBox="1"/>
          <p:nvPr/>
        </p:nvSpPr>
        <p:spPr>
          <a:xfrm>
            <a:off x="6821073" y="3168564"/>
            <a:ext cx="1103100" cy="4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275" tIns="110275" rIns="110275" bIns="110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8"/>
              <a:buFont typeface="Arial"/>
              <a:buNone/>
            </a:pPr>
            <a:r>
              <a:rPr lang="en-US" sz="1447" b="1" i="0" u="none" strike="noStrike" cap="none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x 10</a:t>
            </a:r>
            <a:endParaRPr sz="1447" b="1" i="0" u="none" strike="noStrike" cap="none">
              <a:solidFill>
                <a:srgbClr val="00B05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5" name="Google Shape;385;g3d1c7c8047d_0_930"/>
          <p:cNvSpPr/>
          <p:nvPr/>
        </p:nvSpPr>
        <p:spPr>
          <a:xfrm>
            <a:off x="7924202" y="2158285"/>
            <a:ext cx="1103100" cy="2466000"/>
          </a:xfrm>
          <a:prstGeom prst="rect">
            <a:avLst/>
          </a:prstGeom>
          <a:noFill/>
          <a:ln w="114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0275" tIns="110275" rIns="110275" bIns="110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89"/>
              <a:buFont typeface="Arial"/>
              <a:buNone/>
            </a:pPr>
            <a:endParaRPr sz="1688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6" name="Google Shape;386;g3d1c7c8047d_0_930"/>
          <p:cNvSpPr txBox="1"/>
          <p:nvPr/>
        </p:nvSpPr>
        <p:spPr>
          <a:xfrm>
            <a:off x="3543300" y="4814275"/>
            <a:ext cx="11213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* This is just linac sources, but you get the idea</a:t>
            </a:r>
            <a:endParaRPr sz="16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7" name="Google Shape;387;g3d1c7c8047d_0_930"/>
          <p:cNvSpPr/>
          <p:nvPr/>
        </p:nvSpPr>
        <p:spPr>
          <a:xfrm>
            <a:off x="2842075" y="5621625"/>
            <a:ext cx="6663900" cy="7971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Why is the yield so low?</a:t>
            </a:r>
            <a:endParaRPr sz="2400" b="0" i="1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d1c7c8047d_0_1188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Schematic of a Linac Based Slow Positron Beamline</a:t>
            </a:r>
            <a:endParaRPr/>
          </a:p>
        </p:txBody>
      </p:sp>
      <p:sp>
        <p:nvSpPr>
          <p:cNvPr id="394" name="Google Shape;394;g3d1c7c8047d_0_1188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395" name="Google Shape;395;g3d1c7c8047d_0_1188"/>
          <p:cNvSpPr txBox="1"/>
          <p:nvPr/>
        </p:nvSpPr>
        <p:spPr>
          <a:xfrm>
            <a:off x="800100" y="2960889"/>
            <a:ext cx="4782600" cy="899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Positron Energy Distribution After Target</a:t>
            </a:r>
            <a:endParaRPr sz="1800" b="0" i="0" u="none" strike="noStrike" cap="none" dirty="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6" name="Google Shape;396;g3d1c7c8047d_0_1188"/>
          <p:cNvSpPr/>
          <p:nvPr/>
        </p:nvSpPr>
        <p:spPr>
          <a:xfrm>
            <a:off x="1608825" y="1551325"/>
            <a:ext cx="1798500" cy="841200"/>
          </a:xfrm>
          <a:prstGeom prst="rect">
            <a:avLst/>
          </a:prstGeom>
          <a:solidFill>
            <a:srgbClr val="5B9BD5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862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Electron Linac</a:t>
            </a:r>
            <a:endParaRPr sz="1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97" name="Google Shape;397;g3d1c7c8047d_0_1188"/>
          <p:cNvCxnSpPr/>
          <p:nvPr/>
        </p:nvCxnSpPr>
        <p:spPr>
          <a:xfrm>
            <a:off x="3407325" y="1971925"/>
            <a:ext cx="1268100" cy="0"/>
          </a:xfrm>
          <a:prstGeom prst="straightConnector1">
            <a:avLst/>
          </a:prstGeom>
          <a:noFill/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98" name="Google Shape;398;g3d1c7c8047d_0_1188"/>
          <p:cNvSpPr txBox="1"/>
          <p:nvPr/>
        </p:nvSpPr>
        <p:spPr>
          <a:xfrm>
            <a:off x="2980135" y="1901363"/>
            <a:ext cx="206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65 MeV</a:t>
            </a:r>
            <a:r>
              <a:rPr lang="en-US" sz="160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e-</a:t>
            </a:r>
            <a:endParaRPr sz="1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9" name="Google Shape;399;g3d1c7c8047d_0_1188"/>
          <p:cNvSpPr/>
          <p:nvPr/>
        </p:nvSpPr>
        <p:spPr>
          <a:xfrm>
            <a:off x="4675525" y="1266650"/>
            <a:ext cx="297600" cy="142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0" name="Google Shape;400;g3d1c7c8047d_0_1188"/>
          <p:cNvSpPr txBox="1"/>
          <p:nvPr/>
        </p:nvSpPr>
        <p:spPr>
          <a:xfrm>
            <a:off x="4309335" y="2711502"/>
            <a:ext cx="3140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High Z Target</a:t>
            </a:r>
            <a:endParaRPr sz="1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1" name="Google Shape;401;g3d1c7c8047d_0_1188"/>
          <p:cNvSpPr/>
          <p:nvPr/>
        </p:nvSpPr>
        <p:spPr>
          <a:xfrm rot="5400000">
            <a:off x="5186625" y="1059687"/>
            <a:ext cx="1410425" cy="1837425"/>
          </a:xfrm>
          <a:prstGeom prst="flowChartManualOperation">
            <a:avLst/>
          </a:prstGeom>
          <a:solidFill>
            <a:srgbClr val="E7E6E6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2" name="Google Shape;402;g3d1c7c8047d_0_1188"/>
          <p:cNvSpPr txBox="1"/>
          <p:nvPr/>
        </p:nvSpPr>
        <p:spPr>
          <a:xfrm>
            <a:off x="5041325" y="1665383"/>
            <a:ext cx="1676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e+, e- Particle Shower </a:t>
            </a:r>
            <a:endParaRPr sz="1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3" name="Google Shape;403;g3d1c7c8047d_0_1188"/>
          <p:cNvSpPr/>
          <p:nvPr/>
        </p:nvSpPr>
        <p:spPr>
          <a:xfrm>
            <a:off x="6785925" y="1202625"/>
            <a:ext cx="72000" cy="1637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4" name="Google Shape;404;g3d1c7c8047d_0_1188"/>
          <p:cNvSpPr txBox="1"/>
          <p:nvPr/>
        </p:nvSpPr>
        <p:spPr>
          <a:xfrm>
            <a:off x="6259099" y="2785346"/>
            <a:ext cx="3140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Moderator</a:t>
            </a:r>
            <a:endParaRPr sz="1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05" name="Google Shape;405;g3d1c7c8047d_0_1188"/>
          <p:cNvCxnSpPr>
            <a:stCxn id="403" idx="3"/>
          </p:cNvCxnSpPr>
          <p:nvPr/>
        </p:nvCxnSpPr>
        <p:spPr>
          <a:xfrm>
            <a:off x="6857925" y="2021475"/>
            <a:ext cx="1348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06" name="Google Shape;406;g3d1c7c8047d_0_1188"/>
          <p:cNvSpPr txBox="1"/>
          <p:nvPr/>
        </p:nvSpPr>
        <p:spPr>
          <a:xfrm>
            <a:off x="6810547" y="1004022"/>
            <a:ext cx="2579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‘Monochromatic’ e+</a:t>
            </a:r>
            <a:endParaRPr sz="1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07" name="Google Shape;407;g3d1c7c8047d_0_11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0863" y="3527575"/>
            <a:ext cx="4317025" cy="27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3d1c7c8047d_0_11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7875" y="3527575"/>
            <a:ext cx="4225710" cy="275188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g3d1c7c8047d_0_1188"/>
          <p:cNvSpPr txBox="1"/>
          <p:nvPr/>
        </p:nvSpPr>
        <p:spPr>
          <a:xfrm>
            <a:off x="5582725" y="2960889"/>
            <a:ext cx="5015100" cy="899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Positron Angular Distribution After Target</a:t>
            </a:r>
            <a:endParaRPr sz="18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10" name="Google Shape;410;g3d1c7c8047d_0_1188"/>
          <p:cNvCxnSpPr/>
          <p:nvPr/>
        </p:nvCxnSpPr>
        <p:spPr>
          <a:xfrm>
            <a:off x="6857925" y="2173875"/>
            <a:ext cx="1348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11" name="Google Shape;411;g3d1c7c8047d_0_1188"/>
          <p:cNvCxnSpPr/>
          <p:nvPr/>
        </p:nvCxnSpPr>
        <p:spPr>
          <a:xfrm>
            <a:off x="6857925" y="2326275"/>
            <a:ext cx="1348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12" name="Google Shape;412;g3d1c7c8047d_0_1188"/>
          <p:cNvCxnSpPr/>
          <p:nvPr/>
        </p:nvCxnSpPr>
        <p:spPr>
          <a:xfrm>
            <a:off x="6857925" y="2478675"/>
            <a:ext cx="1348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13" name="Google Shape;413;g3d1c7c8047d_0_1188"/>
          <p:cNvCxnSpPr/>
          <p:nvPr/>
        </p:nvCxnSpPr>
        <p:spPr>
          <a:xfrm>
            <a:off x="6857925" y="1411875"/>
            <a:ext cx="1348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14" name="Google Shape;414;g3d1c7c8047d_0_1188"/>
          <p:cNvCxnSpPr/>
          <p:nvPr/>
        </p:nvCxnSpPr>
        <p:spPr>
          <a:xfrm>
            <a:off x="6857925" y="1564275"/>
            <a:ext cx="1348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15" name="Google Shape;415;g3d1c7c8047d_0_1188"/>
          <p:cNvCxnSpPr/>
          <p:nvPr/>
        </p:nvCxnSpPr>
        <p:spPr>
          <a:xfrm>
            <a:off x="6857925" y="1716675"/>
            <a:ext cx="1348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16" name="Google Shape;416;g3d1c7c8047d_0_1188"/>
          <p:cNvCxnSpPr/>
          <p:nvPr/>
        </p:nvCxnSpPr>
        <p:spPr>
          <a:xfrm>
            <a:off x="6857925" y="1869075"/>
            <a:ext cx="1348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17" name="Google Shape;417;g3d1c7c8047d_0_1188"/>
          <p:cNvSpPr/>
          <p:nvPr/>
        </p:nvSpPr>
        <p:spPr>
          <a:xfrm>
            <a:off x="9237825" y="1184838"/>
            <a:ext cx="72000" cy="1637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8" name="Google Shape;418;g3d1c7c8047d_0_1188"/>
          <p:cNvSpPr txBox="1"/>
          <p:nvPr/>
        </p:nvSpPr>
        <p:spPr>
          <a:xfrm>
            <a:off x="8710999" y="2691359"/>
            <a:ext cx="3140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Remoderator</a:t>
            </a:r>
            <a:endParaRPr sz="1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19" name="Google Shape;419;g3d1c7c8047d_0_1188"/>
          <p:cNvCxnSpPr/>
          <p:nvPr/>
        </p:nvCxnSpPr>
        <p:spPr>
          <a:xfrm>
            <a:off x="9296325" y="2021475"/>
            <a:ext cx="1348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0" name="Google Shape;420;g3d1c7c8047d_0_1188"/>
          <p:cNvCxnSpPr>
            <a:endCxn id="417" idx="1"/>
          </p:cNvCxnSpPr>
          <p:nvPr/>
        </p:nvCxnSpPr>
        <p:spPr>
          <a:xfrm rot="10800000" flipH="1">
            <a:off x="8136225" y="2003688"/>
            <a:ext cx="1101600" cy="49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1" name="Google Shape;421;g3d1c7c8047d_0_1188"/>
          <p:cNvCxnSpPr>
            <a:endCxn id="417" idx="3"/>
          </p:cNvCxnSpPr>
          <p:nvPr/>
        </p:nvCxnSpPr>
        <p:spPr>
          <a:xfrm rot="10800000" flipH="1">
            <a:off x="8152725" y="2003688"/>
            <a:ext cx="1157100" cy="31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2" name="Google Shape;422;g3d1c7c8047d_0_1188"/>
          <p:cNvCxnSpPr>
            <a:endCxn id="417" idx="1"/>
          </p:cNvCxnSpPr>
          <p:nvPr/>
        </p:nvCxnSpPr>
        <p:spPr>
          <a:xfrm rot="10800000" flipH="1">
            <a:off x="8119425" y="2003688"/>
            <a:ext cx="1118400" cy="16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3" name="Google Shape;423;g3d1c7c8047d_0_1188"/>
          <p:cNvCxnSpPr>
            <a:endCxn id="417" idx="3"/>
          </p:cNvCxnSpPr>
          <p:nvPr/>
        </p:nvCxnSpPr>
        <p:spPr>
          <a:xfrm rot="10800000" flipH="1">
            <a:off x="8136225" y="2003688"/>
            <a:ext cx="1173600" cy="4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4" name="Google Shape;424;g3d1c7c8047d_0_1188"/>
          <p:cNvCxnSpPr>
            <a:endCxn id="417" idx="3"/>
          </p:cNvCxnSpPr>
          <p:nvPr/>
        </p:nvCxnSpPr>
        <p:spPr>
          <a:xfrm>
            <a:off x="8102625" y="1851888"/>
            <a:ext cx="1207200" cy="15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5" name="Google Shape;425;g3d1c7c8047d_0_1188"/>
          <p:cNvCxnSpPr>
            <a:endCxn id="417" idx="1"/>
          </p:cNvCxnSpPr>
          <p:nvPr/>
        </p:nvCxnSpPr>
        <p:spPr>
          <a:xfrm>
            <a:off x="8169525" y="1418088"/>
            <a:ext cx="1068300" cy="58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6" name="Google Shape;426;g3d1c7c8047d_0_1188"/>
          <p:cNvCxnSpPr>
            <a:endCxn id="417" idx="1"/>
          </p:cNvCxnSpPr>
          <p:nvPr/>
        </p:nvCxnSpPr>
        <p:spPr>
          <a:xfrm>
            <a:off x="8136225" y="1551588"/>
            <a:ext cx="1101600" cy="45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7" name="Google Shape;427;g3d1c7c8047d_0_1188"/>
          <p:cNvCxnSpPr>
            <a:endCxn id="417" idx="1"/>
          </p:cNvCxnSpPr>
          <p:nvPr/>
        </p:nvCxnSpPr>
        <p:spPr>
          <a:xfrm>
            <a:off x="8119425" y="1735188"/>
            <a:ext cx="1118400" cy="268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28" name="Google Shape;428;g3d1c7c8047d_0_1188"/>
          <p:cNvSpPr txBox="1"/>
          <p:nvPr/>
        </p:nvSpPr>
        <p:spPr>
          <a:xfrm>
            <a:off x="7820719" y="2589829"/>
            <a:ext cx="3140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Lens</a:t>
            </a:r>
            <a:endParaRPr sz="1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d1fc133149_0_202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Positron Moderation</a:t>
            </a:r>
            <a:endParaRPr/>
          </a:p>
        </p:txBody>
      </p:sp>
      <p:sp>
        <p:nvSpPr>
          <p:cNvPr id="435" name="Google Shape;435;g3d1fc133149_0_20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436" name="Google Shape;436;g3d1fc133149_0_202"/>
          <p:cNvSpPr txBox="1"/>
          <p:nvPr/>
        </p:nvSpPr>
        <p:spPr>
          <a:xfrm>
            <a:off x="7457425" y="6008875"/>
            <a:ext cx="7453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Credit: </a:t>
            </a:r>
            <a:r>
              <a:rPr lang="en-US"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K. Wada</a:t>
            </a:r>
            <a:endParaRPr sz="16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37" name="Google Shape;437;g3d1fc133149_0_202"/>
          <p:cNvPicPr preferRelativeResize="0"/>
          <p:nvPr/>
        </p:nvPicPr>
        <p:blipFill rotWithShape="1">
          <a:blip r:embed="rId3">
            <a:alphaModFix/>
          </a:blip>
          <a:srcRect t="9371" b="1295"/>
          <a:stretch/>
        </p:blipFill>
        <p:spPr>
          <a:xfrm>
            <a:off x="2838100" y="1355750"/>
            <a:ext cx="6515800" cy="44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g3d1fc133149_0_202"/>
          <p:cNvSpPr/>
          <p:nvPr/>
        </p:nvSpPr>
        <p:spPr>
          <a:xfrm>
            <a:off x="3629600" y="3851225"/>
            <a:ext cx="5491200" cy="899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Typically on the order of 10</a:t>
            </a:r>
            <a:r>
              <a:rPr lang="en-US" sz="2400" b="0" i="0" u="none" strike="noStrike" cap="none" baseline="30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-4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slow positrons per fast positron*</a:t>
            </a:r>
            <a:endParaRPr sz="2400" b="0" i="1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d1c7c8047d_0_941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Lots of ideas to increase e+/e- efficiency</a:t>
            </a:r>
            <a:endParaRPr/>
          </a:p>
        </p:txBody>
      </p:sp>
      <p:sp>
        <p:nvSpPr>
          <p:cNvPr id="445" name="Google Shape;445;g3d1c7c8047d_0_94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446" name="Google Shape;446;g3d1c7c8047d_0_941"/>
          <p:cNvSpPr/>
          <p:nvPr/>
        </p:nvSpPr>
        <p:spPr>
          <a:xfrm>
            <a:off x="2114863" y="1605075"/>
            <a:ext cx="4179600" cy="1669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Moderator Geometry/ Material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7" name="Google Shape;447;g3d1c7c8047d_0_941"/>
          <p:cNvSpPr/>
          <p:nvPr/>
        </p:nvSpPr>
        <p:spPr>
          <a:xfrm>
            <a:off x="5372763" y="2287998"/>
            <a:ext cx="4179600" cy="1669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Target Geometry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8" name="Google Shape;448;g3d1c7c8047d_0_941"/>
          <p:cNvSpPr/>
          <p:nvPr/>
        </p:nvSpPr>
        <p:spPr>
          <a:xfrm>
            <a:off x="2451288" y="3429000"/>
            <a:ext cx="4179600" cy="1669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Decelerating Linac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9" name="Google Shape;449;g3d1c7c8047d_0_941"/>
          <p:cNvSpPr/>
          <p:nvPr/>
        </p:nvSpPr>
        <p:spPr>
          <a:xfrm>
            <a:off x="5897538" y="4189575"/>
            <a:ext cx="4179600" cy="1669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Trapping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LAC Covers/Title Slides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AC Interio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1730</Words>
  <Application>Microsoft Macintosh PowerPoint</Application>
  <PresentationFormat>Widescreen</PresentationFormat>
  <Paragraphs>270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Roboto</vt:lpstr>
      <vt:lpstr>Calibri</vt:lpstr>
      <vt:lpstr>Lato</vt:lpstr>
      <vt:lpstr>Lato Black</vt:lpstr>
      <vt:lpstr>Montserrat</vt:lpstr>
      <vt:lpstr>Arial</vt:lpstr>
      <vt:lpstr>SLAC Covers/Title Slides</vt:lpstr>
      <vt:lpstr>SLAC Interior Slides</vt:lpstr>
      <vt:lpstr>PowerPoint Presentation</vt:lpstr>
      <vt:lpstr>Acknowledgements</vt:lpstr>
      <vt:lpstr>Outline</vt:lpstr>
      <vt:lpstr>SLAC Once Hosted the World’s Highest Intensity Positron Source</vt:lpstr>
      <vt:lpstr>Positrons for Basic Research </vt:lpstr>
      <vt:lpstr>Current Positron Sources are Limited by Efficiency</vt:lpstr>
      <vt:lpstr>Schematic of a Linac Based Slow Positron Beamline</vt:lpstr>
      <vt:lpstr>Positron Moderation</vt:lpstr>
      <vt:lpstr>Lots of ideas to increase e+/e- efficiency</vt:lpstr>
      <vt:lpstr>Lots of ideas to increase e+/e- efficiency</vt:lpstr>
      <vt:lpstr>Efficiency Through the Beamline</vt:lpstr>
      <vt:lpstr>Positron Moderation is Inefficient</vt:lpstr>
      <vt:lpstr>Positron Fate as a Function of Energy</vt:lpstr>
      <vt:lpstr>Modeling the Moderation Process</vt:lpstr>
      <vt:lpstr>Modeling the Moderation Process</vt:lpstr>
      <vt:lpstr>Benchmarking Moderation Numbers</vt:lpstr>
      <vt:lpstr>Benchmarking Moderation Numbers</vt:lpstr>
      <vt:lpstr>KEK Moderator Efficiency Study</vt:lpstr>
      <vt:lpstr>Since Moderation is Energy Dependent, Tailoring the Fast Positrons Could Help</vt:lpstr>
      <vt:lpstr>Linac Deceleration Scheme</vt:lpstr>
      <vt:lpstr>Short Pulse Positrons</vt:lpstr>
      <vt:lpstr>Further Moderator Possibilities</vt:lpstr>
      <vt:lpstr>Further Target Possibilities</vt:lpstr>
      <vt:lpstr>The XTA Accelerator at SLAC is our Testbed for Positron Experiments</vt:lpstr>
      <vt:lpstr>Initial XTA Facility Positron Upgrade</vt:lpstr>
      <vt:lpstr>First Science with the SLAC Compact Positron Source</vt:lpstr>
      <vt:lpstr>Roadmap for a SLAC Positron Facility</vt:lpstr>
      <vt:lpstr>Takeaways: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Kentin, Rhoda</dc:creator>
  <cp:lastModifiedBy>Crisp, Sophie</cp:lastModifiedBy>
  <cp:revision>1</cp:revision>
  <dcterms:created xsi:type="dcterms:W3CDTF">2022-06-21T17:51:58Z</dcterms:created>
  <dcterms:modified xsi:type="dcterms:W3CDTF">2026-03-26T17:17:54Z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0x010100C69761D9903C0D4895C9FF9796B09A0D</vt:lpwstr>
  </property>
</Properties>
</file>