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99" r:id="rId3"/>
    <p:sldId id="301" r:id="rId4"/>
    <p:sldId id="258" r:id="rId5"/>
    <p:sldId id="260" r:id="rId6"/>
    <p:sldId id="265" r:id="rId7"/>
    <p:sldId id="259" r:id="rId8"/>
    <p:sldId id="264" r:id="rId9"/>
    <p:sldId id="261" r:id="rId10"/>
    <p:sldId id="263" r:id="rId11"/>
    <p:sldId id="262" r:id="rId12"/>
    <p:sldId id="288" r:id="rId13"/>
    <p:sldId id="297" r:id="rId14"/>
    <p:sldId id="291" r:id="rId15"/>
    <p:sldId id="292" r:id="rId16"/>
    <p:sldId id="293" r:id="rId17"/>
    <p:sldId id="294" r:id="rId18"/>
    <p:sldId id="295" r:id="rId19"/>
    <p:sldId id="296" r:id="rId20"/>
    <p:sldId id="298" r:id="rId21"/>
    <p:sldId id="266" r:id="rId22"/>
    <p:sldId id="267" r:id="rId23"/>
    <p:sldId id="270" r:id="rId24"/>
    <p:sldId id="271" r:id="rId25"/>
    <p:sldId id="272" r:id="rId26"/>
    <p:sldId id="273" r:id="rId27"/>
    <p:sldId id="285" r:id="rId28"/>
    <p:sldId id="256" r:id="rId29"/>
    <p:sldId id="268" r:id="rId30"/>
    <p:sldId id="269" r:id="rId31"/>
    <p:sldId id="302" r:id="rId32"/>
    <p:sldId id="275" r:id="rId33"/>
    <p:sldId id="276" r:id="rId34"/>
    <p:sldId id="277" r:id="rId35"/>
    <p:sldId id="278" r:id="rId36"/>
    <p:sldId id="279" r:id="rId37"/>
    <p:sldId id="284" r:id="rId38"/>
    <p:sldId id="286" r:id="rId39"/>
    <p:sldId id="2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580" autoAdjust="0"/>
    <p:restoredTop sz="94660"/>
  </p:normalViewPr>
  <p:slideViewPr>
    <p:cSldViewPr snapToGrid="0">
      <p:cViewPr>
        <p:scale>
          <a:sx n="62" d="100"/>
          <a:sy n="62" d="100"/>
        </p:scale>
        <p:origin x="46"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10BCC-292E-4CE7-B3FE-0AD54708EABC}"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1B8DB-E899-4E46-BB91-2CE7204940C9}" type="slidenum">
              <a:rPr lang="en-US" smtClean="0"/>
              <a:t>‹#›</a:t>
            </a:fld>
            <a:endParaRPr lang="en-US"/>
          </a:p>
        </p:txBody>
      </p:sp>
    </p:spTree>
    <p:extLst>
      <p:ext uri="{BB962C8B-B14F-4D97-AF65-F5344CB8AC3E}">
        <p14:creationId xmlns:p14="http://schemas.microsoft.com/office/powerpoint/2010/main" val="423860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FB7F8-C6AD-489C-9855-A58A4FBA62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9608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FB7F8-C6AD-489C-9855-A58A4FBA62E8}" type="slidenum">
              <a:rPr lang="en-US" smtClean="0"/>
              <a:t>33</a:t>
            </a:fld>
            <a:endParaRPr lang="en-US"/>
          </a:p>
        </p:txBody>
      </p:sp>
    </p:spTree>
    <p:extLst>
      <p:ext uri="{BB962C8B-B14F-4D97-AF65-F5344CB8AC3E}">
        <p14:creationId xmlns:p14="http://schemas.microsoft.com/office/powerpoint/2010/main" val="341143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FB7F8-C6AD-489C-9855-A58A4FBA62E8}" type="slidenum">
              <a:rPr lang="en-US" smtClean="0"/>
              <a:t>34</a:t>
            </a:fld>
            <a:endParaRPr lang="en-US"/>
          </a:p>
        </p:txBody>
      </p:sp>
    </p:spTree>
    <p:extLst>
      <p:ext uri="{BB962C8B-B14F-4D97-AF65-F5344CB8AC3E}">
        <p14:creationId xmlns:p14="http://schemas.microsoft.com/office/powerpoint/2010/main" val="1316423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FB7F8-C6AD-489C-9855-A58A4FBA62E8}" type="slidenum">
              <a:rPr lang="en-US" smtClean="0"/>
              <a:t>35</a:t>
            </a:fld>
            <a:endParaRPr lang="en-US"/>
          </a:p>
        </p:txBody>
      </p:sp>
    </p:spTree>
    <p:extLst>
      <p:ext uri="{BB962C8B-B14F-4D97-AF65-F5344CB8AC3E}">
        <p14:creationId xmlns:p14="http://schemas.microsoft.com/office/powerpoint/2010/main" val="180347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FB7F8-C6AD-489C-9855-A58A4FBA62E8}" type="slidenum">
              <a:rPr lang="en-US" smtClean="0"/>
              <a:t>36</a:t>
            </a:fld>
            <a:endParaRPr lang="en-US"/>
          </a:p>
        </p:txBody>
      </p:sp>
    </p:spTree>
    <p:extLst>
      <p:ext uri="{BB962C8B-B14F-4D97-AF65-F5344CB8AC3E}">
        <p14:creationId xmlns:p14="http://schemas.microsoft.com/office/powerpoint/2010/main" val="1067413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FB7F8-C6AD-489C-9855-A58A4FBA62E8}" type="slidenum">
              <a:rPr lang="en-US" smtClean="0"/>
              <a:t>37</a:t>
            </a:fld>
            <a:endParaRPr lang="en-US"/>
          </a:p>
        </p:txBody>
      </p:sp>
    </p:spTree>
    <p:extLst>
      <p:ext uri="{BB962C8B-B14F-4D97-AF65-F5344CB8AC3E}">
        <p14:creationId xmlns:p14="http://schemas.microsoft.com/office/powerpoint/2010/main" val="2614952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FB7F8-C6AD-489C-9855-A58A4FBA62E8}" type="slidenum">
              <a:rPr lang="en-US" smtClean="0"/>
              <a:t>38</a:t>
            </a:fld>
            <a:endParaRPr lang="en-US"/>
          </a:p>
        </p:txBody>
      </p:sp>
    </p:spTree>
    <p:extLst>
      <p:ext uri="{BB962C8B-B14F-4D97-AF65-F5344CB8AC3E}">
        <p14:creationId xmlns:p14="http://schemas.microsoft.com/office/powerpoint/2010/main" val="237840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FB7F8-C6AD-489C-9855-A58A4FBA62E8}" type="slidenum">
              <a:rPr lang="en-US" smtClean="0"/>
              <a:t>7</a:t>
            </a:fld>
            <a:endParaRPr lang="en-US"/>
          </a:p>
        </p:txBody>
      </p:sp>
    </p:spTree>
    <p:extLst>
      <p:ext uri="{BB962C8B-B14F-4D97-AF65-F5344CB8AC3E}">
        <p14:creationId xmlns:p14="http://schemas.microsoft.com/office/powerpoint/2010/main" val="183125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FB7F8-C6AD-489C-9855-A58A4FBA62E8}" type="slidenum">
              <a:rPr lang="en-US" smtClean="0"/>
              <a:t>21</a:t>
            </a:fld>
            <a:endParaRPr lang="en-US"/>
          </a:p>
        </p:txBody>
      </p:sp>
    </p:spTree>
    <p:extLst>
      <p:ext uri="{BB962C8B-B14F-4D97-AF65-F5344CB8AC3E}">
        <p14:creationId xmlns:p14="http://schemas.microsoft.com/office/powerpoint/2010/main" val="8854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FB7F8-C6AD-489C-9855-A58A4FBA62E8}" type="slidenum">
              <a:rPr lang="en-US" smtClean="0"/>
              <a:t>22</a:t>
            </a:fld>
            <a:endParaRPr lang="en-US"/>
          </a:p>
        </p:txBody>
      </p:sp>
    </p:spTree>
    <p:extLst>
      <p:ext uri="{BB962C8B-B14F-4D97-AF65-F5344CB8AC3E}">
        <p14:creationId xmlns:p14="http://schemas.microsoft.com/office/powerpoint/2010/main" val="3068837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Review of the proton form-factor discrepancy and its relation to two-photon exchange: https://arxiv.org/pdf/1105.0951
- Review of the proton charge radius and spectroscopy/scattering extractions: https://link.aps.org/doi/10.1103/RevModPhys.94.015002
- Positronium review for the role of a Ps-derived Rydberg constant in the proton-radius discussion: https://www.sciencedirect.com/science/article/pii/S0370157322001508</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FB7F8-C6AD-489C-9855-A58A4FBA62E8}" type="slidenum">
              <a:rPr lang="en-US" smtClean="0"/>
              <a:t>29</a:t>
            </a:fld>
            <a:endParaRPr lang="en-US"/>
          </a:p>
        </p:txBody>
      </p:sp>
    </p:spTree>
    <p:extLst>
      <p:ext uri="{BB962C8B-B14F-4D97-AF65-F5344CB8AC3E}">
        <p14:creationId xmlns:p14="http://schemas.microsoft.com/office/powerpoint/2010/main" val="255697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FB7F8-C6AD-489C-9855-A58A4FBA62E8}" type="slidenum">
              <a:rPr lang="en-US" smtClean="0"/>
              <a:t>30</a:t>
            </a:fld>
            <a:endParaRPr lang="en-US"/>
          </a:p>
        </p:txBody>
      </p:sp>
    </p:spTree>
    <p:extLst>
      <p:ext uri="{BB962C8B-B14F-4D97-AF65-F5344CB8AC3E}">
        <p14:creationId xmlns:p14="http://schemas.microsoft.com/office/powerpoint/2010/main" val="549610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DBED1-9405-90D5-3B52-9A945B002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873E7-CB4D-B334-B69F-B86A78231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5FCB9-9C3A-C339-B9C0-C072381BFA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D44EBB-D09F-2A9B-7207-1AD70722B473}"/>
              </a:ext>
            </a:extLst>
          </p:cNvPr>
          <p:cNvSpPr>
            <a:spLocks noGrp="1"/>
          </p:cNvSpPr>
          <p:nvPr>
            <p:ph type="sldNum" sz="quarter" idx="10"/>
          </p:nvPr>
        </p:nvSpPr>
        <p:spPr/>
        <p:txBody>
          <a:bodyPr/>
          <a:lstStyle/>
          <a:p>
            <a:fld id="{DBFFB7F8-C6AD-489C-9855-A58A4FBA62E8}" type="slidenum">
              <a:rPr lang="en-US" smtClean="0"/>
              <a:t>31</a:t>
            </a:fld>
            <a:endParaRPr lang="en-US"/>
          </a:p>
        </p:txBody>
      </p:sp>
    </p:spTree>
    <p:extLst>
      <p:ext uri="{BB962C8B-B14F-4D97-AF65-F5344CB8AC3E}">
        <p14:creationId xmlns:p14="http://schemas.microsoft.com/office/powerpoint/2010/main" val="2881948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FB7F8-C6AD-489C-9855-A58A4FBA62E8}" type="slidenum">
              <a:rPr lang="en-US" smtClean="0"/>
              <a:t>32</a:t>
            </a:fld>
            <a:endParaRPr lang="en-US"/>
          </a:p>
        </p:txBody>
      </p:sp>
    </p:spTree>
    <p:extLst>
      <p:ext uri="{BB962C8B-B14F-4D97-AF65-F5344CB8AC3E}">
        <p14:creationId xmlns:p14="http://schemas.microsoft.com/office/powerpoint/2010/main" val="4043959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C2D5719-DDF8-4EEE-A898-31D5782AF452}" type="datetime1">
              <a:rPr lang="en-US" smtClean="0"/>
              <a:t>3/23/2026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a:t>Director's Review at Jefferson Lab</a:t>
            </a:r>
          </a:p>
        </p:txBody>
      </p:sp>
      <p:sp>
        <p:nvSpPr>
          <p:cNvPr id="6" name="Slide Number Placeholder 5"/>
          <p:cNvSpPr>
            <a:spLocks noGrp="1"/>
          </p:cNvSpPr>
          <p:nvPr>
            <p:ph type="sldNum" sz="quarter" idx="12"/>
          </p:nvPr>
        </p:nvSpPr>
        <p:spPr>
          <a:xfrm>
            <a:off x="10668000" y="6356351"/>
            <a:ext cx="914400" cy="365125"/>
          </a:xfrm>
          <a:prstGeom prst="rect">
            <a:avLst/>
          </a:prstGeom>
        </p:spPr>
        <p:txBody>
          <a:bodyPr/>
          <a:lstStyle>
            <a:lvl1pPr algn="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3451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839282D-3808-4BF7-A245-2DEF152F090C}" type="datetime1">
              <a:rPr lang="en-US" smtClean="0"/>
              <a:t>3/23/2026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a:t>Director's Review at Jefferson Lab</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328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8129BCD-68B8-4BD6-A6D8-D140E51461D9}" type="datetime1">
              <a:rPr lang="en-US" smtClean="0"/>
              <a:t>3/23/2026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a:t>Director's Review at Jefferson Lab</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613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WHITE_MASTER">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rgbClr val="163A70"/>
          </a:solidFill>
          <a:ln w="12700">
            <a:solidFill>
              <a:srgbClr val="163A70">
                <a:alpha val="0"/>
              </a:srgbClr>
            </a:solidFill>
            <a:prstDash val="solid"/>
          </a:ln>
        </p:spPr>
        <p:txBody>
          <a:bodyPr/>
          <a:lstStyle/>
          <a:p>
            <a:endParaRPr lang="en-US"/>
          </a:p>
        </p:txBody>
      </p:sp>
      <p:sp>
        <p:nvSpPr>
          <p:cNvPr id="3" name="Shape 1"/>
          <p:cNvSpPr/>
          <p:nvPr/>
        </p:nvSpPr>
        <p:spPr>
          <a:xfrm>
            <a:off x="0" y="6537960"/>
            <a:ext cx="12191695" cy="320040"/>
          </a:xfrm>
          <a:prstGeom prst="rect">
            <a:avLst/>
          </a:prstGeom>
          <a:solidFill>
            <a:srgbClr val="163A70"/>
          </a:solidFill>
          <a:ln w="12700">
            <a:solidFill>
              <a:srgbClr val="163A70">
                <a:alpha val="0"/>
              </a:srgbClr>
            </a:solidFill>
            <a:prstDash val="solid"/>
          </a:ln>
        </p:spPr>
        <p:txBody>
          <a:bodyPr/>
          <a:lstStyle/>
          <a:p>
            <a:endParaRPr lang="en-US"/>
          </a:p>
        </p:txBody>
      </p:sp>
    </p:spTree>
    <p:extLst>
      <p:ext uri="{BB962C8B-B14F-4D97-AF65-F5344CB8AC3E}">
        <p14:creationId xmlns:p14="http://schemas.microsoft.com/office/powerpoint/2010/main" val="270400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baseline="0">
                <a:solidFill>
                  <a:schemeClr val="tx1"/>
                </a:solidFill>
                <a:latin typeface="Times" pitchFamily="18" charset="0"/>
              </a:defRPr>
            </a:lvl1pPr>
          </a:lstStyle>
          <a:p>
            <a:fld id="{45AD62CD-1CBC-4148-87A6-B64812024272}" type="datetime1">
              <a:rPr lang="en-US" smtClean="0"/>
              <a:t>3/23/2026</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baseline="0">
                <a:solidFill>
                  <a:schemeClr val="tx1"/>
                </a:solidFill>
                <a:latin typeface="Times New Roman" pitchFamily="18" charset="0"/>
              </a:defRPr>
            </a:lvl1pPr>
          </a:lstStyle>
          <a:p>
            <a:r>
              <a:rPr lang="en-US"/>
              <a:t>Director's Review at Jefferson Lab</a:t>
            </a: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baseline="0">
                <a:solidFill>
                  <a:schemeClr val="tx1"/>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8554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630EF08-4438-4CA7-957A-D71FEC93840C}" type="datetime1">
              <a:rPr lang="en-US" smtClean="0"/>
              <a:t>3/23/2026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a:t>Director's Review at Jefferson Lab</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493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14070F2-BE4C-4294-9601-20545D8E1D17}" type="datetime1">
              <a:rPr lang="en-US" smtClean="0"/>
              <a:t>3/23/2026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r>
              <a:rPr lang="en-US"/>
              <a:t>Director's Review at Jefferson Lab</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793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A23BF27-261F-4F35-B0E1-AA380E8EDBAD}" type="datetime1">
              <a:rPr lang="en-US" smtClean="0"/>
              <a:t>3/23/2026</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r>
              <a:rPr lang="en-US"/>
              <a:t>Director's Review at Jefferson Lab</a:t>
            </a: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36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CBE2E47-6372-4A72-8A39-BD000577DDD4}" type="datetime1">
              <a:rPr lang="en-US" smtClean="0"/>
              <a:t>3/23/2026</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r>
              <a:rPr lang="en-US"/>
              <a:t>Director's Review at Jefferson Lab</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333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408E9D7C-0C7A-45E0-B94D-7BF21C2256EC}" type="datetime1">
              <a:rPr lang="en-US" smtClean="0"/>
              <a:t>3/23/2026</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r>
              <a:rPr lang="en-US"/>
              <a:t>Director's Review at Jefferson Lab</a:t>
            </a: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789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66A962E-AA84-4871-B373-740FA77514EB}" type="datetime1">
              <a:rPr lang="en-US" smtClean="0"/>
              <a:t>3/23/2026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r>
              <a:rPr lang="en-US"/>
              <a:t>Director's Review at Jefferson Lab</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107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46D05ED-941D-4F66-AB20-5A88042C4911}" type="datetime1">
              <a:rPr lang="en-US" smtClean="0"/>
              <a:t>3/23/2026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r>
              <a:rPr lang="en-US"/>
              <a:t>Director's Review at Jefferson Lab</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298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09600" y="6356350"/>
            <a:ext cx="1219200" cy="273050"/>
          </a:xfrm>
          <a:prstGeom prst="rect">
            <a:avLst/>
          </a:prstGeom>
        </p:spPr>
        <p:txBody>
          <a:bodyPr/>
          <a:lstStyle>
            <a:lvl1pPr>
              <a:defRPr sz="1200" baseline="0">
                <a:solidFill>
                  <a:schemeClr val="tx1"/>
                </a:solidFill>
                <a:latin typeface="Times" pitchFamily="18" charset="0"/>
              </a:defRPr>
            </a:lvl1pPr>
          </a:lstStyle>
          <a:p>
            <a:fld id="{0C8E50D3-7195-4096-8376-253AFADAD0C3}" type="datetime1">
              <a:rPr lang="en-US" smtClean="0"/>
              <a:t>3/23/2026</a:t>
            </a:fld>
            <a:endParaRPr lang="en-US" dirty="0"/>
          </a:p>
        </p:txBody>
      </p:sp>
      <p:sp>
        <p:nvSpPr>
          <p:cNvPr id="8" name="Footer Placeholder 4"/>
          <p:cNvSpPr>
            <a:spLocks noGrp="1"/>
          </p:cNvSpPr>
          <p:nvPr>
            <p:ph type="ftr" sz="quarter" idx="3"/>
          </p:nvPr>
        </p:nvSpPr>
        <p:spPr>
          <a:xfrm>
            <a:off x="4368800" y="6356350"/>
            <a:ext cx="4267200" cy="273050"/>
          </a:xfrm>
          <a:prstGeom prst="rect">
            <a:avLst/>
          </a:prstGeom>
        </p:spPr>
        <p:txBody>
          <a:bodyPr/>
          <a:lstStyle>
            <a:lvl1pPr>
              <a:defRPr sz="1200" baseline="0">
                <a:solidFill>
                  <a:schemeClr val="tx1"/>
                </a:solidFill>
                <a:latin typeface="Times New Roman" pitchFamily="18" charset="0"/>
              </a:defRPr>
            </a:lvl1pPr>
          </a:lstStyle>
          <a:p>
            <a:r>
              <a:rPr lang="en-US"/>
              <a:t>Director's Review at Jefferson Lab</a:t>
            </a:r>
            <a:endParaRPr lang="en-US" dirty="0"/>
          </a:p>
        </p:txBody>
      </p:sp>
      <p:sp>
        <p:nvSpPr>
          <p:cNvPr id="9" name="Slide Number Placeholder 5"/>
          <p:cNvSpPr>
            <a:spLocks noGrp="1"/>
          </p:cNvSpPr>
          <p:nvPr>
            <p:ph type="sldNum" sz="quarter" idx="4"/>
          </p:nvPr>
        </p:nvSpPr>
        <p:spPr>
          <a:xfrm>
            <a:off x="11074400" y="6400800"/>
            <a:ext cx="609600" cy="228600"/>
          </a:xfrm>
          <a:prstGeom prst="rect">
            <a:avLst/>
          </a:prstGeom>
        </p:spPr>
        <p:txBody>
          <a:bodyPr/>
          <a:lstStyle>
            <a:lvl1pPr algn="r">
              <a:defRPr sz="1200" baseline="0">
                <a:solidFill>
                  <a:schemeClr val="tx1"/>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97185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3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ndico.jlab.org/event/964/contributions/17827/author/23534" TargetMode="External"/><Relationship Id="rId13" Type="http://schemas.openxmlformats.org/officeDocument/2006/relationships/hyperlink" Target="https://indico.jlab.org/event/964/contributions/17827/author/23530" TargetMode="External"/><Relationship Id="rId3" Type="http://schemas.openxmlformats.org/officeDocument/2006/relationships/image" Target="../media/image1.jpeg"/><Relationship Id="rId7" Type="http://schemas.openxmlformats.org/officeDocument/2006/relationships/hyperlink" Target="https://indico.jlab.org/event/964/contributions/17827/author/23532" TargetMode="External"/><Relationship Id="rId12" Type="http://schemas.openxmlformats.org/officeDocument/2006/relationships/hyperlink" Target="https://indico.jlab.org/event/964/contributions/17827/author/2353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indico.jlab.org/event/964/contributions/17827/author/23537" TargetMode="External"/><Relationship Id="rId11" Type="http://schemas.openxmlformats.org/officeDocument/2006/relationships/hyperlink" Target="https://indico.jlab.org/event/964/contributions/17827/author/23531" TargetMode="External"/><Relationship Id="rId5" Type="http://schemas.openxmlformats.org/officeDocument/2006/relationships/image" Target="../media/image3.tmp"/><Relationship Id="rId10" Type="http://schemas.openxmlformats.org/officeDocument/2006/relationships/hyperlink" Target="https://indico.jlab.org/event/964/contributions/17827/author/23536" TargetMode="External"/><Relationship Id="rId4" Type="http://schemas.openxmlformats.org/officeDocument/2006/relationships/image" Target="../media/image2.gif"/><Relationship Id="rId9" Type="http://schemas.openxmlformats.org/officeDocument/2006/relationships/hyperlink" Target="https://indico.jlab.org/event/964/contributions/17827/author/2353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35.emf"/><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5.xml"/><Relationship Id="rId5" Type="http://schemas.openxmlformats.org/officeDocument/2006/relationships/image" Target="../media/image39.emf"/><Relationship Id="rId4" Type="http://schemas.openxmlformats.org/officeDocument/2006/relationships/image" Target="../media/image38.emf"/></Relationships>
</file>

<file path=ppt/slides/_rels/slide2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0.wmf"/><Relationship Id="rId7" Type="http://schemas.microsoft.com/office/2007/relationships/hdphoto" Target="../media/hdphoto2.wdp"/><Relationship Id="rId2"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image" Target="../media/image42.png"/><Relationship Id="rId5" Type="http://schemas.microsoft.com/office/2007/relationships/hdphoto" Target="../media/hdphoto1.wdp"/><Relationship Id="rId10" Type="http://schemas.openxmlformats.org/officeDocument/2006/relationships/image" Target="../media/image43.emf"/><Relationship Id="rId4" Type="http://schemas.openxmlformats.org/officeDocument/2006/relationships/image" Target="../media/image41.png"/><Relationship Id="rId9" Type="http://schemas.openxmlformats.org/officeDocument/2006/relationships/image" Target="../media/image5.jpeg"/></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13" Type="http://schemas.microsoft.com/office/2007/relationships/hdphoto" Target="../media/hdphoto5.wdp"/><Relationship Id="rId3" Type="http://schemas.openxmlformats.org/officeDocument/2006/relationships/image" Target="../media/image44.wmf"/><Relationship Id="rId7" Type="http://schemas.openxmlformats.org/officeDocument/2006/relationships/image" Target="../media/image46.wmf"/><Relationship Id="rId12" Type="http://schemas.openxmlformats.org/officeDocument/2006/relationships/image" Target="../media/image49.png"/><Relationship Id="rId17" Type="http://schemas.openxmlformats.org/officeDocument/2006/relationships/image" Target="../media/image5.jpeg"/><Relationship Id="rId2" Type="http://schemas.openxmlformats.org/officeDocument/2006/relationships/oleObject" Target="../embeddings/oleObject2.bin"/><Relationship Id="rId16"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oleObject" Target="../embeddings/oleObject4.bin"/><Relationship Id="rId11" Type="http://schemas.microsoft.com/office/2007/relationships/hdphoto" Target="../media/hdphoto4.wdp"/><Relationship Id="rId5" Type="http://schemas.openxmlformats.org/officeDocument/2006/relationships/image" Target="../media/image45.wmf"/><Relationship Id="rId15" Type="http://schemas.openxmlformats.org/officeDocument/2006/relationships/image" Target="../media/image40.wmf"/><Relationship Id="rId10" Type="http://schemas.openxmlformats.org/officeDocument/2006/relationships/image" Target="../media/image48.png"/><Relationship Id="rId4" Type="http://schemas.openxmlformats.org/officeDocument/2006/relationships/oleObject" Target="../embeddings/oleObject3.bin"/><Relationship Id="rId9" Type="http://schemas.microsoft.com/office/2007/relationships/hdphoto" Target="../media/hdphoto3.wdp"/><Relationship Id="rId1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3901" y="62366"/>
            <a:ext cx="8458200" cy="1470025"/>
          </a:xfrm>
        </p:spPr>
        <p:txBody>
          <a:bodyPr>
            <a:normAutofit fontScale="90000"/>
          </a:bodyPr>
          <a:lstStyle/>
          <a:p>
            <a:r>
              <a:rPr lang="en-US" dirty="0"/>
              <a:t>Low-energy Monochromatic High-intensity High-brightness Positron Source in the LERF and its Possible Applications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497" y="405323"/>
            <a:ext cx="1254579" cy="392056"/>
          </a:xfrm>
          <a:prstGeom prst="rect">
            <a:avLst/>
          </a:prstGeom>
        </p:spPr>
      </p:pic>
      <p:pic>
        <p:nvPicPr>
          <p:cNvPr id="43012" name="Picture 4" descr="North Carolina Central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6"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North Carolina Central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976" y="1587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3016" name="Picture 8" descr="North Carolina Central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76" y="16827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216" y="254064"/>
            <a:ext cx="1747335" cy="936072"/>
          </a:xfrm>
          <a:prstGeom prst="rect">
            <a:avLst/>
          </a:prstGeom>
        </p:spPr>
      </p:pic>
      <p:sp>
        <p:nvSpPr>
          <p:cNvPr id="11" name="Title 1"/>
          <p:cNvSpPr txBox="1">
            <a:spLocks/>
          </p:cNvSpPr>
          <p:nvPr/>
        </p:nvSpPr>
        <p:spPr>
          <a:xfrm>
            <a:off x="2819400" y="4498520"/>
            <a:ext cx="6398079" cy="6830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b="1" dirty="0">
              <a:solidFill>
                <a:prstClr val="black"/>
              </a:solidFill>
              <a:latin typeface="Times" pitchFamily="18" charset="0"/>
            </a:endParaRPr>
          </a:p>
        </p:txBody>
      </p:sp>
      <p:sp>
        <p:nvSpPr>
          <p:cNvPr id="3" name="TextBox 2"/>
          <p:cNvSpPr txBox="1"/>
          <p:nvPr/>
        </p:nvSpPr>
        <p:spPr>
          <a:xfrm>
            <a:off x="1689101" y="1608654"/>
            <a:ext cx="9225643" cy="3416320"/>
          </a:xfrm>
          <a:prstGeom prst="rect">
            <a:avLst/>
          </a:prstGeom>
          <a:noFill/>
        </p:spPr>
        <p:txBody>
          <a:bodyPr wrap="square" rtlCol="0">
            <a:spAutoFit/>
          </a:bodyPr>
          <a:lstStyle/>
          <a:p>
            <a:r>
              <a:rPr lang="en-US" dirty="0"/>
              <a:t> </a:t>
            </a:r>
            <a:r>
              <a:rPr lang="en-US" sz="2400" dirty="0">
                <a:hlinkClick r:id="rId6"/>
              </a:rPr>
              <a:t>Branislav Vlahovic </a:t>
            </a:r>
            <a:r>
              <a:rPr lang="en-US" sz="2400" dirty="0"/>
              <a:t>(North Carolina Central University) </a:t>
            </a:r>
            <a:r>
              <a:rPr lang="en-US" sz="2400" dirty="0">
                <a:hlinkClick r:id="rId7"/>
              </a:rPr>
              <a:t>Bogdan Wojtsekhowski </a:t>
            </a:r>
            <a:r>
              <a:rPr lang="en-US" sz="2400" dirty="0"/>
              <a:t>(Jefferson Lab) </a:t>
            </a:r>
            <a:r>
              <a:rPr lang="en-US" sz="2400" dirty="0">
                <a:hlinkClick r:id="rId8"/>
              </a:rPr>
              <a:t>Guy Ron </a:t>
            </a:r>
            <a:r>
              <a:rPr lang="en-US" sz="2400" dirty="0"/>
              <a:t>(Hebrew University of Jerusalem) </a:t>
            </a:r>
            <a:r>
              <a:rPr lang="en-US" sz="2400" dirty="0">
                <a:hlinkClick r:id="rId9"/>
              </a:rPr>
              <a:t>Joe Grames </a:t>
            </a:r>
            <a:r>
              <a:rPr lang="en-US" sz="2400" dirty="0"/>
              <a:t>(Jefferson Lab) </a:t>
            </a:r>
            <a:r>
              <a:rPr lang="en-US" sz="2400" dirty="0">
                <a:hlinkClick r:id="rId10"/>
              </a:rPr>
              <a:t>Maxim Eingorn </a:t>
            </a:r>
            <a:r>
              <a:rPr lang="en-US" sz="2400" dirty="0"/>
              <a:t>(North Carolina Central University) </a:t>
            </a:r>
            <a:r>
              <a:rPr lang="en-US" sz="2400" dirty="0">
                <a:hlinkClick r:id="rId11"/>
              </a:rPr>
              <a:t>Patrick Flanigan </a:t>
            </a:r>
            <a:r>
              <a:rPr lang="en-US" sz="2400" dirty="0"/>
              <a:t>(North Carolina Central University) </a:t>
            </a:r>
            <a:r>
              <a:rPr lang="en-US" sz="2400" dirty="0" err="1">
                <a:hlinkClick r:id="rId12"/>
              </a:rPr>
              <a:t>Shizhong</a:t>
            </a:r>
            <a:r>
              <a:rPr lang="en-US" sz="2400" dirty="0">
                <a:hlinkClick r:id="rId12"/>
              </a:rPr>
              <a:t> Yang </a:t>
            </a:r>
            <a:r>
              <a:rPr lang="en-US" sz="2400" dirty="0"/>
              <a:t>(Southern University and A&amp;M College)  </a:t>
            </a:r>
          </a:p>
          <a:p>
            <a:r>
              <a:rPr lang="en-US" sz="2400" dirty="0"/>
              <a:t> </a:t>
            </a:r>
            <a:r>
              <a:rPr lang="en-US" sz="2400" dirty="0">
                <a:hlinkClick r:id="rId13"/>
              </a:rPr>
              <a:t>Yongqiang Wang </a:t>
            </a:r>
            <a:r>
              <a:rPr lang="en-US" sz="2400" dirty="0"/>
              <a:t> (Los Alamos National Laboratory)</a:t>
            </a:r>
          </a:p>
          <a:p>
            <a:endParaRPr lang="en-US" sz="2400" dirty="0"/>
          </a:p>
          <a:p>
            <a:r>
              <a:rPr lang="en-US" sz="2400" dirty="0" err="1">
                <a:hlinkClick r:id="rId13"/>
              </a:rPr>
              <a:t>Serkan</a:t>
            </a:r>
            <a:r>
              <a:rPr lang="en-US" sz="2400" dirty="0">
                <a:hlinkClick r:id="rId13"/>
              </a:rPr>
              <a:t> </a:t>
            </a:r>
            <a:r>
              <a:rPr lang="en-US" sz="2400" dirty="0" err="1">
                <a:hlinkClick r:id="rId13"/>
              </a:rPr>
              <a:t>Golge</a:t>
            </a:r>
            <a:r>
              <a:rPr lang="en-US" sz="2400" dirty="0"/>
              <a:t>, NCCU. </a:t>
            </a:r>
          </a:p>
          <a:p>
            <a:r>
              <a:rPr lang="en-US" sz="2400" dirty="0">
                <a:hlinkClick r:id="rId13"/>
              </a:rPr>
              <a:t>Steve Benson</a:t>
            </a:r>
            <a:r>
              <a:rPr lang="en-US" sz="2400" dirty="0"/>
              <a:t> </a:t>
            </a:r>
            <a:r>
              <a:rPr lang="en-US" sz="2400" dirty="0" err="1"/>
              <a:t>JLab</a:t>
            </a:r>
            <a:endParaRPr lang="en-US" sz="2400" dirty="0"/>
          </a:p>
        </p:txBody>
      </p:sp>
      <p:sp>
        <p:nvSpPr>
          <p:cNvPr id="7" name="TextBox 6"/>
          <p:cNvSpPr txBox="1"/>
          <p:nvPr/>
        </p:nvSpPr>
        <p:spPr>
          <a:xfrm>
            <a:off x="4469258" y="4043801"/>
            <a:ext cx="7139627" cy="1200329"/>
          </a:xfrm>
          <a:prstGeom prst="rect">
            <a:avLst/>
          </a:prstGeom>
          <a:noFill/>
        </p:spPr>
        <p:txBody>
          <a:bodyPr wrap="square" rtlCol="0">
            <a:spAutoFit/>
          </a:bodyPr>
          <a:lstStyle/>
          <a:p>
            <a:r>
              <a:rPr lang="en-US" sz="2400" dirty="0"/>
              <a:t>Center for Advanced Studies of Accelerators and Radiation Control Group at </a:t>
            </a:r>
            <a:r>
              <a:rPr lang="en-US" sz="2400" dirty="0" err="1"/>
              <a:t>JLab</a:t>
            </a:r>
            <a:r>
              <a:rPr lang="en-US" sz="2400" dirty="0"/>
              <a:t>, Dr. M. </a:t>
            </a:r>
            <a:r>
              <a:rPr lang="en-US" sz="2400" dirty="0" err="1"/>
              <a:t>Tiefenback</a:t>
            </a:r>
            <a:r>
              <a:rPr lang="en-US" sz="2400" dirty="0"/>
              <a:t>, Dr. B. Barbie</a:t>
            </a:r>
            <a:r>
              <a:rPr lang="nn-NO" sz="2400" dirty="0"/>
              <a:t>llini, and Professor A. Mills</a:t>
            </a:r>
            <a:endParaRPr lang="en-US" sz="2400" dirty="0"/>
          </a:p>
        </p:txBody>
      </p:sp>
      <p:sp>
        <p:nvSpPr>
          <p:cNvPr id="8" name="TextBox 7">
            <a:extLst>
              <a:ext uri="{FF2B5EF4-FFF2-40B4-BE49-F238E27FC236}">
                <a16:creationId xmlns:a16="http://schemas.microsoft.com/office/drawing/2014/main" id="{CED50118-74E2-FE26-1EE5-565A0DD906BF}"/>
              </a:ext>
            </a:extLst>
          </p:cNvPr>
          <p:cNvSpPr txBox="1"/>
          <p:nvPr/>
        </p:nvSpPr>
        <p:spPr>
          <a:xfrm>
            <a:off x="3047572" y="2936109"/>
            <a:ext cx="6095144" cy="369332"/>
          </a:xfrm>
          <a:prstGeom prst="rect">
            <a:avLst/>
          </a:prstGeom>
          <a:noFill/>
        </p:spPr>
        <p:txBody>
          <a:bodyPr wrap="square">
            <a:spAutoFit/>
          </a:bodyPr>
          <a:lstStyle/>
          <a:p>
            <a:r>
              <a:rPr lang="en-US" sz="1800" dirty="0"/>
              <a:t>mA</a:t>
            </a:r>
            <a:endParaRPr lang="en-US" dirty="0"/>
          </a:p>
        </p:txBody>
      </p:sp>
      <p:sp>
        <p:nvSpPr>
          <p:cNvPr id="9" name="TextBox 8">
            <a:extLst>
              <a:ext uri="{FF2B5EF4-FFF2-40B4-BE49-F238E27FC236}">
                <a16:creationId xmlns:a16="http://schemas.microsoft.com/office/drawing/2014/main" id="{07781763-CEA5-AF7C-5445-067F47628432}"/>
              </a:ext>
            </a:extLst>
          </p:cNvPr>
          <p:cNvSpPr txBox="1"/>
          <p:nvPr/>
        </p:nvSpPr>
        <p:spPr>
          <a:xfrm>
            <a:off x="1797065" y="5613461"/>
            <a:ext cx="9811820" cy="830997"/>
          </a:xfrm>
          <a:prstGeom prst="rect">
            <a:avLst/>
          </a:prstGeom>
          <a:noFill/>
        </p:spPr>
        <p:txBody>
          <a:bodyPr wrap="square" rtlCol="0">
            <a:spAutoFit/>
          </a:bodyPr>
          <a:lstStyle/>
          <a:p>
            <a:r>
              <a:rPr lang="en-US" sz="2400" dirty="0"/>
              <a:t>S. Golge, B. Vlahovic, and B. Wojtsekhowski, J. Appl. Phys. 115, 234907 2014). https://doi.org/10.1063/1.4884781</a:t>
            </a:r>
          </a:p>
        </p:txBody>
      </p:sp>
    </p:spTree>
    <p:extLst>
      <p:ext uri="{BB962C8B-B14F-4D97-AF65-F5344CB8AC3E}">
        <p14:creationId xmlns:p14="http://schemas.microsoft.com/office/powerpoint/2010/main" val="2693099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1"/>
            <a:ext cx="7391400" cy="472051"/>
          </a:xfr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p>
            <a:r>
              <a:rPr lang="en-US" sz="3200" dirty="0">
                <a:effectLst>
                  <a:outerShdw blurRad="50800" dist="38100" dir="5400000" algn="t" rotWithShape="0">
                    <a:prstClr val="black">
                      <a:alpha val="40000"/>
                    </a:prstClr>
                  </a:outerShdw>
                </a:effectLst>
              </a:rPr>
              <a:t>Proposed location in the LERF vault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81" y="1905000"/>
            <a:ext cx="5315075" cy="482745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157" y="1910137"/>
            <a:ext cx="5748783" cy="4719536"/>
          </a:xfrm>
          <a:prstGeom prst="rect">
            <a:avLst/>
          </a:prstGeom>
        </p:spPr>
      </p:pic>
      <p:sp>
        <p:nvSpPr>
          <p:cNvPr id="10" name="TextBox 9"/>
          <p:cNvSpPr txBox="1"/>
          <p:nvPr/>
        </p:nvSpPr>
        <p:spPr>
          <a:xfrm>
            <a:off x="2057400" y="914401"/>
            <a:ext cx="3962400" cy="830997"/>
          </a:xfrm>
          <a:prstGeom prst="rect">
            <a:avLst/>
          </a:prstGeom>
          <a:noFill/>
        </p:spPr>
        <p:txBody>
          <a:bodyPr wrap="square" rtlCol="0">
            <a:spAutoFit/>
          </a:bodyPr>
          <a:lstStyle/>
          <a:p>
            <a:r>
              <a:rPr lang="en-US" sz="1600" dirty="0"/>
              <a:t>(Left)  A new (3rd) port next to the IR-UV beamline that will enable  e</a:t>
            </a:r>
            <a:r>
              <a:rPr lang="en-US" sz="1600" baseline="30000" dirty="0"/>
              <a:t>-</a:t>
            </a:r>
            <a:r>
              <a:rPr lang="en-US" sz="1600" dirty="0"/>
              <a:t> beam to be sent to the positron converter target. </a:t>
            </a:r>
          </a:p>
        </p:txBody>
      </p:sp>
      <p:sp>
        <p:nvSpPr>
          <p:cNvPr id="12" name="TextBox 11"/>
          <p:cNvSpPr txBox="1"/>
          <p:nvPr/>
        </p:nvSpPr>
        <p:spPr>
          <a:xfrm>
            <a:off x="6248400" y="914401"/>
            <a:ext cx="3962400" cy="830997"/>
          </a:xfrm>
          <a:prstGeom prst="rect">
            <a:avLst/>
          </a:prstGeom>
          <a:noFill/>
        </p:spPr>
        <p:txBody>
          <a:bodyPr wrap="square" rtlCol="0">
            <a:spAutoFit/>
          </a:bodyPr>
          <a:lstStyle/>
          <a:p>
            <a:r>
              <a:rPr lang="en-US" sz="1600" dirty="0"/>
              <a:t>(Right)  Collected e</a:t>
            </a:r>
            <a:r>
              <a:rPr lang="en-US" sz="1600" baseline="30000" dirty="0"/>
              <a:t>+</a:t>
            </a:r>
            <a:r>
              <a:rPr lang="en-US" sz="1600" dirty="0"/>
              <a:t> will be transported vertically to the User Lab-6 (~ 20 x 30 ft</a:t>
            </a:r>
            <a:r>
              <a:rPr lang="en-US" sz="1600" baseline="30000" dirty="0"/>
              <a:t>2</a:t>
            </a:r>
            <a:r>
              <a:rPr lang="en-US" sz="1600" dirty="0"/>
              <a:t>) for moderation and physics experiments.</a:t>
            </a:r>
          </a:p>
        </p:txBody>
      </p:sp>
    </p:spTree>
    <p:extLst>
      <p:ext uri="{BB962C8B-B14F-4D97-AF65-F5344CB8AC3E}">
        <p14:creationId xmlns:p14="http://schemas.microsoft.com/office/powerpoint/2010/main" val="3341930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1"/>
            <a:ext cx="7772400" cy="529767"/>
          </a:xfr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p>
            <a:r>
              <a:rPr lang="en-US" sz="2800" dirty="0">
                <a:effectLst>
                  <a:outerShdw blurRad="50800" dist="38100" dir="5400000" algn="t" rotWithShape="0">
                    <a:prstClr val="black">
                      <a:alpha val="40000"/>
                    </a:prstClr>
                  </a:outerShdw>
                </a:effectLst>
              </a:rPr>
              <a:t>Conceptual design of the positron source at the FEL</a:t>
            </a:r>
          </a:p>
        </p:txBody>
      </p:sp>
      <p:sp>
        <p:nvSpPr>
          <p:cNvPr id="3" name="Content Placeholder 2"/>
          <p:cNvSpPr>
            <a:spLocks noGrp="1"/>
          </p:cNvSpPr>
          <p:nvPr>
            <p:ph idx="1"/>
          </p:nvPr>
        </p:nvSpPr>
        <p:spPr>
          <a:xfrm>
            <a:off x="2057400" y="2438400"/>
            <a:ext cx="4267200" cy="3276600"/>
          </a:xfrm>
        </p:spPr>
        <p:txBody>
          <a:bodyPr>
            <a:noAutofit/>
          </a:bodyPr>
          <a:lstStyle/>
          <a:p>
            <a:pPr marL="0" indent="0">
              <a:buClr>
                <a:srgbClr val="0000CC"/>
              </a:buClr>
              <a:buNone/>
            </a:pPr>
            <a:r>
              <a:rPr lang="en-US" sz="1400" u="sng" dirty="0"/>
              <a:t>Key features</a:t>
            </a:r>
            <a:r>
              <a:rPr lang="en-US" sz="1400" dirty="0"/>
              <a:t>:</a:t>
            </a:r>
          </a:p>
          <a:p>
            <a:pPr>
              <a:buClr>
                <a:srgbClr val="0000CC"/>
              </a:buClr>
              <a:buFont typeface="Wingdings" pitchFamily="2" charset="2"/>
              <a:buChar char="ü"/>
            </a:pPr>
            <a:r>
              <a:rPr lang="en-US" sz="1400" dirty="0"/>
              <a:t>Incident e</a:t>
            </a:r>
            <a:r>
              <a:rPr lang="en-US" sz="1400" baseline="30000" dirty="0"/>
              <a:t>-</a:t>
            </a:r>
            <a:r>
              <a:rPr lang="en-US" sz="1400" dirty="0"/>
              <a:t> beam: 120 MeV – 0.25 mA (30 kW)</a:t>
            </a:r>
          </a:p>
          <a:p>
            <a:pPr>
              <a:buClr>
                <a:srgbClr val="0000CC"/>
              </a:buClr>
              <a:buFont typeface="Wingdings" pitchFamily="2" charset="2"/>
              <a:buChar char="ü"/>
            </a:pPr>
            <a:r>
              <a:rPr lang="en-US" sz="1400" dirty="0"/>
              <a:t>Rotating electron-positron converter</a:t>
            </a:r>
          </a:p>
          <a:p>
            <a:pPr>
              <a:buClr>
                <a:srgbClr val="0000CC"/>
              </a:buClr>
              <a:buFont typeface="Wingdings" pitchFamily="2" charset="2"/>
              <a:buChar char="ü"/>
            </a:pPr>
            <a:r>
              <a:rPr lang="en-US" sz="1400" dirty="0"/>
              <a:t>Synchronized raster magnets</a:t>
            </a:r>
          </a:p>
          <a:p>
            <a:pPr>
              <a:buClr>
                <a:srgbClr val="0000CC"/>
              </a:buClr>
              <a:buFont typeface="Wingdings" pitchFamily="2" charset="2"/>
              <a:buChar char="ü"/>
            </a:pPr>
            <a:r>
              <a:rPr lang="en-US" sz="1400" dirty="0"/>
              <a:t>Solenoid transport channel</a:t>
            </a:r>
          </a:p>
          <a:p>
            <a:pPr>
              <a:buClr>
                <a:srgbClr val="0000CC"/>
              </a:buClr>
              <a:buFont typeface="Wingdings" pitchFamily="2" charset="2"/>
              <a:buChar char="ü"/>
            </a:pPr>
            <a:r>
              <a:rPr lang="en-US" sz="1400" dirty="0"/>
              <a:t>Beam-dump (~ 8 kW)</a:t>
            </a:r>
          </a:p>
          <a:p>
            <a:pPr>
              <a:buClr>
                <a:srgbClr val="0000CC"/>
              </a:buClr>
              <a:buFont typeface="Wingdings" pitchFamily="2" charset="2"/>
              <a:buChar char="ü"/>
            </a:pPr>
            <a:r>
              <a:rPr lang="en-US" sz="1400" dirty="0"/>
              <a:t>Radiation shielding of the converter area</a:t>
            </a:r>
          </a:p>
          <a:p>
            <a:pPr>
              <a:buClr>
                <a:srgbClr val="0000CC"/>
              </a:buClr>
              <a:buFont typeface="Wingdings" pitchFamily="2" charset="2"/>
              <a:buChar char="ü"/>
            </a:pPr>
            <a:r>
              <a:rPr lang="en-US" sz="1400" dirty="0"/>
              <a:t>Extraction to a magnetic field-free area</a:t>
            </a:r>
          </a:p>
          <a:p>
            <a:pPr>
              <a:buClr>
                <a:srgbClr val="0000CC"/>
              </a:buClr>
              <a:buFont typeface="Wingdings" pitchFamily="2" charset="2"/>
              <a:buChar char="ü"/>
            </a:pPr>
            <a:r>
              <a:rPr lang="en-US" sz="1400" dirty="0"/>
              <a:t>High-efficiency solid-Ne moderator</a:t>
            </a:r>
          </a:p>
          <a:p>
            <a:pPr>
              <a:buClr>
                <a:srgbClr val="0000CC"/>
              </a:buClr>
              <a:buFont typeface="Wingdings" pitchFamily="2" charset="2"/>
              <a:buChar char="ü"/>
            </a:pPr>
            <a:r>
              <a:rPr lang="en-US" sz="1400" dirty="0"/>
              <a:t>Micro-beam formation via </a:t>
            </a:r>
            <a:r>
              <a:rPr lang="en-US" sz="1400" dirty="0" err="1"/>
              <a:t>remoderation</a:t>
            </a:r>
            <a:endParaRPr lang="en-US" sz="1400" dirty="0"/>
          </a:p>
          <a:p>
            <a:pPr marL="0" indent="0">
              <a:buClr>
                <a:srgbClr val="0000CC"/>
              </a:buClr>
              <a:buNone/>
            </a:pPr>
            <a:endParaRPr lang="en-US" sz="1400" dirty="0"/>
          </a:p>
          <a:p>
            <a:pPr marL="0" indent="0">
              <a:buClr>
                <a:srgbClr val="0000CC"/>
              </a:buClr>
              <a:buNone/>
            </a:pPr>
            <a:endParaRPr lang="en-US" sz="1400" dirty="0"/>
          </a:p>
          <a:p>
            <a:pPr marL="0" indent="0">
              <a:buClr>
                <a:srgbClr val="0000CC"/>
              </a:buClr>
              <a:buNone/>
            </a:pPr>
            <a:endParaRPr lang="en-US" sz="14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5757" y="6272211"/>
            <a:ext cx="1143000" cy="357188"/>
          </a:xfrm>
          <a:prstGeom prst="rect">
            <a:avLst/>
          </a:prstGeom>
        </p:spPr>
      </p:pic>
      <p:pic>
        <p:nvPicPr>
          <p:cNvPr id="13" name="Picture 2" descr="Directory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6372007"/>
            <a:ext cx="1295400" cy="307998"/>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2133600" y="1238828"/>
            <a:ext cx="7162800" cy="10704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CC"/>
              </a:buClr>
              <a:buNone/>
            </a:pPr>
            <a:r>
              <a:rPr lang="en-US" sz="1400" u="sng" dirty="0"/>
              <a:t>Concept</a:t>
            </a:r>
            <a:r>
              <a:rPr lang="en-US" sz="1400" dirty="0"/>
              <a:t>: The concept in our design relies on transport of positrons (T</a:t>
            </a:r>
            <a:r>
              <a:rPr lang="en-US" sz="1400" baseline="-25000" dirty="0"/>
              <a:t>+</a:t>
            </a:r>
            <a:r>
              <a:rPr lang="en-US" sz="1400" dirty="0"/>
              <a:t> below 600 </a:t>
            </a:r>
            <a:r>
              <a:rPr lang="en-US" sz="1400" dirty="0" err="1"/>
              <a:t>keV</a:t>
            </a:r>
            <a:r>
              <a:rPr lang="en-US" sz="1400" dirty="0"/>
              <a:t>) from the converter to a low-radiation area for moderation in a high-efficiency cryogenic rare gas moderator.</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5936" y="1781338"/>
            <a:ext cx="6678124" cy="4848061"/>
          </a:xfrm>
          <a:prstGeom prst="rect">
            <a:avLst/>
          </a:prstGeom>
        </p:spPr>
      </p:pic>
      <p:sp>
        <p:nvSpPr>
          <p:cNvPr id="10" name="Content Placeholder 2"/>
          <p:cNvSpPr txBox="1">
            <a:spLocks/>
          </p:cNvSpPr>
          <p:nvPr/>
        </p:nvSpPr>
        <p:spPr>
          <a:xfrm>
            <a:off x="2207421" y="6137354"/>
            <a:ext cx="2821557"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CC"/>
              </a:buClr>
              <a:buNone/>
            </a:pPr>
            <a:r>
              <a:rPr lang="en-US" sz="1100" dirty="0"/>
              <a:t>*The illustration is not to scale.</a:t>
            </a:r>
          </a:p>
        </p:txBody>
      </p:sp>
    </p:spTree>
    <p:extLst>
      <p:ext uri="{BB962C8B-B14F-4D97-AF65-F5344CB8AC3E}">
        <p14:creationId xmlns:p14="http://schemas.microsoft.com/office/powerpoint/2010/main" val="981110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98786" y="0"/>
            <a:ext cx="10972800" cy="1143000"/>
          </a:xfrm>
        </p:spPr>
        <p:txBody>
          <a:bodyPr>
            <a:normAutofit fontScale="90000"/>
          </a:bodyPr>
          <a:lstStyle/>
          <a:p>
            <a:r>
              <a:rPr lang="en-US" dirty="0"/>
              <a:t>Optimized energies of the emitted positron and driving</a:t>
            </a:r>
            <a:br>
              <a:rPr lang="en-US" dirty="0"/>
            </a:br>
            <a:r>
              <a:rPr lang="en-US" dirty="0"/>
              <a:t>electron beams</a:t>
            </a:r>
          </a:p>
        </p:txBody>
      </p:sp>
      <p:pic>
        <p:nvPicPr>
          <p:cNvPr id="6" name="Content Placeholder 5"/>
          <p:cNvPicPr>
            <a:picLocks noGrp="1" noChangeAspect="1"/>
          </p:cNvPicPr>
          <p:nvPr>
            <p:ph idx="1"/>
          </p:nvPr>
        </p:nvPicPr>
        <p:blipFill>
          <a:blip r:embed="rId2"/>
          <a:stretch>
            <a:fillRect/>
          </a:stretch>
        </p:blipFill>
        <p:spPr>
          <a:xfrm>
            <a:off x="714703" y="1330481"/>
            <a:ext cx="7454463" cy="576255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dirty="0"/>
          </a:p>
        </p:txBody>
      </p:sp>
      <p:sp>
        <p:nvSpPr>
          <p:cNvPr id="7" name="TextBox 6"/>
          <p:cNvSpPr txBox="1"/>
          <p:nvPr/>
        </p:nvSpPr>
        <p:spPr>
          <a:xfrm>
            <a:off x="8737600" y="1931276"/>
            <a:ext cx="2582041" cy="646331"/>
          </a:xfrm>
          <a:prstGeom prst="rect">
            <a:avLst/>
          </a:prstGeom>
          <a:noFill/>
        </p:spPr>
        <p:txBody>
          <a:bodyPr wrap="square" rtlCol="0">
            <a:spAutoFit/>
          </a:bodyPr>
          <a:lstStyle/>
          <a:p>
            <a:r>
              <a:rPr lang="en-US" dirty="0"/>
              <a:t>GEANT4-based software, G4beamline</a:t>
            </a:r>
          </a:p>
        </p:txBody>
      </p:sp>
      <p:sp>
        <p:nvSpPr>
          <p:cNvPr id="8" name="TextBox 7"/>
          <p:cNvSpPr txBox="1"/>
          <p:nvPr/>
        </p:nvSpPr>
        <p:spPr>
          <a:xfrm>
            <a:off x="8737600" y="2963917"/>
            <a:ext cx="2432269" cy="646331"/>
          </a:xfrm>
          <a:prstGeom prst="rect">
            <a:avLst/>
          </a:prstGeom>
          <a:noFill/>
        </p:spPr>
        <p:txBody>
          <a:bodyPr wrap="square" rtlCol="0">
            <a:spAutoFit/>
          </a:bodyPr>
          <a:lstStyle/>
          <a:p>
            <a:r>
              <a:rPr lang="en-US" dirty="0"/>
              <a:t>90% tungsten</a:t>
            </a:r>
          </a:p>
          <a:p>
            <a:r>
              <a:rPr lang="en-US" dirty="0"/>
              <a:t>10% tantalum</a:t>
            </a:r>
          </a:p>
        </p:txBody>
      </p:sp>
      <p:sp>
        <p:nvSpPr>
          <p:cNvPr id="9" name="TextBox 8"/>
          <p:cNvSpPr txBox="1"/>
          <p:nvPr/>
        </p:nvSpPr>
        <p:spPr>
          <a:xfrm>
            <a:off x="8812924" y="3933497"/>
            <a:ext cx="2664373" cy="646331"/>
          </a:xfrm>
          <a:prstGeom prst="rect">
            <a:avLst/>
          </a:prstGeom>
          <a:noFill/>
        </p:spPr>
        <p:txBody>
          <a:bodyPr wrap="square" rtlCol="0">
            <a:spAutoFit/>
          </a:bodyPr>
          <a:lstStyle/>
          <a:p>
            <a:r>
              <a:rPr lang="en-US" dirty="0"/>
              <a:t>8 mm thick converter + ∽ </a:t>
            </a:r>
            <a:r>
              <a:rPr lang="en-US" dirty="0">
                <a:latin typeface="Symbol" pitchFamily="18" charset="2"/>
                <a:cs typeface="Times New Roman" pitchFamily="18" charset="0"/>
              </a:rPr>
              <a:t>h</a:t>
            </a:r>
            <a:r>
              <a:rPr lang="en-US" baseline="-25000" dirty="0">
                <a:latin typeface="Symbol" pitchFamily="18" charset="2"/>
                <a:cs typeface="Times New Roman" pitchFamily="18" charset="0"/>
              </a:rPr>
              <a:t>+</a:t>
            </a:r>
            <a:r>
              <a:rPr lang="en-US" dirty="0">
                <a:latin typeface="Times New Roman" pitchFamily="18" charset="0"/>
                <a:cs typeface="Times New Roman" pitchFamily="18" charset="0"/>
              </a:rPr>
              <a:t>=</a:t>
            </a:r>
            <a:r>
              <a:rPr lang="en-US" dirty="0"/>
              <a:t>3 × 10</a:t>
            </a:r>
            <a:r>
              <a:rPr lang="en-US" baseline="30000" dirty="0"/>
              <a:t>−3</a:t>
            </a:r>
            <a:r>
              <a:rPr lang="en-US" dirty="0"/>
              <a:t> </a:t>
            </a:r>
            <a:r>
              <a:rPr lang="en-US" baseline="-25000" dirty="0">
                <a:latin typeface="Symbol" pitchFamily="18" charset="2"/>
                <a:cs typeface="Times New Roman" pitchFamily="18" charset="0"/>
              </a:rPr>
              <a:t> </a:t>
            </a:r>
            <a:r>
              <a:rPr lang="en-US" dirty="0">
                <a:latin typeface="Times New Roman" pitchFamily="18" charset="0"/>
                <a:cs typeface="Times New Roman" pitchFamily="18" charset="0"/>
              </a:rPr>
              <a:t>e</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e</a:t>
            </a:r>
            <a:r>
              <a:rPr lang="en-US" baseline="30000" dirty="0">
                <a:latin typeface="Times New Roman" pitchFamily="18" charset="0"/>
                <a:cs typeface="Times New Roman" pitchFamily="18" charset="0"/>
              </a:rPr>
              <a:t>-</a:t>
            </a:r>
            <a:endParaRPr lang="en-US" dirty="0"/>
          </a:p>
        </p:txBody>
      </p:sp>
      <p:sp>
        <p:nvSpPr>
          <p:cNvPr id="10" name="TextBox 9"/>
          <p:cNvSpPr txBox="1"/>
          <p:nvPr/>
        </p:nvSpPr>
        <p:spPr>
          <a:xfrm>
            <a:off x="8737600" y="4798633"/>
            <a:ext cx="3354551" cy="369332"/>
          </a:xfrm>
          <a:prstGeom prst="rect">
            <a:avLst/>
          </a:prstGeom>
          <a:noFill/>
        </p:spPr>
        <p:txBody>
          <a:bodyPr wrap="square" rtlCol="0">
            <a:spAutoFit/>
          </a:bodyPr>
          <a:lstStyle/>
          <a:p>
            <a:r>
              <a:rPr lang="en-US" dirty="0" err="1"/>
              <a:t>p</a:t>
            </a:r>
            <a:r>
              <a:rPr lang="en-US" baseline="-25000" dirty="0" err="1"/>
              <a:t>x</a:t>
            </a:r>
            <a:r>
              <a:rPr lang="en-US" dirty="0"/>
              <a:t>/</a:t>
            </a:r>
            <a:r>
              <a:rPr lang="en-US" dirty="0" err="1"/>
              <a:t>p</a:t>
            </a:r>
            <a:r>
              <a:rPr lang="en-US" baseline="-25000" dirty="0" err="1"/>
              <a:t>z</a:t>
            </a:r>
            <a:r>
              <a:rPr lang="en-US" b="1" dirty="0"/>
              <a:t> </a:t>
            </a:r>
            <a:r>
              <a:rPr lang="en-US" dirty="0"/>
              <a:t>up to ±1.5 rad (±86 degrees)</a:t>
            </a:r>
          </a:p>
        </p:txBody>
      </p:sp>
      <p:pic>
        <p:nvPicPr>
          <p:cNvPr id="12" name="Picture 11"/>
          <p:cNvPicPr>
            <a:picLocks noChangeAspect="1"/>
          </p:cNvPicPr>
          <p:nvPr/>
        </p:nvPicPr>
        <p:blipFill>
          <a:blip r:embed="rId3"/>
          <a:stretch>
            <a:fillRect/>
          </a:stretch>
        </p:blipFill>
        <p:spPr>
          <a:xfrm>
            <a:off x="8883547" y="5519236"/>
            <a:ext cx="752580" cy="485843"/>
          </a:xfrm>
          <a:prstGeom prst="rect">
            <a:avLst/>
          </a:prstGeom>
        </p:spPr>
      </p:pic>
      <p:sp>
        <p:nvSpPr>
          <p:cNvPr id="13" name="TextBox 12"/>
          <p:cNvSpPr txBox="1"/>
          <p:nvPr/>
        </p:nvSpPr>
        <p:spPr>
          <a:xfrm>
            <a:off x="9545143" y="5580551"/>
            <a:ext cx="2744078" cy="923330"/>
          </a:xfrm>
          <a:prstGeom prst="rect">
            <a:avLst/>
          </a:prstGeom>
          <a:noFill/>
        </p:spPr>
        <p:txBody>
          <a:bodyPr wrap="square" rtlCol="0">
            <a:spAutoFit/>
          </a:bodyPr>
          <a:lstStyle/>
          <a:p>
            <a:r>
              <a:rPr lang="en-US" dirty="0"/>
              <a:t>≈2 </a:t>
            </a:r>
            <a:r>
              <a:rPr lang="en-US" dirty="0" err="1"/>
              <a:t>kG</a:t>
            </a:r>
            <a:r>
              <a:rPr lang="en-US" dirty="0"/>
              <a:t>=0.2 T</a:t>
            </a:r>
          </a:p>
          <a:p>
            <a:r>
              <a:rPr lang="en-US" dirty="0"/>
              <a:t> for 6 cm inner   </a:t>
            </a:r>
          </a:p>
          <a:p>
            <a:r>
              <a:rPr lang="en-US" dirty="0"/>
              <a:t> diameter solenoid channel </a:t>
            </a:r>
          </a:p>
        </p:txBody>
      </p:sp>
    </p:spTree>
    <p:extLst>
      <p:ext uri="{BB962C8B-B14F-4D97-AF65-F5344CB8AC3E}">
        <p14:creationId xmlns:p14="http://schemas.microsoft.com/office/powerpoint/2010/main" val="67527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03" y="0"/>
            <a:ext cx="10972800" cy="580490"/>
          </a:xfrm>
        </p:spPr>
        <p:txBody>
          <a:bodyPr>
            <a:normAutofit fontScale="90000"/>
          </a:bodyPr>
          <a:lstStyle/>
          <a:p>
            <a:r>
              <a:rPr lang="en-US" dirty="0"/>
              <a:t>Converter </a:t>
            </a:r>
          </a:p>
        </p:txBody>
      </p:sp>
      <p:pic>
        <p:nvPicPr>
          <p:cNvPr id="7" name="Content Placeholder 6"/>
          <p:cNvPicPr>
            <a:picLocks noGrp="1" noChangeAspect="1"/>
          </p:cNvPicPr>
          <p:nvPr>
            <p:ph idx="1"/>
          </p:nvPr>
        </p:nvPicPr>
        <p:blipFill>
          <a:blip r:embed="rId2"/>
          <a:stretch>
            <a:fillRect/>
          </a:stretch>
        </p:blipFill>
        <p:spPr>
          <a:xfrm>
            <a:off x="-54750" y="3476848"/>
            <a:ext cx="4496427" cy="275310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6" name="Picture 5"/>
          <p:cNvPicPr>
            <a:picLocks noChangeAspect="1"/>
          </p:cNvPicPr>
          <p:nvPr/>
        </p:nvPicPr>
        <p:blipFill>
          <a:blip r:embed="rId3"/>
          <a:stretch>
            <a:fillRect/>
          </a:stretch>
        </p:blipFill>
        <p:spPr>
          <a:xfrm>
            <a:off x="-54750" y="119289"/>
            <a:ext cx="2861780" cy="3144881"/>
          </a:xfrm>
          <a:prstGeom prst="rect">
            <a:avLst/>
          </a:prstGeom>
        </p:spPr>
      </p:pic>
      <p:sp>
        <p:nvSpPr>
          <p:cNvPr id="8" name="TextBox 7"/>
          <p:cNvSpPr txBox="1"/>
          <p:nvPr/>
        </p:nvSpPr>
        <p:spPr>
          <a:xfrm>
            <a:off x="5311191" y="4654194"/>
            <a:ext cx="6493815" cy="1200329"/>
          </a:xfrm>
          <a:prstGeom prst="rect">
            <a:avLst/>
          </a:prstGeom>
          <a:noFill/>
        </p:spPr>
        <p:txBody>
          <a:bodyPr wrap="square" rtlCol="0">
            <a:spAutoFit/>
          </a:bodyPr>
          <a:lstStyle/>
          <a:p>
            <a:r>
              <a:rPr lang="en-US" dirty="0"/>
              <a:t>Energy deposition density in a dual target with </a:t>
            </a:r>
            <a:r>
              <a:rPr lang="en-US" dirty="0" err="1"/>
              <a:t>abotal</a:t>
            </a:r>
            <a:r>
              <a:rPr lang="en-US" dirty="0"/>
              <a:t> 8 mm converter thickness from a FLUKA simulation is shown. There is a 5 mm gap between converters. The incident </a:t>
            </a:r>
            <a:r>
              <a:rPr lang="nl-NL" dirty="0"/>
              <a:t>e− beam momentum is 120 MeV/c.</a:t>
            </a:r>
            <a:endParaRPr lang="en-US" dirty="0"/>
          </a:p>
        </p:txBody>
      </p:sp>
      <p:pic>
        <p:nvPicPr>
          <p:cNvPr id="9" name="Picture 8"/>
          <p:cNvPicPr>
            <a:picLocks noChangeAspect="1"/>
          </p:cNvPicPr>
          <p:nvPr/>
        </p:nvPicPr>
        <p:blipFill>
          <a:blip r:embed="rId4"/>
          <a:stretch>
            <a:fillRect/>
          </a:stretch>
        </p:blipFill>
        <p:spPr>
          <a:xfrm>
            <a:off x="5062347" y="512274"/>
            <a:ext cx="6742660" cy="4141920"/>
          </a:xfrm>
          <a:prstGeom prst="rect">
            <a:avLst/>
          </a:prstGeom>
        </p:spPr>
      </p:pic>
      <p:sp>
        <p:nvSpPr>
          <p:cNvPr id="3" name="TextBox 2">
            <a:extLst>
              <a:ext uri="{FF2B5EF4-FFF2-40B4-BE49-F238E27FC236}">
                <a16:creationId xmlns:a16="http://schemas.microsoft.com/office/drawing/2014/main" id="{71FFB43E-4980-D6FC-DE2A-DF0923391C6F}"/>
              </a:ext>
            </a:extLst>
          </p:cNvPr>
          <p:cNvSpPr txBox="1"/>
          <p:nvPr/>
        </p:nvSpPr>
        <p:spPr>
          <a:xfrm>
            <a:off x="3001146" y="1105906"/>
            <a:ext cx="1976683" cy="1477328"/>
          </a:xfrm>
          <a:prstGeom prst="rect">
            <a:avLst/>
          </a:prstGeom>
          <a:noFill/>
        </p:spPr>
        <p:txBody>
          <a:bodyPr wrap="square" rtlCol="0">
            <a:spAutoFit/>
          </a:bodyPr>
          <a:lstStyle/>
          <a:p>
            <a:r>
              <a:rPr lang="en-US" dirty="0"/>
              <a:t>Tilted 45</a:t>
            </a:r>
            <a:r>
              <a:rPr lang="en-US" baseline="30000" dirty="0"/>
              <a:t>o</a:t>
            </a:r>
          </a:p>
          <a:p>
            <a:r>
              <a:rPr lang="en-US" dirty="0"/>
              <a:t>Raster size 1.4 cm</a:t>
            </a:r>
          </a:p>
          <a:p>
            <a:r>
              <a:rPr lang="en-US" dirty="0"/>
              <a:t>Raster reduces b e</a:t>
            </a:r>
            <a:r>
              <a:rPr lang="en-US" baseline="30000" dirty="0"/>
              <a:t>+</a:t>
            </a:r>
            <a:r>
              <a:rPr lang="en-US" dirty="0"/>
              <a:t>  </a:t>
            </a:r>
            <a:r>
              <a:rPr lang="en-US" dirty="0" err="1"/>
              <a:t>bem</a:t>
            </a:r>
            <a:r>
              <a:rPr lang="en-US" dirty="0"/>
              <a:t> </a:t>
            </a:r>
            <a:r>
              <a:rPr lang="en-US" dirty="0" err="1"/>
              <a:t>intensiti</a:t>
            </a:r>
            <a:r>
              <a:rPr lang="en-US" dirty="0"/>
              <a:t> for </a:t>
            </a:r>
          </a:p>
          <a:p>
            <a:r>
              <a:rPr lang="en-US" dirty="0"/>
              <a:t>about  12% </a:t>
            </a:r>
          </a:p>
        </p:txBody>
      </p:sp>
    </p:spTree>
    <p:extLst>
      <p:ext uri="{BB962C8B-B14F-4D97-AF65-F5344CB8AC3E}">
        <p14:creationId xmlns:p14="http://schemas.microsoft.com/office/powerpoint/2010/main" val="1067621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4093"/>
            <a:ext cx="10972800" cy="1143000"/>
          </a:xfrm>
        </p:spPr>
        <p:txBody>
          <a:bodyPr/>
          <a:lstStyle/>
          <a:p>
            <a:r>
              <a:rPr lang="en-US" dirty="0"/>
              <a:t>Transportation of e</a:t>
            </a:r>
            <a:r>
              <a:rPr lang="en-US" baseline="30000" dirty="0"/>
              <a:t>+</a:t>
            </a:r>
            <a:r>
              <a:rPr lang="en-US" dirty="0"/>
              <a:t> to the moderator</a:t>
            </a:r>
          </a:p>
        </p:txBody>
      </p:sp>
      <p:pic>
        <p:nvPicPr>
          <p:cNvPr id="6" name="Content Placeholder 5"/>
          <p:cNvPicPr>
            <a:picLocks noGrp="1" noChangeAspect="1"/>
          </p:cNvPicPr>
          <p:nvPr>
            <p:ph idx="1"/>
          </p:nvPr>
        </p:nvPicPr>
        <p:blipFill>
          <a:blip r:embed="rId2"/>
          <a:stretch>
            <a:fillRect/>
          </a:stretch>
        </p:blipFill>
        <p:spPr>
          <a:xfrm>
            <a:off x="172706" y="3802084"/>
            <a:ext cx="8427299" cy="3008293"/>
          </a:xfrm>
          <a:prstGeom prst="rect">
            <a:avLst/>
          </a:prstGeom>
        </p:spPr>
      </p:pic>
      <p:sp>
        <p:nvSpPr>
          <p:cNvPr id="5" name="Slide Number Placeholder 4"/>
          <p:cNvSpPr>
            <a:spLocks noGrp="1"/>
          </p:cNvSpPr>
          <p:nvPr>
            <p:ph type="sldNum" sz="quarter" idx="12"/>
          </p:nvPr>
        </p:nvSpPr>
        <p:spPr>
          <a:xfrm>
            <a:off x="4566281" y="6523148"/>
            <a:ext cx="6466490" cy="571701"/>
          </a:xfrm>
        </p:spPr>
        <p:txBody>
          <a:bodyPr/>
          <a:lstStyle/>
          <a:p>
            <a:fld id="{B6F15528-21DE-4FAA-801E-634DDDAF4B2B}" type="slidenum">
              <a:rPr lang="en-US" smtClean="0"/>
              <a:pPr/>
              <a:t>14</a:t>
            </a:fld>
            <a:endParaRPr lang="en-US" dirty="0"/>
          </a:p>
        </p:txBody>
      </p:sp>
      <p:sp>
        <p:nvSpPr>
          <p:cNvPr id="14" name="TextBox 13"/>
          <p:cNvSpPr txBox="1"/>
          <p:nvPr/>
        </p:nvSpPr>
        <p:spPr>
          <a:xfrm>
            <a:off x="8894618" y="1623614"/>
            <a:ext cx="5107310" cy="1754326"/>
          </a:xfrm>
          <a:prstGeom prst="rect">
            <a:avLst/>
          </a:prstGeom>
          <a:noFill/>
        </p:spPr>
        <p:txBody>
          <a:bodyPr wrap="square" rtlCol="0">
            <a:spAutoFit/>
          </a:bodyPr>
          <a:lstStyle/>
          <a:p>
            <a:r>
              <a:rPr lang="en-US" sz="2400" dirty="0"/>
              <a:t>Bending radius of 4 m</a:t>
            </a:r>
          </a:p>
          <a:p>
            <a:r>
              <a:rPr lang="en-US" sz="2400" dirty="0"/>
              <a:t>Total arc length ~ 4.2 m</a:t>
            </a:r>
          </a:p>
          <a:p>
            <a:r>
              <a:rPr lang="en-US" sz="2400" dirty="0"/>
              <a:t>Arc angle 60</a:t>
            </a:r>
            <a:r>
              <a:rPr lang="en-US" sz="2400" baseline="30000" dirty="0"/>
              <a:t>o </a:t>
            </a:r>
          </a:p>
          <a:p>
            <a:r>
              <a:rPr lang="en-US" sz="2400" dirty="0" err="1"/>
              <a:t>B</a:t>
            </a:r>
            <a:r>
              <a:rPr lang="en-US" sz="2400" baseline="-25000" dirty="0" err="1"/>
              <a:t>z</a:t>
            </a:r>
            <a:r>
              <a:rPr lang="en-US" sz="2400" dirty="0"/>
              <a:t>=2 </a:t>
            </a:r>
            <a:r>
              <a:rPr lang="en-US" sz="2400" dirty="0" err="1"/>
              <a:t>kG</a:t>
            </a:r>
            <a:endParaRPr lang="en-US" sz="2400" dirty="0"/>
          </a:p>
          <a:p>
            <a:endParaRPr lang="en-US" baseline="300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06" y="947318"/>
            <a:ext cx="3291202" cy="2701954"/>
          </a:xfrm>
          <a:prstGeom prst="rect">
            <a:avLst/>
          </a:prstGeom>
        </p:spPr>
      </p:pic>
      <p:pic>
        <p:nvPicPr>
          <p:cNvPr id="16" name="Picture 15"/>
          <p:cNvPicPr>
            <a:picLocks noChangeAspect="1"/>
          </p:cNvPicPr>
          <p:nvPr/>
        </p:nvPicPr>
        <p:blipFill>
          <a:blip r:embed="rId4"/>
          <a:stretch>
            <a:fillRect/>
          </a:stretch>
        </p:blipFill>
        <p:spPr>
          <a:xfrm>
            <a:off x="3595252" y="947318"/>
            <a:ext cx="5004753" cy="2701954"/>
          </a:xfrm>
          <a:prstGeom prst="rect">
            <a:avLst/>
          </a:prstGeom>
        </p:spPr>
      </p:pic>
    </p:spTree>
    <p:extLst>
      <p:ext uri="{BB962C8B-B14F-4D97-AF65-F5344CB8AC3E}">
        <p14:creationId xmlns:p14="http://schemas.microsoft.com/office/powerpoint/2010/main" val="120855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55380" y="-228676"/>
            <a:ext cx="10972800" cy="1143000"/>
          </a:xfrm>
        </p:spPr>
        <p:txBody>
          <a:bodyPr/>
          <a:lstStyle/>
          <a:p>
            <a:r>
              <a:rPr lang="en-US" dirty="0"/>
              <a:t>Prototype magnetic field terminator plug</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6" name="Picture 2" descr="C:\Users\golge\Dropbox\IPAC2012_JlabSource\graphs\WedgeStructure.png"/>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bwMode="auto">
          <a:xfrm>
            <a:off x="340554" y="679366"/>
            <a:ext cx="3890051" cy="30318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230605" y="680108"/>
            <a:ext cx="5513276" cy="4085629"/>
          </a:xfrm>
          <a:prstGeom prst="rect">
            <a:avLst/>
          </a:prstGeom>
        </p:spPr>
      </p:pic>
      <p:pic>
        <p:nvPicPr>
          <p:cNvPr id="8" name="Picture 7"/>
          <p:cNvPicPr>
            <a:picLocks noChangeAspect="1"/>
          </p:cNvPicPr>
          <p:nvPr/>
        </p:nvPicPr>
        <p:blipFill>
          <a:blip r:embed="rId4"/>
          <a:stretch>
            <a:fillRect/>
          </a:stretch>
        </p:blipFill>
        <p:spPr>
          <a:xfrm>
            <a:off x="340554" y="3711242"/>
            <a:ext cx="3890051" cy="3021630"/>
          </a:xfrm>
          <a:prstGeom prst="rect">
            <a:avLst/>
          </a:prstGeom>
        </p:spPr>
      </p:pic>
      <p:sp>
        <p:nvSpPr>
          <p:cNvPr id="9" name="TextBox 8"/>
          <p:cNvSpPr txBox="1"/>
          <p:nvPr/>
        </p:nvSpPr>
        <p:spPr>
          <a:xfrm>
            <a:off x="9694718" y="1568760"/>
            <a:ext cx="2497282" cy="2246769"/>
          </a:xfrm>
          <a:prstGeom prst="rect">
            <a:avLst/>
          </a:prstGeom>
          <a:noFill/>
        </p:spPr>
        <p:txBody>
          <a:bodyPr wrap="square" rtlCol="0">
            <a:spAutoFit/>
          </a:bodyPr>
          <a:lstStyle/>
          <a:p>
            <a:r>
              <a:rPr lang="en-US" sz="2000" dirty="0"/>
              <a:t>(a) OPERA-3D (TOSCA) simulation model and </a:t>
            </a:r>
          </a:p>
          <a:p>
            <a:r>
              <a:rPr lang="en-US" sz="2000" dirty="0"/>
              <a:t>(b) manufactured prototype magnetic </a:t>
            </a:r>
          </a:p>
          <a:p>
            <a:r>
              <a:rPr lang="en-US" sz="2000" dirty="0"/>
              <a:t>plug are shown. The scale in (a) is in units of mm.</a:t>
            </a:r>
          </a:p>
        </p:txBody>
      </p:sp>
      <p:sp>
        <p:nvSpPr>
          <p:cNvPr id="10" name="TextBox 9"/>
          <p:cNvSpPr txBox="1"/>
          <p:nvPr/>
        </p:nvSpPr>
        <p:spPr>
          <a:xfrm>
            <a:off x="5247409" y="5222057"/>
            <a:ext cx="5695950" cy="1631216"/>
          </a:xfrm>
          <a:prstGeom prst="rect">
            <a:avLst/>
          </a:prstGeom>
          <a:noFill/>
        </p:spPr>
        <p:txBody>
          <a:bodyPr wrap="square" rtlCol="0">
            <a:spAutoFit/>
          </a:bodyPr>
          <a:lstStyle/>
          <a:p>
            <a:r>
              <a:rPr lang="en-US" sz="2000" dirty="0"/>
              <a:t>two nested wedge structures, 18 wedges in the in-</a:t>
            </a:r>
          </a:p>
          <a:p>
            <a:r>
              <a:rPr lang="en-US" sz="2000" dirty="0" err="1"/>
              <a:t>ner</a:t>
            </a:r>
            <a:r>
              <a:rPr lang="en-US" sz="2000" dirty="0"/>
              <a:t> structure and 10 in the outer,</a:t>
            </a:r>
          </a:p>
          <a:p>
            <a:r>
              <a:rPr lang="en-US" sz="2000" dirty="0"/>
              <a:t>with the outer </a:t>
            </a:r>
            <a:r>
              <a:rPr lang="en-US" sz="2000" dirty="0" err="1"/>
              <a:t>jacketa</a:t>
            </a:r>
            <a:r>
              <a:rPr lang="en-US" sz="2000" dirty="0"/>
              <a:t> cylindrical extension</a:t>
            </a:r>
          </a:p>
          <a:p>
            <a:r>
              <a:rPr lang="en-US" sz="2000" dirty="0"/>
              <a:t>wedge thickness varies from 150 </a:t>
            </a:r>
            <a:r>
              <a:rPr lang="en-US" sz="2000" dirty="0" err="1"/>
              <a:t>μm</a:t>
            </a:r>
            <a:r>
              <a:rPr lang="en-US" sz="2000" dirty="0"/>
              <a:t> to 15 </a:t>
            </a:r>
            <a:r>
              <a:rPr lang="en-US" sz="2000" dirty="0" err="1"/>
              <a:t>μm</a:t>
            </a:r>
            <a:r>
              <a:rPr lang="en-US" sz="2000" dirty="0"/>
              <a:t> at the center. 2 mm wide diameter hole</a:t>
            </a:r>
          </a:p>
        </p:txBody>
      </p:sp>
    </p:spTree>
    <p:extLst>
      <p:ext uri="{BB962C8B-B14F-4D97-AF65-F5344CB8AC3E}">
        <p14:creationId xmlns:p14="http://schemas.microsoft.com/office/powerpoint/2010/main" val="296326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Monte Carlo simulation of the</a:t>
            </a:r>
            <a:br>
              <a:rPr lang="en-US" dirty="0"/>
            </a:br>
            <a:r>
              <a:rPr lang="en-US" dirty="0"/>
              <a:t>positron beamline</a:t>
            </a:r>
            <a:endParaRPr lang="en-US" b="1" dirty="0"/>
          </a:p>
        </p:txBody>
      </p:sp>
      <p:pic>
        <p:nvPicPr>
          <p:cNvPr id="6" name="Content Placeholder 5"/>
          <p:cNvPicPr>
            <a:picLocks noGrp="1" noChangeAspect="1"/>
          </p:cNvPicPr>
          <p:nvPr>
            <p:ph idx="1"/>
          </p:nvPr>
        </p:nvPicPr>
        <p:blipFill>
          <a:blip r:embed="rId2"/>
          <a:stretch>
            <a:fillRect/>
          </a:stretch>
        </p:blipFill>
        <p:spPr>
          <a:xfrm>
            <a:off x="0" y="1454394"/>
            <a:ext cx="9439633" cy="5403606"/>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TextBox 7"/>
          <p:cNvSpPr txBox="1"/>
          <p:nvPr/>
        </p:nvSpPr>
        <p:spPr>
          <a:xfrm>
            <a:off x="9580418" y="1745673"/>
            <a:ext cx="2265218" cy="3139321"/>
          </a:xfrm>
          <a:prstGeom prst="rect">
            <a:avLst/>
          </a:prstGeom>
          <a:noFill/>
        </p:spPr>
        <p:txBody>
          <a:bodyPr wrap="square" rtlCol="0">
            <a:spAutoFit/>
          </a:bodyPr>
          <a:lstStyle/>
          <a:p>
            <a:r>
              <a:rPr lang="en-US" dirty="0">
                <a:latin typeface="Symbol" pitchFamily="18" charset="2"/>
                <a:cs typeface="Times New Roman" pitchFamily="18" charset="0"/>
              </a:rPr>
              <a:t>h</a:t>
            </a:r>
            <a:r>
              <a:rPr lang="en-US" baseline="-25000" dirty="0">
                <a:latin typeface="Symbol" pitchFamily="18" charset="2"/>
                <a:cs typeface="Times New Roman" pitchFamily="18" charset="0"/>
              </a:rPr>
              <a:t>+ + </a:t>
            </a:r>
            <a:r>
              <a:rPr lang="en-US" dirty="0">
                <a:latin typeface="Symbol" pitchFamily="18" charset="2"/>
                <a:cs typeface="Times New Roman" pitchFamily="18" charset="0"/>
              </a:rPr>
              <a:t>~</a:t>
            </a:r>
            <a:r>
              <a:rPr lang="en-US" baseline="-25000" dirty="0">
                <a:latin typeface="Symbol" pitchFamily="18" charset="2"/>
                <a:cs typeface="Times New Roman" pitchFamily="18" charset="0"/>
              </a:rPr>
              <a:t> </a:t>
            </a:r>
            <a:r>
              <a:rPr lang="en-US" dirty="0"/>
              <a:t>5×10</a:t>
            </a:r>
            <a:r>
              <a:rPr lang="en-US" baseline="30000" dirty="0"/>
              <a:t>−4 </a:t>
            </a:r>
            <a:r>
              <a:rPr lang="en-US" dirty="0"/>
              <a:t>e</a:t>
            </a:r>
            <a:r>
              <a:rPr lang="en-US" baseline="30000" dirty="0"/>
              <a:t>+</a:t>
            </a:r>
            <a:r>
              <a:rPr lang="en-US" dirty="0"/>
              <a:t>/e</a:t>
            </a:r>
            <a:r>
              <a:rPr lang="en-US" baseline="30000" dirty="0"/>
              <a:t>-</a:t>
            </a:r>
          </a:p>
          <a:p>
            <a:r>
              <a:rPr lang="en-US" dirty="0"/>
              <a:t>For 1 mA beam </a:t>
            </a:r>
          </a:p>
          <a:p>
            <a:r>
              <a:rPr lang="en-US" dirty="0"/>
              <a:t>3.1 × 10</a:t>
            </a:r>
            <a:r>
              <a:rPr lang="en-US" baseline="30000" dirty="0"/>
              <a:t>12</a:t>
            </a:r>
            <a:r>
              <a:rPr lang="en-US" dirty="0"/>
              <a:t> e</a:t>
            </a:r>
            <a:r>
              <a:rPr lang="en-US" baseline="30000" dirty="0"/>
              <a:t>+</a:t>
            </a:r>
            <a:r>
              <a:rPr lang="en-US" dirty="0"/>
              <a:t>/s </a:t>
            </a:r>
          </a:p>
          <a:p>
            <a:r>
              <a:rPr lang="en-US" dirty="0"/>
              <a:t>spot size of 8 mm</a:t>
            </a:r>
          </a:p>
          <a:p>
            <a:endParaRPr lang="en-US" dirty="0"/>
          </a:p>
          <a:p>
            <a:r>
              <a:rPr lang="en-US" dirty="0"/>
              <a:t>Moderator</a:t>
            </a:r>
          </a:p>
          <a:p>
            <a:r>
              <a:rPr lang="en-US" dirty="0"/>
              <a:t> </a:t>
            </a:r>
            <a:r>
              <a:rPr lang="en-US" dirty="0">
                <a:latin typeface="Symbol" pitchFamily="18" charset="2"/>
                <a:cs typeface="Times New Roman" pitchFamily="18" charset="0"/>
              </a:rPr>
              <a:t>h</a:t>
            </a:r>
            <a:r>
              <a:rPr lang="en-US" baseline="-25000" dirty="0">
                <a:latin typeface="Symbol" pitchFamily="18" charset="2"/>
                <a:cs typeface="Times New Roman" pitchFamily="18" charset="0"/>
              </a:rPr>
              <a:t>+</a:t>
            </a:r>
            <a:r>
              <a:rPr lang="en-US" dirty="0"/>
              <a:t> ~ (0.7-1.4)%</a:t>
            </a:r>
          </a:p>
          <a:p>
            <a:r>
              <a:rPr lang="en-US" dirty="0"/>
              <a:t>(2.2 − 4.3) × 10</a:t>
            </a:r>
            <a:r>
              <a:rPr lang="en-US" baseline="30000" dirty="0"/>
              <a:t>10</a:t>
            </a:r>
            <a:r>
              <a:rPr lang="en-US" dirty="0"/>
              <a:t> e</a:t>
            </a:r>
            <a:r>
              <a:rPr lang="en-US" baseline="30000" dirty="0"/>
              <a:t>+</a:t>
            </a:r>
            <a:r>
              <a:rPr lang="en-US" dirty="0"/>
              <a:t>/s with T</a:t>
            </a:r>
            <a:r>
              <a:rPr lang="en-US" baseline="-25000" dirty="0"/>
              <a:t>+</a:t>
            </a:r>
            <a:r>
              <a:rPr lang="en-US" dirty="0"/>
              <a:t> = 1-2 eV.</a:t>
            </a:r>
          </a:p>
          <a:p>
            <a:endParaRPr lang="en-US" dirty="0"/>
          </a:p>
          <a:p>
            <a:endParaRPr lang="en-US" dirty="0"/>
          </a:p>
        </p:txBody>
      </p:sp>
    </p:spTree>
    <p:extLst>
      <p:ext uri="{BB962C8B-B14F-4D97-AF65-F5344CB8AC3E}">
        <p14:creationId xmlns:p14="http://schemas.microsoft.com/office/powerpoint/2010/main" val="3053909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6000"/>
            <a:ext cx="10972800" cy="2433638"/>
          </a:xfrm>
        </p:spPr>
        <p:txBody>
          <a:bodyPr/>
          <a:lstStyle/>
          <a:p>
            <a:r>
              <a:rPr lang="en-US" dirty="0"/>
              <a:t>Moderation of positrons</a:t>
            </a:r>
          </a:p>
        </p:txBody>
      </p:sp>
      <p:pic>
        <p:nvPicPr>
          <p:cNvPr id="6" name="Content Placeholder 5"/>
          <p:cNvPicPr>
            <a:picLocks noGrp="1" noChangeAspect="1"/>
          </p:cNvPicPr>
          <p:nvPr>
            <p:ph idx="1"/>
          </p:nvPr>
        </p:nvPicPr>
        <p:blipFill>
          <a:blip r:embed="rId2"/>
          <a:stretch>
            <a:fillRect/>
          </a:stretch>
        </p:blipFill>
        <p:spPr>
          <a:xfrm>
            <a:off x="-119201" y="3172731"/>
            <a:ext cx="4253621" cy="2719851"/>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7" name="Picture 6"/>
          <p:cNvPicPr>
            <a:picLocks noChangeAspect="1"/>
          </p:cNvPicPr>
          <p:nvPr/>
        </p:nvPicPr>
        <p:blipFill>
          <a:blip r:embed="rId3"/>
          <a:stretch>
            <a:fillRect/>
          </a:stretch>
        </p:blipFill>
        <p:spPr>
          <a:xfrm>
            <a:off x="0" y="385517"/>
            <a:ext cx="3881499" cy="2459283"/>
          </a:xfrm>
          <a:prstGeom prst="rect">
            <a:avLst/>
          </a:prstGeom>
        </p:spPr>
      </p:pic>
      <p:sp>
        <p:nvSpPr>
          <p:cNvPr id="8" name="TextBox 7"/>
          <p:cNvSpPr txBox="1"/>
          <p:nvPr/>
        </p:nvSpPr>
        <p:spPr>
          <a:xfrm>
            <a:off x="-133583" y="5892582"/>
            <a:ext cx="4282386" cy="646331"/>
          </a:xfrm>
          <a:prstGeom prst="rect">
            <a:avLst/>
          </a:prstGeom>
          <a:noFill/>
        </p:spPr>
        <p:txBody>
          <a:bodyPr wrap="square" rtlCol="0">
            <a:spAutoFit/>
          </a:bodyPr>
          <a:lstStyle/>
          <a:p>
            <a:r>
              <a:rPr lang="en-US" dirty="0"/>
              <a:t>The transverse spot profile of the positron beam on the moderator. T</a:t>
            </a:r>
            <a:r>
              <a:rPr lang="en-US" baseline="-25000" dirty="0"/>
              <a:t>+</a:t>
            </a:r>
            <a:r>
              <a:rPr lang="en-US" dirty="0"/>
              <a:t>&lt;600 </a:t>
            </a:r>
            <a:r>
              <a:rPr lang="en-US" dirty="0" err="1"/>
              <a:t>keV</a:t>
            </a:r>
            <a:r>
              <a:rPr lang="en-US" dirty="0"/>
              <a:t>.</a:t>
            </a:r>
          </a:p>
        </p:txBody>
      </p:sp>
      <p:sp>
        <p:nvSpPr>
          <p:cNvPr id="9" name="TextBox 8"/>
          <p:cNvSpPr txBox="1"/>
          <p:nvPr/>
        </p:nvSpPr>
        <p:spPr>
          <a:xfrm>
            <a:off x="-133583" y="2844800"/>
            <a:ext cx="4837663" cy="369332"/>
          </a:xfrm>
          <a:prstGeom prst="rect">
            <a:avLst/>
          </a:prstGeom>
          <a:noFill/>
        </p:spPr>
        <p:txBody>
          <a:bodyPr wrap="square" rtlCol="0">
            <a:spAutoFit/>
          </a:bodyPr>
          <a:lstStyle/>
          <a:p>
            <a:r>
              <a:rPr lang="en-US" dirty="0"/>
              <a:t>Kinetic energy of the positrons after the iron plug.  </a:t>
            </a:r>
          </a:p>
        </p:txBody>
      </p:sp>
      <p:pic>
        <p:nvPicPr>
          <p:cNvPr id="10" name="Picture 9"/>
          <p:cNvPicPr>
            <a:picLocks noChangeAspect="1"/>
          </p:cNvPicPr>
          <p:nvPr/>
        </p:nvPicPr>
        <p:blipFill>
          <a:blip r:embed="rId4"/>
          <a:stretch>
            <a:fillRect/>
          </a:stretch>
        </p:blipFill>
        <p:spPr>
          <a:xfrm>
            <a:off x="4954150" y="920003"/>
            <a:ext cx="4486384" cy="912746"/>
          </a:xfrm>
          <a:prstGeom prst="rect">
            <a:avLst/>
          </a:prstGeom>
        </p:spPr>
      </p:pic>
      <p:pic>
        <p:nvPicPr>
          <p:cNvPr id="11" name="Picture 10"/>
          <p:cNvPicPr>
            <a:picLocks noChangeAspect="1"/>
          </p:cNvPicPr>
          <p:nvPr/>
        </p:nvPicPr>
        <p:blipFill>
          <a:blip r:embed="rId5"/>
          <a:stretch>
            <a:fillRect/>
          </a:stretch>
        </p:blipFill>
        <p:spPr>
          <a:xfrm>
            <a:off x="9636030" y="920003"/>
            <a:ext cx="1580610" cy="912746"/>
          </a:xfrm>
          <a:prstGeom prst="rect">
            <a:avLst/>
          </a:prstGeom>
        </p:spPr>
      </p:pic>
      <p:pic>
        <p:nvPicPr>
          <p:cNvPr id="12" name="Picture 11"/>
          <p:cNvPicPr>
            <a:picLocks noChangeAspect="1"/>
          </p:cNvPicPr>
          <p:nvPr/>
        </p:nvPicPr>
        <p:blipFill>
          <a:blip r:embed="rId6"/>
          <a:stretch>
            <a:fillRect/>
          </a:stretch>
        </p:blipFill>
        <p:spPr>
          <a:xfrm>
            <a:off x="4954150" y="2395116"/>
            <a:ext cx="2726810" cy="833192"/>
          </a:xfrm>
          <a:prstGeom prst="rect">
            <a:avLst/>
          </a:prstGeom>
        </p:spPr>
      </p:pic>
      <p:sp>
        <p:nvSpPr>
          <p:cNvPr id="13" name="TextBox 12"/>
          <p:cNvSpPr txBox="1"/>
          <p:nvPr/>
        </p:nvSpPr>
        <p:spPr>
          <a:xfrm>
            <a:off x="7772401" y="2513091"/>
            <a:ext cx="4419599" cy="1200329"/>
          </a:xfrm>
          <a:prstGeom prst="rect">
            <a:avLst/>
          </a:prstGeom>
          <a:noFill/>
        </p:spPr>
        <p:txBody>
          <a:bodyPr wrap="square" rtlCol="0">
            <a:spAutoFit/>
          </a:bodyPr>
          <a:lstStyle/>
          <a:p>
            <a:r>
              <a:rPr lang="en-US" dirty="0"/>
              <a:t>z is the distance from the surface, n=1.6, m=2.0, and A=4.0 </a:t>
            </a:r>
            <a:r>
              <a:rPr lang="en-US" dirty="0" err="1"/>
              <a:t>μg</a:t>
            </a:r>
            <a:r>
              <a:rPr lang="en-US" dirty="0"/>
              <a:t>/cm2.</a:t>
            </a:r>
          </a:p>
          <a:p>
            <a:r>
              <a:rPr lang="en-US" dirty="0"/>
              <a:t>The diffusion length L</a:t>
            </a:r>
            <a:r>
              <a:rPr lang="en-US" baseline="-25000" dirty="0"/>
              <a:t>+ </a:t>
            </a:r>
            <a:r>
              <a:rPr lang="en-US" dirty="0"/>
              <a:t>= (D</a:t>
            </a:r>
            <a:r>
              <a:rPr lang="en-US" baseline="-25000" dirty="0"/>
              <a:t>+</a:t>
            </a:r>
            <a:r>
              <a:rPr lang="en-US" dirty="0">
                <a:sym typeface="Symbol" panose="05050102010706020507" pitchFamily="18" charset="2"/>
              </a:rPr>
              <a:t></a:t>
            </a:r>
            <a:r>
              <a:rPr lang="en-US" dirty="0"/>
              <a:t>)</a:t>
            </a:r>
            <a:r>
              <a:rPr lang="en-US" baseline="30000" dirty="0"/>
              <a:t>1/2</a:t>
            </a:r>
            <a:r>
              <a:rPr lang="en-US" dirty="0"/>
              <a:t>  0.5 − 1 </a:t>
            </a:r>
            <a:r>
              <a:rPr lang="en-US" dirty="0" err="1"/>
              <a:t>μm</a:t>
            </a:r>
            <a:r>
              <a:rPr lang="en-US" dirty="0"/>
              <a:t>, where </a:t>
            </a:r>
            <a:r>
              <a:rPr lang="en-US" dirty="0">
                <a:sym typeface="Symbol" panose="05050102010706020507" pitchFamily="18" charset="2"/>
              </a:rPr>
              <a:t></a:t>
            </a:r>
            <a:r>
              <a:rPr lang="en-US" dirty="0"/>
              <a:t>)is the mean lifetime of positrons </a:t>
            </a:r>
          </a:p>
        </p:txBody>
      </p:sp>
      <p:sp>
        <p:nvSpPr>
          <p:cNvPr id="14" name="TextBox 13"/>
          <p:cNvSpPr txBox="1"/>
          <p:nvPr/>
        </p:nvSpPr>
        <p:spPr>
          <a:xfrm>
            <a:off x="5110480" y="3759200"/>
            <a:ext cx="5933440" cy="1754326"/>
          </a:xfrm>
          <a:prstGeom prst="rect">
            <a:avLst/>
          </a:prstGeom>
          <a:noFill/>
        </p:spPr>
        <p:txBody>
          <a:bodyPr wrap="square" rtlCol="0">
            <a:spAutoFit/>
          </a:bodyPr>
          <a:lstStyle/>
          <a:p>
            <a:r>
              <a:rPr lang="en-US" dirty="0"/>
              <a:t>We used GEANT4 low-energy physics data to perform</a:t>
            </a:r>
          </a:p>
          <a:p>
            <a:r>
              <a:rPr lang="en-US" dirty="0"/>
              <a:t>Monte Carlo simulations and estimated the reemission probability.</a:t>
            </a:r>
          </a:p>
          <a:p>
            <a:endParaRPr lang="en-US" dirty="0"/>
          </a:p>
          <a:p>
            <a:r>
              <a:rPr lang="en-US" dirty="0"/>
              <a:t>The reemission probability for positron energies</a:t>
            </a:r>
          </a:p>
          <a:p>
            <a:r>
              <a:rPr lang="en-US" dirty="0"/>
              <a:t>with </a:t>
            </a:r>
            <a:r>
              <a:rPr lang="en-US" dirty="0" err="1"/>
              <a:t>z</a:t>
            </a:r>
            <a:r>
              <a:rPr lang="en-US" baseline="-25000" dirty="0" err="1"/>
              <a:t>av</a:t>
            </a:r>
            <a:r>
              <a:rPr lang="en-US" dirty="0"/>
              <a:t> = 1 </a:t>
            </a:r>
            <a:r>
              <a:rPr lang="en-US" dirty="0" err="1"/>
              <a:t>μm</a:t>
            </a:r>
            <a:r>
              <a:rPr lang="en-US" dirty="0"/>
              <a:t>, ~35%, and </a:t>
            </a:r>
            <a:r>
              <a:rPr lang="en-US" dirty="0" err="1"/>
              <a:t>z</a:t>
            </a:r>
            <a:r>
              <a:rPr lang="en-US" baseline="-25000" dirty="0" err="1"/>
              <a:t>av</a:t>
            </a:r>
            <a:r>
              <a:rPr lang="en-US" dirty="0"/>
              <a:t> = 5 </a:t>
            </a:r>
            <a:r>
              <a:rPr lang="en-US" dirty="0" err="1"/>
              <a:t>μm</a:t>
            </a:r>
            <a:r>
              <a:rPr lang="en-US" dirty="0"/>
              <a:t>,  ~25%.</a:t>
            </a:r>
          </a:p>
        </p:txBody>
      </p:sp>
      <p:sp>
        <p:nvSpPr>
          <p:cNvPr id="15" name="TextBox 14"/>
          <p:cNvSpPr txBox="1"/>
          <p:nvPr/>
        </p:nvSpPr>
        <p:spPr>
          <a:xfrm>
            <a:off x="4834195" y="504892"/>
            <a:ext cx="6486010" cy="369332"/>
          </a:xfrm>
          <a:prstGeom prst="rect">
            <a:avLst/>
          </a:prstGeom>
          <a:noFill/>
        </p:spPr>
        <p:txBody>
          <a:bodyPr wrap="square" rtlCol="0">
            <a:spAutoFit/>
          </a:bodyPr>
          <a:lstStyle/>
          <a:p>
            <a:r>
              <a:rPr lang="en-US" dirty="0"/>
              <a:t>The positron implantation profile in solids - </a:t>
            </a:r>
            <a:r>
              <a:rPr lang="en-US" dirty="0" err="1"/>
              <a:t>Makhovian</a:t>
            </a:r>
            <a:r>
              <a:rPr lang="en-US" dirty="0"/>
              <a:t> distribution,</a:t>
            </a:r>
          </a:p>
        </p:txBody>
      </p:sp>
      <p:sp>
        <p:nvSpPr>
          <p:cNvPr id="16" name="TextBox 15"/>
          <p:cNvSpPr txBox="1"/>
          <p:nvPr/>
        </p:nvSpPr>
        <p:spPr>
          <a:xfrm>
            <a:off x="4954150" y="1988254"/>
            <a:ext cx="6953370" cy="369332"/>
          </a:xfrm>
          <a:prstGeom prst="rect">
            <a:avLst/>
          </a:prstGeom>
          <a:noFill/>
        </p:spPr>
        <p:txBody>
          <a:bodyPr wrap="square" rtlCol="0">
            <a:spAutoFit/>
          </a:bodyPr>
          <a:lstStyle/>
          <a:p>
            <a:r>
              <a:rPr lang="en-US" dirty="0"/>
              <a:t>The probability of a thermalized positron diffusing back to the surface</a:t>
            </a:r>
          </a:p>
        </p:txBody>
      </p:sp>
    </p:spTree>
    <p:extLst>
      <p:ext uri="{BB962C8B-B14F-4D97-AF65-F5344CB8AC3E}">
        <p14:creationId xmlns:p14="http://schemas.microsoft.com/office/powerpoint/2010/main" val="1936891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moderator thickness </a:t>
            </a:r>
          </a:p>
        </p:txBody>
      </p:sp>
      <p:sp>
        <p:nvSpPr>
          <p:cNvPr id="3" name="Content Placeholder 2"/>
          <p:cNvSpPr>
            <a:spLocks noGrp="1"/>
          </p:cNvSpPr>
          <p:nvPr>
            <p:ph idx="1"/>
          </p:nvPr>
        </p:nvSpPr>
        <p:spPr/>
        <p:txBody>
          <a:bodyPr>
            <a:normAutofit fontScale="92500"/>
          </a:bodyPr>
          <a:lstStyle/>
          <a:p>
            <a:r>
              <a:rPr lang="en-US" dirty="0"/>
              <a:t>We applied reemission probability - Any positron that reaches ≤30 </a:t>
            </a:r>
            <a:r>
              <a:rPr lang="en-US" dirty="0" err="1"/>
              <a:t>keV</a:t>
            </a:r>
            <a:r>
              <a:rPr lang="en-US" dirty="0"/>
              <a:t> energy and is within 5 </a:t>
            </a:r>
            <a:r>
              <a:rPr lang="en-US" dirty="0" err="1"/>
              <a:t>μm</a:t>
            </a:r>
            <a:r>
              <a:rPr lang="en-US" dirty="0"/>
              <a:t> of the surface has a 30% chance of being reemitted as a slow positron.</a:t>
            </a:r>
          </a:p>
          <a:p>
            <a:r>
              <a:rPr lang="en-US" dirty="0"/>
              <a:t>This number comes from the measured efficiency of solid‑neon moderators in the 1986 experiment Mills and </a:t>
            </a:r>
            <a:r>
              <a:rPr lang="en-US" dirty="0" err="1"/>
              <a:t>Gullikson</a:t>
            </a:r>
            <a:r>
              <a:rPr lang="en-US" dirty="0"/>
              <a:t>. </a:t>
            </a:r>
          </a:p>
          <a:p>
            <a:r>
              <a:rPr lang="en-US" dirty="0"/>
              <a:t>Extending the same setup and method for our electron-</a:t>
            </a:r>
            <a:r>
              <a:rPr lang="en-US" dirty="0" err="1"/>
              <a:t>linac</a:t>
            </a:r>
            <a:r>
              <a:rPr lang="en-US" dirty="0"/>
              <a:t> driven positron source in our Monte Carlo simulations, we have estimated the required thickness of the moderator to slow down fast positrons and obtain the same moderator efficiency.</a:t>
            </a:r>
          </a:p>
        </p:txBody>
      </p:sp>
      <p:sp>
        <p:nvSpPr>
          <p:cNvPr id="4" name="Footer Placeholder 3"/>
          <p:cNvSpPr>
            <a:spLocks noGrp="1"/>
          </p:cNvSpPr>
          <p:nvPr>
            <p:ph type="ftr" sz="quarter" idx="11"/>
          </p:nvPr>
        </p:nvSpPr>
        <p:spPr/>
        <p:txBody>
          <a:bodyPr/>
          <a:lstStyle/>
          <a:p>
            <a:r>
              <a:rPr lang="en-US"/>
              <a:t>Director's Review at Jefferson Lab</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3853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11759" y="274638"/>
            <a:ext cx="5352689" cy="3266796"/>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7" name="Picture 6"/>
          <p:cNvPicPr>
            <a:picLocks noChangeAspect="1"/>
          </p:cNvPicPr>
          <p:nvPr/>
        </p:nvPicPr>
        <p:blipFill>
          <a:blip r:embed="rId3"/>
          <a:stretch>
            <a:fillRect/>
          </a:stretch>
        </p:blipFill>
        <p:spPr>
          <a:xfrm>
            <a:off x="6664960" y="190977"/>
            <a:ext cx="4917440" cy="3350457"/>
          </a:xfrm>
          <a:prstGeom prst="rect">
            <a:avLst/>
          </a:prstGeom>
        </p:spPr>
      </p:pic>
      <p:sp>
        <p:nvSpPr>
          <p:cNvPr id="8" name="TextBox 7"/>
          <p:cNvSpPr txBox="1"/>
          <p:nvPr/>
        </p:nvSpPr>
        <p:spPr>
          <a:xfrm>
            <a:off x="243839" y="3921760"/>
            <a:ext cx="5088528" cy="2308324"/>
          </a:xfrm>
          <a:prstGeom prst="rect">
            <a:avLst/>
          </a:prstGeom>
          <a:noFill/>
        </p:spPr>
        <p:txBody>
          <a:bodyPr wrap="square" rtlCol="0">
            <a:spAutoFit/>
          </a:bodyPr>
          <a:lstStyle/>
          <a:p>
            <a:r>
              <a:rPr lang="en-US" dirty="0"/>
              <a:t>When compared against the efficiency obtained with the 100 </a:t>
            </a:r>
            <a:r>
              <a:rPr lang="en-US" dirty="0" err="1"/>
              <a:t>keV</a:t>
            </a:r>
            <a:r>
              <a:rPr lang="en-US" dirty="0"/>
              <a:t> positron beam, the 300 </a:t>
            </a:r>
            <a:r>
              <a:rPr lang="en-US" dirty="0" err="1"/>
              <a:t>keV</a:t>
            </a:r>
            <a:r>
              <a:rPr lang="en-US" dirty="0"/>
              <a:t> provided about a factor of 8, the 500 </a:t>
            </a:r>
            <a:r>
              <a:rPr lang="en-US" dirty="0" err="1"/>
              <a:t>keV</a:t>
            </a:r>
            <a:r>
              <a:rPr lang="en-US" dirty="0"/>
              <a:t> a factor of 16, and 700 </a:t>
            </a:r>
            <a:r>
              <a:rPr lang="en-US" dirty="0" err="1"/>
              <a:t>keV</a:t>
            </a:r>
            <a:r>
              <a:rPr lang="en-US" dirty="0"/>
              <a:t> provided  a factor of 20 less moderation efficiency. </a:t>
            </a:r>
          </a:p>
          <a:p>
            <a:r>
              <a:rPr lang="en-US" dirty="0"/>
              <a:t>The 100 </a:t>
            </a:r>
            <a:r>
              <a:rPr lang="en-US" dirty="0" err="1"/>
              <a:t>keV</a:t>
            </a:r>
            <a:r>
              <a:rPr lang="en-US" dirty="0"/>
              <a:t> beam has an optimum moderation thickness of  30 </a:t>
            </a:r>
            <a:r>
              <a:rPr lang="en-US" dirty="0" err="1"/>
              <a:t>μm</a:t>
            </a:r>
            <a:r>
              <a:rPr lang="en-US" dirty="0"/>
              <a:t> whereas, the 700 </a:t>
            </a:r>
            <a:r>
              <a:rPr lang="en-US" dirty="0" err="1"/>
              <a:t>keV</a:t>
            </a:r>
            <a:r>
              <a:rPr lang="en-US" dirty="0"/>
              <a:t> has  1050 </a:t>
            </a:r>
            <a:r>
              <a:rPr lang="en-US" dirty="0" err="1"/>
              <a:t>μm</a:t>
            </a:r>
            <a:r>
              <a:rPr lang="en-US" dirty="0"/>
              <a:t>.</a:t>
            </a:r>
          </a:p>
        </p:txBody>
      </p:sp>
      <p:sp>
        <p:nvSpPr>
          <p:cNvPr id="10" name="TextBox 9"/>
          <p:cNvSpPr txBox="1"/>
          <p:nvPr/>
        </p:nvSpPr>
        <p:spPr>
          <a:xfrm>
            <a:off x="6258560" y="4135120"/>
            <a:ext cx="5638800" cy="1200329"/>
          </a:xfrm>
          <a:prstGeom prst="rect">
            <a:avLst/>
          </a:prstGeom>
          <a:noFill/>
        </p:spPr>
        <p:txBody>
          <a:bodyPr wrap="square" rtlCol="0">
            <a:spAutoFit/>
          </a:bodyPr>
          <a:lstStyle/>
          <a:p>
            <a:r>
              <a:rPr lang="en-US" dirty="0"/>
              <a:t>0.7%, is obtained with  210 </a:t>
            </a:r>
            <a:r>
              <a:rPr lang="en-US" dirty="0" err="1"/>
              <a:t>μm</a:t>
            </a:r>
            <a:endParaRPr lang="en-US" dirty="0"/>
          </a:p>
          <a:p>
            <a:endParaRPr lang="en-US" dirty="0"/>
          </a:p>
          <a:p>
            <a:r>
              <a:rPr lang="en-US" dirty="0"/>
              <a:t>Solid Ne thickness for our beamline should be in the range of 100-400 </a:t>
            </a:r>
            <a:r>
              <a:rPr lang="el-GR" dirty="0"/>
              <a:t>μ</a:t>
            </a:r>
            <a:r>
              <a:rPr lang="en-US" dirty="0"/>
              <a:t>m.</a:t>
            </a:r>
          </a:p>
        </p:txBody>
      </p:sp>
    </p:spTree>
    <p:extLst>
      <p:ext uri="{BB962C8B-B14F-4D97-AF65-F5344CB8AC3E}">
        <p14:creationId xmlns:p14="http://schemas.microsoft.com/office/powerpoint/2010/main" val="244111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2BD803F-8DC2-0CD5-B2EA-06816406E44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4A07083-88A2-2DF6-8F38-D4138FD51311}"/>
              </a:ext>
            </a:extLst>
          </p:cNvPr>
          <p:cNvPicPr>
            <a:picLocks noChangeAspect="1"/>
          </p:cNvPicPr>
          <p:nvPr/>
        </p:nvPicPr>
        <p:blipFill>
          <a:blip r:embed="rId2"/>
          <a:stretch>
            <a:fillRect/>
          </a:stretch>
        </p:blipFill>
        <p:spPr>
          <a:xfrm>
            <a:off x="1756669" y="29734"/>
            <a:ext cx="8678662" cy="6798532"/>
          </a:xfrm>
          <a:prstGeom prst="rect">
            <a:avLst/>
          </a:prstGeom>
        </p:spPr>
      </p:pic>
      <p:sp>
        <p:nvSpPr>
          <p:cNvPr id="5" name="Slide Number Placeholder 4">
            <a:extLst>
              <a:ext uri="{FF2B5EF4-FFF2-40B4-BE49-F238E27FC236}">
                <a16:creationId xmlns:a16="http://schemas.microsoft.com/office/drawing/2014/main" id="{334F3104-F857-7B58-8F51-798907C7AA47}"/>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58509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6028212" y="1654072"/>
            <a:ext cx="5958414" cy="3981304"/>
          </a:xfrm>
          <a:prstGeom prst="rect">
            <a:avLst/>
          </a:prstGeom>
        </p:spPr>
      </p:pic>
      <p:sp>
        <p:nvSpPr>
          <p:cNvPr id="4" name="Footer Placeholder 3"/>
          <p:cNvSpPr>
            <a:spLocks noGrp="1"/>
          </p:cNvSpPr>
          <p:nvPr>
            <p:ph type="ftr" sz="quarter" idx="11"/>
          </p:nvPr>
        </p:nvSpPr>
        <p:spPr/>
        <p:txBody>
          <a:bodyPr/>
          <a:lstStyle/>
          <a:p>
            <a:r>
              <a:rPr lang="en-US"/>
              <a:t>Director's Review at Jefferson Lab</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dirty="0"/>
          </a:p>
        </p:txBody>
      </p:sp>
      <p:pic>
        <p:nvPicPr>
          <p:cNvPr id="8" name="Picture 7"/>
          <p:cNvPicPr>
            <a:picLocks noChangeAspect="1"/>
          </p:cNvPicPr>
          <p:nvPr/>
        </p:nvPicPr>
        <p:blipFill>
          <a:blip r:embed="rId3"/>
          <a:stretch>
            <a:fillRect/>
          </a:stretch>
        </p:blipFill>
        <p:spPr>
          <a:xfrm>
            <a:off x="-240361" y="1376606"/>
            <a:ext cx="6520840" cy="4536236"/>
          </a:xfrm>
          <a:prstGeom prst="rect">
            <a:avLst/>
          </a:prstGeom>
        </p:spPr>
      </p:pic>
    </p:spTree>
    <p:extLst>
      <p:ext uri="{BB962C8B-B14F-4D97-AF65-F5344CB8AC3E}">
        <p14:creationId xmlns:p14="http://schemas.microsoft.com/office/powerpoint/2010/main" val="3905202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762000"/>
            <a:ext cx="8686800" cy="5410200"/>
          </a:xfrm>
        </p:spPr>
        <p:txBody>
          <a:bodyPr>
            <a:noAutofit/>
          </a:bodyPr>
          <a:lstStyle/>
          <a:p>
            <a:pPr marL="182880" indent="-182880" defTabSz="457200"/>
            <a:r>
              <a:rPr lang="en-US" sz="1800" dirty="0">
                <a:latin typeface="Times New Roman" pitchFamily="18" charset="0"/>
                <a:cs typeface="Times New Roman" pitchFamily="18" charset="0"/>
              </a:rPr>
              <a:t>e</a:t>
            </a:r>
            <a:r>
              <a:rPr lang="en-US" sz="1800" b="1" baseline="30000"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800" dirty="0">
                <a:latin typeface="Times New Roman" pitchFamily="18" charset="0"/>
                <a:cs typeface="Times New Roman" pitchFamily="18" charset="0"/>
              </a:rPr>
              <a:t>diffraction limit is shorter than that of relevant energy photons --&gt; atomic resolution</a:t>
            </a:r>
          </a:p>
          <a:p>
            <a:pPr marL="182880" indent="-182880" defTabSz="457200"/>
            <a:r>
              <a:rPr lang="en-US" sz="1800" dirty="0">
                <a:latin typeface="Times New Roman" pitchFamily="18" charset="0"/>
                <a:cs typeface="Times New Roman" pitchFamily="18" charset="0"/>
              </a:rPr>
              <a:t>e</a:t>
            </a:r>
            <a:r>
              <a:rPr lang="en-US" sz="1800" b="1" baseline="30000"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800" dirty="0">
                <a:latin typeface="Times New Roman" pitchFamily="18" charset="0"/>
                <a:cs typeface="Times New Roman" pitchFamily="18" charset="0"/>
              </a:rPr>
              <a:t>interaction cross-section is greater than that for X-rays --&gt; stay near the surface</a:t>
            </a:r>
          </a:p>
          <a:p>
            <a:pPr marL="182880" indent="-182880" defTabSz="457200"/>
            <a:r>
              <a:rPr lang="en-US" sz="1800" dirty="0">
                <a:latin typeface="Times New Roman" pitchFamily="18" charset="0"/>
                <a:cs typeface="Times New Roman" pitchFamily="18" charset="0"/>
              </a:rPr>
              <a:t>e</a:t>
            </a:r>
            <a:r>
              <a:rPr lang="en-US" sz="1800" b="1" baseline="30000" dirty="0">
                <a:latin typeface="Times New Roman" pitchFamily="18" charset="0"/>
                <a:cs typeface="Times New Roman" pitchFamily="18" charset="0"/>
              </a:rPr>
              <a:t>+</a:t>
            </a:r>
            <a:r>
              <a:rPr lang="en-US" sz="1800" dirty="0">
                <a:latin typeface="Times New Roman" pitchFamily="18" charset="0"/>
                <a:cs typeface="Times New Roman" pitchFamily="18" charset="0"/>
              </a:rPr>
              <a:t> attracts into while e</a:t>
            </a:r>
            <a:r>
              <a:rPr lang="en-US" sz="1800" b="1" baseline="30000" dirty="0">
                <a:latin typeface="Times New Roman" pitchFamily="18" charset="0"/>
                <a:cs typeface="Times New Roman" pitchFamily="18" charset="0"/>
              </a:rPr>
              <a:t>–</a:t>
            </a:r>
            <a:r>
              <a:rPr lang="en-US" sz="1800" dirty="0">
                <a:latin typeface="Times New Roman" pitchFamily="18" charset="0"/>
                <a:cs typeface="Times New Roman" pitchFamily="18" charset="0"/>
              </a:rPr>
              <a:t> repels from the material -&gt; big advantage over TEM/AFM, for early stage material degradation monitoring, for single molecule detection, etc.</a:t>
            </a:r>
          </a:p>
          <a:p>
            <a:pPr marL="182880" indent="-182880" defTabSz="457200"/>
            <a:r>
              <a:rPr lang="en-US" sz="1800" dirty="0">
                <a:latin typeface="Times New Roman" pitchFamily="18" charset="0"/>
                <a:cs typeface="Times New Roman" pitchFamily="18" charset="0"/>
              </a:rPr>
              <a:t>e</a:t>
            </a:r>
            <a:r>
              <a:rPr lang="en-US" sz="1800" b="1" baseline="30000" dirty="0">
                <a:latin typeface="Times New Roman" pitchFamily="18" charset="0"/>
                <a:cs typeface="Times New Roman" pitchFamily="18" charset="0"/>
              </a:rPr>
              <a:t>+</a:t>
            </a:r>
            <a:r>
              <a:rPr lang="en-US" sz="1800" dirty="0">
                <a:latin typeface="Times New Roman" pitchFamily="18" charset="0"/>
                <a:cs typeface="Times New Roman" pitchFamily="18" charset="0"/>
              </a:rPr>
              <a:t> can be traced inside the material while e</a:t>
            </a:r>
            <a:r>
              <a:rPr lang="en-US" sz="1800" b="1" baseline="30000" dirty="0">
                <a:latin typeface="Times New Roman" pitchFamily="18" charset="0"/>
                <a:cs typeface="Times New Roman" pitchFamily="18" charset="0"/>
              </a:rPr>
              <a:t>–</a:t>
            </a:r>
            <a:r>
              <a:rPr lang="en-US" sz="1800" dirty="0">
                <a:latin typeface="Times New Roman" pitchFamily="18" charset="0"/>
                <a:cs typeface="Times New Roman" pitchFamily="18" charset="0"/>
              </a:rPr>
              <a:t> is getting lost inside the “electron sea”</a:t>
            </a:r>
          </a:p>
          <a:p>
            <a:pPr marL="182880" indent="-182880" defTabSz="457200"/>
            <a:r>
              <a:rPr lang="en-US" sz="1800" dirty="0">
                <a:latin typeface="Times New Roman" pitchFamily="18" charset="0"/>
                <a:cs typeface="Times New Roman" pitchFamily="18" charset="0"/>
              </a:rPr>
              <a:t>e</a:t>
            </a:r>
            <a:r>
              <a:rPr lang="en-US" sz="1800" b="1" baseline="30000" dirty="0">
                <a:latin typeface="Times New Roman" pitchFamily="18" charset="0"/>
                <a:cs typeface="Times New Roman" pitchFamily="18" charset="0"/>
              </a:rPr>
              <a:t>+</a:t>
            </a:r>
            <a:r>
              <a:rPr lang="en-US" sz="1800" dirty="0">
                <a:latin typeface="Times New Roman" pitchFamily="18" charset="0"/>
                <a:cs typeface="Times New Roman" pitchFamily="18" charset="0"/>
              </a:rPr>
              <a:t> directly probes the electronic structure of metals and metallic compounds, positron annihilation (PA) with outer-shell electrons provides a direct image of the Fermi surface</a:t>
            </a:r>
          </a:p>
          <a:p>
            <a:pPr marL="182880" indent="-182880" defTabSz="457200"/>
            <a:r>
              <a:rPr lang="en-US" sz="1800" dirty="0">
                <a:latin typeface="Times New Roman" pitchFamily="18" charset="0"/>
                <a:cs typeface="Times New Roman" pitchFamily="18" charset="0"/>
              </a:rPr>
              <a:t>e</a:t>
            </a:r>
            <a:r>
              <a:rPr lang="en-US" sz="1800" b="1" baseline="30000" dirty="0">
                <a:latin typeface="Times New Roman" pitchFamily="18" charset="0"/>
                <a:cs typeface="Times New Roman" pitchFamily="18" charset="0"/>
              </a:rPr>
              <a:t>+</a:t>
            </a:r>
            <a:r>
              <a:rPr lang="en-US" sz="1800" dirty="0">
                <a:latin typeface="Times New Roman" pitchFamily="18" charset="0"/>
                <a:cs typeface="Times New Roman" pitchFamily="18" charset="0"/>
              </a:rPr>
              <a:t> interacts with collective excitations --&gt; molecular resonances in gases, vibrations in liquids and solids, delocalized and/or localized electronic states, defects in materials</a:t>
            </a:r>
          </a:p>
          <a:p>
            <a:pPr marL="182880" indent="-182880" defTabSz="457200"/>
            <a:r>
              <a:rPr lang="en-US" sz="1800" dirty="0">
                <a:latin typeface="Times New Roman" pitchFamily="18" charset="0"/>
                <a:cs typeface="Times New Roman" pitchFamily="18" charset="0"/>
              </a:rPr>
              <a:t>e</a:t>
            </a:r>
            <a:r>
              <a:rPr lang="en-US" sz="1800" b="1" baseline="30000" dirty="0">
                <a:latin typeface="Times New Roman" pitchFamily="18" charset="0"/>
                <a:cs typeface="Times New Roman" pitchFamily="18" charset="0"/>
              </a:rPr>
              <a:t>+</a:t>
            </a:r>
            <a:r>
              <a:rPr lang="en-US" sz="1800" dirty="0">
                <a:latin typeface="Times New Roman" pitchFamily="18" charset="0"/>
                <a:cs typeface="Times New Roman" pitchFamily="18" charset="0"/>
              </a:rPr>
              <a:t> can probe surfaces and interfaces --&gt; depth-profiling studies, 3D imaging of defects</a:t>
            </a:r>
          </a:p>
          <a:p>
            <a:pPr marL="182880" indent="-182880" defTabSz="457200"/>
            <a:r>
              <a:rPr lang="en-US" sz="1800" dirty="0">
                <a:latin typeface="Times New Roman" pitchFamily="18" charset="0"/>
                <a:cs typeface="Times New Roman" pitchFamily="18" charset="0"/>
              </a:rPr>
              <a:t>e</a:t>
            </a:r>
            <a:r>
              <a:rPr lang="en-US" sz="1800" b="1" baseline="30000" dirty="0">
                <a:latin typeface="Times New Roman" pitchFamily="18" charset="0"/>
                <a:cs typeface="Times New Roman" pitchFamily="18" charset="0"/>
              </a:rPr>
              <a:t>+</a:t>
            </a:r>
            <a:r>
              <a:rPr lang="en-US" sz="1800" dirty="0">
                <a:latin typeface="Times New Roman" pitchFamily="18" charset="0"/>
                <a:cs typeface="Times New Roman" pitchFamily="18" charset="0"/>
              </a:rPr>
              <a:t> can form Ps in insulator materials, or in (e</a:t>
            </a:r>
            <a:r>
              <a:rPr lang="en-US" sz="1800" b="1" baseline="30000" dirty="0">
                <a:latin typeface="Times New Roman" pitchFamily="18" charset="0"/>
                <a:cs typeface="Times New Roman" pitchFamily="18" charset="0"/>
              </a:rPr>
              <a:t>+</a:t>
            </a:r>
            <a:r>
              <a:rPr lang="en-US" sz="1800" b="1" dirty="0">
                <a:latin typeface="Times New Roman" pitchFamily="18" charset="0"/>
                <a:cs typeface="Times New Roman" pitchFamily="18" charset="0"/>
              </a:rPr>
              <a:t>-</a:t>
            </a:r>
            <a:r>
              <a:rPr lang="en-US" sz="1800" dirty="0">
                <a:latin typeface="Times New Roman" pitchFamily="18" charset="0"/>
                <a:cs typeface="Times New Roman" pitchFamily="18" charset="0"/>
              </a:rPr>
              <a:t>e</a:t>
            </a:r>
            <a:r>
              <a:rPr lang="en-US" sz="1800" b="1" baseline="30000" dirty="0">
                <a:latin typeface="Times New Roman" pitchFamily="18" charset="0"/>
                <a:cs typeface="Times New Roman" pitchFamily="18" charset="0"/>
              </a:rPr>
              <a:t>–</a:t>
            </a:r>
            <a:r>
              <a:rPr lang="en-US" sz="1800" dirty="0">
                <a:latin typeface="Times New Roman" pitchFamily="18" charset="0"/>
                <a:cs typeface="Times New Roman" pitchFamily="18" charset="0"/>
              </a:rPr>
              <a:t>) scattering reactions:</a:t>
            </a:r>
          </a:p>
          <a:p>
            <a:pPr marL="0" indent="0" defTabSz="411480">
              <a:lnSpc>
                <a:spcPts val="2000"/>
              </a:lnSpc>
              <a:buNone/>
            </a:pPr>
            <a:r>
              <a:rPr lang="en-US" sz="1800" dirty="0">
                <a:latin typeface="Times New Roman" pitchFamily="18" charset="0"/>
                <a:cs typeface="Times New Roman" pitchFamily="18" charset="0"/>
                <a:sym typeface="Wingdings" pitchFamily="2" charset="2"/>
              </a:rPr>
              <a:t>	</a:t>
            </a:r>
            <a:r>
              <a:rPr lang="en-US" sz="1800" dirty="0">
                <a:latin typeface="Times New Roman" pitchFamily="18" charset="0"/>
                <a:cs typeface="Times New Roman" pitchFamily="18" charset="0"/>
              </a:rPr>
              <a:t>Ps in vacuum --&gt; a unique tool for advanced QED models testing</a:t>
            </a:r>
          </a:p>
          <a:p>
            <a:pPr marL="0" indent="0" defTabSz="411480">
              <a:lnSpc>
                <a:spcPts val="2000"/>
              </a:lnSpc>
              <a:buNone/>
            </a:pPr>
            <a:r>
              <a:rPr lang="en-US" sz="1800" dirty="0">
                <a:latin typeface="Times New Roman" pitchFamily="18" charset="0"/>
                <a:cs typeface="Times New Roman" pitchFamily="18" charset="0"/>
              </a:rPr>
              <a:t>	Ps in material --&gt; unaffected by Coulomb interaction (neutral !!), very sensitive to 	internal vibrations, </a:t>
            </a:r>
            <a:r>
              <a:rPr lang="en-US" sz="1800" dirty="0">
                <a:latin typeface="Times New Roman" pitchFamily="18" charset="0"/>
                <a:cs typeface="Times New Roman" pitchFamily="18" charset="0"/>
                <a:sym typeface="Wingdings" pitchFamily="2" charset="2"/>
              </a:rPr>
              <a:t>has </a:t>
            </a:r>
            <a:r>
              <a:rPr lang="en-US" sz="1800" dirty="0">
                <a:latin typeface="Times New Roman" pitchFamily="18" charset="0"/>
                <a:cs typeface="Times New Roman" pitchFamily="18" charset="0"/>
              </a:rPr>
              <a:t>negative work function and tends to enter micro-cavities, 	probes free volume type defects and porosity (mechanical stability !!) of dielectric 	materials, including biological materials (e.g., living tissue), biopolymers, etc.</a:t>
            </a:r>
          </a:p>
        </p:txBody>
      </p:sp>
      <p:sp>
        <p:nvSpPr>
          <p:cNvPr id="6" name="Title 1"/>
          <p:cNvSpPr txBox="1">
            <a:spLocks/>
          </p:cNvSpPr>
          <p:nvPr/>
        </p:nvSpPr>
        <p:spPr>
          <a:xfrm>
            <a:off x="2259106" y="152400"/>
            <a:ext cx="7448774" cy="53340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dirty="0">
                <a:effectLst>
                  <a:outerShdw blurRad="50800" dist="38100" dir="5400000" algn="t" rotWithShape="0">
                    <a:prstClr val="black">
                      <a:alpha val="40000"/>
                    </a:prstClr>
                  </a:outerShdw>
                </a:effectLst>
              </a:rPr>
              <a:t>Why positrons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966843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14" y="1537138"/>
            <a:ext cx="8748986" cy="5675586"/>
          </a:xfrm>
        </p:spPr>
        <p:txBody>
          <a:bodyPr>
            <a:noAutofit/>
          </a:bodyPr>
          <a:lstStyle/>
          <a:p>
            <a:pPr lvl="0"/>
            <a:r>
              <a:rPr lang="en-US" sz="2000" b="1" dirty="0"/>
              <a:t>positron lifetime and (coincident) Doppler broadening spectroscopy</a:t>
            </a:r>
            <a:endParaRPr lang="en-US" sz="2000" dirty="0"/>
          </a:p>
          <a:p>
            <a:pPr marL="0" indent="0">
              <a:buNone/>
            </a:pPr>
            <a:r>
              <a:rPr lang="en-US" sz="2000" dirty="0"/>
              <a:t>      the depth dependent analysis of vacancy-like defects and their chemical</a:t>
            </a:r>
          </a:p>
          <a:p>
            <a:pPr marL="0" indent="0">
              <a:buNone/>
            </a:pPr>
            <a:r>
              <a:rPr lang="en-US" sz="2000" dirty="0"/>
              <a:t>      surrounding </a:t>
            </a:r>
          </a:p>
          <a:p>
            <a:pPr lvl="0"/>
            <a:r>
              <a:rPr lang="en-US" sz="2000" b="1" dirty="0"/>
              <a:t>annihilation induced Auger-electron spectroscopy</a:t>
            </a:r>
            <a:endParaRPr lang="en-US" sz="2000" dirty="0"/>
          </a:p>
          <a:p>
            <a:pPr marL="0" indent="0">
              <a:buNone/>
            </a:pPr>
            <a:r>
              <a:rPr lang="en-US" sz="2000" dirty="0"/>
              <a:t>      surface studies, the analysis of the elemental composition in the topmost   </a:t>
            </a:r>
          </a:p>
          <a:p>
            <a:pPr marL="0" indent="0">
              <a:buNone/>
            </a:pPr>
            <a:r>
              <a:rPr lang="en-US" sz="2000" dirty="0"/>
              <a:t>      atomic layer </a:t>
            </a:r>
          </a:p>
          <a:p>
            <a:pPr lvl="0"/>
            <a:r>
              <a:rPr lang="en-US" sz="2000" b="1" dirty="0"/>
              <a:t>positron diffraction and reflection </a:t>
            </a:r>
            <a:r>
              <a:rPr lang="en-US" sz="2000" dirty="0"/>
              <a:t>- the atomic positions at the surface with outstanding accuracy</a:t>
            </a:r>
          </a:p>
          <a:p>
            <a:pPr lvl="0"/>
            <a:r>
              <a:rPr lang="en-US" sz="2000" b="1" dirty="0"/>
              <a:t>low-energy </a:t>
            </a:r>
            <a:r>
              <a:rPr lang="en-US" sz="2000" b="1" dirty="0" err="1"/>
              <a:t>positronium</a:t>
            </a:r>
            <a:r>
              <a:rPr lang="en-US" sz="2000" b="1" dirty="0"/>
              <a:t> beams with narrow band width</a:t>
            </a:r>
            <a:r>
              <a:rPr lang="en-US" sz="2000" dirty="0"/>
              <a:t>– for surface science and fundamental experiments, e.g. production of cold </a:t>
            </a:r>
            <a:r>
              <a:rPr lang="en-US" sz="2000" dirty="0" err="1"/>
              <a:t>positronium</a:t>
            </a:r>
            <a:r>
              <a:rPr lang="en-US" sz="2000" dirty="0"/>
              <a:t> or </a:t>
            </a:r>
            <a:r>
              <a:rPr lang="en-US" sz="2000" dirty="0" err="1"/>
              <a:t>positronium</a:t>
            </a:r>
            <a:r>
              <a:rPr lang="en-US" sz="2000" dirty="0"/>
              <a:t> negative ions, Ps Bose-Einstein condensate, anti hydrogen atoms, QED fundamental tests</a:t>
            </a:r>
          </a:p>
          <a:p>
            <a:pPr marL="0" indent="0">
              <a:buNone/>
            </a:pPr>
            <a:endParaRPr lang="en-US" dirty="0"/>
          </a:p>
        </p:txBody>
      </p:sp>
      <p:sp>
        <p:nvSpPr>
          <p:cNvPr id="6" name="Title 1"/>
          <p:cNvSpPr txBox="1">
            <a:spLocks/>
          </p:cNvSpPr>
          <p:nvPr/>
        </p:nvSpPr>
        <p:spPr>
          <a:xfrm>
            <a:off x="1245476" y="152400"/>
            <a:ext cx="9601200" cy="90389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2800" dirty="0"/>
          </a:p>
          <a:p>
            <a:r>
              <a:rPr lang="en-US" sz="2800" dirty="0"/>
              <a:t>Slow positron beams in solid state physics and materials science</a:t>
            </a:r>
          </a:p>
          <a:p>
            <a:endParaRPr lang="en-US" sz="3600" b="1" dirty="0">
              <a:effectLst>
                <a:outerShdw blurRad="50800" dist="38100" dir="5400000" algn="t" rotWithShape="0">
                  <a:prstClr val="black">
                    <a:alpha val="40000"/>
                  </a:prst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478232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010400" cy="609600"/>
          </a:xfr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p>
            <a:r>
              <a:rPr lang="en-US" sz="4000" dirty="0">
                <a:effectLst>
                  <a:outerShdw blurRad="50800" dist="38100" dir="5400000" algn="t" rotWithShape="0">
                    <a:prstClr val="black">
                      <a:alpha val="40000"/>
                    </a:prstClr>
                  </a:outerShdw>
                </a:effectLst>
              </a:rPr>
              <a:t>Surface Defects Depth Profiling</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6347412"/>
            <a:ext cx="1143000" cy="357188"/>
          </a:xfrm>
          <a:prstGeom prst="rect">
            <a:avLst/>
          </a:prstGeom>
        </p:spPr>
      </p:pic>
      <p:pic>
        <p:nvPicPr>
          <p:cNvPr id="15" name="Picture 2" descr="Directory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6372007"/>
            <a:ext cx="1295400" cy="30799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438400" y="4935380"/>
            <a:ext cx="4267200" cy="246221"/>
          </a:xfrm>
          <a:prstGeom prst="rect">
            <a:avLst/>
          </a:prstGeom>
          <a:noFill/>
        </p:spPr>
        <p:txBody>
          <a:bodyPr wrap="square" rtlCol="0">
            <a:spAutoFit/>
          </a:bodyPr>
          <a:lstStyle/>
          <a:p>
            <a:r>
              <a:rPr lang="en-US" sz="1000" dirty="0"/>
              <a:t>*Picture courtesy of R. Krause-</a:t>
            </a:r>
            <a:r>
              <a:rPr lang="en-US" sz="1000" dirty="0" err="1"/>
              <a:t>Rehberg</a:t>
            </a:r>
            <a:r>
              <a:rPr lang="en-US" sz="1000" dirty="0"/>
              <a:t>, EPOS, Dresden Germany</a:t>
            </a:r>
          </a:p>
        </p:txBody>
      </p:sp>
      <p:sp>
        <p:nvSpPr>
          <p:cNvPr id="20" name="TextBox 19"/>
          <p:cNvSpPr txBox="1"/>
          <p:nvPr/>
        </p:nvSpPr>
        <p:spPr>
          <a:xfrm>
            <a:off x="7045198" y="1143001"/>
            <a:ext cx="3622802" cy="4708981"/>
          </a:xfrm>
          <a:prstGeom prst="rect">
            <a:avLst/>
          </a:prstGeom>
          <a:noFill/>
        </p:spPr>
        <p:txBody>
          <a:bodyPr wrap="square" rtlCol="0">
            <a:spAutoFit/>
          </a:bodyPr>
          <a:lstStyle/>
          <a:p>
            <a:r>
              <a:rPr lang="en-US" sz="1500" dirty="0">
                <a:latin typeface="Times New Roman" pitchFamily="18" charset="0"/>
                <a:cs typeface="Times New Roman" pitchFamily="18" charset="0"/>
              </a:rPr>
              <a:t>With 1-2 </a:t>
            </a:r>
            <a:r>
              <a:rPr lang="en-US" sz="1500" dirty="0">
                <a:latin typeface="Symbol" pitchFamily="18" charset="2"/>
                <a:cs typeface="Times New Roman" pitchFamily="18" charset="0"/>
              </a:rPr>
              <a:t>m</a:t>
            </a:r>
            <a:r>
              <a:rPr lang="en-US" sz="1500" dirty="0">
                <a:latin typeface="Times New Roman" pitchFamily="18" charset="0"/>
                <a:cs typeface="Times New Roman" pitchFamily="18" charset="0"/>
              </a:rPr>
              <a:t>m diameter positron beam directed on the sample, slow positrons are getting trapped by surface defects as they are moving and losing their energy inside the sample. They stop completely in about 10 </a:t>
            </a:r>
            <a:r>
              <a:rPr lang="en-US" sz="1500" dirty="0">
                <a:latin typeface="Symbol" pitchFamily="18" charset="2"/>
                <a:cs typeface="Times New Roman" pitchFamily="18" charset="0"/>
              </a:rPr>
              <a:t>m</a:t>
            </a:r>
            <a:r>
              <a:rPr lang="en-US" sz="1500" dirty="0">
                <a:latin typeface="Times New Roman" pitchFamily="18" charset="0"/>
                <a:cs typeface="Times New Roman" pitchFamily="18" charset="0"/>
              </a:rPr>
              <a:t>m thick surface layer and then annihilate on defects. Their lifetime reflects the defect electron density and the surface defect depth profile:</a:t>
            </a:r>
          </a:p>
          <a:p>
            <a:endParaRPr lang="en-US" sz="1500" dirty="0">
              <a:latin typeface="Times New Roman" pitchFamily="18" charset="0"/>
              <a:cs typeface="Times New Roman" pitchFamily="18" charset="0"/>
            </a:endParaRPr>
          </a:p>
          <a:p>
            <a:pPr marL="285750" indent="-285750" defTabSz="457200">
              <a:buFont typeface="Arial" pitchFamily="34" charset="0"/>
              <a:buChar char="•"/>
            </a:pPr>
            <a:r>
              <a:rPr lang="en-US" sz="1500" dirty="0">
                <a:latin typeface="Times New Roman" pitchFamily="18" charset="0"/>
                <a:cs typeface="Times New Roman" pitchFamily="18" charset="0"/>
              </a:rPr>
              <a:t>Metals, alloys, semiconductors &gt;&gt; characterization of surfaces, early stage material degradation, voids, vacancies, substitution defects, etc.</a:t>
            </a:r>
          </a:p>
          <a:p>
            <a:pPr marL="285750" indent="-285750">
              <a:buFont typeface="Arial" pitchFamily="34" charset="0"/>
              <a:buChar char="•"/>
            </a:pPr>
            <a:endParaRPr lang="en-US" sz="1500" dirty="0">
              <a:latin typeface="Times New Roman" pitchFamily="18" charset="0"/>
              <a:cs typeface="Times New Roman" pitchFamily="18" charset="0"/>
            </a:endParaRPr>
          </a:p>
          <a:p>
            <a:pPr marL="285750" indent="-285750">
              <a:buFont typeface="Arial" pitchFamily="34" charset="0"/>
              <a:buChar char="•"/>
            </a:pPr>
            <a:r>
              <a:rPr lang="en-US" sz="1500" dirty="0">
                <a:latin typeface="Times New Roman" pitchFamily="18" charset="0"/>
                <a:cs typeface="Times New Roman" pitchFamily="18" charset="0"/>
              </a:rPr>
              <a:t>Insulators (Ps forms !!) &gt;&gt; characterization of free volume type defects, porosity, momentum relaxation, phonons, magnetic quenching, </a:t>
            </a:r>
            <a:r>
              <a:rPr lang="en-US" sz="1500" dirty="0" err="1">
                <a:latin typeface="Times New Roman" pitchFamily="18" charset="0"/>
                <a:cs typeface="Times New Roman" pitchFamily="18" charset="0"/>
              </a:rPr>
              <a:t>ortho</a:t>
            </a:r>
            <a:r>
              <a:rPr lang="en-US" sz="1500" dirty="0">
                <a:latin typeface="Times New Roman" pitchFamily="18" charset="0"/>
                <a:cs typeface="Times New Roman" pitchFamily="18" charset="0"/>
              </a:rPr>
              <a:t>-</a:t>
            </a:r>
            <a:r>
              <a:rPr lang="en-US" sz="1500" dirty="0" err="1">
                <a:latin typeface="Times New Roman" pitchFamily="18" charset="0"/>
                <a:cs typeface="Times New Roman" pitchFamily="18" charset="0"/>
              </a:rPr>
              <a:t>para</a:t>
            </a:r>
            <a:r>
              <a:rPr lang="en-US" sz="1500" dirty="0">
                <a:latin typeface="Times New Roman" pitchFamily="18" charset="0"/>
                <a:cs typeface="Times New Roman" pitchFamily="18" charset="0"/>
              </a:rPr>
              <a:t>-conversion, etc.</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1602" y="1256774"/>
            <a:ext cx="5368798" cy="3696226"/>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582175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917" y="304800"/>
            <a:ext cx="10689021" cy="609600"/>
          </a:xfr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p>
            <a:r>
              <a:rPr lang="en-US" sz="2400" dirty="0">
                <a:effectLst>
                  <a:outerShdw blurRad="50800" dist="38100" dir="5400000" algn="t" rotWithShape="0">
                    <a:prstClr val="black">
                      <a:alpha val="40000"/>
                    </a:prstClr>
                  </a:outerShdw>
                </a:effectLst>
              </a:rPr>
              <a:t>Difference between electron and positron refraction and reflection</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0900" y="6476816"/>
            <a:ext cx="1143000" cy="357188"/>
          </a:xfrm>
          <a:prstGeom prst="rect">
            <a:avLst/>
          </a:prstGeom>
        </p:spPr>
      </p:pic>
      <p:pic>
        <p:nvPicPr>
          <p:cNvPr id="15" name="Picture 2" descr="Directory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44" y="6526006"/>
            <a:ext cx="1295400" cy="30799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2940446" y="942471"/>
            <a:ext cx="5783580" cy="2072640"/>
          </a:xfrm>
          <a:prstGeom prst="rect">
            <a:avLst/>
          </a:prstGeom>
          <a:noFill/>
          <a:ln>
            <a:noFill/>
          </a:ln>
        </p:spPr>
      </p:pic>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2932566" y="2980850"/>
            <a:ext cx="5783580" cy="3877150"/>
          </a:xfrm>
          <a:prstGeom prst="rect">
            <a:avLst/>
          </a:prstGeom>
          <a:noFill/>
          <a:ln>
            <a:noFill/>
          </a:ln>
        </p:spPr>
      </p:pic>
    </p:spTree>
    <p:extLst>
      <p:ext uri="{BB962C8B-B14F-4D97-AF65-F5344CB8AC3E}">
        <p14:creationId xmlns:p14="http://schemas.microsoft.com/office/powerpoint/2010/main" val="3303792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917" y="304800"/>
            <a:ext cx="10689021" cy="609600"/>
          </a:xfr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p>
            <a:r>
              <a:rPr lang="en-US" sz="2400" dirty="0">
                <a:effectLst>
                  <a:outerShdw blurRad="50800" dist="38100" dir="5400000" algn="t" rotWithShape="0">
                    <a:prstClr val="black">
                      <a:alpha val="40000"/>
                    </a:prstClr>
                  </a:outerShdw>
                </a:effectLst>
              </a:rPr>
              <a:t>Difference Between Electron and Positron Auger Spectroscopy</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96" y="1131053"/>
            <a:ext cx="4445476" cy="3382572"/>
          </a:xfrm>
          <a:prstGeom prst="rect">
            <a:avLst/>
          </a:prstGeom>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4887311" y="1128987"/>
            <a:ext cx="6479628" cy="3318420"/>
          </a:xfrm>
          <a:prstGeom prst="rect">
            <a:avLst/>
          </a:prstGeom>
          <a:noFill/>
          <a:ln>
            <a:noFill/>
          </a:ln>
        </p:spPr>
      </p:pic>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6720543" y="4513625"/>
            <a:ext cx="4055188" cy="2320379"/>
          </a:xfrm>
          <a:prstGeom prst="rect">
            <a:avLst/>
          </a:prstGeom>
          <a:noFill/>
          <a:ln>
            <a:noFill/>
          </a:ln>
        </p:spPr>
      </p:pic>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102474" y="4559935"/>
            <a:ext cx="6219497" cy="2298065"/>
          </a:xfrm>
          <a:prstGeom prst="rect">
            <a:avLst/>
          </a:prstGeom>
          <a:noFill/>
          <a:ln>
            <a:noFill/>
          </a:ln>
        </p:spPr>
      </p:pic>
    </p:spTree>
    <p:extLst>
      <p:ext uri="{BB962C8B-B14F-4D97-AF65-F5344CB8AC3E}">
        <p14:creationId xmlns:p14="http://schemas.microsoft.com/office/powerpoint/2010/main" val="1385000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020" name="Oval 132"/>
          <p:cNvSpPr>
            <a:spLocks noChangeArrowheads="1"/>
          </p:cNvSpPr>
          <p:nvPr/>
        </p:nvSpPr>
        <p:spPr bwMode="auto">
          <a:xfrm>
            <a:off x="3124201" y="1558806"/>
            <a:ext cx="3735387" cy="519351"/>
          </a:xfrm>
          <a:prstGeom prst="ellipse">
            <a:avLst/>
          </a:prstGeom>
          <a:solidFill>
            <a:srgbClr val="FF6600">
              <a:alpha val="20000"/>
            </a:srgbClr>
          </a:solidFill>
          <a:ln w="25400" algn="ctr">
            <a:solidFill>
              <a:srgbClr val="FF6600"/>
            </a:solidFill>
            <a:round/>
            <a:headEnd/>
            <a:tailEnd/>
          </a:ln>
          <a:effectLst/>
        </p:spPr>
        <p:txBody>
          <a:bodyPr anchor="ctr">
            <a:spAutoFit/>
          </a:bodyPr>
          <a:lstStyle/>
          <a:p>
            <a:endParaRPr lang="ru-RU"/>
          </a:p>
        </p:txBody>
      </p:sp>
      <p:grpSp>
        <p:nvGrpSpPr>
          <p:cNvPr id="165891" name="Group 3"/>
          <p:cNvGrpSpPr>
            <a:grpSpLocks/>
          </p:cNvGrpSpPr>
          <p:nvPr/>
        </p:nvGrpSpPr>
        <p:grpSpPr bwMode="auto">
          <a:xfrm>
            <a:off x="3395663" y="3343275"/>
            <a:ext cx="855662" cy="774700"/>
            <a:chOff x="442" y="1530"/>
            <a:chExt cx="737" cy="772"/>
          </a:xfrm>
        </p:grpSpPr>
        <p:grpSp>
          <p:nvGrpSpPr>
            <p:cNvPr id="165892" name="Group 4"/>
            <p:cNvGrpSpPr>
              <a:grpSpLocks/>
            </p:cNvGrpSpPr>
            <p:nvPr/>
          </p:nvGrpSpPr>
          <p:grpSpPr bwMode="auto">
            <a:xfrm>
              <a:off x="442" y="1530"/>
              <a:ext cx="737" cy="296"/>
              <a:chOff x="442" y="1645"/>
              <a:chExt cx="737" cy="296"/>
            </a:xfrm>
          </p:grpSpPr>
          <p:sp>
            <p:nvSpPr>
              <p:cNvPr id="165893" name="Line 5"/>
              <p:cNvSpPr>
                <a:spLocks noChangeShapeType="1"/>
              </p:cNvSpPr>
              <p:nvPr/>
            </p:nvSpPr>
            <p:spPr bwMode="auto">
              <a:xfrm>
                <a:off x="697" y="1706"/>
                <a:ext cx="482" cy="0"/>
              </a:xfrm>
              <a:prstGeom prst="line">
                <a:avLst/>
              </a:prstGeom>
              <a:noFill/>
              <a:ln w="25400">
                <a:solidFill>
                  <a:srgbClr val="FF6600"/>
                </a:solidFill>
                <a:round/>
                <a:headEnd/>
                <a:tailEnd/>
              </a:ln>
              <a:effectLst/>
            </p:spPr>
            <p:txBody>
              <a:bodyPr wrap="none">
                <a:spAutoFit/>
              </a:bodyPr>
              <a:lstStyle/>
              <a:p>
                <a:endParaRPr lang="ru-RU"/>
              </a:p>
            </p:txBody>
          </p:sp>
          <p:sp>
            <p:nvSpPr>
              <p:cNvPr id="165894" name="Line 6"/>
              <p:cNvSpPr>
                <a:spLocks noChangeShapeType="1"/>
              </p:cNvSpPr>
              <p:nvPr/>
            </p:nvSpPr>
            <p:spPr bwMode="auto">
              <a:xfrm>
                <a:off x="442" y="1877"/>
                <a:ext cx="482" cy="0"/>
              </a:xfrm>
              <a:prstGeom prst="line">
                <a:avLst/>
              </a:prstGeom>
              <a:noFill/>
              <a:ln w="25400">
                <a:solidFill>
                  <a:srgbClr val="FF6600"/>
                </a:solidFill>
                <a:round/>
                <a:headEnd/>
                <a:tailEnd/>
              </a:ln>
              <a:effectLst/>
            </p:spPr>
            <p:txBody>
              <a:bodyPr wrap="none">
                <a:spAutoFit/>
              </a:bodyPr>
              <a:lstStyle/>
              <a:p>
                <a:endParaRPr lang="ru-RU"/>
              </a:p>
            </p:txBody>
          </p:sp>
          <p:sp>
            <p:nvSpPr>
              <p:cNvPr id="165895" name="Line 7"/>
              <p:cNvSpPr>
                <a:spLocks noChangeShapeType="1"/>
              </p:cNvSpPr>
              <p:nvPr/>
            </p:nvSpPr>
            <p:spPr bwMode="auto">
              <a:xfrm rot="7800000">
                <a:off x="899" y="1753"/>
                <a:ext cx="295" cy="82"/>
              </a:xfrm>
              <a:prstGeom prst="line">
                <a:avLst/>
              </a:prstGeom>
              <a:noFill/>
              <a:ln w="25400">
                <a:solidFill>
                  <a:srgbClr val="FF6600"/>
                </a:solidFill>
                <a:round/>
                <a:headEnd/>
                <a:tailEnd/>
              </a:ln>
              <a:effectLst/>
            </p:spPr>
            <p:txBody>
              <a:bodyPr>
                <a:spAutoFit/>
              </a:bodyPr>
              <a:lstStyle/>
              <a:p>
                <a:endParaRPr lang="ru-RU"/>
              </a:p>
            </p:txBody>
          </p:sp>
          <p:sp>
            <p:nvSpPr>
              <p:cNvPr id="165896" name="Line 8"/>
              <p:cNvSpPr>
                <a:spLocks noChangeShapeType="1"/>
              </p:cNvSpPr>
              <p:nvPr/>
            </p:nvSpPr>
            <p:spPr bwMode="auto">
              <a:xfrm rot="7800000">
                <a:off x="419" y="1752"/>
                <a:ext cx="295" cy="82"/>
              </a:xfrm>
              <a:prstGeom prst="line">
                <a:avLst/>
              </a:prstGeom>
              <a:noFill/>
              <a:ln w="25400">
                <a:solidFill>
                  <a:srgbClr val="FF6600"/>
                </a:solidFill>
                <a:round/>
                <a:headEnd/>
                <a:tailEnd/>
              </a:ln>
              <a:effectLst/>
            </p:spPr>
            <p:txBody>
              <a:bodyPr>
                <a:spAutoFit/>
              </a:bodyPr>
              <a:lstStyle/>
              <a:p>
                <a:endParaRPr lang="ru-RU"/>
              </a:p>
            </p:txBody>
          </p:sp>
        </p:grpSp>
        <p:sp>
          <p:nvSpPr>
            <p:cNvPr id="165897" name="Line 9"/>
            <p:cNvSpPr>
              <a:spLocks noChangeShapeType="1"/>
            </p:cNvSpPr>
            <p:nvPr/>
          </p:nvSpPr>
          <p:spPr bwMode="auto">
            <a:xfrm>
              <a:off x="697" y="2067"/>
              <a:ext cx="482" cy="0"/>
            </a:xfrm>
            <a:prstGeom prst="line">
              <a:avLst/>
            </a:prstGeom>
            <a:noFill/>
            <a:ln w="25400">
              <a:solidFill>
                <a:srgbClr val="FF6600"/>
              </a:solidFill>
              <a:prstDash val="dash"/>
              <a:round/>
              <a:headEnd/>
              <a:tailEnd/>
            </a:ln>
            <a:effectLst/>
          </p:spPr>
          <p:txBody>
            <a:bodyPr wrap="none">
              <a:spAutoFit/>
            </a:bodyPr>
            <a:lstStyle/>
            <a:p>
              <a:endParaRPr lang="ru-RU"/>
            </a:p>
          </p:txBody>
        </p:sp>
        <p:sp>
          <p:nvSpPr>
            <p:cNvPr id="165898" name="Line 10"/>
            <p:cNvSpPr>
              <a:spLocks noChangeShapeType="1"/>
            </p:cNvSpPr>
            <p:nvPr/>
          </p:nvSpPr>
          <p:spPr bwMode="auto">
            <a:xfrm>
              <a:off x="442" y="2238"/>
              <a:ext cx="482" cy="0"/>
            </a:xfrm>
            <a:prstGeom prst="line">
              <a:avLst/>
            </a:prstGeom>
            <a:noFill/>
            <a:ln w="25400">
              <a:solidFill>
                <a:srgbClr val="FF6600"/>
              </a:solidFill>
              <a:round/>
              <a:headEnd/>
              <a:tailEnd/>
            </a:ln>
            <a:effectLst/>
          </p:spPr>
          <p:txBody>
            <a:bodyPr wrap="none">
              <a:spAutoFit/>
            </a:bodyPr>
            <a:lstStyle/>
            <a:p>
              <a:endParaRPr lang="ru-RU"/>
            </a:p>
          </p:txBody>
        </p:sp>
        <p:sp>
          <p:nvSpPr>
            <p:cNvPr id="165899" name="Line 11"/>
            <p:cNvSpPr>
              <a:spLocks noChangeShapeType="1"/>
            </p:cNvSpPr>
            <p:nvPr/>
          </p:nvSpPr>
          <p:spPr bwMode="auto">
            <a:xfrm rot="7800000">
              <a:off x="899" y="2114"/>
              <a:ext cx="295" cy="82"/>
            </a:xfrm>
            <a:prstGeom prst="line">
              <a:avLst/>
            </a:prstGeom>
            <a:noFill/>
            <a:ln w="25400">
              <a:solidFill>
                <a:srgbClr val="FF6600"/>
              </a:solidFill>
              <a:round/>
              <a:headEnd/>
              <a:tailEnd/>
            </a:ln>
            <a:effectLst/>
          </p:spPr>
          <p:txBody>
            <a:bodyPr>
              <a:spAutoFit/>
            </a:bodyPr>
            <a:lstStyle/>
            <a:p>
              <a:endParaRPr lang="ru-RU"/>
            </a:p>
          </p:txBody>
        </p:sp>
        <p:sp>
          <p:nvSpPr>
            <p:cNvPr id="165900" name="Line 12"/>
            <p:cNvSpPr>
              <a:spLocks noChangeShapeType="1"/>
            </p:cNvSpPr>
            <p:nvPr/>
          </p:nvSpPr>
          <p:spPr bwMode="auto">
            <a:xfrm rot="7800000">
              <a:off x="419" y="2113"/>
              <a:ext cx="295" cy="82"/>
            </a:xfrm>
            <a:prstGeom prst="line">
              <a:avLst/>
            </a:prstGeom>
            <a:noFill/>
            <a:ln w="25400">
              <a:solidFill>
                <a:srgbClr val="FF6600"/>
              </a:solidFill>
              <a:prstDash val="dash"/>
              <a:round/>
              <a:headEnd/>
              <a:tailEnd/>
            </a:ln>
            <a:effectLst/>
          </p:spPr>
          <p:txBody>
            <a:bodyPr>
              <a:spAutoFit/>
            </a:bodyPr>
            <a:lstStyle/>
            <a:p>
              <a:endParaRPr lang="ru-RU"/>
            </a:p>
          </p:txBody>
        </p:sp>
        <p:sp>
          <p:nvSpPr>
            <p:cNvPr id="165901" name="Line 13"/>
            <p:cNvSpPr>
              <a:spLocks noChangeShapeType="1"/>
            </p:cNvSpPr>
            <p:nvPr/>
          </p:nvSpPr>
          <p:spPr bwMode="auto">
            <a:xfrm rot="5400000">
              <a:off x="201" y="1999"/>
              <a:ext cx="482" cy="0"/>
            </a:xfrm>
            <a:prstGeom prst="line">
              <a:avLst/>
            </a:prstGeom>
            <a:noFill/>
            <a:ln w="25400">
              <a:solidFill>
                <a:srgbClr val="FF6600"/>
              </a:solidFill>
              <a:round/>
              <a:headEnd/>
              <a:tailEnd/>
            </a:ln>
            <a:effectLst/>
          </p:spPr>
          <p:txBody>
            <a:bodyPr wrap="none">
              <a:spAutoFit/>
            </a:bodyPr>
            <a:lstStyle/>
            <a:p>
              <a:endParaRPr lang="ru-RU"/>
            </a:p>
          </p:txBody>
        </p:sp>
        <p:sp>
          <p:nvSpPr>
            <p:cNvPr id="165902" name="Line 14"/>
            <p:cNvSpPr>
              <a:spLocks noChangeShapeType="1"/>
            </p:cNvSpPr>
            <p:nvPr/>
          </p:nvSpPr>
          <p:spPr bwMode="auto">
            <a:xfrm rot="5400000">
              <a:off x="683" y="1999"/>
              <a:ext cx="482" cy="0"/>
            </a:xfrm>
            <a:prstGeom prst="line">
              <a:avLst/>
            </a:prstGeom>
            <a:noFill/>
            <a:ln w="25400">
              <a:solidFill>
                <a:srgbClr val="FF6600"/>
              </a:solidFill>
              <a:round/>
              <a:headEnd/>
              <a:tailEnd/>
            </a:ln>
            <a:effectLst/>
          </p:spPr>
          <p:txBody>
            <a:bodyPr wrap="none">
              <a:spAutoFit/>
            </a:bodyPr>
            <a:lstStyle/>
            <a:p>
              <a:endParaRPr lang="ru-RU"/>
            </a:p>
          </p:txBody>
        </p:sp>
        <p:sp>
          <p:nvSpPr>
            <p:cNvPr id="165903" name="Line 15"/>
            <p:cNvSpPr>
              <a:spLocks noChangeShapeType="1"/>
            </p:cNvSpPr>
            <p:nvPr/>
          </p:nvSpPr>
          <p:spPr bwMode="auto">
            <a:xfrm rot="5400000">
              <a:off x="456" y="1824"/>
              <a:ext cx="482" cy="0"/>
            </a:xfrm>
            <a:prstGeom prst="line">
              <a:avLst/>
            </a:prstGeom>
            <a:noFill/>
            <a:ln w="25400">
              <a:solidFill>
                <a:srgbClr val="FF6600"/>
              </a:solidFill>
              <a:prstDash val="dash"/>
              <a:round/>
              <a:headEnd/>
              <a:tailEnd/>
            </a:ln>
            <a:effectLst/>
          </p:spPr>
          <p:txBody>
            <a:bodyPr wrap="none">
              <a:spAutoFit/>
            </a:bodyPr>
            <a:lstStyle/>
            <a:p>
              <a:endParaRPr lang="ru-RU"/>
            </a:p>
          </p:txBody>
        </p:sp>
        <p:sp>
          <p:nvSpPr>
            <p:cNvPr id="165904" name="Line 16"/>
            <p:cNvSpPr>
              <a:spLocks noChangeShapeType="1"/>
            </p:cNvSpPr>
            <p:nvPr/>
          </p:nvSpPr>
          <p:spPr bwMode="auto">
            <a:xfrm rot="5400000">
              <a:off x="938" y="1834"/>
              <a:ext cx="482" cy="0"/>
            </a:xfrm>
            <a:prstGeom prst="line">
              <a:avLst/>
            </a:prstGeom>
            <a:noFill/>
            <a:ln w="25400">
              <a:solidFill>
                <a:srgbClr val="FF6600"/>
              </a:solidFill>
              <a:round/>
              <a:headEnd/>
              <a:tailEnd/>
            </a:ln>
            <a:effectLst/>
          </p:spPr>
          <p:txBody>
            <a:bodyPr wrap="none">
              <a:spAutoFit/>
            </a:bodyPr>
            <a:lstStyle/>
            <a:p>
              <a:endParaRPr lang="ru-RU"/>
            </a:p>
          </p:txBody>
        </p:sp>
      </p:grpSp>
      <p:sp>
        <p:nvSpPr>
          <p:cNvPr id="165905" name="Line 17"/>
          <p:cNvSpPr>
            <a:spLocks noChangeShapeType="1"/>
          </p:cNvSpPr>
          <p:nvPr/>
        </p:nvSpPr>
        <p:spPr bwMode="auto">
          <a:xfrm>
            <a:off x="4970464" y="2678113"/>
            <a:ext cx="1587" cy="1935162"/>
          </a:xfrm>
          <a:prstGeom prst="line">
            <a:avLst/>
          </a:prstGeom>
          <a:noFill/>
          <a:ln w="19050">
            <a:solidFill>
              <a:schemeClr val="tx1"/>
            </a:solidFill>
            <a:prstDash val="dash"/>
            <a:round/>
            <a:headEnd/>
            <a:tailEnd/>
          </a:ln>
          <a:effectLst/>
        </p:spPr>
        <p:txBody>
          <a:bodyPr>
            <a:spAutoFit/>
          </a:bodyPr>
          <a:lstStyle/>
          <a:p>
            <a:endParaRPr lang="ru-RU"/>
          </a:p>
        </p:txBody>
      </p:sp>
      <p:sp>
        <p:nvSpPr>
          <p:cNvPr id="165906" name="Line 18"/>
          <p:cNvSpPr>
            <a:spLocks noChangeShapeType="1"/>
          </p:cNvSpPr>
          <p:nvPr/>
        </p:nvSpPr>
        <p:spPr bwMode="auto">
          <a:xfrm flipH="1">
            <a:off x="4070351" y="3171826"/>
            <a:ext cx="1711325" cy="1127125"/>
          </a:xfrm>
          <a:prstGeom prst="line">
            <a:avLst/>
          </a:prstGeom>
          <a:noFill/>
          <a:ln w="19050">
            <a:solidFill>
              <a:schemeClr val="tx1"/>
            </a:solidFill>
            <a:prstDash val="dash"/>
            <a:round/>
            <a:headEnd/>
            <a:tailEnd/>
          </a:ln>
          <a:effectLst/>
        </p:spPr>
        <p:txBody>
          <a:bodyPr>
            <a:spAutoFit/>
          </a:bodyPr>
          <a:lstStyle/>
          <a:p>
            <a:endParaRPr lang="ru-RU"/>
          </a:p>
        </p:txBody>
      </p:sp>
      <p:grpSp>
        <p:nvGrpSpPr>
          <p:cNvPr id="165907" name="Group 19"/>
          <p:cNvGrpSpPr>
            <a:grpSpLocks/>
          </p:cNvGrpSpPr>
          <p:nvPr/>
        </p:nvGrpSpPr>
        <p:grpSpPr bwMode="auto">
          <a:xfrm>
            <a:off x="2225675" y="3503613"/>
            <a:ext cx="584200" cy="404812"/>
            <a:chOff x="329" y="3577"/>
            <a:chExt cx="368" cy="255"/>
          </a:xfrm>
        </p:grpSpPr>
        <p:grpSp>
          <p:nvGrpSpPr>
            <p:cNvPr id="165908" name="Group 20"/>
            <p:cNvGrpSpPr>
              <a:grpSpLocks/>
            </p:cNvGrpSpPr>
            <p:nvPr/>
          </p:nvGrpSpPr>
          <p:grpSpPr bwMode="auto">
            <a:xfrm flipH="1">
              <a:off x="357" y="3577"/>
              <a:ext cx="340" cy="255"/>
              <a:chOff x="981" y="3464"/>
              <a:chExt cx="340" cy="255"/>
            </a:xfrm>
          </p:grpSpPr>
          <p:sp>
            <p:nvSpPr>
              <p:cNvPr id="165909" name="Line 21"/>
              <p:cNvSpPr>
                <a:spLocks noChangeShapeType="1"/>
              </p:cNvSpPr>
              <p:nvPr/>
            </p:nvSpPr>
            <p:spPr bwMode="auto">
              <a:xfrm>
                <a:off x="1065" y="3491"/>
                <a:ext cx="256" cy="0"/>
              </a:xfrm>
              <a:prstGeom prst="line">
                <a:avLst/>
              </a:prstGeom>
              <a:noFill/>
              <a:ln w="25400">
                <a:solidFill>
                  <a:srgbClr val="FF6600"/>
                </a:solidFill>
                <a:round/>
                <a:headEnd/>
                <a:tailEnd/>
              </a:ln>
              <a:effectLst/>
            </p:spPr>
            <p:txBody>
              <a:bodyPr wrap="none">
                <a:spAutoFit/>
              </a:bodyPr>
              <a:lstStyle/>
              <a:p>
                <a:endParaRPr lang="ru-RU"/>
              </a:p>
            </p:txBody>
          </p:sp>
          <p:sp>
            <p:nvSpPr>
              <p:cNvPr id="165910" name="Line 22"/>
              <p:cNvSpPr>
                <a:spLocks noChangeShapeType="1"/>
              </p:cNvSpPr>
              <p:nvPr/>
            </p:nvSpPr>
            <p:spPr bwMode="auto">
              <a:xfrm>
                <a:off x="1065" y="3690"/>
                <a:ext cx="256" cy="0"/>
              </a:xfrm>
              <a:prstGeom prst="line">
                <a:avLst/>
              </a:prstGeom>
              <a:noFill/>
              <a:ln w="25400">
                <a:solidFill>
                  <a:srgbClr val="FF6600"/>
                </a:solidFill>
                <a:round/>
                <a:headEnd/>
                <a:tailEnd/>
              </a:ln>
              <a:effectLst/>
            </p:spPr>
            <p:txBody>
              <a:bodyPr wrap="none">
                <a:spAutoFit/>
              </a:bodyPr>
              <a:lstStyle/>
              <a:p>
                <a:endParaRPr lang="ru-RU"/>
              </a:p>
            </p:txBody>
          </p:sp>
          <p:sp>
            <p:nvSpPr>
              <p:cNvPr id="165911" name="Line 23"/>
              <p:cNvSpPr>
                <a:spLocks noChangeShapeType="1"/>
              </p:cNvSpPr>
              <p:nvPr/>
            </p:nvSpPr>
            <p:spPr bwMode="auto">
              <a:xfrm rot="5400000">
                <a:off x="964" y="3590"/>
                <a:ext cx="202" cy="0"/>
              </a:xfrm>
              <a:prstGeom prst="line">
                <a:avLst/>
              </a:prstGeom>
              <a:noFill/>
              <a:ln w="25400">
                <a:solidFill>
                  <a:srgbClr val="FF6600"/>
                </a:solidFill>
                <a:round/>
                <a:headEnd/>
                <a:tailEnd/>
              </a:ln>
              <a:effectLst/>
            </p:spPr>
            <p:txBody>
              <a:bodyPr wrap="none">
                <a:spAutoFit/>
              </a:bodyPr>
              <a:lstStyle/>
              <a:p>
                <a:endParaRPr lang="ru-RU"/>
              </a:p>
            </p:txBody>
          </p:sp>
          <p:sp>
            <p:nvSpPr>
              <p:cNvPr id="165912" name="Line 24"/>
              <p:cNvSpPr>
                <a:spLocks noChangeShapeType="1"/>
              </p:cNvSpPr>
              <p:nvPr/>
            </p:nvSpPr>
            <p:spPr bwMode="auto">
              <a:xfrm rot="5400000">
                <a:off x="1220" y="3590"/>
                <a:ext cx="202" cy="0"/>
              </a:xfrm>
              <a:prstGeom prst="line">
                <a:avLst/>
              </a:prstGeom>
              <a:noFill/>
              <a:ln w="25400">
                <a:solidFill>
                  <a:srgbClr val="FF6600"/>
                </a:solidFill>
                <a:round/>
                <a:headEnd/>
                <a:tailEnd/>
              </a:ln>
              <a:effectLst/>
            </p:spPr>
            <p:txBody>
              <a:bodyPr wrap="none">
                <a:spAutoFit/>
              </a:bodyPr>
              <a:lstStyle/>
              <a:p>
                <a:endParaRPr lang="ru-RU"/>
              </a:p>
            </p:txBody>
          </p:sp>
          <p:sp>
            <p:nvSpPr>
              <p:cNvPr id="165913" name="Line 25"/>
              <p:cNvSpPr>
                <a:spLocks noChangeShapeType="1"/>
              </p:cNvSpPr>
              <p:nvPr/>
            </p:nvSpPr>
            <p:spPr bwMode="auto">
              <a:xfrm>
                <a:off x="981" y="3464"/>
                <a:ext cx="85" cy="85"/>
              </a:xfrm>
              <a:prstGeom prst="line">
                <a:avLst/>
              </a:prstGeom>
              <a:noFill/>
              <a:ln w="25400">
                <a:solidFill>
                  <a:srgbClr val="FF6600"/>
                </a:solidFill>
                <a:round/>
                <a:headEnd/>
                <a:tailEnd/>
              </a:ln>
              <a:effectLst/>
            </p:spPr>
            <p:txBody>
              <a:bodyPr wrap="none">
                <a:spAutoFit/>
              </a:bodyPr>
              <a:lstStyle/>
              <a:p>
                <a:endParaRPr lang="ru-RU"/>
              </a:p>
            </p:txBody>
          </p:sp>
          <p:sp>
            <p:nvSpPr>
              <p:cNvPr id="165914" name="Line 26"/>
              <p:cNvSpPr>
                <a:spLocks noChangeShapeType="1"/>
              </p:cNvSpPr>
              <p:nvPr/>
            </p:nvSpPr>
            <p:spPr bwMode="auto">
              <a:xfrm flipH="1">
                <a:off x="981" y="3634"/>
                <a:ext cx="85" cy="85"/>
              </a:xfrm>
              <a:prstGeom prst="line">
                <a:avLst/>
              </a:prstGeom>
              <a:noFill/>
              <a:ln w="25400">
                <a:solidFill>
                  <a:srgbClr val="FF6600"/>
                </a:solidFill>
                <a:round/>
                <a:headEnd/>
                <a:tailEnd/>
              </a:ln>
              <a:effectLst/>
            </p:spPr>
            <p:txBody>
              <a:bodyPr wrap="none">
                <a:spAutoFit/>
              </a:bodyPr>
              <a:lstStyle/>
              <a:p>
                <a:endParaRPr lang="ru-RU"/>
              </a:p>
            </p:txBody>
          </p:sp>
          <p:sp>
            <p:nvSpPr>
              <p:cNvPr id="165915" name="Line 27"/>
              <p:cNvSpPr>
                <a:spLocks noChangeShapeType="1"/>
              </p:cNvSpPr>
              <p:nvPr/>
            </p:nvSpPr>
            <p:spPr bwMode="auto">
              <a:xfrm rot="5400000">
                <a:off x="856" y="3592"/>
                <a:ext cx="255" cy="0"/>
              </a:xfrm>
              <a:prstGeom prst="line">
                <a:avLst/>
              </a:prstGeom>
              <a:noFill/>
              <a:ln w="25400">
                <a:solidFill>
                  <a:srgbClr val="FF6600"/>
                </a:solidFill>
                <a:round/>
                <a:headEnd/>
                <a:tailEnd/>
              </a:ln>
              <a:effectLst/>
            </p:spPr>
            <p:txBody>
              <a:bodyPr>
                <a:spAutoFit/>
              </a:bodyPr>
              <a:lstStyle/>
              <a:p>
                <a:endParaRPr lang="ru-RU"/>
              </a:p>
            </p:txBody>
          </p:sp>
        </p:grpSp>
        <p:sp>
          <p:nvSpPr>
            <p:cNvPr id="165916" name="Text Box 28"/>
            <p:cNvSpPr txBox="1">
              <a:spLocks noChangeArrowheads="1"/>
            </p:cNvSpPr>
            <p:nvPr/>
          </p:nvSpPr>
          <p:spPr bwMode="auto">
            <a:xfrm flipH="1">
              <a:off x="329" y="3577"/>
              <a:ext cx="280" cy="233"/>
            </a:xfrm>
            <a:prstGeom prst="rect">
              <a:avLst/>
            </a:prstGeom>
            <a:noFill/>
            <a:ln w="9525" algn="ctr">
              <a:noFill/>
              <a:miter lim="800000"/>
              <a:headEnd/>
              <a:tailEnd/>
            </a:ln>
            <a:effectLst/>
          </p:spPr>
          <p:txBody>
            <a:bodyPr wrap="none">
              <a:spAutoFit/>
            </a:bodyPr>
            <a:lstStyle/>
            <a:p>
              <a:r>
                <a:rPr lang="en-US"/>
                <a:t>D2</a:t>
              </a:r>
              <a:endParaRPr lang="ru-RU"/>
            </a:p>
          </p:txBody>
        </p:sp>
      </p:grpSp>
      <p:grpSp>
        <p:nvGrpSpPr>
          <p:cNvPr id="165917" name="Group 29"/>
          <p:cNvGrpSpPr>
            <a:grpSpLocks/>
          </p:cNvGrpSpPr>
          <p:nvPr/>
        </p:nvGrpSpPr>
        <p:grpSpPr bwMode="auto">
          <a:xfrm>
            <a:off x="5646739" y="2813051"/>
            <a:ext cx="539750" cy="404813"/>
            <a:chOff x="952" y="3889"/>
            <a:chExt cx="340" cy="255"/>
          </a:xfrm>
        </p:grpSpPr>
        <p:grpSp>
          <p:nvGrpSpPr>
            <p:cNvPr id="165918" name="Group 30"/>
            <p:cNvGrpSpPr>
              <a:grpSpLocks/>
            </p:cNvGrpSpPr>
            <p:nvPr/>
          </p:nvGrpSpPr>
          <p:grpSpPr bwMode="auto">
            <a:xfrm>
              <a:off x="952" y="3889"/>
              <a:ext cx="340" cy="255"/>
              <a:chOff x="981" y="3464"/>
              <a:chExt cx="340" cy="255"/>
            </a:xfrm>
          </p:grpSpPr>
          <p:sp>
            <p:nvSpPr>
              <p:cNvPr id="165919" name="Line 31"/>
              <p:cNvSpPr>
                <a:spLocks noChangeShapeType="1"/>
              </p:cNvSpPr>
              <p:nvPr/>
            </p:nvSpPr>
            <p:spPr bwMode="auto">
              <a:xfrm>
                <a:off x="1065" y="3491"/>
                <a:ext cx="256" cy="0"/>
              </a:xfrm>
              <a:prstGeom prst="line">
                <a:avLst/>
              </a:prstGeom>
              <a:noFill/>
              <a:ln w="25400">
                <a:solidFill>
                  <a:srgbClr val="FF6600"/>
                </a:solidFill>
                <a:round/>
                <a:headEnd/>
                <a:tailEnd/>
              </a:ln>
              <a:effectLst/>
            </p:spPr>
            <p:txBody>
              <a:bodyPr wrap="none">
                <a:spAutoFit/>
              </a:bodyPr>
              <a:lstStyle/>
              <a:p>
                <a:endParaRPr lang="ru-RU"/>
              </a:p>
            </p:txBody>
          </p:sp>
          <p:sp>
            <p:nvSpPr>
              <p:cNvPr id="165920" name="Line 32"/>
              <p:cNvSpPr>
                <a:spLocks noChangeShapeType="1"/>
              </p:cNvSpPr>
              <p:nvPr/>
            </p:nvSpPr>
            <p:spPr bwMode="auto">
              <a:xfrm>
                <a:off x="1065" y="3690"/>
                <a:ext cx="256" cy="0"/>
              </a:xfrm>
              <a:prstGeom prst="line">
                <a:avLst/>
              </a:prstGeom>
              <a:noFill/>
              <a:ln w="25400">
                <a:solidFill>
                  <a:srgbClr val="FF6600"/>
                </a:solidFill>
                <a:round/>
                <a:headEnd/>
                <a:tailEnd/>
              </a:ln>
              <a:effectLst/>
            </p:spPr>
            <p:txBody>
              <a:bodyPr wrap="none">
                <a:spAutoFit/>
              </a:bodyPr>
              <a:lstStyle/>
              <a:p>
                <a:endParaRPr lang="ru-RU"/>
              </a:p>
            </p:txBody>
          </p:sp>
          <p:sp>
            <p:nvSpPr>
              <p:cNvPr id="165921" name="Line 33"/>
              <p:cNvSpPr>
                <a:spLocks noChangeShapeType="1"/>
              </p:cNvSpPr>
              <p:nvPr/>
            </p:nvSpPr>
            <p:spPr bwMode="auto">
              <a:xfrm rot="5400000">
                <a:off x="964" y="3590"/>
                <a:ext cx="202" cy="0"/>
              </a:xfrm>
              <a:prstGeom prst="line">
                <a:avLst/>
              </a:prstGeom>
              <a:noFill/>
              <a:ln w="25400">
                <a:solidFill>
                  <a:srgbClr val="FF6600"/>
                </a:solidFill>
                <a:round/>
                <a:headEnd/>
                <a:tailEnd/>
              </a:ln>
              <a:effectLst/>
            </p:spPr>
            <p:txBody>
              <a:bodyPr wrap="none">
                <a:spAutoFit/>
              </a:bodyPr>
              <a:lstStyle/>
              <a:p>
                <a:endParaRPr lang="ru-RU"/>
              </a:p>
            </p:txBody>
          </p:sp>
          <p:sp>
            <p:nvSpPr>
              <p:cNvPr id="165922" name="Line 34"/>
              <p:cNvSpPr>
                <a:spLocks noChangeShapeType="1"/>
              </p:cNvSpPr>
              <p:nvPr/>
            </p:nvSpPr>
            <p:spPr bwMode="auto">
              <a:xfrm rot="5400000">
                <a:off x="1220" y="3590"/>
                <a:ext cx="202" cy="0"/>
              </a:xfrm>
              <a:prstGeom prst="line">
                <a:avLst/>
              </a:prstGeom>
              <a:noFill/>
              <a:ln w="25400">
                <a:solidFill>
                  <a:srgbClr val="FF6600"/>
                </a:solidFill>
                <a:round/>
                <a:headEnd/>
                <a:tailEnd/>
              </a:ln>
              <a:effectLst/>
            </p:spPr>
            <p:txBody>
              <a:bodyPr wrap="none">
                <a:spAutoFit/>
              </a:bodyPr>
              <a:lstStyle/>
              <a:p>
                <a:endParaRPr lang="ru-RU"/>
              </a:p>
            </p:txBody>
          </p:sp>
          <p:sp>
            <p:nvSpPr>
              <p:cNvPr id="165923" name="Line 35"/>
              <p:cNvSpPr>
                <a:spLocks noChangeShapeType="1"/>
              </p:cNvSpPr>
              <p:nvPr/>
            </p:nvSpPr>
            <p:spPr bwMode="auto">
              <a:xfrm>
                <a:off x="981" y="3464"/>
                <a:ext cx="85" cy="85"/>
              </a:xfrm>
              <a:prstGeom prst="line">
                <a:avLst/>
              </a:prstGeom>
              <a:noFill/>
              <a:ln w="25400">
                <a:solidFill>
                  <a:srgbClr val="FF6600"/>
                </a:solidFill>
                <a:round/>
                <a:headEnd/>
                <a:tailEnd/>
              </a:ln>
              <a:effectLst/>
            </p:spPr>
            <p:txBody>
              <a:bodyPr wrap="none">
                <a:spAutoFit/>
              </a:bodyPr>
              <a:lstStyle/>
              <a:p>
                <a:endParaRPr lang="ru-RU"/>
              </a:p>
            </p:txBody>
          </p:sp>
          <p:sp>
            <p:nvSpPr>
              <p:cNvPr id="165924" name="Line 36"/>
              <p:cNvSpPr>
                <a:spLocks noChangeShapeType="1"/>
              </p:cNvSpPr>
              <p:nvPr/>
            </p:nvSpPr>
            <p:spPr bwMode="auto">
              <a:xfrm flipH="1">
                <a:off x="981" y="3634"/>
                <a:ext cx="85" cy="85"/>
              </a:xfrm>
              <a:prstGeom prst="line">
                <a:avLst/>
              </a:prstGeom>
              <a:noFill/>
              <a:ln w="25400">
                <a:solidFill>
                  <a:srgbClr val="FF6600"/>
                </a:solidFill>
                <a:round/>
                <a:headEnd/>
                <a:tailEnd/>
              </a:ln>
              <a:effectLst/>
            </p:spPr>
            <p:txBody>
              <a:bodyPr wrap="none">
                <a:spAutoFit/>
              </a:bodyPr>
              <a:lstStyle/>
              <a:p>
                <a:endParaRPr lang="ru-RU"/>
              </a:p>
            </p:txBody>
          </p:sp>
          <p:sp>
            <p:nvSpPr>
              <p:cNvPr id="165925" name="Line 37"/>
              <p:cNvSpPr>
                <a:spLocks noChangeShapeType="1"/>
              </p:cNvSpPr>
              <p:nvPr/>
            </p:nvSpPr>
            <p:spPr bwMode="auto">
              <a:xfrm rot="5400000">
                <a:off x="856" y="3592"/>
                <a:ext cx="255" cy="0"/>
              </a:xfrm>
              <a:prstGeom prst="line">
                <a:avLst/>
              </a:prstGeom>
              <a:noFill/>
              <a:ln w="25400">
                <a:solidFill>
                  <a:srgbClr val="FF6600"/>
                </a:solidFill>
                <a:round/>
                <a:headEnd/>
                <a:tailEnd/>
              </a:ln>
              <a:effectLst/>
            </p:spPr>
            <p:txBody>
              <a:bodyPr>
                <a:spAutoFit/>
              </a:bodyPr>
              <a:lstStyle/>
              <a:p>
                <a:endParaRPr lang="ru-RU"/>
              </a:p>
            </p:txBody>
          </p:sp>
        </p:grpSp>
        <p:sp>
          <p:nvSpPr>
            <p:cNvPr id="165926" name="Text Box 38"/>
            <p:cNvSpPr txBox="1">
              <a:spLocks noChangeArrowheads="1"/>
            </p:cNvSpPr>
            <p:nvPr/>
          </p:nvSpPr>
          <p:spPr bwMode="auto">
            <a:xfrm>
              <a:off x="1009" y="3889"/>
              <a:ext cx="280" cy="233"/>
            </a:xfrm>
            <a:prstGeom prst="rect">
              <a:avLst/>
            </a:prstGeom>
            <a:noFill/>
            <a:ln w="9525" algn="ctr">
              <a:noFill/>
              <a:miter lim="800000"/>
              <a:headEnd/>
              <a:tailEnd/>
            </a:ln>
            <a:effectLst/>
          </p:spPr>
          <p:txBody>
            <a:bodyPr wrap="none">
              <a:spAutoFit/>
            </a:bodyPr>
            <a:lstStyle/>
            <a:p>
              <a:r>
                <a:rPr lang="en-US"/>
                <a:t>D1</a:t>
              </a:r>
              <a:endParaRPr lang="ru-RU"/>
            </a:p>
          </p:txBody>
        </p:sp>
      </p:grpSp>
      <p:sp>
        <p:nvSpPr>
          <p:cNvPr id="165927" name="Line 39"/>
          <p:cNvSpPr>
            <a:spLocks noChangeShapeType="1"/>
          </p:cNvSpPr>
          <p:nvPr/>
        </p:nvSpPr>
        <p:spPr bwMode="auto">
          <a:xfrm rot="5400000">
            <a:off x="5060951" y="2768601"/>
            <a:ext cx="0" cy="1889125"/>
          </a:xfrm>
          <a:prstGeom prst="line">
            <a:avLst/>
          </a:prstGeom>
          <a:noFill/>
          <a:ln w="19050">
            <a:solidFill>
              <a:schemeClr val="tx1"/>
            </a:solidFill>
            <a:prstDash val="dash"/>
            <a:round/>
            <a:headEnd/>
            <a:tailEnd/>
          </a:ln>
          <a:effectLst/>
        </p:spPr>
        <p:txBody>
          <a:bodyPr>
            <a:spAutoFit/>
          </a:bodyPr>
          <a:lstStyle/>
          <a:p>
            <a:endParaRPr lang="ru-RU"/>
          </a:p>
        </p:txBody>
      </p:sp>
      <p:sp>
        <p:nvSpPr>
          <p:cNvPr id="165928" name="Line 40"/>
          <p:cNvSpPr>
            <a:spLocks noChangeShapeType="1"/>
          </p:cNvSpPr>
          <p:nvPr/>
        </p:nvSpPr>
        <p:spPr bwMode="auto">
          <a:xfrm rot="5400000">
            <a:off x="3171032" y="3352007"/>
            <a:ext cx="0" cy="722313"/>
          </a:xfrm>
          <a:prstGeom prst="line">
            <a:avLst/>
          </a:prstGeom>
          <a:noFill/>
          <a:ln w="19050">
            <a:solidFill>
              <a:schemeClr val="tx1"/>
            </a:solidFill>
            <a:prstDash val="dash"/>
            <a:round/>
            <a:headEnd/>
            <a:tailEnd/>
          </a:ln>
          <a:effectLst/>
        </p:spPr>
        <p:txBody>
          <a:bodyPr>
            <a:spAutoFit/>
          </a:bodyPr>
          <a:lstStyle/>
          <a:p>
            <a:endParaRPr lang="ru-RU"/>
          </a:p>
        </p:txBody>
      </p:sp>
      <p:sp>
        <p:nvSpPr>
          <p:cNvPr id="165929" name="Line 41"/>
          <p:cNvSpPr>
            <a:spLocks noChangeShapeType="1"/>
          </p:cNvSpPr>
          <p:nvPr/>
        </p:nvSpPr>
        <p:spPr bwMode="auto">
          <a:xfrm rot="5400000">
            <a:off x="2089151" y="3533776"/>
            <a:ext cx="0" cy="358775"/>
          </a:xfrm>
          <a:prstGeom prst="line">
            <a:avLst/>
          </a:prstGeom>
          <a:noFill/>
          <a:ln w="19050">
            <a:solidFill>
              <a:schemeClr val="tx1"/>
            </a:solidFill>
            <a:prstDash val="dash"/>
            <a:round/>
            <a:headEnd/>
            <a:tailEnd/>
          </a:ln>
          <a:effectLst/>
        </p:spPr>
        <p:txBody>
          <a:bodyPr>
            <a:spAutoFit/>
          </a:bodyPr>
          <a:lstStyle/>
          <a:p>
            <a:endParaRPr lang="ru-RU"/>
          </a:p>
        </p:txBody>
      </p:sp>
      <p:graphicFrame>
        <p:nvGraphicFramePr>
          <p:cNvPr id="165931" name="Object 43"/>
          <p:cNvGraphicFramePr>
            <a:graphicFrameLocks noChangeAspect="1"/>
          </p:cNvGraphicFramePr>
          <p:nvPr/>
        </p:nvGraphicFramePr>
        <p:xfrm>
          <a:off x="6129338" y="2725738"/>
          <a:ext cx="114300" cy="177800"/>
        </p:xfrm>
        <a:graphic>
          <a:graphicData uri="http://schemas.openxmlformats.org/presentationml/2006/ole">
            <mc:AlternateContent xmlns:mc="http://schemas.openxmlformats.org/markup-compatibility/2006">
              <mc:Choice xmlns:v="urn:schemas-microsoft-com:vml" Requires="v">
                <p:oleObj name="Equation" r:id="rId2" imgW="114120" imgH="177480" progId="Equation.DSMT4">
                  <p:embed/>
                </p:oleObj>
              </mc:Choice>
              <mc:Fallback>
                <p:oleObj name="Equation" r:id="rId2" imgW="114120" imgH="177480" progId="Equation.DSMT4">
                  <p:embed/>
                  <p:pic>
                    <p:nvPicPr>
                      <p:cNvPr id="165931" name="Object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338" y="2725738"/>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5932" name="Group 44"/>
          <p:cNvGrpSpPr>
            <a:grpSpLocks/>
          </p:cNvGrpSpPr>
          <p:nvPr/>
        </p:nvGrpSpPr>
        <p:grpSpPr bwMode="auto">
          <a:xfrm>
            <a:off x="3638557" y="3470280"/>
            <a:ext cx="366713" cy="519113"/>
            <a:chOff x="2734" y="2005"/>
            <a:chExt cx="231" cy="327"/>
          </a:xfrm>
        </p:grpSpPr>
        <p:sp>
          <p:nvSpPr>
            <p:cNvPr id="165933" name="Rectangle 45"/>
            <p:cNvSpPr>
              <a:spLocks noChangeArrowheads="1"/>
            </p:cNvSpPr>
            <p:nvPr/>
          </p:nvSpPr>
          <p:spPr bwMode="auto">
            <a:xfrm>
              <a:off x="2734" y="2060"/>
              <a:ext cx="231" cy="213"/>
            </a:xfrm>
            <a:prstGeom prst="rect">
              <a:avLst/>
            </a:prstGeom>
            <a:noFill/>
            <a:ln w="9525" algn="ctr">
              <a:noFill/>
              <a:miter lim="800000"/>
              <a:headEnd/>
              <a:tailEnd/>
            </a:ln>
            <a:effectLst/>
          </p:spPr>
          <p:txBody>
            <a:bodyPr wrap="none">
              <a:spAutoFit/>
            </a:bodyPr>
            <a:lstStyle/>
            <a:p>
              <a:r>
                <a:rPr lang="en-US" sz="1600"/>
                <a:t>Ps</a:t>
              </a:r>
              <a:endParaRPr lang="ru-RU" sz="1600"/>
            </a:p>
          </p:txBody>
        </p:sp>
        <p:sp>
          <p:nvSpPr>
            <p:cNvPr id="165934" name="Oval 46"/>
            <p:cNvSpPr>
              <a:spLocks noChangeAspect="1" noChangeArrowheads="1"/>
            </p:cNvSpPr>
            <p:nvPr/>
          </p:nvSpPr>
          <p:spPr bwMode="auto">
            <a:xfrm flipV="1">
              <a:off x="2767" y="2005"/>
              <a:ext cx="170" cy="327"/>
            </a:xfrm>
            <a:prstGeom prst="ellipse">
              <a:avLst/>
            </a:prstGeom>
            <a:solidFill>
              <a:srgbClr val="FF6600">
                <a:alpha val="25000"/>
              </a:srgbClr>
            </a:solidFill>
            <a:ln w="9525" algn="ctr">
              <a:solidFill>
                <a:srgbClr val="FF6600"/>
              </a:solidFill>
              <a:round/>
              <a:headEnd/>
              <a:tailEnd/>
            </a:ln>
            <a:effectLst/>
          </p:spPr>
          <p:txBody>
            <a:bodyPr anchor="ctr">
              <a:spAutoFit/>
            </a:bodyPr>
            <a:lstStyle/>
            <a:p>
              <a:endParaRPr lang="ru-RU"/>
            </a:p>
          </p:txBody>
        </p:sp>
      </p:grpSp>
      <p:sp>
        <p:nvSpPr>
          <p:cNvPr id="165935" name="Text Box 47"/>
          <p:cNvSpPr txBox="1">
            <a:spLocks noChangeArrowheads="1"/>
          </p:cNvSpPr>
          <p:nvPr/>
        </p:nvSpPr>
        <p:spPr bwMode="auto">
          <a:xfrm>
            <a:off x="3267567" y="1600200"/>
            <a:ext cx="3450240" cy="400110"/>
          </a:xfrm>
          <a:prstGeom prst="rect">
            <a:avLst/>
          </a:prstGeom>
          <a:noFill/>
          <a:ln w="9525">
            <a:noFill/>
            <a:miter lim="800000"/>
            <a:headEnd/>
            <a:tailEnd/>
          </a:ln>
          <a:effectLst/>
        </p:spPr>
        <p:txBody>
          <a:bodyPr wrap="none">
            <a:spAutoFit/>
          </a:bodyPr>
          <a:lstStyle/>
          <a:p>
            <a:pPr algn="ctr"/>
            <a:r>
              <a:rPr lang="en-US" dirty="0"/>
              <a:t>Schematic of </a:t>
            </a:r>
            <a:r>
              <a:rPr lang="en-US" sz="2000" b="1" dirty="0"/>
              <a:t>1D</a:t>
            </a:r>
            <a:r>
              <a:rPr lang="en-US" dirty="0"/>
              <a:t>-ACAR experiment</a:t>
            </a:r>
            <a:endParaRPr lang="ru-RU" dirty="0"/>
          </a:p>
        </p:txBody>
      </p:sp>
      <p:sp>
        <p:nvSpPr>
          <p:cNvPr id="165936" name="Text Box 48"/>
          <p:cNvSpPr txBox="1">
            <a:spLocks noChangeArrowheads="1"/>
          </p:cNvSpPr>
          <p:nvPr/>
        </p:nvSpPr>
        <p:spPr bwMode="auto">
          <a:xfrm>
            <a:off x="4083051" y="4071939"/>
            <a:ext cx="365125" cy="579437"/>
          </a:xfrm>
          <a:prstGeom prst="rect">
            <a:avLst/>
          </a:prstGeom>
          <a:noFill/>
          <a:ln w="9525" algn="ctr">
            <a:noFill/>
            <a:miter lim="800000"/>
            <a:headEnd/>
            <a:tailEnd/>
          </a:ln>
          <a:effectLst/>
        </p:spPr>
        <p:txBody>
          <a:bodyPr wrap="none">
            <a:spAutoFit/>
          </a:bodyPr>
          <a:lstStyle/>
          <a:p>
            <a:r>
              <a:rPr lang="en-US" sz="3200" i="1"/>
              <a:t>x</a:t>
            </a:r>
            <a:endParaRPr lang="ru-RU" sz="3200" i="1"/>
          </a:p>
        </p:txBody>
      </p:sp>
      <p:sp>
        <p:nvSpPr>
          <p:cNvPr id="165937" name="Text Box 49"/>
          <p:cNvSpPr txBox="1">
            <a:spLocks noChangeArrowheads="1"/>
          </p:cNvSpPr>
          <p:nvPr/>
        </p:nvSpPr>
        <p:spPr bwMode="auto">
          <a:xfrm>
            <a:off x="5715000" y="3536951"/>
            <a:ext cx="369012" cy="584775"/>
          </a:xfrm>
          <a:prstGeom prst="rect">
            <a:avLst/>
          </a:prstGeom>
          <a:noFill/>
          <a:ln w="9525" algn="ctr">
            <a:noFill/>
            <a:miter lim="800000"/>
            <a:headEnd/>
            <a:tailEnd/>
          </a:ln>
          <a:effectLst/>
        </p:spPr>
        <p:txBody>
          <a:bodyPr wrap="none">
            <a:spAutoFit/>
          </a:bodyPr>
          <a:lstStyle/>
          <a:p>
            <a:r>
              <a:rPr lang="en-US" sz="3200" i="1" dirty="0"/>
              <a:t>y</a:t>
            </a:r>
            <a:endParaRPr lang="ru-RU" sz="3200" i="1" dirty="0"/>
          </a:p>
        </p:txBody>
      </p:sp>
      <p:sp>
        <p:nvSpPr>
          <p:cNvPr id="165938" name="Text Box 50"/>
          <p:cNvSpPr txBox="1">
            <a:spLocks noChangeArrowheads="1"/>
          </p:cNvSpPr>
          <p:nvPr/>
        </p:nvSpPr>
        <p:spPr bwMode="auto">
          <a:xfrm>
            <a:off x="4954588" y="2362201"/>
            <a:ext cx="346570" cy="584775"/>
          </a:xfrm>
          <a:prstGeom prst="rect">
            <a:avLst/>
          </a:prstGeom>
          <a:noFill/>
          <a:ln w="9525" algn="ctr">
            <a:noFill/>
            <a:miter lim="800000"/>
            <a:headEnd/>
            <a:tailEnd/>
          </a:ln>
          <a:effectLst/>
        </p:spPr>
        <p:txBody>
          <a:bodyPr wrap="none">
            <a:spAutoFit/>
          </a:bodyPr>
          <a:lstStyle/>
          <a:p>
            <a:r>
              <a:rPr lang="en-US" sz="3200" i="1"/>
              <a:t>z</a:t>
            </a:r>
            <a:endParaRPr lang="ru-RU" sz="3200" i="1"/>
          </a:p>
        </p:txBody>
      </p:sp>
      <p:grpSp>
        <p:nvGrpSpPr>
          <p:cNvPr id="165939" name="Group 51"/>
          <p:cNvGrpSpPr>
            <a:grpSpLocks/>
          </p:cNvGrpSpPr>
          <p:nvPr/>
        </p:nvGrpSpPr>
        <p:grpSpPr bwMode="auto">
          <a:xfrm>
            <a:off x="6056312" y="3135314"/>
            <a:ext cx="2249488" cy="1657351"/>
            <a:chOff x="2710" y="2339"/>
            <a:chExt cx="1417" cy="1044"/>
          </a:xfrm>
        </p:grpSpPr>
        <p:grpSp>
          <p:nvGrpSpPr>
            <p:cNvPr id="165940" name="Group 52"/>
            <p:cNvGrpSpPr>
              <a:grpSpLocks/>
            </p:cNvGrpSpPr>
            <p:nvPr/>
          </p:nvGrpSpPr>
          <p:grpSpPr bwMode="auto">
            <a:xfrm>
              <a:off x="3022" y="2339"/>
              <a:ext cx="1076" cy="746"/>
              <a:chOff x="3022" y="2396"/>
              <a:chExt cx="1076" cy="746"/>
            </a:xfrm>
          </p:grpSpPr>
          <p:sp>
            <p:nvSpPr>
              <p:cNvPr id="165941" name="AutoShape 53"/>
              <p:cNvSpPr>
                <a:spLocks noChangeArrowheads="1"/>
              </p:cNvSpPr>
              <p:nvPr/>
            </p:nvSpPr>
            <p:spPr bwMode="auto">
              <a:xfrm>
                <a:off x="3447" y="2396"/>
                <a:ext cx="651" cy="4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alpha val="89999"/>
                </a:srgbClr>
              </a:solidFill>
              <a:ln w="9525" algn="ctr">
                <a:solidFill>
                  <a:srgbClr val="FF6600"/>
                </a:solidFill>
                <a:miter lim="800000"/>
                <a:headEnd/>
                <a:tailEnd/>
              </a:ln>
              <a:effectLst/>
            </p:spPr>
            <p:txBody>
              <a:bodyPr anchor="ctr">
                <a:spAutoFit/>
              </a:bodyPr>
              <a:lstStyle/>
              <a:p>
                <a:endParaRPr lang="ru-RU"/>
              </a:p>
            </p:txBody>
          </p:sp>
          <p:sp>
            <p:nvSpPr>
              <p:cNvPr id="165942" name="AutoShape 54"/>
              <p:cNvSpPr>
                <a:spLocks noChangeArrowheads="1"/>
              </p:cNvSpPr>
              <p:nvPr/>
            </p:nvSpPr>
            <p:spPr bwMode="auto">
              <a:xfrm>
                <a:off x="3250" y="2538"/>
                <a:ext cx="651" cy="4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alpha val="89999"/>
                </a:srgbClr>
              </a:solidFill>
              <a:ln w="9525" algn="ctr">
                <a:solidFill>
                  <a:srgbClr val="FF6600"/>
                </a:solidFill>
                <a:miter lim="800000"/>
                <a:headEnd/>
                <a:tailEnd/>
              </a:ln>
              <a:effectLst/>
            </p:spPr>
            <p:txBody>
              <a:bodyPr anchor="ctr">
                <a:spAutoFit/>
              </a:bodyPr>
              <a:lstStyle/>
              <a:p>
                <a:endParaRPr lang="ru-RU"/>
              </a:p>
            </p:txBody>
          </p:sp>
          <p:sp>
            <p:nvSpPr>
              <p:cNvPr id="165943" name="AutoShape 55"/>
              <p:cNvSpPr>
                <a:spLocks noChangeArrowheads="1"/>
              </p:cNvSpPr>
              <p:nvPr/>
            </p:nvSpPr>
            <p:spPr bwMode="auto">
              <a:xfrm>
                <a:off x="3022" y="2680"/>
                <a:ext cx="651" cy="4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alpha val="89999"/>
                </a:srgbClr>
              </a:solidFill>
              <a:ln w="9525" algn="ctr">
                <a:solidFill>
                  <a:srgbClr val="FF6600"/>
                </a:solidFill>
                <a:miter lim="800000"/>
                <a:headEnd/>
                <a:tailEnd/>
              </a:ln>
              <a:effectLst/>
            </p:spPr>
            <p:txBody>
              <a:bodyPr anchor="ctr">
                <a:spAutoFit/>
              </a:bodyPr>
              <a:lstStyle/>
              <a:p>
                <a:endParaRPr lang="ru-RU"/>
              </a:p>
            </p:txBody>
          </p:sp>
        </p:grpSp>
        <p:grpSp>
          <p:nvGrpSpPr>
            <p:cNvPr id="165944" name="Group 56"/>
            <p:cNvGrpSpPr>
              <a:grpSpLocks/>
            </p:cNvGrpSpPr>
            <p:nvPr/>
          </p:nvGrpSpPr>
          <p:grpSpPr bwMode="auto">
            <a:xfrm>
              <a:off x="2710" y="3045"/>
              <a:ext cx="1417" cy="338"/>
              <a:chOff x="2228" y="3414"/>
              <a:chExt cx="1417" cy="338"/>
            </a:xfrm>
          </p:grpSpPr>
          <p:sp>
            <p:nvSpPr>
              <p:cNvPr id="165946" name="Oval 58"/>
              <p:cNvSpPr>
                <a:spLocks noChangeArrowheads="1"/>
              </p:cNvSpPr>
              <p:nvPr/>
            </p:nvSpPr>
            <p:spPr bwMode="auto">
              <a:xfrm>
                <a:off x="2228" y="3414"/>
                <a:ext cx="1417" cy="327"/>
              </a:xfrm>
              <a:prstGeom prst="ellipse">
                <a:avLst/>
              </a:prstGeom>
              <a:solidFill>
                <a:srgbClr val="FF6600">
                  <a:alpha val="20000"/>
                </a:srgbClr>
              </a:solidFill>
              <a:ln w="25400" algn="ctr">
                <a:solidFill>
                  <a:srgbClr val="FF6600"/>
                </a:solidFill>
                <a:round/>
                <a:headEnd/>
                <a:tailEnd/>
              </a:ln>
              <a:effectLst/>
            </p:spPr>
            <p:txBody>
              <a:bodyPr anchor="ctr">
                <a:spAutoFit/>
              </a:bodyPr>
              <a:lstStyle/>
              <a:p>
                <a:endParaRPr lang="ru-RU"/>
              </a:p>
            </p:txBody>
          </p:sp>
          <p:sp>
            <p:nvSpPr>
              <p:cNvPr id="165945" name="Text Box 57"/>
              <p:cNvSpPr txBox="1">
                <a:spLocks noChangeArrowheads="1"/>
              </p:cNvSpPr>
              <p:nvPr/>
            </p:nvSpPr>
            <p:spPr bwMode="auto">
              <a:xfrm>
                <a:off x="2285" y="3422"/>
                <a:ext cx="1235" cy="330"/>
              </a:xfrm>
              <a:prstGeom prst="rect">
                <a:avLst/>
              </a:prstGeom>
              <a:noFill/>
              <a:ln w="9525" algn="ctr">
                <a:noFill/>
                <a:miter lim="800000"/>
                <a:headEnd/>
                <a:tailEnd/>
              </a:ln>
              <a:effectLst/>
            </p:spPr>
            <p:txBody>
              <a:bodyPr wrap="none">
                <a:spAutoFit/>
              </a:bodyPr>
              <a:lstStyle/>
              <a:p>
                <a:r>
                  <a:rPr lang="en-US" sz="1400" i="1" dirty="0"/>
                  <a:t>Typical 1D-ACAR spectra</a:t>
                </a:r>
              </a:p>
              <a:p>
                <a:r>
                  <a:rPr lang="en-US" sz="1400" i="1" dirty="0"/>
                  <a:t>   of Ps in ionic crystals</a:t>
                </a:r>
                <a:endParaRPr lang="ru-RU" sz="1400" i="1" dirty="0"/>
              </a:p>
            </p:txBody>
          </p:sp>
        </p:grpSp>
      </p:grpSp>
      <p:grpSp>
        <p:nvGrpSpPr>
          <p:cNvPr id="165947" name="Group 59"/>
          <p:cNvGrpSpPr>
            <a:grpSpLocks/>
          </p:cNvGrpSpPr>
          <p:nvPr/>
        </p:nvGrpSpPr>
        <p:grpSpPr bwMode="auto">
          <a:xfrm>
            <a:off x="4002088" y="3530601"/>
            <a:ext cx="920750" cy="346075"/>
            <a:chOff x="1561" y="2588"/>
            <a:chExt cx="580" cy="218"/>
          </a:xfrm>
        </p:grpSpPr>
        <p:grpSp>
          <p:nvGrpSpPr>
            <p:cNvPr id="165948" name="Group 60"/>
            <p:cNvGrpSpPr>
              <a:grpSpLocks/>
            </p:cNvGrpSpPr>
            <p:nvPr/>
          </p:nvGrpSpPr>
          <p:grpSpPr bwMode="auto">
            <a:xfrm rot="-923665">
              <a:off x="1569" y="2588"/>
              <a:ext cx="572" cy="29"/>
              <a:chOff x="754" y="3748"/>
              <a:chExt cx="765" cy="85"/>
            </a:xfrm>
          </p:grpSpPr>
          <p:grpSp>
            <p:nvGrpSpPr>
              <p:cNvPr id="165949" name="Group 61"/>
              <p:cNvGrpSpPr>
                <a:grpSpLocks/>
              </p:cNvGrpSpPr>
              <p:nvPr/>
            </p:nvGrpSpPr>
            <p:grpSpPr bwMode="auto">
              <a:xfrm>
                <a:off x="981" y="3748"/>
                <a:ext cx="227" cy="85"/>
                <a:chOff x="981" y="3748"/>
                <a:chExt cx="227" cy="85"/>
              </a:xfrm>
            </p:grpSpPr>
            <p:cxnSp>
              <p:nvCxnSpPr>
                <p:cNvPr id="165950" name="AutoShape 62"/>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5951" name="AutoShape 63"/>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65952" name="Group 64"/>
              <p:cNvGrpSpPr>
                <a:grpSpLocks/>
              </p:cNvGrpSpPr>
              <p:nvPr/>
            </p:nvGrpSpPr>
            <p:grpSpPr bwMode="auto">
              <a:xfrm>
                <a:off x="1207" y="3748"/>
                <a:ext cx="227" cy="85"/>
                <a:chOff x="981" y="3748"/>
                <a:chExt cx="227" cy="85"/>
              </a:xfrm>
            </p:grpSpPr>
            <p:cxnSp>
              <p:nvCxnSpPr>
                <p:cNvPr id="165953" name="AutoShape 65"/>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5954" name="AutoShape 66"/>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65955" name="Group 67"/>
              <p:cNvGrpSpPr>
                <a:grpSpLocks/>
              </p:cNvGrpSpPr>
              <p:nvPr/>
            </p:nvGrpSpPr>
            <p:grpSpPr bwMode="auto">
              <a:xfrm>
                <a:off x="754" y="3748"/>
                <a:ext cx="227" cy="85"/>
                <a:chOff x="981" y="3748"/>
                <a:chExt cx="227" cy="85"/>
              </a:xfrm>
            </p:grpSpPr>
            <p:cxnSp>
              <p:nvCxnSpPr>
                <p:cNvPr id="165956" name="AutoShape 68"/>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5957" name="AutoShape 69"/>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sp>
            <p:nvSpPr>
              <p:cNvPr id="165958" name="Line 70"/>
              <p:cNvSpPr>
                <a:spLocks noChangeShapeType="1"/>
              </p:cNvSpPr>
              <p:nvPr/>
            </p:nvSpPr>
            <p:spPr bwMode="auto">
              <a:xfrm>
                <a:off x="1434" y="3833"/>
                <a:ext cx="85" cy="0"/>
              </a:xfrm>
              <a:prstGeom prst="line">
                <a:avLst/>
              </a:prstGeom>
              <a:noFill/>
              <a:ln w="25400">
                <a:solidFill>
                  <a:srgbClr val="00FF00"/>
                </a:solidFill>
                <a:round/>
                <a:headEnd/>
                <a:tailEnd type="triangle" w="med" len="med"/>
              </a:ln>
              <a:effectLst/>
            </p:spPr>
            <p:txBody>
              <a:bodyPr wrap="none">
                <a:spAutoFit/>
              </a:bodyPr>
              <a:lstStyle/>
              <a:p>
                <a:endParaRPr lang="ru-RU"/>
              </a:p>
            </p:txBody>
          </p:sp>
        </p:grpSp>
        <p:grpSp>
          <p:nvGrpSpPr>
            <p:cNvPr id="165959" name="Group 71"/>
            <p:cNvGrpSpPr>
              <a:grpSpLocks/>
            </p:cNvGrpSpPr>
            <p:nvPr/>
          </p:nvGrpSpPr>
          <p:grpSpPr bwMode="auto">
            <a:xfrm>
              <a:off x="1576" y="2670"/>
              <a:ext cx="397" cy="57"/>
              <a:chOff x="754" y="3748"/>
              <a:chExt cx="765" cy="85"/>
            </a:xfrm>
          </p:grpSpPr>
          <p:grpSp>
            <p:nvGrpSpPr>
              <p:cNvPr id="165960" name="Group 72"/>
              <p:cNvGrpSpPr>
                <a:grpSpLocks/>
              </p:cNvGrpSpPr>
              <p:nvPr/>
            </p:nvGrpSpPr>
            <p:grpSpPr bwMode="auto">
              <a:xfrm>
                <a:off x="981" y="3748"/>
                <a:ext cx="227" cy="85"/>
                <a:chOff x="981" y="3748"/>
                <a:chExt cx="227" cy="85"/>
              </a:xfrm>
            </p:grpSpPr>
            <p:cxnSp>
              <p:nvCxnSpPr>
                <p:cNvPr id="165961" name="AutoShape 73"/>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5962" name="AutoShape 74"/>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65963" name="Group 75"/>
              <p:cNvGrpSpPr>
                <a:grpSpLocks/>
              </p:cNvGrpSpPr>
              <p:nvPr/>
            </p:nvGrpSpPr>
            <p:grpSpPr bwMode="auto">
              <a:xfrm>
                <a:off x="1207" y="3748"/>
                <a:ext cx="227" cy="85"/>
                <a:chOff x="981" y="3748"/>
                <a:chExt cx="227" cy="85"/>
              </a:xfrm>
            </p:grpSpPr>
            <p:cxnSp>
              <p:nvCxnSpPr>
                <p:cNvPr id="165964" name="AutoShape 76"/>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5965" name="AutoShape 77"/>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65966" name="Group 78"/>
              <p:cNvGrpSpPr>
                <a:grpSpLocks/>
              </p:cNvGrpSpPr>
              <p:nvPr/>
            </p:nvGrpSpPr>
            <p:grpSpPr bwMode="auto">
              <a:xfrm>
                <a:off x="754" y="3748"/>
                <a:ext cx="227" cy="85"/>
                <a:chOff x="981" y="3748"/>
                <a:chExt cx="227" cy="85"/>
              </a:xfrm>
            </p:grpSpPr>
            <p:cxnSp>
              <p:nvCxnSpPr>
                <p:cNvPr id="165967" name="AutoShape 79"/>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5968" name="AutoShape 80"/>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sp>
            <p:nvSpPr>
              <p:cNvPr id="165969" name="Line 81"/>
              <p:cNvSpPr>
                <a:spLocks noChangeShapeType="1"/>
              </p:cNvSpPr>
              <p:nvPr/>
            </p:nvSpPr>
            <p:spPr bwMode="auto">
              <a:xfrm>
                <a:off x="1434" y="3833"/>
                <a:ext cx="85" cy="0"/>
              </a:xfrm>
              <a:prstGeom prst="line">
                <a:avLst/>
              </a:prstGeom>
              <a:noFill/>
              <a:ln w="25400">
                <a:solidFill>
                  <a:srgbClr val="00FF00"/>
                </a:solidFill>
                <a:round/>
                <a:headEnd/>
                <a:tailEnd type="triangle" w="med" len="med"/>
              </a:ln>
              <a:effectLst/>
            </p:spPr>
            <p:txBody>
              <a:bodyPr wrap="none">
                <a:spAutoFit/>
              </a:bodyPr>
              <a:lstStyle/>
              <a:p>
                <a:endParaRPr lang="ru-RU"/>
              </a:p>
            </p:txBody>
          </p:sp>
        </p:grpSp>
        <p:grpSp>
          <p:nvGrpSpPr>
            <p:cNvPr id="165970" name="Group 82"/>
            <p:cNvGrpSpPr>
              <a:grpSpLocks/>
            </p:cNvGrpSpPr>
            <p:nvPr/>
          </p:nvGrpSpPr>
          <p:grpSpPr bwMode="auto">
            <a:xfrm rot="2590807">
              <a:off x="1561" y="2772"/>
              <a:ext cx="269" cy="34"/>
              <a:chOff x="754" y="3748"/>
              <a:chExt cx="765" cy="85"/>
            </a:xfrm>
          </p:grpSpPr>
          <p:grpSp>
            <p:nvGrpSpPr>
              <p:cNvPr id="165971" name="Group 83"/>
              <p:cNvGrpSpPr>
                <a:grpSpLocks/>
              </p:cNvGrpSpPr>
              <p:nvPr/>
            </p:nvGrpSpPr>
            <p:grpSpPr bwMode="auto">
              <a:xfrm>
                <a:off x="981" y="3748"/>
                <a:ext cx="227" cy="85"/>
                <a:chOff x="981" y="3748"/>
                <a:chExt cx="227" cy="85"/>
              </a:xfrm>
            </p:grpSpPr>
            <p:cxnSp>
              <p:nvCxnSpPr>
                <p:cNvPr id="165972" name="AutoShape 84"/>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5973" name="AutoShape 85"/>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65974" name="Group 86"/>
              <p:cNvGrpSpPr>
                <a:grpSpLocks/>
              </p:cNvGrpSpPr>
              <p:nvPr/>
            </p:nvGrpSpPr>
            <p:grpSpPr bwMode="auto">
              <a:xfrm>
                <a:off x="1207" y="3748"/>
                <a:ext cx="227" cy="85"/>
                <a:chOff x="981" y="3748"/>
                <a:chExt cx="227" cy="85"/>
              </a:xfrm>
            </p:grpSpPr>
            <p:cxnSp>
              <p:nvCxnSpPr>
                <p:cNvPr id="165975" name="AutoShape 87"/>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5976" name="AutoShape 88"/>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65977" name="Group 89"/>
              <p:cNvGrpSpPr>
                <a:grpSpLocks/>
              </p:cNvGrpSpPr>
              <p:nvPr/>
            </p:nvGrpSpPr>
            <p:grpSpPr bwMode="auto">
              <a:xfrm>
                <a:off x="754" y="3748"/>
                <a:ext cx="227" cy="85"/>
                <a:chOff x="981" y="3748"/>
                <a:chExt cx="227" cy="85"/>
              </a:xfrm>
            </p:grpSpPr>
            <p:cxnSp>
              <p:nvCxnSpPr>
                <p:cNvPr id="165978" name="AutoShape 90"/>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5979" name="AutoShape 91"/>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sp>
            <p:nvSpPr>
              <p:cNvPr id="165980" name="Line 92"/>
              <p:cNvSpPr>
                <a:spLocks noChangeShapeType="1"/>
              </p:cNvSpPr>
              <p:nvPr/>
            </p:nvSpPr>
            <p:spPr bwMode="auto">
              <a:xfrm>
                <a:off x="1434" y="3833"/>
                <a:ext cx="85" cy="0"/>
              </a:xfrm>
              <a:prstGeom prst="line">
                <a:avLst/>
              </a:prstGeom>
              <a:noFill/>
              <a:ln w="25400">
                <a:solidFill>
                  <a:srgbClr val="00FF00"/>
                </a:solidFill>
                <a:round/>
                <a:headEnd/>
                <a:tailEnd type="triangle" w="med" len="med"/>
              </a:ln>
              <a:effectLst/>
            </p:spPr>
            <p:txBody>
              <a:bodyPr wrap="none">
                <a:spAutoFit/>
              </a:bodyPr>
              <a:lstStyle/>
              <a:p>
                <a:endParaRPr lang="ru-RU"/>
              </a:p>
            </p:txBody>
          </p:sp>
        </p:grpSp>
      </p:grpSp>
      <p:grpSp>
        <p:nvGrpSpPr>
          <p:cNvPr id="165981" name="Group 93"/>
          <p:cNvGrpSpPr>
            <a:grpSpLocks/>
          </p:cNvGrpSpPr>
          <p:nvPr/>
        </p:nvGrpSpPr>
        <p:grpSpPr bwMode="auto">
          <a:xfrm>
            <a:off x="2990850" y="3481388"/>
            <a:ext cx="630238" cy="450850"/>
            <a:chOff x="924" y="2557"/>
            <a:chExt cx="397" cy="284"/>
          </a:xfrm>
        </p:grpSpPr>
        <p:grpSp>
          <p:nvGrpSpPr>
            <p:cNvPr id="165982" name="Group 94"/>
            <p:cNvGrpSpPr>
              <a:grpSpLocks/>
            </p:cNvGrpSpPr>
            <p:nvPr/>
          </p:nvGrpSpPr>
          <p:grpSpPr bwMode="auto">
            <a:xfrm flipH="1">
              <a:off x="924" y="2670"/>
              <a:ext cx="397" cy="57"/>
              <a:chOff x="754" y="3748"/>
              <a:chExt cx="765" cy="85"/>
            </a:xfrm>
          </p:grpSpPr>
          <p:grpSp>
            <p:nvGrpSpPr>
              <p:cNvPr id="165983" name="Group 95"/>
              <p:cNvGrpSpPr>
                <a:grpSpLocks/>
              </p:cNvGrpSpPr>
              <p:nvPr/>
            </p:nvGrpSpPr>
            <p:grpSpPr bwMode="auto">
              <a:xfrm>
                <a:off x="981" y="3748"/>
                <a:ext cx="227" cy="85"/>
                <a:chOff x="981" y="3748"/>
                <a:chExt cx="227" cy="85"/>
              </a:xfrm>
            </p:grpSpPr>
            <p:cxnSp>
              <p:nvCxnSpPr>
                <p:cNvPr id="165984" name="AutoShape 96"/>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5985" name="AutoShape 97"/>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65986" name="Group 98"/>
              <p:cNvGrpSpPr>
                <a:grpSpLocks/>
              </p:cNvGrpSpPr>
              <p:nvPr/>
            </p:nvGrpSpPr>
            <p:grpSpPr bwMode="auto">
              <a:xfrm>
                <a:off x="1207" y="3748"/>
                <a:ext cx="227" cy="85"/>
                <a:chOff x="981" y="3748"/>
                <a:chExt cx="227" cy="85"/>
              </a:xfrm>
            </p:grpSpPr>
            <p:cxnSp>
              <p:nvCxnSpPr>
                <p:cNvPr id="165987" name="AutoShape 99"/>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5988" name="AutoShape 100"/>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65989" name="Group 101"/>
              <p:cNvGrpSpPr>
                <a:grpSpLocks/>
              </p:cNvGrpSpPr>
              <p:nvPr/>
            </p:nvGrpSpPr>
            <p:grpSpPr bwMode="auto">
              <a:xfrm>
                <a:off x="754" y="3748"/>
                <a:ext cx="227" cy="85"/>
                <a:chOff x="981" y="3748"/>
                <a:chExt cx="227" cy="85"/>
              </a:xfrm>
            </p:grpSpPr>
            <p:cxnSp>
              <p:nvCxnSpPr>
                <p:cNvPr id="165990" name="AutoShape 102"/>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5991" name="AutoShape 103"/>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sp>
            <p:nvSpPr>
              <p:cNvPr id="165992" name="Line 104"/>
              <p:cNvSpPr>
                <a:spLocks noChangeShapeType="1"/>
              </p:cNvSpPr>
              <p:nvPr/>
            </p:nvSpPr>
            <p:spPr bwMode="auto">
              <a:xfrm>
                <a:off x="1434" y="3833"/>
                <a:ext cx="85" cy="0"/>
              </a:xfrm>
              <a:prstGeom prst="line">
                <a:avLst/>
              </a:prstGeom>
              <a:noFill/>
              <a:ln w="25400">
                <a:solidFill>
                  <a:srgbClr val="00FF00"/>
                </a:solidFill>
                <a:round/>
                <a:headEnd/>
                <a:tailEnd type="triangle" w="med" len="med"/>
              </a:ln>
              <a:effectLst/>
            </p:spPr>
            <p:txBody>
              <a:bodyPr wrap="none">
                <a:spAutoFit/>
              </a:bodyPr>
              <a:lstStyle/>
              <a:p>
                <a:endParaRPr lang="ru-RU"/>
              </a:p>
            </p:txBody>
          </p:sp>
        </p:grpSp>
        <p:grpSp>
          <p:nvGrpSpPr>
            <p:cNvPr id="165993" name="Group 105"/>
            <p:cNvGrpSpPr>
              <a:grpSpLocks/>
            </p:cNvGrpSpPr>
            <p:nvPr/>
          </p:nvGrpSpPr>
          <p:grpSpPr bwMode="auto">
            <a:xfrm flipH="1">
              <a:off x="924" y="2557"/>
              <a:ext cx="397" cy="57"/>
              <a:chOff x="754" y="3748"/>
              <a:chExt cx="765" cy="85"/>
            </a:xfrm>
          </p:grpSpPr>
          <p:grpSp>
            <p:nvGrpSpPr>
              <p:cNvPr id="165994" name="Group 106"/>
              <p:cNvGrpSpPr>
                <a:grpSpLocks/>
              </p:cNvGrpSpPr>
              <p:nvPr/>
            </p:nvGrpSpPr>
            <p:grpSpPr bwMode="auto">
              <a:xfrm>
                <a:off x="981" y="3748"/>
                <a:ext cx="227" cy="85"/>
                <a:chOff x="981" y="3748"/>
                <a:chExt cx="227" cy="85"/>
              </a:xfrm>
            </p:grpSpPr>
            <p:cxnSp>
              <p:nvCxnSpPr>
                <p:cNvPr id="165995" name="AutoShape 107"/>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5996" name="AutoShape 108"/>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65997" name="Group 109"/>
              <p:cNvGrpSpPr>
                <a:grpSpLocks/>
              </p:cNvGrpSpPr>
              <p:nvPr/>
            </p:nvGrpSpPr>
            <p:grpSpPr bwMode="auto">
              <a:xfrm>
                <a:off x="1207" y="3748"/>
                <a:ext cx="227" cy="85"/>
                <a:chOff x="981" y="3748"/>
                <a:chExt cx="227" cy="85"/>
              </a:xfrm>
            </p:grpSpPr>
            <p:cxnSp>
              <p:nvCxnSpPr>
                <p:cNvPr id="165998" name="AutoShape 110"/>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5999" name="AutoShape 111"/>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66000" name="Group 112"/>
              <p:cNvGrpSpPr>
                <a:grpSpLocks/>
              </p:cNvGrpSpPr>
              <p:nvPr/>
            </p:nvGrpSpPr>
            <p:grpSpPr bwMode="auto">
              <a:xfrm>
                <a:off x="754" y="3748"/>
                <a:ext cx="227" cy="85"/>
                <a:chOff x="981" y="3748"/>
                <a:chExt cx="227" cy="85"/>
              </a:xfrm>
            </p:grpSpPr>
            <p:cxnSp>
              <p:nvCxnSpPr>
                <p:cNvPr id="166001" name="AutoShape 113"/>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6002" name="AutoShape 114"/>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sp>
            <p:nvSpPr>
              <p:cNvPr id="166003" name="Line 115"/>
              <p:cNvSpPr>
                <a:spLocks noChangeShapeType="1"/>
              </p:cNvSpPr>
              <p:nvPr/>
            </p:nvSpPr>
            <p:spPr bwMode="auto">
              <a:xfrm>
                <a:off x="1434" y="3833"/>
                <a:ext cx="85" cy="0"/>
              </a:xfrm>
              <a:prstGeom prst="line">
                <a:avLst/>
              </a:prstGeom>
              <a:noFill/>
              <a:ln w="25400">
                <a:solidFill>
                  <a:srgbClr val="00FF00"/>
                </a:solidFill>
                <a:round/>
                <a:headEnd/>
                <a:tailEnd type="triangle" w="med" len="med"/>
              </a:ln>
              <a:effectLst/>
            </p:spPr>
            <p:txBody>
              <a:bodyPr wrap="none">
                <a:spAutoFit/>
              </a:bodyPr>
              <a:lstStyle/>
              <a:p>
                <a:endParaRPr lang="ru-RU"/>
              </a:p>
            </p:txBody>
          </p:sp>
        </p:grpSp>
        <p:grpSp>
          <p:nvGrpSpPr>
            <p:cNvPr id="166004" name="Group 116"/>
            <p:cNvGrpSpPr>
              <a:grpSpLocks/>
            </p:cNvGrpSpPr>
            <p:nvPr/>
          </p:nvGrpSpPr>
          <p:grpSpPr bwMode="auto">
            <a:xfrm flipH="1">
              <a:off x="924" y="2784"/>
              <a:ext cx="397" cy="57"/>
              <a:chOff x="754" y="3748"/>
              <a:chExt cx="765" cy="85"/>
            </a:xfrm>
          </p:grpSpPr>
          <p:grpSp>
            <p:nvGrpSpPr>
              <p:cNvPr id="166005" name="Group 117"/>
              <p:cNvGrpSpPr>
                <a:grpSpLocks/>
              </p:cNvGrpSpPr>
              <p:nvPr/>
            </p:nvGrpSpPr>
            <p:grpSpPr bwMode="auto">
              <a:xfrm>
                <a:off x="981" y="3748"/>
                <a:ext cx="227" cy="85"/>
                <a:chOff x="981" y="3748"/>
                <a:chExt cx="227" cy="85"/>
              </a:xfrm>
            </p:grpSpPr>
            <p:cxnSp>
              <p:nvCxnSpPr>
                <p:cNvPr id="166006" name="AutoShape 118"/>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6007" name="AutoShape 119"/>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66008" name="Group 120"/>
              <p:cNvGrpSpPr>
                <a:grpSpLocks/>
              </p:cNvGrpSpPr>
              <p:nvPr/>
            </p:nvGrpSpPr>
            <p:grpSpPr bwMode="auto">
              <a:xfrm>
                <a:off x="1207" y="3748"/>
                <a:ext cx="227" cy="85"/>
                <a:chOff x="981" y="3748"/>
                <a:chExt cx="227" cy="85"/>
              </a:xfrm>
            </p:grpSpPr>
            <p:cxnSp>
              <p:nvCxnSpPr>
                <p:cNvPr id="166009" name="AutoShape 121"/>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6010" name="AutoShape 122"/>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66011" name="Group 123"/>
              <p:cNvGrpSpPr>
                <a:grpSpLocks/>
              </p:cNvGrpSpPr>
              <p:nvPr/>
            </p:nvGrpSpPr>
            <p:grpSpPr bwMode="auto">
              <a:xfrm>
                <a:off x="754" y="3748"/>
                <a:ext cx="227" cy="85"/>
                <a:chOff x="981" y="3748"/>
                <a:chExt cx="227" cy="85"/>
              </a:xfrm>
            </p:grpSpPr>
            <p:cxnSp>
              <p:nvCxnSpPr>
                <p:cNvPr id="166012" name="AutoShape 124"/>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66013" name="AutoShape 125"/>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sp>
            <p:nvSpPr>
              <p:cNvPr id="166014" name="Line 126"/>
              <p:cNvSpPr>
                <a:spLocks noChangeShapeType="1"/>
              </p:cNvSpPr>
              <p:nvPr/>
            </p:nvSpPr>
            <p:spPr bwMode="auto">
              <a:xfrm>
                <a:off x="1434" y="3833"/>
                <a:ext cx="85" cy="0"/>
              </a:xfrm>
              <a:prstGeom prst="line">
                <a:avLst/>
              </a:prstGeom>
              <a:noFill/>
              <a:ln w="25400">
                <a:solidFill>
                  <a:srgbClr val="00FF00"/>
                </a:solidFill>
                <a:round/>
                <a:headEnd/>
                <a:tailEnd type="triangle" w="med" len="med"/>
              </a:ln>
              <a:effectLst/>
            </p:spPr>
            <p:txBody>
              <a:bodyPr wrap="none">
                <a:spAutoFit/>
              </a:bodyPr>
              <a:lstStyle/>
              <a:p>
                <a:endParaRPr lang="ru-RU"/>
              </a:p>
            </p:txBody>
          </p:sp>
        </p:grpSp>
      </p:grpSp>
      <p:grpSp>
        <p:nvGrpSpPr>
          <p:cNvPr id="166015" name="Group 127"/>
          <p:cNvGrpSpPr>
            <a:grpSpLocks/>
          </p:cNvGrpSpPr>
          <p:nvPr/>
        </p:nvGrpSpPr>
        <p:grpSpPr bwMode="auto">
          <a:xfrm>
            <a:off x="8682351" y="1066801"/>
            <a:ext cx="1661513" cy="5222875"/>
            <a:chOff x="4276" y="401"/>
            <a:chExt cx="1303" cy="3829"/>
          </a:xfrm>
        </p:grpSpPr>
        <p:pic>
          <p:nvPicPr>
            <p:cNvPr id="166016" name="Picture 128"/>
            <p:cNvPicPr>
              <a:picLocks noChangeArrowheads="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rcRect/>
            <a:stretch>
              <a:fillRect/>
            </a:stretch>
          </p:blipFill>
          <p:spPr bwMode="auto">
            <a:xfrm>
              <a:off x="4276" y="401"/>
              <a:ext cx="1298" cy="1786"/>
            </a:xfrm>
            <a:prstGeom prst="rect">
              <a:avLst/>
            </a:prstGeom>
            <a:noFill/>
            <a:ln w="9525" algn="ctr">
              <a:noFill/>
              <a:miter lim="800000"/>
              <a:headEnd/>
              <a:tailEnd/>
            </a:ln>
            <a:effectLst/>
          </p:spPr>
        </p:pic>
        <p:pic>
          <p:nvPicPr>
            <p:cNvPr id="166017" name="Picture 129"/>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rcRect/>
            <a:stretch>
              <a:fillRect/>
            </a:stretch>
          </p:blipFill>
          <p:spPr bwMode="auto">
            <a:xfrm>
              <a:off x="4283" y="2188"/>
              <a:ext cx="1296" cy="2042"/>
            </a:xfrm>
            <a:prstGeom prst="rect">
              <a:avLst/>
            </a:prstGeom>
            <a:noFill/>
            <a:ln w="9525" algn="ctr">
              <a:noFill/>
              <a:miter lim="800000"/>
              <a:headEnd/>
              <a:tailEnd/>
            </a:ln>
            <a:effectLst/>
          </p:spPr>
        </p:pic>
      </p:grpSp>
      <p:sp>
        <p:nvSpPr>
          <p:cNvPr id="166018" name="Oval 130"/>
          <p:cNvSpPr>
            <a:spLocks noChangeArrowheads="1"/>
          </p:cNvSpPr>
          <p:nvPr/>
        </p:nvSpPr>
        <p:spPr bwMode="auto">
          <a:xfrm>
            <a:off x="10048876" y="3476626"/>
            <a:ext cx="314325" cy="180975"/>
          </a:xfrm>
          <a:prstGeom prst="ellipse">
            <a:avLst/>
          </a:prstGeom>
          <a:solidFill>
            <a:srgbClr val="FF6600">
              <a:alpha val="25000"/>
            </a:srgbClr>
          </a:solidFill>
          <a:ln w="9525">
            <a:solidFill>
              <a:srgbClr val="FF6600"/>
            </a:solidFill>
            <a:round/>
            <a:headEnd/>
            <a:tailEnd/>
          </a:ln>
          <a:effectLst/>
        </p:spPr>
        <p:txBody>
          <a:bodyPr wrap="none" anchor="ctr"/>
          <a:lstStyle/>
          <a:p>
            <a:endParaRPr lang="ru-RU"/>
          </a:p>
        </p:txBody>
      </p:sp>
      <p:sp>
        <p:nvSpPr>
          <p:cNvPr id="166019" name="Text Box 131"/>
          <p:cNvSpPr txBox="1">
            <a:spLocks noChangeArrowheads="1"/>
          </p:cNvSpPr>
          <p:nvPr/>
        </p:nvSpPr>
        <p:spPr bwMode="auto">
          <a:xfrm>
            <a:off x="3435665" y="6317639"/>
            <a:ext cx="4841875" cy="338554"/>
          </a:xfrm>
          <a:prstGeom prst="rect">
            <a:avLst/>
          </a:prstGeom>
          <a:noFill/>
          <a:ln w="9525">
            <a:noFill/>
            <a:miter lim="800000"/>
            <a:headEnd/>
            <a:tailEnd/>
          </a:ln>
          <a:effectLst/>
        </p:spPr>
        <p:txBody>
          <a:bodyPr wrap="square">
            <a:spAutoFit/>
          </a:bodyPr>
          <a:lstStyle/>
          <a:p>
            <a:r>
              <a:rPr lang="en-US" sz="1600" i="1" dirty="0"/>
              <a:t>Kasai, </a:t>
            </a:r>
            <a:r>
              <a:rPr lang="en-US" sz="1600" i="1" dirty="0" err="1"/>
              <a:t>Hyodo</a:t>
            </a:r>
            <a:r>
              <a:rPr lang="en-US" sz="1600" i="1" dirty="0"/>
              <a:t> &amp; Fujiwara, J. Phys. Soc. </a:t>
            </a:r>
            <a:r>
              <a:rPr lang="en-US" sz="1600" i="1" dirty="0" err="1"/>
              <a:t>Jpn</a:t>
            </a:r>
            <a:r>
              <a:rPr lang="en-US" sz="1600" i="1" dirty="0"/>
              <a:t>. 57 (1988) 329</a:t>
            </a:r>
            <a:endParaRPr lang="ru-RU" sz="1600" i="1" dirty="0"/>
          </a:p>
        </p:txBody>
      </p:sp>
      <p:pic>
        <p:nvPicPr>
          <p:cNvPr id="134" name="Picture 1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5800" y="6324600"/>
            <a:ext cx="1143000" cy="357188"/>
          </a:xfrm>
          <a:prstGeom prst="rect">
            <a:avLst/>
          </a:prstGeom>
        </p:spPr>
      </p:pic>
      <p:pic>
        <p:nvPicPr>
          <p:cNvPr id="135" name="Picture 2" descr="Directory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09800" y="6348195"/>
            <a:ext cx="1295400" cy="307998"/>
          </a:xfrm>
          <a:prstGeom prst="rect">
            <a:avLst/>
          </a:prstGeom>
          <a:noFill/>
          <a:extLst>
            <a:ext uri="{909E8E84-426E-40DD-AFC4-6F175D3DCCD1}">
              <a14:hiddenFill xmlns:a14="http://schemas.microsoft.com/office/drawing/2010/main">
                <a:solidFill>
                  <a:srgbClr val="FFFFFF"/>
                </a:solidFill>
              </a14:hiddenFill>
            </a:ext>
          </a:extLst>
        </p:spPr>
      </p:pic>
      <p:sp>
        <p:nvSpPr>
          <p:cNvPr id="137" name="Title 1"/>
          <p:cNvSpPr txBox="1">
            <a:spLocks/>
          </p:cNvSpPr>
          <p:nvPr/>
        </p:nvSpPr>
        <p:spPr>
          <a:xfrm>
            <a:off x="2381026" y="228600"/>
            <a:ext cx="7448774" cy="76200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a:solidFill>
                  <a:schemeClr val="bg1"/>
                </a:solidFill>
                <a:effectLst>
                  <a:outerShdw blurRad="38100" dist="38100" dir="2700000" algn="tl">
                    <a:srgbClr val="000000">
                      <a:alpha val="43137"/>
                    </a:srgbClr>
                  </a:outerShdw>
                </a:effectLst>
              </a:rPr>
              <a:t>Detection of Ps in dielectric crystals</a:t>
            </a:r>
          </a:p>
        </p:txBody>
      </p:sp>
      <p:sp>
        <p:nvSpPr>
          <p:cNvPr id="138" name="Slide Number Placeholder 3"/>
          <p:cNvSpPr>
            <a:spLocks noGrp="1"/>
          </p:cNvSpPr>
          <p:nvPr>
            <p:ph type="sldNum" sz="quarter" idx="12"/>
          </p:nvPr>
        </p:nvSpPr>
        <p:spPr>
          <a:xfrm>
            <a:off x="8077200" y="6340476"/>
            <a:ext cx="2133600" cy="365125"/>
          </a:xfrm>
        </p:spPr>
        <p:txBody>
          <a:bodyPr/>
          <a:lstStyle/>
          <a:p>
            <a:fld id="{B6F15528-21DE-4FAA-801E-634DDDAF4B2B}" type="slidenum">
              <a:rPr lang="en-US" smtClean="0"/>
              <a:pPr/>
              <a:t>26</a:t>
            </a:fld>
            <a:endParaRPr lang="en-US" dirty="0"/>
          </a:p>
        </p:txBody>
      </p:sp>
      <p:pic>
        <p:nvPicPr>
          <p:cNvPr id="139" name="Picture 138"/>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710730" y="5287964"/>
            <a:ext cx="2291735" cy="838312"/>
          </a:xfrm>
          <a:prstGeom prst="rect">
            <a:avLst/>
          </a:prstGeom>
          <a:noFill/>
          <a:ln>
            <a:noFill/>
          </a:ln>
        </p:spPr>
      </p:pic>
    </p:spTree>
    <p:extLst>
      <p:ext uri="{BB962C8B-B14F-4D97-AF65-F5344CB8AC3E}">
        <p14:creationId xmlns:p14="http://schemas.microsoft.com/office/powerpoint/2010/main" val="3293550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3000" accel="50000" decel="50000" fill="hold" nodeType="clickEffect">
                                  <p:stCondLst>
                                    <p:cond delay="0"/>
                                  </p:stCondLst>
                                  <p:childTnLst>
                                    <p:animMotion origin="layout" path="M -3.61111E-6 7.03704E-6 C -3.61111E-6 7.03704E-6 -0.2342 0.20695 -0.23437 0.20695 C -0.23454 0.20695 -3.61111E-6 7.03704E-6 -3.61111E-6 7.03704E-6 Z " pathEditMode="relative" ptsTypes="aaa">
                                      <p:cBhvr>
                                        <p:cTn id="6" dur="2000" fill="hold"/>
                                        <p:tgtEl>
                                          <p:spTgt spid="165917"/>
                                        </p:tgtEl>
                                        <p:attrNameLst>
                                          <p:attrName>ppt_x</p:attrName>
                                          <p:attrName>ppt_y</p:attrName>
                                        </p:attrNameLst>
                                      </p:cBhvr>
                                    </p:animMotion>
                                  </p:childTnLst>
                                </p:cTn>
                              </p:par>
                              <p:par>
                                <p:cTn id="7" presetID="22" presetClass="entr" presetSubtype="8" repeatCount="5000" fill="hold" nodeType="withEffect">
                                  <p:stCondLst>
                                    <p:cond delay="0"/>
                                  </p:stCondLst>
                                  <p:childTnLst>
                                    <p:set>
                                      <p:cBhvr>
                                        <p:cTn id="8" dur="1" fill="hold">
                                          <p:stCondLst>
                                            <p:cond delay="0"/>
                                          </p:stCondLst>
                                        </p:cTn>
                                        <p:tgtEl>
                                          <p:spTgt spid="165947"/>
                                        </p:tgtEl>
                                        <p:attrNameLst>
                                          <p:attrName>style.visibility</p:attrName>
                                        </p:attrNameLst>
                                      </p:cBhvr>
                                      <p:to>
                                        <p:strVal val="visible"/>
                                      </p:to>
                                    </p:set>
                                    <p:animEffect transition="in" filter="wipe(left)">
                                      <p:cBhvr>
                                        <p:cTn id="9" dur="1000"/>
                                        <p:tgtEl>
                                          <p:spTgt spid="165947"/>
                                        </p:tgtEl>
                                      </p:cBhvr>
                                    </p:animEffect>
                                  </p:childTnLst>
                                </p:cTn>
                              </p:par>
                              <p:par>
                                <p:cTn id="10" presetID="22" presetClass="entr" presetSubtype="2" repeatCount="5000" fill="hold" nodeType="withEffect">
                                  <p:stCondLst>
                                    <p:cond delay="0"/>
                                  </p:stCondLst>
                                  <p:childTnLst>
                                    <p:set>
                                      <p:cBhvr>
                                        <p:cTn id="11" dur="1" fill="hold">
                                          <p:stCondLst>
                                            <p:cond delay="0"/>
                                          </p:stCondLst>
                                        </p:cTn>
                                        <p:tgtEl>
                                          <p:spTgt spid="165981"/>
                                        </p:tgtEl>
                                        <p:attrNameLst>
                                          <p:attrName>style.visibility</p:attrName>
                                        </p:attrNameLst>
                                      </p:cBhvr>
                                      <p:to>
                                        <p:strVal val="visible"/>
                                      </p:to>
                                    </p:set>
                                    <p:animEffect transition="in" filter="wipe(right)">
                                      <p:cBhvr>
                                        <p:cTn id="12" dur="1000"/>
                                        <p:tgtEl>
                                          <p:spTgt spid="165981"/>
                                        </p:tgtEl>
                                      </p:cBhvr>
                                    </p:animEffect>
                                  </p:childTnLst>
                                </p:cTn>
                              </p:par>
                              <p:par>
                                <p:cTn id="13" presetID="35" presetClass="emph" presetSubtype="0" repeatCount="5000" fill="hold" nodeType="withEffect">
                                  <p:stCondLst>
                                    <p:cond delay="0"/>
                                  </p:stCondLst>
                                  <p:childTnLst>
                                    <p:anim calcmode="discrete" valueType="str">
                                      <p:cBhvr>
                                        <p:cTn id="14" dur="1000" fill="hold"/>
                                        <p:tgtEl>
                                          <p:spTgt spid="165932"/>
                                        </p:tgtEl>
                                        <p:attrNameLst>
                                          <p:attrName>style.visibility</p:attrName>
                                        </p:attrNameLst>
                                      </p:cBhvr>
                                      <p:tavLst>
                                        <p:tav tm="0">
                                          <p:val>
                                            <p:strVal val="hidden"/>
                                          </p:val>
                                        </p:tav>
                                        <p:tav tm="50000">
                                          <p:val>
                                            <p:strVal val="visible"/>
                                          </p:val>
                                        </p:tav>
                                      </p:tavLst>
                                    </p:anim>
                                  </p:childTnLst>
                                </p:cTn>
                              </p:par>
                            </p:childTnLst>
                          </p:cTn>
                        </p:par>
                        <p:par>
                          <p:cTn id="15" fill="hold">
                            <p:stCondLst>
                              <p:cond delay="6000"/>
                            </p:stCondLst>
                            <p:childTnLst>
                              <p:par>
                                <p:cTn id="16" presetID="22" presetClass="exit" presetSubtype="8" fill="hold" nodeType="afterEffect">
                                  <p:stCondLst>
                                    <p:cond delay="0"/>
                                  </p:stCondLst>
                                  <p:childTnLst>
                                    <p:animEffect transition="out" filter="wipe(left)">
                                      <p:cBhvr>
                                        <p:cTn id="17" dur="500"/>
                                        <p:tgtEl>
                                          <p:spTgt spid="165947"/>
                                        </p:tgtEl>
                                      </p:cBhvr>
                                    </p:animEffect>
                                    <p:set>
                                      <p:cBhvr>
                                        <p:cTn id="18" dur="1" fill="hold">
                                          <p:stCondLst>
                                            <p:cond delay="499"/>
                                          </p:stCondLst>
                                        </p:cTn>
                                        <p:tgtEl>
                                          <p:spTgt spid="165947"/>
                                        </p:tgtEl>
                                        <p:attrNameLst>
                                          <p:attrName>style.visibility</p:attrName>
                                        </p:attrNameLst>
                                      </p:cBhvr>
                                      <p:to>
                                        <p:strVal val="hidden"/>
                                      </p:to>
                                    </p:set>
                                  </p:childTnLst>
                                </p:cTn>
                              </p:par>
                              <p:par>
                                <p:cTn id="19" presetID="22" presetClass="exit" presetSubtype="2" fill="hold" nodeType="withEffect">
                                  <p:stCondLst>
                                    <p:cond delay="0"/>
                                  </p:stCondLst>
                                  <p:childTnLst>
                                    <p:animEffect transition="out" filter="wipe(right)">
                                      <p:cBhvr>
                                        <p:cTn id="20" dur="500"/>
                                        <p:tgtEl>
                                          <p:spTgt spid="165981"/>
                                        </p:tgtEl>
                                      </p:cBhvr>
                                    </p:animEffect>
                                    <p:set>
                                      <p:cBhvr>
                                        <p:cTn id="21" dur="1" fill="hold">
                                          <p:stCondLst>
                                            <p:cond delay="499"/>
                                          </p:stCondLst>
                                        </p:cTn>
                                        <p:tgtEl>
                                          <p:spTgt spid="165981"/>
                                        </p:tgtEl>
                                        <p:attrNameLst>
                                          <p:attrName>style.visibility</p:attrName>
                                        </p:attrNameLst>
                                      </p:cBhvr>
                                      <p:to>
                                        <p:strVal val="hidden"/>
                                      </p:to>
                                    </p:set>
                                  </p:childTnLst>
                                </p:cTn>
                              </p:par>
                            </p:childTnLst>
                          </p:cTn>
                        </p:par>
                        <p:par>
                          <p:cTn id="22" fill="hold">
                            <p:stCondLst>
                              <p:cond delay="6500"/>
                            </p:stCondLst>
                            <p:childTnLst>
                              <p:par>
                                <p:cTn id="23" presetID="22" presetClass="entr" presetSubtype="8" fill="hold" nodeType="afterEffect">
                                  <p:stCondLst>
                                    <p:cond delay="0"/>
                                  </p:stCondLst>
                                  <p:childTnLst>
                                    <p:set>
                                      <p:cBhvr>
                                        <p:cTn id="24" dur="1" fill="hold">
                                          <p:stCondLst>
                                            <p:cond delay="0"/>
                                          </p:stCondLst>
                                        </p:cTn>
                                        <p:tgtEl>
                                          <p:spTgt spid="165939"/>
                                        </p:tgtEl>
                                        <p:attrNameLst>
                                          <p:attrName>style.visibility</p:attrName>
                                        </p:attrNameLst>
                                      </p:cBhvr>
                                      <p:to>
                                        <p:strVal val="visible"/>
                                      </p:to>
                                    </p:set>
                                    <p:animEffect transition="in" filter="wipe(left)">
                                      <p:cBhvr>
                                        <p:cTn id="25" dur="1000"/>
                                        <p:tgtEl>
                                          <p:spTgt spid="165939"/>
                                        </p:tgtEl>
                                      </p:cBhvr>
                                    </p:animEffect>
                                  </p:childTnLst>
                                </p:cTn>
                              </p:par>
                            </p:childTnLst>
                          </p:cTn>
                        </p:par>
                        <p:par>
                          <p:cTn id="26" fill="hold">
                            <p:stCondLst>
                              <p:cond delay="7500"/>
                            </p:stCondLst>
                            <p:childTnLst>
                              <p:par>
                                <p:cTn id="27" presetID="22" presetClass="entr" presetSubtype="4" fill="hold" nodeType="afterEffect">
                                  <p:stCondLst>
                                    <p:cond delay="0"/>
                                  </p:stCondLst>
                                  <p:childTnLst>
                                    <p:set>
                                      <p:cBhvr>
                                        <p:cTn id="28" dur="1" fill="hold">
                                          <p:stCondLst>
                                            <p:cond delay="0"/>
                                          </p:stCondLst>
                                        </p:cTn>
                                        <p:tgtEl>
                                          <p:spTgt spid="166015"/>
                                        </p:tgtEl>
                                        <p:attrNameLst>
                                          <p:attrName>style.visibility</p:attrName>
                                        </p:attrNameLst>
                                      </p:cBhvr>
                                      <p:to>
                                        <p:strVal val="visible"/>
                                      </p:to>
                                    </p:set>
                                    <p:animEffect transition="in" filter="wipe(down)">
                                      <p:cBhvr>
                                        <p:cTn id="29" dur="1000"/>
                                        <p:tgtEl>
                                          <p:spTgt spid="166015"/>
                                        </p:tgtEl>
                                      </p:cBhvr>
                                    </p:animEffect>
                                  </p:childTnLst>
                                </p:cTn>
                              </p:par>
                            </p:childTnLst>
                          </p:cTn>
                        </p:par>
                        <p:par>
                          <p:cTn id="30" fill="hold">
                            <p:stCondLst>
                              <p:cond delay="8500"/>
                            </p:stCondLst>
                            <p:childTnLst>
                              <p:par>
                                <p:cTn id="31" presetID="22" presetClass="entr" presetSubtype="4" fill="hold" grpId="0" nodeType="afterEffect">
                                  <p:stCondLst>
                                    <p:cond delay="0"/>
                                  </p:stCondLst>
                                  <p:childTnLst>
                                    <p:set>
                                      <p:cBhvr>
                                        <p:cTn id="32" dur="1" fill="hold">
                                          <p:stCondLst>
                                            <p:cond delay="0"/>
                                          </p:stCondLst>
                                        </p:cTn>
                                        <p:tgtEl>
                                          <p:spTgt spid="166018"/>
                                        </p:tgtEl>
                                        <p:attrNameLst>
                                          <p:attrName>style.visibility</p:attrName>
                                        </p:attrNameLst>
                                      </p:cBhvr>
                                      <p:to>
                                        <p:strVal val="visible"/>
                                      </p:to>
                                    </p:set>
                                    <p:animEffect transition="in" filter="wipe(down)">
                                      <p:cBhvr>
                                        <p:cTn id="33" dur="500"/>
                                        <p:tgtEl>
                                          <p:spTgt spid="166018"/>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66019"/>
                                        </p:tgtEl>
                                        <p:attrNameLst>
                                          <p:attrName>style.visibility</p:attrName>
                                        </p:attrNameLst>
                                      </p:cBhvr>
                                      <p:to>
                                        <p:strVal val="visible"/>
                                      </p:to>
                                    </p:set>
                                    <p:animEffect transition="in" filter="wipe(right)">
                                      <p:cBhvr>
                                        <p:cTn id="36" dur="500"/>
                                        <p:tgtEl>
                                          <p:spTgt spid="16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18" grpId="0" animBg="1"/>
      <p:bldP spid="16601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 name="Oval 132"/>
          <p:cNvSpPr>
            <a:spLocks noChangeArrowheads="1"/>
          </p:cNvSpPr>
          <p:nvPr/>
        </p:nvSpPr>
        <p:spPr bwMode="auto">
          <a:xfrm>
            <a:off x="2665414" y="2244606"/>
            <a:ext cx="3735387" cy="519351"/>
          </a:xfrm>
          <a:prstGeom prst="ellipse">
            <a:avLst/>
          </a:prstGeom>
          <a:solidFill>
            <a:srgbClr val="FF6600">
              <a:alpha val="20000"/>
            </a:srgbClr>
          </a:solidFill>
          <a:ln w="25400" algn="ctr">
            <a:solidFill>
              <a:srgbClr val="FF6600"/>
            </a:solidFill>
            <a:round/>
            <a:headEnd/>
            <a:tailEnd/>
          </a:ln>
          <a:effectLst/>
        </p:spPr>
        <p:txBody>
          <a:bodyPr anchor="ctr">
            <a:spAutoFit/>
          </a:bodyPr>
          <a:lstStyle/>
          <a:p>
            <a:endParaRPr lang="ru-RU"/>
          </a:p>
        </p:txBody>
      </p:sp>
      <p:grpSp>
        <p:nvGrpSpPr>
          <p:cNvPr id="155651" name="Group 3"/>
          <p:cNvGrpSpPr>
            <a:grpSpLocks/>
          </p:cNvGrpSpPr>
          <p:nvPr/>
        </p:nvGrpSpPr>
        <p:grpSpPr bwMode="auto">
          <a:xfrm>
            <a:off x="3695701" y="3973513"/>
            <a:ext cx="855663" cy="774700"/>
            <a:chOff x="442" y="1530"/>
            <a:chExt cx="737" cy="772"/>
          </a:xfrm>
        </p:grpSpPr>
        <p:grpSp>
          <p:nvGrpSpPr>
            <p:cNvPr id="155652" name="Group 4"/>
            <p:cNvGrpSpPr>
              <a:grpSpLocks/>
            </p:cNvGrpSpPr>
            <p:nvPr/>
          </p:nvGrpSpPr>
          <p:grpSpPr bwMode="auto">
            <a:xfrm>
              <a:off x="442" y="1530"/>
              <a:ext cx="737" cy="296"/>
              <a:chOff x="442" y="1645"/>
              <a:chExt cx="737" cy="296"/>
            </a:xfrm>
          </p:grpSpPr>
          <p:sp>
            <p:nvSpPr>
              <p:cNvPr id="155653" name="Line 5"/>
              <p:cNvSpPr>
                <a:spLocks noChangeShapeType="1"/>
              </p:cNvSpPr>
              <p:nvPr/>
            </p:nvSpPr>
            <p:spPr bwMode="auto">
              <a:xfrm>
                <a:off x="697" y="1706"/>
                <a:ext cx="482" cy="0"/>
              </a:xfrm>
              <a:prstGeom prst="line">
                <a:avLst/>
              </a:prstGeom>
              <a:noFill/>
              <a:ln w="25400">
                <a:solidFill>
                  <a:srgbClr val="FF6600"/>
                </a:solidFill>
                <a:round/>
                <a:headEnd/>
                <a:tailEnd/>
              </a:ln>
              <a:effectLst/>
            </p:spPr>
            <p:txBody>
              <a:bodyPr wrap="none">
                <a:spAutoFit/>
              </a:bodyPr>
              <a:lstStyle/>
              <a:p>
                <a:endParaRPr lang="ru-RU"/>
              </a:p>
            </p:txBody>
          </p:sp>
          <p:sp>
            <p:nvSpPr>
              <p:cNvPr id="155654" name="Line 6"/>
              <p:cNvSpPr>
                <a:spLocks noChangeShapeType="1"/>
              </p:cNvSpPr>
              <p:nvPr/>
            </p:nvSpPr>
            <p:spPr bwMode="auto">
              <a:xfrm>
                <a:off x="442" y="1877"/>
                <a:ext cx="482" cy="0"/>
              </a:xfrm>
              <a:prstGeom prst="line">
                <a:avLst/>
              </a:prstGeom>
              <a:noFill/>
              <a:ln w="25400">
                <a:solidFill>
                  <a:srgbClr val="FF6600"/>
                </a:solidFill>
                <a:round/>
                <a:headEnd/>
                <a:tailEnd/>
              </a:ln>
              <a:effectLst/>
            </p:spPr>
            <p:txBody>
              <a:bodyPr wrap="none">
                <a:spAutoFit/>
              </a:bodyPr>
              <a:lstStyle/>
              <a:p>
                <a:endParaRPr lang="ru-RU"/>
              </a:p>
            </p:txBody>
          </p:sp>
          <p:sp>
            <p:nvSpPr>
              <p:cNvPr id="155655" name="Line 7"/>
              <p:cNvSpPr>
                <a:spLocks noChangeShapeType="1"/>
              </p:cNvSpPr>
              <p:nvPr/>
            </p:nvSpPr>
            <p:spPr bwMode="auto">
              <a:xfrm rot="7800000">
                <a:off x="899" y="1753"/>
                <a:ext cx="295" cy="82"/>
              </a:xfrm>
              <a:prstGeom prst="line">
                <a:avLst/>
              </a:prstGeom>
              <a:noFill/>
              <a:ln w="25400">
                <a:solidFill>
                  <a:srgbClr val="FF6600"/>
                </a:solidFill>
                <a:round/>
                <a:headEnd/>
                <a:tailEnd/>
              </a:ln>
              <a:effectLst/>
            </p:spPr>
            <p:txBody>
              <a:bodyPr>
                <a:spAutoFit/>
              </a:bodyPr>
              <a:lstStyle/>
              <a:p>
                <a:endParaRPr lang="ru-RU"/>
              </a:p>
            </p:txBody>
          </p:sp>
          <p:sp>
            <p:nvSpPr>
              <p:cNvPr id="155656" name="Line 8"/>
              <p:cNvSpPr>
                <a:spLocks noChangeShapeType="1"/>
              </p:cNvSpPr>
              <p:nvPr/>
            </p:nvSpPr>
            <p:spPr bwMode="auto">
              <a:xfrm rot="7800000">
                <a:off x="419" y="1752"/>
                <a:ext cx="295" cy="82"/>
              </a:xfrm>
              <a:prstGeom prst="line">
                <a:avLst/>
              </a:prstGeom>
              <a:noFill/>
              <a:ln w="25400">
                <a:solidFill>
                  <a:srgbClr val="FF6600"/>
                </a:solidFill>
                <a:round/>
                <a:headEnd/>
                <a:tailEnd/>
              </a:ln>
              <a:effectLst/>
            </p:spPr>
            <p:txBody>
              <a:bodyPr>
                <a:spAutoFit/>
              </a:bodyPr>
              <a:lstStyle/>
              <a:p>
                <a:endParaRPr lang="ru-RU"/>
              </a:p>
            </p:txBody>
          </p:sp>
        </p:grpSp>
        <p:sp>
          <p:nvSpPr>
            <p:cNvPr id="155657" name="Line 9"/>
            <p:cNvSpPr>
              <a:spLocks noChangeShapeType="1"/>
            </p:cNvSpPr>
            <p:nvPr/>
          </p:nvSpPr>
          <p:spPr bwMode="auto">
            <a:xfrm>
              <a:off x="697" y="2067"/>
              <a:ext cx="482" cy="0"/>
            </a:xfrm>
            <a:prstGeom prst="line">
              <a:avLst/>
            </a:prstGeom>
            <a:noFill/>
            <a:ln w="25400">
              <a:solidFill>
                <a:srgbClr val="FF6600"/>
              </a:solidFill>
              <a:prstDash val="dash"/>
              <a:round/>
              <a:headEnd/>
              <a:tailEnd/>
            </a:ln>
            <a:effectLst/>
          </p:spPr>
          <p:txBody>
            <a:bodyPr wrap="none">
              <a:spAutoFit/>
            </a:bodyPr>
            <a:lstStyle/>
            <a:p>
              <a:endParaRPr lang="ru-RU"/>
            </a:p>
          </p:txBody>
        </p:sp>
        <p:sp>
          <p:nvSpPr>
            <p:cNvPr id="155658" name="Line 10"/>
            <p:cNvSpPr>
              <a:spLocks noChangeShapeType="1"/>
            </p:cNvSpPr>
            <p:nvPr/>
          </p:nvSpPr>
          <p:spPr bwMode="auto">
            <a:xfrm>
              <a:off x="442" y="2238"/>
              <a:ext cx="482" cy="0"/>
            </a:xfrm>
            <a:prstGeom prst="line">
              <a:avLst/>
            </a:prstGeom>
            <a:noFill/>
            <a:ln w="25400">
              <a:solidFill>
                <a:srgbClr val="FF6600"/>
              </a:solidFill>
              <a:round/>
              <a:headEnd/>
              <a:tailEnd/>
            </a:ln>
            <a:effectLst/>
          </p:spPr>
          <p:txBody>
            <a:bodyPr wrap="none">
              <a:spAutoFit/>
            </a:bodyPr>
            <a:lstStyle/>
            <a:p>
              <a:endParaRPr lang="ru-RU"/>
            </a:p>
          </p:txBody>
        </p:sp>
        <p:sp>
          <p:nvSpPr>
            <p:cNvPr id="155659" name="Line 11"/>
            <p:cNvSpPr>
              <a:spLocks noChangeShapeType="1"/>
            </p:cNvSpPr>
            <p:nvPr/>
          </p:nvSpPr>
          <p:spPr bwMode="auto">
            <a:xfrm rot="7800000">
              <a:off x="899" y="2114"/>
              <a:ext cx="295" cy="82"/>
            </a:xfrm>
            <a:prstGeom prst="line">
              <a:avLst/>
            </a:prstGeom>
            <a:noFill/>
            <a:ln w="25400">
              <a:solidFill>
                <a:srgbClr val="FF6600"/>
              </a:solidFill>
              <a:round/>
              <a:headEnd/>
              <a:tailEnd/>
            </a:ln>
            <a:effectLst/>
          </p:spPr>
          <p:txBody>
            <a:bodyPr>
              <a:spAutoFit/>
            </a:bodyPr>
            <a:lstStyle/>
            <a:p>
              <a:endParaRPr lang="ru-RU"/>
            </a:p>
          </p:txBody>
        </p:sp>
        <p:sp>
          <p:nvSpPr>
            <p:cNvPr id="155660" name="Line 12"/>
            <p:cNvSpPr>
              <a:spLocks noChangeShapeType="1"/>
            </p:cNvSpPr>
            <p:nvPr/>
          </p:nvSpPr>
          <p:spPr bwMode="auto">
            <a:xfrm rot="7800000">
              <a:off x="419" y="2113"/>
              <a:ext cx="295" cy="82"/>
            </a:xfrm>
            <a:prstGeom prst="line">
              <a:avLst/>
            </a:prstGeom>
            <a:noFill/>
            <a:ln w="25400">
              <a:solidFill>
                <a:srgbClr val="FF6600"/>
              </a:solidFill>
              <a:prstDash val="dash"/>
              <a:round/>
              <a:headEnd/>
              <a:tailEnd/>
            </a:ln>
            <a:effectLst/>
          </p:spPr>
          <p:txBody>
            <a:bodyPr>
              <a:spAutoFit/>
            </a:bodyPr>
            <a:lstStyle/>
            <a:p>
              <a:endParaRPr lang="ru-RU"/>
            </a:p>
          </p:txBody>
        </p:sp>
        <p:sp>
          <p:nvSpPr>
            <p:cNvPr id="155661" name="Line 13"/>
            <p:cNvSpPr>
              <a:spLocks noChangeShapeType="1"/>
            </p:cNvSpPr>
            <p:nvPr/>
          </p:nvSpPr>
          <p:spPr bwMode="auto">
            <a:xfrm rot="5400000">
              <a:off x="201" y="1999"/>
              <a:ext cx="482" cy="0"/>
            </a:xfrm>
            <a:prstGeom prst="line">
              <a:avLst/>
            </a:prstGeom>
            <a:noFill/>
            <a:ln w="25400">
              <a:solidFill>
                <a:srgbClr val="FF6600"/>
              </a:solidFill>
              <a:round/>
              <a:headEnd/>
              <a:tailEnd/>
            </a:ln>
            <a:effectLst/>
          </p:spPr>
          <p:txBody>
            <a:bodyPr wrap="none">
              <a:spAutoFit/>
            </a:bodyPr>
            <a:lstStyle/>
            <a:p>
              <a:endParaRPr lang="ru-RU"/>
            </a:p>
          </p:txBody>
        </p:sp>
        <p:sp>
          <p:nvSpPr>
            <p:cNvPr id="155662" name="Line 14"/>
            <p:cNvSpPr>
              <a:spLocks noChangeShapeType="1"/>
            </p:cNvSpPr>
            <p:nvPr/>
          </p:nvSpPr>
          <p:spPr bwMode="auto">
            <a:xfrm rot="5400000">
              <a:off x="683" y="1999"/>
              <a:ext cx="482" cy="0"/>
            </a:xfrm>
            <a:prstGeom prst="line">
              <a:avLst/>
            </a:prstGeom>
            <a:noFill/>
            <a:ln w="25400">
              <a:solidFill>
                <a:srgbClr val="FF6600"/>
              </a:solidFill>
              <a:round/>
              <a:headEnd/>
              <a:tailEnd/>
            </a:ln>
            <a:effectLst/>
          </p:spPr>
          <p:txBody>
            <a:bodyPr wrap="none">
              <a:spAutoFit/>
            </a:bodyPr>
            <a:lstStyle/>
            <a:p>
              <a:endParaRPr lang="ru-RU"/>
            </a:p>
          </p:txBody>
        </p:sp>
        <p:sp>
          <p:nvSpPr>
            <p:cNvPr id="155663" name="Line 15"/>
            <p:cNvSpPr>
              <a:spLocks noChangeShapeType="1"/>
            </p:cNvSpPr>
            <p:nvPr/>
          </p:nvSpPr>
          <p:spPr bwMode="auto">
            <a:xfrm rot="5400000">
              <a:off x="456" y="1824"/>
              <a:ext cx="482" cy="0"/>
            </a:xfrm>
            <a:prstGeom prst="line">
              <a:avLst/>
            </a:prstGeom>
            <a:noFill/>
            <a:ln w="25400">
              <a:solidFill>
                <a:srgbClr val="FF6600"/>
              </a:solidFill>
              <a:prstDash val="dash"/>
              <a:round/>
              <a:headEnd/>
              <a:tailEnd/>
            </a:ln>
            <a:effectLst/>
          </p:spPr>
          <p:txBody>
            <a:bodyPr wrap="none">
              <a:spAutoFit/>
            </a:bodyPr>
            <a:lstStyle/>
            <a:p>
              <a:endParaRPr lang="ru-RU"/>
            </a:p>
          </p:txBody>
        </p:sp>
        <p:sp>
          <p:nvSpPr>
            <p:cNvPr id="155664" name="Line 16"/>
            <p:cNvSpPr>
              <a:spLocks noChangeShapeType="1"/>
            </p:cNvSpPr>
            <p:nvPr/>
          </p:nvSpPr>
          <p:spPr bwMode="auto">
            <a:xfrm rot="5400000">
              <a:off x="938" y="1834"/>
              <a:ext cx="482" cy="0"/>
            </a:xfrm>
            <a:prstGeom prst="line">
              <a:avLst/>
            </a:prstGeom>
            <a:noFill/>
            <a:ln w="25400">
              <a:solidFill>
                <a:srgbClr val="FF6600"/>
              </a:solidFill>
              <a:round/>
              <a:headEnd/>
              <a:tailEnd/>
            </a:ln>
            <a:effectLst/>
          </p:spPr>
          <p:txBody>
            <a:bodyPr wrap="none">
              <a:spAutoFit/>
            </a:bodyPr>
            <a:lstStyle/>
            <a:p>
              <a:endParaRPr lang="ru-RU"/>
            </a:p>
          </p:txBody>
        </p:sp>
      </p:grpSp>
      <p:sp>
        <p:nvSpPr>
          <p:cNvPr id="155665" name="Line 17"/>
          <p:cNvSpPr>
            <a:spLocks noChangeShapeType="1"/>
          </p:cNvSpPr>
          <p:nvPr/>
        </p:nvSpPr>
        <p:spPr bwMode="auto">
          <a:xfrm>
            <a:off x="5270500" y="3308351"/>
            <a:ext cx="1588" cy="1935163"/>
          </a:xfrm>
          <a:prstGeom prst="line">
            <a:avLst/>
          </a:prstGeom>
          <a:noFill/>
          <a:ln w="19050">
            <a:solidFill>
              <a:schemeClr val="tx1"/>
            </a:solidFill>
            <a:prstDash val="dash"/>
            <a:round/>
            <a:headEnd/>
            <a:tailEnd/>
          </a:ln>
          <a:effectLst/>
        </p:spPr>
        <p:txBody>
          <a:bodyPr>
            <a:spAutoFit/>
          </a:bodyPr>
          <a:lstStyle/>
          <a:p>
            <a:endParaRPr lang="ru-RU"/>
          </a:p>
        </p:txBody>
      </p:sp>
      <p:sp>
        <p:nvSpPr>
          <p:cNvPr id="155666" name="Line 18"/>
          <p:cNvSpPr>
            <a:spLocks noChangeShapeType="1"/>
          </p:cNvSpPr>
          <p:nvPr/>
        </p:nvSpPr>
        <p:spPr bwMode="auto">
          <a:xfrm flipH="1">
            <a:off x="4370389" y="3802064"/>
            <a:ext cx="1711325" cy="1127125"/>
          </a:xfrm>
          <a:prstGeom prst="line">
            <a:avLst/>
          </a:prstGeom>
          <a:noFill/>
          <a:ln w="19050">
            <a:solidFill>
              <a:schemeClr val="tx1"/>
            </a:solidFill>
            <a:prstDash val="dash"/>
            <a:round/>
            <a:headEnd/>
            <a:tailEnd/>
          </a:ln>
          <a:effectLst/>
        </p:spPr>
        <p:txBody>
          <a:bodyPr>
            <a:spAutoFit/>
          </a:bodyPr>
          <a:lstStyle/>
          <a:p>
            <a:endParaRPr lang="ru-RU"/>
          </a:p>
        </p:txBody>
      </p:sp>
      <p:grpSp>
        <p:nvGrpSpPr>
          <p:cNvPr id="155667" name="Group 19"/>
          <p:cNvGrpSpPr>
            <a:grpSpLocks/>
          </p:cNvGrpSpPr>
          <p:nvPr/>
        </p:nvGrpSpPr>
        <p:grpSpPr bwMode="auto">
          <a:xfrm>
            <a:off x="4956175" y="5197476"/>
            <a:ext cx="565150" cy="404813"/>
            <a:chOff x="981" y="3464"/>
            <a:chExt cx="356" cy="255"/>
          </a:xfrm>
        </p:grpSpPr>
        <p:grpSp>
          <p:nvGrpSpPr>
            <p:cNvPr id="155668" name="Group 20"/>
            <p:cNvGrpSpPr>
              <a:grpSpLocks/>
            </p:cNvGrpSpPr>
            <p:nvPr/>
          </p:nvGrpSpPr>
          <p:grpSpPr bwMode="auto">
            <a:xfrm>
              <a:off x="981" y="3464"/>
              <a:ext cx="340" cy="255"/>
              <a:chOff x="981" y="3464"/>
              <a:chExt cx="340" cy="255"/>
            </a:xfrm>
          </p:grpSpPr>
          <p:sp>
            <p:nvSpPr>
              <p:cNvPr id="155669" name="Line 21"/>
              <p:cNvSpPr>
                <a:spLocks noChangeShapeType="1"/>
              </p:cNvSpPr>
              <p:nvPr/>
            </p:nvSpPr>
            <p:spPr bwMode="auto">
              <a:xfrm>
                <a:off x="1065" y="3491"/>
                <a:ext cx="256" cy="0"/>
              </a:xfrm>
              <a:prstGeom prst="line">
                <a:avLst/>
              </a:prstGeom>
              <a:noFill/>
              <a:ln w="25400">
                <a:solidFill>
                  <a:srgbClr val="FF6600"/>
                </a:solidFill>
                <a:round/>
                <a:headEnd/>
                <a:tailEnd/>
              </a:ln>
              <a:effectLst/>
            </p:spPr>
            <p:txBody>
              <a:bodyPr wrap="none">
                <a:spAutoFit/>
              </a:bodyPr>
              <a:lstStyle/>
              <a:p>
                <a:endParaRPr lang="ru-RU"/>
              </a:p>
            </p:txBody>
          </p:sp>
          <p:sp>
            <p:nvSpPr>
              <p:cNvPr id="155670" name="Line 22"/>
              <p:cNvSpPr>
                <a:spLocks noChangeShapeType="1"/>
              </p:cNvSpPr>
              <p:nvPr/>
            </p:nvSpPr>
            <p:spPr bwMode="auto">
              <a:xfrm>
                <a:off x="1065" y="3690"/>
                <a:ext cx="256" cy="0"/>
              </a:xfrm>
              <a:prstGeom prst="line">
                <a:avLst/>
              </a:prstGeom>
              <a:noFill/>
              <a:ln w="25400">
                <a:solidFill>
                  <a:srgbClr val="FF6600"/>
                </a:solidFill>
                <a:round/>
                <a:headEnd/>
                <a:tailEnd/>
              </a:ln>
              <a:effectLst/>
            </p:spPr>
            <p:txBody>
              <a:bodyPr wrap="none">
                <a:spAutoFit/>
              </a:bodyPr>
              <a:lstStyle/>
              <a:p>
                <a:endParaRPr lang="ru-RU"/>
              </a:p>
            </p:txBody>
          </p:sp>
          <p:sp>
            <p:nvSpPr>
              <p:cNvPr id="155671" name="Line 23"/>
              <p:cNvSpPr>
                <a:spLocks noChangeShapeType="1"/>
              </p:cNvSpPr>
              <p:nvPr/>
            </p:nvSpPr>
            <p:spPr bwMode="auto">
              <a:xfrm rot="5400000">
                <a:off x="964" y="3590"/>
                <a:ext cx="202" cy="0"/>
              </a:xfrm>
              <a:prstGeom prst="line">
                <a:avLst/>
              </a:prstGeom>
              <a:noFill/>
              <a:ln w="25400">
                <a:solidFill>
                  <a:srgbClr val="FF6600"/>
                </a:solidFill>
                <a:round/>
                <a:headEnd/>
                <a:tailEnd/>
              </a:ln>
              <a:effectLst/>
            </p:spPr>
            <p:txBody>
              <a:bodyPr wrap="none">
                <a:spAutoFit/>
              </a:bodyPr>
              <a:lstStyle/>
              <a:p>
                <a:endParaRPr lang="ru-RU"/>
              </a:p>
            </p:txBody>
          </p:sp>
          <p:sp>
            <p:nvSpPr>
              <p:cNvPr id="155672" name="Line 24"/>
              <p:cNvSpPr>
                <a:spLocks noChangeShapeType="1"/>
              </p:cNvSpPr>
              <p:nvPr/>
            </p:nvSpPr>
            <p:spPr bwMode="auto">
              <a:xfrm rot="5400000">
                <a:off x="1220" y="3590"/>
                <a:ext cx="202" cy="0"/>
              </a:xfrm>
              <a:prstGeom prst="line">
                <a:avLst/>
              </a:prstGeom>
              <a:noFill/>
              <a:ln w="25400">
                <a:solidFill>
                  <a:srgbClr val="FF6600"/>
                </a:solidFill>
                <a:round/>
                <a:headEnd/>
                <a:tailEnd/>
              </a:ln>
              <a:effectLst/>
            </p:spPr>
            <p:txBody>
              <a:bodyPr wrap="none">
                <a:spAutoFit/>
              </a:bodyPr>
              <a:lstStyle/>
              <a:p>
                <a:endParaRPr lang="ru-RU"/>
              </a:p>
            </p:txBody>
          </p:sp>
          <p:sp>
            <p:nvSpPr>
              <p:cNvPr id="155673" name="Line 25"/>
              <p:cNvSpPr>
                <a:spLocks noChangeShapeType="1"/>
              </p:cNvSpPr>
              <p:nvPr/>
            </p:nvSpPr>
            <p:spPr bwMode="auto">
              <a:xfrm>
                <a:off x="981" y="3464"/>
                <a:ext cx="85" cy="85"/>
              </a:xfrm>
              <a:prstGeom prst="line">
                <a:avLst/>
              </a:prstGeom>
              <a:noFill/>
              <a:ln w="25400">
                <a:solidFill>
                  <a:srgbClr val="FF6600"/>
                </a:solidFill>
                <a:round/>
                <a:headEnd/>
                <a:tailEnd/>
              </a:ln>
              <a:effectLst/>
            </p:spPr>
            <p:txBody>
              <a:bodyPr wrap="none">
                <a:spAutoFit/>
              </a:bodyPr>
              <a:lstStyle/>
              <a:p>
                <a:endParaRPr lang="ru-RU"/>
              </a:p>
            </p:txBody>
          </p:sp>
          <p:sp>
            <p:nvSpPr>
              <p:cNvPr id="155674" name="Line 26"/>
              <p:cNvSpPr>
                <a:spLocks noChangeShapeType="1"/>
              </p:cNvSpPr>
              <p:nvPr/>
            </p:nvSpPr>
            <p:spPr bwMode="auto">
              <a:xfrm flipH="1">
                <a:off x="981" y="3634"/>
                <a:ext cx="85" cy="85"/>
              </a:xfrm>
              <a:prstGeom prst="line">
                <a:avLst/>
              </a:prstGeom>
              <a:noFill/>
              <a:ln w="25400">
                <a:solidFill>
                  <a:srgbClr val="FF6600"/>
                </a:solidFill>
                <a:round/>
                <a:headEnd/>
                <a:tailEnd/>
              </a:ln>
              <a:effectLst/>
            </p:spPr>
            <p:txBody>
              <a:bodyPr wrap="none">
                <a:spAutoFit/>
              </a:bodyPr>
              <a:lstStyle/>
              <a:p>
                <a:endParaRPr lang="ru-RU"/>
              </a:p>
            </p:txBody>
          </p:sp>
          <p:sp>
            <p:nvSpPr>
              <p:cNvPr id="155675" name="Line 27"/>
              <p:cNvSpPr>
                <a:spLocks noChangeShapeType="1"/>
              </p:cNvSpPr>
              <p:nvPr/>
            </p:nvSpPr>
            <p:spPr bwMode="auto">
              <a:xfrm rot="5400000">
                <a:off x="856" y="3592"/>
                <a:ext cx="255" cy="0"/>
              </a:xfrm>
              <a:prstGeom prst="line">
                <a:avLst/>
              </a:prstGeom>
              <a:noFill/>
              <a:ln w="25400">
                <a:solidFill>
                  <a:srgbClr val="FF6600"/>
                </a:solidFill>
                <a:round/>
                <a:headEnd/>
                <a:tailEnd/>
              </a:ln>
              <a:effectLst/>
            </p:spPr>
            <p:txBody>
              <a:bodyPr>
                <a:spAutoFit/>
              </a:bodyPr>
              <a:lstStyle/>
              <a:p>
                <a:endParaRPr lang="ru-RU"/>
              </a:p>
            </p:txBody>
          </p:sp>
        </p:grpSp>
        <p:sp>
          <p:nvSpPr>
            <p:cNvPr id="155676" name="Text Box 28"/>
            <p:cNvSpPr txBox="1">
              <a:spLocks noChangeArrowheads="1"/>
            </p:cNvSpPr>
            <p:nvPr/>
          </p:nvSpPr>
          <p:spPr bwMode="auto">
            <a:xfrm>
              <a:off x="1057" y="3464"/>
              <a:ext cx="280" cy="233"/>
            </a:xfrm>
            <a:prstGeom prst="rect">
              <a:avLst/>
            </a:prstGeom>
            <a:noFill/>
            <a:ln w="9525" algn="ctr">
              <a:noFill/>
              <a:miter lim="800000"/>
              <a:headEnd/>
              <a:tailEnd/>
            </a:ln>
            <a:effectLst/>
          </p:spPr>
          <p:txBody>
            <a:bodyPr wrap="none">
              <a:spAutoFit/>
            </a:bodyPr>
            <a:lstStyle/>
            <a:p>
              <a:r>
                <a:rPr lang="en-US"/>
                <a:t>D1</a:t>
              </a:r>
              <a:endParaRPr lang="ru-RU"/>
            </a:p>
          </p:txBody>
        </p:sp>
      </p:grpSp>
      <p:grpSp>
        <p:nvGrpSpPr>
          <p:cNvPr id="155677" name="Group 29"/>
          <p:cNvGrpSpPr>
            <a:grpSpLocks/>
          </p:cNvGrpSpPr>
          <p:nvPr/>
        </p:nvGrpSpPr>
        <p:grpSpPr bwMode="auto">
          <a:xfrm>
            <a:off x="2525713" y="4133851"/>
            <a:ext cx="584200" cy="404813"/>
            <a:chOff x="329" y="3577"/>
            <a:chExt cx="368" cy="255"/>
          </a:xfrm>
        </p:grpSpPr>
        <p:grpSp>
          <p:nvGrpSpPr>
            <p:cNvPr id="155678" name="Group 30"/>
            <p:cNvGrpSpPr>
              <a:grpSpLocks/>
            </p:cNvGrpSpPr>
            <p:nvPr/>
          </p:nvGrpSpPr>
          <p:grpSpPr bwMode="auto">
            <a:xfrm flipH="1">
              <a:off x="357" y="3577"/>
              <a:ext cx="340" cy="255"/>
              <a:chOff x="981" y="3464"/>
              <a:chExt cx="340" cy="255"/>
            </a:xfrm>
          </p:grpSpPr>
          <p:sp>
            <p:nvSpPr>
              <p:cNvPr id="155679" name="Line 31"/>
              <p:cNvSpPr>
                <a:spLocks noChangeShapeType="1"/>
              </p:cNvSpPr>
              <p:nvPr/>
            </p:nvSpPr>
            <p:spPr bwMode="auto">
              <a:xfrm>
                <a:off x="1065" y="3491"/>
                <a:ext cx="256" cy="0"/>
              </a:xfrm>
              <a:prstGeom prst="line">
                <a:avLst/>
              </a:prstGeom>
              <a:noFill/>
              <a:ln w="25400">
                <a:solidFill>
                  <a:srgbClr val="FF6600"/>
                </a:solidFill>
                <a:round/>
                <a:headEnd/>
                <a:tailEnd/>
              </a:ln>
              <a:effectLst/>
            </p:spPr>
            <p:txBody>
              <a:bodyPr wrap="none">
                <a:spAutoFit/>
              </a:bodyPr>
              <a:lstStyle/>
              <a:p>
                <a:endParaRPr lang="ru-RU"/>
              </a:p>
            </p:txBody>
          </p:sp>
          <p:sp>
            <p:nvSpPr>
              <p:cNvPr id="155680" name="Line 32"/>
              <p:cNvSpPr>
                <a:spLocks noChangeShapeType="1"/>
              </p:cNvSpPr>
              <p:nvPr/>
            </p:nvSpPr>
            <p:spPr bwMode="auto">
              <a:xfrm>
                <a:off x="1065" y="3690"/>
                <a:ext cx="256" cy="0"/>
              </a:xfrm>
              <a:prstGeom prst="line">
                <a:avLst/>
              </a:prstGeom>
              <a:noFill/>
              <a:ln w="25400">
                <a:solidFill>
                  <a:srgbClr val="FF6600"/>
                </a:solidFill>
                <a:round/>
                <a:headEnd/>
                <a:tailEnd/>
              </a:ln>
              <a:effectLst/>
            </p:spPr>
            <p:txBody>
              <a:bodyPr wrap="none">
                <a:spAutoFit/>
              </a:bodyPr>
              <a:lstStyle/>
              <a:p>
                <a:endParaRPr lang="ru-RU"/>
              </a:p>
            </p:txBody>
          </p:sp>
          <p:sp>
            <p:nvSpPr>
              <p:cNvPr id="155681" name="Line 33"/>
              <p:cNvSpPr>
                <a:spLocks noChangeShapeType="1"/>
              </p:cNvSpPr>
              <p:nvPr/>
            </p:nvSpPr>
            <p:spPr bwMode="auto">
              <a:xfrm rot="5400000">
                <a:off x="964" y="3590"/>
                <a:ext cx="202" cy="0"/>
              </a:xfrm>
              <a:prstGeom prst="line">
                <a:avLst/>
              </a:prstGeom>
              <a:noFill/>
              <a:ln w="25400">
                <a:solidFill>
                  <a:srgbClr val="FF6600"/>
                </a:solidFill>
                <a:round/>
                <a:headEnd/>
                <a:tailEnd/>
              </a:ln>
              <a:effectLst/>
            </p:spPr>
            <p:txBody>
              <a:bodyPr wrap="none">
                <a:spAutoFit/>
              </a:bodyPr>
              <a:lstStyle/>
              <a:p>
                <a:endParaRPr lang="ru-RU"/>
              </a:p>
            </p:txBody>
          </p:sp>
          <p:sp>
            <p:nvSpPr>
              <p:cNvPr id="155682" name="Line 34"/>
              <p:cNvSpPr>
                <a:spLocks noChangeShapeType="1"/>
              </p:cNvSpPr>
              <p:nvPr/>
            </p:nvSpPr>
            <p:spPr bwMode="auto">
              <a:xfrm rot="5400000">
                <a:off x="1220" y="3590"/>
                <a:ext cx="202" cy="0"/>
              </a:xfrm>
              <a:prstGeom prst="line">
                <a:avLst/>
              </a:prstGeom>
              <a:noFill/>
              <a:ln w="25400">
                <a:solidFill>
                  <a:srgbClr val="FF6600"/>
                </a:solidFill>
                <a:round/>
                <a:headEnd/>
                <a:tailEnd/>
              </a:ln>
              <a:effectLst/>
            </p:spPr>
            <p:txBody>
              <a:bodyPr wrap="none">
                <a:spAutoFit/>
              </a:bodyPr>
              <a:lstStyle/>
              <a:p>
                <a:endParaRPr lang="ru-RU"/>
              </a:p>
            </p:txBody>
          </p:sp>
          <p:sp>
            <p:nvSpPr>
              <p:cNvPr id="155683" name="Line 35"/>
              <p:cNvSpPr>
                <a:spLocks noChangeShapeType="1"/>
              </p:cNvSpPr>
              <p:nvPr/>
            </p:nvSpPr>
            <p:spPr bwMode="auto">
              <a:xfrm>
                <a:off x="981" y="3464"/>
                <a:ext cx="85" cy="85"/>
              </a:xfrm>
              <a:prstGeom prst="line">
                <a:avLst/>
              </a:prstGeom>
              <a:noFill/>
              <a:ln w="25400">
                <a:solidFill>
                  <a:srgbClr val="FF6600"/>
                </a:solidFill>
                <a:round/>
                <a:headEnd/>
                <a:tailEnd/>
              </a:ln>
              <a:effectLst/>
            </p:spPr>
            <p:txBody>
              <a:bodyPr wrap="none">
                <a:spAutoFit/>
              </a:bodyPr>
              <a:lstStyle/>
              <a:p>
                <a:endParaRPr lang="ru-RU"/>
              </a:p>
            </p:txBody>
          </p:sp>
          <p:sp>
            <p:nvSpPr>
              <p:cNvPr id="155684" name="Line 36"/>
              <p:cNvSpPr>
                <a:spLocks noChangeShapeType="1"/>
              </p:cNvSpPr>
              <p:nvPr/>
            </p:nvSpPr>
            <p:spPr bwMode="auto">
              <a:xfrm flipH="1">
                <a:off x="981" y="3634"/>
                <a:ext cx="85" cy="85"/>
              </a:xfrm>
              <a:prstGeom prst="line">
                <a:avLst/>
              </a:prstGeom>
              <a:noFill/>
              <a:ln w="25400">
                <a:solidFill>
                  <a:srgbClr val="FF6600"/>
                </a:solidFill>
                <a:round/>
                <a:headEnd/>
                <a:tailEnd/>
              </a:ln>
              <a:effectLst/>
            </p:spPr>
            <p:txBody>
              <a:bodyPr wrap="none">
                <a:spAutoFit/>
              </a:bodyPr>
              <a:lstStyle/>
              <a:p>
                <a:endParaRPr lang="ru-RU"/>
              </a:p>
            </p:txBody>
          </p:sp>
          <p:sp>
            <p:nvSpPr>
              <p:cNvPr id="155685" name="Line 37"/>
              <p:cNvSpPr>
                <a:spLocks noChangeShapeType="1"/>
              </p:cNvSpPr>
              <p:nvPr/>
            </p:nvSpPr>
            <p:spPr bwMode="auto">
              <a:xfrm rot="5400000">
                <a:off x="856" y="3592"/>
                <a:ext cx="255" cy="0"/>
              </a:xfrm>
              <a:prstGeom prst="line">
                <a:avLst/>
              </a:prstGeom>
              <a:noFill/>
              <a:ln w="25400">
                <a:solidFill>
                  <a:srgbClr val="FF6600"/>
                </a:solidFill>
                <a:round/>
                <a:headEnd/>
                <a:tailEnd/>
              </a:ln>
              <a:effectLst/>
            </p:spPr>
            <p:txBody>
              <a:bodyPr>
                <a:spAutoFit/>
              </a:bodyPr>
              <a:lstStyle/>
              <a:p>
                <a:endParaRPr lang="ru-RU"/>
              </a:p>
            </p:txBody>
          </p:sp>
        </p:grpSp>
        <p:sp>
          <p:nvSpPr>
            <p:cNvPr id="155686" name="Text Box 38"/>
            <p:cNvSpPr txBox="1">
              <a:spLocks noChangeArrowheads="1"/>
            </p:cNvSpPr>
            <p:nvPr/>
          </p:nvSpPr>
          <p:spPr bwMode="auto">
            <a:xfrm flipH="1">
              <a:off x="329" y="3577"/>
              <a:ext cx="280" cy="233"/>
            </a:xfrm>
            <a:prstGeom prst="rect">
              <a:avLst/>
            </a:prstGeom>
            <a:noFill/>
            <a:ln w="9525" algn="ctr">
              <a:noFill/>
              <a:miter lim="800000"/>
              <a:headEnd/>
              <a:tailEnd/>
            </a:ln>
            <a:effectLst/>
          </p:spPr>
          <p:txBody>
            <a:bodyPr wrap="none">
              <a:spAutoFit/>
            </a:bodyPr>
            <a:lstStyle/>
            <a:p>
              <a:r>
                <a:rPr lang="en-US"/>
                <a:t>D3</a:t>
              </a:r>
              <a:endParaRPr lang="ru-RU"/>
            </a:p>
          </p:txBody>
        </p:sp>
      </p:grpSp>
      <p:grpSp>
        <p:nvGrpSpPr>
          <p:cNvPr id="155687" name="Group 39"/>
          <p:cNvGrpSpPr>
            <a:grpSpLocks/>
          </p:cNvGrpSpPr>
          <p:nvPr/>
        </p:nvGrpSpPr>
        <p:grpSpPr bwMode="auto">
          <a:xfrm>
            <a:off x="5946774" y="3443288"/>
            <a:ext cx="539750" cy="404812"/>
            <a:chOff x="952" y="3889"/>
            <a:chExt cx="340" cy="255"/>
          </a:xfrm>
        </p:grpSpPr>
        <p:grpSp>
          <p:nvGrpSpPr>
            <p:cNvPr id="155688" name="Group 40"/>
            <p:cNvGrpSpPr>
              <a:grpSpLocks/>
            </p:cNvGrpSpPr>
            <p:nvPr/>
          </p:nvGrpSpPr>
          <p:grpSpPr bwMode="auto">
            <a:xfrm>
              <a:off x="952" y="3889"/>
              <a:ext cx="340" cy="255"/>
              <a:chOff x="981" y="3464"/>
              <a:chExt cx="340" cy="255"/>
            </a:xfrm>
          </p:grpSpPr>
          <p:sp>
            <p:nvSpPr>
              <p:cNvPr id="155689" name="Line 41"/>
              <p:cNvSpPr>
                <a:spLocks noChangeShapeType="1"/>
              </p:cNvSpPr>
              <p:nvPr/>
            </p:nvSpPr>
            <p:spPr bwMode="auto">
              <a:xfrm>
                <a:off x="1065" y="3491"/>
                <a:ext cx="256" cy="0"/>
              </a:xfrm>
              <a:prstGeom prst="line">
                <a:avLst/>
              </a:prstGeom>
              <a:noFill/>
              <a:ln w="25400">
                <a:solidFill>
                  <a:srgbClr val="FF6600"/>
                </a:solidFill>
                <a:round/>
                <a:headEnd/>
                <a:tailEnd/>
              </a:ln>
              <a:effectLst/>
            </p:spPr>
            <p:txBody>
              <a:bodyPr wrap="none">
                <a:spAutoFit/>
              </a:bodyPr>
              <a:lstStyle/>
              <a:p>
                <a:endParaRPr lang="ru-RU"/>
              </a:p>
            </p:txBody>
          </p:sp>
          <p:sp>
            <p:nvSpPr>
              <p:cNvPr id="155690" name="Line 42"/>
              <p:cNvSpPr>
                <a:spLocks noChangeShapeType="1"/>
              </p:cNvSpPr>
              <p:nvPr/>
            </p:nvSpPr>
            <p:spPr bwMode="auto">
              <a:xfrm>
                <a:off x="1065" y="3690"/>
                <a:ext cx="256" cy="0"/>
              </a:xfrm>
              <a:prstGeom prst="line">
                <a:avLst/>
              </a:prstGeom>
              <a:noFill/>
              <a:ln w="25400">
                <a:solidFill>
                  <a:srgbClr val="FF6600"/>
                </a:solidFill>
                <a:round/>
                <a:headEnd/>
                <a:tailEnd/>
              </a:ln>
              <a:effectLst/>
            </p:spPr>
            <p:txBody>
              <a:bodyPr wrap="none">
                <a:spAutoFit/>
              </a:bodyPr>
              <a:lstStyle/>
              <a:p>
                <a:endParaRPr lang="ru-RU"/>
              </a:p>
            </p:txBody>
          </p:sp>
          <p:sp>
            <p:nvSpPr>
              <p:cNvPr id="155691" name="Line 43"/>
              <p:cNvSpPr>
                <a:spLocks noChangeShapeType="1"/>
              </p:cNvSpPr>
              <p:nvPr/>
            </p:nvSpPr>
            <p:spPr bwMode="auto">
              <a:xfrm rot="5400000">
                <a:off x="964" y="3590"/>
                <a:ext cx="202" cy="0"/>
              </a:xfrm>
              <a:prstGeom prst="line">
                <a:avLst/>
              </a:prstGeom>
              <a:noFill/>
              <a:ln w="25400">
                <a:solidFill>
                  <a:srgbClr val="FF6600"/>
                </a:solidFill>
                <a:round/>
                <a:headEnd/>
                <a:tailEnd/>
              </a:ln>
              <a:effectLst/>
            </p:spPr>
            <p:txBody>
              <a:bodyPr wrap="none">
                <a:spAutoFit/>
              </a:bodyPr>
              <a:lstStyle/>
              <a:p>
                <a:endParaRPr lang="ru-RU"/>
              </a:p>
            </p:txBody>
          </p:sp>
          <p:sp>
            <p:nvSpPr>
              <p:cNvPr id="155692" name="Line 44"/>
              <p:cNvSpPr>
                <a:spLocks noChangeShapeType="1"/>
              </p:cNvSpPr>
              <p:nvPr/>
            </p:nvSpPr>
            <p:spPr bwMode="auto">
              <a:xfrm rot="5400000">
                <a:off x="1220" y="3590"/>
                <a:ext cx="202" cy="0"/>
              </a:xfrm>
              <a:prstGeom prst="line">
                <a:avLst/>
              </a:prstGeom>
              <a:noFill/>
              <a:ln w="25400">
                <a:solidFill>
                  <a:srgbClr val="FF6600"/>
                </a:solidFill>
                <a:round/>
                <a:headEnd/>
                <a:tailEnd/>
              </a:ln>
              <a:effectLst/>
            </p:spPr>
            <p:txBody>
              <a:bodyPr wrap="none">
                <a:spAutoFit/>
              </a:bodyPr>
              <a:lstStyle/>
              <a:p>
                <a:endParaRPr lang="ru-RU"/>
              </a:p>
            </p:txBody>
          </p:sp>
          <p:sp>
            <p:nvSpPr>
              <p:cNvPr id="155693" name="Line 45"/>
              <p:cNvSpPr>
                <a:spLocks noChangeShapeType="1"/>
              </p:cNvSpPr>
              <p:nvPr/>
            </p:nvSpPr>
            <p:spPr bwMode="auto">
              <a:xfrm>
                <a:off x="981" y="3464"/>
                <a:ext cx="85" cy="85"/>
              </a:xfrm>
              <a:prstGeom prst="line">
                <a:avLst/>
              </a:prstGeom>
              <a:noFill/>
              <a:ln w="25400">
                <a:solidFill>
                  <a:srgbClr val="FF6600"/>
                </a:solidFill>
                <a:round/>
                <a:headEnd/>
                <a:tailEnd/>
              </a:ln>
              <a:effectLst/>
            </p:spPr>
            <p:txBody>
              <a:bodyPr wrap="none">
                <a:spAutoFit/>
              </a:bodyPr>
              <a:lstStyle/>
              <a:p>
                <a:endParaRPr lang="ru-RU"/>
              </a:p>
            </p:txBody>
          </p:sp>
          <p:sp>
            <p:nvSpPr>
              <p:cNvPr id="155694" name="Line 46"/>
              <p:cNvSpPr>
                <a:spLocks noChangeShapeType="1"/>
              </p:cNvSpPr>
              <p:nvPr/>
            </p:nvSpPr>
            <p:spPr bwMode="auto">
              <a:xfrm flipH="1">
                <a:off x="981" y="3634"/>
                <a:ext cx="85" cy="85"/>
              </a:xfrm>
              <a:prstGeom prst="line">
                <a:avLst/>
              </a:prstGeom>
              <a:noFill/>
              <a:ln w="25400">
                <a:solidFill>
                  <a:srgbClr val="FF6600"/>
                </a:solidFill>
                <a:round/>
                <a:headEnd/>
                <a:tailEnd/>
              </a:ln>
              <a:effectLst/>
            </p:spPr>
            <p:txBody>
              <a:bodyPr wrap="none">
                <a:spAutoFit/>
              </a:bodyPr>
              <a:lstStyle/>
              <a:p>
                <a:endParaRPr lang="ru-RU"/>
              </a:p>
            </p:txBody>
          </p:sp>
          <p:sp>
            <p:nvSpPr>
              <p:cNvPr id="155695" name="Line 47"/>
              <p:cNvSpPr>
                <a:spLocks noChangeShapeType="1"/>
              </p:cNvSpPr>
              <p:nvPr/>
            </p:nvSpPr>
            <p:spPr bwMode="auto">
              <a:xfrm rot="5400000">
                <a:off x="856" y="3592"/>
                <a:ext cx="255" cy="0"/>
              </a:xfrm>
              <a:prstGeom prst="line">
                <a:avLst/>
              </a:prstGeom>
              <a:noFill/>
              <a:ln w="25400">
                <a:solidFill>
                  <a:srgbClr val="FF6600"/>
                </a:solidFill>
                <a:round/>
                <a:headEnd/>
                <a:tailEnd/>
              </a:ln>
              <a:effectLst/>
            </p:spPr>
            <p:txBody>
              <a:bodyPr>
                <a:spAutoFit/>
              </a:bodyPr>
              <a:lstStyle/>
              <a:p>
                <a:endParaRPr lang="ru-RU"/>
              </a:p>
            </p:txBody>
          </p:sp>
        </p:grpSp>
        <p:sp>
          <p:nvSpPr>
            <p:cNvPr id="155696" name="Text Box 48"/>
            <p:cNvSpPr txBox="1">
              <a:spLocks noChangeArrowheads="1"/>
            </p:cNvSpPr>
            <p:nvPr/>
          </p:nvSpPr>
          <p:spPr bwMode="auto">
            <a:xfrm>
              <a:off x="1009" y="3889"/>
              <a:ext cx="280" cy="233"/>
            </a:xfrm>
            <a:prstGeom prst="rect">
              <a:avLst/>
            </a:prstGeom>
            <a:noFill/>
            <a:ln w="9525" algn="ctr">
              <a:noFill/>
              <a:miter lim="800000"/>
              <a:headEnd/>
              <a:tailEnd/>
            </a:ln>
            <a:effectLst/>
          </p:spPr>
          <p:txBody>
            <a:bodyPr wrap="none">
              <a:spAutoFit/>
            </a:bodyPr>
            <a:lstStyle/>
            <a:p>
              <a:r>
                <a:rPr lang="en-US"/>
                <a:t>D2</a:t>
              </a:r>
              <a:endParaRPr lang="ru-RU"/>
            </a:p>
          </p:txBody>
        </p:sp>
      </p:grpSp>
      <p:sp>
        <p:nvSpPr>
          <p:cNvPr id="155697" name="Line 49"/>
          <p:cNvSpPr>
            <a:spLocks noChangeShapeType="1"/>
          </p:cNvSpPr>
          <p:nvPr/>
        </p:nvSpPr>
        <p:spPr bwMode="auto">
          <a:xfrm rot="5400000">
            <a:off x="5360988" y="3398838"/>
            <a:ext cx="0" cy="1889125"/>
          </a:xfrm>
          <a:prstGeom prst="line">
            <a:avLst/>
          </a:prstGeom>
          <a:noFill/>
          <a:ln w="19050">
            <a:solidFill>
              <a:schemeClr val="tx1"/>
            </a:solidFill>
            <a:prstDash val="dash"/>
            <a:round/>
            <a:headEnd/>
            <a:tailEnd/>
          </a:ln>
          <a:effectLst/>
        </p:spPr>
        <p:txBody>
          <a:bodyPr>
            <a:spAutoFit/>
          </a:bodyPr>
          <a:lstStyle/>
          <a:p>
            <a:endParaRPr lang="ru-RU"/>
          </a:p>
        </p:txBody>
      </p:sp>
      <p:sp>
        <p:nvSpPr>
          <p:cNvPr id="155698" name="Line 50"/>
          <p:cNvSpPr>
            <a:spLocks noChangeShapeType="1"/>
          </p:cNvSpPr>
          <p:nvPr/>
        </p:nvSpPr>
        <p:spPr bwMode="auto">
          <a:xfrm rot="5400000">
            <a:off x="3471069" y="3982244"/>
            <a:ext cx="0" cy="722312"/>
          </a:xfrm>
          <a:prstGeom prst="line">
            <a:avLst/>
          </a:prstGeom>
          <a:noFill/>
          <a:ln w="19050">
            <a:solidFill>
              <a:schemeClr val="tx1"/>
            </a:solidFill>
            <a:prstDash val="dash"/>
            <a:round/>
            <a:headEnd/>
            <a:tailEnd/>
          </a:ln>
          <a:effectLst/>
        </p:spPr>
        <p:txBody>
          <a:bodyPr>
            <a:spAutoFit/>
          </a:bodyPr>
          <a:lstStyle/>
          <a:p>
            <a:endParaRPr lang="ru-RU"/>
          </a:p>
        </p:txBody>
      </p:sp>
      <p:sp>
        <p:nvSpPr>
          <p:cNvPr id="155699" name="Line 51"/>
          <p:cNvSpPr>
            <a:spLocks noChangeShapeType="1"/>
          </p:cNvSpPr>
          <p:nvPr/>
        </p:nvSpPr>
        <p:spPr bwMode="auto">
          <a:xfrm rot="5400000">
            <a:off x="2389188" y="4164013"/>
            <a:ext cx="0" cy="358775"/>
          </a:xfrm>
          <a:prstGeom prst="line">
            <a:avLst/>
          </a:prstGeom>
          <a:noFill/>
          <a:ln w="19050">
            <a:solidFill>
              <a:schemeClr val="tx1"/>
            </a:solidFill>
            <a:prstDash val="dash"/>
            <a:round/>
            <a:headEnd/>
            <a:tailEnd/>
          </a:ln>
          <a:effectLst/>
        </p:spPr>
        <p:txBody>
          <a:bodyPr>
            <a:spAutoFit/>
          </a:bodyPr>
          <a:lstStyle/>
          <a:p>
            <a:endParaRPr lang="ru-RU"/>
          </a:p>
        </p:txBody>
      </p:sp>
      <p:sp>
        <p:nvSpPr>
          <p:cNvPr id="155700" name="Text Box 52"/>
          <p:cNvSpPr txBox="1">
            <a:spLocks noChangeArrowheads="1"/>
          </p:cNvSpPr>
          <p:nvPr/>
        </p:nvSpPr>
        <p:spPr bwMode="auto">
          <a:xfrm>
            <a:off x="3063875" y="4572001"/>
            <a:ext cx="184150" cy="366713"/>
          </a:xfrm>
          <a:prstGeom prst="rect">
            <a:avLst/>
          </a:prstGeom>
          <a:noFill/>
          <a:ln w="9525" algn="ctr">
            <a:noFill/>
            <a:miter lim="800000"/>
            <a:headEnd/>
            <a:tailEnd/>
          </a:ln>
          <a:effectLst/>
        </p:spPr>
        <p:txBody>
          <a:bodyPr wrap="none">
            <a:spAutoFit/>
          </a:bodyPr>
          <a:lstStyle/>
          <a:p>
            <a:endParaRPr lang="ru-RU"/>
          </a:p>
        </p:txBody>
      </p:sp>
      <p:grpSp>
        <p:nvGrpSpPr>
          <p:cNvPr id="155701" name="Group 53"/>
          <p:cNvGrpSpPr>
            <a:grpSpLocks/>
          </p:cNvGrpSpPr>
          <p:nvPr/>
        </p:nvGrpSpPr>
        <p:grpSpPr bwMode="auto">
          <a:xfrm>
            <a:off x="3403601" y="3086100"/>
            <a:ext cx="517525" cy="482600"/>
            <a:chOff x="995" y="1515"/>
            <a:chExt cx="326" cy="304"/>
          </a:xfrm>
        </p:grpSpPr>
        <p:sp>
          <p:nvSpPr>
            <p:cNvPr id="155702" name="AutoShape 54"/>
            <p:cNvSpPr>
              <a:spLocks noChangeArrowheads="1"/>
            </p:cNvSpPr>
            <p:nvPr/>
          </p:nvSpPr>
          <p:spPr bwMode="auto">
            <a:xfrm>
              <a:off x="1151" y="1515"/>
              <a:ext cx="170" cy="298"/>
            </a:xfrm>
            <a:prstGeom prst="upArrow">
              <a:avLst>
                <a:gd name="adj1" fmla="val 50000"/>
                <a:gd name="adj2" fmla="val 79118"/>
              </a:avLst>
            </a:prstGeom>
            <a:solidFill>
              <a:srgbClr val="FF6600">
                <a:alpha val="25000"/>
              </a:srgbClr>
            </a:solidFill>
            <a:ln w="9525" algn="ctr">
              <a:solidFill>
                <a:srgbClr val="FF6600"/>
              </a:solidFill>
              <a:miter lim="800000"/>
              <a:headEnd/>
              <a:tailEnd/>
            </a:ln>
            <a:effectLst/>
          </p:spPr>
          <p:txBody>
            <a:bodyPr anchor="ctr">
              <a:spAutoFit/>
            </a:bodyPr>
            <a:lstStyle/>
            <a:p>
              <a:endParaRPr lang="ru-RU"/>
            </a:p>
          </p:txBody>
        </p:sp>
        <p:graphicFrame>
          <p:nvGraphicFramePr>
            <p:cNvPr id="155703" name="Object 55"/>
            <p:cNvGraphicFramePr>
              <a:graphicFrameLocks noChangeAspect="1"/>
            </p:cNvGraphicFramePr>
            <p:nvPr/>
          </p:nvGraphicFramePr>
          <p:xfrm>
            <a:off x="995" y="1593"/>
            <a:ext cx="184" cy="226"/>
          </p:xfrm>
          <a:graphic>
            <a:graphicData uri="http://schemas.openxmlformats.org/presentationml/2006/ole">
              <mc:AlternateContent xmlns:mc="http://schemas.openxmlformats.org/markup-compatibility/2006">
                <mc:Choice xmlns:v="urn:schemas-microsoft-com:vml" Requires="v">
                  <p:oleObj name="Equation" r:id="rId2" imgW="164880" imgH="203040" progId="Equation.DSMT4">
                    <p:embed/>
                  </p:oleObj>
                </mc:Choice>
                <mc:Fallback>
                  <p:oleObj name="Equation" r:id="rId2" imgW="164880" imgH="203040" progId="Equation.DSMT4">
                    <p:embed/>
                    <p:pic>
                      <p:nvPicPr>
                        <p:cNvPr id="155703" name="Object 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 y="1593"/>
                          <a:ext cx="184" cy="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5704" name="Group 56"/>
          <p:cNvGrpSpPr>
            <a:grpSpLocks/>
          </p:cNvGrpSpPr>
          <p:nvPr/>
        </p:nvGrpSpPr>
        <p:grpSpPr bwMode="auto">
          <a:xfrm>
            <a:off x="4146550" y="3254375"/>
            <a:ext cx="336550" cy="863600"/>
            <a:chOff x="1463" y="1644"/>
            <a:chExt cx="212" cy="544"/>
          </a:xfrm>
        </p:grpSpPr>
        <p:sp>
          <p:nvSpPr>
            <p:cNvPr id="155705" name="Line 57"/>
            <p:cNvSpPr>
              <a:spLocks noChangeShapeType="1"/>
            </p:cNvSpPr>
            <p:nvPr/>
          </p:nvSpPr>
          <p:spPr bwMode="auto">
            <a:xfrm>
              <a:off x="1463" y="1678"/>
              <a:ext cx="0" cy="510"/>
            </a:xfrm>
            <a:prstGeom prst="line">
              <a:avLst/>
            </a:prstGeom>
            <a:noFill/>
            <a:ln w="50800">
              <a:solidFill>
                <a:srgbClr val="FF6600"/>
              </a:solidFill>
              <a:prstDash val="sysDot"/>
              <a:round/>
              <a:headEnd type="arrow" w="med" len="med"/>
              <a:tailEnd/>
            </a:ln>
            <a:effectLst/>
          </p:spPr>
          <p:txBody>
            <a:bodyPr>
              <a:spAutoFit/>
            </a:bodyPr>
            <a:lstStyle/>
            <a:p>
              <a:endParaRPr lang="ru-RU"/>
            </a:p>
          </p:txBody>
        </p:sp>
        <p:graphicFrame>
          <p:nvGraphicFramePr>
            <p:cNvPr id="155706" name="Object 58"/>
            <p:cNvGraphicFramePr>
              <a:graphicFrameLocks noChangeAspect="1"/>
            </p:cNvGraphicFramePr>
            <p:nvPr/>
          </p:nvGraphicFramePr>
          <p:xfrm>
            <a:off x="1519" y="1644"/>
            <a:ext cx="156" cy="204"/>
          </p:xfrm>
          <a:graphic>
            <a:graphicData uri="http://schemas.openxmlformats.org/presentationml/2006/ole">
              <mc:AlternateContent xmlns:mc="http://schemas.openxmlformats.org/markup-compatibility/2006">
                <mc:Choice xmlns:v="urn:schemas-microsoft-com:vml" Requires="v">
                  <p:oleObj name="Equation" r:id="rId4" imgW="164880" imgH="215640" progId="Equation.DSMT4">
                    <p:embed/>
                  </p:oleObj>
                </mc:Choice>
                <mc:Fallback>
                  <p:oleObj name="Equation" r:id="rId4" imgW="164880" imgH="215640" progId="Equation.DSMT4">
                    <p:embed/>
                    <p:pic>
                      <p:nvPicPr>
                        <p:cNvPr id="155706" name="Object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 y="1644"/>
                          <a:ext cx="156" cy="2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5707" name="Group 59"/>
          <p:cNvGrpSpPr>
            <a:grpSpLocks/>
          </p:cNvGrpSpPr>
          <p:nvPr/>
        </p:nvGrpSpPr>
        <p:grpSpPr bwMode="auto">
          <a:xfrm>
            <a:off x="3335339" y="4433889"/>
            <a:ext cx="631825" cy="593725"/>
            <a:chOff x="952" y="2387"/>
            <a:chExt cx="398" cy="374"/>
          </a:xfrm>
        </p:grpSpPr>
        <p:sp>
          <p:nvSpPr>
            <p:cNvPr id="155708" name="Line 60"/>
            <p:cNvSpPr>
              <a:spLocks noChangeShapeType="1"/>
            </p:cNvSpPr>
            <p:nvPr/>
          </p:nvSpPr>
          <p:spPr bwMode="auto">
            <a:xfrm flipV="1">
              <a:off x="952" y="2387"/>
              <a:ext cx="398" cy="255"/>
            </a:xfrm>
            <a:prstGeom prst="line">
              <a:avLst/>
            </a:prstGeom>
            <a:noFill/>
            <a:ln w="50800">
              <a:solidFill>
                <a:srgbClr val="FF6600"/>
              </a:solidFill>
              <a:prstDash val="sysDot"/>
              <a:round/>
              <a:headEnd type="arrow" w="med" len="med"/>
              <a:tailEnd/>
            </a:ln>
            <a:effectLst/>
          </p:spPr>
          <p:txBody>
            <a:bodyPr>
              <a:spAutoFit/>
            </a:bodyPr>
            <a:lstStyle/>
            <a:p>
              <a:endParaRPr lang="ru-RU"/>
            </a:p>
          </p:txBody>
        </p:sp>
        <p:graphicFrame>
          <p:nvGraphicFramePr>
            <p:cNvPr id="155709" name="Object 61"/>
            <p:cNvGraphicFramePr>
              <a:graphicFrameLocks noChangeAspect="1"/>
            </p:cNvGraphicFramePr>
            <p:nvPr/>
          </p:nvGraphicFramePr>
          <p:xfrm>
            <a:off x="1080" y="2557"/>
            <a:ext cx="156" cy="204"/>
          </p:xfrm>
          <a:graphic>
            <a:graphicData uri="http://schemas.openxmlformats.org/presentationml/2006/ole">
              <mc:AlternateContent xmlns:mc="http://schemas.openxmlformats.org/markup-compatibility/2006">
                <mc:Choice xmlns:v="urn:schemas-microsoft-com:vml" Requires="v">
                  <p:oleObj name="Equation" r:id="rId6" imgW="164880" imgH="215640" progId="Equation.DSMT4">
                    <p:embed/>
                  </p:oleObj>
                </mc:Choice>
                <mc:Fallback>
                  <p:oleObj name="Equation" r:id="rId6" imgW="164880" imgH="215640" progId="Equation.DSMT4">
                    <p:embed/>
                    <p:pic>
                      <p:nvPicPr>
                        <p:cNvPr id="155709" name="Object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0" y="2557"/>
                          <a:ext cx="156" cy="2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5710" name="AutoShape 62"/>
          <p:cNvSpPr>
            <a:spLocks noChangeArrowheads="1"/>
          </p:cNvSpPr>
          <p:nvPr/>
        </p:nvSpPr>
        <p:spPr bwMode="auto">
          <a:xfrm rot="18201014" flipH="1">
            <a:off x="3417888" y="3811588"/>
            <a:ext cx="915988" cy="811213"/>
          </a:xfrm>
          <a:custGeom>
            <a:avLst/>
            <a:gdLst>
              <a:gd name="G0" fmla="+- -911660 0 0"/>
              <a:gd name="G1" fmla="+- -11796480 0 0"/>
              <a:gd name="G2" fmla="+- -911660 0 -11796480"/>
              <a:gd name="G3" fmla="+- 10800 0 0"/>
              <a:gd name="G4" fmla="+- 0 0 -911660"/>
              <a:gd name="T0" fmla="*/ 360 256 1"/>
              <a:gd name="T1" fmla="*/ 0 256 1"/>
              <a:gd name="G5" fmla="+- G2 T0 T1"/>
              <a:gd name="G6" fmla="?: G2 G2 G5"/>
              <a:gd name="G7" fmla="+- 0 0 G6"/>
              <a:gd name="G8" fmla="+- 10082 0 0"/>
              <a:gd name="G9" fmla="+- 0 0 -11796480"/>
              <a:gd name="G10" fmla="+- 10082 0 2700"/>
              <a:gd name="G11" fmla="cos G10 -911660"/>
              <a:gd name="G12" fmla="sin G10 -911660"/>
              <a:gd name="G13" fmla="cos 13500 -911660"/>
              <a:gd name="G14" fmla="sin 13500 -911660"/>
              <a:gd name="G15" fmla="+- G11 10800 0"/>
              <a:gd name="G16" fmla="+- G12 10800 0"/>
              <a:gd name="G17" fmla="+- G13 10800 0"/>
              <a:gd name="G18" fmla="+- G14 10800 0"/>
              <a:gd name="G19" fmla="*/ 10082 1 2"/>
              <a:gd name="G20" fmla="+- G19 5400 0"/>
              <a:gd name="G21" fmla="cos G20 -911660"/>
              <a:gd name="G22" fmla="sin G20 -911660"/>
              <a:gd name="G23" fmla="+- G21 10800 0"/>
              <a:gd name="G24" fmla="+- G12 G23 G22"/>
              <a:gd name="G25" fmla="+- G22 G23 G11"/>
              <a:gd name="G26" fmla="cos 10800 -911660"/>
              <a:gd name="G27" fmla="sin 10800 -911660"/>
              <a:gd name="G28" fmla="cos 10082 -911660"/>
              <a:gd name="G29" fmla="sin 10082 -911660"/>
              <a:gd name="G30" fmla="+- G26 10800 0"/>
              <a:gd name="G31" fmla="+- G27 10800 0"/>
              <a:gd name="G32" fmla="+- G28 10800 0"/>
              <a:gd name="G33" fmla="+- G29 10800 0"/>
              <a:gd name="G34" fmla="+- G19 5400 0"/>
              <a:gd name="G35" fmla="cos G34 -11796480"/>
              <a:gd name="G36" fmla="sin G34 -11796480"/>
              <a:gd name="G37" fmla="+/ -11796480 -911660 2"/>
              <a:gd name="T2" fmla="*/ 180 256 1"/>
              <a:gd name="T3" fmla="*/ 0 256 1"/>
              <a:gd name="G38" fmla="+- G37 T2 T3"/>
              <a:gd name="G39" fmla="?: G2 G37 G38"/>
              <a:gd name="G40" fmla="cos 10800 G39"/>
              <a:gd name="G41" fmla="sin 10800 G39"/>
              <a:gd name="G42" fmla="cos 10082 G39"/>
              <a:gd name="G43" fmla="sin 10082 G39"/>
              <a:gd name="G44" fmla="+- G40 10800 0"/>
              <a:gd name="G45" fmla="+- G41 10800 0"/>
              <a:gd name="G46" fmla="+- G42 10800 0"/>
              <a:gd name="G47" fmla="+- G43 10800 0"/>
              <a:gd name="G48" fmla="+- G35 10800 0"/>
              <a:gd name="G49" fmla="+- G36 10800 0"/>
              <a:gd name="T4" fmla="*/ 9492 w 21600"/>
              <a:gd name="T5" fmla="*/ 79 h 21600"/>
              <a:gd name="T6" fmla="*/ 359 w 21600"/>
              <a:gd name="T7" fmla="*/ 10800 h 21600"/>
              <a:gd name="T8" fmla="*/ 9579 w 21600"/>
              <a:gd name="T9" fmla="*/ 792 h 21600"/>
              <a:gd name="T10" fmla="*/ 23904 w 21600"/>
              <a:gd name="T11" fmla="*/ 7554 h 21600"/>
              <a:gd name="T12" fmla="*/ 21670 w 21600"/>
              <a:gd name="T13" fmla="*/ 11258 h 21600"/>
              <a:gd name="T14" fmla="*/ 17965 w 21600"/>
              <a:gd name="T15" fmla="*/ 902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586" y="8376"/>
                </a:moveTo>
                <a:cubicBezTo>
                  <a:pt x="19472" y="3877"/>
                  <a:pt x="15434" y="718"/>
                  <a:pt x="10800" y="718"/>
                </a:cubicBezTo>
                <a:cubicBezTo>
                  <a:pt x="5231" y="718"/>
                  <a:pt x="718" y="5231"/>
                  <a:pt x="718" y="10800"/>
                </a:cubicBezTo>
                <a:lnTo>
                  <a:pt x="0" y="10800"/>
                </a:lnTo>
                <a:cubicBezTo>
                  <a:pt x="0" y="4835"/>
                  <a:pt x="4835" y="0"/>
                  <a:pt x="10800" y="0"/>
                </a:cubicBezTo>
                <a:cubicBezTo>
                  <a:pt x="15764" y="0"/>
                  <a:pt x="20089" y="3384"/>
                  <a:pt x="21283" y="8203"/>
                </a:cubicBezTo>
                <a:lnTo>
                  <a:pt x="23904" y="7554"/>
                </a:lnTo>
                <a:lnTo>
                  <a:pt x="21670" y="11258"/>
                </a:lnTo>
                <a:lnTo>
                  <a:pt x="17965" y="9025"/>
                </a:lnTo>
                <a:lnTo>
                  <a:pt x="20586" y="8376"/>
                </a:lnTo>
                <a:close/>
              </a:path>
            </a:pathLst>
          </a:custGeom>
          <a:solidFill>
            <a:schemeClr val="hlink"/>
          </a:solidFill>
          <a:ln w="9525">
            <a:noFill/>
            <a:miter lim="800000"/>
            <a:headEnd/>
            <a:tailEnd/>
          </a:ln>
          <a:effectLst/>
        </p:spPr>
        <p:txBody>
          <a:bodyPr wrap="none" anchor="ctr"/>
          <a:lstStyle/>
          <a:p>
            <a:endParaRPr lang="ru-RU"/>
          </a:p>
        </p:txBody>
      </p:sp>
      <p:pic>
        <p:nvPicPr>
          <p:cNvPr id="155711" name="Picture 63"/>
          <p:cNvPicPr>
            <a:picLocks noGrp="1" noChangeAspect="1" noChangeArrowheads="1"/>
          </p:cNvPicPr>
          <p:nvPr>
            <p:ph sz="half" idx="2"/>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9">
                    <a14:imgEffect>
                      <a14:sharpenSoften amount="50000"/>
                    </a14:imgEffect>
                    <a14:imgEffect>
                      <a14:colorTemperature colorTemp="11500"/>
                    </a14:imgEffect>
                    <a14:imgEffect>
                      <a14:saturation sat="400000"/>
                    </a14:imgEffect>
                    <a14:imgEffect>
                      <a14:brightnessContrast bright="-20000" contrast="40000"/>
                    </a14:imgEffect>
                  </a14:imgLayer>
                </a14:imgProps>
              </a:ext>
            </a:extLst>
          </a:blip>
          <a:srcRect t="8797" b="6938"/>
          <a:stretch>
            <a:fillRect/>
          </a:stretch>
        </p:blipFill>
        <p:spPr>
          <a:xfrm>
            <a:off x="7310439" y="1143001"/>
            <a:ext cx="3209925" cy="2344737"/>
          </a:xfrm>
          <a:noFill/>
          <a:ln/>
        </p:spPr>
      </p:pic>
      <p:pic>
        <p:nvPicPr>
          <p:cNvPr id="155713" name="Picture 65"/>
          <p:cNvPicPr>
            <a:picLocks noGrp="1" noChangeAspect="1" noChangeArrowheads="1"/>
          </p:cNvPicPr>
          <p:nvPr>
            <p:ph type="title"/>
          </p:nvPr>
        </p:nvPicPr>
        <p:blipFill>
          <a:blip r:embed="rId10">
            <a:duotone>
              <a:prstClr val="black"/>
              <a:schemeClr val="accent1">
                <a:tint val="45000"/>
                <a:satMod val="400000"/>
              </a:schemeClr>
            </a:duotone>
            <a:extLst>
              <a:ext uri="{BEBA8EAE-BF5A-486C-A8C5-ECC9F3942E4B}">
                <a14:imgProps xmlns:a14="http://schemas.microsoft.com/office/drawing/2010/main">
                  <a14:imgLayer r:embed="rId11">
                    <a14:imgEffect>
                      <a14:sharpenSoften amount="50000"/>
                    </a14:imgEffect>
                    <a14:imgEffect>
                      <a14:saturation sat="33000"/>
                    </a14:imgEffect>
                    <a14:imgEffect>
                      <a14:brightnessContrast contrast="-40000"/>
                    </a14:imgEffect>
                  </a14:imgLayer>
                </a14:imgProps>
              </a:ext>
            </a:extLst>
          </a:blip>
          <a:srcRect/>
          <a:stretch>
            <a:fillRect/>
          </a:stretch>
        </p:blipFill>
        <p:spPr>
          <a:xfrm>
            <a:off x="1639888" y="1279526"/>
            <a:ext cx="5580062" cy="777875"/>
          </a:xfrm>
          <a:noFill/>
          <a:ln/>
        </p:spPr>
      </p:pic>
      <p:grpSp>
        <p:nvGrpSpPr>
          <p:cNvPr id="155715" name="Group 67"/>
          <p:cNvGrpSpPr>
            <a:grpSpLocks/>
          </p:cNvGrpSpPr>
          <p:nvPr/>
        </p:nvGrpSpPr>
        <p:grpSpPr bwMode="auto">
          <a:xfrm>
            <a:off x="6140451" y="3581400"/>
            <a:ext cx="4500563" cy="2495550"/>
            <a:chOff x="2908" y="2643"/>
            <a:chExt cx="2835" cy="1572"/>
          </a:xfrm>
        </p:grpSpPr>
        <p:grpSp>
          <p:nvGrpSpPr>
            <p:cNvPr id="155716" name="Group 68"/>
            <p:cNvGrpSpPr>
              <a:grpSpLocks/>
            </p:cNvGrpSpPr>
            <p:nvPr/>
          </p:nvGrpSpPr>
          <p:grpSpPr bwMode="auto">
            <a:xfrm>
              <a:off x="2908" y="2643"/>
              <a:ext cx="2835" cy="1572"/>
              <a:chOff x="2908" y="2643"/>
              <a:chExt cx="2835" cy="1572"/>
            </a:xfrm>
          </p:grpSpPr>
          <p:grpSp>
            <p:nvGrpSpPr>
              <p:cNvPr id="155717" name="Group 69"/>
              <p:cNvGrpSpPr>
                <a:grpSpLocks/>
              </p:cNvGrpSpPr>
              <p:nvPr/>
            </p:nvGrpSpPr>
            <p:grpSpPr bwMode="auto">
              <a:xfrm>
                <a:off x="3504" y="2643"/>
                <a:ext cx="2239" cy="1530"/>
                <a:chOff x="300" y="890"/>
                <a:chExt cx="2098" cy="1525"/>
              </a:xfrm>
            </p:grpSpPr>
            <p:pic>
              <p:nvPicPr>
                <p:cNvPr id="155718" name="Picture 70"/>
                <p:cNvPicPr>
                  <a:picLocks noChangeAspect="1" noChangeArrowheads="1"/>
                </p:cNvPicPr>
                <p:nvPr/>
              </p:nvPicPr>
              <p:blipFill>
                <a:blip r:embed="rId12">
                  <a:duotone>
                    <a:prstClr val="black"/>
                    <a:schemeClr val="accent1">
                      <a:tint val="45000"/>
                      <a:satMod val="400000"/>
                    </a:schemeClr>
                  </a:duotone>
                  <a:extLst>
                    <a:ext uri="{BEBA8EAE-BF5A-486C-A8C5-ECC9F3942E4B}">
                      <a14:imgProps xmlns:a14="http://schemas.microsoft.com/office/drawing/2010/main">
                        <a14:imgLayer r:embed="rId13">
                          <a14:imgEffect>
                            <a14:sharpenSoften amount="50000"/>
                          </a14:imgEffect>
                          <a14:imgEffect>
                            <a14:colorTemperature colorTemp="11200"/>
                          </a14:imgEffect>
                          <a14:imgEffect>
                            <a14:saturation sat="33000"/>
                          </a14:imgEffect>
                          <a14:imgEffect>
                            <a14:brightnessContrast contrast="-40000"/>
                          </a14:imgEffect>
                        </a14:imgLayer>
                      </a14:imgProps>
                    </a:ext>
                  </a:extLst>
                </a:blip>
                <a:srcRect l="16623" r="14993" b="58638"/>
                <a:stretch>
                  <a:fillRect/>
                </a:stretch>
              </p:blipFill>
              <p:spPr bwMode="auto">
                <a:xfrm>
                  <a:off x="300" y="890"/>
                  <a:ext cx="2098" cy="1355"/>
                </a:xfrm>
                <a:prstGeom prst="rect">
                  <a:avLst/>
                </a:prstGeom>
                <a:noFill/>
                <a:ln>
                  <a:noFill/>
                </a:ln>
                <a:effectLst/>
              </p:spPr>
            </p:pic>
            <p:pic>
              <p:nvPicPr>
                <p:cNvPr id="155719" name="Picture 71"/>
                <p:cNvPicPr>
                  <a:picLocks noChangeAspect="1" noChangeArrowheads="1"/>
                </p:cNvPicPr>
                <p:nvPr/>
              </p:nvPicPr>
              <p:blipFill>
                <a:blip r:embed="rId12">
                  <a:duotone>
                    <a:prstClr val="black"/>
                    <a:schemeClr val="accent1">
                      <a:tint val="45000"/>
                      <a:satMod val="400000"/>
                    </a:schemeClr>
                  </a:duotone>
                  <a:extLst>
                    <a:ext uri="{BEBA8EAE-BF5A-486C-A8C5-ECC9F3942E4B}">
                      <a14:imgProps xmlns:a14="http://schemas.microsoft.com/office/drawing/2010/main">
                        <a14:imgLayer r:embed="rId13">
                          <a14:imgEffect>
                            <a14:sharpenSoften amount="50000"/>
                          </a14:imgEffect>
                          <a14:imgEffect>
                            <a14:colorTemperature colorTemp="11200"/>
                          </a14:imgEffect>
                          <a14:imgEffect>
                            <a14:saturation sat="33000"/>
                          </a14:imgEffect>
                          <a14:imgEffect>
                            <a14:brightnessContrast contrast="-40000"/>
                          </a14:imgEffect>
                        </a14:imgLayer>
                      </a14:imgProps>
                    </a:ext>
                  </a:extLst>
                </a:blip>
                <a:srcRect l="41786" t="69048" r="34192" b="26617"/>
                <a:stretch>
                  <a:fillRect/>
                </a:stretch>
              </p:blipFill>
              <p:spPr bwMode="auto">
                <a:xfrm>
                  <a:off x="1066" y="2273"/>
                  <a:ext cx="737" cy="142"/>
                </a:xfrm>
                <a:prstGeom prst="rect">
                  <a:avLst/>
                </a:prstGeom>
                <a:noFill/>
                <a:ln w="9525">
                  <a:noFill/>
                  <a:miter lim="800000"/>
                  <a:headEnd/>
                  <a:tailEnd/>
                </a:ln>
                <a:effectLst/>
              </p:spPr>
            </p:pic>
          </p:grpSp>
          <p:sp>
            <p:nvSpPr>
              <p:cNvPr id="155720" name="Oval 72"/>
              <p:cNvSpPr>
                <a:spLocks noChangeArrowheads="1"/>
              </p:cNvSpPr>
              <p:nvPr/>
            </p:nvSpPr>
            <p:spPr bwMode="auto">
              <a:xfrm>
                <a:off x="3475" y="3641"/>
                <a:ext cx="57" cy="327"/>
              </a:xfrm>
              <a:prstGeom prst="ellipse">
                <a:avLst/>
              </a:prstGeom>
              <a:solidFill>
                <a:schemeClr val="tx1"/>
              </a:solidFill>
              <a:ln w="9525" algn="ctr">
                <a:solidFill>
                  <a:schemeClr val="tx1"/>
                </a:solidFill>
                <a:round/>
                <a:headEnd/>
                <a:tailEnd/>
              </a:ln>
              <a:effectLst/>
            </p:spPr>
            <p:txBody>
              <a:bodyPr anchor="ctr">
                <a:spAutoFit/>
              </a:bodyPr>
              <a:lstStyle/>
              <a:p>
                <a:endParaRPr lang="ru-RU"/>
              </a:p>
            </p:txBody>
          </p:sp>
          <p:sp>
            <p:nvSpPr>
              <p:cNvPr id="155721" name="AutoShape 73"/>
              <p:cNvSpPr>
                <a:spLocks noChangeArrowheads="1"/>
              </p:cNvSpPr>
              <p:nvPr/>
            </p:nvSpPr>
            <p:spPr bwMode="auto">
              <a:xfrm>
                <a:off x="3461" y="3753"/>
                <a:ext cx="85" cy="462"/>
              </a:xfrm>
              <a:prstGeom prst="triangle">
                <a:avLst>
                  <a:gd name="adj" fmla="val 50000"/>
                </a:avLst>
              </a:prstGeom>
              <a:noFill/>
              <a:ln w="19050" algn="ctr">
                <a:solidFill>
                  <a:schemeClr val="tx1"/>
                </a:solidFill>
                <a:miter lim="800000"/>
                <a:headEnd/>
                <a:tailEnd/>
              </a:ln>
              <a:effectLst/>
            </p:spPr>
            <p:txBody>
              <a:bodyPr anchor="ctr">
                <a:spAutoFit/>
              </a:bodyPr>
              <a:lstStyle/>
              <a:p>
                <a:endParaRPr lang="ru-RU"/>
              </a:p>
            </p:txBody>
          </p:sp>
          <p:sp>
            <p:nvSpPr>
              <p:cNvPr id="155722" name="Text Box 74"/>
              <p:cNvSpPr txBox="1">
                <a:spLocks noChangeArrowheads="1"/>
              </p:cNvSpPr>
              <p:nvPr/>
            </p:nvSpPr>
            <p:spPr bwMode="auto">
              <a:xfrm>
                <a:off x="2908" y="3691"/>
                <a:ext cx="540" cy="404"/>
              </a:xfrm>
              <a:prstGeom prst="rect">
                <a:avLst/>
              </a:prstGeom>
              <a:noFill/>
              <a:ln w="9525" algn="ctr">
                <a:noFill/>
                <a:miter lim="800000"/>
                <a:headEnd/>
                <a:tailEnd/>
              </a:ln>
              <a:effectLst/>
            </p:spPr>
            <p:txBody>
              <a:bodyPr wrap="none">
                <a:spAutoFit/>
              </a:bodyPr>
              <a:lstStyle/>
              <a:p>
                <a:r>
                  <a:rPr lang="en-US"/>
                  <a:t> 1.25 T</a:t>
                </a:r>
              </a:p>
              <a:p>
                <a:r>
                  <a:rPr lang="en-US"/>
                  <a:t>-0.25 T</a:t>
                </a:r>
                <a:endParaRPr lang="ru-RU"/>
              </a:p>
            </p:txBody>
          </p:sp>
        </p:grpSp>
        <p:sp>
          <p:nvSpPr>
            <p:cNvPr id="155723" name="Line 75"/>
            <p:cNvSpPr>
              <a:spLocks noChangeShapeType="1"/>
            </p:cNvSpPr>
            <p:nvPr/>
          </p:nvSpPr>
          <p:spPr bwMode="auto">
            <a:xfrm flipH="1">
              <a:off x="3730" y="3060"/>
              <a:ext cx="1985" cy="7"/>
            </a:xfrm>
            <a:prstGeom prst="line">
              <a:avLst/>
            </a:prstGeom>
            <a:noFill/>
            <a:ln w="25400" cap="rnd">
              <a:solidFill>
                <a:srgbClr val="FF6600"/>
              </a:solidFill>
              <a:prstDash val="sysDot"/>
              <a:round/>
              <a:headEnd/>
              <a:tailEnd/>
            </a:ln>
            <a:effectLst/>
          </p:spPr>
          <p:txBody>
            <a:bodyPr>
              <a:spAutoFit/>
            </a:bodyPr>
            <a:lstStyle/>
            <a:p>
              <a:endParaRPr lang="ru-RU"/>
            </a:p>
          </p:txBody>
        </p:sp>
        <p:sp>
          <p:nvSpPr>
            <p:cNvPr id="155724" name="Line 76"/>
            <p:cNvSpPr>
              <a:spLocks noChangeShapeType="1"/>
            </p:cNvSpPr>
            <p:nvPr/>
          </p:nvSpPr>
          <p:spPr bwMode="auto">
            <a:xfrm flipH="1">
              <a:off x="3730" y="3663"/>
              <a:ext cx="1985" cy="7"/>
            </a:xfrm>
            <a:prstGeom prst="line">
              <a:avLst/>
            </a:prstGeom>
            <a:noFill/>
            <a:ln w="25400" cap="rnd">
              <a:solidFill>
                <a:srgbClr val="FF6600"/>
              </a:solidFill>
              <a:prstDash val="sysDot"/>
              <a:round/>
              <a:headEnd/>
              <a:tailEnd/>
            </a:ln>
            <a:effectLst/>
          </p:spPr>
          <p:txBody>
            <a:bodyPr>
              <a:spAutoFit/>
            </a:bodyPr>
            <a:lstStyle/>
            <a:p>
              <a:endParaRPr lang="ru-RU"/>
            </a:p>
          </p:txBody>
        </p:sp>
      </p:grpSp>
      <p:graphicFrame>
        <p:nvGraphicFramePr>
          <p:cNvPr id="155725" name="Object 77"/>
          <p:cNvGraphicFramePr>
            <a:graphicFrameLocks noChangeAspect="1"/>
          </p:cNvGraphicFramePr>
          <p:nvPr/>
        </p:nvGraphicFramePr>
        <p:xfrm>
          <a:off x="6429375" y="3292475"/>
          <a:ext cx="114300" cy="177800"/>
        </p:xfrm>
        <a:graphic>
          <a:graphicData uri="http://schemas.openxmlformats.org/presentationml/2006/ole">
            <mc:AlternateContent xmlns:mc="http://schemas.openxmlformats.org/markup-compatibility/2006">
              <mc:Choice xmlns:v="urn:schemas-microsoft-com:vml" Requires="v">
                <p:oleObj name="Equation" r:id="rId14" imgW="114120" imgH="177480" progId="Equation.DSMT4">
                  <p:embed/>
                </p:oleObj>
              </mc:Choice>
              <mc:Fallback>
                <p:oleObj name="Equation" r:id="rId14" imgW="114120" imgH="177480" progId="Equation.DSMT4">
                  <p:embed/>
                  <p:pic>
                    <p:nvPicPr>
                      <p:cNvPr id="155725" name="Object 7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29375" y="329247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5726" name="Group 78"/>
          <p:cNvGrpSpPr>
            <a:grpSpLocks/>
          </p:cNvGrpSpPr>
          <p:nvPr/>
        </p:nvGrpSpPr>
        <p:grpSpPr bwMode="auto">
          <a:xfrm>
            <a:off x="1752601" y="5486400"/>
            <a:ext cx="2970213" cy="539750"/>
            <a:chOff x="584" y="3719"/>
            <a:chExt cx="1871" cy="340"/>
          </a:xfrm>
        </p:grpSpPr>
        <p:sp>
          <p:nvSpPr>
            <p:cNvPr id="155727" name="Text Box 79"/>
            <p:cNvSpPr txBox="1">
              <a:spLocks noChangeArrowheads="1"/>
            </p:cNvSpPr>
            <p:nvPr/>
          </p:nvSpPr>
          <p:spPr bwMode="auto">
            <a:xfrm>
              <a:off x="584" y="3772"/>
              <a:ext cx="1848" cy="231"/>
            </a:xfrm>
            <a:prstGeom prst="rect">
              <a:avLst/>
            </a:prstGeom>
            <a:noFill/>
            <a:ln w="9525" algn="ctr">
              <a:noFill/>
              <a:miter lim="800000"/>
              <a:headEnd/>
              <a:tailEnd/>
            </a:ln>
            <a:effectLst/>
          </p:spPr>
          <p:txBody>
            <a:bodyPr wrap="none">
              <a:spAutoFit/>
            </a:bodyPr>
            <a:lstStyle/>
            <a:p>
              <a:r>
                <a:rPr lang="en-US" i="1"/>
                <a:t>d </a:t>
              </a:r>
              <a:r>
                <a:rPr lang="en-US"/>
                <a:t>= </a:t>
              </a:r>
              <a:r>
                <a:rPr lang="en-US" i="1"/>
                <a:t>Q</a:t>
              </a:r>
              <a:r>
                <a:rPr lang="en-US" i="1" baseline="-25000"/>
                <a:t>Ps</a:t>
              </a:r>
              <a:r>
                <a:rPr lang="en-US" i="1"/>
                <a:t>V</a:t>
              </a:r>
              <a:r>
                <a:rPr lang="en-US" i="1" baseline="-25000"/>
                <a:t>zz </a:t>
              </a:r>
              <a:r>
                <a:rPr lang="en-US"/>
                <a:t>= (3</a:t>
              </a:r>
              <a:r>
                <a:rPr lang="en-US" sz="800"/>
                <a:t> </a:t>
              </a:r>
              <a:r>
                <a:rPr lang="en-US">
                  <a:cs typeface="Times New Roman" pitchFamily="18" charset="0"/>
                </a:rPr>
                <a:t>±</a:t>
              </a:r>
              <a:r>
                <a:rPr lang="en-US" sz="800">
                  <a:cs typeface="Times New Roman" pitchFamily="18" charset="0"/>
                </a:rPr>
                <a:t> </a:t>
              </a:r>
              <a:r>
                <a:rPr lang="en-US"/>
                <a:t>0.9) </a:t>
              </a:r>
              <a:r>
                <a:rPr lang="en-US">
                  <a:cs typeface="Times New Roman" pitchFamily="18" charset="0"/>
                </a:rPr>
                <a:t>×10</a:t>
              </a:r>
              <a:r>
                <a:rPr lang="en-US" baseline="30000">
                  <a:cs typeface="Times New Roman" pitchFamily="18" charset="0"/>
                </a:rPr>
                <a:t>-5</a:t>
              </a:r>
              <a:r>
                <a:rPr lang="en-US">
                  <a:cs typeface="Times New Roman" pitchFamily="18" charset="0"/>
                </a:rPr>
                <a:t> eV</a:t>
              </a:r>
            </a:p>
          </p:txBody>
        </p:sp>
        <p:sp>
          <p:nvSpPr>
            <p:cNvPr id="155728" name="Oval 80"/>
            <p:cNvSpPr>
              <a:spLocks noChangeArrowheads="1"/>
            </p:cNvSpPr>
            <p:nvPr/>
          </p:nvSpPr>
          <p:spPr bwMode="auto">
            <a:xfrm>
              <a:off x="584" y="3719"/>
              <a:ext cx="1871" cy="340"/>
            </a:xfrm>
            <a:prstGeom prst="ellipse">
              <a:avLst/>
            </a:prstGeom>
            <a:solidFill>
              <a:srgbClr val="FF6600">
                <a:alpha val="25000"/>
              </a:srgbClr>
            </a:solidFill>
            <a:ln w="9525" algn="ctr">
              <a:solidFill>
                <a:srgbClr val="FF6600"/>
              </a:solidFill>
              <a:round/>
              <a:headEnd/>
              <a:tailEnd/>
            </a:ln>
            <a:effectLst/>
          </p:spPr>
          <p:txBody>
            <a:bodyPr anchor="ctr">
              <a:spAutoFit/>
            </a:bodyPr>
            <a:lstStyle/>
            <a:p>
              <a:endParaRPr lang="ru-RU"/>
            </a:p>
          </p:txBody>
        </p:sp>
      </p:grpSp>
      <p:grpSp>
        <p:nvGrpSpPr>
          <p:cNvPr id="155729" name="Group 81"/>
          <p:cNvGrpSpPr>
            <a:grpSpLocks/>
          </p:cNvGrpSpPr>
          <p:nvPr/>
        </p:nvGrpSpPr>
        <p:grpSpPr bwMode="auto">
          <a:xfrm>
            <a:off x="3938595" y="4100517"/>
            <a:ext cx="366713" cy="519113"/>
            <a:chOff x="2734" y="2005"/>
            <a:chExt cx="231" cy="327"/>
          </a:xfrm>
        </p:grpSpPr>
        <p:sp>
          <p:nvSpPr>
            <p:cNvPr id="155730" name="Rectangle 82"/>
            <p:cNvSpPr>
              <a:spLocks noChangeArrowheads="1"/>
            </p:cNvSpPr>
            <p:nvPr/>
          </p:nvSpPr>
          <p:spPr bwMode="auto">
            <a:xfrm>
              <a:off x="2734" y="2060"/>
              <a:ext cx="231" cy="213"/>
            </a:xfrm>
            <a:prstGeom prst="rect">
              <a:avLst/>
            </a:prstGeom>
            <a:noFill/>
            <a:ln w="9525" algn="ctr">
              <a:noFill/>
              <a:miter lim="800000"/>
              <a:headEnd/>
              <a:tailEnd/>
            </a:ln>
            <a:effectLst/>
          </p:spPr>
          <p:txBody>
            <a:bodyPr wrap="none">
              <a:spAutoFit/>
            </a:bodyPr>
            <a:lstStyle/>
            <a:p>
              <a:r>
                <a:rPr lang="en-US" sz="1600"/>
                <a:t>Ps</a:t>
              </a:r>
              <a:endParaRPr lang="ru-RU" sz="1600"/>
            </a:p>
          </p:txBody>
        </p:sp>
        <p:sp>
          <p:nvSpPr>
            <p:cNvPr id="155731" name="Oval 83"/>
            <p:cNvSpPr>
              <a:spLocks noChangeAspect="1" noChangeArrowheads="1"/>
            </p:cNvSpPr>
            <p:nvPr/>
          </p:nvSpPr>
          <p:spPr bwMode="auto">
            <a:xfrm flipV="1">
              <a:off x="2767" y="2005"/>
              <a:ext cx="170" cy="327"/>
            </a:xfrm>
            <a:prstGeom prst="ellipse">
              <a:avLst/>
            </a:prstGeom>
            <a:solidFill>
              <a:srgbClr val="FF6600">
                <a:alpha val="25000"/>
              </a:srgbClr>
            </a:solidFill>
            <a:ln w="9525" algn="ctr">
              <a:solidFill>
                <a:srgbClr val="FF6600"/>
              </a:solidFill>
              <a:round/>
              <a:headEnd/>
              <a:tailEnd/>
            </a:ln>
            <a:effectLst/>
          </p:spPr>
          <p:txBody>
            <a:bodyPr anchor="ctr">
              <a:spAutoFit/>
            </a:bodyPr>
            <a:lstStyle/>
            <a:p>
              <a:endParaRPr lang="ru-RU"/>
            </a:p>
          </p:txBody>
        </p:sp>
      </p:grpSp>
      <p:sp>
        <p:nvSpPr>
          <p:cNvPr id="155732" name="Text Box 84"/>
          <p:cNvSpPr txBox="1">
            <a:spLocks noChangeArrowheads="1"/>
          </p:cNvSpPr>
          <p:nvPr/>
        </p:nvSpPr>
        <p:spPr bwMode="auto">
          <a:xfrm>
            <a:off x="2805606" y="2286000"/>
            <a:ext cx="3450240" cy="400110"/>
          </a:xfrm>
          <a:prstGeom prst="rect">
            <a:avLst/>
          </a:prstGeom>
          <a:noFill/>
          <a:ln w="9525">
            <a:noFill/>
            <a:miter lim="800000"/>
            <a:headEnd/>
            <a:tailEnd/>
          </a:ln>
          <a:effectLst/>
        </p:spPr>
        <p:txBody>
          <a:bodyPr wrap="none">
            <a:spAutoFit/>
          </a:bodyPr>
          <a:lstStyle/>
          <a:p>
            <a:pPr algn="ctr"/>
            <a:r>
              <a:rPr lang="en-US" dirty="0"/>
              <a:t>Schematic of </a:t>
            </a:r>
            <a:r>
              <a:rPr lang="en-US" sz="2000" b="1" dirty="0"/>
              <a:t>2D</a:t>
            </a:r>
            <a:r>
              <a:rPr lang="en-US" dirty="0"/>
              <a:t>-ACAR experiment</a:t>
            </a:r>
            <a:endParaRPr lang="ru-RU" dirty="0"/>
          </a:p>
        </p:txBody>
      </p:sp>
      <p:grpSp>
        <p:nvGrpSpPr>
          <p:cNvPr id="155733" name="Group 85"/>
          <p:cNvGrpSpPr>
            <a:grpSpLocks/>
          </p:cNvGrpSpPr>
          <p:nvPr/>
        </p:nvGrpSpPr>
        <p:grpSpPr bwMode="auto">
          <a:xfrm>
            <a:off x="3290889" y="4114800"/>
            <a:ext cx="630237" cy="450850"/>
            <a:chOff x="924" y="2557"/>
            <a:chExt cx="397" cy="284"/>
          </a:xfrm>
        </p:grpSpPr>
        <p:grpSp>
          <p:nvGrpSpPr>
            <p:cNvPr id="155734" name="Group 86"/>
            <p:cNvGrpSpPr>
              <a:grpSpLocks/>
            </p:cNvGrpSpPr>
            <p:nvPr/>
          </p:nvGrpSpPr>
          <p:grpSpPr bwMode="auto">
            <a:xfrm flipH="1">
              <a:off x="924" y="2670"/>
              <a:ext cx="397" cy="57"/>
              <a:chOff x="754" y="3748"/>
              <a:chExt cx="765" cy="85"/>
            </a:xfrm>
          </p:grpSpPr>
          <p:grpSp>
            <p:nvGrpSpPr>
              <p:cNvPr id="155735" name="Group 87"/>
              <p:cNvGrpSpPr>
                <a:grpSpLocks/>
              </p:cNvGrpSpPr>
              <p:nvPr/>
            </p:nvGrpSpPr>
            <p:grpSpPr bwMode="auto">
              <a:xfrm>
                <a:off x="981" y="3748"/>
                <a:ext cx="227" cy="85"/>
                <a:chOff x="981" y="3748"/>
                <a:chExt cx="227" cy="85"/>
              </a:xfrm>
            </p:grpSpPr>
            <p:cxnSp>
              <p:nvCxnSpPr>
                <p:cNvPr id="155736" name="AutoShape 88"/>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37" name="AutoShape 89"/>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55738" name="Group 90"/>
              <p:cNvGrpSpPr>
                <a:grpSpLocks/>
              </p:cNvGrpSpPr>
              <p:nvPr/>
            </p:nvGrpSpPr>
            <p:grpSpPr bwMode="auto">
              <a:xfrm>
                <a:off x="1207" y="3748"/>
                <a:ext cx="227" cy="85"/>
                <a:chOff x="981" y="3748"/>
                <a:chExt cx="227" cy="85"/>
              </a:xfrm>
            </p:grpSpPr>
            <p:cxnSp>
              <p:nvCxnSpPr>
                <p:cNvPr id="155739" name="AutoShape 91"/>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40" name="AutoShape 92"/>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55741" name="Group 93"/>
              <p:cNvGrpSpPr>
                <a:grpSpLocks/>
              </p:cNvGrpSpPr>
              <p:nvPr/>
            </p:nvGrpSpPr>
            <p:grpSpPr bwMode="auto">
              <a:xfrm>
                <a:off x="754" y="3748"/>
                <a:ext cx="227" cy="85"/>
                <a:chOff x="981" y="3748"/>
                <a:chExt cx="227" cy="85"/>
              </a:xfrm>
            </p:grpSpPr>
            <p:cxnSp>
              <p:nvCxnSpPr>
                <p:cNvPr id="155742" name="AutoShape 94"/>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43" name="AutoShape 95"/>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sp>
            <p:nvSpPr>
              <p:cNvPr id="155744" name="Line 96"/>
              <p:cNvSpPr>
                <a:spLocks noChangeShapeType="1"/>
              </p:cNvSpPr>
              <p:nvPr/>
            </p:nvSpPr>
            <p:spPr bwMode="auto">
              <a:xfrm>
                <a:off x="1434" y="3833"/>
                <a:ext cx="85" cy="0"/>
              </a:xfrm>
              <a:prstGeom prst="line">
                <a:avLst/>
              </a:prstGeom>
              <a:noFill/>
              <a:ln w="25400">
                <a:solidFill>
                  <a:srgbClr val="00FF00"/>
                </a:solidFill>
                <a:round/>
                <a:headEnd/>
                <a:tailEnd type="triangle" w="med" len="med"/>
              </a:ln>
              <a:effectLst/>
            </p:spPr>
            <p:txBody>
              <a:bodyPr wrap="none">
                <a:spAutoFit/>
              </a:bodyPr>
              <a:lstStyle/>
              <a:p>
                <a:endParaRPr lang="ru-RU"/>
              </a:p>
            </p:txBody>
          </p:sp>
        </p:grpSp>
        <p:grpSp>
          <p:nvGrpSpPr>
            <p:cNvPr id="155745" name="Group 97"/>
            <p:cNvGrpSpPr>
              <a:grpSpLocks/>
            </p:cNvGrpSpPr>
            <p:nvPr/>
          </p:nvGrpSpPr>
          <p:grpSpPr bwMode="auto">
            <a:xfrm flipH="1">
              <a:off x="924" y="2557"/>
              <a:ext cx="397" cy="57"/>
              <a:chOff x="754" y="3748"/>
              <a:chExt cx="765" cy="85"/>
            </a:xfrm>
          </p:grpSpPr>
          <p:grpSp>
            <p:nvGrpSpPr>
              <p:cNvPr id="155746" name="Group 98"/>
              <p:cNvGrpSpPr>
                <a:grpSpLocks/>
              </p:cNvGrpSpPr>
              <p:nvPr/>
            </p:nvGrpSpPr>
            <p:grpSpPr bwMode="auto">
              <a:xfrm>
                <a:off x="981" y="3748"/>
                <a:ext cx="227" cy="85"/>
                <a:chOff x="981" y="3748"/>
                <a:chExt cx="227" cy="85"/>
              </a:xfrm>
            </p:grpSpPr>
            <p:cxnSp>
              <p:nvCxnSpPr>
                <p:cNvPr id="155747" name="AutoShape 99"/>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48" name="AutoShape 100"/>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55749" name="Group 101"/>
              <p:cNvGrpSpPr>
                <a:grpSpLocks/>
              </p:cNvGrpSpPr>
              <p:nvPr/>
            </p:nvGrpSpPr>
            <p:grpSpPr bwMode="auto">
              <a:xfrm>
                <a:off x="1207" y="3748"/>
                <a:ext cx="227" cy="85"/>
                <a:chOff x="981" y="3748"/>
                <a:chExt cx="227" cy="85"/>
              </a:xfrm>
            </p:grpSpPr>
            <p:cxnSp>
              <p:nvCxnSpPr>
                <p:cNvPr id="155750" name="AutoShape 102"/>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51" name="AutoShape 103"/>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55752" name="Group 104"/>
              <p:cNvGrpSpPr>
                <a:grpSpLocks/>
              </p:cNvGrpSpPr>
              <p:nvPr/>
            </p:nvGrpSpPr>
            <p:grpSpPr bwMode="auto">
              <a:xfrm>
                <a:off x="754" y="3748"/>
                <a:ext cx="227" cy="85"/>
                <a:chOff x="981" y="3748"/>
                <a:chExt cx="227" cy="85"/>
              </a:xfrm>
            </p:grpSpPr>
            <p:cxnSp>
              <p:nvCxnSpPr>
                <p:cNvPr id="155753" name="AutoShape 105"/>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54" name="AutoShape 106"/>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sp>
            <p:nvSpPr>
              <p:cNvPr id="155755" name="Line 107"/>
              <p:cNvSpPr>
                <a:spLocks noChangeShapeType="1"/>
              </p:cNvSpPr>
              <p:nvPr/>
            </p:nvSpPr>
            <p:spPr bwMode="auto">
              <a:xfrm>
                <a:off x="1434" y="3833"/>
                <a:ext cx="85" cy="0"/>
              </a:xfrm>
              <a:prstGeom prst="line">
                <a:avLst/>
              </a:prstGeom>
              <a:noFill/>
              <a:ln w="25400">
                <a:solidFill>
                  <a:srgbClr val="00FF00"/>
                </a:solidFill>
                <a:round/>
                <a:headEnd/>
                <a:tailEnd type="triangle" w="med" len="med"/>
              </a:ln>
              <a:effectLst/>
            </p:spPr>
            <p:txBody>
              <a:bodyPr wrap="none">
                <a:spAutoFit/>
              </a:bodyPr>
              <a:lstStyle/>
              <a:p>
                <a:endParaRPr lang="ru-RU"/>
              </a:p>
            </p:txBody>
          </p:sp>
        </p:grpSp>
        <p:grpSp>
          <p:nvGrpSpPr>
            <p:cNvPr id="155756" name="Group 108"/>
            <p:cNvGrpSpPr>
              <a:grpSpLocks/>
            </p:cNvGrpSpPr>
            <p:nvPr/>
          </p:nvGrpSpPr>
          <p:grpSpPr bwMode="auto">
            <a:xfrm flipH="1">
              <a:off x="924" y="2784"/>
              <a:ext cx="397" cy="57"/>
              <a:chOff x="754" y="3748"/>
              <a:chExt cx="765" cy="85"/>
            </a:xfrm>
          </p:grpSpPr>
          <p:grpSp>
            <p:nvGrpSpPr>
              <p:cNvPr id="155757" name="Group 109"/>
              <p:cNvGrpSpPr>
                <a:grpSpLocks/>
              </p:cNvGrpSpPr>
              <p:nvPr/>
            </p:nvGrpSpPr>
            <p:grpSpPr bwMode="auto">
              <a:xfrm>
                <a:off x="981" y="3748"/>
                <a:ext cx="227" cy="85"/>
                <a:chOff x="981" y="3748"/>
                <a:chExt cx="227" cy="85"/>
              </a:xfrm>
            </p:grpSpPr>
            <p:cxnSp>
              <p:nvCxnSpPr>
                <p:cNvPr id="155758" name="AutoShape 110"/>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59" name="AutoShape 111"/>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55760" name="Group 112"/>
              <p:cNvGrpSpPr>
                <a:grpSpLocks/>
              </p:cNvGrpSpPr>
              <p:nvPr/>
            </p:nvGrpSpPr>
            <p:grpSpPr bwMode="auto">
              <a:xfrm>
                <a:off x="1207" y="3748"/>
                <a:ext cx="227" cy="85"/>
                <a:chOff x="981" y="3748"/>
                <a:chExt cx="227" cy="85"/>
              </a:xfrm>
            </p:grpSpPr>
            <p:cxnSp>
              <p:nvCxnSpPr>
                <p:cNvPr id="155761" name="AutoShape 113"/>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62" name="AutoShape 114"/>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55763" name="Group 115"/>
              <p:cNvGrpSpPr>
                <a:grpSpLocks/>
              </p:cNvGrpSpPr>
              <p:nvPr/>
            </p:nvGrpSpPr>
            <p:grpSpPr bwMode="auto">
              <a:xfrm>
                <a:off x="754" y="3748"/>
                <a:ext cx="227" cy="85"/>
                <a:chOff x="981" y="3748"/>
                <a:chExt cx="227" cy="85"/>
              </a:xfrm>
            </p:grpSpPr>
            <p:cxnSp>
              <p:nvCxnSpPr>
                <p:cNvPr id="155764" name="AutoShape 116"/>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65" name="AutoShape 117"/>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sp>
            <p:nvSpPr>
              <p:cNvPr id="155766" name="Line 118"/>
              <p:cNvSpPr>
                <a:spLocks noChangeShapeType="1"/>
              </p:cNvSpPr>
              <p:nvPr/>
            </p:nvSpPr>
            <p:spPr bwMode="auto">
              <a:xfrm>
                <a:off x="1434" y="3833"/>
                <a:ext cx="85" cy="0"/>
              </a:xfrm>
              <a:prstGeom prst="line">
                <a:avLst/>
              </a:prstGeom>
              <a:noFill/>
              <a:ln w="25400">
                <a:solidFill>
                  <a:srgbClr val="00FF00"/>
                </a:solidFill>
                <a:round/>
                <a:headEnd/>
                <a:tailEnd type="triangle" w="med" len="med"/>
              </a:ln>
              <a:effectLst/>
            </p:spPr>
            <p:txBody>
              <a:bodyPr wrap="none">
                <a:spAutoFit/>
              </a:bodyPr>
              <a:lstStyle/>
              <a:p>
                <a:endParaRPr lang="ru-RU"/>
              </a:p>
            </p:txBody>
          </p:sp>
        </p:grpSp>
      </p:grpSp>
      <p:grpSp>
        <p:nvGrpSpPr>
          <p:cNvPr id="155767" name="Group 119"/>
          <p:cNvGrpSpPr>
            <a:grpSpLocks/>
          </p:cNvGrpSpPr>
          <p:nvPr/>
        </p:nvGrpSpPr>
        <p:grpSpPr bwMode="auto">
          <a:xfrm>
            <a:off x="4281488" y="4206876"/>
            <a:ext cx="920750" cy="346075"/>
            <a:chOff x="1561" y="2588"/>
            <a:chExt cx="580" cy="218"/>
          </a:xfrm>
        </p:grpSpPr>
        <p:grpSp>
          <p:nvGrpSpPr>
            <p:cNvPr id="155768" name="Group 120"/>
            <p:cNvGrpSpPr>
              <a:grpSpLocks/>
            </p:cNvGrpSpPr>
            <p:nvPr/>
          </p:nvGrpSpPr>
          <p:grpSpPr bwMode="auto">
            <a:xfrm rot="-923665">
              <a:off x="1569" y="2588"/>
              <a:ext cx="572" cy="29"/>
              <a:chOff x="754" y="3748"/>
              <a:chExt cx="765" cy="85"/>
            </a:xfrm>
          </p:grpSpPr>
          <p:grpSp>
            <p:nvGrpSpPr>
              <p:cNvPr id="155769" name="Group 121"/>
              <p:cNvGrpSpPr>
                <a:grpSpLocks/>
              </p:cNvGrpSpPr>
              <p:nvPr/>
            </p:nvGrpSpPr>
            <p:grpSpPr bwMode="auto">
              <a:xfrm>
                <a:off x="981" y="3748"/>
                <a:ext cx="227" cy="85"/>
                <a:chOff x="981" y="3748"/>
                <a:chExt cx="227" cy="85"/>
              </a:xfrm>
            </p:grpSpPr>
            <p:cxnSp>
              <p:nvCxnSpPr>
                <p:cNvPr id="155770" name="AutoShape 122"/>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71" name="AutoShape 123"/>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55772" name="Group 124"/>
              <p:cNvGrpSpPr>
                <a:grpSpLocks/>
              </p:cNvGrpSpPr>
              <p:nvPr/>
            </p:nvGrpSpPr>
            <p:grpSpPr bwMode="auto">
              <a:xfrm>
                <a:off x="1207" y="3748"/>
                <a:ext cx="227" cy="85"/>
                <a:chOff x="981" y="3748"/>
                <a:chExt cx="227" cy="85"/>
              </a:xfrm>
            </p:grpSpPr>
            <p:cxnSp>
              <p:nvCxnSpPr>
                <p:cNvPr id="155773" name="AutoShape 125"/>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74" name="AutoShape 126"/>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55775" name="Group 127"/>
              <p:cNvGrpSpPr>
                <a:grpSpLocks/>
              </p:cNvGrpSpPr>
              <p:nvPr/>
            </p:nvGrpSpPr>
            <p:grpSpPr bwMode="auto">
              <a:xfrm>
                <a:off x="754" y="3748"/>
                <a:ext cx="227" cy="85"/>
                <a:chOff x="981" y="3748"/>
                <a:chExt cx="227" cy="85"/>
              </a:xfrm>
            </p:grpSpPr>
            <p:cxnSp>
              <p:nvCxnSpPr>
                <p:cNvPr id="155776" name="AutoShape 128"/>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77" name="AutoShape 129"/>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sp>
            <p:nvSpPr>
              <p:cNvPr id="155778" name="Line 130"/>
              <p:cNvSpPr>
                <a:spLocks noChangeShapeType="1"/>
              </p:cNvSpPr>
              <p:nvPr/>
            </p:nvSpPr>
            <p:spPr bwMode="auto">
              <a:xfrm>
                <a:off x="1434" y="3833"/>
                <a:ext cx="85" cy="0"/>
              </a:xfrm>
              <a:prstGeom prst="line">
                <a:avLst/>
              </a:prstGeom>
              <a:noFill/>
              <a:ln w="25400">
                <a:solidFill>
                  <a:srgbClr val="00FF00"/>
                </a:solidFill>
                <a:round/>
                <a:headEnd/>
                <a:tailEnd type="triangle" w="med" len="med"/>
              </a:ln>
              <a:effectLst/>
            </p:spPr>
            <p:txBody>
              <a:bodyPr wrap="none">
                <a:spAutoFit/>
              </a:bodyPr>
              <a:lstStyle/>
              <a:p>
                <a:endParaRPr lang="ru-RU"/>
              </a:p>
            </p:txBody>
          </p:sp>
        </p:grpSp>
        <p:grpSp>
          <p:nvGrpSpPr>
            <p:cNvPr id="155779" name="Group 131"/>
            <p:cNvGrpSpPr>
              <a:grpSpLocks/>
            </p:cNvGrpSpPr>
            <p:nvPr/>
          </p:nvGrpSpPr>
          <p:grpSpPr bwMode="auto">
            <a:xfrm>
              <a:off x="1576" y="2670"/>
              <a:ext cx="397" cy="57"/>
              <a:chOff x="754" y="3748"/>
              <a:chExt cx="765" cy="85"/>
            </a:xfrm>
          </p:grpSpPr>
          <p:grpSp>
            <p:nvGrpSpPr>
              <p:cNvPr id="155780" name="Group 132"/>
              <p:cNvGrpSpPr>
                <a:grpSpLocks/>
              </p:cNvGrpSpPr>
              <p:nvPr/>
            </p:nvGrpSpPr>
            <p:grpSpPr bwMode="auto">
              <a:xfrm>
                <a:off x="981" y="3748"/>
                <a:ext cx="227" cy="85"/>
                <a:chOff x="981" y="3748"/>
                <a:chExt cx="227" cy="85"/>
              </a:xfrm>
            </p:grpSpPr>
            <p:cxnSp>
              <p:nvCxnSpPr>
                <p:cNvPr id="155781" name="AutoShape 133"/>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82" name="AutoShape 134"/>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55783" name="Group 135"/>
              <p:cNvGrpSpPr>
                <a:grpSpLocks/>
              </p:cNvGrpSpPr>
              <p:nvPr/>
            </p:nvGrpSpPr>
            <p:grpSpPr bwMode="auto">
              <a:xfrm>
                <a:off x="1207" y="3748"/>
                <a:ext cx="227" cy="85"/>
                <a:chOff x="981" y="3748"/>
                <a:chExt cx="227" cy="85"/>
              </a:xfrm>
            </p:grpSpPr>
            <p:cxnSp>
              <p:nvCxnSpPr>
                <p:cNvPr id="155784" name="AutoShape 136"/>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85" name="AutoShape 137"/>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55786" name="Group 138"/>
              <p:cNvGrpSpPr>
                <a:grpSpLocks/>
              </p:cNvGrpSpPr>
              <p:nvPr/>
            </p:nvGrpSpPr>
            <p:grpSpPr bwMode="auto">
              <a:xfrm>
                <a:off x="754" y="3748"/>
                <a:ext cx="227" cy="85"/>
                <a:chOff x="981" y="3748"/>
                <a:chExt cx="227" cy="85"/>
              </a:xfrm>
            </p:grpSpPr>
            <p:cxnSp>
              <p:nvCxnSpPr>
                <p:cNvPr id="155787" name="AutoShape 139"/>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88" name="AutoShape 140"/>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sp>
            <p:nvSpPr>
              <p:cNvPr id="155789" name="Line 141"/>
              <p:cNvSpPr>
                <a:spLocks noChangeShapeType="1"/>
              </p:cNvSpPr>
              <p:nvPr/>
            </p:nvSpPr>
            <p:spPr bwMode="auto">
              <a:xfrm>
                <a:off x="1434" y="3833"/>
                <a:ext cx="85" cy="0"/>
              </a:xfrm>
              <a:prstGeom prst="line">
                <a:avLst/>
              </a:prstGeom>
              <a:noFill/>
              <a:ln w="25400">
                <a:solidFill>
                  <a:srgbClr val="00FF00"/>
                </a:solidFill>
                <a:round/>
                <a:headEnd/>
                <a:tailEnd type="triangle" w="med" len="med"/>
              </a:ln>
              <a:effectLst/>
            </p:spPr>
            <p:txBody>
              <a:bodyPr wrap="none">
                <a:spAutoFit/>
              </a:bodyPr>
              <a:lstStyle/>
              <a:p>
                <a:endParaRPr lang="ru-RU"/>
              </a:p>
            </p:txBody>
          </p:sp>
        </p:grpSp>
        <p:grpSp>
          <p:nvGrpSpPr>
            <p:cNvPr id="155790" name="Group 142"/>
            <p:cNvGrpSpPr>
              <a:grpSpLocks/>
            </p:cNvGrpSpPr>
            <p:nvPr/>
          </p:nvGrpSpPr>
          <p:grpSpPr bwMode="auto">
            <a:xfrm rot="2590807">
              <a:off x="1561" y="2772"/>
              <a:ext cx="269" cy="34"/>
              <a:chOff x="754" y="3748"/>
              <a:chExt cx="765" cy="85"/>
            </a:xfrm>
          </p:grpSpPr>
          <p:grpSp>
            <p:nvGrpSpPr>
              <p:cNvPr id="155791" name="Group 143"/>
              <p:cNvGrpSpPr>
                <a:grpSpLocks/>
              </p:cNvGrpSpPr>
              <p:nvPr/>
            </p:nvGrpSpPr>
            <p:grpSpPr bwMode="auto">
              <a:xfrm>
                <a:off x="981" y="3748"/>
                <a:ext cx="227" cy="85"/>
                <a:chOff x="981" y="3748"/>
                <a:chExt cx="227" cy="85"/>
              </a:xfrm>
            </p:grpSpPr>
            <p:cxnSp>
              <p:nvCxnSpPr>
                <p:cNvPr id="155792" name="AutoShape 144"/>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93" name="AutoShape 145"/>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55794" name="Group 146"/>
              <p:cNvGrpSpPr>
                <a:grpSpLocks/>
              </p:cNvGrpSpPr>
              <p:nvPr/>
            </p:nvGrpSpPr>
            <p:grpSpPr bwMode="auto">
              <a:xfrm>
                <a:off x="1207" y="3748"/>
                <a:ext cx="227" cy="85"/>
                <a:chOff x="981" y="3748"/>
                <a:chExt cx="227" cy="85"/>
              </a:xfrm>
            </p:grpSpPr>
            <p:cxnSp>
              <p:nvCxnSpPr>
                <p:cNvPr id="155795" name="AutoShape 147"/>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96" name="AutoShape 148"/>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grpSp>
            <p:nvGrpSpPr>
              <p:cNvPr id="155797" name="Group 149"/>
              <p:cNvGrpSpPr>
                <a:grpSpLocks/>
              </p:cNvGrpSpPr>
              <p:nvPr/>
            </p:nvGrpSpPr>
            <p:grpSpPr bwMode="auto">
              <a:xfrm>
                <a:off x="754" y="3748"/>
                <a:ext cx="227" cy="85"/>
                <a:chOff x="981" y="3748"/>
                <a:chExt cx="227" cy="85"/>
              </a:xfrm>
            </p:grpSpPr>
            <p:cxnSp>
              <p:nvCxnSpPr>
                <p:cNvPr id="155798" name="AutoShape 150"/>
                <p:cNvCxnSpPr>
                  <a:cxnSpLocks noChangeShapeType="1"/>
                </p:cNvCxnSpPr>
                <p:nvPr/>
              </p:nvCxnSpPr>
              <p:spPr bwMode="auto">
                <a:xfrm>
                  <a:off x="1094" y="3748"/>
                  <a:ext cx="114" cy="85"/>
                </a:xfrm>
                <a:prstGeom prst="curvedConnector3">
                  <a:avLst>
                    <a:gd name="adj1" fmla="val 50000"/>
                  </a:avLst>
                </a:prstGeom>
                <a:noFill/>
                <a:ln w="25400">
                  <a:solidFill>
                    <a:srgbClr val="00FF00"/>
                  </a:solidFill>
                  <a:round/>
                  <a:headEnd/>
                  <a:tailEnd/>
                </a:ln>
                <a:effectLst/>
              </p:spPr>
            </p:cxnSp>
            <p:cxnSp>
              <p:nvCxnSpPr>
                <p:cNvPr id="155799" name="AutoShape 151"/>
                <p:cNvCxnSpPr>
                  <a:cxnSpLocks noChangeShapeType="1"/>
                </p:cNvCxnSpPr>
                <p:nvPr/>
              </p:nvCxnSpPr>
              <p:spPr bwMode="auto">
                <a:xfrm flipV="1">
                  <a:off x="981" y="3748"/>
                  <a:ext cx="113" cy="85"/>
                </a:xfrm>
                <a:prstGeom prst="curvedConnector3">
                  <a:avLst>
                    <a:gd name="adj1" fmla="val 49556"/>
                  </a:avLst>
                </a:prstGeom>
                <a:noFill/>
                <a:ln w="25400">
                  <a:solidFill>
                    <a:srgbClr val="00FF00"/>
                  </a:solidFill>
                  <a:round/>
                  <a:headEnd/>
                  <a:tailEnd/>
                </a:ln>
                <a:effectLst/>
              </p:spPr>
            </p:cxnSp>
          </p:grpSp>
          <p:sp>
            <p:nvSpPr>
              <p:cNvPr id="155800" name="Line 152"/>
              <p:cNvSpPr>
                <a:spLocks noChangeShapeType="1"/>
              </p:cNvSpPr>
              <p:nvPr/>
            </p:nvSpPr>
            <p:spPr bwMode="auto">
              <a:xfrm>
                <a:off x="1434" y="3833"/>
                <a:ext cx="85" cy="0"/>
              </a:xfrm>
              <a:prstGeom prst="line">
                <a:avLst/>
              </a:prstGeom>
              <a:noFill/>
              <a:ln w="25400">
                <a:solidFill>
                  <a:srgbClr val="00FF00"/>
                </a:solidFill>
                <a:round/>
                <a:headEnd/>
                <a:tailEnd type="triangle" w="med" len="med"/>
              </a:ln>
              <a:effectLst/>
            </p:spPr>
            <p:txBody>
              <a:bodyPr wrap="none">
                <a:spAutoFit/>
              </a:bodyPr>
              <a:lstStyle/>
              <a:p>
                <a:endParaRPr lang="ru-RU"/>
              </a:p>
            </p:txBody>
          </p:sp>
        </p:grpSp>
      </p:grpSp>
      <p:sp>
        <p:nvSpPr>
          <p:cNvPr id="153" name="Title 1"/>
          <p:cNvSpPr txBox="1">
            <a:spLocks/>
          </p:cNvSpPr>
          <p:nvPr/>
        </p:nvSpPr>
        <p:spPr>
          <a:xfrm>
            <a:off x="2381026" y="228600"/>
            <a:ext cx="7448774" cy="76200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a:solidFill>
                  <a:schemeClr val="bg1"/>
                </a:solidFill>
                <a:effectLst>
                  <a:outerShdw blurRad="38100" dist="38100" dir="2700000" algn="tl">
                    <a:srgbClr val="000000">
                      <a:alpha val="43137"/>
                    </a:srgbClr>
                  </a:outerShdw>
                </a:effectLst>
              </a:rPr>
              <a:t>Ps interactions in non-cubic crystals</a:t>
            </a:r>
          </a:p>
        </p:txBody>
      </p:sp>
      <p:pic>
        <p:nvPicPr>
          <p:cNvPr id="155" name="Picture 15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382000" y="6324600"/>
            <a:ext cx="1143000" cy="357188"/>
          </a:xfrm>
          <a:prstGeom prst="rect">
            <a:avLst/>
          </a:prstGeom>
        </p:spPr>
      </p:pic>
      <p:pic>
        <p:nvPicPr>
          <p:cNvPr id="156" name="Picture 2" descr="Directory Imag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09800" y="6348195"/>
            <a:ext cx="1295400" cy="307998"/>
          </a:xfrm>
          <a:prstGeom prst="rect">
            <a:avLst/>
          </a:prstGeom>
          <a:noFill/>
          <a:extLst>
            <a:ext uri="{909E8E84-426E-40DD-AFC4-6F175D3DCCD1}">
              <a14:hiddenFill xmlns:a14="http://schemas.microsoft.com/office/drawing/2010/main">
                <a:solidFill>
                  <a:srgbClr val="FFFFFF"/>
                </a:solidFill>
              </a14:hiddenFill>
            </a:ext>
          </a:extLst>
        </p:spPr>
      </p:pic>
      <p:sp>
        <p:nvSpPr>
          <p:cNvPr id="159" name="Slide Number Placeholder 3"/>
          <p:cNvSpPr>
            <a:spLocks noGrp="1"/>
          </p:cNvSpPr>
          <p:nvPr>
            <p:ph type="sldNum" sz="quarter" idx="12"/>
          </p:nvPr>
        </p:nvSpPr>
        <p:spPr>
          <a:xfrm>
            <a:off x="8077200" y="6332539"/>
            <a:ext cx="2133600" cy="365125"/>
          </a:xfrm>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1731594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5701"/>
                                        </p:tgtEl>
                                        <p:attrNameLst>
                                          <p:attrName>style.visibility</p:attrName>
                                        </p:attrNameLst>
                                      </p:cBhvr>
                                      <p:to>
                                        <p:strVal val="visible"/>
                                      </p:to>
                                    </p:set>
                                    <p:animEffect transition="in" filter="wipe(down)">
                                      <p:cBhvr>
                                        <p:cTn id="7" dur="500"/>
                                        <p:tgtEl>
                                          <p:spTgt spid="15570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5704"/>
                                        </p:tgtEl>
                                        <p:attrNameLst>
                                          <p:attrName>style.visibility</p:attrName>
                                        </p:attrNameLst>
                                      </p:cBhvr>
                                      <p:to>
                                        <p:strVal val="visible"/>
                                      </p:to>
                                    </p:set>
                                    <p:animEffect transition="in" filter="wipe(down)">
                                      <p:cBhvr>
                                        <p:cTn id="11" dur="500"/>
                                        <p:tgtEl>
                                          <p:spTgt spid="155704"/>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5.83333E-6 -1.48148E-6 C 5.83333E-6 -1.48148E-6 5.83333E-6 -0.33125 5.83333E-6 -0.33125 C 5.83333E-6 -0.33125 5.83333E-6 -1.48148E-6 5.83333E-6 -1.48148E-6 Z " pathEditMode="relative" ptsTypes="aaa">
                                      <p:cBhvr>
                                        <p:cTn id="14" dur="2000" fill="hold"/>
                                        <p:tgtEl>
                                          <p:spTgt spid="155667"/>
                                        </p:tgtEl>
                                        <p:attrNameLst>
                                          <p:attrName>ppt_x</p:attrName>
                                          <p:attrName>ppt_y</p:attrName>
                                        </p:attrNameLst>
                                      </p:cBhvr>
                                    </p:animMotion>
                                  </p:childTnLst>
                                </p:cTn>
                              </p:par>
                              <p:par>
                                <p:cTn id="15" presetID="22" presetClass="entr" presetSubtype="8" repeatCount="2000" fill="hold" nodeType="withEffect">
                                  <p:stCondLst>
                                    <p:cond delay="0"/>
                                  </p:stCondLst>
                                  <p:childTnLst>
                                    <p:set>
                                      <p:cBhvr>
                                        <p:cTn id="16" dur="1" fill="hold">
                                          <p:stCondLst>
                                            <p:cond delay="0"/>
                                          </p:stCondLst>
                                        </p:cTn>
                                        <p:tgtEl>
                                          <p:spTgt spid="155767"/>
                                        </p:tgtEl>
                                        <p:attrNameLst>
                                          <p:attrName>style.visibility</p:attrName>
                                        </p:attrNameLst>
                                      </p:cBhvr>
                                      <p:to>
                                        <p:strVal val="visible"/>
                                      </p:to>
                                    </p:set>
                                    <p:animEffect transition="in" filter="wipe(left)">
                                      <p:cBhvr>
                                        <p:cTn id="17" dur="1000"/>
                                        <p:tgtEl>
                                          <p:spTgt spid="155767"/>
                                        </p:tgtEl>
                                      </p:cBhvr>
                                    </p:animEffect>
                                  </p:childTnLst>
                                </p:cTn>
                              </p:par>
                              <p:par>
                                <p:cTn id="18" presetID="22" presetClass="entr" presetSubtype="2" repeatCount="2000" fill="hold" nodeType="withEffect">
                                  <p:stCondLst>
                                    <p:cond delay="0"/>
                                  </p:stCondLst>
                                  <p:childTnLst>
                                    <p:set>
                                      <p:cBhvr>
                                        <p:cTn id="19" dur="1" fill="hold">
                                          <p:stCondLst>
                                            <p:cond delay="0"/>
                                          </p:stCondLst>
                                        </p:cTn>
                                        <p:tgtEl>
                                          <p:spTgt spid="155733"/>
                                        </p:tgtEl>
                                        <p:attrNameLst>
                                          <p:attrName>style.visibility</p:attrName>
                                        </p:attrNameLst>
                                      </p:cBhvr>
                                      <p:to>
                                        <p:strVal val="visible"/>
                                      </p:to>
                                    </p:set>
                                    <p:animEffect transition="in" filter="wipe(right)">
                                      <p:cBhvr>
                                        <p:cTn id="20" dur="1000"/>
                                        <p:tgtEl>
                                          <p:spTgt spid="155733"/>
                                        </p:tgtEl>
                                      </p:cBhvr>
                                    </p:animEffect>
                                  </p:childTnLst>
                                </p:cTn>
                              </p:par>
                              <p:par>
                                <p:cTn id="21" presetID="35" presetClass="emph" presetSubtype="0" repeatCount="2000" fill="hold" nodeType="withEffect">
                                  <p:stCondLst>
                                    <p:cond delay="0"/>
                                  </p:stCondLst>
                                  <p:childTnLst>
                                    <p:anim calcmode="discrete" valueType="str">
                                      <p:cBhvr>
                                        <p:cTn id="22" dur="1000" fill="hold"/>
                                        <p:tgtEl>
                                          <p:spTgt spid="155729"/>
                                        </p:tgtEl>
                                        <p:attrNameLst>
                                          <p:attrName>style.visibility</p:attrName>
                                        </p:attrNameLst>
                                      </p:cBhvr>
                                      <p:tavLst>
                                        <p:tav tm="0">
                                          <p:val>
                                            <p:strVal val="hidden"/>
                                          </p:val>
                                        </p:tav>
                                        <p:tav tm="50000">
                                          <p:val>
                                            <p:strVal val="visible"/>
                                          </p:val>
                                        </p:tav>
                                      </p:tavLst>
                                    </p:anim>
                                  </p:childTnLst>
                                </p:cTn>
                              </p:par>
                            </p:childTnLst>
                          </p:cTn>
                        </p:par>
                        <p:par>
                          <p:cTn id="23" fill="hold">
                            <p:stCondLst>
                              <p:cond delay="3000"/>
                            </p:stCondLst>
                            <p:childTnLst>
                              <p:par>
                                <p:cTn id="24" presetID="0" presetClass="path" presetSubtype="0" accel="50000" decel="50000" fill="hold" nodeType="afterEffect">
                                  <p:stCondLst>
                                    <p:cond delay="0"/>
                                  </p:stCondLst>
                                  <p:childTnLst>
                                    <p:animMotion origin="layout" path="M -3.61111E-6 7.03704E-6 C -3.61111E-6 7.03704E-6 -0.2342 0.20695 -0.23437 0.20695 C -0.23454 0.20695 -3.61111E-6 7.03704E-6 -3.61111E-6 7.03704E-6 Z " pathEditMode="relative" ptsTypes="aaa">
                                      <p:cBhvr>
                                        <p:cTn id="25" dur="2000" fill="hold"/>
                                        <p:tgtEl>
                                          <p:spTgt spid="155687"/>
                                        </p:tgtEl>
                                        <p:attrNameLst>
                                          <p:attrName>ppt_x</p:attrName>
                                          <p:attrName>ppt_y</p:attrName>
                                        </p:attrNameLst>
                                      </p:cBhvr>
                                    </p:animMotion>
                                  </p:childTnLst>
                                </p:cTn>
                              </p:par>
                              <p:par>
                                <p:cTn id="26" presetID="22" presetClass="entr" presetSubtype="8" repeatCount="2000" fill="hold" nodeType="withEffect">
                                  <p:stCondLst>
                                    <p:cond delay="0"/>
                                  </p:stCondLst>
                                  <p:childTnLst>
                                    <p:set>
                                      <p:cBhvr>
                                        <p:cTn id="27" dur="1" fill="hold">
                                          <p:stCondLst>
                                            <p:cond delay="0"/>
                                          </p:stCondLst>
                                        </p:cTn>
                                        <p:tgtEl>
                                          <p:spTgt spid="155767"/>
                                        </p:tgtEl>
                                        <p:attrNameLst>
                                          <p:attrName>style.visibility</p:attrName>
                                        </p:attrNameLst>
                                      </p:cBhvr>
                                      <p:to>
                                        <p:strVal val="visible"/>
                                      </p:to>
                                    </p:set>
                                    <p:animEffect transition="in" filter="wipe(left)">
                                      <p:cBhvr>
                                        <p:cTn id="28" dur="1000"/>
                                        <p:tgtEl>
                                          <p:spTgt spid="155767"/>
                                        </p:tgtEl>
                                      </p:cBhvr>
                                    </p:animEffect>
                                  </p:childTnLst>
                                </p:cTn>
                              </p:par>
                              <p:par>
                                <p:cTn id="29" presetID="22" presetClass="entr" presetSubtype="2" repeatCount="2000" fill="hold" nodeType="withEffect">
                                  <p:stCondLst>
                                    <p:cond delay="0"/>
                                  </p:stCondLst>
                                  <p:childTnLst>
                                    <p:set>
                                      <p:cBhvr>
                                        <p:cTn id="30" dur="1" fill="hold">
                                          <p:stCondLst>
                                            <p:cond delay="0"/>
                                          </p:stCondLst>
                                        </p:cTn>
                                        <p:tgtEl>
                                          <p:spTgt spid="155733"/>
                                        </p:tgtEl>
                                        <p:attrNameLst>
                                          <p:attrName>style.visibility</p:attrName>
                                        </p:attrNameLst>
                                      </p:cBhvr>
                                      <p:to>
                                        <p:strVal val="visible"/>
                                      </p:to>
                                    </p:set>
                                    <p:animEffect transition="in" filter="wipe(right)">
                                      <p:cBhvr>
                                        <p:cTn id="31" dur="1300"/>
                                        <p:tgtEl>
                                          <p:spTgt spid="155733"/>
                                        </p:tgtEl>
                                      </p:cBhvr>
                                    </p:animEffect>
                                  </p:childTnLst>
                                </p:cTn>
                              </p:par>
                              <p:par>
                                <p:cTn id="32" presetID="35" presetClass="emph" presetSubtype="0" repeatCount="2000" fill="hold" nodeType="withEffect">
                                  <p:stCondLst>
                                    <p:cond delay="0"/>
                                  </p:stCondLst>
                                  <p:childTnLst>
                                    <p:anim calcmode="discrete" valueType="str">
                                      <p:cBhvr>
                                        <p:cTn id="33" dur="1000" fill="hold"/>
                                        <p:tgtEl>
                                          <p:spTgt spid="155729"/>
                                        </p:tgtEl>
                                        <p:attrNameLst>
                                          <p:attrName>style.visibility</p:attrName>
                                        </p:attrNameLst>
                                      </p:cBhvr>
                                      <p:tavLst>
                                        <p:tav tm="0">
                                          <p:val>
                                            <p:strVal val="hidden"/>
                                          </p:val>
                                        </p:tav>
                                        <p:tav tm="50000">
                                          <p:val>
                                            <p:strVal val="visible"/>
                                          </p:val>
                                        </p:tav>
                                      </p:tavLst>
                                    </p:anim>
                                  </p:childTnLst>
                                </p:cTn>
                              </p:par>
                            </p:childTnLst>
                          </p:cTn>
                        </p:par>
                        <p:par>
                          <p:cTn id="34" fill="hold">
                            <p:stCondLst>
                              <p:cond delay="5600"/>
                            </p:stCondLst>
                            <p:childTnLst>
                              <p:par>
                                <p:cTn id="35" presetID="22" presetClass="exit" presetSubtype="8" fill="hold" nodeType="afterEffect">
                                  <p:stCondLst>
                                    <p:cond delay="0"/>
                                  </p:stCondLst>
                                  <p:childTnLst>
                                    <p:animEffect transition="out" filter="wipe(left)">
                                      <p:cBhvr>
                                        <p:cTn id="36" dur="500"/>
                                        <p:tgtEl>
                                          <p:spTgt spid="155767"/>
                                        </p:tgtEl>
                                      </p:cBhvr>
                                    </p:animEffect>
                                    <p:set>
                                      <p:cBhvr>
                                        <p:cTn id="37" dur="1" fill="hold">
                                          <p:stCondLst>
                                            <p:cond delay="499"/>
                                          </p:stCondLst>
                                        </p:cTn>
                                        <p:tgtEl>
                                          <p:spTgt spid="155767"/>
                                        </p:tgtEl>
                                        <p:attrNameLst>
                                          <p:attrName>style.visibility</p:attrName>
                                        </p:attrNameLst>
                                      </p:cBhvr>
                                      <p:to>
                                        <p:strVal val="hidden"/>
                                      </p:to>
                                    </p:set>
                                  </p:childTnLst>
                                </p:cTn>
                              </p:par>
                              <p:par>
                                <p:cTn id="38" presetID="22" presetClass="exit" presetSubtype="2" fill="hold" nodeType="withEffect">
                                  <p:stCondLst>
                                    <p:cond delay="0"/>
                                  </p:stCondLst>
                                  <p:childTnLst>
                                    <p:animEffect transition="out" filter="wipe(right)">
                                      <p:cBhvr>
                                        <p:cTn id="39" dur="500"/>
                                        <p:tgtEl>
                                          <p:spTgt spid="155733"/>
                                        </p:tgtEl>
                                      </p:cBhvr>
                                    </p:animEffect>
                                    <p:set>
                                      <p:cBhvr>
                                        <p:cTn id="40" dur="1" fill="hold">
                                          <p:stCondLst>
                                            <p:cond delay="499"/>
                                          </p:stCondLst>
                                        </p:cTn>
                                        <p:tgtEl>
                                          <p:spTgt spid="155733"/>
                                        </p:tgtEl>
                                        <p:attrNameLst>
                                          <p:attrName>style.visibility</p:attrName>
                                        </p:attrNameLst>
                                      </p:cBhvr>
                                      <p:to>
                                        <p:strVal val="hidden"/>
                                      </p:to>
                                    </p:set>
                                  </p:childTnLst>
                                </p:cTn>
                              </p:par>
                            </p:childTnLst>
                          </p:cTn>
                        </p:par>
                        <p:par>
                          <p:cTn id="41" fill="hold">
                            <p:stCondLst>
                              <p:cond delay="6100"/>
                            </p:stCondLst>
                            <p:childTnLst>
                              <p:par>
                                <p:cTn id="42" presetID="22" presetClass="entr" presetSubtype="8" fill="hold" nodeType="afterEffect">
                                  <p:stCondLst>
                                    <p:cond delay="0"/>
                                  </p:stCondLst>
                                  <p:childTnLst>
                                    <p:set>
                                      <p:cBhvr>
                                        <p:cTn id="43" dur="1" fill="hold">
                                          <p:stCondLst>
                                            <p:cond delay="0"/>
                                          </p:stCondLst>
                                        </p:cTn>
                                        <p:tgtEl>
                                          <p:spTgt spid="155711"/>
                                        </p:tgtEl>
                                        <p:attrNameLst>
                                          <p:attrName>style.visibility</p:attrName>
                                        </p:attrNameLst>
                                      </p:cBhvr>
                                      <p:to>
                                        <p:strVal val="visible"/>
                                      </p:to>
                                    </p:set>
                                    <p:animEffect transition="in" filter="wipe(left)">
                                      <p:cBhvr>
                                        <p:cTn id="44" dur="500"/>
                                        <p:tgtEl>
                                          <p:spTgt spid="155711"/>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xit" presetSubtype="16" fill="hold" nodeType="clickEffect">
                                  <p:stCondLst>
                                    <p:cond delay="0"/>
                                  </p:stCondLst>
                                  <p:childTnLst>
                                    <p:animEffect transition="out" filter="box(in)">
                                      <p:cBhvr>
                                        <p:cTn id="48" dur="1000"/>
                                        <p:tgtEl>
                                          <p:spTgt spid="155704"/>
                                        </p:tgtEl>
                                      </p:cBhvr>
                                    </p:animEffect>
                                    <p:set>
                                      <p:cBhvr>
                                        <p:cTn id="49" dur="1" fill="hold">
                                          <p:stCondLst>
                                            <p:cond delay="999"/>
                                          </p:stCondLst>
                                        </p:cTn>
                                        <p:tgtEl>
                                          <p:spTgt spid="155704"/>
                                        </p:tgtEl>
                                        <p:attrNameLst>
                                          <p:attrName>style.visibility</p:attrName>
                                        </p:attrNameLst>
                                      </p:cBhvr>
                                      <p:to>
                                        <p:strVal val="hidden"/>
                                      </p:to>
                                    </p:set>
                                  </p:childTnLst>
                                </p:cTn>
                              </p:par>
                              <p:par>
                                <p:cTn id="50" presetID="22" presetClass="entr" presetSubtype="1" fill="hold" grpId="0" nodeType="withEffect">
                                  <p:stCondLst>
                                    <p:cond delay="0"/>
                                  </p:stCondLst>
                                  <p:childTnLst>
                                    <p:set>
                                      <p:cBhvr>
                                        <p:cTn id="51" dur="1" fill="hold">
                                          <p:stCondLst>
                                            <p:cond delay="0"/>
                                          </p:stCondLst>
                                        </p:cTn>
                                        <p:tgtEl>
                                          <p:spTgt spid="155710"/>
                                        </p:tgtEl>
                                        <p:attrNameLst>
                                          <p:attrName>style.visibility</p:attrName>
                                        </p:attrNameLst>
                                      </p:cBhvr>
                                      <p:to>
                                        <p:strVal val="visible"/>
                                      </p:to>
                                    </p:set>
                                    <p:animEffect transition="in" filter="wipe(up)">
                                      <p:cBhvr>
                                        <p:cTn id="52" dur="500"/>
                                        <p:tgtEl>
                                          <p:spTgt spid="155710"/>
                                        </p:tgtEl>
                                      </p:cBhvr>
                                    </p:animEffect>
                                  </p:childTnLst>
                                </p:cTn>
                              </p:par>
                            </p:childTnLst>
                          </p:cTn>
                        </p:par>
                        <p:par>
                          <p:cTn id="53" fill="hold">
                            <p:stCondLst>
                              <p:cond delay="1000"/>
                            </p:stCondLst>
                            <p:childTnLst>
                              <p:par>
                                <p:cTn id="54" presetID="22" presetClass="exit" presetSubtype="1" fill="hold" grpId="1" nodeType="afterEffect">
                                  <p:stCondLst>
                                    <p:cond delay="0"/>
                                  </p:stCondLst>
                                  <p:childTnLst>
                                    <p:animEffect transition="out" filter="wipe(up)">
                                      <p:cBhvr>
                                        <p:cTn id="55" dur="500"/>
                                        <p:tgtEl>
                                          <p:spTgt spid="155710"/>
                                        </p:tgtEl>
                                      </p:cBhvr>
                                    </p:animEffect>
                                    <p:set>
                                      <p:cBhvr>
                                        <p:cTn id="56" dur="1" fill="hold">
                                          <p:stCondLst>
                                            <p:cond delay="499"/>
                                          </p:stCondLst>
                                        </p:cTn>
                                        <p:tgtEl>
                                          <p:spTgt spid="155710"/>
                                        </p:tgtEl>
                                        <p:attrNameLst>
                                          <p:attrName>style.visibility</p:attrName>
                                        </p:attrNameLst>
                                      </p:cBhvr>
                                      <p:to>
                                        <p:strVal val="hidden"/>
                                      </p:to>
                                    </p:set>
                                  </p:childTnLst>
                                </p:cTn>
                              </p:par>
                            </p:childTnLst>
                          </p:cTn>
                        </p:par>
                        <p:par>
                          <p:cTn id="57" fill="hold">
                            <p:stCondLst>
                              <p:cond delay="1500"/>
                            </p:stCondLst>
                            <p:childTnLst>
                              <p:par>
                                <p:cTn id="58" presetID="22" presetClass="entr" presetSubtype="1" fill="hold" nodeType="afterEffect">
                                  <p:stCondLst>
                                    <p:cond delay="0"/>
                                  </p:stCondLst>
                                  <p:childTnLst>
                                    <p:set>
                                      <p:cBhvr>
                                        <p:cTn id="59" dur="1" fill="hold">
                                          <p:stCondLst>
                                            <p:cond delay="0"/>
                                          </p:stCondLst>
                                        </p:cTn>
                                        <p:tgtEl>
                                          <p:spTgt spid="155707"/>
                                        </p:tgtEl>
                                        <p:attrNameLst>
                                          <p:attrName>style.visibility</p:attrName>
                                        </p:attrNameLst>
                                      </p:cBhvr>
                                      <p:to>
                                        <p:strVal val="visible"/>
                                      </p:to>
                                    </p:set>
                                    <p:animEffect transition="in" filter="wipe(up)">
                                      <p:cBhvr>
                                        <p:cTn id="60" dur="500"/>
                                        <p:tgtEl>
                                          <p:spTgt spid="155707"/>
                                        </p:tgtEl>
                                      </p:cBhvr>
                                    </p:animEffect>
                                  </p:childTnLst>
                                </p:cTn>
                              </p:par>
                            </p:childTnLst>
                          </p:cTn>
                        </p:par>
                        <p:par>
                          <p:cTn id="61" fill="hold">
                            <p:stCondLst>
                              <p:cond delay="2000"/>
                            </p:stCondLst>
                            <p:childTnLst>
                              <p:par>
                                <p:cTn id="62" presetID="0" presetClass="path" presetSubtype="0" accel="50000" decel="50000" fill="hold" nodeType="afterEffect">
                                  <p:stCondLst>
                                    <p:cond delay="0"/>
                                  </p:stCondLst>
                                  <p:childTnLst>
                                    <p:animMotion origin="layout" path="M 8.33333E-7 0.00024 C 8.33333E-7 0.00024 0.00052 -0.33217 0.00052 -0.3324 C 0.00052 -0.33263 8.33333E-7 0.00024 8.33333E-7 0.00024 Z " pathEditMode="relative" ptsTypes="aaa">
                                      <p:cBhvr>
                                        <p:cTn id="63" dur="2000" fill="hold"/>
                                        <p:tgtEl>
                                          <p:spTgt spid="155667"/>
                                        </p:tgtEl>
                                        <p:attrNameLst>
                                          <p:attrName>ppt_x</p:attrName>
                                          <p:attrName>ppt_y</p:attrName>
                                        </p:attrNameLst>
                                      </p:cBhvr>
                                    </p:animMotion>
                                  </p:childTnLst>
                                </p:cTn>
                              </p:par>
                              <p:par>
                                <p:cTn id="64" presetID="22" presetClass="entr" presetSubtype="8" repeatCount="2000" fill="hold" nodeType="withEffect">
                                  <p:stCondLst>
                                    <p:cond delay="0"/>
                                  </p:stCondLst>
                                  <p:childTnLst>
                                    <p:set>
                                      <p:cBhvr>
                                        <p:cTn id="65" dur="1" fill="hold">
                                          <p:stCondLst>
                                            <p:cond delay="0"/>
                                          </p:stCondLst>
                                        </p:cTn>
                                        <p:tgtEl>
                                          <p:spTgt spid="155767"/>
                                        </p:tgtEl>
                                        <p:attrNameLst>
                                          <p:attrName>style.visibility</p:attrName>
                                        </p:attrNameLst>
                                      </p:cBhvr>
                                      <p:to>
                                        <p:strVal val="visible"/>
                                      </p:to>
                                    </p:set>
                                    <p:animEffect transition="in" filter="wipe(left)">
                                      <p:cBhvr>
                                        <p:cTn id="66" dur="1000"/>
                                        <p:tgtEl>
                                          <p:spTgt spid="155767"/>
                                        </p:tgtEl>
                                      </p:cBhvr>
                                    </p:animEffect>
                                  </p:childTnLst>
                                </p:cTn>
                              </p:par>
                              <p:par>
                                <p:cTn id="67" presetID="22" presetClass="entr" presetSubtype="2" repeatCount="2000" fill="hold" nodeType="withEffect">
                                  <p:stCondLst>
                                    <p:cond delay="0"/>
                                  </p:stCondLst>
                                  <p:childTnLst>
                                    <p:set>
                                      <p:cBhvr>
                                        <p:cTn id="68" dur="1" fill="hold">
                                          <p:stCondLst>
                                            <p:cond delay="0"/>
                                          </p:stCondLst>
                                        </p:cTn>
                                        <p:tgtEl>
                                          <p:spTgt spid="155733"/>
                                        </p:tgtEl>
                                        <p:attrNameLst>
                                          <p:attrName>style.visibility</p:attrName>
                                        </p:attrNameLst>
                                      </p:cBhvr>
                                      <p:to>
                                        <p:strVal val="visible"/>
                                      </p:to>
                                    </p:set>
                                    <p:animEffect transition="in" filter="wipe(right)">
                                      <p:cBhvr>
                                        <p:cTn id="69" dur="1000"/>
                                        <p:tgtEl>
                                          <p:spTgt spid="155733"/>
                                        </p:tgtEl>
                                      </p:cBhvr>
                                    </p:animEffect>
                                  </p:childTnLst>
                                </p:cTn>
                              </p:par>
                              <p:par>
                                <p:cTn id="70" presetID="35" presetClass="emph" presetSubtype="0" repeatCount="2000" fill="hold" nodeType="withEffect">
                                  <p:stCondLst>
                                    <p:cond delay="0"/>
                                  </p:stCondLst>
                                  <p:childTnLst>
                                    <p:anim calcmode="discrete" valueType="str">
                                      <p:cBhvr>
                                        <p:cTn id="71" dur="1000" fill="hold"/>
                                        <p:tgtEl>
                                          <p:spTgt spid="155729"/>
                                        </p:tgtEl>
                                        <p:attrNameLst>
                                          <p:attrName>style.visibility</p:attrName>
                                        </p:attrNameLst>
                                      </p:cBhvr>
                                      <p:tavLst>
                                        <p:tav tm="0">
                                          <p:val>
                                            <p:strVal val="hidden"/>
                                          </p:val>
                                        </p:tav>
                                        <p:tav tm="50000">
                                          <p:val>
                                            <p:strVal val="visible"/>
                                          </p:val>
                                        </p:tav>
                                      </p:tavLst>
                                    </p:anim>
                                  </p:childTnLst>
                                </p:cTn>
                              </p:par>
                            </p:childTnLst>
                          </p:cTn>
                        </p:par>
                        <p:par>
                          <p:cTn id="72" fill="hold">
                            <p:stCondLst>
                              <p:cond delay="4000"/>
                            </p:stCondLst>
                            <p:childTnLst>
                              <p:par>
                                <p:cTn id="73" presetID="0" presetClass="path" presetSubtype="0" accel="50000" decel="50000" fill="hold" nodeType="afterEffect">
                                  <p:stCondLst>
                                    <p:cond delay="0"/>
                                  </p:stCondLst>
                                  <p:childTnLst>
                                    <p:animMotion origin="layout" path="M -2.77778E-6 0.00023 C -2.77778E-6 0.00023 -0.23385 0.20648 -0.23385 0.20648 C -0.23385 0.20648 -2.77778E-6 0.00023 -2.77778E-6 0.00023 Z " pathEditMode="relative" ptsTypes="aaa">
                                      <p:cBhvr>
                                        <p:cTn id="74" dur="2000" fill="hold"/>
                                        <p:tgtEl>
                                          <p:spTgt spid="155687"/>
                                        </p:tgtEl>
                                        <p:attrNameLst>
                                          <p:attrName>ppt_x</p:attrName>
                                          <p:attrName>ppt_y</p:attrName>
                                        </p:attrNameLst>
                                      </p:cBhvr>
                                    </p:animMotion>
                                  </p:childTnLst>
                                </p:cTn>
                              </p:par>
                              <p:par>
                                <p:cTn id="75" presetID="22" presetClass="entr" presetSubtype="8" repeatCount="2000" fill="hold" nodeType="withEffect">
                                  <p:stCondLst>
                                    <p:cond delay="0"/>
                                  </p:stCondLst>
                                  <p:childTnLst>
                                    <p:set>
                                      <p:cBhvr>
                                        <p:cTn id="76" dur="1" fill="hold">
                                          <p:stCondLst>
                                            <p:cond delay="0"/>
                                          </p:stCondLst>
                                        </p:cTn>
                                        <p:tgtEl>
                                          <p:spTgt spid="155767"/>
                                        </p:tgtEl>
                                        <p:attrNameLst>
                                          <p:attrName>style.visibility</p:attrName>
                                        </p:attrNameLst>
                                      </p:cBhvr>
                                      <p:to>
                                        <p:strVal val="visible"/>
                                      </p:to>
                                    </p:set>
                                    <p:animEffect transition="in" filter="wipe(left)">
                                      <p:cBhvr>
                                        <p:cTn id="77" dur="1000"/>
                                        <p:tgtEl>
                                          <p:spTgt spid="155767"/>
                                        </p:tgtEl>
                                      </p:cBhvr>
                                    </p:animEffect>
                                  </p:childTnLst>
                                </p:cTn>
                              </p:par>
                              <p:par>
                                <p:cTn id="78" presetID="22" presetClass="entr" presetSubtype="2" repeatCount="2000" fill="hold" nodeType="withEffect">
                                  <p:stCondLst>
                                    <p:cond delay="0"/>
                                  </p:stCondLst>
                                  <p:childTnLst>
                                    <p:set>
                                      <p:cBhvr>
                                        <p:cTn id="79" dur="1" fill="hold">
                                          <p:stCondLst>
                                            <p:cond delay="0"/>
                                          </p:stCondLst>
                                        </p:cTn>
                                        <p:tgtEl>
                                          <p:spTgt spid="155733"/>
                                        </p:tgtEl>
                                        <p:attrNameLst>
                                          <p:attrName>style.visibility</p:attrName>
                                        </p:attrNameLst>
                                      </p:cBhvr>
                                      <p:to>
                                        <p:strVal val="visible"/>
                                      </p:to>
                                    </p:set>
                                    <p:animEffect transition="in" filter="wipe(right)">
                                      <p:cBhvr>
                                        <p:cTn id="80" dur="1000"/>
                                        <p:tgtEl>
                                          <p:spTgt spid="155733"/>
                                        </p:tgtEl>
                                      </p:cBhvr>
                                    </p:animEffect>
                                  </p:childTnLst>
                                </p:cTn>
                              </p:par>
                              <p:par>
                                <p:cTn id="81" presetID="35" presetClass="emph" presetSubtype="0" repeatCount="2000" fill="hold" nodeType="withEffect">
                                  <p:stCondLst>
                                    <p:cond delay="0"/>
                                  </p:stCondLst>
                                  <p:childTnLst>
                                    <p:anim calcmode="discrete" valueType="str">
                                      <p:cBhvr>
                                        <p:cTn id="82" dur="1000" fill="hold"/>
                                        <p:tgtEl>
                                          <p:spTgt spid="155729"/>
                                        </p:tgtEl>
                                        <p:attrNameLst>
                                          <p:attrName>style.visibility</p:attrName>
                                        </p:attrNameLst>
                                      </p:cBhvr>
                                      <p:tavLst>
                                        <p:tav tm="0">
                                          <p:val>
                                            <p:strVal val="hidden"/>
                                          </p:val>
                                        </p:tav>
                                        <p:tav tm="50000">
                                          <p:val>
                                            <p:strVal val="visible"/>
                                          </p:val>
                                        </p:tav>
                                      </p:tavLst>
                                    </p:anim>
                                  </p:childTnLst>
                                </p:cTn>
                              </p:par>
                            </p:childTnLst>
                          </p:cTn>
                        </p:par>
                        <p:par>
                          <p:cTn id="83" fill="hold">
                            <p:stCondLst>
                              <p:cond delay="6000"/>
                            </p:stCondLst>
                            <p:childTnLst>
                              <p:par>
                                <p:cTn id="84" presetID="22" presetClass="exit" presetSubtype="8" fill="hold" nodeType="afterEffect">
                                  <p:stCondLst>
                                    <p:cond delay="0"/>
                                  </p:stCondLst>
                                  <p:childTnLst>
                                    <p:animEffect transition="out" filter="wipe(left)">
                                      <p:cBhvr>
                                        <p:cTn id="85" dur="500"/>
                                        <p:tgtEl>
                                          <p:spTgt spid="155767"/>
                                        </p:tgtEl>
                                      </p:cBhvr>
                                    </p:animEffect>
                                    <p:set>
                                      <p:cBhvr>
                                        <p:cTn id="86" dur="1" fill="hold">
                                          <p:stCondLst>
                                            <p:cond delay="499"/>
                                          </p:stCondLst>
                                        </p:cTn>
                                        <p:tgtEl>
                                          <p:spTgt spid="155767"/>
                                        </p:tgtEl>
                                        <p:attrNameLst>
                                          <p:attrName>style.visibility</p:attrName>
                                        </p:attrNameLst>
                                      </p:cBhvr>
                                      <p:to>
                                        <p:strVal val="hidden"/>
                                      </p:to>
                                    </p:set>
                                  </p:childTnLst>
                                </p:cTn>
                              </p:par>
                              <p:par>
                                <p:cTn id="87" presetID="22" presetClass="exit" presetSubtype="2" fill="hold" nodeType="withEffect">
                                  <p:stCondLst>
                                    <p:cond delay="0"/>
                                  </p:stCondLst>
                                  <p:childTnLst>
                                    <p:animEffect transition="out" filter="wipe(right)">
                                      <p:cBhvr>
                                        <p:cTn id="88" dur="500"/>
                                        <p:tgtEl>
                                          <p:spTgt spid="155733"/>
                                        </p:tgtEl>
                                      </p:cBhvr>
                                    </p:animEffect>
                                    <p:set>
                                      <p:cBhvr>
                                        <p:cTn id="89" dur="1" fill="hold">
                                          <p:stCondLst>
                                            <p:cond delay="499"/>
                                          </p:stCondLst>
                                        </p:cTn>
                                        <p:tgtEl>
                                          <p:spTgt spid="155733"/>
                                        </p:tgtEl>
                                        <p:attrNameLst>
                                          <p:attrName>style.visibility</p:attrName>
                                        </p:attrNameLst>
                                      </p:cBhvr>
                                      <p:to>
                                        <p:strVal val="hidden"/>
                                      </p:to>
                                    </p:set>
                                  </p:childTnLst>
                                </p:cTn>
                              </p:par>
                            </p:childTnLst>
                          </p:cTn>
                        </p:par>
                        <p:par>
                          <p:cTn id="90" fill="hold">
                            <p:stCondLst>
                              <p:cond delay="6500"/>
                            </p:stCondLst>
                            <p:childTnLst>
                              <p:par>
                                <p:cTn id="91" presetID="22" presetClass="entr" presetSubtype="8" fill="hold" nodeType="afterEffect">
                                  <p:stCondLst>
                                    <p:cond delay="0"/>
                                  </p:stCondLst>
                                  <p:childTnLst>
                                    <p:set>
                                      <p:cBhvr>
                                        <p:cTn id="92" dur="1" fill="hold">
                                          <p:stCondLst>
                                            <p:cond delay="0"/>
                                          </p:stCondLst>
                                        </p:cTn>
                                        <p:tgtEl>
                                          <p:spTgt spid="155715"/>
                                        </p:tgtEl>
                                        <p:attrNameLst>
                                          <p:attrName>style.visibility</p:attrName>
                                        </p:attrNameLst>
                                      </p:cBhvr>
                                      <p:to>
                                        <p:strVal val="visible"/>
                                      </p:to>
                                    </p:set>
                                    <p:animEffect transition="in" filter="wipe(left)">
                                      <p:cBhvr>
                                        <p:cTn id="93" dur="500"/>
                                        <p:tgtEl>
                                          <p:spTgt spid="155715"/>
                                        </p:tgtEl>
                                      </p:cBhvr>
                                    </p:animEffect>
                                  </p:childTnLst>
                                </p:cTn>
                              </p:par>
                            </p:childTnLst>
                          </p:cTn>
                        </p:par>
                        <p:par>
                          <p:cTn id="94" fill="hold">
                            <p:stCondLst>
                              <p:cond delay="7000"/>
                            </p:stCondLst>
                            <p:childTnLst>
                              <p:par>
                                <p:cTn id="95" presetID="22" presetClass="entr" presetSubtype="8" fill="hold" nodeType="afterEffect">
                                  <p:stCondLst>
                                    <p:cond delay="0"/>
                                  </p:stCondLst>
                                  <p:childTnLst>
                                    <p:set>
                                      <p:cBhvr>
                                        <p:cTn id="96" dur="1" fill="hold">
                                          <p:stCondLst>
                                            <p:cond delay="0"/>
                                          </p:stCondLst>
                                        </p:cTn>
                                        <p:tgtEl>
                                          <p:spTgt spid="155713"/>
                                        </p:tgtEl>
                                        <p:attrNameLst>
                                          <p:attrName>style.visibility</p:attrName>
                                        </p:attrNameLst>
                                      </p:cBhvr>
                                      <p:to>
                                        <p:strVal val="visible"/>
                                      </p:to>
                                    </p:set>
                                    <p:animEffect transition="in" filter="wipe(left)">
                                      <p:cBhvr>
                                        <p:cTn id="97" dur="500"/>
                                        <p:tgtEl>
                                          <p:spTgt spid="155713"/>
                                        </p:tgtEl>
                                      </p:cBhvr>
                                    </p:animEffect>
                                  </p:childTnLst>
                                </p:cTn>
                              </p:par>
                            </p:childTnLst>
                          </p:cTn>
                        </p:par>
                        <p:par>
                          <p:cTn id="98" fill="hold">
                            <p:stCondLst>
                              <p:cond delay="7500"/>
                            </p:stCondLst>
                            <p:childTnLst>
                              <p:par>
                                <p:cTn id="99" presetID="22" presetClass="entr" presetSubtype="2" fill="hold" nodeType="afterEffect">
                                  <p:stCondLst>
                                    <p:cond delay="0"/>
                                  </p:stCondLst>
                                  <p:childTnLst>
                                    <p:set>
                                      <p:cBhvr>
                                        <p:cTn id="100" dur="1" fill="hold">
                                          <p:stCondLst>
                                            <p:cond delay="0"/>
                                          </p:stCondLst>
                                        </p:cTn>
                                        <p:tgtEl>
                                          <p:spTgt spid="155726"/>
                                        </p:tgtEl>
                                        <p:attrNameLst>
                                          <p:attrName>style.visibility</p:attrName>
                                        </p:attrNameLst>
                                      </p:cBhvr>
                                      <p:to>
                                        <p:strVal val="visible"/>
                                      </p:to>
                                    </p:set>
                                    <p:animEffect transition="in" filter="wipe(right)">
                                      <p:cBhvr>
                                        <p:cTn id="101" dur="500"/>
                                        <p:tgtEl>
                                          <p:spTgt spid="155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10" grpId="0" animBg="1"/>
      <p:bldP spid="15571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65760" y="45720"/>
            <a:ext cx="11064240" cy="438912"/>
          </a:xfrm>
          <a:prstGeom prst="rect">
            <a:avLst/>
          </a:prstGeom>
          <a:noFill/>
          <a:ln/>
        </p:spPr>
        <p:txBody>
          <a:bodyPr wrap="square" lIns="0" tIns="0" rIns="0" bIns="0" rtlCol="0" anchor="ctr"/>
          <a:lstStyle/>
          <a:p>
            <a:pPr marL="0" indent="0">
              <a:buNone/>
            </a:pPr>
            <a:r>
              <a:rPr lang="en-US" sz="1900" b="1" dirty="0">
                <a:solidFill>
                  <a:srgbClr val="FFFFFF"/>
                </a:solidFill>
                <a:latin typeface="Aptos Display" pitchFamily="34" charset="0"/>
                <a:ea typeface="Aptos Display" pitchFamily="34" charset="-122"/>
                <a:cs typeface="Aptos Display" pitchFamily="34" charset="-120"/>
              </a:rPr>
              <a:t>TPE, proton radius, and where positronium 1³S₁ → 2³S₁ fits</a:t>
            </a:r>
            <a:endParaRPr lang="en-US" sz="1900" dirty="0"/>
          </a:p>
        </p:txBody>
      </p:sp>
      <p:sp>
        <p:nvSpPr>
          <p:cNvPr id="3" name="Text 1"/>
          <p:cNvSpPr/>
          <p:nvPr/>
        </p:nvSpPr>
        <p:spPr>
          <a:xfrm>
            <a:off x="292608" y="543349"/>
            <a:ext cx="10972800" cy="164592"/>
          </a:xfrm>
          <a:prstGeom prst="rect">
            <a:avLst/>
          </a:prstGeom>
          <a:noFill/>
          <a:ln/>
        </p:spPr>
        <p:txBody>
          <a:bodyPr wrap="square" lIns="0" tIns="0" rIns="0" bIns="0" rtlCol="0" anchor="ctr"/>
          <a:lstStyle/>
          <a:p>
            <a:pPr marL="0" indent="0">
              <a:buNone/>
            </a:pPr>
            <a:r>
              <a:rPr lang="en-US" sz="950" i="1" dirty="0">
                <a:solidFill>
                  <a:srgbClr val="4B5563"/>
                </a:solidFill>
              </a:rPr>
              <a:t>Recommended framing: positronium does not measure rₚ directly; it supplies a proton-free Rydberg constant that constrains the allowed proton-radius solutions</a:t>
            </a:r>
            <a:endParaRPr lang="en-US" sz="950" dirty="0"/>
          </a:p>
        </p:txBody>
      </p:sp>
      <p:sp>
        <p:nvSpPr>
          <p:cNvPr id="4" name="Text 2"/>
          <p:cNvSpPr/>
          <p:nvPr/>
        </p:nvSpPr>
        <p:spPr>
          <a:xfrm>
            <a:off x="320040" y="6574536"/>
            <a:ext cx="5029200" cy="118872"/>
          </a:xfrm>
          <a:prstGeom prst="rect">
            <a:avLst/>
          </a:prstGeom>
          <a:noFill/>
          <a:ln/>
        </p:spPr>
        <p:txBody>
          <a:bodyPr wrap="square" lIns="0" tIns="0" rIns="0" bIns="0" rtlCol="0" anchor="ctr"/>
          <a:lstStyle/>
          <a:p>
            <a:pPr marL="0" indent="0">
              <a:buNone/>
            </a:pPr>
            <a:r>
              <a:rPr lang="en-US" sz="800" dirty="0">
                <a:solidFill>
                  <a:srgbClr val="FFFFFF"/>
                </a:solidFill>
              </a:rPr>
              <a:t>Supplementary slide for JLab Ps proposal</a:t>
            </a:r>
            <a:endParaRPr lang="en-US" sz="800" dirty="0"/>
          </a:p>
        </p:txBody>
      </p:sp>
      <p:sp>
        <p:nvSpPr>
          <p:cNvPr id="5" name="Shape 3"/>
          <p:cNvSpPr/>
          <p:nvPr/>
        </p:nvSpPr>
        <p:spPr>
          <a:xfrm>
            <a:off x="299901" y="1366463"/>
            <a:ext cx="3703320" cy="4613097"/>
          </a:xfrm>
          <a:prstGeom prst="roundRect">
            <a:avLst>
              <a:gd name="adj" fmla="val 1235"/>
            </a:avLst>
          </a:prstGeom>
          <a:solidFill>
            <a:srgbClr val="FFF3E2"/>
          </a:solidFill>
          <a:ln w="12700">
            <a:solidFill>
              <a:srgbClr val="CBD5E1"/>
            </a:solidFill>
            <a:prstDash val="solid"/>
          </a:ln>
        </p:spPr>
        <p:txBody>
          <a:bodyPr/>
          <a:lstStyle/>
          <a:p>
            <a:endParaRPr lang="en-US"/>
          </a:p>
        </p:txBody>
      </p:sp>
      <p:sp>
        <p:nvSpPr>
          <p:cNvPr id="6" name="Text 4"/>
          <p:cNvSpPr/>
          <p:nvPr/>
        </p:nvSpPr>
        <p:spPr>
          <a:xfrm>
            <a:off x="649224" y="1024128"/>
            <a:ext cx="3410712" cy="201168"/>
          </a:xfrm>
          <a:prstGeom prst="rect">
            <a:avLst/>
          </a:prstGeom>
          <a:noFill/>
          <a:ln/>
        </p:spPr>
        <p:txBody>
          <a:bodyPr wrap="square" lIns="0" tIns="0" rIns="0" bIns="0" rtlCol="0" anchor="ctr"/>
          <a:lstStyle/>
          <a:p>
            <a:pPr marL="0" indent="0">
              <a:buNone/>
            </a:pPr>
            <a:r>
              <a:rPr lang="en-US" sz="1320" b="1" dirty="0">
                <a:solidFill>
                  <a:srgbClr val="163A70"/>
                </a:solidFill>
              </a:rPr>
              <a:t>1) Scattering tension: Gₑ/Gₘ and two-photon exchange</a:t>
            </a:r>
            <a:endParaRPr lang="en-US" sz="1320" dirty="0"/>
          </a:p>
        </p:txBody>
      </p:sp>
      <p:sp>
        <p:nvSpPr>
          <p:cNvPr id="7" name="Shape 5"/>
          <p:cNvSpPr/>
          <p:nvPr/>
        </p:nvSpPr>
        <p:spPr>
          <a:xfrm>
            <a:off x="713232" y="1389888"/>
            <a:ext cx="3273552" cy="676656"/>
          </a:xfrm>
          <a:prstGeom prst="roundRect">
            <a:avLst>
              <a:gd name="adj" fmla="val 5405"/>
            </a:avLst>
          </a:prstGeom>
          <a:solidFill>
            <a:srgbClr val="FFFFFF"/>
          </a:solidFill>
          <a:ln w="12700">
            <a:solidFill>
              <a:srgbClr val="CBD5E1"/>
            </a:solidFill>
            <a:prstDash val="solid"/>
          </a:ln>
        </p:spPr>
        <p:txBody>
          <a:bodyPr/>
          <a:lstStyle/>
          <a:p>
            <a:endParaRPr lang="en-US"/>
          </a:p>
        </p:txBody>
      </p:sp>
      <p:pic>
        <p:nvPicPr>
          <p:cNvPr id="8"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672" y="1463040"/>
            <a:ext cx="3090672" cy="530352"/>
          </a:xfrm>
          <a:prstGeom prst="rect">
            <a:avLst/>
          </a:prstGeom>
        </p:spPr>
      </p:pic>
      <p:sp>
        <p:nvSpPr>
          <p:cNvPr id="9" name="Text 6"/>
          <p:cNvSpPr/>
          <p:nvPr/>
        </p:nvSpPr>
        <p:spPr>
          <a:xfrm>
            <a:off x="749808" y="2267712"/>
            <a:ext cx="3163824" cy="2011680"/>
          </a:xfrm>
          <a:prstGeom prst="rect">
            <a:avLst/>
          </a:prstGeom>
          <a:noFill/>
          <a:ln/>
        </p:spPr>
        <p:txBody>
          <a:bodyPr wrap="square" lIns="508" tIns="508" rIns="508" bIns="508" rtlCol="0" anchor="t"/>
          <a:lstStyle/>
          <a:p>
            <a:pPr marL="177800" indent="-177800">
              <a:buSzPct val="100000"/>
              <a:buChar char="•"/>
            </a:pPr>
            <a:r>
              <a:rPr lang="en-US" sz="1215" dirty="0">
                <a:solidFill>
                  <a:srgbClr val="111827"/>
                </a:solidFill>
              </a:rPr>
              <a:t>A long-standing disagreement appears in proton form-factor extractions from unpolarized and polarization measurements.</a:t>
            </a:r>
            <a:endParaRPr lang="en-US" sz="1215" dirty="0"/>
          </a:p>
          <a:p>
            <a:pPr marL="177800" indent="-177800">
              <a:buSzPct val="100000"/>
              <a:buChar char="•"/>
            </a:pPr>
            <a:r>
              <a:rPr lang="en-US" sz="1215" dirty="0">
                <a:solidFill>
                  <a:srgbClr val="111827"/>
                </a:solidFill>
              </a:rPr>
              <a:t>Hard two-photon exchange (TPE) is a leading explanation because it modifies the scattering cross section in a way that can bias extracted form factors.</a:t>
            </a:r>
            <a:endParaRPr lang="en-US" sz="1215" dirty="0"/>
          </a:p>
          <a:p>
            <a:pPr marL="177800" indent="-177800">
              <a:buSzPct val="100000"/>
              <a:buChar char="•"/>
            </a:pPr>
            <a:r>
              <a:rPr lang="en-US" sz="1215" dirty="0">
                <a:solidFill>
                  <a:srgbClr val="111827"/>
                </a:solidFill>
              </a:rPr>
              <a:t>At low Q², the slope of Gₑ sets the proton charge radius, so scattering-systematic issues propagate into rₚ.</a:t>
            </a:r>
            <a:endParaRPr lang="en-US" sz="1215" dirty="0"/>
          </a:p>
        </p:txBody>
      </p:sp>
      <p:sp>
        <p:nvSpPr>
          <p:cNvPr id="10" name="Shape 7"/>
          <p:cNvSpPr/>
          <p:nvPr/>
        </p:nvSpPr>
        <p:spPr>
          <a:xfrm>
            <a:off x="649224" y="4668988"/>
            <a:ext cx="3264098" cy="783713"/>
          </a:xfrm>
          <a:prstGeom prst="roundRect">
            <a:avLst>
              <a:gd name="adj" fmla="val 6452"/>
            </a:avLst>
          </a:prstGeom>
          <a:solidFill>
            <a:srgbClr val="FFFFFF"/>
          </a:solidFill>
          <a:ln w="12700">
            <a:solidFill>
              <a:srgbClr val="CBD5E1"/>
            </a:solidFill>
            <a:prstDash val="solid"/>
          </a:ln>
        </p:spPr>
        <p:txBody>
          <a:bodyPr/>
          <a:lstStyle/>
          <a:p>
            <a:endParaRPr lang="en-US" dirty="0"/>
          </a:p>
          <a:p>
            <a:endParaRPr lang="en-US" dirty="0"/>
          </a:p>
          <a:p>
            <a:endParaRPr lang="en-US" dirty="0"/>
          </a:p>
        </p:txBody>
      </p:sp>
      <p:sp>
        <p:nvSpPr>
          <p:cNvPr id="11" name="Text 8"/>
          <p:cNvSpPr/>
          <p:nvPr/>
        </p:nvSpPr>
        <p:spPr>
          <a:xfrm>
            <a:off x="597549" y="4709159"/>
            <a:ext cx="3251563" cy="782378"/>
          </a:xfrm>
          <a:prstGeom prst="rect">
            <a:avLst/>
          </a:prstGeom>
          <a:noFill/>
          <a:ln/>
        </p:spPr>
        <p:txBody>
          <a:bodyPr wrap="square" lIns="0" tIns="0" rIns="0" bIns="0" rtlCol="0" anchor="ctr"/>
          <a:lstStyle/>
          <a:p>
            <a:pPr algn="ctr"/>
            <a:r>
              <a:rPr lang="en-US" sz="2000" dirty="0" err="1"/>
              <a:t>r</a:t>
            </a:r>
            <a:r>
              <a:rPr lang="en-US" sz="2000" baseline="-25000" dirty="0" err="1"/>
              <a:t>p</a:t>
            </a:r>
            <a:r>
              <a:rPr lang="en-US" sz="2000" dirty="0"/>
              <a:t>​≈0.887±0.012 </a:t>
            </a:r>
            <a:r>
              <a:rPr lang="en-US" sz="2000" dirty="0" err="1"/>
              <a:t>fm</a:t>
            </a:r>
            <a:r>
              <a:rPr lang="en-US" sz="2000" dirty="0"/>
              <a:t> Mainz</a:t>
            </a:r>
          </a:p>
          <a:p>
            <a:pPr algn="ctr"/>
            <a:r>
              <a:rPr lang="en-US" sz="2000" dirty="0" err="1"/>
              <a:t>r</a:t>
            </a:r>
            <a:r>
              <a:rPr lang="en-US" sz="2000" baseline="-25000" dirty="0" err="1"/>
              <a:t>p</a:t>
            </a:r>
            <a:r>
              <a:rPr lang="en-US" sz="2000" baseline="-25000" dirty="0"/>
              <a:t>​</a:t>
            </a:r>
            <a:r>
              <a:rPr lang="en-US" sz="2000" dirty="0"/>
              <a:t>=0.831±0.007</a:t>
            </a:r>
            <a:r>
              <a:rPr lang="en-US" sz="2000" baseline="-25000" dirty="0"/>
              <a:t>stat</a:t>
            </a:r>
            <a:r>
              <a:rPr lang="en-US" sz="2000" dirty="0"/>
              <a:t>​±0.012</a:t>
            </a:r>
            <a:r>
              <a:rPr lang="en-US" sz="2000" baseline="-25000" dirty="0"/>
              <a:t>syst​</a:t>
            </a:r>
            <a:r>
              <a:rPr lang="en-US" sz="2000" dirty="0"/>
              <a:t> </a:t>
            </a:r>
            <a:r>
              <a:rPr lang="en-US" sz="2000" dirty="0" err="1"/>
              <a:t>fm</a:t>
            </a:r>
            <a:endParaRPr lang="en-US" sz="2000" dirty="0"/>
          </a:p>
        </p:txBody>
      </p:sp>
      <p:sp>
        <p:nvSpPr>
          <p:cNvPr id="12" name="Shape 9"/>
          <p:cNvSpPr/>
          <p:nvPr/>
        </p:nvSpPr>
        <p:spPr>
          <a:xfrm>
            <a:off x="4034664" y="1645920"/>
            <a:ext cx="3273552" cy="4589672"/>
          </a:xfrm>
          <a:prstGeom prst="roundRect">
            <a:avLst>
              <a:gd name="adj" fmla="val 1667"/>
            </a:avLst>
          </a:prstGeom>
          <a:solidFill>
            <a:srgbClr val="FDECEC"/>
          </a:solidFill>
          <a:ln w="12700">
            <a:solidFill>
              <a:srgbClr val="CBD5E1"/>
            </a:solidFill>
            <a:prstDash val="solid"/>
          </a:ln>
        </p:spPr>
        <p:txBody>
          <a:bodyPr/>
          <a:lstStyle/>
          <a:p>
            <a:endParaRPr lang="en-US" dirty="0"/>
          </a:p>
        </p:txBody>
      </p:sp>
      <p:sp>
        <p:nvSpPr>
          <p:cNvPr id="13" name="Text 10"/>
          <p:cNvSpPr/>
          <p:nvPr/>
        </p:nvSpPr>
        <p:spPr>
          <a:xfrm>
            <a:off x="4553712" y="1024128"/>
            <a:ext cx="2450592" cy="201168"/>
          </a:xfrm>
          <a:prstGeom prst="rect">
            <a:avLst/>
          </a:prstGeom>
          <a:noFill/>
          <a:ln/>
        </p:spPr>
        <p:txBody>
          <a:bodyPr wrap="square" lIns="0" tIns="0" rIns="0" bIns="0" rtlCol="0" anchor="ctr"/>
          <a:lstStyle/>
          <a:p>
            <a:pPr marL="0" indent="0">
              <a:buNone/>
            </a:pPr>
            <a:r>
              <a:rPr lang="en-US" sz="1320" b="1" dirty="0">
                <a:solidFill>
                  <a:srgbClr val="163A70"/>
                </a:solidFill>
              </a:rPr>
              <a:t>2) Atomic puzzle: hydrogen mixes R∞ and rₚ</a:t>
            </a:r>
            <a:endParaRPr lang="en-US" sz="1320" dirty="0"/>
          </a:p>
        </p:txBody>
      </p:sp>
      <p:sp>
        <p:nvSpPr>
          <p:cNvPr id="14" name="Shape 11"/>
          <p:cNvSpPr/>
          <p:nvPr/>
        </p:nvSpPr>
        <p:spPr>
          <a:xfrm>
            <a:off x="4071751" y="1491782"/>
            <a:ext cx="3188585" cy="911780"/>
          </a:xfrm>
          <a:prstGeom prst="roundRect">
            <a:avLst>
              <a:gd name="adj" fmla="val 3922"/>
            </a:avLst>
          </a:prstGeom>
          <a:solidFill>
            <a:srgbClr val="FFFFFF"/>
          </a:solidFill>
          <a:ln w="12700">
            <a:solidFill>
              <a:srgbClr val="CBD5E1"/>
            </a:solidFill>
            <a:prstDash val="solid"/>
          </a:ln>
        </p:spPr>
        <p:txBody>
          <a:bodyPr/>
          <a:lstStyle/>
          <a:p>
            <a:endParaRPr lang="en-US"/>
          </a:p>
        </p:txBody>
      </p:sp>
      <p:pic>
        <p:nvPicPr>
          <p:cNvPr id="15"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5968" y="1706332"/>
            <a:ext cx="2798064" cy="597956"/>
          </a:xfrm>
          <a:prstGeom prst="rect">
            <a:avLst/>
          </a:prstGeom>
        </p:spPr>
      </p:pic>
      <p:sp>
        <p:nvSpPr>
          <p:cNvPr id="16" name="Text 12"/>
          <p:cNvSpPr/>
          <p:nvPr/>
        </p:nvSpPr>
        <p:spPr>
          <a:xfrm>
            <a:off x="4015554" y="2578607"/>
            <a:ext cx="3169578" cy="2944369"/>
          </a:xfrm>
          <a:prstGeom prst="rect">
            <a:avLst/>
          </a:prstGeom>
          <a:noFill/>
          <a:ln/>
        </p:spPr>
        <p:txBody>
          <a:bodyPr wrap="square" lIns="508" tIns="508" rIns="508" bIns="508" rtlCol="0" anchor="t"/>
          <a:lstStyle/>
          <a:p>
            <a:pPr marL="177800" indent="-177800">
              <a:buSzPct val="100000"/>
              <a:buChar char="•"/>
            </a:pPr>
            <a:r>
              <a:rPr lang="en-US" sz="1185" dirty="0">
                <a:solidFill>
                  <a:srgbClr val="111827"/>
                </a:solidFill>
              </a:rPr>
              <a:t>Hydrogen spectroscopy depends on both the Rydberg constant and the proton finite-size term.</a:t>
            </a:r>
            <a:endParaRPr lang="en-US" sz="1185" dirty="0"/>
          </a:p>
          <a:p>
            <a:pPr marL="177800" indent="-177800">
              <a:buSzPct val="100000"/>
              <a:buChar char="•"/>
            </a:pPr>
            <a:r>
              <a:rPr lang="en-US" sz="1185" dirty="0">
                <a:solidFill>
                  <a:srgbClr val="111827"/>
                </a:solidFill>
              </a:rPr>
              <a:t>That coupling is why the proton-radius puzzle is also a spectroscopy problem, not only a scattering problem.</a:t>
            </a:r>
            <a:endParaRPr lang="en-US" sz="1185" dirty="0"/>
          </a:p>
          <a:p>
            <a:pPr marL="177800" indent="-177800">
              <a:buSzPct val="100000"/>
              <a:buChar char="•"/>
            </a:pPr>
            <a:r>
              <a:rPr lang="en-US" sz="1185" dirty="0">
                <a:solidFill>
                  <a:srgbClr val="111827"/>
                </a:solidFill>
              </a:rPr>
              <a:t>An independent measurement of R∞ helps disentangle the two.</a:t>
            </a:r>
            <a:endParaRPr lang="en-US" sz="1185" dirty="0"/>
          </a:p>
        </p:txBody>
      </p:sp>
      <p:sp>
        <p:nvSpPr>
          <p:cNvPr id="17" name="Shape 13"/>
          <p:cNvSpPr/>
          <p:nvPr/>
        </p:nvSpPr>
        <p:spPr>
          <a:xfrm>
            <a:off x="4246515" y="4188798"/>
            <a:ext cx="2867517" cy="1790761"/>
          </a:xfrm>
          <a:prstGeom prst="roundRect">
            <a:avLst>
              <a:gd name="adj" fmla="val 7143"/>
            </a:avLst>
          </a:prstGeom>
          <a:solidFill>
            <a:srgbClr val="FFF3E2"/>
          </a:solidFill>
          <a:ln w="13970">
            <a:solidFill>
              <a:srgbClr val="E89A2F"/>
            </a:solidFill>
            <a:prstDash val="solid"/>
          </a:ln>
        </p:spPr>
        <p:txBody>
          <a:bodyPr/>
          <a:lstStyle/>
          <a:p>
            <a:endParaRPr lang="en-US"/>
          </a:p>
        </p:txBody>
      </p:sp>
      <p:sp>
        <p:nvSpPr>
          <p:cNvPr id="18" name="Text 14"/>
          <p:cNvSpPr/>
          <p:nvPr/>
        </p:nvSpPr>
        <p:spPr>
          <a:xfrm>
            <a:off x="4553712" y="5442836"/>
            <a:ext cx="2560320" cy="371000"/>
          </a:xfrm>
          <a:prstGeom prst="rect">
            <a:avLst/>
          </a:prstGeom>
          <a:noFill/>
          <a:ln/>
        </p:spPr>
        <p:txBody>
          <a:bodyPr wrap="square" lIns="0" tIns="0" rIns="0" bIns="0" rtlCol="0" anchor="ctr"/>
          <a:lstStyle/>
          <a:p>
            <a:pPr marL="0" indent="0">
              <a:buNone/>
            </a:pPr>
            <a:r>
              <a:rPr lang="en-US" sz="2000" dirty="0">
                <a:solidFill>
                  <a:srgbClr val="111827"/>
                </a:solidFill>
              </a:rPr>
              <a:t>Hydrogen alone ties R∞ and rₚ together.</a:t>
            </a:r>
            <a:endParaRPr lang="en-US" sz="2000" dirty="0"/>
          </a:p>
        </p:txBody>
      </p:sp>
      <p:sp>
        <p:nvSpPr>
          <p:cNvPr id="19" name="Shape 15"/>
          <p:cNvSpPr/>
          <p:nvPr/>
        </p:nvSpPr>
        <p:spPr>
          <a:xfrm>
            <a:off x="7372116" y="1389888"/>
            <a:ext cx="4352544" cy="4589672"/>
          </a:xfrm>
          <a:prstGeom prst="roundRect">
            <a:avLst>
              <a:gd name="adj" fmla="val 1050"/>
            </a:avLst>
          </a:prstGeom>
          <a:solidFill>
            <a:srgbClr val="EAF2FF"/>
          </a:solidFill>
          <a:ln w="12700">
            <a:solidFill>
              <a:srgbClr val="CBD5E1"/>
            </a:solidFill>
            <a:prstDash val="solid"/>
          </a:ln>
        </p:spPr>
        <p:txBody>
          <a:bodyPr/>
          <a:lstStyle/>
          <a:p>
            <a:endParaRPr lang="en-US"/>
          </a:p>
        </p:txBody>
      </p:sp>
      <p:sp>
        <p:nvSpPr>
          <p:cNvPr id="20" name="Text 16"/>
          <p:cNvSpPr/>
          <p:nvPr/>
        </p:nvSpPr>
        <p:spPr>
          <a:xfrm>
            <a:off x="7479792" y="1024128"/>
            <a:ext cx="4059936" cy="201168"/>
          </a:xfrm>
          <a:prstGeom prst="rect">
            <a:avLst/>
          </a:prstGeom>
          <a:noFill/>
          <a:ln/>
        </p:spPr>
        <p:txBody>
          <a:bodyPr wrap="square" lIns="0" tIns="0" rIns="0" bIns="0" rtlCol="0" anchor="ctr"/>
          <a:lstStyle/>
          <a:p>
            <a:pPr marL="0" indent="0">
              <a:buNone/>
            </a:pPr>
            <a:r>
              <a:rPr lang="en-US" sz="1320" b="1" dirty="0">
                <a:solidFill>
                  <a:srgbClr val="163A70"/>
                </a:solidFill>
              </a:rPr>
              <a:t>3) Our proposal: Ps 1³S₁ → 2³S₁ gives R∞(Ps)</a:t>
            </a:r>
            <a:endParaRPr lang="en-US" sz="1320" dirty="0"/>
          </a:p>
        </p:txBody>
      </p:sp>
      <p:sp>
        <p:nvSpPr>
          <p:cNvPr id="21" name="Shape 17"/>
          <p:cNvSpPr/>
          <p:nvPr/>
        </p:nvSpPr>
        <p:spPr>
          <a:xfrm>
            <a:off x="7504554" y="1426464"/>
            <a:ext cx="3895344" cy="877824"/>
          </a:xfrm>
          <a:prstGeom prst="roundRect">
            <a:avLst>
              <a:gd name="adj" fmla="val 4762"/>
            </a:avLst>
          </a:prstGeom>
          <a:solidFill>
            <a:srgbClr val="FFFFFF"/>
          </a:solidFill>
          <a:ln w="12700">
            <a:solidFill>
              <a:srgbClr val="CBD5E1"/>
            </a:solidFill>
            <a:prstDash val="solid"/>
          </a:ln>
        </p:spPr>
        <p:txBody>
          <a:bodyPr/>
          <a:lstStyle/>
          <a:p>
            <a:endParaRPr lang="en-US"/>
          </a:p>
        </p:txBody>
      </p:sp>
      <p:pic>
        <p:nvPicPr>
          <p:cNvPr id="22"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62088" y="1645920"/>
            <a:ext cx="3703320" cy="621792"/>
          </a:xfrm>
          <a:prstGeom prst="rect">
            <a:avLst/>
          </a:prstGeom>
        </p:spPr>
      </p:pic>
      <p:sp>
        <p:nvSpPr>
          <p:cNvPr id="23" name="Shape 18"/>
          <p:cNvSpPr/>
          <p:nvPr/>
        </p:nvSpPr>
        <p:spPr>
          <a:xfrm>
            <a:off x="7571232" y="2359152"/>
            <a:ext cx="3886200" cy="768096"/>
          </a:xfrm>
          <a:prstGeom prst="roundRect">
            <a:avLst>
              <a:gd name="adj" fmla="val 4762"/>
            </a:avLst>
          </a:prstGeom>
          <a:solidFill>
            <a:srgbClr val="FFFFFF"/>
          </a:solidFill>
          <a:ln w="12700">
            <a:solidFill>
              <a:srgbClr val="CBD5E1"/>
            </a:solidFill>
            <a:prstDash val="solid"/>
          </a:ln>
        </p:spPr>
        <p:txBody>
          <a:bodyPr/>
          <a:lstStyle/>
          <a:p>
            <a:endParaRPr lang="en-US"/>
          </a:p>
        </p:txBody>
      </p:sp>
      <p:pic>
        <p:nvPicPr>
          <p:cNvPr id="24"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62672" y="2432304"/>
            <a:ext cx="3703320" cy="621792"/>
          </a:xfrm>
          <a:prstGeom prst="rect">
            <a:avLst/>
          </a:prstGeom>
        </p:spPr>
      </p:pic>
      <p:sp>
        <p:nvSpPr>
          <p:cNvPr id="25" name="Text 19"/>
          <p:cNvSpPr/>
          <p:nvPr/>
        </p:nvSpPr>
        <p:spPr>
          <a:xfrm>
            <a:off x="7626096" y="3438144"/>
            <a:ext cx="3657600" cy="1508760"/>
          </a:xfrm>
          <a:prstGeom prst="rect">
            <a:avLst/>
          </a:prstGeom>
          <a:noFill/>
          <a:ln/>
        </p:spPr>
        <p:txBody>
          <a:bodyPr wrap="square" lIns="508" tIns="508" rIns="508" bIns="508" rtlCol="0" anchor="t"/>
          <a:lstStyle/>
          <a:p>
            <a:pPr marL="177800" indent="-177800">
              <a:buSzPct val="100000"/>
              <a:buChar char="•"/>
            </a:pPr>
            <a:r>
              <a:rPr lang="en-US" sz="1210" dirty="0">
                <a:solidFill>
                  <a:srgbClr val="111827"/>
                </a:solidFill>
              </a:rPr>
              <a:t>Positronium contains no proton, so it does not measure the proton radius directly.</a:t>
            </a:r>
            <a:endParaRPr lang="en-US" sz="1210" dirty="0"/>
          </a:p>
          <a:p>
            <a:pPr marL="177800" indent="-177800">
              <a:buSzPct val="100000"/>
              <a:buChar char="•"/>
            </a:pPr>
            <a:r>
              <a:rPr lang="en-US" sz="1210" dirty="0">
                <a:solidFill>
                  <a:srgbClr val="111827"/>
                </a:solidFill>
              </a:rPr>
              <a:t>Instead it gives a proton-free Rydberg constant in a purely leptonic QED system.</a:t>
            </a:r>
            <a:endParaRPr lang="en-US" sz="1210" dirty="0"/>
          </a:p>
          <a:p>
            <a:pPr marL="177800" indent="-177800">
              <a:buSzPct val="100000"/>
              <a:buChar char="•"/>
            </a:pPr>
            <a:r>
              <a:rPr lang="en-US" sz="1210" dirty="0">
                <a:solidFill>
                  <a:srgbClr val="111827"/>
                </a:solidFill>
              </a:rPr>
              <a:t>Combining R∞(Ps) with H or μH indicates which proton-radius solution is more consistent with a clean leptonic anchor.</a:t>
            </a:r>
            <a:endParaRPr lang="en-US" sz="1210" dirty="0"/>
          </a:p>
        </p:txBody>
      </p:sp>
      <p:sp>
        <p:nvSpPr>
          <p:cNvPr id="26" name="Shape 20"/>
          <p:cNvSpPr/>
          <p:nvPr/>
        </p:nvSpPr>
        <p:spPr>
          <a:xfrm>
            <a:off x="7626096" y="4860086"/>
            <a:ext cx="3895344" cy="973785"/>
          </a:xfrm>
          <a:prstGeom prst="roundRect">
            <a:avLst>
              <a:gd name="adj" fmla="val 6250"/>
            </a:avLst>
          </a:prstGeom>
          <a:solidFill>
            <a:srgbClr val="E8F7F0"/>
          </a:solidFill>
          <a:ln w="13970">
            <a:solidFill>
              <a:srgbClr val="2D8A63"/>
            </a:solidFill>
            <a:prstDash val="solid"/>
          </a:ln>
        </p:spPr>
        <p:txBody>
          <a:bodyPr/>
          <a:lstStyle/>
          <a:p>
            <a:endParaRPr lang="en-US"/>
          </a:p>
        </p:txBody>
      </p:sp>
      <p:sp>
        <p:nvSpPr>
          <p:cNvPr id="27" name="Text 21"/>
          <p:cNvSpPr/>
          <p:nvPr/>
        </p:nvSpPr>
        <p:spPr>
          <a:xfrm>
            <a:off x="7680960" y="5120640"/>
            <a:ext cx="3675888" cy="402336"/>
          </a:xfrm>
          <a:prstGeom prst="rect">
            <a:avLst/>
          </a:prstGeom>
          <a:noFill/>
          <a:ln/>
        </p:spPr>
        <p:txBody>
          <a:bodyPr wrap="square" lIns="0" tIns="0" rIns="0" bIns="0" rtlCol="0" anchor="ctr"/>
          <a:lstStyle/>
          <a:p>
            <a:pPr marL="0" indent="0">
              <a:buNone/>
            </a:pPr>
            <a:r>
              <a:rPr lang="en-US" sz="2000" dirty="0">
                <a:solidFill>
                  <a:srgbClr val="111827"/>
                </a:solidFill>
              </a:rPr>
              <a:t>Ps spectroscopy provides an independent constant, not a direct radius.</a:t>
            </a:r>
            <a:endParaRPr lang="en-US" sz="2000" dirty="0"/>
          </a:p>
        </p:txBody>
      </p:sp>
      <p:sp>
        <p:nvSpPr>
          <p:cNvPr id="31" name="TextBox 30">
            <a:extLst>
              <a:ext uri="{FF2B5EF4-FFF2-40B4-BE49-F238E27FC236}">
                <a16:creationId xmlns:a16="http://schemas.microsoft.com/office/drawing/2014/main" id="{7C0F0AFF-6CAB-441D-B387-D724CC0F75E7}"/>
              </a:ext>
            </a:extLst>
          </p:cNvPr>
          <p:cNvSpPr txBox="1"/>
          <p:nvPr/>
        </p:nvSpPr>
        <p:spPr>
          <a:xfrm>
            <a:off x="4669795" y="4089525"/>
            <a:ext cx="2996979" cy="1200329"/>
          </a:xfrm>
          <a:prstGeom prst="rect">
            <a:avLst/>
          </a:prstGeom>
          <a:noFill/>
        </p:spPr>
        <p:txBody>
          <a:bodyPr wrap="square" rtlCol="0">
            <a:spAutoFit/>
          </a:bodyPr>
          <a:lstStyle/>
          <a:p>
            <a:r>
              <a:rPr lang="en-US" dirty="0"/>
              <a:t>ordinary hydrogen:</a:t>
            </a:r>
          </a:p>
          <a:p>
            <a:r>
              <a:rPr lang="en-US" dirty="0"/>
              <a:t>0.8406(15) </a:t>
            </a:r>
            <a:r>
              <a:rPr lang="en-US" dirty="0" err="1"/>
              <a:t>fm</a:t>
            </a:r>
            <a:endParaRPr lang="en-US" dirty="0"/>
          </a:p>
          <a:p>
            <a:r>
              <a:rPr lang="en-US" dirty="0"/>
              <a:t>muonic hydrogen: 0.84087(39) </a:t>
            </a:r>
            <a:r>
              <a:rPr lang="en-US" dirty="0" err="1"/>
              <a:t>fm</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96463"/>
            <a:ext cx="11966027" cy="5284076"/>
          </a:xfrm>
        </p:spPr>
        <p:txBody>
          <a:bodyPr>
            <a:noAutofit/>
          </a:bodyPr>
          <a:lstStyle/>
          <a:p>
            <a:pPr marL="0" indent="0">
              <a:buNone/>
            </a:pPr>
            <a:r>
              <a:rPr lang="en-US" sz="1800" dirty="0"/>
              <a:t>Near surface or depth and/or laterally resolved lattice defect analysis, vacancy-like defects and their chemical surrounding - single vacancy concentrations as low as 10</a:t>
            </a:r>
            <a:r>
              <a:rPr lang="en-US" sz="1800" baseline="30000" dirty="0"/>
              <a:t>-7</a:t>
            </a:r>
            <a:r>
              <a:rPr lang="en-US" sz="1800" dirty="0"/>
              <a:t> vacancies per atom </a:t>
            </a:r>
            <a:endParaRPr lang="en-US" sz="1800" u="sng" dirty="0"/>
          </a:p>
          <a:p>
            <a:r>
              <a:rPr lang="en-US" sz="1800" u="sng" dirty="0"/>
              <a:t>Positron Annihilation Lifetime Spectroscopy</a:t>
            </a:r>
            <a:r>
              <a:rPr lang="en-US" sz="1800" dirty="0"/>
              <a:t> (PALS) – determines electron density at the annihilation site - depth dependent </a:t>
            </a:r>
          </a:p>
          <a:p>
            <a:pPr marL="0" indent="0">
              <a:buNone/>
            </a:pPr>
            <a:r>
              <a:rPr lang="en-US" sz="1800" dirty="0"/>
              <a:t>                                       characterization of free volume in thin polymers or to identify the species of vacancies in thin films</a:t>
            </a:r>
          </a:p>
          <a:p>
            <a:r>
              <a:rPr lang="en-US" sz="1800" u="sng" dirty="0"/>
              <a:t>Doppler-Broadening Spectroscopy</a:t>
            </a:r>
            <a:r>
              <a:rPr lang="en-US" sz="1800" dirty="0"/>
              <a:t> (DBS) - of the positron electron annihilation line -  imaging defect distributions, spatial </a:t>
            </a:r>
          </a:p>
          <a:p>
            <a:pPr marL="0" indent="0">
              <a:buNone/>
            </a:pPr>
            <a:r>
              <a:rPr lang="en-US" sz="1800" dirty="0"/>
              <a:t>                                                                                  distribution open-volume defects</a:t>
            </a:r>
          </a:p>
          <a:p>
            <a:r>
              <a:rPr lang="en-US" sz="1800" u="sng" dirty="0"/>
              <a:t>Coincidence DBS</a:t>
            </a:r>
            <a:r>
              <a:rPr lang="en-US" sz="1800" dirty="0"/>
              <a:t> (CDBS) – measuring energy of both gamma quanta - determines longitudinal momentum of the electron </a:t>
            </a:r>
          </a:p>
          <a:p>
            <a:pPr marL="0" indent="0">
              <a:buNone/>
            </a:pPr>
            <a:r>
              <a:rPr lang="en-US" sz="1800" dirty="0"/>
              <a:t>                    - chemical surrounding of open volume defects or the presence of precipitates in thin layers or near the surface         </a:t>
            </a:r>
          </a:p>
          <a:p>
            <a:pPr marL="0" indent="0">
              <a:buNone/>
            </a:pPr>
            <a:r>
              <a:rPr lang="en-US" sz="1800" dirty="0"/>
              <a:t>                    - element selective analysis of metallic cluster, structure and defects in the near surface region, thin films, multi-</a:t>
            </a:r>
          </a:p>
          <a:p>
            <a:pPr marL="0" indent="0">
              <a:buNone/>
            </a:pPr>
            <a:r>
              <a:rPr lang="en-US" sz="1800" dirty="0"/>
              <a:t>                       layers, and interfaces few nm to mm</a:t>
            </a:r>
          </a:p>
          <a:p>
            <a:r>
              <a:rPr lang="en-US" sz="1800" u="sng" dirty="0"/>
              <a:t>Angular Correlation of Annihilation Radiation </a:t>
            </a:r>
            <a:r>
              <a:rPr lang="en-US" sz="1800" dirty="0"/>
              <a:t>(ACAR), the angular deviation of the 180° collinearity of the two annihilation </a:t>
            </a:r>
          </a:p>
          <a:p>
            <a:pPr marL="0" indent="0">
              <a:buNone/>
            </a:pPr>
            <a:r>
              <a:rPr lang="en-US" sz="1800" dirty="0"/>
              <a:t>            gamma quanta – to derive the transversal momenta of the electrons to study the electronic structure of matter, valence </a:t>
            </a:r>
          </a:p>
          <a:p>
            <a:pPr marL="0" indent="0">
              <a:buNone/>
            </a:pPr>
            <a:r>
              <a:rPr lang="en-US" sz="1800" dirty="0"/>
              <a:t>             electrons </a:t>
            </a:r>
          </a:p>
          <a:p>
            <a:r>
              <a:rPr lang="en-US" sz="1800" u="sng" dirty="0"/>
              <a:t>Depth-Dependent ACAR and 2D-ACAR</a:t>
            </a:r>
            <a:r>
              <a:rPr lang="en-US" sz="1800" dirty="0"/>
              <a:t> - to analyze the electronic structure in thin layers and to observe the evolution of </a:t>
            </a:r>
          </a:p>
          <a:p>
            <a:pPr marL="0" indent="0">
              <a:buNone/>
            </a:pPr>
            <a:r>
              <a:rPr lang="en-US" sz="1800" dirty="0"/>
              <a:t>                                                                              the Fermi surface from the bulk to the surface </a:t>
            </a:r>
          </a:p>
          <a:p>
            <a:r>
              <a:rPr lang="en-US" sz="1800" u="sng" dirty="0"/>
              <a:t>Age-Momentum Correlation</a:t>
            </a:r>
            <a:r>
              <a:rPr lang="en-US" sz="1800" dirty="0"/>
              <a:t> (AMOC, 2D-AMOC, 4D-AMOC), positron lifetime and the Doppler-shift are detected </a:t>
            </a:r>
          </a:p>
          <a:p>
            <a:pPr marL="0" indent="0">
              <a:buNone/>
            </a:pPr>
            <a:r>
              <a:rPr lang="en-US" sz="1800" dirty="0"/>
              <a:t>       simultaneously for each annihilation event, determines longitudinal electron momenta and the defect types with its </a:t>
            </a:r>
          </a:p>
          <a:p>
            <a:pPr marL="0" indent="0">
              <a:buNone/>
            </a:pPr>
            <a:r>
              <a:rPr lang="en-US" sz="1800" dirty="0"/>
              <a:t>       respective concentrations, detects the defect type and the chemical vicinity of the annihilation site</a:t>
            </a:r>
          </a:p>
          <a:p>
            <a:pPr marL="0" indent="0">
              <a:buNone/>
            </a:pPr>
            <a:endParaRPr lang="en-US" dirty="0"/>
          </a:p>
        </p:txBody>
      </p:sp>
      <p:sp>
        <p:nvSpPr>
          <p:cNvPr id="6" name="Title 1"/>
          <p:cNvSpPr txBox="1">
            <a:spLocks/>
          </p:cNvSpPr>
          <p:nvPr/>
        </p:nvSpPr>
        <p:spPr>
          <a:xfrm>
            <a:off x="1229711" y="-2654"/>
            <a:ext cx="9601200" cy="486103"/>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2800" dirty="0"/>
          </a:p>
          <a:p>
            <a:pPr lvl="0"/>
            <a:r>
              <a:rPr lang="en-US" sz="2400" b="1" dirty="0"/>
              <a:t>Positron lifetime and (coincident) Doppler broadening spectroscopy</a:t>
            </a:r>
            <a:endParaRPr lang="en-US" sz="2400" dirty="0"/>
          </a:p>
          <a:p>
            <a:endParaRPr lang="en-US" sz="3600" b="1" dirty="0">
              <a:effectLst>
                <a:outerShdw blurRad="50800" dist="38100" dir="5400000" algn="t" rotWithShape="0">
                  <a:prstClr val="black">
                    <a:alpha val="40000"/>
                  </a:prstClr>
                </a:outerShdw>
              </a:effectLs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1538" y="6490752"/>
            <a:ext cx="1143000" cy="357188"/>
          </a:xfrm>
          <a:prstGeom prst="rect">
            <a:avLst/>
          </a:prstGeom>
        </p:spPr>
      </p:pic>
      <p:pic>
        <p:nvPicPr>
          <p:cNvPr id="10" name="Picture 2" descr="Directory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159" y="6515347"/>
            <a:ext cx="1295400" cy="3079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96482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287C929-AD12-3FDF-FBC7-5132CE21B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1E7D02-F477-1A71-84F8-BF5D4C7CB5FA}"/>
              </a:ext>
            </a:extLst>
          </p:cNvPr>
          <p:cNvSpPr>
            <a:spLocks noGrp="1"/>
          </p:cNvSpPr>
          <p:nvPr>
            <p:ph type="title"/>
          </p:nvPr>
        </p:nvSpPr>
        <p:spPr>
          <a:xfrm>
            <a:off x="2289586" y="372182"/>
            <a:ext cx="7391400" cy="923218"/>
          </a:xfr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p>
            <a:r>
              <a:rPr lang="en-US" sz="3200" dirty="0">
                <a:effectLst>
                  <a:outerShdw blurRad="50800" dist="38100" dir="5400000" algn="t" rotWithShape="0">
                    <a:prstClr val="black">
                      <a:alpha val="40000"/>
                    </a:prstClr>
                  </a:outerShdw>
                </a:effectLst>
              </a:rPr>
              <a:t>Budget and support from other institutions</a:t>
            </a:r>
          </a:p>
        </p:txBody>
      </p:sp>
      <p:pic>
        <p:nvPicPr>
          <p:cNvPr id="11" name="Picture 10">
            <a:extLst>
              <a:ext uri="{FF2B5EF4-FFF2-40B4-BE49-F238E27FC236}">
                <a16:creationId xmlns:a16="http://schemas.microsoft.com/office/drawing/2014/main" id="{6756C716-A9B0-427B-3B6C-1E1863EF5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347412"/>
            <a:ext cx="1143000" cy="357188"/>
          </a:xfrm>
          <a:prstGeom prst="rect">
            <a:avLst/>
          </a:prstGeom>
        </p:spPr>
      </p:pic>
      <p:pic>
        <p:nvPicPr>
          <p:cNvPr id="14" name="Picture 2" descr="Directory Image">
            <a:extLst>
              <a:ext uri="{FF2B5EF4-FFF2-40B4-BE49-F238E27FC236}">
                <a16:creationId xmlns:a16="http://schemas.microsoft.com/office/drawing/2014/main" id="{85087259-03FD-D208-CAC8-0ECBC9111F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6372007"/>
            <a:ext cx="1295400" cy="30799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BCA71FC6-7052-6C1F-398D-C9A3C5A8A075}"/>
              </a:ext>
            </a:extLst>
          </p:cNvPr>
          <p:cNvSpPr txBox="1">
            <a:spLocks/>
          </p:cNvSpPr>
          <p:nvPr/>
        </p:nvSpPr>
        <p:spPr>
          <a:xfrm>
            <a:off x="2438400" y="1391055"/>
            <a:ext cx="7543800" cy="43239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0000CC"/>
              </a:buClr>
              <a:buNone/>
            </a:pPr>
            <a:r>
              <a:rPr lang="en-US" sz="1900" dirty="0"/>
              <a:t>Needed is $4M for positron beam (stage 1 of the project) and about $3M for laboratory infrastructure (if only existing space will be used, no new building)</a:t>
            </a:r>
          </a:p>
          <a:p>
            <a:pPr algn="just">
              <a:buClr>
                <a:srgbClr val="0000CC"/>
              </a:buClr>
            </a:pPr>
            <a:r>
              <a:rPr lang="en-US" sz="1900" dirty="0"/>
              <a:t>After NSF approval, additional funding from the NCCU existing grants up to $300K could be used</a:t>
            </a:r>
          </a:p>
          <a:p>
            <a:pPr algn="just">
              <a:buClr>
                <a:srgbClr val="0000CC"/>
              </a:buClr>
            </a:pPr>
            <a:r>
              <a:rPr lang="en-US" sz="1900" dirty="0"/>
              <a:t>Probable support from NCCU NASA-URC program up to 1M for this project</a:t>
            </a:r>
          </a:p>
          <a:p>
            <a:pPr algn="just">
              <a:buClr>
                <a:srgbClr val="0000CC"/>
              </a:buClr>
            </a:pPr>
            <a:r>
              <a:rPr lang="en-US" sz="1900" dirty="0"/>
              <a:t>All participating universities will contribute toward building laboratory experimental infrastructure</a:t>
            </a:r>
          </a:p>
          <a:p>
            <a:pPr algn="just">
              <a:buClr>
                <a:srgbClr val="0000CC"/>
              </a:buClr>
            </a:pPr>
            <a:r>
              <a:rPr lang="en-US" sz="1900" dirty="0"/>
              <a:t>Funding up to $4M through MRI is possible</a:t>
            </a:r>
          </a:p>
          <a:p>
            <a:pPr algn="just">
              <a:buClr>
                <a:srgbClr val="0000CC"/>
              </a:buClr>
            </a:pPr>
            <a:r>
              <a:rPr lang="en-US" sz="1900" dirty="0"/>
              <a:t>DOE Material Science Division (likely support, according to Prof. </a:t>
            </a:r>
            <a:r>
              <a:rPr lang="en-US" sz="1900" dirty="0" err="1"/>
              <a:t>Bansil</a:t>
            </a:r>
            <a:r>
              <a:rPr lang="en-US" sz="1900" dirty="0"/>
              <a:t>, who is a former program manager of Theoretical Condensed Matter Physics division at DOE)</a:t>
            </a:r>
          </a:p>
          <a:p>
            <a:pPr algn="just">
              <a:buClr>
                <a:srgbClr val="0000CC"/>
              </a:buClr>
            </a:pPr>
            <a:r>
              <a:rPr lang="en-US" sz="1900" dirty="0"/>
              <a:t>Industry support, listed are just a few that submitted letters of support: IBM, Boeing, Northrop Grumman, Lockheed Martin Corporation, Intel</a:t>
            </a:r>
          </a:p>
          <a:p>
            <a:pPr algn="just">
              <a:buClr>
                <a:srgbClr val="0000CC"/>
              </a:buClr>
            </a:pPr>
            <a:endParaRPr lang="en-US" sz="1900" dirty="0"/>
          </a:p>
        </p:txBody>
      </p:sp>
      <p:sp>
        <p:nvSpPr>
          <p:cNvPr id="4" name="Slide Number Placeholder 3">
            <a:extLst>
              <a:ext uri="{FF2B5EF4-FFF2-40B4-BE49-F238E27FC236}">
                <a16:creationId xmlns:a16="http://schemas.microsoft.com/office/drawing/2014/main" id="{6F3BB93F-8094-86EE-342A-F546795964BC}"/>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297198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96463"/>
            <a:ext cx="11966027" cy="5284076"/>
          </a:xfrm>
        </p:spPr>
        <p:txBody>
          <a:bodyPr>
            <a:noAutofit/>
          </a:bodyPr>
          <a:lstStyle/>
          <a:p>
            <a:pPr marL="0" lvl="0" indent="0">
              <a:buNone/>
            </a:pPr>
            <a:endParaRPr lang="en-US" sz="1800" dirty="0"/>
          </a:p>
          <a:p>
            <a:pPr marL="0" lvl="0" indent="0">
              <a:buNone/>
            </a:pPr>
            <a:r>
              <a:rPr lang="en-US" sz="1800" dirty="0"/>
              <a:t>For surface science and fundamental experiments, e.g. production of cold </a:t>
            </a:r>
            <a:r>
              <a:rPr lang="en-US" sz="1800" dirty="0" err="1"/>
              <a:t>positronium</a:t>
            </a:r>
            <a:r>
              <a:rPr lang="en-US" sz="1800" dirty="0"/>
              <a:t> or </a:t>
            </a:r>
            <a:r>
              <a:rPr lang="en-US" sz="1800" dirty="0" err="1"/>
              <a:t>positronium</a:t>
            </a:r>
            <a:r>
              <a:rPr lang="en-US" sz="1800" dirty="0"/>
              <a:t> negative ions, a neutral positron electron pair plasma, </a:t>
            </a:r>
            <a:r>
              <a:rPr lang="en-US" sz="1800" dirty="0" err="1"/>
              <a:t>positronium</a:t>
            </a:r>
            <a:r>
              <a:rPr lang="en-US" sz="1800" dirty="0"/>
              <a:t> negative ion Ps</a:t>
            </a:r>
            <a:r>
              <a:rPr lang="en-US" sz="1800" baseline="30000" dirty="0"/>
              <a:t>-</a:t>
            </a:r>
            <a:r>
              <a:rPr lang="en-US" sz="1800" dirty="0"/>
              <a:t>, Ps</a:t>
            </a:r>
            <a:r>
              <a:rPr lang="en-US" sz="1800" baseline="-25000" dirty="0"/>
              <a:t>2</a:t>
            </a:r>
            <a:r>
              <a:rPr lang="en-US" sz="1800" dirty="0"/>
              <a:t> molecule </a:t>
            </a:r>
          </a:p>
          <a:p>
            <a:endParaRPr lang="en-US" sz="1800" u="sng" dirty="0"/>
          </a:p>
          <a:p>
            <a:r>
              <a:rPr lang="en-US" sz="1800" u="sng" dirty="0"/>
              <a:t>Positron Annihilation Induced Auger-Electron Spectroscopy</a:t>
            </a:r>
            <a:r>
              <a:rPr lang="en-US" sz="1800" dirty="0"/>
              <a:t> (PAES) is applied for element selective surface studies of the topmost atomic layer, elemental composition of 3-10 atomic layers, element distribution at surface defects such as vacancies which play a major role in heterogeneous catalysis, examination of organic molecules weakly bound to surfaces, non destructive</a:t>
            </a:r>
          </a:p>
          <a:p>
            <a:pPr marL="0" indent="0">
              <a:buNone/>
            </a:pPr>
            <a:endParaRPr lang="en-US" sz="1800" dirty="0"/>
          </a:p>
          <a:p>
            <a:r>
              <a:rPr lang="en-US" sz="1800" u="sng" dirty="0"/>
              <a:t>Time dependent PAES</a:t>
            </a:r>
            <a:r>
              <a:rPr lang="en-US" sz="1800" dirty="0"/>
              <a:t> enables the investigation of dynamic processes at surfaces such as segregation and surface alloying, surface segregation </a:t>
            </a:r>
            <a:r>
              <a:rPr lang="en-US" sz="1800" i="1" dirty="0"/>
              <a:t>in situ,</a:t>
            </a:r>
            <a:r>
              <a:rPr lang="en-US" sz="1800" dirty="0"/>
              <a:t> stability of small (magnetic) structures on surfaces, in thin membranes, e.g. applied in fuel cells, or for thin film applications such as heterogeneous catalysis, ultrathin surface coatings, and surface corrosion</a:t>
            </a:r>
          </a:p>
          <a:p>
            <a:pPr marL="0" indent="0">
              <a:buNone/>
            </a:pPr>
            <a:endParaRPr lang="en-US" sz="1800" dirty="0"/>
          </a:p>
          <a:p>
            <a:r>
              <a:rPr lang="en-US" sz="1800" u="sng" dirty="0"/>
              <a:t>Low-Energy Positron Diffraction (LEPD) and (Total) Reflection High-Energy Positron Diffraction </a:t>
            </a:r>
            <a:r>
              <a:rPr lang="en-US" sz="1800" dirty="0"/>
              <a:t>((T)RHEPD) - for  surface structure determination studies of the topmost atomic layer, determination of the atom positions of (reconstructed) surfaces with outstanding accuracy, all kinds of surfaces, 1D and 2D structural, buckling of 2D systems such as graphene and </a:t>
            </a:r>
            <a:r>
              <a:rPr lang="en-US" sz="1800" dirty="0" err="1"/>
              <a:t>silicene</a:t>
            </a:r>
            <a:r>
              <a:rPr lang="en-US" sz="1800" dirty="0"/>
              <a:t>, phase transitions of </a:t>
            </a:r>
            <a:r>
              <a:rPr lang="en-US" sz="1800" dirty="0" err="1"/>
              <a:t>overlayers</a:t>
            </a:r>
            <a:r>
              <a:rPr lang="en-US" sz="1800" dirty="0"/>
              <a:t> and self-assembled organic molecules at surfaces to understand extraordinary electronic structure</a:t>
            </a:r>
            <a:endParaRPr lang="en-US" dirty="0"/>
          </a:p>
        </p:txBody>
      </p:sp>
      <p:sp>
        <p:nvSpPr>
          <p:cNvPr id="6" name="Title 1"/>
          <p:cNvSpPr txBox="1">
            <a:spLocks/>
          </p:cNvSpPr>
          <p:nvPr/>
        </p:nvSpPr>
        <p:spPr>
          <a:xfrm>
            <a:off x="221585" y="-2654"/>
            <a:ext cx="11617452" cy="486103"/>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r>
              <a:rPr lang="en-US" sz="2400" b="1" dirty="0">
                <a:latin typeface="Times New Roman" panose="02020603050405020304" pitchFamily="18" charset="0"/>
                <a:ea typeface="Calibri" panose="020F0502020204030204" pitchFamily="34" charset="0"/>
              </a:rPr>
              <a:t>Low-energy positron and </a:t>
            </a:r>
            <a:r>
              <a:rPr lang="en-US" sz="2400" b="1" dirty="0" err="1">
                <a:latin typeface="Times New Roman" panose="02020603050405020304" pitchFamily="18" charset="0"/>
                <a:ea typeface="Calibri" panose="020F0502020204030204" pitchFamily="34" charset="0"/>
              </a:rPr>
              <a:t>positronium</a:t>
            </a:r>
            <a:r>
              <a:rPr lang="en-US" sz="2400" b="1" dirty="0">
                <a:latin typeface="Times New Roman" panose="02020603050405020304" pitchFamily="18" charset="0"/>
                <a:ea typeface="Calibri" panose="020F0502020204030204" pitchFamily="34" charset="0"/>
              </a:rPr>
              <a:t> (Ps) beams with narrow band width</a:t>
            </a:r>
            <a:endParaRPr lang="en-US" sz="3600" b="1" dirty="0">
              <a:effectLst>
                <a:outerShdw blurRad="50800" dist="38100" dir="5400000" algn="t" rotWithShape="0">
                  <a:prstClr val="black">
                    <a:alpha val="40000"/>
                  </a:prstClr>
                </a:outerShdw>
              </a:effectLs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1538" y="6490752"/>
            <a:ext cx="1143000" cy="357188"/>
          </a:xfrm>
          <a:prstGeom prst="rect">
            <a:avLst/>
          </a:prstGeom>
        </p:spPr>
      </p:pic>
      <p:pic>
        <p:nvPicPr>
          <p:cNvPr id="10" name="Picture 2" descr="Directory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159" y="6515347"/>
            <a:ext cx="1295400" cy="3079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148847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410967D-A5A9-0A85-222F-FC7FCBF933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B9901-BA3F-2B88-8929-CFF3054C0DE3}"/>
              </a:ext>
            </a:extLst>
          </p:cNvPr>
          <p:cNvSpPr>
            <a:spLocks noGrp="1"/>
          </p:cNvSpPr>
          <p:nvPr>
            <p:ph idx="1"/>
          </p:nvPr>
        </p:nvSpPr>
        <p:spPr>
          <a:xfrm>
            <a:off x="152400" y="596463"/>
            <a:ext cx="11966027" cy="5284076"/>
          </a:xfrm>
        </p:spPr>
        <p:txBody>
          <a:bodyPr>
            <a:noAutofit/>
          </a:bodyPr>
          <a:lstStyle/>
          <a:p>
            <a:pPr marL="0" lvl="0" indent="0">
              <a:buNone/>
            </a:pPr>
            <a:endParaRPr lang="en-US" sz="1800" dirty="0"/>
          </a:p>
          <a:p>
            <a:pPr marL="0" lvl="0" indent="0">
              <a:buNone/>
            </a:pPr>
            <a:r>
              <a:rPr lang="en-US" sz="1800" dirty="0"/>
              <a:t>For surface science and fundamental experiments, e.g. production of cold </a:t>
            </a:r>
            <a:r>
              <a:rPr lang="en-US" sz="1800" dirty="0" err="1"/>
              <a:t>positronium</a:t>
            </a:r>
            <a:r>
              <a:rPr lang="en-US" sz="1800" dirty="0"/>
              <a:t> or </a:t>
            </a:r>
            <a:r>
              <a:rPr lang="en-US" sz="1800" dirty="0" err="1"/>
              <a:t>positronium</a:t>
            </a:r>
            <a:r>
              <a:rPr lang="en-US" sz="1800" dirty="0"/>
              <a:t> negative ions, a neutral positron electron pair plasma, </a:t>
            </a:r>
            <a:r>
              <a:rPr lang="en-US" sz="1800" dirty="0" err="1"/>
              <a:t>positronium</a:t>
            </a:r>
            <a:r>
              <a:rPr lang="en-US" sz="1800" dirty="0"/>
              <a:t> negative ion Ps</a:t>
            </a:r>
            <a:r>
              <a:rPr lang="en-US" sz="1800" baseline="30000" dirty="0"/>
              <a:t>-</a:t>
            </a:r>
            <a:r>
              <a:rPr lang="en-US" sz="1800" dirty="0"/>
              <a:t>, Ps</a:t>
            </a:r>
            <a:r>
              <a:rPr lang="en-US" sz="1800" baseline="-25000" dirty="0"/>
              <a:t>2</a:t>
            </a:r>
            <a:r>
              <a:rPr lang="en-US" sz="1800" dirty="0"/>
              <a:t> molecule </a:t>
            </a:r>
          </a:p>
          <a:p>
            <a:endParaRPr lang="en-US" sz="1800" u="sng" dirty="0"/>
          </a:p>
          <a:p>
            <a:r>
              <a:rPr lang="en-US" sz="1800" u="sng" dirty="0"/>
              <a:t>Positron Annihilation Induced Auger-Electron Spectroscopy</a:t>
            </a:r>
            <a:r>
              <a:rPr lang="en-US" sz="1800" dirty="0"/>
              <a:t> (PAES) is applied for element selective surface studies of the topmost atomic layer, elemental composition of 3-10 atomic layers, element distribution at surface defects such as vacancies which play a major role in heterogeneous catalysis, examination of organic molecules weakly bound to surfaces, non destructive</a:t>
            </a:r>
          </a:p>
          <a:p>
            <a:pPr marL="0" indent="0">
              <a:buNone/>
            </a:pPr>
            <a:endParaRPr lang="en-US" sz="1800" dirty="0"/>
          </a:p>
          <a:p>
            <a:r>
              <a:rPr lang="en-US" sz="1800" u="sng" dirty="0"/>
              <a:t>Time dependent PAES</a:t>
            </a:r>
            <a:r>
              <a:rPr lang="en-US" sz="1800" dirty="0"/>
              <a:t> enables the investigation of dynamic processes at surfaces such as segregation and surface alloying, surface segregation </a:t>
            </a:r>
            <a:r>
              <a:rPr lang="en-US" sz="1800" i="1" dirty="0"/>
              <a:t>in situ,</a:t>
            </a:r>
            <a:r>
              <a:rPr lang="en-US" sz="1800" dirty="0"/>
              <a:t> stability of small (magnetic) structures on surfaces, in thin membranes, e.g. applied in fuel cells, or for thin film applications such as heterogeneous catalysis, ultrathin surface coatings, and surface corrosion</a:t>
            </a:r>
          </a:p>
          <a:p>
            <a:pPr marL="0" indent="0">
              <a:buNone/>
            </a:pPr>
            <a:endParaRPr lang="en-US" sz="1800" dirty="0"/>
          </a:p>
          <a:p>
            <a:r>
              <a:rPr lang="en-US" sz="1800" u="sng" dirty="0"/>
              <a:t>Low-Energy Positron Diffraction (LEPD) and (Total) Reflection High-Energy Positron Diffraction </a:t>
            </a:r>
            <a:r>
              <a:rPr lang="en-US" sz="1800" dirty="0"/>
              <a:t>((T)RHEPD) - for  surface structure determination studies of the topmost atomic layer, determination of the atom positions of (reconstructed) surfaces with outstanding accuracy, all kinds of surfaces, 1D and 2D structural, buckling of 2D systems such as graphene and </a:t>
            </a:r>
            <a:r>
              <a:rPr lang="en-US" sz="1800" dirty="0" err="1"/>
              <a:t>silicene</a:t>
            </a:r>
            <a:r>
              <a:rPr lang="en-US" sz="1800" dirty="0"/>
              <a:t>, phase transitions of </a:t>
            </a:r>
            <a:r>
              <a:rPr lang="en-US" sz="1800" dirty="0" err="1"/>
              <a:t>overlayers</a:t>
            </a:r>
            <a:r>
              <a:rPr lang="en-US" sz="1800" dirty="0"/>
              <a:t> and self-assembled organic molecules at surfaces to understand extraordinary electronic structure</a:t>
            </a:r>
            <a:endParaRPr lang="en-US" dirty="0"/>
          </a:p>
        </p:txBody>
      </p:sp>
      <p:sp>
        <p:nvSpPr>
          <p:cNvPr id="6" name="Title 1">
            <a:extLst>
              <a:ext uri="{FF2B5EF4-FFF2-40B4-BE49-F238E27FC236}">
                <a16:creationId xmlns:a16="http://schemas.microsoft.com/office/drawing/2014/main" id="{B0533A29-10BA-35A9-D5DB-B7CA3C91EAED}"/>
              </a:ext>
            </a:extLst>
          </p:cNvPr>
          <p:cNvSpPr txBox="1">
            <a:spLocks/>
          </p:cNvSpPr>
          <p:nvPr/>
        </p:nvSpPr>
        <p:spPr>
          <a:xfrm>
            <a:off x="221585" y="-2654"/>
            <a:ext cx="11617452" cy="486103"/>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r>
              <a:rPr lang="en-US" sz="2400" b="1" dirty="0">
                <a:latin typeface="Times New Roman" panose="02020603050405020304" pitchFamily="18" charset="0"/>
                <a:ea typeface="Calibri" panose="020F0502020204030204" pitchFamily="34" charset="0"/>
              </a:rPr>
              <a:t>Low-energy positron and </a:t>
            </a:r>
            <a:r>
              <a:rPr lang="en-US" sz="2400" b="1" dirty="0" err="1">
                <a:latin typeface="Times New Roman" panose="02020603050405020304" pitchFamily="18" charset="0"/>
                <a:ea typeface="Calibri" panose="020F0502020204030204" pitchFamily="34" charset="0"/>
              </a:rPr>
              <a:t>positronium</a:t>
            </a:r>
            <a:r>
              <a:rPr lang="en-US" sz="2400" b="1" dirty="0">
                <a:latin typeface="Times New Roman" panose="02020603050405020304" pitchFamily="18" charset="0"/>
                <a:ea typeface="Calibri" panose="020F0502020204030204" pitchFamily="34" charset="0"/>
              </a:rPr>
              <a:t> (Ps) beams with narrow band width</a:t>
            </a:r>
            <a:endParaRPr lang="en-US" sz="3600" b="1" dirty="0">
              <a:effectLst>
                <a:outerShdw blurRad="50800" dist="38100" dir="5400000" algn="t" rotWithShape="0">
                  <a:prstClr val="black">
                    <a:alpha val="40000"/>
                  </a:prstClr>
                </a:outerShdw>
              </a:effectLst>
            </a:endParaRPr>
          </a:p>
        </p:txBody>
      </p:sp>
      <p:pic>
        <p:nvPicPr>
          <p:cNvPr id="9" name="Picture 8">
            <a:extLst>
              <a:ext uri="{FF2B5EF4-FFF2-40B4-BE49-F238E27FC236}">
                <a16:creationId xmlns:a16="http://schemas.microsoft.com/office/drawing/2014/main" id="{648E50A4-22F1-7EB6-7BB7-77F7AC3FD1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1538" y="6490752"/>
            <a:ext cx="1143000" cy="357188"/>
          </a:xfrm>
          <a:prstGeom prst="rect">
            <a:avLst/>
          </a:prstGeom>
        </p:spPr>
      </p:pic>
      <p:pic>
        <p:nvPicPr>
          <p:cNvPr id="10" name="Picture 2" descr="Directory Image">
            <a:extLst>
              <a:ext uri="{FF2B5EF4-FFF2-40B4-BE49-F238E27FC236}">
                <a16:creationId xmlns:a16="http://schemas.microsoft.com/office/drawing/2014/main" id="{A72392F1-A492-CA17-ED47-DBF80F0B05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159" y="6515347"/>
            <a:ext cx="1295400" cy="3079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52F17F4-185E-75A7-31AA-F709FA07EA24}"/>
              </a:ext>
            </a:extLst>
          </p:cNvPr>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741068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447800"/>
            <a:ext cx="8129912" cy="5232205"/>
          </a:xfrm>
        </p:spPr>
        <p:txBody>
          <a:bodyPr>
            <a:noAutofit/>
          </a:bodyPr>
          <a:lstStyle/>
          <a:p>
            <a:pPr marL="0" indent="0" algn="ctr">
              <a:buNone/>
            </a:pPr>
            <a:r>
              <a:rPr lang="en-US" sz="2000" b="1" dirty="0"/>
              <a:t>The PA technique provides a direct image of the </a:t>
            </a:r>
            <a:r>
              <a:rPr lang="en-US" sz="2000" b="1" u="sng" dirty="0"/>
              <a:t>Fermi Surfaces</a:t>
            </a:r>
          </a:p>
          <a:p>
            <a:pPr marL="0" indent="0" algn="ctr">
              <a:buNone/>
            </a:pPr>
            <a:r>
              <a:rPr lang="en-US" sz="2000" b="1" dirty="0"/>
              <a:t>of metals, alloys and semiconductors</a:t>
            </a:r>
          </a:p>
          <a:p>
            <a:pPr marL="0" indent="0">
              <a:buNone/>
            </a:pPr>
            <a:endParaRPr lang="en-US" sz="1800" dirty="0"/>
          </a:p>
          <a:p>
            <a:r>
              <a:rPr lang="en-US" sz="1800" dirty="0"/>
              <a:t>the Fermi surface, the most important fundamental property of the electronic structure of metals, alloys and semiconductors </a:t>
            </a:r>
            <a:r>
              <a:rPr lang="en-US" sz="1800" u="sng" dirty="0"/>
              <a:t>can be measured directly</a:t>
            </a:r>
          </a:p>
          <a:p>
            <a:r>
              <a:rPr lang="en-US" sz="1800" dirty="0"/>
              <a:t>surface defects created by mechanical friction, their surface depth distribution,  defects created thermally, or by applying external pressure, </a:t>
            </a:r>
            <a:r>
              <a:rPr lang="en-US" sz="1800" u="sng" dirty="0"/>
              <a:t>can be characterized</a:t>
            </a:r>
          </a:p>
          <a:p>
            <a:r>
              <a:rPr lang="en-US" sz="1800" dirty="0"/>
              <a:t>electron hyperfine coupling to local magnetic clusters, electron spin conversion, magnetic phase transitions </a:t>
            </a:r>
            <a:r>
              <a:rPr lang="en-US" sz="1800" u="sng" dirty="0"/>
              <a:t>can be detected</a:t>
            </a:r>
          </a:p>
          <a:p>
            <a:r>
              <a:rPr lang="en-US" sz="1800" dirty="0"/>
              <a:t>near-surface structural changes, early stage corrosion of iron, radiation damage and recovery in reactor steels and UO</a:t>
            </a:r>
            <a:r>
              <a:rPr lang="en-US" sz="1800" baseline="-25000" dirty="0"/>
              <a:t>2</a:t>
            </a:r>
            <a:r>
              <a:rPr lang="en-US" sz="1800" dirty="0"/>
              <a:t> </a:t>
            </a:r>
            <a:r>
              <a:rPr lang="en-US" sz="1800" u="sng" dirty="0"/>
              <a:t>can be monitored</a:t>
            </a:r>
          </a:p>
          <a:p>
            <a:r>
              <a:rPr lang="en-US" sz="1800" dirty="0"/>
              <a:t>many more prospective applications…………………..</a:t>
            </a:r>
          </a:p>
          <a:p>
            <a:pPr marL="0" indent="0">
              <a:spcBef>
                <a:spcPts val="0"/>
              </a:spcBef>
              <a:buNone/>
            </a:pPr>
            <a:endParaRPr lang="en-US" sz="800" dirty="0"/>
          </a:p>
          <a:p>
            <a:pPr marL="0" indent="0" algn="ctr">
              <a:spcAft>
                <a:spcPts val="600"/>
              </a:spcAft>
              <a:buNone/>
            </a:pPr>
            <a:r>
              <a:rPr lang="en-US" sz="1800" b="1" dirty="0"/>
              <a:t>for NAVY and INDUSTRY related applications</a:t>
            </a:r>
          </a:p>
          <a:p>
            <a:pPr marL="0" indent="0">
              <a:buNone/>
            </a:pPr>
            <a:r>
              <a:rPr lang="en-US" sz="1800" i="1" dirty="0">
                <a:solidFill>
                  <a:srgbClr val="C00000"/>
                </a:solidFill>
              </a:rPr>
              <a:t>UT-Arlington will lead this project in collaboration with NEU &amp; NCSU</a:t>
            </a:r>
          </a:p>
          <a:p>
            <a:pPr marL="0" indent="0">
              <a:buNone/>
            </a:pPr>
            <a:endParaRPr lang="en-US" sz="1800" dirty="0"/>
          </a:p>
        </p:txBody>
      </p:sp>
      <p:sp>
        <p:nvSpPr>
          <p:cNvPr id="6" name="Title 1"/>
          <p:cNvSpPr txBox="1">
            <a:spLocks/>
          </p:cNvSpPr>
          <p:nvPr/>
        </p:nvSpPr>
        <p:spPr>
          <a:xfrm>
            <a:off x="2133600" y="228600"/>
            <a:ext cx="7772400" cy="91440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4200"/>
              </a:lnSpc>
            </a:pPr>
            <a:r>
              <a:rPr lang="en-US" sz="3600" dirty="0">
                <a:solidFill>
                  <a:schemeClr val="bg1"/>
                </a:solidFill>
                <a:effectLst>
                  <a:outerShdw blurRad="38100" dist="38100" dir="2700000" algn="tl">
                    <a:srgbClr val="000000">
                      <a:alpha val="43137"/>
                    </a:srgbClr>
                  </a:outerShdw>
                </a:effectLst>
              </a:rPr>
              <a:t>Proposed Physics Projects</a:t>
            </a:r>
          </a:p>
          <a:p>
            <a:pPr>
              <a:lnSpc>
                <a:spcPts val="3400"/>
              </a:lnSpc>
            </a:pPr>
            <a:r>
              <a:rPr lang="en-US" sz="3600" dirty="0">
                <a:solidFill>
                  <a:schemeClr val="bg1"/>
                </a:solidFill>
                <a:effectLst>
                  <a:outerShdw blurRad="38100" dist="38100" dir="2700000" algn="tl">
                    <a:srgbClr val="000000">
                      <a:alpha val="43137"/>
                    </a:srgbClr>
                  </a:outerShdw>
                </a:effectLst>
              </a:rPr>
              <a:t>Metals, Alloys, Surfaces &amp; Interfaces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348412"/>
            <a:ext cx="1143000" cy="357188"/>
          </a:xfrm>
          <a:prstGeom prst="rect">
            <a:avLst/>
          </a:prstGeom>
        </p:spPr>
      </p:pic>
      <p:pic>
        <p:nvPicPr>
          <p:cNvPr id="10" name="Picture 2" descr="Directory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6372007"/>
            <a:ext cx="1295400" cy="3079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3338754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143001"/>
            <a:ext cx="8129912" cy="5232205"/>
          </a:xfrm>
        </p:spPr>
        <p:txBody>
          <a:bodyPr>
            <a:noAutofit/>
          </a:bodyPr>
          <a:lstStyle/>
          <a:p>
            <a:r>
              <a:rPr lang="en-US" sz="1600" dirty="0"/>
              <a:t>PA studies of surfaces and interfaces of semiconductor </a:t>
            </a:r>
            <a:r>
              <a:rPr lang="en-US" sz="1600" dirty="0" err="1"/>
              <a:t>heterostructures</a:t>
            </a:r>
            <a:r>
              <a:rPr lang="en-US" sz="1600" dirty="0"/>
              <a:t>, formation of defects and their time evolution, controlled defect engineering</a:t>
            </a:r>
          </a:p>
          <a:p>
            <a:r>
              <a:rPr lang="en-US" sz="1600" dirty="0"/>
              <a:t>PA detection of sizes, surface composition and structure of semiconductor </a:t>
            </a:r>
            <a:r>
              <a:rPr lang="en-US" sz="1600" dirty="0" err="1"/>
              <a:t>nanocrystals</a:t>
            </a:r>
            <a:r>
              <a:rPr lang="en-US" sz="1600" dirty="0"/>
              <a:t> down to below 10 nm, confinement on valence electron states</a:t>
            </a:r>
          </a:p>
          <a:p>
            <a:r>
              <a:rPr lang="en-US" sz="1600" dirty="0"/>
              <a:t>PA studies into low/high dielectric constant insulators (key components in high-speed </a:t>
            </a:r>
            <a:r>
              <a:rPr lang="en-US" sz="1600" dirty="0" err="1"/>
              <a:t>nanoelectronics</a:t>
            </a:r>
            <a:r>
              <a:rPr lang="en-US" sz="1600" dirty="0"/>
              <a:t> and chip manufacture) </a:t>
            </a:r>
          </a:p>
          <a:p>
            <a:r>
              <a:rPr lang="en-US" sz="1600" dirty="0" err="1"/>
              <a:t>Positronium</a:t>
            </a:r>
            <a:r>
              <a:rPr lang="en-US" sz="1600" dirty="0"/>
              <a:t> atom is a unique probe of pore size, voids, geometry and connectivity of pore channels in polymeric and other insulator materials</a:t>
            </a:r>
          </a:p>
          <a:p>
            <a:pPr marL="0" indent="0" algn="ctr">
              <a:buNone/>
            </a:pPr>
            <a:r>
              <a:rPr lang="en-US" sz="1600" b="1" dirty="0"/>
              <a:t>for understanding device operational functionality &amp; fabrication techniques</a:t>
            </a:r>
            <a:r>
              <a:rPr lang="en-US" sz="1600" dirty="0"/>
              <a:t> </a:t>
            </a:r>
          </a:p>
          <a:p>
            <a:pPr marL="0" indent="0" algn="ctr">
              <a:spcAft>
                <a:spcPts val="600"/>
              </a:spcAft>
              <a:buNone/>
            </a:pPr>
            <a:r>
              <a:rPr lang="en-US" sz="1600" i="1" dirty="0">
                <a:solidFill>
                  <a:srgbClr val="C00000"/>
                </a:solidFill>
              </a:rPr>
              <a:t>NCCU and NEU will lead the project; possible collaboration with Washington State </a:t>
            </a:r>
          </a:p>
          <a:p>
            <a:pPr marL="0" indent="0" algn="ctr">
              <a:spcAft>
                <a:spcPts val="600"/>
              </a:spcAft>
              <a:buNone/>
            </a:pPr>
            <a:r>
              <a:rPr lang="en-US" sz="1600" i="1" dirty="0">
                <a:solidFill>
                  <a:srgbClr val="C00000"/>
                </a:solidFill>
              </a:rPr>
              <a:t>and UM-Ann Arbor</a:t>
            </a:r>
            <a:endParaRPr lang="en-US" sz="1600" dirty="0">
              <a:solidFill>
                <a:srgbClr val="C00000"/>
              </a:solidFill>
            </a:endParaRPr>
          </a:p>
          <a:p>
            <a:r>
              <a:rPr lang="en-US" sz="1600" dirty="0"/>
              <a:t>Positron and </a:t>
            </a:r>
            <a:r>
              <a:rPr lang="en-US" sz="1600" dirty="0" err="1"/>
              <a:t>Positronium</a:t>
            </a:r>
            <a:r>
              <a:rPr lang="en-US" sz="1600" dirty="0"/>
              <a:t> microscopy of biological systems, 3D-imaging of single biomolecules on organic membranes, human skin and tissue samples testing for the presence of cancerous cells or other surface tissue modifications caused, e.g., by oxidation</a:t>
            </a:r>
          </a:p>
          <a:p>
            <a:pPr marL="0" indent="0" algn="ctr">
              <a:buNone/>
            </a:pPr>
            <a:r>
              <a:rPr lang="en-US" sz="1600" b="1" dirty="0"/>
              <a:t>for understanding biological mechanisms of human cells modifications</a:t>
            </a:r>
            <a:endParaRPr lang="en-US" sz="1600" dirty="0"/>
          </a:p>
          <a:p>
            <a:pPr marL="0" indent="0" algn="ctr">
              <a:buNone/>
            </a:pPr>
            <a:r>
              <a:rPr lang="en-US" sz="1600" i="1" dirty="0">
                <a:solidFill>
                  <a:srgbClr val="C00000"/>
                </a:solidFill>
              </a:rPr>
              <a:t>UM-Kansas City will lead the project; </a:t>
            </a:r>
          </a:p>
          <a:p>
            <a:pPr marL="0" indent="0" algn="ctr">
              <a:spcBef>
                <a:spcPts val="0"/>
              </a:spcBef>
              <a:buNone/>
            </a:pPr>
            <a:r>
              <a:rPr lang="en-US" sz="1600" i="1" dirty="0">
                <a:solidFill>
                  <a:srgbClr val="C00000"/>
                </a:solidFill>
              </a:rPr>
              <a:t>possible collaboration with UM-Ann Arbor</a:t>
            </a:r>
            <a:endParaRPr lang="en-US" sz="1600" dirty="0"/>
          </a:p>
        </p:txBody>
      </p:sp>
      <p:sp>
        <p:nvSpPr>
          <p:cNvPr id="6" name="Title 1"/>
          <p:cNvSpPr txBox="1">
            <a:spLocks/>
          </p:cNvSpPr>
          <p:nvPr/>
        </p:nvSpPr>
        <p:spPr>
          <a:xfrm>
            <a:off x="2255520" y="76200"/>
            <a:ext cx="7772400" cy="91440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3400"/>
              </a:lnSpc>
            </a:pPr>
            <a:r>
              <a:rPr lang="en-US" sz="3200" dirty="0">
                <a:solidFill>
                  <a:schemeClr val="bg1"/>
                </a:solidFill>
                <a:effectLst>
                  <a:outerShdw blurRad="38100" dist="38100" dir="2700000" algn="tl">
                    <a:srgbClr val="000000">
                      <a:alpha val="43137"/>
                    </a:srgbClr>
                  </a:outerShdw>
                </a:effectLst>
              </a:rPr>
              <a:t>Proposed Physics Projects</a:t>
            </a:r>
          </a:p>
          <a:p>
            <a:pPr>
              <a:lnSpc>
                <a:spcPts val="3400"/>
              </a:lnSpc>
            </a:pPr>
            <a:r>
              <a:rPr lang="en-US" sz="3200" dirty="0">
                <a:solidFill>
                  <a:schemeClr val="bg1"/>
                </a:solidFill>
                <a:effectLst>
                  <a:outerShdw blurRad="38100" dist="38100" dir="2700000" algn="tl">
                    <a:srgbClr val="000000">
                      <a:alpha val="43137"/>
                    </a:srgbClr>
                  </a:outerShdw>
                </a:effectLst>
              </a:rPr>
              <a:t>Semiconductors, Polymers, Biological Systems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400800"/>
            <a:ext cx="1143000" cy="357188"/>
          </a:xfrm>
          <a:prstGeom prst="rect">
            <a:avLst/>
          </a:prstGeom>
        </p:spPr>
      </p:pic>
      <p:pic>
        <p:nvPicPr>
          <p:cNvPr id="10" name="Picture 2" descr="Directory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6424395"/>
            <a:ext cx="1295400" cy="3079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8077200" y="6408739"/>
            <a:ext cx="2133600" cy="365125"/>
          </a:xfrm>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17297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271588"/>
            <a:ext cx="8129912" cy="5281612"/>
          </a:xfrm>
        </p:spPr>
        <p:txBody>
          <a:bodyPr>
            <a:noAutofit/>
          </a:bodyPr>
          <a:lstStyle/>
          <a:p>
            <a:pPr marL="0" indent="0" algn="ctr">
              <a:buNone/>
            </a:pPr>
            <a:r>
              <a:rPr lang="en-US" sz="1800" b="1" i="1" dirty="0"/>
              <a:t>Electron-Positron Plasmas</a:t>
            </a:r>
          </a:p>
          <a:p>
            <a:pPr lvl="0"/>
            <a:r>
              <a:rPr lang="en-US" sz="1800" dirty="0"/>
              <a:t>Relativistic  </a:t>
            </a:r>
            <a:r>
              <a:rPr lang="en-US" sz="1800" dirty="0">
                <a:solidFill>
                  <a:prstClr val="black"/>
                </a:solidFill>
              </a:rPr>
              <a:t>e</a:t>
            </a:r>
            <a:r>
              <a:rPr lang="en-US" sz="1800" b="1" baseline="30000" dirty="0">
                <a:solidFill>
                  <a:prstClr val="black"/>
                </a:solidFill>
              </a:rPr>
              <a:t>+</a:t>
            </a:r>
            <a:r>
              <a:rPr lang="en-US" sz="1800" b="1" dirty="0">
                <a:solidFill>
                  <a:prstClr val="black"/>
                </a:solidFill>
              </a:rPr>
              <a:t>-</a:t>
            </a:r>
            <a:r>
              <a:rPr lang="en-US" sz="1800" dirty="0">
                <a:solidFill>
                  <a:prstClr val="black"/>
                </a:solidFill>
              </a:rPr>
              <a:t>e</a:t>
            </a:r>
            <a:r>
              <a:rPr lang="en-US" sz="1800" b="1" baseline="30000" dirty="0">
                <a:solidFill>
                  <a:prstClr val="black"/>
                </a:solidFill>
              </a:rPr>
              <a:t>–</a:t>
            </a:r>
            <a:r>
              <a:rPr lang="en-US" sz="1800" dirty="0"/>
              <a:t> plasmas are important special class of plasmas that are relevant to astrophysical settings such as the magnetospheres of pulsars. The opportunity to create and study </a:t>
            </a:r>
            <a:r>
              <a:rPr lang="en-US" sz="1800" dirty="0">
                <a:solidFill>
                  <a:prstClr val="black"/>
                </a:solidFill>
              </a:rPr>
              <a:t>e</a:t>
            </a:r>
            <a:r>
              <a:rPr lang="en-US" sz="1800" b="1" baseline="30000" dirty="0">
                <a:solidFill>
                  <a:prstClr val="black"/>
                </a:solidFill>
              </a:rPr>
              <a:t>+</a:t>
            </a:r>
            <a:r>
              <a:rPr lang="en-US" sz="1800" b="1" dirty="0">
                <a:solidFill>
                  <a:prstClr val="black"/>
                </a:solidFill>
              </a:rPr>
              <a:t>-</a:t>
            </a:r>
            <a:r>
              <a:rPr lang="en-US" sz="1800" dirty="0">
                <a:solidFill>
                  <a:prstClr val="black"/>
                </a:solidFill>
              </a:rPr>
              <a:t>e</a:t>
            </a:r>
            <a:r>
              <a:rPr lang="en-US" sz="1800" b="1" baseline="30000" dirty="0">
                <a:solidFill>
                  <a:prstClr val="black"/>
                </a:solidFill>
              </a:rPr>
              <a:t>–</a:t>
            </a:r>
            <a:r>
              <a:rPr lang="en-US" sz="1800" dirty="0"/>
              <a:t> plasmas using the high-flux positron facility would be of enormous benefit to this area of fundamental research</a:t>
            </a:r>
          </a:p>
          <a:p>
            <a:pPr marL="0" indent="0" algn="ctr">
              <a:buNone/>
            </a:pPr>
            <a:r>
              <a:rPr lang="en-US" sz="1800" b="1" i="1" dirty="0"/>
              <a:t>Related Many-Particle Quantum Systems</a:t>
            </a:r>
            <a:endParaRPr lang="en-US" sz="1800" dirty="0"/>
          </a:p>
          <a:p>
            <a:r>
              <a:rPr lang="en-US" sz="1800" dirty="0"/>
              <a:t>Positrons can probe strong multi-electron correlations in complex many-particle quantum systems such as transition metal oxides, Kondo systems, heavy fermion superconductors, elemental actinide metals</a:t>
            </a:r>
          </a:p>
          <a:p>
            <a:r>
              <a:rPr lang="en-US" sz="1800" dirty="0" err="1"/>
              <a:t>Positronium</a:t>
            </a:r>
            <a:r>
              <a:rPr lang="en-US" sz="1800" dirty="0"/>
              <a:t> BEC is a striking fundamental phenomenon (</a:t>
            </a:r>
            <a:r>
              <a:rPr lang="en-US" sz="1800" dirty="0" err="1"/>
              <a:t>Platzman&amp;Mills</a:t>
            </a:r>
            <a:r>
              <a:rPr lang="en-US" sz="1800" dirty="0"/>
              <a:t>, Jr., 90s) with very promising applications (e.g., </a:t>
            </a:r>
            <a:r>
              <a:rPr lang="el-GR" sz="1800" dirty="0"/>
              <a:t>γ</a:t>
            </a:r>
            <a:r>
              <a:rPr lang="en-US" sz="1800" dirty="0"/>
              <a:t>-laser). Experiments will study Ps BEC response to external conditions, its coherent optical properties, other aspects of the dense Ps gas behavior, such as Ps</a:t>
            </a:r>
            <a:r>
              <a:rPr lang="en-US" sz="1800" baseline="-25000" dirty="0"/>
              <a:t>2</a:t>
            </a:r>
            <a:r>
              <a:rPr lang="en-US" sz="1800" dirty="0"/>
              <a:t> formation, etc., --- for better understanding of fundamentals and development of novel applications</a:t>
            </a:r>
          </a:p>
          <a:p>
            <a:pPr marL="0" indent="0" algn="ctr">
              <a:lnSpc>
                <a:spcPts val="1700"/>
              </a:lnSpc>
              <a:spcBef>
                <a:spcPts val="0"/>
              </a:spcBef>
              <a:buNone/>
            </a:pPr>
            <a:endParaRPr lang="en-US" sz="800" dirty="0">
              <a:solidFill>
                <a:srgbClr val="C00000"/>
              </a:solidFill>
            </a:endParaRPr>
          </a:p>
          <a:p>
            <a:pPr marL="0" indent="0" algn="ctr">
              <a:lnSpc>
                <a:spcPts val="1800"/>
              </a:lnSpc>
              <a:spcBef>
                <a:spcPts val="0"/>
              </a:spcBef>
              <a:buNone/>
            </a:pPr>
            <a:r>
              <a:rPr lang="en-US" sz="1800" i="1" dirty="0">
                <a:solidFill>
                  <a:srgbClr val="C00000"/>
                </a:solidFill>
              </a:rPr>
              <a:t>Prospective Partners: </a:t>
            </a:r>
          </a:p>
          <a:p>
            <a:pPr marL="0" indent="0" algn="ctr">
              <a:lnSpc>
                <a:spcPts val="1700"/>
              </a:lnSpc>
              <a:buNone/>
            </a:pPr>
            <a:r>
              <a:rPr lang="en-US" sz="1800" i="1" dirty="0">
                <a:solidFill>
                  <a:srgbClr val="C00000"/>
                </a:solidFill>
              </a:rPr>
              <a:t>UC-San Diego, W&amp;M, UC-Riverside, Columbia U, NCCU, </a:t>
            </a:r>
          </a:p>
          <a:p>
            <a:pPr marL="0" indent="0" algn="ctr">
              <a:lnSpc>
                <a:spcPts val="1700"/>
              </a:lnSpc>
              <a:buNone/>
            </a:pPr>
            <a:r>
              <a:rPr lang="en-US" sz="1800" i="1" dirty="0">
                <a:solidFill>
                  <a:srgbClr val="C00000"/>
                </a:solidFill>
              </a:rPr>
              <a:t>Washington State, UT-Arlington, UM-Ann Arbor</a:t>
            </a:r>
          </a:p>
        </p:txBody>
      </p:sp>
      <p:sp>
        <p:nvSpPr>
          <p:cNvPr id="6" name="Title 1"/>
          <p:cNvSpPr txBox="1">
            <a:spLocks/>
          </p:cNvSpPr>
          <p:nvPr/>
        </p:nvSpPr>
        <p:spPr>
          <a:xfrm>
            <a:off x="2362200" y="152400"/>
            <a:ext cx="7772400" cy="91440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3400"/>
              </a:lnSpc>
            </a:pPr>
            <a:r>
              <a:rPr lang="en-US" sz="2800" dirty="0">
                <a:solidFill>
                  <a:schemeClr val="bg1"/>
                </a:solidFill>
                <a:effectLst>
                  <a:outerShdw blurRad="38100" dist="38100" dir="2700000" algn="tl">
                    <a:srgbClr val="000000">
                      <a:alpha val="43137"/>
                    </a:srgbClr>
                  </a:outerShdw>
                </a:effectLst>
              </a:rPr>
              <a:t>Proposed Physics Projects</a:t>
            </a:r>
          </a:p>
          <a:p>
            <a:pPr>
              <a:lnSpc>
                <a:spcPts val="3400"/>
              </a:lnSpc>
            </a:pPr>
            <a:r>
              <a:rPr lang="en-US" sz="2800" dirty="0">
                <a:solidFill>
                  <a:schemeClr val="bg1"/>
                </a:solidFill>
                <a:effectLst>
                  <a:outerShdw blurRad="38100" dist="38100" dir="2700000" algn="tl">
                    <a:srgbClr val="000000">
                      <a:alpha val="43137"/>
                    </a:srgbClr>
                  </a:outerShdw>
                </a:effectLst>
              </a:rPr>
              <a:t>Electron-positron plasmas, Bose condensation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408737"/>
            <a:ext cx="1143000" cy="357188"/>
          </a:xfrm>
          <a:prstGeom prst="rect">
            <a:avLst/>
          </a:prstGeom>
        </p:spPr>
      </p:pic>
      <p:pic>
        <p:nvPicPr>
          <p:cNvPr id="10" name="Picture 2" descr="Directory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6432332"/>
            <a:ext cx="1295400" cy="3079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8077200" y="6416676"/>
            <a:ext cx="2133600" cy="365125"/>
          </a:xfrm>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397431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400394"/>
            <a:ext cx="8153400" cy="4924207"/>
          </a:xfrm>
        </p:spPr>
        <p:txBody>
          <a:bodyPr>
            <a:noAutofit/>
          </a:bodyPr>
          <a:lstStyle/>
          <a:p>
            <a:pPr marL="0" indent="0" algn="ctr">
              <a:lnSpc>
                <a:spcPts val="2000"/>
              </a:lnSpc>
              <a:buNone/>
            </a:pPr>
            <a:r>
              <a:rPr lang="en-US" sz="2000" b="1" i="1" dirty="0" err="1"/>
              <a:t>Positronium</a:t>
            </a:r>
            <a:r>
              <a:rPr lang="en-US" sz="2000" b="1" i="1" dirty="0"/>
              <a:t> Atom is a Unique </a:t>
            </a:r>
            <a:r>
              <a:rPr lang="en-US" sz="2000" b="1" i="1" u="sng" dirty="0"/>
              <a:t>Totally Neutral</a:t>
            </a:r>
            <a:r>
              <a:rPr lang="en-US" sz="2000" b="1" i="1" dirty="0"/>
              <a:t> Particle-Antiparticle</a:t>
            </a:r>
          </a:p>
          <a:p>
            <a:pPr marL="0" indent="0" algn="ctr">
              <a:lnSpc>
                <a:spcPts val="2000"/>
              </a:lnSpc>
              <a:buNone/>
            </a:pPr>
            <a:r>
              <a:rPr lang="en-US" sz="2000" b="1" i="1" dirty="0"/>
              <a:t>Atomic System (all </a:t>
            </a:r>
            <a:r>
              <a:rPr lang="en-US" sz="2000" b="1" i="1" dirty="0" err="1"/>
              <a:t>multipole</a:t>
            </a:r>
            <a:r>
              <a:rPr lang="en-US" sz="2000" b="1" i="1" dirty="0"/>
              <a:t> moments are identical zeros!!) </a:t>
            </a:r>
          </a:p>
          <a:p>
            <a:pPr marL="0" indent="0">
              <a:buNone/>
            </a:pPr>
            <a:endParaRPr lang="en-US" sz="1800" dirty="0"/>
          </a:p>
          <a:p>
            <a:r>
              <a:rPr lang="en-US" sz="1800" dirty="0"/>
              <a:t>Low-energy atomic physics of </a:t>
            </a:r>
            <a:r>
              <a:rPr lang="en-US" sz="1800" dirty="0" err="1"/>
              <a:t>positronium</a:t>
            </a:r>
            <a:r>
              <a:rPr lang="en-US" sz="1800" dirty="0"/>
              <a:t> is of fundamental interest</a:t>
            </a:r>
          </a:p>
          <a:p>
            <a:r>
              <a:rPr lang="en-US" sz="1800" dirty="0"/>
              <a:t>Experimentation with </a:t>
            </a:r>
            <a:r>
              <a:rPr lang="en-US" sz="1800" dirty="0" err="1"/>
              <a:t>positronium</a:t>
            </a:r>
            <a:r>
              <a:rPr lang="en-US" sz="1800" dirty="0"/>
              <a:t> is difficult due to relatively short Ps lifetime, corresponding atomic data are scarce, or unknown</a:t>
            </a:r>
          </a:p>
          <a:p>
            <a:r>
              <a:rPr lang="en-US" sz="1800" dirty="0"/>
              <a:t>Ps atom is known to scatter from a wide variety of atomic and molecular targets in the manner similar to that a bare electron does at a given collision velocity; physical reason for this similarity is not clear (looks like </a:t>
            </a:r>
            <a:r>
              <a:rPr lang="en-US" sz="1800" dirty="0">
                <a:solidFill>
                  <a:prstClr val="black"/>
                </a:solidFill>
              </a:rPr>
              <a:t>e</a:t>
            </a:r>
            <a:r>
              <a:rPr lang="en-US" sz="1800" b="1" baseline="30000" dirty="0">
                <a:solidFill>
                  <a:prstClr val="black"/>
                </a:solidFill>
              </a:rPr>
              <a:t>+</a:t>
            </a:r>
            <a:r>
              <a:rPr lang="en-US" sz="1800" dirty="0"/>
              <a:t> in Ps is heavily screened from the target electrons by its own </a:t>
            </a:r>
            <a:r>
              <a:rPr lang="en-US" sz="1800" dirty="0">
                <a:solidFill>
                  <a:prstClr val="black"/>
                </a:solidFill>
              </a:rPr>
              <a:t>e</a:t>
            </a:r>
            <a:r>
              <a:rPr lang="en-US" sz="1800" b="1" baseline="30000" dirty="0">
                <a:solidFill>
                  <a:prstClr val="black"/>
                </a:solidFill>
              </a:rPr>
              <a:t>–</a:t>
            </a:r>
            <a:r>
              <a:rPr lang="en-US" sz="1800" dirty="0"/>
              <a:t>, but </a:t>
            </a:r>
            <a:r>
              <a:rPr lang="en-US" sz="1800" i="1" dirty="0"/>
              <a:t>WHY</a:t>
            </a:r>
            <a:r>
              <a:rPr lang="en-US" sz="1800" dirty="0"/>
              <a:t> ??..)</a:t>
            </a:r>
          </a:p>
          <a:p>
            <a:r>
              <a:rPr lang="en-US" sz="1800" dirty="0"/>
              <a:t>Knowledge of how Ps interacts with matter is crucial for better understanding of  a variety of phenomena, ranging from interstellar clouds (environment in which positrons annihilate in outer space) to radiation </a:t>
            </a:r>
            <a:r>
              <a:rPr lang="en-US" sz="1800" dirty="0" err="1"/>
              <a:t>dosimetry</a:t>
            </a:r>
            <a:r>
              <a:rPr lang="en-US" sz="1800" dirty="0"/>
              <a:t> of the human body</a:t>
            </a:r>
          </a:p>
          <a:p>
            <a:pPr marL="0" indent="0">
              <a:spcBef>
                <a:spcPts val="0"/>
              </a:spcBef>
              <a:buNone/>
            </a:pPr>
            <a:endParaRPr lang="en-US" sz="1800" dirty="0"/>
          </a:p>
          <a:p>
            <a:pPr marL="0" indent="0" algn="ctr">
              <a:lnSpc>
                <a:spcPts val="1800"/>
              </a:lnSpc>
              <a:spcBef>
                <a:spcPts val="0"/>
              </a:spcBef>
              <a:buNone/>
            </a:pPr>
            <a:r>
              <a:rPr lang="en-US" sz="1800" i="1" dirty="0">
                <a:solidFill>
                  <a:srgbClr val="FF0000"/>
                </a:solidFill>
              </a:rPr>
              <a:t>University of College, London, U.K. (G. </a:t>
            </a:r>
            <a:r>
              <a:rPr lang="en-US" sz="1800" i="1" dirty="0" err="1">
                <a:solidFill>
                  <a:srgbClr val="FF0000"/>
                </a:solidFill>
              </a:rPr>
              <a:t>Laricchia</a:t>
            </a:r>
            <a:r>
              <a:rPr lang="en-US" sz="1800" i="1" dirty="0">
                <a:solidFill>
                  <a:srgbClr val="FF0000"/>
                </a:solidFill>
              </a:rPr>
              <a:t>) is the only place in the world </a:t>
            </a:r>
          </a:p>
          <a:p>
            <a:pPr marL="0" indent="0" algn="ctr">
              <a:lnSpc>
                <a:spcPts val="1800"/>
              </a:lnSpc>
              <a:buNone/>
            </a:pPr>
            <a:r>
              <a:rPr lang="en-US" sz="1800" i="1" dirty="0">
                <a:solidFill>
                  <a:srgbClr val="FF0000"/>
                </a:solidFill>
              </a:rPr>
              <a:t>where the Ps beam currently exists…….</a:t>
            </a:r>
            <a:endParaRPr lang="en-US" sz="1800" dirty="0"/>
          </a:p>
        </p:txBody>
      </p:sp>
      <p:sp>
        <p:nvSpPr>
          <p:cNvPr id="6" name="Title 1"/>
          <p:cNvSpPr txBox="1">
            <a:spLocks/>
          </p:cNvSpPr>
          <p:nvPr/>
        </p:nvSpPr>
        <p:spPr>
          <a:xfrm>
            <a:off x="2438400" y="228600"/>
            <a:ext cx="7772400" cy="91440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3400"/>
              </a:lnSpc>
            </a:pPr>
            <a:r>
              <a:rPr lang="en-US" sz="2800" dirty="0">
                <a:solidFill>
                  <a:schemeClr val="bg1"/>
                </a:solidFill>
                <a:effectLst>
                  <a:outerShdw blurRad="38100" dist="38100" dir="2700000" algn="tl">
                    <a:srgbClr val="000000">
                      <a:alpha val="43137"/>
                    </a:srgbClr>
                  </a:outerShdw>
                </a:effectLst>
              </a:rPr>
              <a:t>Proposed Physics Projects</a:t>
            </a:r>
          </a:p>
          <a:p>
            <a:pPr>
              <a:lnSpc>
                <a:spcPts val="3400"/>
              </a:lnSpc>
            </a:pPr>
            <a:r>
              <a:rPr lang="en-US" sz="2800" dirty="0">
                <a:solidFill>
                  <a:schemeClr val="bg1"/>
                </a:solidFill>
                <a:effectLst>
                  <a:outerShdw blurRad="38100" dist="38100" dir="2700000" algn="tl">
                    <a:srgbClr val="000000">
                      <a:alpha val="43137"/>
                    </a:srgbClr>
                  </a:outerShdw>
                </a:effectLst>
              </a:rPr>
              <a:t>Atomic Physics of Ps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348412"/>
            <a:ext cx="1143000" cy="357188"/>
          </a:xfrm>
          <a:prstGeom prst="rect">
            <a:avLst/>
          </a:prstGeom>
        </p:spPr>
      </p:pic>
      <p:pic>
        <p:nvPicPr>
          <p:cNvPr id="10" name="Picture 2" descr="Directory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6372007"/>
            <a:ext cx="1295400" cy="3079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567737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219201"/>
            <a:ext cx="8129912" cy="4800601"/>
          </a:xfrm>
        </p:spPr>
        <p:txBody>
          <a:bodyPr>
            <a:noAutofit/>
          </a:bodyPr>
          <a:lstStyle/>
          <a:p>
            <a:pPr marL="0" indent="0" algn="ctr">
              <a:spcBef>
                <a:spcPts val="0"/>
              </a:spcBef>
              <a:buNone/>
            </a:pPr>
            <a:r>
              <a:rPr lang="en-US" sz="2000" b="1" i="1" dirty="0"/>
              <a:t>New Physics Beyond the Standard Model</a:t>
            </a:r>
          </a:p>
          <a:p>
            <a:pPr marL="0" indent="0" algn="ctr">
              <a:lnSpc>
                <a:spcPts val="2000"/>
              </a:lnSpc>
              <a:spcBef>
                <a:spcPts val="0"/>
              </a:spcBef>
              <a:buNone/>
            </a:pPr>
            <a:endParaRPr lang="en-US" sz="2000" b="1" dirty="0"/>
          </a:p>
          <a:p>
            <a:pPr>
              <a:spcBef>
                <a:spcPts val="0"/>
              </a:spcBef>
            </a:pPr>
            <a:r>
              <a:rPr lang="en-US" sz="1800" dirty="0"/>
              <a:t>Measurements of the </a:t>
            </a:r>
            <a:r>
              <a:rPr lang="en-US" sz="1800" dirty="0" err="1"/>
              <a:t>ortho</a:t>
            </a:r>
            <a:r>
              <a:rPr lang="en-US" sz="1800" dirty="0"/>
              <a:t>-Ps decay rate in vacuum with the highest possible precision are needed to test the 3</a:t>
            </a:r>
            <a:r>
              <a:rPr lang="el-GR" sz="1800" dirty="0"/>
              <a:t>γ</a:t>
            </a:r>
            <a:r>
              <a:rPr lang="en-US" sz="1800" dirty="0"/>
              <a:t>-decay cross-section QED predictions</a:t>
            </a:r>
          </a:p>
          <a:p>
            <a:pPr marL="0" indent="0">
              <a:buNone/>
            </a:pPr>
            <a:r>
              <a:rPr lang="en-US" sz="1800" dirty="0"/>
              <a:t>      Currently running experiments have errors of at least two orders of magnitude   </a:t>
            </a:r>
          </a:p>
          <a:p>
            <a:pPr marL="0" indent="0">
              <a:buNone/>
            </a:pPr>
            <a:r>
              <a:rPr lang="en-US" sz="1800" dirty="0"/>
              <a:t>      greater than the error of the theoretical value predicted by the QED</a:t>
            </a:r>
          </a:p>
          <a:p>
            <a:pPr marL="0" indent="0">
              <a:buNone/>
            </a:pPr>
            <a:r>
              <a:rPr lang="en-US" sz="1800" dirty="0"/>
              <a:t>      Discrepancy between the QED and the experiment may be explained by</a:t>
            </a:r>
          </a:p>
          <a:p>
            <a:pPr marL="0" indent="0">
              <a:buNone/>
            </a:pPr>
            <a:r>
              <a:rPr lang="en-US" sz="1800" dirty="0"/>
              <a:t>       </a:t>
            </a:r>
            <a:r>
              <a:rPr lang="en-US" sz="1800" dirty="0" err="1"/>
              <a:t>i</a:t>
            </a:r>
            <a:r>
              <a:rPr lang="en-US" sz="1800" dirty="0"/>
              <a:t>) extra-dimensions, ii) fractionally charged particles, iii) new particles </a:t>
            </a:r>
          </a:p>
          <a:p>
            <a:pPr marL="0" indent="0">
              <a:buNone/>
            </a:pPr>
            <a:r>
              <a:rPr lang="en-US" sz="1800" dirty="0"/>
              <a:t>       iv) dark matter of the mirror matter type</a:t>
            </a:r>
          </a:p>
          <a:p>
            <a:r>
              <a:rPr lang="en-US" sz="1800" dirty="0"/>
              <a:t>Anti-hydrogen atoms, </a:t>
            </a:r>
            <a:r>
              <a:rPr lang="en-US" sz="1800" dirty="0">
                <a:latin typeface="CMR10"/>
              </a:rPr>
              <a:t>spectroscopy of bound</a:t>
            </a:r>
          </a:p>
          <a:p>
            <a:pPr marL="0" indent="0">
              <a:buNone/>
            </a:pPr>
            <a:r>
              <a:rPr lang="en-US" sz="1800" dirty="0">
                <a:latin typeface="CMR10"/>
              </a:rPr>
              <a:t>       leptonic systems</a:t>
            </a:r>
            <a:endParaRPr lang="en-US" sz="1800" dirty="0"/>
          </a:p>
          <a:p>
            <a:r>
              <a:rPr lang="en-US" sz="1800" dirty="0">
                <a:latin typeface="CMR10"/>
              </a:rPr>
              <a:t>Test of gravity using anti-matter  </a:t>
            </a:r>
          </a:p>
          <a:p>
            <a:r>
              <a:rPr lang="en-US" sz="1800" dirty="0">
                <a:latin typeface="CMR10"/>
              </a:rPr>
              <a:t>T</a:t>
            </a:r>
            <a:r>
              <a:rPr lang="en-US" sz="1800" dirty="0"/>
              <a:t>est of equivalence principle</a:t>
            </a:r>
          </a:p>
          <a:p>
            <a:r>
              <a:rPr lang="en-US" sz="1800" dirty="0"/>
              <a:t>Formation of Ps</a:t>
            </a:r>
            <a:r>
              <a:rPr lang="en-US" sz="1800" baseline="-25000" dirty="0"/>
              <a:t>2 </a:t>
            </a:r>
            <a:r>
              <a:rPr lang="en-US" sz="1800" dirty="0">
                <a:latin typeface="CMR10"/>
              </a:rPr>
              <a:t>molecule</a:t>
            </a:r>
          </a:p>
          <a:p>
            <a:r>
              <a:rPr lang="en-US" sz="1800" dirty="0">
                <a:latin typeface="CMR10"/>
              </a:rPr>
              <a:t>create exotic molecules such as positronic water </a:t>
            </a:r>
            <a:endParaRPr lang="en-US" sz="1800" baseline="-25000" dirty="0"/>
          </a:p>
          <a:p>
            <a:r>
              <a:rPr lang="en-US" sz="1800" dirty="0">
                <a:latin typeface="CMR10"/>
              </a:rPr>
              <a:t>creation of Ps Bose-Einstein condensates</a:t>
            </a:r>
            <a:endParaRPr lang="en-US" sz="1800" dirty="0"/>
          </a:p>
          <a:p>
            <a:pPr marL="0" indent="0" algn="ctr">
              <a:lnSpc>
                <a:spcPts val="1800"/>
              </a:lnSpc>
              <a:spcBef>
                <a:spcPts val="0"/>
              </a:spcBef>
              <a:buNone/>
            </a:pPr>
            <a:r>
              <a:rPr lang="en-US" sz="1800" dirty="0"/>
              <a:t> </a:t>
            </a:r>
            <a:r>
              <a:rPr lang="en-US" sz="1800" i="1" dirty="0">
                <a:solidFill>
                  <a:srgbClr val="C00000"/>
                </a:solidFill>
              </a:rPr>
              <a:t>Prospective Partners: </a:t>
            </a:r>
          </a:p>
          <a:p>
            <a:pPr marL="0" indent="0" algn="ctr">
              <a:lnSpc>
                <a:spcPts val="1700"/>
              </a:lnSpc>
              <a:buNone/>
            </a:pPr>
            <a:r>
              <a:rPr lang="en-US" sz="1800" i="1" dirty="0">
                <a:solidFill>
                  <a:srgbClr val="C00000"/>
                </a:solidFill>
              </a:rPr>
              <a:t>JLAB, UC-San Diego, W&amp;M, UC-Riverside, Columbia U</a:t>
            </a:r>
            <a:endParaRPr lang="en-US" sz="1800" dirty="0"/>
          </a:p>
          <a:p>
            <a:pPr marL="0" indent="0" algn="ctr">
              <a:lnSpc>
                <a:spcPts val="1800"/>
              </a:lnSpc>
              <a:spcBef>
                <a:spcPts val="0"/>
              </a:spcBef>
              <a:buNone/>
            </a:pPr>
            <a:endParaRPr lang="en-US" sz="1800" i="1" dirty="0">
              <a:solidFill>
                <a:srgbClr val="C00000"/>
              </a:solidFill>
            </a:endParaRPr>
          </a:p>
        </p:txBody>
      </p:sp>
      <p:sp>
        <p:nvSpPr>
          <p:cNvPr id="6" name="Title 1"/>
          <p:cNvSpPr txBox="1">
            <a:spLocks/>
          </p:cNvSpPr>
          <p:nvPr/>
        </p:nvSpPr>
        <p:spPr>
          <a:xfrm>
            <a:off x="2209800" y="228600"/>
            <a:ext cx="7772400" cy="91440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dirty="0">
                <a:solidFill>
                  <a:schemeClr val="bg1"/>
                </a:solidFill>
                <a:effectLst>
                  <a:outerShdw blurRad="38100" dist="38100" dir="2700000" algn="tl">
                    <a:srgbClr val="000000">
                      <a:alpha val="43137"/>
                    </a:srgbClr>
                  </a:outerShdw>
                </a:effectLst>
              </a:rPr>
              <a:t>Proposed Physics Projects</a:t>
            </a:r>
          </a:p>
          <a:p>
            <a:pPr>
              <a:lnSpc>
                <a:spcPts val="3400"/>
              </a:lnSpc>
            </a:pPr>
            <a:r>
              <a:rPr lang="en-US" sz="2800" dirty="0">
                <a:solidFill>
                  <a:schemeClr val="bg1"/>
                </a:solidFill>
                <a:effectLst>
                  <a:outerShdw blurRad="38100" dist="38100" dir="2700000" algn="tl">
                    <a:srgbClr val="000000">
                      <a:alpha val="43137"/>
                    </a:srgbClr>
                  </a:outerShdw>
                </a:effectLst>
              </a:rPr>
              <a:t>Understanding Fundamentals of Nature</a:t>
            </a:r>
          </a:p>
        </p:txBody>
      </p:sp>
      <p:sp>
        <p:nvSpPr>
          <p:cNvPr id="4" name="Slide Number Placeholder 3"/>
          <p:cNvSpPr>
            <a:spLocks noGrp="1"/>
          </p:cNvSpPr>
          <p:nvPr>
            <p:ph type="sldNum" sz="quarter" idx="12"/>
          </p:nvPr>
        </p:nvSpPr>
        <p:spPr>
          <a:xfrm>
            <a:off x="8737600" y="6356351"/>
            <a:ext cx="2844800" cy="365125"/>
          </a:xfrm>
        </p:spPr>
        <p:txBody>
          <a:bodyPr/>
          <a:lstStyle/>
          <a:p>
            <a:fld id="{B6F15528-21DE-4FAA-801E-634DDDAF4B2B}" type="slidenum">
              <a:rPr lang="en-US" smtClean="0"/>
              <a:pPr/>
              <a:t>36</a:t>
            </a:fld>
            <a:endParaRPr lang="en-US" dirty="0"/>
          </a:p>
        </p:txBody>
      </p:sp>
      <p:pic>
        <p:nvPicPr>
          <p:cNvPr id="5" name="Picture 4"/>
          <p:cNvPicPr>
            <a:picLocks noChangeAspect="1"/>
          </p:cNvPicPr>
          <p:nvPr/>
        </p:nvPicPr>
        <p:blipFill>
          <a:blip r:embed="rId3"/>
          <a:stretch>
            <a:fillRect/>
          </a:stretch>
        </p:blipFill>
        <p:spPr>
          <a:xfrm>
            <a:off x="7425559" y="3797478"/>
            <a:ext cx="4091151" cy="2677710"/>
          </a:xfrm>
          <a:prstGeom prst="rect">
            <a:avLst/>
          </a:prstGeom>
        </p:spPr>
      </p:pic>
    </p:spTree>
    <p:extLst>
      <p:ext uri="{BB962C8B-B14F-4D97-AF65-F5344CB8AC3E}">
        <p14:creationId xmlns:p14="http://schemas.microsoft.com/office/powerpoint/2010/main" val="3339841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94553" y="40180"/>
            <a:ext cx="11741285" cy="101654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a:effectLst>
                  <a:outerShdw blurRad="50800" dist="38100" dir="5400000" algn="t" rotWithShape="0">
                    <a:prstClr val="black">
                      <a:alpha val="40000"/>
                    </a:prstClr>
                  </a:outerShdw>
                </a:effectLst>
              </a:rPr>
              <a:t>Confluence of high demand LERF infrastructure and existing research programs</a:t>
            </a:r>
          </a:p>
        </p:txBody>
      </p:sp>
      <p:sp>
        <p:nvSpPr>
          <p:cNvPr id="7" name="Rectangle 6"/>
          <p:cNvSpPr/>
          <p:nvPr/>
        </p:nvSpPr>
        <p:spPr>
          <a:xfrm>
            <a:off x="194552" y="1056720"/>
            <a:ext cx="11741285" cy="6001643"/>
          </a:xfrm>
          <a:prstGeom prst="rect">
            <a:avLst/>
          </a:prstGeom>
        </p:spPr>
        <p:txBody>
          <a:bodyPr wrap="square">
            <a:spAutoFit/>
          </a:bodyPr>
          <a:lstStyle/>
          <a:p>
            <a:pPr marL="285750" indent="-285750">
              <a:buFont typeface="Arial" pitchFamily="34" charset="0"/>
              <a:buChar char="•"/>
            </a:pPr>
            <a:r>
              <a:rPr lang="en-US" sz="2400" dirty="0"/>
              <a:t>Nano technology with low dimensional systems (OD QD, 1D nanowires, nanotubes, 2D thin films) will be the most important technology in future</a:t>
            </a:r>
          </a:p>
          <a:p>
            <a:pPr marL="285750" indent="-285750">
              <a:buFont typeface="Arial" pitchFamily="34" charset="0"/>
              <a:buChar char="•"/>
            </a:pPr>
            <a:r>
              <a:rPr lang="en-US" sz="2400" dirty="0"/>
              <a:t>All industries will be affected photovoltaics, semiconductors, catalysts, superconductors, polymers, biological systems, batteries, etc. </a:t>
            </a:r>
          </a:p>
          <a:p>
            <a:pPr marL="285750" indent="-285750">
              <a:buFont typeface="Arial" pitchFamily="34" charset="0"/>
              <a:buChar char="•"/>
            </a:pPr>
            <a:r>
              <a:rPr lang="en-US" sz="2400" dirty="0"/>
              <a:t>The positron beams technique are the most powerful for such objects characterization, electron structure, energy levels, topography, dopants concentrations, </a:t>
            </a:r>
            <a:r>
              <a:rPr lang="en-US" sz="2400" dirty="0" err="1"/>
              <a:t>etc</a:t>
            </a:r>
            <a:r>
              <a:rPr lang="en-US" sz="2400" dirty="0"/>
              <a:t>…</a:t>
            </a:r>
          </a:p>
          <a:p>
            <a:pPr marL="285750" indent="-285750">
              <a:buFont typeface="Arial" pitchFamily="34" charset="0"/>
              <a:buChar char="•"/>
            </a:pPr>
            <a:r>
              <a:rPr lang="en-US" sz="2400" dirty="0"/>
              <a:t>The </a:t>
            </a:r>
            <a:r>
              <a:rPr lang="en-US" sz="2400" dirty="0" err="1"/>
              <a:t>JLab</a:t>
            </a:r>
            <a:r>
              <a:rPr lang="en-US" sz="2400" dirty="0"/>
              <a:t> LERF high quality electron beam after modest modification could be used to produce the most intense and highest brightness pulsed positron beam</a:t>
            </a:r>
          </a:p>
          <a:p>
            <a:pPr marL="285750" indent="-285750">
              <a:buFont typeface="Arial" pitchFamily="34" charset="0"/>
              <a:buChar char="•"/>
            </a:pPr>
            <a:r>
              <a:rPr lang="en-US" sz="2400" dirty="0"/>
              <a:t>Existing JLAB materials and physics programs will benefit: pulsed laser deposition, </a:t>
            </a:r>
          </a:p>
          <a:p>
            <a:r>
              <a:rPr lang="en-US" sz="2400" dirty="0"/>
              <a:t>    polymer surface processing, polymer or fiber production, new friction, filtration, wetting, </a:t>
            </a:r>
          </a:p>
          <a:p>
            <a:r>
              <a:rPr lang="en-US" sz="2400" dirty="0"/>
              <a:t>    or appearance characteristics, better adhesion for forming multicomponent film products </a:t>
            </a:r>
          </a:p>
          <a:p>
            <a:r>
              <a:rPr lang="en-US" sz="2400" dirty="0"/>
              <a:t>    or composite structures, more effective fibers for use in filters, and improved feel of </a:t>
            </a:r>
          </a:p>
          <a:p>
            <a:r>
              <a:rPr lang="en-US" sz="2400" dirty="0"/>
              <a:t>    synthetic fiber fabrics; carbon nanotubes, metal surface processing hardening, smoothing, </a:t>
            </a:r>
          </a:p>
          <a:p>
            <a:r>
              <a:rPr lang="en-US" sz="2400" dirty="0"/>
              <a:t>    texturing, and improving the corrosion resistance of metals, electronic materials, </a:t>
            </a:r>
          </a:p>
          <a:p>
            <a:r>
              <a:rPr lang="en-US" sz="2400" dirty="0"/>
              <a:t>     micromachining</a:t>
            </a:r>
          </a:p>
          <a:p>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400800"/>
            <a:ext cx="1143000" cy="357188"/>
          </a:xfrm>
          <a:prstGeom prst="rect">
            <a:avLst/>
          </a:prstGeom>
        </p:spPr>
      </p:pic>
      <p:pic>
        <p:nvPicPr>
          <p:cNvPr id="11" name="Picture 2" descr="Directory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9076" y="6413478"/>
            <a:ext cx="1295400" cy="3079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3923528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200400" y="228600"/>
            <a:ext cx="5562600" cy="60960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a:effectLst>
                  <a:outerShdw blurRad="50800" dist="38100" dir="5400000" algn="t" rotWithShape="0">
                    <a:prstClr val="black">
                      <a:alpha val="40000"/>
                    </a:prstClr>
                  </a:outerShdw>
                </a:effectLst>
              </a:rPr>
              <a:t>Roadmap of consortium</a:t>
            </a:r>
          </a:p>
        </p:txBody>
      </p:sp>
      <p:sp>
        <p:nvSpPr>
          <p:cNvPr id="7" name="Rectangle 6"/>
          <p:cNvSpPr/>
          <p:nvPr/>
        </p:nvSpPr>
        <p:spPr>
          <a:xfrm>
            <a:off x="2971800" y="1142998"/>
            <a:ext cx="6853518" cy="4154984"/>
          </a:xfrm>
          <a:prstGeom prst="rect">
            <a:avLst/>
          </a:prstGeom>
        </p:spPr>
        <p:txBody>
          <a:bodyPr wrap="square">
            <a:spAutoFit/>
          </a:bodyPr>
          <a:lstStyle/>
          <a:p>
            <a:pPr marL="285750" indent="-285750">
              <a:buFont typeface="Arial" pitchFamily="34" charset="0"/>
              <a:buChar char="•"/>
            </a:pPr>
            <a:r>
              <a:rPr lang="en-US" sz="2400" dirty="0"/>
              <a:t>Form a </a:t>
            </a:r>
            <a:r>
              <a:rPr lang="en-US" sz="2400" dirty="0">
                <a:solidFill>
                  <a:srgbClr val="C00000"/>
                </a:solidFill>
              </a:rPr>
              <a:t>consortium board</a:t>
            </a:r>
          </a:p>
          <a:p>
            <a:r>
              <a:rPr lang="en-US" sz="2400" dirty="0"/>
              <a:t>                monthly meetings</a:t>
            </a:r>
          </a:p>
          <a:p>
            <a:pPr marL="285750" indent="-285750">
              <a:buFont typeface="Arial" pitchFamily="34" charset="0"/>
              <a:buChar char="•"/>
            </a:pPr>
            <a:r>
              <a:rPr lang="en-US" sz="2400" dirty="0"/>
              <a:t>Conference at </a:t>
            </a:r>
            <a:r>
              <a:rPr lang="en-US" sz="2400" dirty="0" err="1"/>
              <a:t>JLab</a:t>
            </a:r>
            <a:r>
              <a:rPr lang="en-US" sz="2400" dirty="0"/>
              <a:t> </a:t>
            </a:r>
          </a:p>
          <a:p>
            <a:r>
              <a:rPr lang="en-US" sz="2400" dirty="0"/>
              <a:t>               potential users</a:t>
            </a:r>
          </a:p>
          <a:p>
            <a:r>
              <a:rPr lang="en-US" sz="2400" dirty="0"/>
              <a:t>               physics program</a:t>
            </a:r>
          </a:p>
          <a:p>
            <a:pPr marL="285750" indent="-285750">
              <a:buFont typeface="Arial" pitchFamily="34" charset="0"/>
              <a:buChar char="•"/>
            </a:pPr>
            <a:r>
              <a:rPr lang="en-US" sz="2400" dirty="0"/>
              <a:t>Colloquium/Seminars by prominent experts</a:t>
            </a:r>
          </a:p>
          <a:p>
            <a:pPr marL="285750" indent="-285750">
              <a:buFont typeface="Arial" pitchFamily="34" charset="0"/>
              <a:buChar char="•"/>
            </a:pPr>
            <a:r>
              <a:rPr lang="en-US" sz="2400" dirty="0"/>
              <a:t>Committee for experiments and beam time integrated with LERF PAC operation</a:t>
            </a:r>
          </a:p>
          <a:p>
            <a:pPr marL="285750" indent="-285750">
              <a:buFont typeface="Arial" pitchFamily="34" charset="0"/>
              <a:buChar char="•"/>
            </a:pPr>
            <a:r>
              <a:rPr lang="en-US" sz="2400" dirty="0"/>
              <a:t>Involve industry/NASA/NAVY and local government</a:t>
            </a:r>
          </a:p>
          <a:p>
            <a:pPr marL="285750" indent="-285750">
              <a:buFont typeface="Arial" pitchFamily="34" charset="0"/>
              <a:buChar char="•"/>
            </a:pPr>
            <a:r>
              <a:rPr lang="en-US" sz="2400" dirty="0"/>
              <a:t>Provision of expansion, e.g. a larger lab building</a:t>
            </a:r>
          </a:p>
          <a:p>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400800"/>
            <a:ext cx="1143000" cy="357188"/>
          </a:xfrm>
          <a:prstGeom prst="rect">
            <a:avLst/>
          </a:prstGeom>
        </p:spPr>
      </p:pic>
      <p:pic>
        <p:nvPicPr>
          <p:cNvPr id="11" name="Picture 2" descr="Directory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6372007"/>
            <a:ext cx="1295400" cy="3079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983708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9586" y="372182"/>
            <a:ext cx="7391400" cy="923218"/>
          </a:xfr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p>
            <a:r>
              <a:rPr lang="en-US" sz="3200" dirty="0">
                <a:effectLst>
                  <a:outerShdw blurRad="50800" dist="38100" dir="5400000" algn="t" rotWithShape="0">
                    <a:prstClr val="black">
                      <a:alpha val="40000"/>
                    </a:prstClr>
                  </a:outerShdw>
                </a:effectLst>
              </a:rPr>
              <a:t>Conclusion</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347412"/>
            <a:ext cx="1143000" cy="357188"/>
          </a:xfrm>
          <a:prstGeom prst="rect">
            <a:avLst/>
          </a:prstGeom>
        </p:spPr>
      </p:pic>
      <p:pic>
        <p:nvPicPr>
          <p:cNvPr id="14" name="Picture 2" descr="Directory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6372007"/>
            <a:ext cx="1295400" cy="30799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438400" y="1391055"/>
            <a:ext cx="7543800" cy="43239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0000CC"/>
              </a:buClr>
            </a:pPr>
            <a:r>
              <a:rPr lang="en-US" sz="2400" dirty="0"/>
              <a:t>Utilize JLAB LERF to produce the most intense 4x10</a:t>
            </a:r>
            <a:r>
              <a:rPr lang="en-US" sz="2400" baseline="30000" dirty="0"/>
              <a:t>10 </a:t>
            </a:r>
            <a:r>
              <a:rPr lang="en-US" sz="2400" dirty="0"/>
              <a:t>e</a:t>
            </a:r>
            <a:r>
              <a:rPr lang="en-US" sz="2400" baseline="30000" dirty="0"/>
              <a:t>+</a:t>
            </a:r>
            <a:r>
              <a:rPr lang="en-US" sz="2400" dirty="0"/>
              <a:t>/s and the highest brightness 10,000 times more than elsewhere.</a:t>
            </a:r>
          </a:p>
          <a:p>
            <a:pPr algn="just">
              <a:buClr>
                <a:srgbClr val="0000CC"/>
              </a:buClr>
            </a:pPr>
            <a:r>
              <a:rPr lang="en-US" sz="2400" dirty="0"/>
              <a:t>Create unique center for positron fundamental and applied research</a:t>
            </a:r>
          </a:p>
          <a:p>
            <a:pPr algn="just">
              <a:buClr>
                <a:srgbClr val="0000CC"/>
              </a:buClr>
            </a:pPr>
            <a:r>
              <a:rPr lang="en-US" sz="2400" dirty="0"/>
              <a:t>There is strong interest in academia and industry, both willing to support program</a:t>
            </a:r>
          </a:p>
          <a:p>
            <a:pPr algn="just">
              <a:buClr>
                <a:srgbClr val="0000CC"/>
              </a:buClr>
            </a:pPr>
            <a:r>
              <a:rPr lang="en-US" sz="2400" dirty="0"/>
              <a:t>The project is in alignment with existing CEBAF and LERF  research</a:t>
            </a:r>
          </a:p>
          <a:p>
            <a:pPr algn="just">
              <a:buClr>
                <a:srgbClr val="0000CC"/>
              </a:buClr>
            </a:pPr>
            <a:r>
              <a:rPr lang="en-US" sz="2400" dirty="0"/>
              <a:t>Significant work is already completed and there is no any technical difficulty to realize the program</a:t>
            </a:r>
          </a:p>
          <a:p>
            <a:pPr algn="just">
              <a:buClr>
                <a:srgbClr val="0000CC"/>
              </a:buClr>
            </a:pPr>
            <a:r>
              <a:rPr lang="en-US" sz="2400" dirty="0"/>
              <a:t>The cost is modest and could be easily achieved</a:t>
            </a:r>
          </a:p>
          <a:p>
            <a:pPr algn="just">
              <a:buClr>
                <a:srgbClr val="0000CC"/>
              </a:buClr>
            </a:pPr>
            <a:endParaRPr lang="en-US" sz="19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337717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Outlook</a:t>
            </a:r>
          </a:p>
        </p:txBody>
      </p:sp>
      <p:sp>
        <p:nvSpPr>
          <p:cNvPr id="3" name="Content Placeholder 2"/>
          <p:cNvSpPr>
            <a:spLocks noGrp="1"/>
          </p:cNvSpPr>
          <p:nvPr>
            <p:ph idx="1"/>
          </p:nvPr>
        </p:nvSpPr>
        <p:spPr/>
        <p:txBody>
          <a:bodyPr>
            <a:normAutofit lnSpcReduction="10000"/>
          </a:bodyPr>
          <a:lstStyle/>
          <a:p>
            <a:r>
              <a:rPr lang="en-US" dirty="0"/>
              <a:t>Motivation – Create the unique center for positron science</a:t>
            </a:r>
          </a:p>
          <a:p>
            <a:r>
              <a:rPr lang="en-US" dirty="0"/>
              <a:t>The most intense and the highest brightness positron beam</a:t>
            </a:r>
          </a:p>
          <a:p>
            <a:pPr marL="0" indent="0">
              <a:buNone/>
            </a:pPr>
            <a:r>
              <a:rPr lang="en-US" dirty="0"/>
              <a:t>    Comparison LERF vs. other facilities </a:t>
            </a:r>
          </a:p>
          <a:p>
            <a:r>
              <a:rPr lang="en-US" dirty="0"/>
              <a:t>How it would be achieved </a:t>
            </a:r>
          </a:p>
          <a:p>
            <a:pPr marL="0" indent="0">
              <a:buNone/>
            </a:pPr>
            <a:r>
              <a:rPr lang="en-US" dirty="0"/>
              <a:t>    What is already done and pathway to the completion </a:t>
            </a:r>
          </a:p>
          <a:p>
            <a:r>
              <a:rPr lang="en-US" dirty="0"/>
              <a:t>Why it is needed</a:t>
            </a:r>
          </a:p>
          <a:p>
            <a:r>
              <a:rPr lang="en-US" dirty="0"/>
              <a:t>Possibilities that it opens, impact on science and industry</a:t>
            </a:r>
          </a:p>
          <a:p>
            <a:r>
              <a:rPr lang="en-US" dirty="0"/>
              <a:t>Conclusion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4514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55900" y="79834"/>
            <a:ext cx="7169101" cy="605967"/>
          </a:xfr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p>
            <a:r>
              <a:rPr lang="en-US" sz="2400" dirty="0">
                <a:effectLst>
                  <a:outerShdw blurRad="50800" dist="38100" dir="5400000" algn="t" rotWithShape="0">
                    <a:prstClr val="black">
                      <a:alpha val="40000"/>
                    </a:prstClr>
                  </a:outerShdw>
                </a:effectLst>
              </a:rPr>
              <a:t>Existing slow positron facilities (T</a:t>
            </a:r>
            <a:r>
              <a:rPr lang="en-US" sz="2400" baseline="-25000" dirty="0">
                <a:effectLst>
                  <a:outerShdw blurRad="50800" dist="38100" dir="5400000" algn="t" rotWithShape="0">
                    <a:prstClr val="black">
                      <a:alpha val="40000"/>
                    </a:prstClr>
                  </a:outerShdw>
                </a:effectLst>
              </a:rPr>
              <a:t>+</a:t>
            </a:r>
            <a:r>
              <a:rPr lang="en-US" sz="2400" dirty="0">
                <a:effectLst>
                  <a:outerShdw blurRad="50800" dist="38100" dir="5400000" algn="t" rotWithShape="0">
                    <a:prstClr val="black">
                      <a:alpha val="40000"/>
                    </a:prstClr>
                  </a:outerShdw>
                </a:effectLst>
              </a:rPr>
              <a:t> &lt; 30 </a:t>
            </a:r>
            <a:r>
              <a:rPr lang="en-US" sz="2400" dirty="0" err="1">
                <a:effectLst>
                  <a:outerShdw blurRad="50800" dist="38100" dir="5400000" algn="t" rotWithShape="0">
                    <a:prstClr val="black">
                      <a:alpha val="40000"/>
                    </a:prstClr>
                  </a:outerShdw>
                </a:effectLst>
              </a:rPr>
              <a:t>keV</a:t>
            </a:r>
            <a:r>
              <a:rPr lang="en-US" sz="2400" dirty="0">
                <a:effectLst>
                  <a:outerShdw blurRad="50800" dist="38100" dir="5400000" algn="t" rotWithShape="0">
                    <a:prstClr val="black">
                      <a:alpha val="40000"/>
                    </a:prstClr>
                  </a:outerShdw>
                </a:effectLst>
              </a:rPr>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
        <p:nvSpPr>
          <p:cNvPr id="21" name="TextBox 20"/>
          <p:cNvSpPr txBox="1"/>
          <p:nvPr/>
        </p:nvSpPr>
        <p:spPr>
          <a:xfrm>
            <a:off x="2389094" y="1003563"/>
            <a:ext cx="9193306" cy="5632311"/>
          </a:xfrm>
          <a:prstGeom prst="rect">
            <a:avLst/>
          </a:prstGeom>
          <a:noFill/>
        </p:spPr>
        <p:txBody>
          <a:bodyPr wrap="square" rtlCol="0">
            <a:spAutoFit/>
          </a:bodyPr>
          <a:lstStyle/>
          <a:p>
            <a:pPr marL="342900" indent="-342900">
              <a:buAutoNum type="alphaUcParenR"/>
            </a:pPr>
            <a:r>
              <a:rPr lang="en-US" sz="2000" b="1" dirty="0">
                <a:latin typeface="Times New Roman" pitchFamily="18" charset="0"/>
                <a:cs typeface="Times New Roman" pitchFamily="18" charset="0"/>
              </a:rPr>
              <a:t>Radioisotope-based slow positron facilities:</a:t>
            </a:r>
          </a:p>
          <a:p>
            <a:r>
              <a:rPr lang="en-US" sz="2000" dirty="0">
                <a:latin typeface="Times New Roman" pitchFamily="18" charset="0"/>
                <a:cs typeface="Times New Roman" pitchFamily="18" charset="0"/>
              </a:rPr>
              <a:t>Positron emitting isotopes </a:t>
            </a:r>
            <a:r>
              <a:rPr lang="en-US" sz="2000" baseline="30000" dirty="0">
                <a:latin typeface="Times New Roman" pitchFamily="18" charset="0"/>
                <a:cs typeface="Times New Roman" pitchFamily="18" charset="0"/>
              </a:rPr>
              <a:t>22</a:t>
            </a:r>
            <a:r>
              <a:rPr lang="en-US" sz="2000" dirty="0">
                <a:latin typeface="Times New Roman" pitchFamily="18" charset="0"/>
                <a:cs typeface="Times New Roman" pitchFamily="18" charset="0"/>
              </a:rPr>
              <a:t>Na (t</a:t>
            </a:r>
            <a:r>
              <a:rPr lang="en-US" sz="2000" baseline="-25000" dirty="0">
                <a:latin typeface="Times New Roman" pitchFamily="18" charset="0"/>
                <a:cs typeface="Times New Roman" pitchFamily="18" charset="0"/>
              </a:rPr>
              <a:t>1/2</a:t>
            </a:r>
            <a:r>
              <a:rPr lang="en-US" sz="2000" dirty="0">
                <a:latin typeface="Times New Roman" pitchFamily="18" charset="0"/>
                <a:cs typeface="Times New Roman" pitchFamily="18" charset="0"/>
              </a:rPr>
              <a:t>=2.6  </a:t>
            </a:r>
            <a:r>
              <a:rPr lang="en-US" sz="2000" dirty="0" err="1">
                <a:latin typeface="Times New Roman" pitchFamily="18" charset="0"/>
                <a:cs typeface="Times New Roman" pitchFamily="18" charset="0"/>
              </a:rPr>
              <a:t>yr</a:t>
            </a:r>
            <a:r>
              <a:rPr lang="en-US" sz="2000" dirty="0">
                <a:latin typeface="Times New Roman" pitchFamily="18" charset="0"/>
                <a:cs typeface="Times New Roman" pitchFamily="18" charset="0"/>
              </a:rPr>
              <a:t>), </a:t>
            </a:r>
            <a:r>
              <a:rPr lang="en-US" sz="2000" baseline="30000" dirty="0">
                <a:latin typeface="Times New Roman" pitchFamily="18" charset="0"/>
                <a:cs typeface="Times New Roman" pitchFamily="18" charset="0"/>
              </a:rPr>
              <a:t>58</a:t>
            </a:r>
            <a:r>
              <a:rPr lang="en-US" sz="2000" dirty="0">
                <a:latin typeface="Times New Roman" pitchFamily="18" charset="0"/>
                <a:cs typeface="Times New Roman" pitchFamily="18" charset="0"/>
              </a:rPr>
              <a:t>Co (t</a:t>
            </a:r>
            <a:r>
              <a:rPr lang="en-US" sz="2000" baseline="-25000" dirty="0">
                <a:latin typeface="Times New Roman" pitchFamily="18" charset="0"/>
                <a:cs typeface="Times New Roman" pitchFamily="18" charset="0"/>
              </a:rPr>
              <a:t>1/2</a:t>
            </a:r>
            <a:r>
              <a:rPr lang="en-US" sz="2000" dirty="0">
                <a:latin typeface="Times New Roman" pitchFamily="18" charset="0"/>
                <a:cs typeface="Times New Roman" pitchFamily="18" charset="0"/>
              </a:rPr>
              <a:t>=71 d), </a:t>
            </a:r>
            <a:r>
              <a:rPr lang="en-US" sz="2000" baseline="30000" dirty="0">
                <a:latin typeface="Times New Roman" pitchFamily="18" charset="0"/>
                <a:cs typeface="Times New Roman" pitchFamily="18" charset="0"/>
              </a:rPr>
              <a:t>18</a:t>
            </a:r>
            <a:r>
              <a:rPr lang="en-US" sz="2000" dirty="0">
                <a:latin typeface="Times New Roman" pitchFamily="18" charset="0"/>
                <a:cs typeface="Times New Roman" pitchFamily="18" charset="0"/>
              </a:rPr>
              <a:t>F (t</a:t>
            </a:r>
            <a:r>
              <a:rPr lang="en-US" sz="2000" baseline="-25000" dirty="0">
                <a:latin typeface="Times New Roman" pitchFamily="18" charset="0"/>
                <a:cs typeface="Times New Roman" pitchFamily="18" charset="0"/>
              </a:rPr>
              <a:t>1/2</a:t>
            </a:r>
            <a:r>
              <a:rPr lang="en-US" sz="2000" dirty="0">
                <a:latin typeface="Times New Roman" pitchFamily="18" charset="0"/>
                <a:cs typeface="Times New Roman" pitchFamily="18" charset="0"/>
              </a:rPr>
              <a:t>=109 min)</a:t>
            </a:r>
          </a:p>
          <a:p>
            <a:r>
              <a:rPr lang="en-US" sz="2000" i="1" dirty="0">
                <a:latin typeface="Times New Roman" pitchFamily="18" charset="0"/>
                <a:cs typeface="Times New Roman" pitchFamily="18" charset="0"/>
              </a:rPr>
              <a:t>Disadvantages</a:t>
            </a:r>
            <a:r>
              <a:rPr lang="en-US" sz="2000" dirty="0">
                <a:latin typeface="Times New Roman" pitchFamily="18" charset="0"/>
                <a:cs typeface="Times New Roman" pitchFamily="18" charset="0"/>
              </a:rPr>
              <a:t>: Low-intensity (&lt;10</a:t>
            </a:r>
            <a:r>
              <a:rPr lang="en-US" sz="2000" baseline="30000" dirty="0">
                <a:latin typeface="Times New Roman" pitchFamily="18" charset="0"/>
                <a:cs typeface="Times New Roman" pitchFamily="18" charset="0"/>
              </a:rPr>
              <a:t>6</a:t>
            </a:r>
            <a:r>
              <a:rPr lang="en-US" sz="2000" dirty="0">
                <a:latin typeface="Times New Roman" pitchFamily="18" charset="0"/>
                <a:cs typeface="Times New Roman" pitchFamily="18" charset="0"/>
              </a:rPr>
              <a:t> slow 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/s)</a:t>
            </a:r>
          </a:p>
          <a:p>
            <a:endParaRPr lang="en-US" sz="2000" dirty="0">
              <a:latin typeface="Times New Roman" pitchFamily="18" charset="0"/>
              <a:cs typeface="Times New Roman" pitchFamily="18" charset="0"/>
            </a:endParaRPr>
          </a:p>
          <a:p>
            <a:pPr marL="342900" indent="-342900">
              <a:buAutoNum type="alphaUcParenR" startAt="2"/>
            </a:pPr>
            <a:r>
              <a:rPr lang="en-US" sz="2000" b="1" dirty="0">
                <a:latin typeface="Times New Roman" pitchFamily="18" charset="0"/>
                <a:cs typeface="Times New Roman" pitchFamily="18" charset="0"/>
              </a:rPr>
              <a:t>Reactor-based slow positron facilities:</a:t>
            </a:r>
          </a:p>
          <a:p>
            <a:r>
              <a:rPr lang="en-US" sz="2000" dirty="0">
                <a:latin typeface="Times New Roman" pitchFamily="18" charset="0"/>
                <a:cs typeface="Times New Roman" pitchFamily="18" charset="0"/>
              </a:rPr>
              <a:t>Positrons are produced via pair-production from the emission of high energy prompt </a:t>
            </a:r>
            <a:r>
              <a:rPr lang="en-US" sz="2000" dirty="0">
                <a:latin typeface="Symbol" pitchFamily="18" charset="2"/>
                <a:cs typeface="Times New Roman" pitchFamily="18" charset="0"/>
              </a:rPr>
              <a:t>g</a:t>
            </a:r>
            <a:r>
              <a:rPr lang="en-US" sz="2000" dirty="0">
                <a:latin typeface="Times New Roman" pitchFamily="18" charset="0"/>
                <a:cs typeface="Times New Roman" pitchFamily="18" charset="0"/>
              </a:rPr>
              <a:t>-rays after thermal neutron capture i.e. </a:t>
            </a:r>
            <a:r>
              <a:rPr lang="en-US" sz="2000" baseline="30000" dirty="0">
                <a:latin typeface="Times New Roman" pitchFamily="18" charset="0"/>
                <a:cs typeface="Times New Roman" pitchFamily="18" charset="0"/>
              </a:rPr>
              <a:t>113</a:t>
            </a:r>
            <a:r>
              <a:rPr lang="en-US" sz="2000" dirty="0">
                <a:latin typeface="Times New Roman" pitchFamily="18" charset="0"/>
                <a:cs typeface="Times New Roman" pitchFamily="18" charset="0"/>
              </a:rPr>
              <a:t>Cd (n, </a:t>
            </a:r>
            <a:r>
              <a:rPr lang="en-US" sz="2000" dirty="0">
                <a:latin typeface="Symbol" pitchFamily="18" charset="2"/>
                <a:cs typeface="Times New Roman" pitchFamily="18" charset="0"/>
              </a:rPr>
              <a:t>g</a:t>
            </a:r>
            <a:r>
              <a:rPr lang="en-US" sz="2000" dirty="0">
                <a:latin typeface="Times New Roman" pitchFamily="18" charset="0"/>
                <a:cs typeface="Times New Roman" pitchFamily="18" charset="0"/>
              </a:rPr>
              <a:t>) </a:t>
            </a:r>
            <a:r>
              <a:rPr lang="en-US" sz="2000" baseline="30000" dirty="0">
                <a:latin typeface="Times New Roman" pitchFamily="18" charset="0"/>
                <a:cs typeface="Times New Roman" pitchFamily="18" charset="0"/>
              </a:rPr>
              <a:t>114</a:t>
            </a:r>
            <a:r>
              <a:rPr lang="en-US" sz="2000" dirty="0">
                <a:latin typeface="Times New Roman" pitchFamily="18" charset="0"/>
                <a:cs typeface="Times New Roman" pitchFamily="18" charset="0"/>
              </a:rPr>
              <a:t>Cd</a:t>
            </a:r>
          </a:p>
          <a:p>
            <a:r>
              <a:rPr lang="en-US" sz="2000" i="1" dirty="0">
                <a:latin typeface="Times New Roman" pitchFamily="18" charset="0"/>
                <a:cs typeface="Times New Roman" pitchFamily="18" charset="0"/>
              </a:rPr>
              <a:t>Operational:</a:t>
            </a:r>
            <a:r>
              <a:rPr lang="en-US" sz="2000" dirty="0">
                <a:latin typeface="Times New Roman" pitchFamily="18" charset="0"/>
                <a:cs typeface="Times New Roman" pitchFamily="18" charset="0"/>
              </a:rPr>
              <a:t> PULSTAR at NCSU (~ 6x10</a:t>
            </a:r>
            <a:r>
              <a:rPr lang="en-US" sz="2000" baseline="30000" dirty="0">
                <a:latin typeface="Times New Roman" pitchFamily="18" charset="0"/>
                <a:cs typeface="Times New Roman" pitchFamily="18" charset="0"/>
              </a:rPr>
              <a:t>8</a:t>
            </a:r>
            <a:r>
              <a:rPr lang="en-US" sz="2000" dirty="0">
                <a:latin typeface="Times New Roman" pitchFamily="18" charset="0"/>
                <a:cs typeface="Times New Roman" pitchFamily="18" charset="0"/>
              </a:rPr>
              <a:t> slow 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/s, projected 1-3 x 10</a:t>
            </a:r>
            <a:r>
              <a:rPr lang="en-US" sz="2000" baseline="30000" dirty="0">
                <a:latin typeface="Times New Roman" pitchFamily="18" charset="0"/>
                <a:cs typeface="Times New Roman" pitchFamily="18" charset="0"/>
              </a:rPr>
              <a:t>9 </a:t>
            </a:r>
            <a:r>
              <a:rPr lang="en-US" sz="2000" dirty="0">
                <a:latin typeface="Times New Roman" pitchFamily="18" charset="0"/>
                <a:cs typeface="Times New Roman" pitchFamily="18" charset="0"/>
              </a:rPr>
              <a:t>slow 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/s)</a:t>
            </a:r>
          </a:p>
          <a:p>
            <a:r>
              <a:rPr lang="en-US" sz="2000" dirty="0">
                <a:latin typeface="Times New Roman" pitchFamily="18" charset="0"/>
                <a:cs typeface="Times New Roman" pitchFamily="18" charset="0"/>
              </a:rPr>
              <a:t>	 </a:t>
            </a:r>
            <a:r>
              <a:rPr lang="en-US" sz="2000" dirty="0"/>
              <a:t>NEPOMUC </a:t>
            </a:r>
            <a:r>
              <a:rPr lang="en-US" sz="2000" dirty="0">
                <a:latin typeface="Times New Roman" pitchFamily="18" charset="0"/>
                <a:cs typeface="Times New Roman" pitchFamily="18" charset="0"/>
              </a:rPr>
              <a:t>Munich Reactor Positron Source (</a:t>
            </a:r>
            <a:r>
              <a:rPr lang="en-US" sz="2000" dirty="0"/>
              <a:t>&gt;10</a:t>
            </a:r>
            <a:r>
              <a:rPr lang="en-US" sz="2000" baseline="30000" dirty="0"/>
              <a:t>9</a:t>
            </a:r>
            <a:r>
              <a:rPr lang="en-US" sz="2000" dirty="0"/>
              <a:t> moderated </a:t>
            </a:r>
            <a:r>
              <a:rPr lang="en-US" sz="2000" dirty="0">
                <a:latin typeface="Times New Roman" pitchFamily="18" charset="0"/>
                <a:cs typeface="Times New Roman" pitchFamily="18" charset="0"/>
              </a:rPr>
              <a:t>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/s</a:t>
            </a:r>
            <a:r>
              <a:rPr lang="en-US" sz="2000" dirty="0"/>
              <a:t> at 1 keV, and for the </a:t>
            </a:r>
            <a:r>
              <a:rPr lang="en-US" sz="2000" dirty="0" err="1"/>
              <a:t>remoderated</a:t>
            </a:r>
            <a:r>
              <a:rPr lang="en-US" sz="2000" dirty="0"/>
              <a:t> beam 5×10</a:t>
            </a:r>
            <a:r>
              <a:rPr lang="en-US" sz="2000" baseline="30000" dirty="0"/>
              <a:t>7</a:t>
            </a:r>
            <a:r>
              <a:rPr lang="en-US" sz="2000" dirty="0"/>
              <a:t> </a:t>
            </a:r>
            <a:r>
              <a:rPr lang="en-US" sz="2000" dirty="0">
                <a:latin typeface="Times New Roman" pitchFamily="18" charset="0"/>
                <a:cs typeface="Times New Roman" pitchFamily="18" charset="0"/>
              </a:rPr>
              <a:t>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/s </a:t>
            </a:r>
            <a:r>
              <a:rPr lang="en-US" sz="2000" dirty="0"/>
              <a:t>with about 1.85 mm FWHM</a:t>
            </a:r>
            <a:r>
              <a:rPr lang="en-US" sz="2000" dirty="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pPr marL="342900" indent="-342900">
              <a:buAutoNum type="alphaUcParenR" startAt="3"/>
            </a:pPr>
            <a:r>
              <a:rPr lang="en-US" sz="2000" b="1" dirty="0">
                <a:latin typeface="Times New Roman" pitchFamily="18" charset="0"/>
                <a:cs typeface="Times New Roman" pitchFamily="18" charset="0"/>
              </a:rPr>
              <a:t>Electron linac-based slow positron facilities:</a:t>
            </a:r>
          </a:p>
          <a:p>
            <a:r>
              <a:rPr lang="en-US" sz="2000" dirty="0">
                <a:latin typeface="Times New Roman" pitchFamily="18" charset="0"/>
                <a:cs typeface="Times New Roman" pitchFamily="18" charset="0"/>
              </a:rPr>
              <a:t>Positrons are produced via pair production from bremsstrahlung photons</a:t>
            </a:r>
          </a:p>
          <a:p>
            <a:r>
              <a:rPr lang="en-US" sz="2000" i="1" dirty="0">
                <a:latin typeface="Times New Roman" pitchFamily="18" charset="0"/>
                <a:cs typeface="Times New Roman" pitchFamily="18" charset="0"/>
              </a:rPr>
              <a:t>Operational</a:t>
            </a:r>
            <a:r>
              <a:rPr lang="en-US" sz="2000" dirty="0">
                <a:latin typeface="Times New Roman" pitchFamily="18" charset="0"/>
                <a:cs typeface="Times New Roman" pitchFamily="18" charset="0"/>
              </a:rPr>
              <a:t>: </a:t>
            </a:r>
            <a:r>
              <a:rPr lang="en-US" sz="2000" dirty="0"/>
              <a:t>KEK’s Slow Positron Facility </a:t>
            </a:r>
            <a:r>
              <a:rPr lang="en-US" sz="2000" dirty="0">
                <a:latin typeface="Times New Roman" pitchFamily="18" charset="0"/>
                <a:cs typeface="Times New Roman" pitchFamily="18" charset="0"/>
              </a:rPr>
              <a:t>~ </a:t>
            </a:r>
            <a:r>
              <a:rPr lang="en-US" sz="2000" dirty="0"/>
              <a:t>10</a:t>
            </a:r>
            <a:r>
              <a:rPr lang="en-US" sz="2000" baseline="30000" dirty="0"/>
              <a:t>8 </a:t>
            </a:r>
            <a:r>
              <a:rPr lang="en-US" sz="2000" dirty="0">
                <a:latin typeface="Times New Roman" pitchFamily="18" charset="0"/>
                <a:cs typeface="Times New Roman" pitchFamily="18" charset="0"/>
              </a:rPr>
              <a:t>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/s,</a:t>
            </a:r>
            <a:r>
              <a:rPr lang="en-US" sz="2000" dirty="0"/>
              <a:t> </a:t>
            </a:r>
            <a:r>
              <a:rPr lang="en-US" sz="2000" dirty="0">
                <a:latin typeface="Times New Roman" pitchFamily="18" charset="0"/>
                <a:cs typeface="Times New Roman" pitchFamily="18" charset="0"/>
              </a:rPr>
              <a:t>Elbe Positron Source (EPOS) in Germany.  Projected ~10</a:t>
            </a:r>
            <a:r>
              <a:rPr lang="en-US" sz="2000" baseline="30000" dirty="0">
                <a:latin typeface="Times New Roman" pitchFamily="18" charset="0"/>
                <a:cs typeface="Times New Roman" pitchFamily="18" charset="0"/>
              </a:rPr>
              <a:t>8</a:t>
            </a:r>
            <a:r>
              <a:rPr lang="en-US" sz="2000" dirty="0">
                <a:latin typeface="Times New Roman" pitchFamily="18" charset="0"/>
                <a:cs typeface="Times New Roman" pitchFamily="18" charset="0"/>
              </a:rPr>
              <a:t> slow 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/s </a:t>
            </a:r>
          </a:p>
          <a:p>
            <a:r>
              <a:rPr lang="en-US" sz="2000" dirty="0">
                <a:latin typeface="Times New Roman" pitchFamily="18" charset="0"/>
                <a:cs typeface="Times New Roman" pitchFamily="18" charset="0"/>
              </a:rPr>
              <a:t> Advanced Industrial Science and Technology (AIST) in Japan. Achieved ~10</a:t>
            </a:r>
            <a:r>
              <a:rPr lang="en-US" sz="2000" baseline="30000" dirty="0">
                <a:latin typeface="Times New Roman" pitchFamily="18" charset="0"/>
                <a:cs typeface="Times New Roman" pitchFamily="18" charset="0"/>
              </a:rPr>
              <a:t>7</a:t>
            </a:r>
            <a:r>
              <a:rPr lang="en-US" sz="2000" dirty="0">
                <a:latin typeface="Times New Roman" pitchFamily="18" charset="0"/>
                <a:cs typeface="Times New Roman" pitchFamily="18" charset="0"/>
              </a:rPr>
              <a:t> slow 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/s </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70217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9900" y="-252248"/>
            <a:ext cx="8229600" cy="1044410"/>
          </a:xfrm>
        </p:spPr>
        <p:txBody>
          <a:bodyPr/>
          <a:lstStyle/>
          <a:p>
            <a:r>
              <a:rPr lang="en-US" dirty="0"/>
              <a:t>The most intense positron sources </a:t>
            </a:r>
          </a:p>
        </p:txBody>
      </p:sp>
      <p:pic>
        <p:nvPicPr>
          <p:cNvPr id="6" name="Content Placeholder 5"/>
          <p:cNvPicPr>
            <a:picLocks noGrp="1" noChangeAspect="1"/>
          </p:cNvPicPr>
          <p:nvPr>
            <p:ph idx="1"/>
          </p:nvPr>
        </p:nvPicPr>
        <p:blipFill>
          <a:blip r:embed="rId2"/>
          <a:stretch>
            <a:fillRect/>
          </a:stretch>
        </p:blipFill>
        <p:spPr>
          <a:xfrm>
            <a:off x="2666882" y="696074"/>
            <a:ext cx="6925910" cy="61722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22901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59106" y="1036636"/>
                <a:ext cx="8548324" cy="5821364"/>
              </a:xfrm>
            </p:spPr>
            <p:txBody>
              <a:bodyPr>
                <a:noAutofit/>
              </a:bodyPr>
              <a:lstStyle/>
              <a:p>
                <a:r>
                  <a:rPr lang="en-US" sz="2000" dirty="0">
                    <a:latin typeface="Times New Roman" pitchFamily="18" charset="0"/>
                    <a:cs typeface="Times New Roman" pitchFamily="18" charset="0"/>
                  </a:rPr>
                  <a:t>Necessity to have a slow positron source exceeding at least 10</a:t>
                </a:r>
                <a:r>
                  <a:rPr lang="en-US" sz="2000" baseline="30000" dirty="0">
                    <a:latin typeface="Times New Roman" pitchFamily="18" charset="0"/>
                    <a:cs typeface="Times New Roman" pitchFamily="18" charset="0"/>
                  </a:rPr>
                  <a:t>9</a:t>
                </a:r>
                <a:r>
                  <a:rPr lang="en-US" sz="2000" dirty="0">
                    <a:latin typeface="Times New Roman" pitchFamily="18" charset="0"/>
                    <a:cs typeface="Times New Roman" pitchFamily="18" charset="0"/>
                  </a:rPr>
                  <a:t> 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/s.</a:t>
                </a:r>
              </a:p>
              <a:p>
                <a:r>
                  <a:rPr lang="en-US" sz="2000" dirty="0">
                    <a:latin typeface="Times New Roman" pitchFamily="18" charset="0"/>
                    <a:cs typeface="Times New Roman" pitchFamily="18" charset="0"/>
                  </a:rPr>
                  <a:t>At present, the </a:t>
                </a:r>
                <a:r>
                  <a:rPr lang="en-US" sz="2000" dirty="0" err="1">
                    <a:latin typeface="Times New Roman" pitchFamily="18" charset="0"/>
                    <a:cs typeface="Times New Roman" pitchFamily="18" charset="0"/>
                  </a:rPr>
                  <a:t>NEutron</a:t>
                </a:r>
                <a:r>
                  <a:rPr lang="en-US" sz="2000" dirty="0">
                    <a:latin typeface="Times New Roman" pitchFamily="18" charset="0"/>
                    <a:cs typeface="Times New Roman" pitchFamily="18" charset="0"/>
                  </a:rPr>
                  <a:t> induced </a:t>
                </a:r>
                <a:r>
                  <a:rPr lang="en-US" sz="2000" dirty="0" err="1">
                    <a:latin typeface="Times New Roman" pitchFamily="18" charset="0"/>
                    <a:cs typeface="Times New Roman" pitchFamily="18" charset="0"/>
                  </a:rPr>
                  <a:t>POsitron</a:t>
                </a:r>
                <a:r>
                  <a:rPr lang="en-US" sz="2000" dirty="0">
                    <a:latin typeface="Times New Roman" pitchFamily="18" charset="0"/>
                    <a:cs typeface="Times New Roman" pitchFamily="18" charset="0"/>
                  </a:rPr>
                  <a:t> source at </a:t>
                </a:r>
                <a:r>
                  <a:rPr lang="en-US" sz="2000" dirty="0" err="1">
                    <a:latin typeface="Times New Roman" pitchFamily="18" charset="0"/>
                    <a:cs typeface="Times New Roman" pitchFamily="18" charset="0"/>
                  </a:rPr>
                  <a:t>MUniCh</a:t>
                </a:r>
                <a:r>
                  <a:rPr lang="en-US" sz="2000" dirty="0">
                    <a:latin typeface="Times New Roman" pitchFamily="18" charset="0"/>
                    <a:cs typeface="Times New Roman" pitchFamily="18" charset="0"/>
                  </a:rPr>
                  <a:t> (NEPOMUC) provides highest intensity of</a:t>
                </a:r>
              </a:p>
              <a:p>
                <a:pPr marL="0" indent="0">
                  <a:buNone/>
                </a:pPr>
                <a:r>
                  <a:rPr lang="en-US" sz="2000" dirty="0">
                    <a:latin typeface="Times New Roman" pitchFamily="18" charset="0"/>
                    <a:cs typeface="Times New Roman" pitchFamily="18" charset="0"/>
                  </a:rPr>
                  <a:t>                                                ~ 9 · 10</a:t>
                </a:r>
                <a:r>
                  <a:rPr lang="en-US" sz="2000" baseline="30000" dirty="0">
                    <a:latin typeface="Times New Roman" pitchFamily="18" charset="0"/>
                    <a:cs typeface="Times New Roman" pitchFamily="18" charset="0"/>
                  </a:rPr>
                  <a:t>8</a:t>
                </a:r>
                <a:r>
                  <a:rPr lang="en-US" sz="2000" dirty="0">
                    <a:latin typeface="Times New Roman" pitchFamily="18" charset="0"/>
                    <a:cs typeface="Times New Roman" pitchFamily="18" charset="0"/>
                  </a:rPr>
                  <a:t> slow 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/s.</a:t>
                </a:r>
              </a:p>
              <a:p>
                <a:pPr marL="0" indent="0">
                  <a:buNone/>
                </a:pPr>
                <a:r>
                  <a:rPr lang="en-US" sz="2000" dirty="0"/>
                  <a:t>      ∼ 5×10</a:t>
                </a:r>
                <a:r>
                  <a:rPr lang="en-US" sz="2000" baseline="30000" dirty="0"/>
                  <a:t>7</a:t>
                </a:r>
                <a:r>
                  <a:rPr lang="en-US" sz="2000" dirty="0"/>
                  <a:t> </a:t>
                </a:r>
                <a:r>
                  <a:rPr lang="en-US" sz="2000" dirty="0">
                    <a:latin typeface="Times New Roman" pitchFamily="18" charset="0"/>
                    <a:cs typeface="Times New Roman" pitchFamily="18" charset="0"/>
                  </a:rPr>
                  <a:t>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/s </a:t>
                </a:r>
                <a:r>
                  <a:rPr lang="en-US" sz="2000" dirty="0"/>
                  <a:t>with about 1.85 mm FWHM</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     brightness </a:t>
                </a:r>
                <a:r>
                  <a:rPr lang="en-US" sz="2000" dirty="0">
                    <a:highlight>
                      <a:srgbClr val="FFFF00"/>
                    </a:highlight>
                  </a:rPr>
                  <a:t>1.1×10</a:t>
                </a:r>
                <a:r>
                  <a:rPr lang="en-US" sz="2000" baseline="30000" dirty="0">
                    <a:highlight>
                      <a:srgbClr val="FFFF00"/>
                    </a:highlight>
                  </a:rPr>
                  <a:t>7</a:t>
                </a:r>
                <a:r>
                  <a:rPr lang="en-US" sz="2000" dirty="0">
                    <a:highlight>
                      <a:srgbClr val="FFFF00"/>
                    </a:highlight>
                  </a:rPr>
                  <a:t> mm</a:t>
                </a:r>
                <a:r>
                  <a:rPr lang="en-US" sz="2000" baseline="30000" dirty="0">
                    <a:highlight>
                      <a:srgbClr val="FFFF00"/>
                    </a:highlight>
                  </a:rPr>
                  <a:t>−2</a:t>
                </a:r>
                <a:r>
                  <a:rPr lang="en-US" sz="2000" dirty="0">
                    <a:highlight>
                      <a:srgbClr val="FFFF00"/>
                    </a:highlight>
                  </a:rPr>
                  <a:t> eV</a:t>
                </a:r>
                <a:r>
                  <a:rPr lang="en-US" sz="2000" baseline="30000" dirty="0">
                    <a:highlight>
                      <a:srgbClr val="FFFF00"/>
                    </a:highlight>
                  </a:rPr>
                  <a:t>−1</a:t>
                </a:r>
                <a:r>
                  <a:rPr lang="en-US" sz="2000" dirty="0">
                    <a:highlight>
                      <a:srgbClr val="FFFF00"/>
                    </a:highlight>
                  </a:rPr>
                  <a:t> s</a:t>
                </a:r>
                <a:r>
                  <a:rPr lang="en-US" sz="2000" baseline="30000" dirty="0">
                    <a:highlight>
                      <a:srgbClr val="FFFF00"/>
                    </a:highlight>
                  </a:rPr>
                  <a:t>−1</a:t>
                </a:r>
                <a:r>
                  <a:rPr lang="en-US" sz="2000" dirty="0">
                    <a:highlight>
                      <a:srgbClr val="FFFF00"/>
                    </a:highlight>
                  </a:rPr>
                  <a:t> </a:t>
                </a:r>
                <a:r>
                  <a:rPr lang="en-US" sz="2000" dirty="0"/>
                  <a:t>with a ∼</a:t>
                </a:r>
                <a:r>
                  <a:rPr lang="en-US" sz="2000" dirty="0">
                    <a:highlight>
                      <a:srgbClr val="FFFF00"/>
                    </a:highlight>
                  </a:rPr>
                  <a:t>2 mm FWHM</a:t>
                </a:r>
                <a:r>
                  <a:rPr lang="en-US" sz="2000" dirty="0">
                    <a:highlight>
                      <a:srgbClr val="FFFF00"/>
                    </a:highlight>
                    <a:latin typeface="Times New Roman" pitchFamily="18" charset="0"/>
                    <a:cs typeface="Times New Roman" pitchFamily="18" charset="0"/>
                  </a:rPr>
                  <a:t> </a:t>
                </a:r>
              </a:p>
              <a:p>
                <a:r>
                  <a:rPr lang="en-US" sz="2000" dirty="0">
                    <a:latin typeface="Times New Roman" pitchFamily="18" charset="0"/>
                    <a:cs typeface="Times New Roman" pitchFamily="18" charset="0"/>
                  </a:rPr>
                  <a:t>The proposed 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beam at the LEFR will have:</a:t>
                </a:r>
              </a:p>
              <a:p>
                <a:pPr marL="0" indent="0">
                  <a:buNone/>
                </a:pPr>
                <a:r>
                  <a:rPr lang="en-US" sz="2000" dirty="0">
                    <a:latin typeface="Times New Roman" pitchFamily="18" charset="0"/>
                    <a:cs typeface="Times New Roman" pitchFamily="18" charset="0"/>
                  </a:rPr>
                  <a:t>                              ~ 4x10</a:t>
                </a:r>
                <a:r>
                  <a:rPr lang="en-US" sz="2000" baseline="30000" dirty="0">
                    <a:latin typeface="Times New Roman" pitchFamily="18" charset="0"/>
                    <a:cs typeface="Times New Roman" pitchFamily="18" charset="0"/>
                  </a:rPr>
                  <a:t>10</a:t>
                </a:r>
                <a:r>
                  <a:rPr lang="en-US" sz="2000" dirty="0">
                    <a:latin typeface="Times New Roman" pitchFamily="18" charset="0"/>
                    <a:cs typeface="Times New Roman" pitchFamily="18" charset="0"/>
                  </a:rPr>
                  <a:t> slow 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/s       about 1000x </a:t>
                </a:r>
              </a:p>
              <a:p>
                <a:pPr marL="0" indent="0">
                  <a:buNone/>
                </a:pPr>
                <a:r>
                  <a:rPr lang="en-US" sz="2000" dirty="0">
                    <a:latin typeface="Times New Roman" pitchFamily="18" charset="0"/>
                    <a:cs typeface="Times New Roman" pitchFamily="18" charset="0"/>
                  </a:rPr>
                  <a:t>     brightness</a:t>
                </a:r>
                <a:r>
                  <a:rPr lang="en-US" sz="2000" dirty="0"/>
                  <a:t> </a:t>
                </a:r>
                <a:r>
                  <a:rPr lang="en-US" sz="2000" dirty="0">
                    <a:highlight>
                      <a:srgbClr val="FFFF00"/>
                    </a:highlight>
                  </a:rPr>
                  <a:t>10</a:t>
                </a:r>
                <a:r>
                  <a:rPr lang="en-US" sz="2000" baseline="30000" dirty="0">
                    <a:highlight>
                      <a:srgbClr val="FFFF00"/>
                    </a:highlight>
                  </a:rPr>
                  <a:t>11</a:t>
                </a:r>
                <a:r>
                  <a:rPr lang="en-US" sz="2000" dirty="0">
                    <a:highlight>
                      <a:srgbClr val="FFFF00"/>
                    </a:highlight>
                  </a:rPr>
                  <a:t> mm</a:t>
                </a:r>
                <a:r>
                  <a:rPr lang="en-US" sz="2000" baseline="30000" dirty="0">
                    <a:highlight>
                      <a:srgbClr val="FFFF00"/>
                    </a:highlight>
                  </a:rPr>
                  <a:t>−2</a:t>
                </a:r>
                <a:r>
                  <a:rPr lang="en-US" sz="2000" dirty="0">
                    <a:highlight>
                      <a:srgbClr val="FFFF00"/>
                    </a:highlight>
                  </a:rPr>
                  <a:t> eV</a:t>
                </a:r>
                <a:r>
                  <a:rPr lang="en-US" sz="2000" baseline="30000" dirty="0">
                    <a:highlight>
                      <a:srgbClr val="FFFF00"/>
                    </a:highlight>
                  </a:rPr>
                  <a:t>−1</a:t>
                </a:r>
                <a:r>
                  <a:rPr lang="en-US" sz="2000" dirty="0">
                    <a:highlight>
                      <a:srgbClr val="FFFF00"/>
                    </a:highlight>
                  </a:rPr>
                  <a:t> s</a:t>
                </a:r>
                <a:r>
                  <a:rPr lang="en-US" sz="2000" baseline="30000" dirty="0">
                    <a:highlight>
                      <a:srgbClr val="FFFF00"/>
                    </a:highlight>
                  </a:rPr>
                  <a:t>−1</a:t>
                </a:r>
                <a:r>
                  <a:rPr lang="en-US" sz="2000" dirty="0">
                    <a:highlight>
                      <a:srgbClr val="FFFF00"/>
                    </a:highlight>
                  </a:rPr>
                  <a:t> </a:t>
                </a:r>
                <a:r>
                  <a:rPr lang="en-US" sz="2000" dirty="0"/>
                  <a:t>with a ∼</a:t>
                </a:r>
                <a:r>
                  <a:rPr lang="el-GR" dirty="0"/>
                  <a:t> </a:t>
                </a:r>
                <a:r>
                  <a:rPr lang="el-GR" sz="2000" dirty="0">
                    <a:highlight>
                      <a:srgbClr val="FFFF00"/>
                    </a:highlight>
                  </a:rPr>
                  <a:t>100 μ</a:t>
                </a:r>
                <a:r>
                  <a:rPr lang="en-US" sz="2000" dirty="0">
                    <a:highlight>
                      <a:srgbClr val="FFFF00"/>
                    </a:highlight>
                  </a:rPr>
                  <a:t>m diameter</a:t>
                </a:r>
                <a:r>
                  <a:rPr lang="en-US" sz="2000" dirty="0"/>
                  <a:t>. </a:t>
                </a:r>
              </a:p>
              <a:p>
                <a:pPr marL="0" indent="0">
                  <a:buNone/>
                </a:pPr>
                <a:r>
                  <a:rPr lang="en-US" sz="2000" dirty="0">
                    <a:latin typeface="Times New Roman" pitchFamily="18" charset="0"/>
                    <a:cs typeface="Times New Roman" pitchFamily="18" charset="0"/>
                  </a:rPr>
                  <a:t>                                                                  about </a:t>
                </a:r>
                <a:r>
                  <a:rPr lang="en-US" sz="2000" dirty="0">
                    <a:highlight>
                      <a:srgbClr val="FFFF00"/>
                    </a:highlight>
                    <a:latin typeface="Times New Roman" pitchFamily="18" charset="0"/>
                    <a:cs typeface="Times New Roman" pitchFamily="18" charset="0"/>
                  </a:rPr>
                  <a:t>10,000x </a:t>
                </a:r>
                <a:endParaRPr lang="en-US" sz="2000" dirty="0">
                  <a:highlight>
                    <a:srgbClr val="FFFF00"/>
                  </a:highlight>
                  <a:latin typeface="Times New Roman" pitchFamily="18" charset="0"/>
                  <a:ea typeface="Calibri" panose="020F0502020204030204" pitchFamily="34" charset="0"/>
                  <a:cs typeface="Times New Roman" pitchFamily="18" charset="0"/>
                </a:endParaRPr>
              </a:p>
              <a:p>
                <a:pPr>
                  <a:lnSpc>
                    <a:spcPct val="115000"/>
                  </a:lnSpc>
                  <a:spcAft>
                    <a:spcPts val="10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Brightness  </a:t>
                </a:r>
              </a:p>
              <a:p>
                <a:pPr marL="0" indent="0">
                  <a:lnSpc>
                    <a:spcPct val="115000"/>
                  </a:lnSpc>
                  <a:spcAft>
                    <a:spcPts val="10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US" sz="20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1">
                            <a:latin typeface="Cambria Math" panose="02040503050406030204" pitchFamily="18" charset="0"/>
                            <a:ea typeface="Calibri" panose="020F0502020204030204" pitchFamily="34" charset="0"/>
                            <a:cs typeface="Times New Roman" panose="02020603050405020304" pitchFamily="18" charset="0"/>
                          </a:rPr>
                          <m:t>𝐸𝑡</m:t>
                        </m:r>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𝐸𝑙</m:t>
                        </m:r>
                      </m:e>
                    </m:rad>
                  </m:oMath>
                </a14:m>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t>E⊥(EL) being the transverse (longitudinal) components, </a:t>
                </a:r>
              </a:p>
              <a:p>
                <a:pPr marL="0" indent="0">
                  <a:buNone/>
                </a:pPr>
                <a:r>
                  <a:rPr lang="en-US" sz="2000" dirty="0"/>
                  <a:t>     and Y</a:t>
                </a:r>
                <a:r>
                  <a:rPr lang="en-US" sz="2000" baseline="30000" dirty="0"/>
                  <a:t>+</a:t>
                </a:r>
                <a:r>
                  <a:rPr lang="en-US" sz="2000" dirty="0"/>
                  <a:t> is the yield of the moderated positrons, and d</a:t>
                </a:r>
                <a:r>
                  <a:rPr lang="en-US" sz="2000" baseline="30000" dirty="0"/>
                  <a:t>+</a:t>
                </a:r>
                <a:r>
                  <a:rPr lang="en-US" sz="2000" dirty="0"/>
                  <a:t> is the diameter.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59106" y="1036636"/>
                <a:ext cx="8548324" cy="5821364"/>
              </a:xfrm>
              <a:blipFill>
                <a:blip r:embed="rId3"/>
                <a:stretch>
                  <a:fillRect l="-642" t="-524" b="-314"/>
                </a:stretch>
              </a:blipFill>
            </p:spPr>
            <p:txBody>
              <a:bodyPr/>
              <a:lstStyle/>
              <a:p>
                <a:r>
                  <a:rPr lang="en-US">
                    <a:noFill/>
                  </a:rPr>
                  <a:t> </a:t>
                </a:r>
              </a:p>
            </p:txBody>
          </p:sp>
        </mc:Fallback>
      </mc:AlternateContent>
      <p:sp>
        <p:nvSpPr>
          <p:cNvPr id="6" name="Title 1"/>
          <p:cNvSpPr txBox="1">
            <a:spLocks/>
          </p:cNvSpPr>
          <p:nvPr/>
        </p:nvSpPr>
        <p:spPr>
          <a:xfrm>
            <a:off x="2259106" y="304800"/>
            <a:ext cx="7723094" cy="60960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a:effectLst>
                  <a:outerShdw blurRad="38100" dist="38100" dir="2700000" algn="tl">
                    <a:srgbClr val="000000">
                      <a:alpha val="43137"/>
                    </a:srgbClr>
                  </a:outerShdw>
                </a:effectLst>
              </a:rPr>
              <a:t>Comparison of e</a:t>
            </a:r>
            <a:r>
              <a:rPr lang="en-US" sz="3600" baseline="300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beams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7" name="Picture 6"/>
          <p:cNvPicPr>
            <a:picLocks noChangeAspect="1"/>
          </p:cNvPicPr>
          <p:nvPr/>
        </p:nvPicPr>
        <p:blipFill>
          <a:blip r:embed="rId4"/>
          <a:stretch>
            <a:fillRect/>
          </a:stretch>
        </p:blipFill>
        <p:spPr>
          <a:xfrm>
            <a:off x="3920442" y="4679879"/>
            <a:ext cx="2475989" cy="740105"/>
          </a:xfrm>
          <a:prstGeom prst="rect">
            <a:avLst/>
          </a:prstGeom>
        </p:spPr>
      </p:pic>
    </p:spTree>
    <p:extLst>
      <p:ext uri="{BB962C8B-B14F-4D97-AF65-F5344CB8AC3E}">
        <p14:creationId xmlns:p14="http://schemas.microsoft.com/office/powerpoint/2010/main" val="2462865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0"/>
            <a:ext cx="6511024" cy="762000"/>
          </a:xfr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p>
            <a:pPr algn="l"/>
            <a:r>
              <a:rPr lang="en-US" sz="2400" dirty="0">
                <a:effectLst>
                  <a:outerShdw blurRad="50800" dist="38100" dir="5400000" algn="t" rotWithShape="0">
                    <a:prstClr val="black">
                      <a:alpha val="40000"/>
                    </a:prstClr>
                  </a:outerShdw>
                </a:effectLst>
              </a:rPr>
              <a:t>Production stages of slow positrons at accelerators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10" name="Rectangle 9"/>
          <p:cNvSpPr>
            <a:spLocks noChangeAspect="1"/>
          </p:cNvSpPr>
          <p:nvPr/>
        </p:nvSpPr>
        <p:spPr>
          <a:xfrm>
            <a:off x="4343401" y="1295400"/>
            <a:ext cx="1676400" cy="290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Linac</a:t>
            </a:r>
            <a:endParaRPr lang="en-US" sz="2400" dirty="0">
              <a:solidFill>
                <a:schemeClr val="tx1"/>
              </a:solidFill>
            </a:endParaRPr>
          </a:p>
        </p:txBody>
      </p:sp>
      <p:sp>
        <p:nvSpPr>
          <p:cNvPr id="15" name="Rectangle 14"/>
          <p:cNvSpPr>
            <a:spLocks noChangeAspect="1"/>
          </p:cNvSpPr>
          <p:nvPr/>
        </p:nvSpPr>
        <p:spPr>
          <a:xfrm>
            <a:off x="4343401" y="2019574"/>
            <a:ext cx="1676400" cy="2664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Converter</a:t>
            </a:r>
            <a:endParaRPr lang="en-US" sz="2400" dirty="0">
              <a:solidFill>
                <a:schemeClr val="tx1"/>
              </a:solidFill>
            </a:endParaRPr>
          </a:p>
        </p:txBody>
      </p:sp>
      <p:sp>
        <p:nvSpPr>
          <p:cNvPr id="18" name="Rectangle 17"/>
          <p:cNvSpPr>
            <a:spLocks noChangeAspect="1"/>
          </p:cNvSpPr>
          <p:nvPr/>
        </p:nvSpPr>
        <p:spPr>
          <a:xfrm>
            <a:off x="4343401" y="2726906"/>
            <a:ext cx="1676400" cy="3210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Moderator</a:t>
            </a:r>
            <a:endParaRPr lang="en-US" sz="2400" dirty="0">
              <a:solidFill>
                <a:schemeClr val="tx1"/>
              </a:solidFill>
            </a:endParaRPr>
          </a:p>
        </p:txBody>
      </p:sp>
      <p:sp>
        <p:nvSpPr>
          <p:cNvPr id="21" name="TextBox 20"/>
          <p:cNvSpPr txBox="1"/>
          <p:nvPr/>
        </p:nvSpPr>
        <p:spPr>
          <a:xfrm>
            <a:off x="5410201" y="2286000"/>
            <a:ext cx="2179049" cy="369332"/>
          </a:xfrm>
          <a:prstGeom prst="rect">
            <a:avLst/>
          </a:prstGeom>
          <a:noFill/>
          <a:ln>
            <a:noFill/>
            <a:prstDash val="sysDash"/>
          </a:ln>
        </p:spPr>
        <p:txBody>
          <a:bodyPr wrap="square" rtlCol="0">
            <a:spAutoFit/>
          </a:bodyPr>
          <a:lstStyle/>
          <a:p>
            <a:r>
              <a:rPr lang="en-US" dirty="0"/>
              <a:t>e</a:t>
            </a:r>
            <a:r>
              <a:rPr lang="en-US" baseline="30000" dirty="0"/>
              <a:t>+</a:t>
            </a:r>
            <a:r>
              <a:rPr lang="en-US" dirty="0"/>
              <a:t> ~ &lt; 5 MeV</a:t>
            </a:r>
          </a:p>
        </p:txBody>
      </p:sp>
      <p:sp>
        <p:nvSpPr>
          <p:cNvPr id="23" name="TextBox 22"/>
          <p:cNvSpPr txBox="1"/>
          <p:nvPr/>
        </p:nvSpPr>
        <p:spPr>
          <a:xfrm>
            <a:off x="5447821" y="1538638"/>
            <a:ext cx="3543780" cy="400110"/>
          </a:xfrm>
          <a:prstGeom prst="rect">
            <a:avLst/>
          </a:prstGeom>
          <a:noFill/>
          <a:ln>
            <a:noFill/>
            <a:prstDash val="sysDash"/>
          </a:ln>
        </p:spPr>
        <p:txBody>
          <a:bodyPr wrap="square" rtlCol="0">
            <a:spAutoFit/>
          </a:bodyPr>
          <a:lstStyle/>
          <a:p>
            <a:r>
              <a:rPr lang="en-US" sz="2000" dirty="0"/>
              <a:t>High energy e</a:t>
            </a:r>
            <a:r>
              <a:rPr lang="en-US" sz="2000" baseline="30000" dirty="0"/>
              <a:t>- </a:t>
            </a:r>
            <a:r>
              <a:rPr lang="en-US" sz="2000" dirty="0"/>
              <a:t>beam</a:t>
            </a:r>
            <a:endParaRPr lang="en-US" sz="2000" baseline="30000" dirty="0"/>
          </a:p>
        </p:txBody>
      </p:sp>
      <p:sp>
        <p:nvSpPr>
          <p:cNvPr id="26" name="Right Arrow 25"/>
          <p:cNvSpPr/>
          <p:nvPr/>
        </p:nvSpPr>
        <p:spPr>
          <a:xfrm rot="5400000">
            <a:off x="4936064" y="1693338"/>
            <a:ext cx="418548" cy="232275"/>
          </a:xfrm>
          <a:prstGeom prst="rightArrow">
            <a:avLst>
              <a:gd name="adj1" fmla="val 42572"/>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Right Arrow 26"/>
          <p:cNvSpPr/>
          <p:nvPr/>
        </p:nvSpPr>
        <p:spPr>
          <a:xfrm rot="5400000">
            <a:off x="4992200" y="2413179"/>
            <a:ext cx="369214" cy="161986"/>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TextBox 38"/>
          <p:cNvSpPr txBox="1"/>
          <p:nvPr/>
        </p:nvSpPr>
        <p:spPr>
          <a:xfrm>
            <a:off x="819678" y="2246886"/>
            <a:ext cx="2475447" cy="2031325"/>
          </a:xfrm>
          <a:prstGeom prst="rect">
            <a:avLst/>
          </a:prstGeom>
          <a:noFill/>
          <a:ln>
            <a:noFill/>
            <a:prstDash val="sysDash"/>
          </a:ln>
        </p:spPr>
        <p:txBody>
          <a:bodyPr wrap="square" rtlCol="0">
            <a:spAutoFit/>
          </a:bodyPr>
          <a:lstStyle/>
          <a:p>
            <a:r>
              <a:rPr lang="en-US" dirty="0"/>
              <a:t>Metallic W, Ta</a:t>
            </a:r>
            <a:endParaRPr lang="en-US" baseline="30000" dirty="0"/>
          </a:p>
          <a:p>
            <a:r>
              <a:rPr lang="en-US" dirty="0">
                <a:latin typeface="Symbol" pitchFamily="18" charset="2"/>
                <a:cs typeface="Times New Roman" pitchFamily="18" charset="0"/>
              </a:rPr>
              <a:t>h</a:t>
            </a:r>
            <a:r>
              <a:rPr lang="en-US" baseline="-25000" dirty="0">
                <a:latin typeface="Symbol" pitchFamily="18" charset="2"/>
                <a:cs typeface="Times New Roman" pitchFamily="18" charset="0"/>
              </a:rPr>
              <a:t>+ + </a:t>
            </a:r>
            <a:r>
              <a:rPr lang="en-US" dirty="0">
                <a:latin typeface="Times New Roman" pitchFamily="18" charset="0"/>
                <a:cs typeface="Times New Roman" pitchFamily="18" charset="0"/>
              </a:rPr>
              <a:t>=slow e</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fast e</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a:t>
            </a:r>
          </a:p>
          <a:p>
            <a:r>
              <a:rPr lang="en-US" dirty="0"/>
              <a:t>= 10</a:t>
            </a:r>
            <a:r>
              <a:rPr lang="en-US" baseline="30000" dirty="0"/>
              <a:t>−4</a:t>
            </a:r>
            <a:r>
              <a:rPr lang="en-US" dirty="0"/>
              <a:t> − 10</a:t>
            </a:r>
            <a:r>
              <a:rPr lang="en-US" baseline="30000" dirty="0"/>
              <a:t>−3</a:t>
            </a:r>
          </a:p>
          <a:p>
            <a:endParaRPr lang="en-US" dirty="0"/>
          </a:p>
          <a:p>
            <a:r>
              <a:rPr lang="en-US" dirty="0"/>
              <a:t>Rare Gas (RGM) </a:t>
            </a:r>
          </a:p>
          <a:p>
            <a:r>
              <a:rPr lang="en-US" dirty="0"/>
              <a:t>solid Ne moderator</a:t>
            </a:r>
            <a:endParaRPr lang="en-US" sz="2400" baseline="30000" dirty="0"/>
          </a:p>
          <a:p>
            <a:r>
              <a:rPr lang="en-US" dirty="0">
                <a:latin typeface="Symbol" pitchFamily="18" charset="2"/>
                <a:cs typeface="Times New Roman" pitchFamily="18" charset="0"/>
              </a:rPr>
              <a:t>h</a:t>
            </a:r>
            <a:r>
              <a:rPr lang="en-US" baseline="-25000" dirty="0">
                <a:latin typeface="Symbol" pitchFamily="18" charset="2"/>
                <a:cs typeface="Times New Roman" pitchFamily="18" charset="0"/>
              </a:rPr>
              <a:t>+ + </a:t>
            </a:r>
            <a:r>
              <a:rPr lang="en-US" dirty="0">
                <a:latin typeface="Times New Roman" pitchFamily="18" charset="0"/>
                <a:cs typeface="Times New Roman" pitchFamily="18" charset="0"/>
              </a:rPr>
              <a:t>= </a:t>
            </a:r>
            <a:r>
              <a:rPr lang="en-US" dirty="0"/>
              <a:t>7×10</a:t>
            </a:r>
            <a:r>
              <a:rPr lang="en-US" baseline="30000" dirty="0"/>
              <a:t>−3</a:t>
            </a:r>
            <a:r>
              <a:rPr lang="en-US" dirty="0"/>
              <a:t>−1.4×10</a:t>
            </a:r>
            <a:r>
              <a:rPr lang="en-US" baseline="30000" dirty="0"/>
              <a:t>−2</a:t>
            </a:r>
          </a:p>
        </p:txBody>
      </p:sp>
      <p:sp>
        <p:nvSpPr>
          <p:cNvPr id="40" name="Right Arrow 39"/>
          <p:cNvSpPr/>
          <p:nvPr/>
        </p:nvSpPr>
        <p:spPr>
          <a:xfrm rot="5400000">
            <a:off x="4979596" y="3173807"/>
            <a:ext cx="422984" cy="17137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 name="TextBox 40"/>
          <p:cNvSpPr txBox="1"/>
          <p:nvPr/>
        </p:nvSpPr>
        <p:spPr>
          <a:xfrm>
            <a:off x="5364752" y="3059668"/>
            <a:ext cx="2179049" cy="369332"/>
          </a:xfrm>
          <a:prstGeom prst="rect">
            <a:avLst/>
          </a:prstGeom>
          <a:noFill/>
          <a:ln>
            <a:noFill/>
            <a:prstDash val="sysDash"/>
          </a:ln>
        </p:spPr>
        <p:txBody>
          <a:bodyPr wrap="square" rtlCol="0">
            <a:spAutoFit/>
          </a:bodyPr>
          <a:lstStyle/>
          <a:p>
            <a:r>
              <a:rPr lang="en-US" dirty="0"/>
              <a:t>e</a:t>
            </a:r>
            <a:r>
              <a:rPr lang="en-US" baseline="30000" dirty="0"/>
              <a:t>+</a:t>
            </a:r>
            <a:r>
              <a:rPr lang="en-US" dirty="0"/>
              <a:t> ~ 1-2 eV</a:t>
            </a:r>
          </a:p>
        </p:txBody>
      </p:sp>
      <p:sp>
        <p:nvSpPr>
          <p:cNvPr id="42" name="Rectangle 41"/>
          <p:cNvSpPr>
            <a:spLocks noChangeAspect="1"/>
          </p:cNvSpPr>
          <p:nvPr/>
        </p:nvSpPr>
        <p:spPr>
          <a:xfrm>
            <a:off x="3810002" y="3505201"/>
            <a:ext cx="2850151" cy="872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Electrostatic extraction, </a:t>
            </a:r>
          </a:p>
          <a:p>
            <a:pPr algn="ctr"/>
            <a:r>
              <a:rPr lang="en-US" sz="2000" dirty="0" err="1">
                <a:solidFill>
                  <a:schemeClr val="tx1"/>
                </a:solidFill>
              </a:rPr>
              <a:t>remoderation</a:t>
            </a:r>
            <a:r>
              <a:rPr lang="en-US" sz="2000" dirty="0">
                <a:solidFill>
                  <a:schemeClr val="tx1"/>
                </a:solidFill>
              </a:rPr>
              <a:t>,</a:t>
            </a:r>
          </a:p>
          <a:p>
            <a:pPr algn="ctr"/>
            <a:r>
              <a:rPr lang="en-US" sz="2000" dirty="0">
                <a:solidFill>
                  <a:schemeClr val="tx1"/>
                </a:solidFill>
              </a:rPr>
              <a:t>and  focusing</a:t>
            </a:r>
          </a:p>
        </p:txBody>
      </p:sp>
      <p:sp>
        <p:nvSpPr>
          <p:cNvPr id="43" name="Right Arrow 42"/>
          <p:cNvSpPr/>
          <p:nvPr/>
        </p:nvSpPr>
        <p:spPr>
          <a:xfrm rot="5400000">
            <a:off x="4996935" y="4536180"/>
            <a:ext cx="369333" cy="15950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 name="Rectangle 43"/>
          <p:cNvSpPr>
            <a:spLocks noChangeAspect="1"/>
          </p:cNvSpPr>
          <p:nvPr/>
        </p:nvSpPr>
        <p:spPr>
          <a:xfrm>
            <a:off x="4352888" y="4842941"/>
            <a:ext cx="1676401"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Sample</a:t>
            </a:r>
            <a:endParaRPr lang="en-US" sz="2400" dirty="0">
              <a:solidFill>
                <a:schemeClr val="tx1"/>
              </a:solidFill>
            </a:endParaRPr>
          </a:p>
        </p:txBody>
      </p:sp>
      <p:sp>
        <p:nvSpPr>
          <p:cNvPr id="45" name="TextBox 44"/>
          <p:cNvSpPr txBox="1"/>
          <p:nvPr/>
        </p:nvSpPr>
        <p:spPr>
          <a:xfrm>
            <a:off x="5410201" y="4431268"/>
            <a:ext cx="2179049" cy="369332"/>
          </a:xfrm>
          <a:prstGeom prst="rect">
            <a:avLst/>
          </a:prstGeom>
          <a:noFill/>
          <a:ln>
            <a:noFill/>
            <a:prstDash val="sysDash"/>
          </a:ln>
        </p:spPr>
        <p:txBody>
          <a:bodyPr wrap="square" rtlCol="0">
            <a:spAutoFit/>
          </a:bodyPr>
          <a:lstStyle/>
          <a:p>
            <a:r>
              <a:rPr lang="en-US" dirty="0"/>
              <a:t>e</a:t>
            </a:r>
            <a:r>
              <a:rPr lang="en-US" baseline="30000" dirty="0"/>
              <a:t>+</a:t>
            </a:r>
            <a:r>
              <a:rPr lang="en-US" dirty="0"/>
              <a:t> ~ 1-30 </a:t>
            </a:r>
            <a:r>
              <a:rPr lang="en-US" dirty="0" err="1"/>
              <a:t>keV</a:t>
            </a:r>
            <a:endParaRPr lang="en-US" dirty="0"/>
          </a:p>
        </p:txBody>
      </p:sp>
      <p:sp>
        <p:nvSpPr>
          <p:cNvPr id="46" name="TextBox 45"/>
          <p:cNvSpPr txBox="1"/>
          <p:nvPr/>
        </p:nvSpPr>
        <p:spPr>
          <a:xfrm>
            <a:off x="6705601" y="5054026"/>
            <a:ext cx="2590800" cy="584775"/>
          </a:xfrm>
          <a:prstGeom prst="rect">
            <a:avLst/>
          </a:prstGeom>
          <a:noFill/>
          <a:ln>
            <a:noFill/>
            <a:prstDash val="sysDash"/>
          </a:ln>
        </p:spPr>
        <p:txBody>
          <a:bodyPr wrap="square" rtlCol="0">
            <a:spAutoFit/>
          </a:bodyPr>
          <a:lstStyle/>
          <a:p>
            <a:r>
              <a:rPr lang="en-US" sz="1600" i="1" dirty="0"/>
              <a:t>Monoenergetic beam with a spot size Ø &lt; 0.1 mm.</a:t>
            </a:r>
          </a:p>
        </p:txBody>
      </p:sp>
      <p:cxnSp>
        <p:nvCxnSpPr>
          <p:cNvPr id="56" name="Elbow Connector 55"/>
          <p:cNvCxnSpPr/>
          <p:nvPr/>
        </p:nvCxnSpPr>
        <p:spPr>
          <a:xfrm rot="10800000">
            <a:off x="7157049" y="4648200"/>
            <a:ext cx="457200" cy="347140"/>
          </a:xfrm>
          <a:prstGeom prst="bentConnector3">
            <a:avLst>
              <a:gd name="adj1" fmla="val 944"/>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58" name="Curved Left Arrow 57"/>
          <p:cNvSpPr/>
          <p:nvPr/>
        </p:nvSpPr>
        <p:spPr>
          <a:xfrm>
            <a:off x="7772401" y="1723020"/>
            <a:ext cx="295814" cy="715380"/>
          </a:xfrm>
          <a:prstGeom prst="curvedLeftArrow">
            <a:avLst>
              <a:gd name="adj1" fmla="val 3986"/>
              <a:gd name="adj2" fmla="val 50000"/>
              <a:gd name="adj3" fmla="val 25000"/>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8066418" y="1534136"/>
            <a:ext cx="3543780" cy="707886"/>
          </a:xfrm>
          <a:prstGeom prst="rect">
            <a:avLst/>
          </a:prstGeom>
          <a:noFill/>
          <a:ln>
            <a:noFill/>
            <a:prstDash val="sysDash"/>
          </a:ln>
        </p:spPr>
        <p:txBody>
          <a:bodyPr wrap="square" rtlCol="0">
            <a:spAutoFit/>
          </a:bodyPr>
          <a:lstStyle/>
          <a:p>
            <a:r>
              <a:rPr lang="en-US" sz="2000" dirty="0">
                <a:latin typeface="Times New Roman" pitchFamily="18" charset="0"/>
                <a:cs typeface="Times New Roman" pitchFamily="18" charset="0"/>
              </a:rPr>
              <a:t>1</a:t>
            </a:r>
            <a:r>
              <a:rPr lang="en-US" sz="2000" baseline="30000" dirty="0">
                <a:latin typeface="Times New Roman" pitchFamily="18" charset="0"/>
                <a:cs typeface="Times New Roman" pitchFamily="18" charset="0"/>
              </a:rPr>
              <a:t>st</a:t>
            </a:r>
            <a:r>
              <a:rPr lang="en-US" sz="2000" dirty="0">
                <a:latin typeface="Times New Roman" pitchFamily="18" charset="0"/>
                <a:cs typeface="Times New Roman" pitchFamily="18" charset="0"/>
              </a:rPr>
              <a:t> efficiency</a:t>
            </a:r>
          </a:p>
          <a:p>
            <a:r>
              <a:rPr lang="en-US" sz="2000" dirty="0">
                <a:latin typeface="Symbol" pitchFamily="18" charset="2"/>
                <a:cs typeface="Times New Roman" pitchFamily="18" charset="0"/>
              </a:rPr>
              <a:t>h</a:t>
            </a:r>
            <a:r>
              <a:rPr lang="en-US" sz="2000" baseline="-25000" dirty="0">
                <a:latin typeface="Symbol" pitchFamily="18" charset="2"/>
                <a:cs typeface="Times New Roman" pitchFamily="18" charset="0"/>
              </a:rPr>
              <a:t>+ </a:t>
            </a:r>
            <a:r>
              <a:rPr lang="en-US" sz="2000" dirty="0">
                <a:latin typeface="Times New Roman" pitchFamily="18" charset="0"/>
                <a:cs typeface="Times New Roman" pitchFamily="18" charset="0"/>
              </a:rPr>
              <a:t>=e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incident 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a:t>
            </a:r>
            <a:endParaRPr lang="en-US" sz="2000" baseline="30000" dirty="0">
              <a:latin typeface="Times New Roman" pitchFamily="18" charset="0"/>
              <a:cs typeface="Times New Roman" pitchFamily="18" charset="0"/>
            </a:endParaRPr>
          </a:p>
        </p:txBody>
      </p:sp>
      <p:sp>
        <p:nvSpPr>
          <p:cNvPr id="60" name="Curved Left Arrow 59"/>
          <p:cNvSpPr/>
          <p:nvPr/>
        </p:nvSpPr>
        <p:spPr>
          <a:xfrm>
            <a:off x="7848601" y="2561220"/>
            <a:ext cx="295814" cy="715380"/>
          </a:xfrm>
          <a:prstGeom prst="curvedLeftArrow">
            <a:avLst>
              <a:gd name="adj1" fmla="val 3986"/>
              <a:gd name="adj2" fmla="val 50000"/>
              <a:gd name="adj3" fmla="val 25000"/>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61" name="TextBox 60"/>
              <p:cNvSpPr txBox="1"/>
              <p:nvPr/>
            </p:nvSpPr>
            <p:spPr>
              <a:xfrm>
                <a:off x="8153401" y="2492514"/>
                <a:ext cx="3543780" cy="2739020"/>
              </a:xfrm>
              <a:prstGeom prst="rect">
                <a:avLst/>
              </a:prstGeom>
              <a:noFill/>
              <a:ln>
                <a:noFill/>
                <a:prstDash val="sysDash"/>
              </a:ln>
            </p:spPr>
            <p:txBody>
              <a:bodyPr wrap="square" rtlCol="0">
                <a:spAutoFit/>
              </a:bodyPr>
              <a:lstStyle/>
              <a:p>
                <a:r>
                  <a:rPr lang="en-US" sz="2000" dirty="0">
                    <a:latin typeface="Times New Roman" pitchFamily="18" charset="0"/>
                    <a:cs typeface="Times New Roman" pitchFamily="18" charset="0"/>
                  </a:rPr>
                  <a:t>2</a:t>
                </a:r>
                <a:r>
                  <a:rPr lang="en-US" sz="2000" baseline="30000" dirty="0">
                    <a:latin typeface="Times New Roman" pitchFamily="18" charset="0"/>
                    <a:cs typeface="Times New Roman" pitchFamily="18" charset="0"/>
                  </a:rPr>
                  <a:t>nd</a:t>
                </a:r>
                <a:r>
                  <a:rPr lang="en-US" sz="2000" dirty="0">
                    <a:latin typeface="Times New Roman" pitchFamily="18" charset="0"/>
                    <a:cs typeface="Times New Roman" pitchFamily="18" charset="0"/>
                  </a:rPr>
                  <a:t> efficiency</a:t>
                </a:r>
              </a:p>
              <a:p>
                <a:r>
                  <a:rPr lang="en-US" sz="2000" dirty="0">
                    <a:latin typeface="Symbol" pitchFamily="18" charset="2"/>
                    <a:cs typeface="Times New Roman" pitchFamily="18" charset="0"/>
                  </a:rPr>
                  <a:t>h</a:t>
                </a:r>
                <a:r>
                  <a:rPr lang="en-US" sz="2000" baseline="-25000" dirty="0">
                    <a:latin typeface="Symbol" pitchFamily="18" charset="2"/>
                    <a:cs typeface="Times New Roman" pitchFamily="18" charset="0"/>
                  </a:rPr>
                  <a:t>+ + </a:t>
                </a:r>
                <a:r>
                  <a:rPr lang="en-US" sz="2000" dirty="0">
                    <a:latin typeface="Times New Roman" pitchFamily="18" charset="0"/>
                    <a:cs typeface="Times New Roman" pitchFamily="18" charset="0"/>
                  </a:rPr>
                  <a:t>=slow 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fast 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a:t>
                </a:r>
              </a:p>
              <a:p>
                <a:pPr>
                  <a:lnSpc>
                    <a:spcPct val="115000"/>
                  </a:lnSpc>
                  <a:spcAft>
                    <a:spcPts val="10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Brightness = </a:t>
                </a:r>
                <a14:m>
                  <m:oMath xmlns:m="http://schemas.openxmlformats.org/officeDocument/2006/math">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Intensity</m:t>
                        </m:r>
                      </m:num>
                      <m:den>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d</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𝐸𝑙</m:t>
                        </m:r>
                      </m:den>
                    </m:f>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600" i="1">
                            <a:effectLst/>
                            <a:latin typeface="Cambria Math" panose="02040503050406030204" pitchFamily="18" charset="0"/>
                            <a:ea typeface="Calibri" panose="020F0502020204030204" pitchFamily="34" charset="0"/>
                            <a:cs typeface="Times New Roman" panose="02020603050405020304" pitchFamily="18" charset="0"/>
                          </a:rPr>
                          <m:t>𝐸𝑡</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𝐸𝑙</m:t>
                        </m:r>
                      </m:e>
                    </m:rad>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Et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El</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transverse and longitudinal   </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components of the positron energy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Times New Roman" panose="02020603050405020304" pitchFamily="18" charset="0"/>
                    <a:ea typeface="Calibri" panose="020F0502020204030204" pitchFamily="34" charset="0"/>
                  </a:rPr>
                  <a:t>d</a:t>
                </a:r>
                <a:r>
                  <a:rPr lang="en-US" sz="1600" dirty="0">
                    <a:effectLst/>
                    <a:latin typeface="Times New Roman" panose="02020603050405020304" pitchFamily="18" charset="0"/>
                    <a:ea typeface="Calibri" panose="020F0502020204030204" pitchFamily="34" charset="0"/>
                  </a:rPr>
                  <a:t> is positron beam diameter </a:t>
                </a:r>
                <a:endParaRPr lang="en-US" sz="1600" dirty="0"/>
              </a:p>
              <a:p>
                <a:endParaRPr lang="en-US" sz="2000" baseline="30000" dirty="0">
                  <a:latin typeface="Times New Roman" pitchFamily="18" charset="0"/>
                  <a:cs typeface="Times New Roman" pitchFamily="18"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8153401" y="2492514"/>
                <a:ext cx="3543780" cy="2739020"/>
              </a:xfrm>
              <a:prstGeom prst="rect">
                <a:avLst/>
              </a:prstGeom>
              <a:blipFill>
                <a:blip r:embed="rId4"/>
                <a:stretch>
                  <a:fillRect l="-1893" t="-1336" r="-1033"/>
                </a:stretch>
              </a:blipFill>
              <a:ln>
                <a:noFill/>
                <a:prstDash val="sysDash"/>
              </a:ln>
            </p:spPr>
            <p:txBody>
              <a:bodyPr/>
              <a:lstStyle/>
              <a:p>
                <a:r>
                  <a:rPr lang="en-US">
                    <a:noFill/>
                  </a:rPr>
                  <a:t> </a:t>
                </a:r>
              </a:p>
            </p:txBody>
          </p:sp>
        </mc:Fallback>
      </mc:AlternateContent>
    </p:spTree>
    <p:extLst>
      <p:ext uri="{BB962C8B-B14F-4D97-AF65-F5344CB8AC3E}">
        <p14:creationId xmlns:p14="http://schemas.microsoft.com/office/powerpoint/2010/main" val="412505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ppt_x"/>
                                          </p:val>
                                        </p:tav>
                                        <p:tav tm="100000">
                                          <p:val>
                                            <p:strVal val="#ppt_x"/>
                                          </p:val>
                                        </p:tav>
                                      </p:tavLst>
                                    </p:anim>
                                    <p:anim calcmode="lin" valueType="num">
                                      <p:cBhvr additive="base">
                                        <p:cTn id="2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8" grpId="0" animBg="1"/>
      <p:bldP spid="59" grpId="0"/>
      <p:bldP spid="60" grpId="0" animBg="1"/>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8434"/>
            <a:ext cx="7086600" cy="529767"/>
          </a:xfr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p>
            <a:r>
              <a:rPr lang="en-US" sz="2400" dirty="0">
                <a:effectLst>
                  <a:outerShdw blurRad="50800" dist="38100" dir="5400000" algn="t" rotWithShape="0">
                    <a:prstClr val="black">
                      <a:alpha val="40000"/>
                    </a:prstClr>
                  </a:outerShdw>
                </a:effectLst>
              </a:rPr>
              <a:t>Why Free Electron Laser (LERF) at Jefferson Lab (</a:t>
            </a:r>
            <a:r>
              <a:rPr lang="en-US" sz="2400" dirty="0" err="1">
                <a:effectLst>
                  <a:outerShdw blurRad="50800" dist="38100" dir="5400000" algn="t" rotWithShape="0">
                    <a:prstClr val="black">
                      <a:alpha val="40000"/>
                    </a:prstClr>
                  </a:outerShdw>
                </a:effectLst>
              </a:rPr>
              <a:t>JLab</a:t>
            </a:r>
            <a:r>
              <a:rPr lang="en-US" sz="2400" dirty="0">
                <a:effectLst>
                  <a:outerShdw blurRad="50800" dist="38100" dir="5400000" algn="t" rotWithShape="0">
                    <a:prstClr val="black">
                      <a:alpha val="40000"/>
                    </a:prstClr>
                  </a:outerShdw>
                </a:effectLst>
              </a:rPr>
              <a:t>) ?</a:t>
            </a:r>
          </a:p>
        </p:txBody>
      </p:sp>
      <p:sp>
        <p:nvSpPr>
          <p:cNvPr id="3" name="Content Placeholder 2"/>
          <p:cNvSpPr>
            <a:spLocks noGrp="1"/>
          </p:cNvSpPr>
          <p:nvPr>
            <p:ph idx="1"/>
          </p:nvPr>
        </p:nvSpPr>
        <p:spPr>
          <a:xfrm>
            <a:off x="2438400" y="1295400"/>
            <a:ext cx="7315200" cy="1371600"/>
          </a:xfrm>
        </p:spPr>
        <p:txBody>
          <a:bodyPr>
            <a:noAutofit/>
          </a:bodyPr>
          <a:lstStyle/>
          <a:p>
            <a:pPr>
              <a:buClr>
                <a:srgbClr val="0000CC"/>
              </a:buClr>
              <a:buFont typeface="Wingdings" pitchFamily="2" charset="2"/>
              <a:buChar char="ü"/>
            </a:pPr>
            <a:r>
              <a:rPr lang="en-US" sz="2000" dirty="0"/>
              <a:t>Existing facility</a:t>
            </a:r>
          </a:p>
          <a:p>
            <a:pPr>
              <a:buClr>
                <a:srgbClr val="0000CC"/>
              </a:buClr>
              <a:buFont typeface="Wingdings" pitchFamily="2" charset="2"/>
              <a:buChar char="ü"/>
            </a:pPr>
            <a:r>
              <a:rPr lang="en-US" sz="2000" dirty="0"/>
              <a:t>Variable time structure from the photo-gun</a:t>
            </a:r>
          </a:p>
          <a:p>
            <a:pPr>
              <a:buClr>
                <a:srgbClr val="0000CC"/>
              </a:buClr>
              <a:buFont typeface="Wingdings" pitchFamily="2" charset="2"/>
              <a:buChar char="ü"/>
            </a:pPr>
            <a:r>
              <a:rPr lang="en-US" sz="2000" dirty="0"/>
              <a:t>The intensity of electron beam on e</a:t>
            </a:r>
            <a:r>
              <a:rPr lang="en-US" sz="2000" baseline="30000" dirty="0"/>
              <a:t>- </a:t>
            </a:r>
            <a:r>
              <a:rPr lang="en-US" sz="2000" dirty="0"/>
              <a:t>- e</a:t>
            </a:r>
            <a:r>
              <a:rPr lang="en-US" sz="2000" baseline="30000" dirty="0"/>
              <a:t>+</a:t>
            </a:r>
            <a:r>
              <a:rPr lang="en-US" sz="2000" dirty="0"/>
              <a:t> pair conversion target up to 1 mA at 120 MeV  or 10 mA at 10 MeV</a:t>
            </a:r>
          </a:p>
          <a:p>
            <a:pPr>
              <a:buClr>
                <a:srgbClr val="0000CC"/>
              </a:buClr>
              <a:buFont typeface="Wingdings" pitchFamily="2" charset="2"/>
              <a:buChar char="ü"/>
            </a:pPr>
            <a:r>
              <a:rPr lang="en-US" sz="2000" dirty="0"/>
              <a:t>High quality of electron beam</a:t>
            </a:r>
          </a:p>
          <a:p>
            <a:pPr>
              <a:buClr>
                <a:srgbClr val="0000CC"/>
              </a:buClr>
              <a:buFont typeface="Wingdings" pitchFamily="2" charset="2"/>
              <a:buChar char="ü"/>
            </a:pPr>
            <a:endParaRPr lang="en-US" sz="1600" dirty="0"/>
          </a:p>
          <a:p>
            <a:pPr>
              <a:buClr>
                <a:srgbClr val="0000CC"/>
              </a:buClr>
              <a:buFont typeface="Wingdings" pitchFamily="2" charset="2"/>
              <a:buChar char="ü"/>
            </a:pPr>
            <a:endParaRPr lang="en-US" sz="1600" dirty="0"/>
          </a:p>
          <a:p>
            <a:pPr marL="0" indent="0">
              <a:buClr>
                <a:srgbClr val="0000CC"/>
              </a:buClr>
              <a:buNone/>
            </a:pPr>
            <a:endParaRPr lang="en-US" sz="1600" dirty="0"/>
          </a:p>
        </p:txBody>
      </p:sp>
      <p:pic>
        <p:nvPicPr>
          <p:cNvPr id="41986" name="Picture 2" descr="http://www.jlab.org/FEL/images/FELschema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994" y="3375498"/>
            <a:ext cx="10394381" cy="308366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9545279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11550</TotalTime>
  <Words>4633</Words>
  <Application>Microsoft Office PowerPoint</Application>
  <PresentationFormat>Widescreen</PresentationFormat>
  <Paragraphs>427</Paragraphs>
  <Slides>39</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0" baseType="lpstr">
      <vt:lpstr>Aptos Display</vt:lpstr>
      <vt:lpstr>Arial</vt:lpstr>
      <vt:lpstr>Calibri</vt:lpstr>
      <vt:lpstr>Cambria Math</vt:lpstr>
      <vt:lpstr>CMR10</vt:lpstr>
      <vt:lpstr>Symbol</vt:lpstr>
      <vt:lpstr>Times</vt:lpstr>
      <vt:lpstr>Times New Roman</vt:lpstr>
      <vt:lpstr>Wingdings</vt:lpstr>
      <vt:lpstr>1_Office Theme</vt:lpstr>
      <vt:lpstr>Equation</vt:lpstr>
      <vt:lpstr>Low-energy Monochromatic High-intensity High-brightness Positron Source in the LERF and its Possible Applications</vt:lpstr>
      <vt:lpstr>PowerPoint Presentation</vt:lpstr>
      <vt:lpstr>Budget and support from other institutions</vt:lpstr>
      <vt:lpstr>Outlook</vt:lpstr>
      <vt:lpstr>Existing slow positron facilities (T+ &lt; 30 keV)</vt:lpstr>
      <vt:lpstr>The most intense positron sources </vt:lpstr>
      <vt:lpstr>PowerPoint Presentation</vt:lpstr>
      <vt:lpstr>Production stages of slow positrons at accelerators</vt:lpstr>
      <vt:lpstr>Why Free Electron Laser (LERF) at Jefferson Lab (JLab) ?</vt:lpstr>
      <vt:lpstr>Proposed location in the LERF vault</vt:lpstr>
      <vt:lpstr>Conceptual design of the positron source at the FEL</vt:lpstr>
      <vt:lpstr>Optimized energies of the emitted positron and driving electron beams</vt:lpstr>
      <vt:lpstr>Converter </vt:lpstr>
      <vt:lpstr>Transportation of e+ to the moderator</vt:lpstr>
      <vt:lpstr>Prototype magnetic field terminator plug</vt:lpstr>
      <vt:lpstr>Monte Carlo simulation of the positron beamline</vt:lpstr>
      <vt:lpstr>Moderation of positrons</vt:lpstr>
      <vt:lpstr>Estimated moderator thickness </vt:lpstr>
      <vt:lpstr>PowerPoint Presentation</vt:lpstr>
      <vt:lpstr>PowerPoint Presentation</vt:lpstr>
      <vt:lpstr>PowerPoint Presentation</vt:lpstr>
      <vt:lpstr>PowerPoint Presentation</vt:lpstr>
      <vt:lpstr>Surface Defects Depth Profiling</vt:lpstr>
      <vt:lpstr>Difference between electron and positron refraction and reflection</vt:lpstr>
      <vt:lpstr>Difference Between Electron and Positron Auger Spectroscopy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Positron Microprobe for Solid-State Physics at Jefferson Lab</dc:title>
  <dc:creator>Vlahovic, Branislav</dc:creator>
  <cp:lastModifiedBy>Branislav Vlahovic</cp:lastModifiedBy>
  <cp:revision>26</cp:revision>
  <dcterms:created xsi:type="dcterms:W3CDTF">2017-03-16T02:56:41Z</dcterms:created>
  <dcterms:modified xsi:type="dcterms:W3CDTF">2026-03-26T17:24:44Z</dcterms:modified>
</cp:coreProperties>
</file>