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790" r:id="rId3"/>
    <p:sldId id="794" r:id="rId4"/>
    <p:sldId id="866" r:id="rId5"/>
    <p:sldId id="867" r:id="rId6"/>
    <p:sldId id="868" r:id="rId7"/>
    <p:sldId id="870" r:id="rId8"/>
    <p:sldId id="869" r:id="rId9"/>
    <p:sldId id="871" r:id="rId10"/>
    <p:sldId id="880" r:id="rId11"/>
    <p:sldId id="881" r:id="rId12"/>
    <p:sldId id="882" r:id="rId13"/>
    <p:sldId id="883" r:id="rId14"/>
    <p:sldId id="890" r:id="rId15"/>
    <p:sldId id="884" r:id="rId16"/>
    <p:sldId id="885" r:id="rId17"/>
    <p:sldId id="886" r:id="rId18"/>
    <p:sldId id="887" r:id="rId19"/>
    <p:sldId id="888" r:id="rId20"/>
    <p:sldId id="889" r:id="rId21"/>
    <p:sldId id="872" r:id="rId22"/>
    <p:sldId id="874" r:id="rId23"/>
    <p:sldId id="875" r:id="rId24"/>
    <p:sldId id="876" r:id="rId25"/>
    <p:sldId id="877" r:id="rId26"/>
    <p:sldId id="878" r:id="rId27"/>
    <p:sldId id="879" r:id="rId28"/>
    <p:sldId id="891" r:id="rId29"/>
    <p:sldId id="892" r:id="rId30"/>
  </p:sldIdLst>
  <p:sldSz cx="18288000" cy="12801600"/>
  <p:notesSz cx="6858000" cy="9144000"/>
  <p:defaultTextStyle>
    <a:defPPr>
      <a:defRPr lang="en-US"/>
    </a:defPPr>
    <a:lvl1pPr marL="0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85713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371425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2057141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742854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428566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4114280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799993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485709" algn="l" defTabSz="137142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33">
          <p15:clr>
            <a:srgbClr val="A4A3A4"/>
          </p15:clr>
        </p15:guide>
        <p15:guide id="2" pos="4608">
          <p15:clr>
            <a:srgbClr val="A4A3A4"/>
          </p15:clr>
        </p15:guide>
        <p15:guide id="3" pos="57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Vlad Khachatryan, Ph.D." initials="DVKP" lastIdx="2" clrIdx="0">
    <p:extLst>
      <p:ext uri="{19B8F6BF-5375-455C-9EA6-DF929625EA0E}">
        <p15:presenceInfo xmlns:p15="http://schemas.microsoft.com/office/powerpoint/2012/main" userId="Dr Vlad Khachatryan, Ph.D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CCFF"/>
    <a:srgbClr val="FF99FF"/>
    <a:srgbClr val="7DDDFF"/>
    <a:srgbClr val="0000FF"/>
    <a:srgbClr val="008000"/>
    <a:srgbClr val="800080"/>
    <a:srgbClr val="FFCC99"/>
    <a:srgbClr val="CC00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1935" autoAdjust="0"/>
  </p:normalViewPr>
  <p:slideViewPr>
    <p:cSldViewPr>
      <p:cViewPr varScale="1">
        <p:scale>
          <a:sx n="60" d="100"/>
          <a:sy n="60" d="100"/>
        </p:scale>
        <p:origin x="1674" y="108"/>
      </p:cViewPr>
      <p:guideLst>
        <p:guide orient="horz" pos="4033"/>
        <p:guide pos="4608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4B695C-CB8F-47A5-B7C9-86570E27F811}" type="datetimeFigureOut">
              <a:rPr lang="en-US" smtClean="0"/>
              <a:pPr/>
              <a:t>3/27/2026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2D8BE-545F-48A7-BE72-5578C800E5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2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47ABC-E2D9-424A-A32F-53DFF179500A}" type="datetimeFigureOut">
              <a:rPr lang="en-US" smtClean="0"/>
              <a:pPr/>
              <a:t>3/27/2026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AAAC6-5AED-453B-8E2A-BA62A0A8A9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8311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36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B760-50D8-C65F-C4AD-60975B7DD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C26BE9-3E8E-05DD-96DF-F9291B9BFB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03A20-E52A-F242-029B-3A1B67F6D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7629-D251-E237-AC87-3828061C33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47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2CC65-717B-B0E0-5633-E59F2BC05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060FA7-9FCE-FD09-C85D-AB1C2BBA21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36730-685F-EA98-2A47-0B2BD3E49D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93760-D4CC-2663-404A-D19EB4E55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29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A6342-FFE5-6149-790F-A28C31D07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CBD76-9888-5EEA-2B5C-9E299F780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553E03-C87F-E045-444F-3354612A2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520DE-0F7F-5BDE-2B86-96B07338DF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0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D6904-7200-B6A1-CCBE-6D9E00E34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FE22EB-98B2-D7BF-F02D-B41029E28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79DB55-3D7D-3C4E-897C-1AE9DCFC5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CF1B8-5378-E2A1-9D40-FAAF68817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6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0DDF2-544D-9F88-70E3-69A5738A2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04D2D3-0217-6EA4-9F81-FB5BC9A37C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970807-B549-4C2B-4324-61C195F6D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F7B1B-7A51-A932-33D1-DA397F30FD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97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9C675-8BC3-3268-8182-AADEADA39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E2FE0D-F7D7-7CAA-CED5-28A09D5C0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945255-CBD8-BD76-2B1A-E47C8CE77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D4C2D-F296-8A0B-7EA3-403C0D427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15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9F210-900F-0A51-C325-706218796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3A8B25-30E9-455B-0DCA-3B819C447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3A2F57-0675-D162-D8CD-FD546E75D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4F56D-0A01-02FD-E85C-5DEDA40A9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50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24660-BFFB-97BB-28A9-ED9A801A7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D0C25-F36E-28BD-9B90-DC8FA4A42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148029-EECC-FC12-5242-492C6F65C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8E9A80-6D62-AFD2-4A2C-EA229B14E8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57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509D-1ED9-4D4C-8662-909C61A09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DD1A0C-AF11-B9E4-7554-B0D5E6B5B6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9539C0-68D7-E905-DD4F-D1E8B726C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3FDE5B-464F-3500-13C7-7FD39121B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75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B1C51-49F4-3EBD-E589-27FFE6BC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6836E4-F508-9D61-4942-897170263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F298E-427B-2F4F-B0C0-6D201AFAED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2BA55-A7A3-18DB-30C7-90F52B740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66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A9A95-96D5-BC5C-B4AA-6DBE77964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FC5A2-1949-1EC8-8475-60B9B0E09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ED489C-9908-6055-FBF3-F22E5C250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A5801-1C3A-4050-24F2-82B5BC5461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81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F368E-BFFB-0492-E889-19CD9D00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B1EFF4-AFCA-D04A-8814-1BA9E0481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81A3E-1029-45A2-DD89-3387A65D8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C8BD3-C89A-5253-EC78-E9888C3633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75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591A7-469E-7F46-DBAA-135CE348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6193FF-7E37-6E38-1AF6-71D6E2E6C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E003D7-2D87-E2C8-071A-3379B165B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FB1A5-AE03-0AEC-EA2A-F3366FABD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702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C84A1-3172-7E13-F88A-7DD85AF83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7A14C-73BC-10F1-222D-30A13B2F69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6EEBB-4302-AD78-FFEA-F556464474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D09FE-F91F-DB20-14B8-A30CB6EE2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15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A2AD6-A803-622B-8259-D3B25A40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DFA89-081B-5068-6B10-47B36D96B5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7EEFD-9BE3-200D-0615-C1198C111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697B3-573E-5DB9-BA80-433162CC70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02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EDC50-A644-8232-B10A-512075217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063673-8C2C-9408-F3EB-DF3E3E377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CF672F-A0D4-12E5-ABBE-A8D7F97C3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65964-338B-D36D-DF60-8AB0B3A50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71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F28D3-975F-703A-87EF-B83D27BE3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7E4F5-40D8-6E23-4985-E8F851451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3DE9F0-C798-3E04-4F6B-6C5D4207B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8C672-BEEB-8939-9518-1B9A803D53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39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0BB65-2FB9-5EDF-4AE8-776A97706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74701F-4C60-4C0E-586E-E8E1A8CECB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61EA51-E5CF-9A61-22BF-207120A13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778D3-4413-214D-6C00-7E44AD051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38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68134-BF24-BDEE-AB02-1494BE42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00FFA-2126-6264-43B5-4560138135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3E141-8A7D-22C2-D791-6904086BC9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A2BE6-E510-D283-1B6A-9BF64E13B7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1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2E8A2-16D6-5A30-6BD0-24BDB249C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7A07C-1E00-16B6-4D94-9A8C8B0E0B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17B19-B6DB-00BC-897B-FF6717C737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DE456-3185-0F3E-9BE6-5B1187A4D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81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63714-67B2-5D14-D1AB-148FC970C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3F51F5-81CF-4BF7-94DE-095A852C2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FAE0E2-AB43-C2B7-D796-53486C585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46591-B57F-B991-0AB8-28969D2537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4D3D2-DD02-DEEE-B5E5-636F8AAA9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66CC1-9481-3E08-D0FB-4144288EA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8D04AE-ECE6-318A-0342-5BE304019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6C973-24CD-7C46-9FFF-56B9E03EA6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26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65353-1A2C-2547-3B6C-B103EFEF5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2B643B-66BA-4EF7-136B-51DB0F068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EDBF7B-0E98-8FD3-83AE-42AC11DDC0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6EFD3-CF15-DF90-07B9-63E52B1FD3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96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302BC-3CE5-EF33-CC8A-FC6DF8F4C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9AC64-36AD-1359-7996-4B3D8BFFF0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910F4-84D1-BDCC-A3B3-DB8F66D61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B1F3E-D529-8C32-542E-982C3D107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7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F8315-7B74-455A-824F-47840FBC9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B5CB2E-101A-91FB-2932-A97FA60069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D34382-5268-B8B4-E538-2708DF15E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7ED0E-0272-AF5D-B2AC-1D1B36166D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19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AF88F-70B8-8FC4-A68D-48D5FF425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4F69ED-6560-BDF7-2CD2-E3C56FE30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6340DF-1F68-EE57-C002-17D832CD5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29639-E08C-6516-4D4B-52398AB077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7C01C-2C7B-3940-924C-0479AAB865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03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7" y="3976797"/>
            <a:ext cx="15544801" cy="27440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1" y="7254241"/>
            <a:ext cx="12801600" cy="32715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B1FCB4-4F3B-C1BD-5517-B443AD8ACCAE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8AD809-225D-D44A-B72F-B93E29DB5597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1" y="512661"/>
            <a:ext cx="4114800" cy="109228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8" y="512661"/>
            <a:ext cx="12039599" cy="109228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56BF2C-4F79-D310-EF8B-7E60D2B622A9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0AA1F-322B-B652-7833-88FF7E320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095500"/>
            <a:ext cx="13716000" cy="44561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29F8FC-B0FF-C271-C7A7-C7734B0751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6723063"/>
            <a:ext cx="13716000" cy="3090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AFEB-4A72-FEFD-4849-4F6F0F361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08F3E-A39F-8CBD-AD31-D29C3E1A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CD9B8-23F8-5FAD-6DEE-83AF68175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40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49224-1E61-96DD-5F12-1A0E08F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1F99C-1276-9A40-77A0-727A1474C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6979C-3F9B-F834-41CB-8320F7C05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8677-A465-AD55-C063-2592961E4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1FAE-E156-7254-8BC6-83788B0A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82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1692F-CDE4-99EF-2C7E-11910FEA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3190875"/>
            <a:ext cx="15773400" cy="532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7572E-1FDC-7CF9-DC39-BC2D6EA5C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8567738"/>
            <a:ext cx="15773400" cy="28003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B2BA5-DB03-05B6-CCA3-F82BF22FE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EF6D5-B744-1FA7-21B6-E76DEC8C3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DF2D2-E503-F802-5E04-A30EB6CC7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25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A1F93-2469-0D97-D573-1B265A807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A04A6-31BB-E96A-9882-574C300E5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3408363"/>
            <a:ext cx="7810500" cy="8121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5BDCC-EE64-687B-DA83-F32371067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3408363"/>
            <a:ext cx="7810500" cy="8121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3901F-FCED-8C47-92B7-25B5781AD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5F250-9E12-7F49-9804-3EF27ACC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3CA6F-F114-A4F1-5D31-DE219B16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6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0CB4-956F-2622-0E50-D446EAFB1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1038"/>
            <a:ext cx="15773400" cy="2474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459C2-3E2A-0E2D-313E-E984D69C2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3138488"/>
            <a:ext cx="7735888" cy="1538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A4656-D734-F91B-7C38-7883C1EB6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4676775"/>
            <a:ext cx="7735888" cy="687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019C8-5734-ED72-1EEC-394ED95E26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3138488"/>
            <a:ext cx="7775575" cy="1538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0E7225-6B0D-16AA-81A5-6B95AF37D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4676775"/>
            <a:ext cx="7775575" cy="687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5899CD-E6AB-7DF8-DB03-9FD37180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FB3BD3-5664-8893-095B-068DDC0D2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A8E557-BB27-6EBD-6742-EE7BD975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8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434D-B859-8A04-ED4F-31C1E7798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4F928-228E-D244-906F-4084DEA0E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7461E4-5611-403A-6B6F-AAAC8E67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0AD1D8-2AE3-5B2B-D5F7-0B9D6653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58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145250-32AB-EA43-43EC-B98CCE16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D57444-8C9A-9173-94D3-FC8B2954C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EE0B3-F0BD-03DA-2BB1-8E7C1BC15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6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56A66-4507-85A2-8AE1-C6AEEDC08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854075"/>
            <a:ext cx="5897563" cy="29860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D5ADF-8B57-CCD6-F104-E28F8AAFA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843088"/>
            <a:ext cx="9258300" cy="90979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01D6B-E5E4-2D54-979F-40C41D37B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840163"/>
            <a:ext cx="5897563" cy="7115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DD663-BFB6-6D97-5C03-547F1627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A3337-33F0-3819-D97D-609C340B7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E2069-B787-1800-F4D6-DE15151F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95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1FA134D-46B5-48B5-84CE-42F3EC551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11963400"/>
            <a:ext cx="3581400" cy="58335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4605D7D-B333-41F9-B208-1622F9FA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DCAE671-FBCB-4316-BA27-E6FC57FC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531D7-B086-F82F-FBEB-9AE4383C8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854075"/>
            <a:ext cx="5897563" cy="29860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7F02B-9C2A-9C85-CB3B-4A76BEAE0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843088"/>
            <a:ext cx="9258300" cy="90979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D13A5-8205-C7C2-14A2-F7DE58CD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840163"/>
            <a:ext cx="5897563" cy="7115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ABBBB-6F7D-A1AC-F750-12BAE0254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5A0EE-0F22-898C-707C-74A2FB61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8E65E-0274-6B3D-8A20-77E08A688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53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0DE7-7D43-0DE1-2B86-28FEE427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184AFB-C0F8-17FA-011E-F7D2FC7CF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C3647-D4D7-3A4C-038C-F014D6F5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40839-24B0-743D-A26F-521AE8F2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ACD72-953D-0CB1-EDD2-7158B433B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59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D9AE68-1DBD-E045-30BB-3208A3C4B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681038"/>
            <a:ext cx="3943350" cy="10848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09D16-87D1-3C2E-D6BD-A6ACD5381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681038"/>
            <a:ext cx="11677650" cy="108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282B4-14D8-7344-1AB6-ED4816DA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7DE87-A152-C59B-07F3-AFE18C45C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99F685-7CE6-0308-D009-1BA1A774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5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30" y="8226215"/>
            <a:ext cx="15544801" cy="2542540"/>
          </a:xfrm>
        </p:spPr>
        <p:txBody>
          <a:bodyPr anchor="t"/>
          <a:lstStyle>
            <a:lvl1pPr algn="l">
              <a:defRPr sz="59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30" y="5425873"/>
            <a:ext cx="15544801" cy="2800349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1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3714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4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428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42856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1142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999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857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7942FB-72C9-8548-DC5C-AF51341CB764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7" y="2987043"/>
            <a:ext cx="8077201" cy="844846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8" y="2987043"/>
            <a:ext cx="8077201" cy="8448465"/>
          </a:xfrm>
        </p:spPr>
        <p:txBody>
          <a:bodyPr/>
          <a:lstStyle>
            <a:lvl1pPr>
              <a:defRPr sz="42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8510F9-EA5E-6BFE-D8A6-419F193BADD1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865545"/>
            <a:ext cx="8080378" cy="119422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85713" indent="0">
              <a:buNone/>
              <a:defRPr sz="3000" b="1"/>
            </a:lvl2pPr>
            <a:lvl3pPr marL="1371425" indent="0">
              <a:buNone/>
              <a:defRPr sz="2500" b="1"/>
            </a:lvl3pPr>
            <a:lvl4pPr marL="2057141" indent="0">
              <a:buNone/>
              <a:defRPr sz="2400" b="1"/>
            </a:lvl4pPr>
            <a:lvl5pPr marL="2742854" indent="0">
              <a:buNone/>
              <a:defRPr sz="2400" b="1"/>
            </a:lvl5pPr>
            <a:lvl6pPr marL="3428566" indent="0">
              <a:buNone/>
              <a:defRPr sz="2400" b="1"/>
            </a:lvl6pPr>
            <a:lvl7pPr marL="4114280" indent="0">
              <a:buNone/>
              <a:defRPr sz="2400" b="1"/>
            </a:lvl7pPr>
            <a:lvl8pPr marL="4799993" indent="0">
              <a:buNone/>
              <a:defRPr sz="2400" b="1"/>
            </a:lvl8pPr>
            <a:lvl9pPr marL="5485709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059766"/>
            <a:ext cx="8080378" cy="737573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865545"/>
            <a:ext cx="8083550" cy="119422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85713" indent="0">
              <a:buNone/>
              <a:defRPr sz="3000" b="1"/>
            </a:lvl2pPr>
            <a:lvl3pPr marL="1371425" indent="0">
              <a:buNone/>
              <a:defRPr sz="2500" b="1"/>
            </a:lvl3pPr>
            <a:lvl4pPr marL="2057141" indent="0">
              <a:buNone/>
              <a:defRPr sz="2400" b="1"/>
            </a:lvl4pPr>
            <a:lvl5pPr marL="2742854" indent="0">
              <a:buNone/>
              <a:defRPr sz="2400" b="1"/>
            </a:lvl5pPr>
            <a:lvl6pPr marL="3428566" indent="0">
              <a:buNone/>
              <a:defRPr sz="2400" b="1"/>
            </a:lvl6pPr>
            <a:lvl7pPr marL="4114280" indent="0">
              <a:buNone/>
              <a:defRPr sz="2400" b="1"/>
            </a:lvl7pPr>
            <a:lvl8pPr marL="4799993" indent="0">
              <a:buNone/>
              <a:defRPr sz="2400" b="1"/>
            </a:lvl8pPr>
            <a:lvl9pPr marL="5485709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4059766"/>
            <a:ext cx="8083550" cy="7375738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4DFBFA3-05FE-1720-9551-C821D58FDEEA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63293-A6E8-A8F1-E7A7-14FFF95F7182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F8F743-93CA-6C80-CA12-F88DB890EB19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7" y="509701"/>
            <a:ext cx="6016628" cy="2169161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1" y="509701"/>
            <a:ext cx="10223500" cy="10925811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5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7" y="2678859"/>
            <a:ext cx="6016628" cy="8756651"/>
          </a:xfrm>
        </p:spPr>
        <p:txBody>
          <a:bodyPr/>
          <a:lstStyle>
            <a:lvl1pPr marL="0" indent="0">
              <a:buNone/>
              <a:defRPr sz="2300"/>
            </a:lvl1pPr>
            <a:lvl2pPr marL="685713" indent="0">
              <a:buNone/>
              <a:defRPr sz="1800"/>
            </a:lvl2pPr>
            <a:lvl3pPr marL="1371425" indent="0">
              <a:buNone/>
              <a:defRPr sz="1500"/>
            </a:lvl3pPr>
            <a:lvl4pPr marL="2057141" indent="0">
              <a:buNone/>
              <a:defRPr sz="1400"/>
            </a:lvl4pPr>
            <a:lvl5pPr marL="2742854" indent="0">
              <a:buNone/>
              <a:defRPr sz="1400"/>
            </a:lvl5pPr>
            <a:lvl6pPr marL="3428566" indent="0">
              <a:buNone/>
              <a:defRPr sz="1400"/>
            </a:lvl6pPr>
            <a:lvl7pPr marL="4114280" indent="0">
              <a:buNone/>
              <a:defRPr sz="1400"/>
            </a:lvl7pPr>
            <a:lvl8pPr marL="4799993" indent="0">
              <a:buNone/>
              <a:defRPr sz="1400"/>
            </a:lvl8pPr>
            <a:lvl9pPr marL="54857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0F88101-8F95-53A0-DE9D-06BF47F88E83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9" y="8961122"/>
            <a:ext cx="10972800" cy="1057914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9" y="1143846"/>
            <a:ext cx="10972800" cy="7680960"/>
          </a:xfrm>
        </p:spPr>
        <p:txBody>
          <a:bodyPr/>
          <a:lstStyle>
            <a:lvl1pPr marL="0" indent="0">
              <a:buNone/>
              <a:defRPr sz="4800"/>
            </a:lvl1pPr>
            <a:lvl2pPr marL="685713" indent="0">
              <a:buNone/>
              <a:defRPr sz="4200"/>
            </a:lvl2pPr>
            <a:lvl3pPr marL="1371425" indent="0">
              <a:buNone/>
              <a:defRPr sz="3500"/>
            </a:lvl3pPr>
            <a:lvl4pPr marL="2057141" indent="0">
              <a:buNone/>
              <a:defRPr sz="3000"/>
            </a:lvl4pPr>
            <a:lvl5pPr marL="2742854" indent="0">
              <a:buNone/>
              <a:defRPr sz="3000"/>
            </a:lvl5pPr>
            <a:lvl6pPr marL="3428566" indent="0">
              <a:buNone/>
              <a:defRPr sz="3000"/>
            </a:lvl6pPr>
            <a:lvl7pPr marL="4114280" indent="0">
              <a:buNone/>
              <a:defRPr sz="3000"/>
            </a:lvl7pPr>
            <a:lvl8pPr marL="4799993" indent="0">
              <a:buNone/>
              <a:defRPr sz="3000"/>
            </a:lvl8pPr>
            <a:lvl9pPr marL="5485709" indent="0">
              <a:buNone/>
              <a:defRPr sz="3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9" y="10019039"/>
            <a:ext cx="10972800" cy="1502409"/>
          </a:xfrm>
        </p:spPr>
        <p:txBody>
          <a:bodyPr/>
          <a:lstStyle>
            <a:lvl1pPr marL="0" indent="0">
              <a:buNone/>
              <a:defRPr sz="2300"/>
            </a:lvl1pPr>
            <a:lvl2pPr marL="685713" indent="0">
              <a:buNone/>
              <a:defRPr sz="1800"/>
            </a:lvl2pPr>
            <a:lvl3pPr marL="1371425" indent="0">
              <a:buNone/>
              <a:defRPr sz="1500"/>
            </a:lvl3pPr>
            <a:lvl4pPr marL="2057141" indent="0">
              <a:buNone/>
              <a:defRPr sz="1400"/>
            </a:lvl4pPr>
            <a:lvl5pPr marL="2742854" indent="0">
              <a:buNone/>
              <a:defRPr sz="1400"/>
            </a:lvl5pPr>
            <a:lvl6pPr marL="3428566" indent="0">
              <a:buNone/>
              <a:defRPr sz="1400"/>
            </a:lvl6pPr>
            <a:lvl7pPr marL="4114280" indent="0">
              <a:buNone/>
              <a:defRPr sz="1400"/>
            </a:lvl7pPr>
            <a:lvl8pPr marL="4799993" indent="0">
              <a:buNone/>
              <a:defRPr sz="1400"/>
            </a:lvl8pPr>
            <a:lvl9pPr marL="54857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1" y="11865188"/>
            <a:ext cx="5791200" cy="68156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06400" y="11865188"/>
            <a:ext cx="4267200" cy="681566"/>
          </a:xfrm>
          <a:prstGeom prst="rect">
            <a:avLst/>
          </a:prstGeom>
        </p:spPr>
        <p:txBody>
          <a:bodyPr/>
          <a:lstStyle/>
          <a:p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F579D2A-73BE-A61F-59B8-7430E51A9047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1" y="574651"/>
            <a:ext cx="16459200" cy="2133600"/>
          </a:xfrm>
          <a:prstGeom prst="rect">
            <a:avLst/>
          </a:prstGeom>
        </p:spPr>
        <p:txBody>
          <a:bodyPr vert="horz" lIns="137143" tIns="68571" rIns="137143" bIns="6857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987043"/>
            <a:ext cx="16459200" cy="8448465"/>
          </a:xfrm>
          <a:prstGeom prst="rect">
            <a:avLst/>
          </a:prstGeom>
        </p:spPr>
        <p:txBody>
          <a:bodyPr vert="horz" lIns="137143" tIns="68571" rIns="137143" bIns="6857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FD4E467-B109-4AF9-B55C-8054297FD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298680"/>
            <a:ext cx="914400" cy="50292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 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9E59B1F-8289-7DC0-137F-459691BC2B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12115800"/>
            <a:ext cx="2362200" cy="6486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680CCE-7403-7430-47D4-9A335A8C5A02}"/>
              </a:ext>
            </a:extLst>
          </p:cNvPr>
          <p:cNvSpPr txBox="1"/>
          <p:nvPr userDrawn="1"/>
        </p:nvSpPr>
        <p:spPr>
          <a:xfrm>
            <a:off x="228600" y="12241299"/>
            <a:ext cx="1165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Vladimir Khachatryan and Riad Suleiman:  LEEPP @ JLab,  March 27 (2026)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445B98-30F4-A0A7-C805-807502ADB8C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2115800"/>
            <a:ext cx="18288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6A538D-D446-E765-62D4-EF7FECCC88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599" y="12154161"/>
            <a:ext cx="990601" cy="60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371425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284" indent="-514284" algn="l" defTabSz="1371425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285" indent="-428572" algn="l" defTabSz="1371425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283" indent="-342857" algn="l" defTabSz="1371425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995" indent="-342857" algn="l" defTabSz="1371425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5710" indent="-342857" algn="l" defTabSz="1371425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424" indent="-342857" algn="l" defTabSz="1371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137" indent="-342857" algn="l" defTabSz="1371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850" indent="-342857" algn="l" defTabSz="1371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563" indent="-342857" algn="l" defTabSz="1371425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25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41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54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566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280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99993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709" algn="l" defTabSz="13714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0F91E6-7F80-4BA5-4E45-1F370043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681038"/>
            <a:ext cx="15773400" cy="2474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6382C-9AF6-DAA2-72F6-875A7B228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3408363"/>
            <a:ext cx="15773400" cy="812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80600-7949-0C04-8350-22ACE2D084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11864975"/>
            <a:ext cx="4114800" cy="681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58D0A-D12B-4C5C-91C9-1BF69F7FEA7C}" type="datetimeFigureOut">
              <a:rPr lang="en-US" smtClean="0"/>
              <a:t>3/27/2026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925A03-22FF-334D-E5FE-4378E6915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11864975"/>
            <a:ext cx="6172200" cy="681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0D42-07DC-AAC9-A443-0095F53FC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11864975"/>
            <a:ext cx="4114800" cy="681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AB9E1-983C-4520-8EE7-BB0B48853CC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9C2161-EC12-7E46-60CB-C3894F390278}"/>
              </a:ext>
            </a:extLst>
          </p:cNvPr>
          <p:cNvSpPr txBox="1">
            <a:spLocks/>
          </p:cNvSpPr>
          <p:nvPr userDrawn="1"/>
        </p:nvSpPr>
        <p:spPr>
          <a:xfrm>
            <a:off x="17373600" y="12151031"/>
            <a:ext cx="762000" cy="5743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1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425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141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854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566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280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799993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5709" algn="l" defTabSz="1371425" rtl="0" eaLnBrk="1" latinLnBrk="0" hangingPunct="1"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fld id="{FC38655F-6666-43BE-92EC-9DDC3CFFC6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em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2DC7C7-8E44-AE93-B100-7CAF2DDB4F8E}"/>
              </a:ext>
            </a:extLst>
          </p:cNvPr>
          <p:cNvSpPr/>
          <p:nvPr/>
        </p:nvSpPr>
        <p:spPr>
          <a:xfrm>
            <a:off x="152400" y="12192000"/>
            <a:ext cx="13182600" cy="575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7DF9FD7-00A9-F30C-B3D4-6705193E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0"/>
            <a:ext cx="663345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ark Matter and Dark Energy | National Geographic | National Geographic">
            <a:extLst>
              <a:ext uri="{FF2B5EF4-FFF2-40B4-BE49-F238E27FC236}">
                <a16:creationId xmlns:a16="http://schemas.microsoft.com/office/drawing/2014/main" id="{83DE4F6A-9931-F9C6-9807-BE774F3A5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3962401"/>
            <a:ext cx="4974232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5AA48E0D-50B8-C21D-44A0-26DE320EF3E6}"/>
              </a:ext>
            </a:extLst>
          </p:cNvPr>
          <p:cNvSpPr/>
          <p:nvPr/>
        </p:nvSpPr>
        <p:spPr>
          <a:xfrm>
            <a:off x="457200" y="7696200"/>
            <a:ext cx="17373600" cy="422709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1000" b="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                                                               </a:t>
            </a:r>
          </a:p>
          <a:p>
            <a:r>
              <a:rPr lang="en-US" sz="4000" b="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                       Vladimir Khachatryan                              </a:t>
            </a:r>
            <a:r>
              <a:rPr lang="en-US" sz="4000" b="1" spc="-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Riad Suleiman</a:t>
            </a:r>
            <a:endParaRPr lang="en-US" sz="4000" b="1" dirty="0">
              <a:solidFill>
                <a:schemeClr val="bg1"/>
              </a:solidFill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endParaRPr lang="en-US" sz="1000" b="1" dirty="0">
              <a:solidFill>
                <a:schemeClr val="bg1"/>
              </a:solidFill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r>
              <a:rPr lang="en-US" sz="4000" b="1" spc="-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                  </a:t>
            </a:r>
            <a:r>
              <a:rPr lang="en-US" sz="4000" b="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Mississippi State University</a:t>
            </a:r>
            <a:r>
              <a:rPr lang="en-US" sz="4000" b="1" spc="-1" dirty="0">
                <a:solidFill>
                  <a:schemeClr val="bg1"/>
                </a:solidFill>
                <a:ea typeface="MS Gothic" panose="020B0609070205080204" pitchFamily="49" charset="-128"/>
                <a:cs typeface="Arial" panose="020B0604020202020204" pitchFamily="34" charset="0"/>
              </a:rPr>
              <a:t>                          Jefferson Lab</a:t>
            </a:r>
          </a:p>
          <a:p>
            <a:pPr algn="ctr"/>
            <a:endParaRPr lang="en-US" sz="4400" b="1" spc="-1" dirty="0">
              <a:solidFill>
                <a:schemeClr val="bg1"/>
              </a:solidFill>
              <a:effectLst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ctr"/>
            <a:r>
              <a:rPr lang="en-US" sz="4000" b="1" i="1" dirty="0">
                <a:solidFill>
                  <a:schemeClr val="bg1"/>
                </a:solidFill>
              </a:rPr>
              <a:t>Low Energy Electron Positron Physics Workshop</a:t>
            </a:r>
            <a:r>
              <a:rPr lang="en-US" sz="4000" b="1" i="1" dirty="0">
                <a:solidFill>
                  <a:schemeClr val="bg1"/>
                </a:solidFill>
                <a:effectLst/>
              </a:rPr>
              <a:t> </a:t>
            </a:r>
          </a:p>
          <a:p>
            <a:pPr algn="ctr"/>
            <a:r>
              <a:rPr lang="en-US" sz="4000" b="1" i="1" dirty="0">
                <a:solidFill>
                  <a:schemeClr val="bg1"/>
                </a:solidFill>
              </a:rPr>
              <a:t>Jefferson Lab, </a:t>
            </a:r>
            <a:r>
              <a:rPr lang="en-US" sz="4000" b="1" i="1" dirty="0">
                <a:solidFill>
                  <a:schemeClr val="bg1"/>
                </a:solidFill>
                <a:effectLst/>
              </a:rPr>
              <a:t>Newport News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</a:t>
            </a:r>
            <a:r>
              <a:rPr lang="en-US" sz="4000" b="1" i="1" dirty="0">
                <a:solidFill>
                  <a:schemeClr val="bg1"/>
                </a:solidFill>
                <a:effectLst/>
              </a:rPr>
              <a:t> </a:t>
            </a:r>
            <a:r>
              <a:rPr lang="en-US" sz="4000" b="1" i="1" dirty="0">
                <a:solidFill>
                  <a:schemeClr val="bg1"/>
                </a:solidFill>
              </a:rPr>
              <a:t>VA</a:t>
            </a:r>
            <a:endParaRPr lang="en-US" sz="4000" b="1" spc="-1" dirty="0">
              <a:solidFill>
                <a:schemeClr val="bg1"/>
              </a:solidFill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ctr"/>
            <a:r>
              <a:rPr lang="en-US" sz="4000" b="1" i="1" dirty="0">
                <a:solidFill>
                  <a:schemeClr val="bg1"/>
                </a:solidFill>
                <a:effectLst/>
              </a:rPr>
              <a:t>March 23-27</a:t>
            </a:r>
            <a:r>
              <a:rPr lang="en-US" sz="4000" b="1" dirty="0">
                <a:solidFill>
                  <a:schemeClr val="bg1"/>
                </a:solidFill>
                <a:effectLst/>
              </a:rPr>
              <a:t>,</a:t>
            </a:r>
            <a:r>
              <a:rPr lang="en-US" sz="4000" b="1" i="1" dirty="0">
                <a:solidFill>
                  <a:schemeClr val="bg1"/>
                </a:solidFill>
                <a:effectLst/>
              </a:rPr>
              <a:t> 2026</a:t>
            </a:r>
            <a:endParaRPr lang="en-US" sz="4000" b="1" i="1" spc="-1" dirty="0">
              <a:solidFill>
                <a:schemeClr val="bg1"/>
              </a:solidFill>
              <a:ea typeface="MS Gothic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78E403-C1E0-9C24-DBCE-CF8BB36F92D6}"/>
              </a:ext>
            </a:extLst>
          </p:cNvPr>
          <p:cNvSpPr/>
          <p:nvPr/>
        </p:nvSpPr>
        <p:spPr>
          <a:xfrm>
            <a:off x="0" y="415235"/>
            <a:ext cx="18288000" cy="3547165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latin typeface="Modern No. 20" panose="02070704070505020303" pitchFamily="18" charset="0"/>
                <a:cs typeface="Arial" panose="020B0604020202020204" pitchFamily="34" charset="0"/>
              </a:rPr>
              <a:t>High Precision Fundamental Physics Experiments with </a:t>
            </a:r>
          </a:p>
          <a:p>
            <a:pPr algn="ctr"/>
            <a:r>
              <a:rPr lang="en-US" sz="5500" dirty="0">
                <a:latin typeface="Modern No. 20" panose="02070704070505020303" pitchFamily="18" charset="0"/>
                <a:cs typeface="Arial" panose="020B0604020202020204" pitchFamily="34" charset="0"/>
              </a:rPr>
              <a:t>Particle Accelerator Compact Spin-transparent Storage Rings </a:t>
            </a:r>
          </a:p>
          <a:p>
            <a:pPr algn="ctr"/>
            <a:r>
              <a:rPr lang="en-US" sz="5500" dirty="0">
                <a:latin typeface="Modern No. 20" panose="02070704070505020303" pitchFamily="18" charset="0"/>
                <a:cs typeface="Arial" panose="020B0604020202020204" pitchFamily="34" charset="0"/>
              </a:rPr>
              <a:t>of Low-energy Polarized Electron </a:t>
            </a:r>
            <a:r>
              <a:rPr lang="en-US" sz="5500" b="1" dirty="0">
                <a:latin typeface="Modern No. 20" panose="02070704070505020303" pitchFamily="18" charset="0"/>
                <a:cs typeface="Arial" panose="020B0604020202020204" pitchFamily="34" charset="0"/>
              </a:rPr>
              <a:t>/ </a:t>
            </a:r>
            <a:r>
              <a:rPr lang="en-US" sz="5500" dirty="0">
                <a:latin typeface="Modern No. 20" panose="02070704070505020303" pitchFamily="18" charset="0"/>
                <a:cs typeface="Arial" panose="020B0604020202020204" pitchFamily="34" charset="0"/>
              </a:rPr>
              <a:t>Positron Beams</a:t>
            </a:r>
            <a:endParaRPr lang="en-US" sz="5500" dirty="0">
              <a:solidFill>
                <a:schemeClr val="bg1"/>
              </a:solidFill>
              <a:latin typeface="Modern No. 20" panose="020707040705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47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4DF3C-B737-0AC0-A518-3D8CFD241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B8F6CF1-622F-1BDD-4A1E-8E12D0BB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AFE430-AA0E-833F-AAF9-839C59B9A6D6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 and Mott Polarimetry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5976F1-C192-E178-EC66-0C14DD39BD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0936550" cy="7015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DA59DD-4DDF-3F4D-3CF3-86EAE8635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8077200"/>
            <a:ext cx="7239000" cy="385535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8311C5-D8B6-ABE4-3BA4-24A9B7050886}"/>
              </a:ext>
            </a:extLst>
          </p:cNvPr>
          <p:cNvCxnSpPr/>
          <p:nvPr/>
        </p:nvCxnSpPr>
        <p:spPr>
          <a:xfrm>
            <a:off x="0" y="7848600"/>
            <a:ext cx="1828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47306A-A3F9-FBFD-5526-43EA8CEF4B42}"/>
              </a:ext>
            </a:extLst>
          </p:cNvPr>
          <p:cNvCxnSpPr>
            <a:cxnSpLocks/>
          </p:cNvCxnSpPr>
          <p:nvPr/>
        </p:nvCxnSpPr>
        <p:spPr>
          <a:xfrm flipV="1">
            <a:off x="10820400" y="914400"/>
            <a:ext cx="0" cy="69342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6972200-3E89-DF6D-6E25-17A585A264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2800" y="3429000"/>
            <a:ext cx="7162800" cy="3923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B5C4BE-A603-2BCC-5DF0-A5807A11B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8074463"/>
            <a:ext cx="7086600" cy="38707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96998D3-0C6D-564E-62FD-7004E62AD3E3}"/>
              </a:ext>
            </a:extLst>
          </p:cNvPr>
          <p:cNvSpPr/>
          <p:nvPr/>
        </p:nvSpPr>
        <p:spPr>
          <a:xfrm>
            <a:off x="5105402" y="4876800"/>
            <a:ext cx="5522649" cy="2667001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 Polarimeter schematic</a:t>
            </a:r>
          </a:p>
          <a:p>
            <a:pPr algn="ctr"/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Coverage of the scattering angles from 90° to 160° with full azimuthal span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6DCEAE-F2CF-C343-EAC6-3957CE61D3CD}"/>
              </a:ext>
            </a:extLst>
          </p:cNvPr>
          <p:cNvSpPr/>
          <p:nvPr/>
        </p:nvSpPr>
        <p:spPr>
          <a:xfrm>
            <a:off x="12689150" y="1295400"/>
            <a:ext cx="4532050" cy="1840366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</a:rPr>
              <a:t>Differential cross section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of Mott scattering from </a:t>
            </a:r>
          </a:p>
          <a:p>
            <a:pPr algn="ctr"/>
            <a:r>
              <a:rPr lang="en-US" sz="3200" i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238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200" i="1" dirty="0">
                <a:solidFill>
                  <a:schemeClr val="tx1"/>
                </a:solidFill>
              </a:rPr>
              <a:t> nucleus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C3FDCB-9982-DBBB-8EFF-D08EB640EA16}"/>
              </a:ext>
            </a:extLst>
          </p:cNvPr>
          <p:cNvSpPr/>
          <p:nvPr/>
        </p:nvSpPr>
        <p:spPr>
          <a:xfrm>
            <a:off x="7355150" y="8247289"/>
            <a:ext cx="3465250" cy="1582511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Power (Sherman Function) of Mott scattering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E8CB2DD-562C-3550-FFE4-6FED933D6B9C}"/>
              </a:ext>
            </a:extLst>
          </p:cNvPr>
          <p:cNvSpPr/>
          <p:nvPr/>
        </p:nvSpPr>
        <p:spPr>
          <a:xfrm>
            <a:off x="7355150" y="10134600"/>
            <a:ext cx="3465250" cy="1582511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 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Figure-of-Merit of </a:t>
            </a:r>
          </a:p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Mott scattering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00D5CE1-C4FF-DFA6-99F1-19C6B5CC9FF9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10820400" y="10925856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C3000A8-33DE-E998-3FC9-27D28C35F364}"/>
              </a:ext>
            </a:extLst>
          </p:cNvPr>
          <p:cNvCxnSpPr>
            <a:cxnSpLocks/>
          </p:cNvCxnSpPr>
          <p:nvPr/>
        </p:nvCxnSpPr>
        <p:spPr>
          <a:xfrm flipH="1">
            <a:off x="6172200" y="9067800"/>
            <a:ext cx="11829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20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510A-A258-D44C-F670-9A5884F44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E4CFDE2-6B7E-6503-2D9C-F69343A6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013D2-4F24-A259-5334-8109AA506489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 and Mott Polarimetry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1C1192-1CCD-E274-F139-94D7A55611FF}"/>
              </a:ext>
            </a:extLst>
          </p:cNvPr>
          <p:cNvSpPr txBox="1"/>
          <p:nvPr/>
        </p:nvSpPr>
        <p:spPr>
          <a:xfrm>
            <a:off x="327665" y="1143000"/>
            <a:ext cx="1765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relevant quantities to Mott polarimetry</a:t>
            </a:r>
            <a:endParaRPr lang="en-US" sz="3200" i="0" u="sng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F3FA61-3E49-E84E-1C09-D494A01E249A}"/>
              </a:ext>
            </a:extLst>
          </p:cNvPr>
          <p:cNvSpPr/>
          <p:nvPr/>
        </p:nvSpPr>
        <p:spPr>
          <a:xfrm>
            <a:off x="556265" y="2231972"/>
            <a:ext cx="6073135" cy="7398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 solid angle acceptance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3C5ED80-573A-B4BA-1A84-7A08CD44AD9F}"/>
              </a:ext>
            </a:extLst>
          </p:cNvPr>
          <p:cNvCxnSpPr>
            <a:cxnSpLocks/>
          </p:cNvCxnSpPr>
          <p:nvPr/>
        </p:nvCxnSpPr>
        <p:spPr>
          <a:xfrm>
            <a:off x="6665650" y="25908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FC4A4F8-88D0-5712-A217-F80211929FA9}"/>
              </a:ext>
            </a:extLst>
          </p:cNvPr>
          <p:cNvSpPr/>
          <p:nvPr/>
        </p:nvSpPr>
        <p:spPr>
          <a:xfrm>
            <a:off x="556265" y="3962400"/>
            <a:ext cx="5539735" cy="7398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total cross section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4F62F-6CFE-1EEC-5B9C-30EE5F4C2BDD}"/>
              </a:ext>
            </a:extLst>
          </p:cNvPr>
          <p:cNvSpPr/>
          <p:nvPr/>
        </p:nvSpPr>
        <p:spPr>
          <a:xfrm>
            <a:off x="533401" y="5791200"/>
            <a:ext cx="4267199" cy="7398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 efficiency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44945E-3C6D-3F70-5B69-7B4801E4CE29}"/>
              </a:ext>
            </a:extLst>
          </p:cNvPr>
          <p:cNvSpPr/>
          <p:nvPr/>
        </p:nvSpPr>
        <p:spPr>
          <a:xfrm>
            <a:off x="556265" y="7445429"/>
            <a:ext cx="4244335" cy="133974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 average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analyzing power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2D892-9150-816C-47E9-0B040A1501A8}"/>
              </a:ext>
            </a:extLst>
          </p:cNvPr>
          <p:cNvSpPr/>
          <p:nvPr/>
        </p:nvSpPr>
        <p:spPr>
          <a:xfrm>
            <a:off x="556265" y="9601200"/>
            <a:ext cx="3558535" cy="7398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Polarimeter FOM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A5FDE0-C809-5915-2E9F-01DA56260E2A}"/>
              </a:ext>
            </a:extLst>
          </p:cNvPr>
          <p:cNvSpPr txBox="1"/>
          <p:nvPr/>
        </p:nvSpPr>
        <p:spPr>
          <a:xfrm>
            <a:off x="304800" y="10972800"/>
            <a:ext cx="1765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Stat. uncertainty of vertical polarization due to EDM spin precession 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= 0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.029%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243DD9-8100-214D-9C3C-37A05D7678F4}"/>
              </a:ext>
            </a:extLst>
          </p:cNvPr>
          <p:cNvCxnSpPr>
            <a:cxnSpLocks/>
          </p:cNvCxnSpPr>
          <p:nvPr/>
        </p:nvCxnSpPr>
        <p:spPr>
          <a:xfrm>
            <a:off x="6132250" y="43434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9AFE64-EB7D-E2CA-B9F8-8587CF923266}"/>
              </a:ext>
            </a:extLst>
          </p:cNvPr>
          <p:cNvCxnSpPr>
            <a:cxnSpLocks/>
          </p:cNvCxnSpPr>
          <p:nvPr/>
        </p:nvCxnSpPr>
        <p:spPr>
          <a:xfrm>
            <a:off x="4836850" y="61722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599117-8FDB-30F8-8658-6AD1C4DF6EFF}"/>
              </a:ext>
            </a:extLst>
          </p:cNvPr>
          <p:cNvCxnSpPr>
            <a:cxnSpLocks/>
          </p:cNvCxnSpPr>
          <p:nvPr/>
        </p:nvCxnSpPr>
        <p:spPr>
          <a:xfrm>
            <a:off x="4800600" y="81534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65197E-3923-6151-C25B-BA0FB0F482AD}"/>
              </a:ext>
            </a:extLst>
          </p:cNvPr>
          <p:cNvCxnSpPr>
            <a:cxnSpLocks/>
          </p:cNvCxnSpPr>
          <p:nvPr/>
        </p:nvCxnSpPr>
        <p:spPr>
          <a:xfrm>
            <a:off x="4114800" y="99822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E6C3E57-BA33-1C4E-96D5-3E8318646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2266971"/>
            <a:ext cx="7467600" cy="781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061A8E-C729-CDFA-344F-8F7EBD22D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518" y="4002717"/>
            <a:ext cx="7331682" cy="797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45F79E-F99D-EE74-303C-0BFAD7E0B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925" y="5791200"/>
            <a:ext cx="10040275" cy="8339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683A8E-C2A5-E812-1A72-0A8CACC9F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9925" y="7664681"/>
            <a:ext cx="8516275" cy="117451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D92DE23-42C0-13A8-76D3-591A92485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3430" y="9623373"/>
            <a:ext cx="12139770" cy="7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21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841ED-3193-FCAB-A03C-B94B605B0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0FFF00F-C19D-E372-588A-A878BDA86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10FE1D-D2B7-E08C-8872-24E4564BE35C}"/>
              </a:ext>
            </a:extLst>
          </p:cNvPr>
          <p:cNvSpPr/>
          <p:nvPr/>
        </p:nvSpPr>
        <p:spPr>
          <a:xfrm>
            <a:off x="0" y="0"/>
            <a:ext cx="18288000" cy="748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EDM Expected Statistical Limit / Systematic Uncertainties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C6566-64D5-8932-ED68-F50C7E2B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6849672"/>
            <a:ext cx="15693134" cy="48089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5608DD-3197-2852-4A11-4A6991A798F4}"/>
              </a:ext>
            </a:extLst>
          </p:cNvPr>
          <p:cNvSpPr/>
          <p:nvPr/>
        </p:nvSpPr>
        <p:spPr>
          <a:xfrm>
            <a:off x="1981200" y="5715000"/>
            <a:ext cx="14478000" cy="795078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 for evaluating the statistical uncertainty of the EDM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58F67-4935-84CE-3D38-6D6E27D10EE1}"/>
                  </a:ext>
                </a:extLst>
              </p:cNvPr>
              <p:cNvSpPr txBox="1"/>
              <p:nvPr/>
            </p:nvSpPr>
            <p:spPr>
              <a:xfrm>
                <a:off x="327665" y="1143000"/>
                <a:ext cx="17655535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Final electron beam polarization to be performed at </a:t>
                </a:r>
                <a:r>
                  <a:rPr lang="en-US" sz="32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SCT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Stat. uncertainty of EDM measurement per fill to be calculated by</a:t>
                </a: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Stat. uncertainty per fill --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2</m:t>
                    </m:r>
                    <m:r>
                      <a:rPr lang="en-US" sz="3400" b="0" i="1" smtClean="0"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.5</m:t>
                    </m:r>
                    <m:r>
                      <a:rPr lang="en-US" sz="3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3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× </m:t>
                    </m:r>
                    <m:sSup>
                      <m:sSupPr>
                        <m:ctrlP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3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−</m:t>
                        </m:r>
                        <m:r>
                          <a:rPr lang="en-US" sz="3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28</m:t>
                        </m:r>
                      </m:sup>
                    </m:sSup>
                    <m:r>
                      <a:rPr lang="en-US" sz="3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3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𝑒</m:t>
                    </m:r>
                    <m:r>
                      <a:rPr lang="en-US" sz="3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en-US" sz="3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𝑐𝑚</m:t>
                    </m:r>
                  </m:oMath>
                </a14:m>
                <a:endParaRPr lang="en-US" sz="3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658F67-4935-84CE-3D38-6D6E27D10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143000"/>
                <a:ext cx="17655535" cy="4031873"/>
              </a:xfrm>
              <a:prstGeom prst="rect">
                <a:avLst/>
              </a:prstGeom>
              <a:blipFill>
                <a:blip r:embed="rId4"/>
                <a:stretch>
                  <a:fillRect l="-794" t="-1967" b="-1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98700A6-357A-6AE9-6E99-1D8BDA432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819400"/>
            <a:ext cx="7848600" cy="12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7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6458D-0388-0DCA-BE96-48A27A5BA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6DEDEC4-2BF9-40DC-4AB0-C2EEE871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ADA04A0-21F0-EE31-DECF-D43E162AFEE4}"/>
              </a:ext>
            </a:extLst>
          </p:cNvPr>
          <p:cNvSpPr/>
          <p:nvPr/>
        </p:nvSpPr>
        <p:spPr>
          <a:xfrm>
            <a:off x="0" y="0"/>
            <a:ext cx="18288000" cy="748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EDM Expected Statistical Limit / Systematic Uncertainties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89576-F862-B4DC-77F7-2B33168A4AC0}"/>
              </a:ext>
            </a:extLst>
          </p:cNvPr>
          <p:cNvSpPr txBox="1"/>
          <p:nvPr/>
        </p:nvSpPr>
        <p:spPr>
          <a:xfrm>
            <a:off x="327665" y="1905000"/>
            <a:ext cx="17655535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way to operate EDM storage ring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 the ring with four polarized electron bunches in two opposite directions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four possible filling schemes for each beam, dependent on different helicity and polarization arrangements 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Longitudinally polarized bunches to be used to measure EDM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Radial and vertical polarized bunches to be used to measure systematic uncertainties </a:t>
            </a:r>
          </a:p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related to background electromagnetic fields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Accumulate for EDM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positive vertical polarization component for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CRA,+h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(CRB,-h) beams</a:t>
            </a: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negative vertical polarization component for (CRA,-h) and (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CRB,+h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beams</a:t>
            </a:r>
          </a:p>
        </p:txBody>
      </p:sp>
    </p:spTree>
    <p:extLst>
      <p:ext uri="{BB962C8B-B14F-4D97-AF65-F5344CB8AC3E}">
        <p14:creationId xmlns:p14="http://schemas.microsoft.com/office/powerpoint/2010/main" val="1204083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118C1-8D7A-1117-B8D0-1B205F9D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3D4691D-3B11-FBCD-103A-2A152C976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A29408-C1D1-FDEE-95EA-A4AD454A0291}"/>
              </a:ext>
            </a:extLst>
          </p:cNvPr>
          <p:cNvSpPr/>
          <p:nvPr/>
        </p:nvSpPr>
        <p:spPr>
          <a:xfrm>
            <a:off x="0" y="0"/>
            <a:ext cx="18288000" cy="748911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EDM Expected Statistical Limit / Systematic Uncertainties</a:t>
            </a:r>
            <a:endParaRPr lang="en-US" sz="4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0907F0-8365-1FB7-199A-9DEB9A5C23FF}"/>
                  </a:ext>
                </a:extLst>
              </p:cNvPr>
              <p:cNvSpPr txBox="1"/>
              <p:nvPr/>
            </p:nvSpPr>
            <p:spPr>
              <a:xfrm>
                <a:off x="327665" y="1629100"/>
                <a:ext cx="17655535" cy="9572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MDM spin rotations should average to zero over single turn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But f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ringe/background electromagnetic fields, construction errors and alignment </a:t>
                </a:r>
              </a:p>
              <a:p>
                <a:pPr>
                  <a:buSzPct val="100000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of ring elements may introduce non-zero MDM spin rotations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4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Apply approaches to further suppress residual MDM effects 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state-of-the-art shielding of background fields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Electron helicity (±h) reversal and combining data collected during EDM measurements</a:t>
                </a:r>
              </a:p>
              <a:p>
                <a:pPr>
                  <a:buSzPct val="100000"/>
                </a:pP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0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CRA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,+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CRA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,−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CRB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,−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e>
                          </m:d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CRB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,+</m:t>
                              </m:r>
                              <m:r>
                                <m:rPr>
                                  <m:nor/>
                                </m:rPr>
                                <a:rPr lang="en-US" sz="3000" dirty="0">
                                  <a:solidFill>
                                    <a:srgbClr val="000000"/>
                                  </a:solidFill>
                                  <a:latin typeface="Arial" panose="020B0604020202020204" pitchFamily="34" charset="0"/>
                                  <a:cs typeface="Arial" panose="020B0604020202020204" pitchFamily="34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a:rPr lang="en-US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two of four bunches, with either radial or vertical polarization, in each ring direction to control </a:t>
                </a:r>
              </a:p>
              <a:p>
                <a:pPr>
                  <a:buSzPct val="100000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    background electromagnetic fields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4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 all systematic effects cancel</a:t>
                </a:r>
                <a:endParaRPr lang="en-US" sz="32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44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 syst. uncertainty due to Mott polarimeter </a:t>
                </a:r>
                <a:r>
                  <a:rPr lang="en-US" sz="32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 P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= 1 </a:t>
                </a:r>
                <a:r>
                  <a:rPr lang="en-US" sz="32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rad</a:t>
                </a: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40907F0-8365-1FB7-199A-9DEB9A5C2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629100"/>
                <a:ext cx="17655535" cy="9572300"/>
              </a:xfrm>
              <a:prstGeom prst="rect">
                <a:avLst/>
              </a:prstGeom>
              <a:blipFill>
                <a:blip r:embed="rId3"/>
                <a:stretch>
                  <a:fillRect l="-794" t="-827" b="-1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9752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2C055-9D3A-D114-5D7F-7F9B560D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90A82B8-E604-DA2C-40A7-0C9840AEE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3954F2-2CD6-473A-3988-642E3E006975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Ultra-light Axion Dark Matter Search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933C90-1E48-D727-40A8-36226716E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295400"/>
            <a:ext cx="5117441" cy="32165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588684-B721-BF0D-04F8-50D4CE9B7C3D}"/>
              </a:ext>
            </a:extLst>
          </p:cNvPr>
          <p:cNvSpPr/>
          <p:nvPr/>
        </p:nvSpPr>
        <p:spPr>
          <a:xfrm>
            <a:off x="12192000" y="4876800"/>
            <a:ext cx="5459616" cy="50292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mediated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nucleon interaction</a:t>
            </a:r>
          </a:p>
          <a:p>
            <a:pPr algn="ctr"/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Axions also as viable candidates for dark matter that dominates mass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Universe</a:t>
            </a:r>
          </a:p>
          <a:p>
            <a:pPr algn="ctr"/>
            <a:endParaRPr lang="en-US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produces vertical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field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1938F-D52C-2E6A-03CB-ADB96D3EE84C}"/>
              </a:ext>
            </a:extLst>
          </p:cNvPr>
          <p:cNvSpPr txBox="1"/>
          <p:nvPr/>
        </p:nvSpPr>
        <p:spPr>
          <a:xfrm>
            <a:off x="327665" y="1442145"/>
            <a:ext cx="11711935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Ultra-light axion particles as candidates for new physics beyond Standard Model 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Motivated by dark matter puzzle and strong CP problem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Axions representing very light spinless fields to couple </a:t>
            </a:r>
          </a:p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to matter and mediate long-range macroscopic forces</a:t>
            </a:r>
          </a:p>
          <a:p>
            <a:pPr>
              <a:buSzPct val="100000"/>
            </a:pP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Low-energy ST storage rings usable to measure spin precession induced by axion fields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field gradient to couple to transversely polarized electron spin with sensitivity proportional to relativistic 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beam velocity, </a:t>
            </a:r>
            <a:r>
              <a:rPr lang="en-US" sz="3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SCT</a:t>
            </a:r>
          </a:p>
          <a:p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Longitudinally polarized electrons to measure EDM while transversely polarized electrons to search for axions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0E3ECA-F931-5608-2F8D-0D70AAD198EC}"/>
              </a:ext>
            </a:extLst>
          </p:cNvPr>
          <p:cNvSpPr txBox="1"/>
          <p:nvPr/>
        </p:nvSpPr>
        <p:spPr>
          <a:xfrm>
            <a:off x="327665" y="10668000"/>
            <a:ext cx="168935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 ring analogous to EDM ring;  Figure-8 electric ring without longitudinal electric fields</a:t>
            </a:r>
          </a:p>
          <a:p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024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34760-6641-49C6-FD82-EB54ABC04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C462BAC-E836-E9C2-E8AC-51EDF4D7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704D4B-87D7-446F-F3A7-6D85CBC60D78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Ultra-light Axion Dark Matter Search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455A3-5B71-B790-5A0F-D9F228061E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465" y="1066800"/>
            <a:ext cx="11254735" cy="696950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6264B8-EAFA-6376-3397-D44F26114185}"/>
              </a:ext>
            </a:extLst>
          </p:cNvPr>
          <p:cNvSpPr/>
          <p:nvPr/>
        </p:nvSpPr>
        <p:spPr>
          <a:xfrm>
            <a:off x="8458200" y="8246126"/>
            <a:ext cx="9372600" cy="356487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spin precession experiments with their bounds projected on the parameter space of scalar-pseudoscalar nucleon-electron couplings versus axion mass</a:t>
            </a:r>
          </a:p>
          <a:p>
            <a:pPr algn="ctr"/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sensitivity to axion-mediated forces in the electron ring sourced from the earth nucleons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A5140-507A-B0C6-8AFA-23A95ECA7DBA}"/>
              </a:ext>
            </a:extLst>
          </p:cNvPr>
          <p:cNvSpPr txBox="1"/>
          <p:nvPr/>
        </p:nvSpPr>
        <p:spPr>
          <a:xfrm>
            <a:off x="327665" y="1295400"/>
            <a:ext cx="637793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axion search experiment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1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rotates around electron’s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velocity</a:t>
            </a:r>
          </a:p>
          <a:p>
            <a:pPr>
              <a:buSzPct val="100000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background magnetic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field as main source of systematic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uncertainty</a:t>
            </a:r>
          </a:p>
          <a:p>
            <a:pPr marL="457200" indent="-457200">
              <a:buSzPct val="100000"/>
              <a:buFont typeface="Symbol" panose="05050102010706020507" pitchFamily="18" charset="2"/>
              <a:buChar char="·"/>
            </a:pPr>
            <a:endParaRPr lang="en-US" sz="1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rotates spin of CRA and CRB   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beams in same direction</a:t>
            </a:r>
          </a:p>
          <a:p>
            <a:pPr>
              <a:buSzPct val="100000"/>
            </a:pPr>
            <a:endParaRPr lang="en-US" sz="14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axion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 rotates spin in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opposite directions, resulting in  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cancellation of background effect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when combining CRA &amp; CRB data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axion ring to measure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nHz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(10</a:t>
            </a:r>
            <a:r>
              <a:rPr lang="en-US" sz="3200" spc="-1" baseline="30000" dirty="0">
                <a:solidFill>
                  <a:srgbClr val="000000"/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-9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Rad/s) spin precession </a:t>
            </a: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frequency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3A4CE0-2875-E9D4-9ECF-44BAB3B5D124}"/>
              </a:ext>
            </a:extLst>
          </p:cNvPr>
          <p:cNvSpPr txBox="1"/>
          <p:nvPr/>
        </p:nvSpPr>
        <p:spPr>
          <a:xfrm>
            <a:off x="304800" y="99060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axion ring to give strongest bound to surpass any existing search by several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1681285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440E0-3227-FA67-B538-F0FC83D68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348BDCE-CE8B-05BD-0638-9E6450D0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29399E-4C40-D796-79D8-41DF113B0782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Concept Development in Progress: Positron Beams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8915AB-F113-DBD7-C4DB-FE4F4C0E3F72}"/>
                  </a:ext>
                </a:extLst>
              </p:cNvPr>
              <p:cNvSpPr txBox="1"/>
              <p:nvPr/>
            </p:nvSpPr>
            <p:spPr>
              <a:xfrm>
                <a:off x="327665" y="1371600"/>
                <a:ext cx="17807935" cy="10248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 ring concept potentially extendable to low-energy polarized proton, deuteron, muon beams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20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using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r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ings of comparable dimensions to those described for electrons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but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more difficult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create substantial difference in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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for heavier particles</a:t>
                </a:r>
                <a:endParaRPr lang="en-US" sz="28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Meanwhile, consider low-energy positron beams to be similar to electron case</a:t>
                </a: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general, generating and accumulating polarized positron bunches to be achievable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Same systematic effect suppression pattern for ST rings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electrons</a:t>
                </a:r>
              </a:p>
              <a:p>
                <a:endParaRPr lang="en-US" sz="20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rgbClr val="006600"/>
                    </a:solidFill>
                    <a:sym typeface="Symbol" panose="05050102010706020507" pitchFamily="18" charset="2"/>
                  </a:rPr>
                  <a:t>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CRA and CRB beam currents – 274 mA;  with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1 MeV energy</a:t>
                </a:r>
                <a:endParaRPr lang="en-US" sz="28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rgbClr val="006600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Projected EDM statistical precision for 5-year data-taking determined to be </a:t>
                </a:r>
                <a:r>
                  <a:rPr lang="en-US" sz="2800" i="1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</a:t>
                </a:r>
                <a:r>
                  <a:rPr lang="en-US" sz="2800" i="1" spc="-1" dirty="0">
                    <a:solidFill>
                      <a:srgbClr val="006600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  <a:sym typeface="Symbol" panose="05050102010706020507" pitchFamily="18" charset="2"/>
                  </a:rPr>
                  <a:t> d</a:t>
                </a:r>
                <a:r>
                  <a:rPr lang="en-US" sz="2800" i="1" spc="-1" baseline="-25000" dirty="0">
                    <a:solidFill>
                      <a:srgbClr val="006600"/>
                    </a:solidFill>
                    <a:latin typeface="Arial" panose="020B0604020202020204" pitchFamily="34" charset="0"/>
                    <a:ea typeface="DejaVu Sans"/>
                    <a:cs typeface="Arial" panose="020B0604020202020204" pitchFamily="34" charset="0"/>
                    <a:sym typeface="Symbol" panose="05050102010706020507" pitchFamily="18" charset="2"/>
                  </a:rPr>
                  <a:t>e</a:t>
                </a:r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5.8 </m:t>
                    </m:r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× 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00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−30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𝑒</m:t>
                    </m:r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</m:t>
                    </m:r>
                    <m:r>
                      <a:rPr lang="en-US" sz="2800" b="0" i="1" smtClean="0">
                        <a:solidFill>
                          <a:srgbClr val="00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𝑐𝑚</m:t>
                    </m:r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 positrons 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Again CRA and CRB beam currents, but polarization different, Mott polarimetry to be studied</a:t>
                </a:r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rgbClr val="FF0000"/>
                    </a:solidFill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</a:t>
                </a:r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Optimization possible with beam energies, stat. limit could be an order of magnitude larger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8915AB-F113-DBD7-C4DB-FE4F4C0E3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371600"/>
                <a:ext cx="17807935" cy="10248960"/>
              </a:xfrm>
              <a:prstGeom prst="rect">
                <a:avLst/>
              </a:prstGeom>
              <a:blipFill>
                <a:blip r:embed="rId3"/>
                <a:stretch>
                  <a:fillRect l="-787" t="-773" b="-4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06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7AE05-CF94-7657-5D29-46A4F727C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3D553E-2338-2EF7-7146-C2D41C5AFC60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Summary and Outlook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4F05400-63A5-DF61-1A8B-420756D29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0A29D-0298-F092-3BE6-E4925AEB2693}"/>
              </a:ext>
            </a:extLst>
          </p:cNvPr>
          <p:cNvSpPr txBox="1"/>
          <p:nvPr/>
        </p:nvSpPr>
        <p:spPr>
          <a:xfrm>
            <a:off x="327665" y="1143000"/>
            <a:ext cx="17807935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Spin-transparent storage rings showing important and exciting applications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measure electron/positron permanent electric dipole moment and search for axions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approach gives following advantages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ym typeface="Symbol" panose="05050102010706020507" pitchFamily="18" charset="2"/>
              </a:rPr>
              <a:t>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Counter-rotating A and B electron beams to circulate concurrently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ym typeface="Symbol" panose="05050102010706020507" pitchFamily="18" charset="2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 Long spin coherence time 1 day</a:t>
            </a:r>
          </a:p>
          <a:p>
            <a:pPr marL="457200" indent="-457200">
              <a:buFont typeface="Symbol" panose="05050102010706020507" pitchFamily="18" charset="2"/>
              <a:buChar char="·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unched beam and no synchrotron radiation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Symbol" panose="05050102010706020507" pitchFamily="18" charset="2"/>
              <a:buChar char="·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traightforward polarimetry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 control of systematic effects and ring imperfections with background magnetic fields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inimum safety issues and manageable cost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 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estbed for larger-scale experiments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BD614-FBFA-9A2F-F516-8F89A3F9686D}"/>
              </a:ext>
            </a:extLst>
          </p:cNvPr>
          <p:cNvSpPr txBox="1"/>
          <p:nvPr/>
        </p:nvSpPr>
        <p:spPr>
          <a:xfrm>
            <a:off x="327665" y="9067800"/>
            <a:ext cx="17807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LOI being prepared for this PAC</a:t>
            </a:r>
          </a:p>
          <a:p>
            <a:pPr>
              <a:buSzPct val="100000"/>
            </a:pPr>
            <a:endParaRPr lang="en-US" sz="5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  <a:r>
              <a:rPr lang="en-US" sz="4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attention !</a:t>
            </a:r>
          </a:p>
          <a:p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34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7808D-0AC6-7987-B646-A1565A63F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71146ED-8B1D-4CB5-8DDE-6931D6D456DB}"/>
              </a:ext>
            </a:extLst>
          </p:cNvPr>
          <p:cNvSpPr/>
          <p:nvPr/>
        </p:nvSpPr>
        <p:spPr>
          <a:xfrm>
            <a:off x="0" y="5311914"/>
            <a:ext cx="18288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BE04C-9293-2F53-520E-005FCEA0D218}"/>
              </a:ext>
            </a:extLst>
          </p:cNvPr>
          <p:cNvSpPr/>
          <p:nvPr/>
        </p:nvSpPr>
        <p:spPr>
          <a:xfrm>
            <a:off x="0" y="76200"/>
            <a:ext cx="18288000" cy="1870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A146943-EB25-6927-25FA-D763C337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F5AFAD-CC22-C993-80C6-74845DB6378D}"/>
              </a:ext>
            </a:extLst>
          </p:cNvPr>
          <p:cNvSpPr/>
          <p:nvPr/>
        </p:nvSpPr>
        <p:spPr>
          <a:xfrm>
            <a:off x="0" y="11337758"/>
            <a:ext cx="18288000" cy="1463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10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0E0839-5F71-3969-420E-88ED0536862F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A2D64F-EA22-A1B6-BDD4-B0536D38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A1D8C3-FE02-C629-024F-88D4F5CD6B9B}"/>
              </a:ext>
            </a:extLst>
          </p:cNvPr>
          <p:cNvSpPr txBox="1"/>
          <p:nvPr/>
        </p:nvSpPr>
        <p:spPr>
          <a:xfrm>
            <a:off x="327665" y="2251055"/>
            <a:ext cx="17807935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 and Motivation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Spin-transparent (ST) Storage Ring Concept and Design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Polarized Electron Source and Mott Polarimetry</a:t>
            </a: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Electron EDM Expected Statistical Limit / Systematic Uncertainties</a:t>
            </a: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Ultra-light (Axion) Dark Matter Search</a:t>
            </a: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ST Concept Development in Progress: Positron Beams</a:t>
            </a: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6789324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560A5-9468-D435-86DE-6B214EE41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EBBBF24-C16D-438D-BCC9-D0F9EF653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9E7DFD-5557-C6BA-9295-7383E9995718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Two-energy ST Electron EDM Ring: Optics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3C9549-ED33-7822-A7D2-5FB1D014187A}"/>
                  </a:ext>
                </a:extLst>
              </p:cNvPr>
              <p:cNvSpPr txBox="1"/>
              <p:nvPr/>
            </p:nvSpPr>
            <p:spPr>
              <a:xfrm>
                <a:off x="327665" y="2482038"/>
                <a:ext cx="17579335" cy="8745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EDM ring optics to provide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ym typeface="Symbol" panose="05050102010706020507" pitchFamily="18" charset="2"/>
                  </a:rPr>
                  <a:t>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EDM spin rotation rate high efficiency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long spin coherence time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endParaRPr lang="en-US" sz="14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emittance growth rates due to IBS, reasonable stored beam size</a:t>
                </a:r>
                <a:endParaRPr lang="en-US" sz="28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Choose specific design consisting of five alternating bends in arcs of ST ring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High-energy arcs with bending angle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h𝑖𝑔h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banding radius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h𝑖𝑔h</m:t>
                        </m:r>
                      </m:sup>
                    </m:sSubSup>
                  </m:oMath>
                </a14:m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Low-energy arcs with bending angle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𝜃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𝑙𝑜𝑤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banding radius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𝜌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sz="3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𝑙𝑜𝑤</m:t>
                        </m:r>
                      </m:sup>
                    </m:sSubSup>
                  </m:oMath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Weak-focusing optics employed 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horizontal focusing set by orbit bend radius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vertical one provided by weak vertical-focusing gradient of electric field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Compact arc structure to be used to maximize EDM spin rotation rate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E2A8C4-1F4E-1F57-7398-4C5970938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2482038"/>
                <a:ext cx="17579335" cy="8745536"/>
              </a:xfrm>
              <a:prstGeom prst="rect">
                <a:avLst/>
              </a:prstGeom>
              <a:blipFill>
                <a:blip r:embed="rId3"/>
                <a:stretch>
                  <a:fillRect l="-798" t="-906" b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2772AAE4-6C3B-E68C-7A12-B948358B5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200" y="1479231"/>
            <a:ext cx="2971653" cy="5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03A62D-2F77-55B0-1A5F-5BC7C17CE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1345292"/>
            <a:ext cx="4214813" cy="635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DB253E-441D-CC9A-D203-098661D74583}"/>
              </a:ext>
            </a:extLst>
          </p:cNvPr>
          <p:cNvSpPr txBox="1"/>
          <p:nvPr/>
        </p:nvSpPr>
        <p:spPr>
          <a:xfrm>
            <a:off x="327665" y="1320225"/>
            <a:ext cx="988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ring design to be discussed gives rate </a:t>
            </a:r>
          </a:p>
        </p:txBody>
      </p:sp>
    </p:spTree>
    <p:extLst>
      <p:ext uri="{BB962C8B-B14F-4D97-AF65-F5344CB8AC3E}">
        <p14:creationId xmlns:p14="http://schemas.microsoft.com/office/powerpoint/2010/main" val="3590321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68EB-45A7-7039-FC9E-C1869BF04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A4145BE-C3D0-316C-5B3C-F45BCDA9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EC8602-50FE-CDA1-7EDB-874BFFEF25F3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Two-energy ST Electron EDM Ring: Transverse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87A75C-4163-9945-1947-679F0E9DB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6781800"/>
            <a:ext cx="8435604" cy="5039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3AED94-D292-B1F7-A505-DE035C7A6D21}"/>
              </a:ext>
            </a:extLst>
          </p:cNvPr>
          <p:cNvSpPr/>
          <p:nvPr/>
        </p:nvSpPr>
        <p:spPr>
          <a:xfrm>
            <a:off x="8991600" y="4267200"/>
            <a:ext cx="8915400" cy="21336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optics of the EDM two-energy ST ring</a:t>
            </a:r>
          </a:p>
          <a:p>
            <a:pPr algn="ctr"/>
            <a:endParaRPr lang="en-US" sz="2000" i="1" dirty="0">
              <a:solidFill>
                <a:schemeClr val="tx1"/>
              </a:solidFill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</a:rPr>
              <a:t>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Twiss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functions in both planes (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3200" i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x,y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dispersion (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en-US" sz="32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along the 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7FA8A3-DD7C-B4F1-D654-E5A6F765D4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8" y="6781800"/>
            <a:ext cx="8431072" cy="50397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6B08AD-C45E-7FC6-8C8B-4C69C23A6322}"/>
              </a:ext>
            </a:extLst>
          </p:cNvPr>
          <p:cNvSpPr/>
          <p:nvPr/>
        </p:nvSpPr>
        <p:spPr>
          <a:xfrm>
            <a:off x="484328" y="4267200"/>
            <a:ext cx="8077200" cy="21336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arc optics </a:t>
            </a:r>
          </a:p>
          <a:p>
            <a:pPr algn="ctr"/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Twiss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functions in both planes (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</a:t>
            </a:r>
            <a:r>
              <a:rPr lang="en-US" sz="3200" i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x,y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dispersion (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</a:t>
            </a:r>
            <a:r>
              <a:rPr lang="en-US" sz="32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x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along the arc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995EDB-B3B9-7EC2-39B9-F7EDE3966F03}"/>
                  </a:ext>
                </a:extLst>
              </p:cNvPr>
              <p:cNvSpPr txBox="1"/>
              <p:nvPr/>
            </p:nvSpPr>
            <p:spPr>
              <a:xfrm>
                <a:off x="484328" y="1219200"/>
                <a:ext cx="17422672" cy="2604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Provide sufficient beam and maintain long beam lifetime with requirement  </a:t>
                </a:r>
                <a14:m>
                  <m:oMath xmlns:m="http://schemas.openxmlformats.org/officeDocument/2006/math">
                    <m:r>
                      <a:rPr lang="el-GR" sz="3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𝜌</m:t>
                    </m:r>
                    <m:r>
                      <a:rPr lang="en-US" sz="3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≫</m:t>
                    </m:r>
                    <m:sSub>
                      <m:sSubPr>
                        <m:ctrlPr>
                          <a:rPr lang="en-US" sz="3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  <m:sub>
                        <m:r>
                          <a:rPr lang="en-US" sz="3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  <m:r>
                      <a:rPr lang="en-US" sz="3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≫</m:t>
                    </m:r>
                    <m:sSub>
                      <m:sSubPr>
                        <m:ctrlPr>
                          <a:rPr lang="en-US" sz="3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4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a:rPr lang="en-US" sz="3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3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Optical matching requirement on the Twiss </a:t>
                </a:r>
                <a:r>
                  <a:rPr lang="en-US" sz="3200" i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β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functions: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32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𝑙𝑜𝑤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32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32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h𝑖𝑔h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𝑙𝑜𝑤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h𝑖𝑔h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Twiss parameters used to describe distribution of positions and velocities of beam particles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C8B7EE-E88F-C56E-2688-EFF6294B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28" y="1219200"/>
                <a:ext cx="17422672" cy="2604431"/>
              </a:xfrm>
              <a:prstGeom prst="rect">
                <a:avLst/>
              </a:prstGeom>
              <a:blipFill>
                <a:blip r:embed="rId5"/>
                <a:stretch>
                  <a:fillRect l="-769" t="-2108" b="-6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721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CA579-27F9-50B2-5108-DDE2E3008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306E218-BE18-24CD-9ADE-487C1B482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79EB66-CBE8-808A-511C-60320AB17541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Two-energy ST Electron EDM Ring: Longitudinal Dynamics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9FAF37-562E-89F5-8564-C218ED070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486400"/>
            <a:ext cx="9328669" cy="62191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4E0438-1293-36B6-1CFE-E65389412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8" y="4082302"/>
            <a:ext cx="6746884" cy="76740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3A9AEFD-86F8-6D11-3C8F-0EE5BADF1ACA}"/>
              </a:ext>
            </a:extLst>
          </p:cNvPr>
          <p:cNvSpPr/>
          <p:nvPr/>
        </p:nvSpPr>
        <p:spPr>
          <a:xfrm>
            <a:off x="550858" y="2971800"/>
            <a:ext cx="6840542" cy="10668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on slide 6 rotated 90° to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left to compare to the right figure 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34ADAF-DE0F-4859-B913-FA04639EA765}"/>
              </a:ext>
            </a:extLst>
          </p:cNvPr>
          <p:cNvSpPr/>
          <p:nvPr/>
        </p:nvSpPr>
        <p:spPr>
          <a:xfrm>
            <a:off x="8077200" y="2895600"/>
            <a:ext cx="9753600" cy="19812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Footprint of the EDM ST ring drawn to scale</a:t>
            </a:r>
            <a:r>
              <a:rPr lang="en-US" sz="3200" i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000" i="1" dirty="0">
              <a:solidFill>
                <a:schemeClr val="tx1"/>
              </a:solidFill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High-energy arcs in blue, low-energy arcs in green,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longitudinal static electric field sections in 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23B3D-7760-8D93-EAE2-DBA2B9BE954B}"/>
              </a:ext>
            </a:extLst>
          </p:cNvPr>
          <p:cNvSpPr txBox="1"/>
          <p:nvPr/>
        </p:nvSpPr>
        <p:spPr>
          <a:xfrm>
            <a:off x="327665" y="1295400"/>
            <a:ext cx="17807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beam bunches: four buckets to be filed, one bucket to be kept empty for injection, </a:t>
            </a:r>
          </a:p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and ion cloud clearing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184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B60ED-795E-2585-8A44-7412D510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03AE5AA-5880-7137-9B63-44894BA79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6E5BDA-1DD4-8BA6-B988-8F1E4C106FB8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Two-energy ST Electron EDM Ring: Longitudinal Dynamics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05628-02B8-06A4-6B89-327624C5A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928" y="2362200"/>
            <a:ext cx="13963672" cy="6324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E4FB8D-9D3A-6CAE-D664-8C69AE5BA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0" y="9296400"/>
            <a:ext cx="7409752" cy="23643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87E219D-CC36-594F-A025-E3C1CD1C05AF}"/>
              </a:ext>
            </a:extLst>
          </p:cNvPr>
          <p:cNvSpPr/>
          <p:nvPr/>
        </p:nvSpPr>
        <p:spPr>
          <a:xfrm>
            <a:off x="7696200" y="1262322"/>
            <a:ext cx="7772400" cy="795078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Geometrical and optical ring parameters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C33695-91CB-62CD-421C-BADEF79F39DF}"/>
              </a:ext>
            </a:extLst>
          </p:cNvPr>
          <p:cNvSpPr/>
          <p:nvPr/>
        </p:nvSpPr>
        <p:spPr>
          <a:xfrm>
            <a:off x="1524000" y="9220200"/>
            <a:ext cx="7409752" cy="2436247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 dynamics parameters for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stochastically cooled beam</a:t>
            </a:r>
          </a:p>
          <a:p>
            <a:pPr algn="ctr"/>
            <a:endParaRPr lang="en-US" sz="2000" i="1" dirty="0">
              <a:solidFill>
                <a:schemeClr val="tx1"/>
              </a:solidFill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Bunching cavity is placed in the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energy section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78A13A-3DFA-E84D-C8DB-BC6F260A1AE3}"/>
              </a:ext>
            </a:extLst>
          </p:cNvPr>
          <p:cNvSpPr/>
          <p:nvPr/>
        </p:nvSpPr>
        <p:spPr>
          <a:xfrm>
            <a:off x="4419600" y="2743200"/>
            <a:ext cx="8610600" cy="304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5AF2D7E-DB5E-9F33-D84E-4AB5F59375DE}"/>
              </a:ext>
            </a:extLst>
          </p:cNvPr>
          <p:cNvSpPr/>
          <p:nvPr/>
        </p:nvSpPr>
        <p:spPr>
          <a:xfrm>
            <a:off x="4419600" y="3657600"/>
            <a:ext cx="8610600" cy="609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102F297-CE3C-4112-3011-A0561F829E9C}"/>
              </a:ext>
            </a:extLst>
          </p:cNvPr>
          <p:cNvSpPr/>
          <p:nvPr/>
        </p:nvSpPr>
        <p:spPr>
          <a:xfrm>
            <a:off x="4419600" y="6093847"/>
            <a:ext cx="13487400" cy="6117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DE6FFFC-6FE2-FF55-4496-3D91DC480DAF}"/>
              </a:ext>
            </a:extLst>
          </p:cNvPr>
          <p:cNvSpPr/>
          <p:nvPr/>
        </p:nvSpPr>
        <p:spPr>
          <a:xfrm>
            <a:off x="4419600" y="7008247"/>
            <a:ext cx="13487400" cy="6117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DB59AA5-89D6-0EA4-3C75-938E1338E70E}"/>
              </a:ext>
            </a:extLst>
          </p:cNvPr>
          <p:cNvSpPr/>
          <p:nvPr/>
        </p:nvSpPr>
        <p:spPr>
          <a:xfrm>
            <a:off x="9982200" y="9751447"/>
            <a:ext cx="6934200" cy="10689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891621-2D9F-67AA-2BD9-0C1ECAF79A10}"/>
              </a:ext>
            </a:extLst>
          </p:cNvPr>
          <p:cNvSpPr/>
          <p:nvPr/>
        </p:nvSpPr>
        <p:spPr>
          <a:xfrm>
            <a:off x="381000" y="3429000"/>
            <a:ext cx="3554896" cy="43434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stochastically cooled bunched beams for having </a:t>
            </a:r>
          </a:p>
          <a:p>
            <a:pPr algn="ctr"/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emittances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algn="ctr"/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comparatively high beam intensities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10763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05644-8145-4AAD-7F55-93514CA02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C2AA87E-2933-0655-AD15-70B63551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C56692-6706-756B-5E31-852006340150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Physics Limitations: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IBS and Stochastic Cooling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51BE7-5944-8378-71F8-9E45BC360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08" y="7372021"/>
            <a:ext cx="17921184" cy="44389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A88279-F02D-D4E1-AE06-7AA75C56D760}"/>
              </a:ext>
            </a:extLst>
          </p:cNvPr>
          <p:cNvSpPr/>
          <p:nvPr/>
        </p:nvSpPr>
        <p:spPr>
          <a:xfrm>
            <a:off x="4191000" y="6324600"/>
            <a:ext cx="9906000" cy="795078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parameters without and with stochastic cooling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0B0AABC-EEC9-56E6-389E-640F81A7BAA6}"/>
              </a:ext>
            </a:extLst>
          </p:cNvPr>
          <p:cNvSpPr/>
          <p:nvPr/>
        </p:nvSpPr>
        <p:spPr>
          <a:xfrm>
            <a:off x="381000" y="7924800"/>
            <a:ext cx="14554200" cy="1066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C9C7A2-9E9E-271B-514C-D074A0E5B42E}"/>
              </a:ext>
            </a:extLst>
          </p:cNvPr>
          <p:cNvSpPr/>
          <p:nvPr/>
        </p:nvSpPr>
        <p:spPr>
          <a:xfrm>
            <a:off x="381000" y="8991600"/>
            <a:ext cx="14554200" cy="914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464CBC-5B87-D68D-F993-5825C3D60EA1}"/>
              </a:ext>
            </a:extLst>
          </p:cNvPr>
          <p:cNvSpPr txBox="1"/>
          <p:nvPr/>
        </p:nvSpPr>
        <p:spPr>
          <a:xfrm>
            <a:off x="327665" y="1143000"/>
            <a:ext cx="175793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measurement precision to be determined by statistical error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Sufficiently large number of particles to be stored in ring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ym typeface="Symbol" panose="05050102010706020507" pitchFamily="18" charset="2"/>
              </a:rPr>
              <a:t>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electron charge initially injected into each RF bucket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600" dirty="0">
                <a:sym typeface="Symbol" panose="05050102010706020507" pitchFamily="18" charset="2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reduce bunch charge down to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after polarization measurement</a:t>
            </a:r>
          </a:p>
          <a:p>
            <a:pPr>
              <a:buSzPct val="100000"/>
            </a:pP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such bunch charge, IBS causing concern for beam lifetime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equilibrium, IBS balanced by stochastic cooling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272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D7295-1E66-0BF1-5397-97F72DDB2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7A34C942-6ADB-8BEA-FE9F-930CB7E7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15043B-A73D-3623-9BDD-01485653F503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Physics Limitations: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Space Charge and Other Effects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733429-EE78-1613-A19A-5D27719B0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648200"/>
            <a:ext cx="10282853" cy="70992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7894896-C6C0-EE42-5208-1A2AEB08A1FE}"/>
              </a:ext>
            </a:extLst>
          </p:cNvPr>
          <p:cNvSpPr/>
          <p:nvPr/>
        </p:nvSpPr>
        <p:spPr>
          <a:xfrm>
            <a:off x="9601200" y="2895600"/>
            <a:ext cx="7368536" cy="1353911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sizes along the EDM ring when stochastic cooling is applied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15656DB-538B-0813-94B9-22702F03B0D7}"/>
                  </a:ext>
                </a:extLst>
              </p:cNvPr>
              <p:cNvSpPr txBox="1"/>
              <p:nvPr/>
            </p:nvSpPr>
            <p:spPr>
              <a:xfrm>
                <a:off x="327665" y="2559818"/>
                <a:ext cx="7368535" cy="8816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i="0" u="none" strike="noStrike" baseline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Beam stability requires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𝑆𝐶</m:t>
                          </m:r>
                        </m:sup>
                      </m:sSubSup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&lt;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𝑡h𝑟</m:t>
                          </m:r>
                        </m:sup>
                      </m:sSubSup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r>
                        <a:rPr lang="en-US" sz="32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0.3</m:t>
                      </m:r>
                    </m:oMath>
                  </m:oMathPara>
                </a14:m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cooled beam parameters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sSubSup>
                        <m:sSubSupPr>
                          <m:ctrlP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𝜈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𝑦</m:t>
                          </m:r>
                        </m:sub>
                        <m:sup>
                          <m:r>
                            <a:rPr lang="en-US"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𝑆𝐶</m:t>
                          </m:r>
                        </m:sup>
                      </m:sSubSup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m:t></m:t>
                      </m:r>
                      <m:sSup>
                        <m:sSupPr>
                          <m:ctrlPr>
                            <a:rPr lang="en-US" sz="3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10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ym typeface="Symbol" panose="05050102010706020507" pitchFamily="18" charset="2"/>
                  </a:rPr>
                  <a:t>      </a:t>
                </a:r>
                <a:endParaRPr lang="en-US" sz="40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Each stored beam to experience </a:t>
                </a: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field of CR beam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local effect is factor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𝛾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>
                  <a:buSzPct val="100000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stronger than self-field interaction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r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esulting tune shift factor of 6 </a:t>
                </a:r>
              </a:p>
              <a:p>
                <a:pPr>
                  <a:buSzPct val="100000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greater than that of single beam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>
                  <a:buSzPct val="100000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 overall result still consistent with </a:t>
                </a:r>
              </a:p>
              <a:p>
                <a:pPr>
                  <a:buSzPct val="100000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   threshold value 0.3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E565919-E241-94B9-B1BA-8128739430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2559818"/>
                <a:ext cx="7368535" cy="8816068"/>
              </a:xfrm>
              <a:prstGeom prst="rect">
                <a:avLst/>
              </a:prstGeom>
              <a:blipFill>
                <a:blip r:embed="rId4"/>
                <a:stretch>
                  <a:fillRect l="-1902" t="-899" b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3D59FD4-2DC2-AE11-6589-0A2B1E0959C6}"/>
                  </a:ext>
                </a:extLst>
              </p:cNvPr>
              <p:cNvSpPr txBox="1"/>
              <p:nvPr/>
            </p:nvSpPr>
            <p:spPr>
              <a:xfrm>
                <a:off x="327665" y="1295400"/>
                <a:ext cx="17807935" cy="680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Potential limitation on stored charge amount from </a:t>
                </a:r>
                <a:r>
                  <a:rPr lang="en-US" sz="3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betatron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tune shift 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sSubSup>
                      <m:sSubSupPr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𝑆𝐶</m:t>
                        </m:r>
                      </m:sup>
                    </m:sSubSup>
                  </m:oMath>
                </a14:m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4A582B-5B34-17FA-A622-D3E27C0D7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295400"/>
                <a:ext cx="17807935" cy="680507"/>
              </a:xfrm>
              <a:prstGeom prst="rect">
                <a:avLst/>
              </a:prstGeom>
              <a:blipFill>
                <a:blip r:embed="rId5"/>
                <a:stretch>
                  <a:fillRect l="-787" t="-8108" b="-18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721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3FDFA-1557-BBE7-04BE-8F526D4E4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6B3D6E28-54B3-D6DD-488D-12984400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418B09-F74F-8BBA-1972-DF19DA913D4F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Stability and Precision Control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2BCD75-3A1C-69BF-9793-6A2AADD2B311}"/>
              </a:ext>
            </a:extLst>
          </p:cNvPr>
          <p:cNvSpPr txBox="1"/>
          <p:nvPr/>
        </p:nvSpPr>
        <p:spPr>
          <a:xfrm>
            <a:off x="327665" y="1392257"/>
            <a:ext cx="17655535" cy="911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have long SCT to accumulate and observe EDM signal</a:t>
            </a:r>
          </a:p>
          <a:p>
            <a:pPr>
              <a:buSzPct val="100000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for beam staying polarized in ST</a:t>
            </a: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Spin tune energy independent in ST ring</a:t>
            </a: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ym typeface="Symbol" panose="05050102010706020507" pitchFamily="18" charset="2"/>
              </a:rPr>
              <a:t>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beam emittance    spin tune spread   depolarization</a:t>
            </a: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motion governed by spin resonance in ST ring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resonance strength defined as number of spin precessions per unit turn</a:t>
            </a:r>
          </a:p>
          <a:p>
            <a:pPr>
              <a:buSzPct val="100000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resonance strength consisting of coherent and incoherent parts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coherent part determined by ring imperfections, same for all particles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limit on SCT primarily determined by incoherent part, causes spins of particles to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precess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</a:p>
          <a:p>
            <a:pPr>
              <a:buSzPct val="100000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     at slightly different rates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For, now give upper limit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71C10B-9878-84B8-E4CB-F0714FE02B19}"/>
                  </a:ext>
                </a:extLst>
              </p:cNvPr>
              <p:cNvSpPr txBox="1"/>
              <p:nvPr/>
            </p:nvSpPr>
            <p:spPr>
              <a:xfrm>
                <a:off x="5943600" y="10431547"/>
                <a:ext cx="5668090" cy="10746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𝑖𝑛𝑐</m:t>
                          </m:r>
                        </m:sub>
                      </m:sSub>
                      <m:r>
                        <a:rPr lang="en-US" sz="3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6 </m:t>
                          </m:r>
                          <m:sSub>
                            <m:sSubPr>
                              <m:ctrlP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𝑐𝑜h</m:t>
                              </m:r>
                            </m:sub>
                          </m:sSub>
                          <m:r>
                            <a:rPr lang="en-US" sz="3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=2.4 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 </m:t>
                      </m:r>
                      <m:sSup>
                        <m:sSupPr>
                          <m:ctrlPr>
                            <a:rPr lang="en-US" sz="3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−14</m:t>
                          </m:r>
                        </m:sup>
                      </m:sSup>
                    </m:oMath>
                  </m:oMathPara>
                </a14:m>
                <a:endParaRPr lang="en-US" sz="3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171C10B-9878-84B8-E4CB-F0714FE02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0" y="10431547"/>
                <a:ext cx="5668090" cy="10746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73097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42C00-8F63-E2DA-C270-CCF1A57AF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65C6B99-BD2A-F3D9-7E1B-01E66F2D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D9A6E1-1FC5-AA1C-4B7C-47F2E2AA14C8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Computing with ST 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4A57C1-ABC4-C706-4932-E2CF41128870}"/>
                  </a:ext>
                </a:extLst>
              </p:cNvPr>
              <p:cNvSpPr txBox="1"/>
              <p:nvPr/>
            </p:nvSpPr>
            <p:spPr>
              <a:xfrm>
                <a:off x="327665" y="1295400"/>
                <a:ext cx="17807935" cy="10379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Preserving quantum coherence and implementing scalability known as greatest challenges </a:t>
                </a:r>
              </a:p>
              <a:p>
                <a:pPr>
                  <a:buSzPct val="100000"/>
                </a:pPr>
                <a:r>
                  <a:rPr lang="en-US" sz="3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in constructing quantum computers</a:t>
                </a:r>
                <a:endParaRPr lang="en-US" sz="3200" i="0" strike="noStrike" baseline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Apparatus providing long coherence times for large and scalable systems of qubits needed</a:t>
                </a: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8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chemeClr val="tx1"/>
                  </a:buClr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 rings with charged polarized particles very promising candidates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</a:t>
                </a:r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Long quantum coherence times of up to several hours;  Long storage lifetimes</a:t>
                </a:r>
                <a:endParaRPr lang="en-US" sz="28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600" dirty="0"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</a:t>
                </a:r>
                <a:r>
                  <a:rPr lang="en-US" sz="2800" dirty="0">
                    <a:solidFill>
                      <a:srgbClr val="0066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Large numbers of stored qubits;  Operation in room temperatures</a:t>
                </a:r>
                <a:endParaRPr lang="en-US" sz="1000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trap combined with ST ring to provide ion qubits to increase coherence time and scalability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qubits represented by two hyperfine ground states: |𝐹 = 0,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0⟩ and |𝐹 = 1,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0⟩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Polarized Ytterbium (</a:t>
                </a:r>
                <a:r>
                  <a:rPr lang="en-US" sz="32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171</a:t>
                </a:r>
                <a:r>
                  <a:rPr lang="en-US" sz="3200" i="1" dirty="0"/>
                  <a:t>Yb</a:t>
                </a:r>
                <a:r>
                  <a:rPr lang="en-US" sz="32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+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atoms to be prepared in ion trap by their optical pumping into </a:t>
                </a:r>
              </a:p>
              <a:p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single hyperfine state              then injected into ST ring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</a:t>
                </a:r>
                <a:r>
                  <a:rPr lang="en-US" sz="28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171</a:t>
                </a:r>
                <a:r>
                  <a:rPr lang="en-US" sz="2800" i="1" dirty="0"/>
                  <a:t>Yb</a:t>
                </a:r>
                <a:r>
                  <a:rPr lang="en-US" sz="28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+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ion atoms highly suitable for use as qubits in ST rings due to existing long-lived hyperfine states</a:t>
                </a:r>
                <a:endPara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800" dirty="0">
                    <a:sym typeface="Symbol" panose="05050102010706020507" pitchFamily="18" charset="2"/>
                  </a:rPr>
                  <a:t>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 Ion traps used to prepare single-ion qubits and entangled ion qubits</a:t>
                </a:r>
              </a:p>
              <a:p>
                <a:pPr>
                  <a:buSzPct val="100000"/>
                </a:pPr>
                <a:endParaRPr lang="en-US" sz="3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171</a:t>
                </a:r>
                <a:r>
                  <a:rPr lang="en-US" sz="3200" i="1" dirty="0"/>
                  <a:t>Yb</a:t>
                </a:r>
                <a:r>
                  <a:rPr lang="en-US" sz="3200" i="1" baseline="30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+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qubit spin to be measured based on utilizing state-dependent resonant fluorescence</a:t>
                </a:r>
              </a:p>
              <a:p>
                <a:endPara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4A57C1-ABC4-C706-4932-E2CF41128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295400"/>
                <a:ext cx="17807935" cy="10379765"/>
              </a:xfrm>
              <a:prstGeom prst="rect">
                <a:avLst/>
              </a:prstGeom>
              <a:blipFill>
                <a:blip r:embed="rId3"/>
                <a:stretch>
                  <a:fillRect l="-787" t="-764" b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2BB74A-18DE-372B-8359-62CF14D9B48E}"/>
              </a:ext>
            </a:extLst>
          </p:cNvPr>
          <p:cNvCxnSpPr>
            <a:cxnSpLocks/>
          </p:cNvCxnSpPr>
          <p:nvPr/>
        </p:nvCxnSpPr>
        <p:spPr>
          <a:xfrm>
            <a:off x="4953000" y="9067800"/>
            <a:ext cx="114300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80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36942-7C8A-B0D1-2E4E-A7ECC1BD1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A154D13-D317-7343-1609-D8F66743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05E549-04BE-9F2A-BB09-772593C0B808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Computing with ST Rings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C8B50-256F-9D5A-F7C3-2A21AF062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082564"/>
            <a:ext cx="7696200" cy="6652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D9EB4-327B-D814-AFA6-393B9A69F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055345"/>
            <a:ext cx="9766440" cy="4831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F965F9-B79C-DF32-7549-371F97AD9675}"/>
              </a:ext>
            </a:extLst>
          </p:cNvPr>
          <p:cNvSpPr/>
          <p:nvPr/>
        </p:nvSpPr>
        <p:spPr>
          <a:xfrm>
            <a:off x="1828800" y="3733800"/>
            <a:ext cx="6705600" cy="2895600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of all-electric ST ring with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injected </a:t>
            </a:r>
            <a:r>
              <a:rPr lang="en-US" sz="3200" i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171</a:t>
            </a:r>
            <a:r>
              <a:rPr lang="en-US" sz="3200" i="1" dirty="0">
                <a:solidFill>
                  <a:schemeClr val="tx1"/>
                </a:solidFill>
              </a:rPr>
              <a:t>Yb</a:t>
            </a:r>
            <a:r>
              <a:rPr lang="en-US" sz="3200" i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ions</a:t>
            </a:r>
          </a:p>
          <a:p>
            <a:pPr algn="ctr"/>
            <a:endParaRPr lang="en-US" sz="1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Bending electrodes in blue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Focusing elements in magenta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bunching cavity in red</a:t>
            </a:r>
            <a:endParaRPr lang="en-US" sz="3200" i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95BD86-04AD-CF2F-688B-A4C00631E593}"/>
              </a:ext>
            </a:extLst>
          </p:cNvPr>
          <p:cNvSpPr/>
          <p:nvPr/>
        </p:nvSpPr>
        <p:spPr>
          <a:xfrm>
            <a:off x="11201400" y="3886200"/>
            <a:ext cx="5410200" cy="779689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171</a:t>
            </a:r>
            <a:r>
              <a:rPr lang="en-US" sz="3200" i="1" dirty="0">
                <a:solidFill>
                  <a:schemeClr val="tx1"/>
                </a:solidFill>
              </a:rPr>
              <a:t>Yb</a:t>
            </a:r>
            <a:r>
              <a:rPr lang="en-US" sz="3200" i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+</a:t>
            </a:r>
            <a:r>
              <a:rPr lang="en-US" sz="3200" i="1" dirty="0">
                <a:solidFill>
                  <a:schemeClr val="tx1"/>
                </a:solidFill>
              </a:rPr>
              <a:t> ion ST ring parameters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3B90D5-8C36-33A1-7088-8982813D3DAF}"/>
              </a:ext>
            </a:extLst>
          </p:cNvPr>
          <p:cNvSpPr txBox="1"/>
          <p:nvPr/>
        </p:nvSpPr>
        <p:spPr>
          <a:xfrm>
            <a:off x="228600" y="1143000"/>
            <a:ext cx="1780793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Spin-based qubit states stable, unlike techniques relying on orbital motion quantization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states being decoupled from orbital motion and being robust to external factors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limitation from Doppler shift of state transition frequencies               still manageable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B8193E-3337-26B4-F5F5-D3AC406D05C0}"/>
              </a:ext>
            </a:extLst>
          </p:cNvPr>
          <p:cNvCxnSpPr>
            <a:cxnSpLocks/>
          </p:cNvCxnSpPr>
          <p:nvPr/>
        </p:nvCxnSpPr>
        <p:spPr>
          <a:xfrm>
            <a:off x="12877800" y="3048000"/>
            <a:ext cx="114300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F8BBC39-F5D1-33BB-713C-BE16F2B24986}"/>
              </a:ext>
            </a:extLst>
          </p:cNvPr>
          <p:cNvSpPr/>
          <p:nvPr/>
        </p:nvSpPr>
        <p:spPr>
          <a:xfrm>
            <a:off x="1524000" y="7096780"/>
            <a:ext cx="7239000" cy="52322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12 m long and 6 m wide setup</a:t>
            </a:r>
          </a:p>
        </p:txBody>
      </p:sp>
    </p:spTree>
    <p:extLst>
      <p:ext uri="{BB962C8B-B14F-4D97-AF65-F5344CB8AC3E}">
        <p14:creationId xmlns:p14="http://schemas.microsoft.com/office/powerpoint/2010/main" val="1568511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91933-7304-78FA-C6DC-24FFBC42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8D1CC6-F7F8-83D8-F440-5E2E23EABC2A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 and Motivation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13C2C99-3059-5298-B02D-445FFE1E5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E3CAC-F011-8D66-CE15-94A1B3F9D3A6}"/>
              </a:ext>
            </a:extLst>
          </p:cNvPr>
          <p:cNvSpPr txBox="1"/>
          <p:nvPr/>
        </p:nvSpPr>
        <p:spPr>
          <a:xfrm>
            <a:off x="327665" y="1295400"/>
            <a:ext cx="17807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slides mostly based on three papers of Riad and collaborators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2263E8-AC3E-12A3-6DE4-D115FDD78FCF}"/>
              </a:ext>
            </a:extLst>
          </p:cNvPr>
          <p:cNvSpPr/>
          <p:nvPr/>
        </p:nvSpPr>
        <p:spPr>
          <a:xfrm>
            <a:off x="336884" y="2191339"/>
            <a:ext cx="17646316" cy="1237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precision fundamental physics experiments using compact spin-transparent storage rings of low energy polarized electron beams;  Phys Lett B 843, 138058 (2023)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8A628A-7867-A4C4-0E6D-9E40BA07A306}"/>
              </a:ext>
            </a:extLst>
          </p:cNvPr>
          <p:cNvSpPr/>
          <p:nvPr/>
        </p:nvSpPr>
        <p:spPr>
          <a:xfrm>
            <a:off x="336884" y="3715339"/>
            <a:ext cx="17646316" cy="1237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Possibilities of High Precision Fundamental Physics Experiments in Spin-Transparent Storage Rings of Low Energy Polarized Electron Beams;  [arXiv:2105.11575v3 [</a:t>
            </a:r>
            <a:r>
              <a:rPr lang="en-US" sz="3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physics.acc-ph</a:t>
            </a:r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]]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1516C4-BB13-2EFE-DFE5-AC9FE827CB19}"/>
              </a:ext>
            </a:extLst>
          </p:cNvPr>
          <p:cNvSpPr/>
          <p:nvPr/>
        </p:nvSpPr>
        <p:spPr>
          <a:xfrm>
            <a:off x="304800" y="5239339"/>
            <a:ext cx="17646316" cy="12376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 Accelerator Spin-Transparent Storage Rings for Beyond State-Of-The-Art Science; Proceedings of the 15th International Particle Accelerator Conference (pp. 1897-1900)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A0533B-29BF-2BD1-DFD1-BB5986BE57A6}"/>
              </a:ext>
            </a:extLst>
          </p:cNvPr>
          <p:cNvSpPr txBox="1"/>
          <p:nvPr/>
        </p:nvSpPr>
        <p:spPr>
          <a:xfrm>
            <a:off x="327665" y="7162800"/>
            <a:ext cx="178079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very sensitive to physics beyond Standard Model and new sources of Charge-conjugation and Parity (CP) violation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CP violation to indicate presence of new physics and potentially explain matter-antimatter asymmetry puzzle in Universe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current experiments searching for nonzero atomic or neutron EDMs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no direct measurements of electron and proton EDMs available up to date</a:t>
            </a:r>
          </a:p>
        </p:txBody>
      </p:sp>
    </p:spTree>
    <p:extLst>
      <p:ext uri="{BB962C8B-B14F-4D97-AF65-F5344CB8AC3E}">
        <p14:creationId xmlns:p14="http://schemas.microsoft.com/office/powerpoint/2010/main" val="409422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0E2B2-D8A6-A335-0645-1E964C3B4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C8925C-EEE1-8332-7025-E351CBD9FDE3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 and Motivation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EB0B27E-C2AC-26C3-56F4-70C85169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297DE-8D7E-103E-AC81-AC2241412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460" y="1335108"/>
            <a:ext cx="5234140" cy="1106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B34EA-5EDD-DABD-E560-8569F7BAF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775" y="5715000"/>
            <a:ext cx="5234140" cy="10814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47194B-1B9B-7612-8B9E-58E50B604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2566" y="3228370"/>
            <a:ext cx="3783788" cy="4894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C39E0C-1C46-53E4-BD45-9894D3246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7955" y="3186431"/>
            <a:ext cx="3420445" cy="6096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7C15E6-D8A8-DFB0-E2E8-805B8B01E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1812" y="7162800"/>
            <a:ext cx="7204788" cy="1128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3F07B0-EAA0-812A-D487-CE5993F06F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9400" y="9186864"/>
            <a:ext cx="7448103" cy="10239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A4586E-EB23-DF2F-053E-1905ACAEC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4355" y="10986622"/>
            <a:ext cx="2486845" cy="5313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E6B7514-177F-CD98-8D18-EA4C7DF4AE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49400" y="10873322"/>
            <a:ext cx="3522915" cy="6905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A113769-7D11-517C-FBEB-C45A1F6BD13D}"/>
              </a:ext>
            </a:extLst>
          </p:cNvPr>
          <p:cNvSpPr/>
          <p:nvPr/>
        </p:nvSpPr>
        <p:spPr>
          <a:xfrm>
            <a:off x="685800" y="1219200"/>
            <a:ext cx="9485050" cy="11970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 EDM by measuring spin precession rate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electric field in particle rest frame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D20406-10A1-E1A3-C34E-172CF1353AD3}"/>
              </a:ext>
            </a:extLst>
          </p:cNvPr>
          <p:cNvCxnSpPr>
            <a:cxnSpLocks/>
          </p:cNvCxnSpPr>
          <p:nvPr/>
        </p:nvCxnSpPr>
        <p:spPr>
          <a:xfrm>
            <a:off x="10170850" y="19050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19930C0-799A-EE9C-89F7-64C093DCA724}"/>
              </a:ext>
            </a:extLst>
          </p:cNvPr>
          <p:cNvSpPr/>
          <p:nvPr/>
        </p:nvSpPr>
        <p:spPr>
          <a:xfrm>
            <a:off x="690664" y="3125815"/>
            <a:ext cx="1371600" cy="54855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C66AC4-F72B-9668-1546-617E9AEBC948}"/>
              </a:ext>
            </a:extLst>
          </p:cNvPr>
          <p:cNvCxnSpPr>
            <a:cxnSpLocks/>
          </p:cNvCxnSpPr>
          <p:nvPr/>
        </p:nvCxnSpPr>
        <p:spPr>
          <a:xfrm>
            <a:off x="2062264" y="3414683"/>
            <a:ext cx="833336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74CBED2-B1B3-60CF-E29E-FC30D53ACD79}"/>
              </a:ext>
            </a:extLst>
          </p:cNvPr>
          <p:cNvSpPr/>
          <p:nvPr/>
        </p:nvSpPr>
        <p:spPr>
          <a:xfrm>
            <a:off x="7848600" y="3185246"/>
            <a:ext cx="1371600" cy="54855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D6EFF03-3452-3ACF-D9A1-B3778B0CCB54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13335000" y="2788877"/>
            <a:ext cx="990601" cy="43949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F2B5FBCC-3A76-9F76-89F2-50724A1B951F}"/>
              </a:ext>
            </a:extLst>
          </p:cNvPr>
          <p:cNvSpPr/>
          <p:nvPr/>
        </p:nvSpPr>
        <p:spPr>
          <a:xfrm>
            <a:off x="14325601" y="2514600"/>
            <a:ext cx="2667000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particle mass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67E0B2D-77B9-38ED-2754-D0F8F9FD1BD0}"/>
              </a:ext>
            </a:extLst>
          </p:cNvPr>
          <p:cNvSpPr/>
          <p:nvPr/>
        </p:nvSpPr>
        <p:spPr>
          <a:xfrm>
            <a:off x="6639583" y="4342395"/>
            <a:ext cx="2885417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particle charge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0E2CF5-360C-A1F3-81CE-CD3913DE9CD0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5957416" y="3793841"/>
            <a:ext cx="2124876" cy="54855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9537231-8991-22A7-BDA2-9C0D6080CA84}"/>
              </a:ext>
            </a:extLst>
          </p:cNvPr>
          <p:cNvCxnSpPr>
            <a:cxnSpLocks/>
          </p:cNvCxnSpPr>
          <p:nvPr/>
        </p:nvCxnSpPr>
        <p:spPr>
          <a:xfrm flipV="1">
            <a:off x="9220200" y="3494000"/>
            <a:ext cx="906624" cy="1120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8A03A1D-D3D4-878B-D57C-2BEA6E280E7B}"/>
              </a:ext>
            </a:extLst>
          </p:cNvPr>
          <p:cNvSpPr/>
          <p:nvPr/>
        </p:nvSpPr>
        <p:spPr>
          <a:xfrm>
            <a:off x="14765397" y="3714955"/>
            <a:ext cx="2608204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speed of light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7FD7917-63DF-2B4A-0CD4-FF11B7764B2A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13639800" y="3796056"/>
            <a:ext cx="1125597" cy="19317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8B789854-9CD7-4A6F-BAF9-38B15B535F2E}"/>
              </a:ext>
            </a:extLst>
          </p:cNvPr>
          <p:cNvSpPr/>
          <p:nvPr/>
        </p:nvSpPr>
        <p:spPr>
          <a:xfrm>
            <a:off x="838200" y="4419600"/>
            <a:ext cx="3581400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magnetic anomaly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4CCE80C-CF8F-0AF9-0E4B-16F64E819A15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2628900" y="3750568"/>
            <a:ext cx="1790700" cy="66903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83ABE7B8-855A-01EC-2E0F-271781082F18}"/>
              </a:ext>
            </a:extLst>
          </p:cNvPr>
          <p:cNvSpPr/>
          <p:nvPr/>
        </p:nvSpPr>
        <p:spPr>
          <a:xfrm>
            <a:off x="10480775" y="4343400"/>
            <a:ext cx="3844825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electric dipole factor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58D10E1-A5CB-176E-116A-ADFD296EDAEA}"/>
              </a:ext>
            </a:extLst>
          </p:cNvPr>
          <p:cNvCxnSpPr>
            <a:cxnSpLocks/>
            <a:stCxn id="53" idx="0"/>
          </p:cNvCxnSpPr>
          <p:nvPr/>
        </p:nvCxnSpPr>
        <p:spPr>
          <a:xfrm flipH="1" flipV="1">
            <a:off x="11758460" y="3825763"/>
            <a:ext cx="644728" cy="51763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9BF3F68-3761-1F57-9654-934BDED0FD09}"/>
              </a:ext>
            </a:extLst>
          </p:cNvPr>
          <p:cNvSpPr/>
          <p:nvPr/>
        </p:nvSpPr>
        <p:spPr>
          <a:xfrm>
            <a:off x="1162994" y="6019800"/>
            <a:ext cx="7908694" cy="54855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Thomas-BMT equation of spin precession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961C0F-4D6F-4CD9-A3E4-757617F7BF3B}"/>
              </a:ext>
            </a:extLst>
          </p:cNvPr>
          <p:cNvCxnSpPr>
            <a:cxnSpLocks/>
          </p:cNvCxnSpPr>
          <p:nvPr/>
        </p:nvCxnSpPr>
        <p:spPr>
          <a:xfrm flipV="1">
            <a:off x="9071688" y="6324600"/>
            <a:ext cx="906624" cy="1120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7987EE6C-3320-B38F-41E1-4163B89FEA70}"/>
              </a:ext>
            </a:extLst>
          </p:cNvPr>
          <p:cNvSpPr/>
          <p:nvPr/>
        </p:nvSpPr>
        <p:spPr>
          <a:xfrm>
            <a:off x="1447800" y="7391400"/>
            <a:ext cx="1046806" cy="54855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3B8C754-9A60-1EF4-6C59-559AF3DDBE4F}"/>
              </a:ext>
            </a:extLst>
          </p:cNvPr>
          <p:cNvCxnSpPr>
            <a:cxnSpLocks/>
          </p:cNvCxnSpPr>
          <p:nvPr/>
        </p:nvCxnSpPr>
        <p:spPr>
          <a:xfrm>
            <a:off x="2438400" y="7696200"/>
            <a:ext cx="833336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D19E670-082E-0547-3A93-E0B1DA3F3AE1}"/>
              </a:ext>
            </a:extLst>
          </p:cNvPr>
          <p:cNvCxnSpPr/>
          <p:nvPr/>
        </p:nvCxnSpPr>
        <p:spPr>
          <a:xfrm>
            <a:off x="0" y="5486400"/>
            <a:ext cx="1828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F5446634-6FD8-F426-24E7-9029DD975651}"/>
              </a:ext>
            </a:extLst>
          </p:cNvPr>
          <p:cNvSpPr/>
          <p:nvPr/>
        </p:nvSpPr>
        <p:spPr>
          <a:xfrm>
            <a:off x="351266" y="9130268"/>
            <a:ext cx="8792734" cy="11567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Flat reference orbit generally employed with vertical magnetic &amp; horizontal transverse electric fields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3EF2F0D-2F0F-78BF-1393-FB0F78ADE999}"/>
              </a:ext>
            </a:extLst>
          </p:cNvPr>
          <p:cNvCxnSpPr/>
          <p:nvPr/>
        </p:nvCxnSpPr>
        <p:spPr>
          <a:xfrm>
            <a:off x="0" y="8763000"/>
            <a:ext cx="1828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D346EFEC-CFED-A31D-ED51-2316B156646D}"/>
              </a:ext>
            </a:extLst>
          </p:cNvPr>
          <p:cNvSpPr/>
          <p:nvPr/>
        </p:nvSpPr>
        <p:spPr>
          <a:xfrm>
            <a:off x="351265" y="10653336"/>
            <a:ext cx="4278467" cy="115673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All-electric ring in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“magic energy” approach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2A2F759-3AFD-17BB-3B61-5F13D36452FE}"/>
              </a:ext>
            </a:extLst>
          </p:cNvPr>
          <p:cNvSpPr txBox="1"/>
          <p:nvPr/>
        </p:nvSpPr>
        <p:spPr>
          <a:xfrm>
            <a:off x="4876800" y="10926210"/>
            <a:ext cx="21913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  <a:sym typeface="Symbol" panose="05050102010706020507" pitchFamily="18" charset="2"/>
              </a:rPr>
              <a:t>B</a:t>
            </a:r>
            <a:r>
              <a:rPr lang="en-US" sz="3200" i="1" spc="-1" baseline="-25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  <a:sym typeface="Symbol" panose="05050102010706020507" pitchFamily="18" charset="2"/>
              </a:rPr>
              <a:t>y </a:t>
            </a:r>
            <a:r>
              <a:rPr lang="en-US" sz="3200" i="1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  <a:sym typeface="Symbol" panose="05050102010706020507" pitchFamily="18" charset="2"/>
              </a:rPr>
              <a:t>= 0  </a:t>
            </a:r>
            <a:r>
              <a:rPr lang="en-US" sz="32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DejaVu Sans"/>
                <a:cs typeface="Arial" panose="020B0604020202020204" pitchFamily="34" charset="0"/>
                <a:sym typeface="Symbol" panose="05050102010706020507" pitchFamily="18" charset="2"/>
              </a:rPr>
              <a:t>and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BDE09D-9CBF-A881-EE6C-2F6AE183CD2A}"/>
              </a:ext>
            </a:extLst>
          </p:cNvPr>
          <p:cNvSpPr/>
          <p:nvPr/>
        </p:nvSpPr>
        <p:spPr>
          <a:xfrm>
            <a:off x="10668000" y="10645157"/>
            <a:ext cx="3352798" cy="1159028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Combined electric  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and magnetic ring</a:t>
            </a:r>
            <a:endParaRPr lang="en-US" sz="28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3FD7A2D-0669-B2DE-6F07-4C31415F51C9}"/>
              </a:ext>
            </a:extLst>
          </p:cNvPr>
          <p:cNvCxnSpPr>
            <a:cxnSpLocks/>
          </p:cNvCxnSpPr>
          <p:nvPr/>
        </p:nvCxnSpPr>
        <p:spPr>
          <a:xfrm flipV="1">
            <a:off x="10058400" y="10515600"/>
            <a:ext cx="0" cy="152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D133ED6-2765-9BEC-AF49-70947BBF1C02}"/>
              </a:ext>
            </a:extLst>
          </p:cNvPr>
          <p:cNvSpPr/>
          <p:nvPr/>
        </p:nvSpPr>
        <p:spPr>
          <a:xfrm>
            <a:off x="11606060" y="7924800"/>
            <a:ext cx="4167340" cy="548554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Lorentz energy factor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6DBD7D2-1D16-4F42-94D3-177BCF7EE8F0}"/>
                  </a:ext>
                </a:extLst>
              </p:cNvPr>
              <p:cNvSpPr/>
              <p:nvPr/>
            </p:nvSpPr>
            <p:spPr>
              <a:xfrm>
                <a:off x="13505114" y="6934200"/>
                <a:ext cx="4419601" cy="548554"/>
              </a:xfrm>
              <a:prstGeom prst="rect">
                <a:avLst/>
              </a:prstGeom>
              <a:solidFill>
                <a:srgbClr val="7DDDFF"/>
              </a:solidFill>
              <a:ln>
                <a:solidFill>
                  <a:srgbClr val="7DDD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𝑣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𝛽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𝑐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particle velocity</a:t>
                </a:r>
                <a:endParaRPr lang="en-US" sz="3200" dirty="0">
                  <a:solidFill>
                    <a:schemeClr val="tx1"/>
                  </a:solidFill>
                  <a:cs typeface="Arial" panose="020B0604020202020204" pitchFamily="34" charset="0"/>
                  <a:sym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46DBD7D2-1D16-4F42-94D3-177BCF7EE8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5114" y="6934200"/>
                <a:ext cx="4419601" cy="548554"/>
              </a:xfrm>
              <a:prstGeom prst="rect">
                <a:avLst/>
              </a:prstGeom>
              <a:blipFill>
                <a:blip r:embed="rId11"/>
                <a:stretch>
                  <a:fillRect t="-10753" r="-1920" b="-40860"/>
                </a:stretch>
              </a:blipFill>
              <a:ln>
                <a:solidFill>
                  <a:srgbClr val="7DDD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C5AFB0D-84DD-AD2C-670D-932B56791DFE}"/>
              </a:ext>
            </a:extLst>
          </p:cNvPr>
          <p:cNvCxnSpPr>
            <a:cxnSpLocks/>
          </p:cNvCxnSpPr>
          <p:nvPr/>
        </p:nvCxnSpPr>
        <p:spPr>
          <a:xfrm flipH="1" flipV="1">
            <a:off x="7294206" y="8153400"/>
            <a:ext cx="4287940" cy="6852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A66F991E-A2F3-C65A-3E74-050D4FBA61DD}"/>
              </a:ext>
            </a:extLst>
          </p:cNvPr>
          <p:cNvCxnSpPr>
            <a:cxnSpLocks/>
          </p:cNvCxnSpPr>
          <p:nvPr/>
        </p:nvCxnSpPr>
        <p:spPr>
          <a:xfrm flipH="1">
            <a:off x="9525000" y="7239000"/>
            <a:ext cx="3980114" cy="24924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BF4318-DC47-9ADC-A3A9-543948D28600}"/>
              </a:ext>
            </a:extLst>
          </p:cNvPr>
          <p:cNvCxnSpPr>
            <a:cxnSpLocks/>
          </p:cNvCxnSpPr>
          <p:nvPr/>
        </p:nvCxnSpPr>
        <p:spPr>
          <a:xfrm flipV="1">
            <a:off x="9151776" y="9742400"/>
            <a:ext cx="906624" cy="1120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17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84A29-4535-CC17-1483-7414BFECE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ABF125B-786B-DDA6-561D-EC258CA30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7D1C7E-66B5-CBC1-65E1-B4F1DB1610AC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Introduction and 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00090-54EF-29C9-3C1F-889ED1322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914" y="2631864"/>
            <a:ext cx="8618486" cy="3692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660EDC-CEC0-056E-E9E5-F24F02082C4C}"/>
              </a:ext>
            </a:extLst>
          </p:cNvPr>
          <p:cNvSpPr/>
          <p:nvPr/>
        </p:nvSpPr>
        <p:spPr>
          <a:xfrm>
            <a:off x="9677400" y="6431017"/>
            <a:ext cx="8130535" cy="2103383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a spin-transparent storage ring</a:t>
            </a:r>
          </a:p>
          <a:p>
            <a:pPr algn="ctr"/>
            <a:endParaRPr lang="en-US" sz="20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Most natural ST topology as the </a:t>
            </a:r>
          </a:p>
          <a:p>
            <a:pPr algn="ctr"/>
            <a:r>
              <a:rPr lang="en-US" sz="3200" i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Figure-8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ring configuration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11686-DD4F-A597-425A-D2E144FD377E}"/>
              </a:ext>
            </a:extLst>
          </p:cNvPr>
          <p:cNvSpPr txBox="1"/>
          <p:nvPr/>
        </p:nvSpPr>
        <p:spPr>
          <a:xfrm>
            <a:off x="9296400" y="8980944"/>
            <a:ext cx="84581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spin direction repeats after a particle turn along periodic orbit in ST storage ring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spin precession is zero independent of particle energy:  </a:t>
            </a:r>
            <a:r>
              <a:rPr lang="en-US" sz="3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spin-echo effect</a:t>
            </a:r>
            <a:endParaRPr lang="en-US" sz="3200" i="0" u="sng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DC1DB2-EAB3-0B11-5B0A-8F590081DC5C}"/>
              </a:ext>
            </a:extLst>
          </p:cNvPr>
          <p:cNvSpPr/>
          <p:nvPr/>
        </p:nvSpPr>
        <p:spPr>
          <a:xfrm>
            <a:off x="11506200" y="1154064"/>
            <a:ext cx="4343400" cy="103158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cs typeface="Arial" panose="020B0604020202020204" pitchFamily="34" charset="0"/>
                <a:sym typeface="Symbol" panose="05050102010706020507" pitchFamily="18" charset="2"/>
              </a:rPr>
              <a:t>Spin Transparency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9CDD69-2910-C214-78EA-D0577D6255F2}"/>
              </a:ext>
            </a:extLst>
          </p:cNvPr>
          <p:cNvCxnSpPr>
            <a:cxnSpLocks/>
          </p:cNvCxnSpPr>
          <p:nvPr/>
        </p:nvCxnSpPr>
        <p:spPr>
          <a:xfrm flipV="1">
            <a:off x="8991600" y="914400"/>
            <a:ext cx="0" cy="11049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C7B6BF-AF5B-DA0E-E532-8B300D76CF6B}"/>
                  </a:ext>
                </a:extLst>
              </p:cNvPr>
              <p:cNvSpPr txBox="1"/>
              <p:nvPr/>
            </p:nvSpPr>
            <p:spPr>
              <a:xfrm>
                <a:off x="327665" y="1143000"/>
                <a:ext cx="8808445" cy="10833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 design of highly specialized small storage all-electric rings for low-energy </a:t>
                </a:r>
              </a:p>
              <a:p>
                <a:pPr>
                  <a:buSzPct val="100000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(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1 MeV</a:t>
                </a: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polarized electron beams to </a:t>
                </a:r>
              </a:p>
              <a:p>
                <a:pPr>
                  <a:buSzPct val="100000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be discussed now</a:t>
                </a:r>
                <a:endParaRPr lang="en-US" sz="32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Design based on transparent spin methodology</a:t>
                </a:r>
                <a:endParaRPr lang="en-US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ym typeface="Symbol" panose="05050102010706020507" pitchFamily="18" charset="2"/>
                  </a:rPr>
                  <a:t> 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cancels spin precession due to magnetic </a:t>
                </a:r>
              </a:p>
              <a:p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dipole moment at any beam energy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600" dirty="0">
                    <a:sym typeface="Symbol" panose="05050102010706020507" pitchFamily="18" charset="2"/>
                  </a:rPr>
                  <a:t> 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but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allows for spin precession induced by </a:t>
                </a:r>
              </a:p>
              <a:p>
                <a:pPr>
                  <a:buSzPct val="100000"/>
                </a:pP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fundamental physics of interest to accumulate</a:t>
                </a:r>
                <a:endParaRPr lang="en-US" sz="28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4000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 storage rings such as Figure-8 </a:t>
                </a:r>
              </a:p>
              <a:p>
                <a:pPr marL="457200" indent="-457200">
                  <a:buSzPct val="100000"/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exhibit coherence times of many hours</a:t>
                </a:r>
              </a:p>
              <a:p>
                <a:pPr>
                  <a:buSzPct val="100000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SzPct val="100000"/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store a large number of particles</a:t>
                </a:r>
              </a:p>
              <a:p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Vertical component of beam polarization sensitive to spin precession</a:t>
                </a: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endParaRPr lang="en-US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3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 </a:t>
                </a:r>
                <a:r>
                  <a:rPr lang="en-US" sz="28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measured using standard Mott polarimetry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C7B6BF-AF5B-DA0E-E532-8B300D76C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5" y="1143000"/>
                <a:ext cx="8808445" cy="10833735"/>
              </a:xfrm>
              <a:prstGeom prst="rect">
                <a:avLst/>
              </a:prstGeom>
              <a:blipFill>
                <a:blip r:embed="rId4"/>
                <a:stretch>
                  <a:fillRect l="-1592" t="-732" b="-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714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199B4-6D57-43D3-64CC-3B43312AC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83AE829-32B6-5547-80DE-48D9109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8AB0F-AE7D-0C43-B7E4-8DCE6945938D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 Storage Ring Concept and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5C6236-35A2-3838-0CB1-DE8B1A8858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733800"/>
            <a:ext cx="9425934" cy="82871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862613-C977-F16F-98C6-9B9C618173E5}"/>
              </a:ext>
            </a:extLst>
          </p:cNvPr>
          <p:cNvSpPr/>
          <p:nvPr/>
        </p:nvSpPr>
        <p:spPr>
          <a:xfrm>
            <a:off x="8991600" y="990600"/>
            <a:ext cx="8915400" cy="2838052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 of a two-energy ST storage ring </a:t>
            </a: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measuring the electron EDM</a:t>
            </a:r>
          </a:p>
          <a:p>
            <a:pPr algn="ctr"/>
            <a:endParaRPr lang="en-US" sz="2000" i="1" dirty="0">
              <a:solidFill>
                <a:schemeClr val="tx1"/>
              </a:solidFill>
            </a:endParaRPr>
          </a:p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vertical and horizontal polarization components can be simultaneously measured using a Mott polarimeter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239579-89B4-0C71-EFE1-A3BC696F60FD}"/>
              </a:ext>
            </a:extLst>
          </p:cNvPr>
          <p:cNvSpPr txBox="1"/>
          <p:nvPr/>
        </p:nvSpPr>
        <p:spPr>
          <a:xfrm>
            <a:off x="327665" y="990600"/>
            <a:ext cx="8384009" cy="10987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effect as tiny signal on top of relatively large MDM spin precession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Suppress MDM signal to leave EDM one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 suppression as natural consequence </a:t>
            </a:r>
          </a:p>
          <a:p>
            <a:pPr>
              <a:buSzPct val="100000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of ST ring topology</a:t>
            </a:r>
            <a:endParaRPr lang="en-US" sz="32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effects associated with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ym typeface="Symbol" panose="05050102010706020507" pitchFamily="18" charset="2"/>
              </a:rPr>
              <a:t>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emittances, field errors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en-US" sz="3600" dirty="0">
                <a:sym typeface="Symbol" panose="05050102010706020507" pitchFamily="18" charset="2"/>
              </a:rPr>
              <a:t>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magnetic fields</a:t>
            </a: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Figure-8 configuration with two-rings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Systematic effects mostly suppressed by introducing two CR beams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 static longitudinal electric field sections for acceleration and deceleration </a:t>
            </a:r>
          </a:p>
          <a:p>
            <a:pPr>
              <a:buSzPct val="100000"/>
            </a:pP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cooling necessary to maintain beam bunch intensities</a:t>
            </a:r>
          </a:p>
        </p:txBody>
      </p:sp>
    </p:spTree>
    <p:extLst>
      <p:ext uri="{BB962C8B-B14F-4D97-AF65-F5344CB8AC3E}">
        <p14:creationId xmlns:p14="http://schemas.microsoft.com/office/powerpoint/2010/main" val="1367421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1A6BB-07DB-FB34-CC01-3DAB78897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2E6DB87-9479-D2FC-F760-4870D2242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B19BF-5B1E-40AB-137E-9D09AB310C75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 Storage Ring Concept and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82D59-FD11-51F9-2DF1-9AC887FF6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049556"/>
            <a:ext cx="10820400" cy="598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2171E2-A899-F174-7314-1946C004A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9" y="6864200"/>
            <a:ext cx="6662531" cy="1289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02F8C-0B4D-59E6-560A-DB8A2A024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7005551"/>
            <a:ext cx="3962400" cy="10716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D6E71-5B3E-284B-08EB-2D6079189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92200" y="6939915"/>
            <a:ext cx="3962400" cy="12134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194154-B793-291D-1CE8-BA4445E1B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4969" y="8821057"/>
            <a:ext cx="4234068" cy="1161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D14209-AE5E-C3CE-60B5-B6ECAA117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733" y="10175488"/>
            <a:ext cx="17744533" cy="155931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02FEA3-60F8-C9BE-1984-FF179DEC921E}"/>
              </a:ext>
            </a:extLst>
          </p:cNvPr>
          <p:cNvSpPr/>
          <p:nvPr/>
        </p:nvSpPr>
        <p:spPr>
          <a:xfrm>
            <a:off x="1447800" y="9001266"/>
            <a:ext cx="9448800" cy="824442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Magnitude of spin rotation due to EDM in one turn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12DE4C-0E1E-2ACC-E87A-A5DB3C9B385F}"/>
                  </a:ext>
                </a:extLst>
              </p:cNvPr>
              <p:cNvSpPr txBox="1"/>
              <p:nvPr/>
            </p:nvSpPr>
            <p:spPr>
              <a:xfrm>
                <a:off x="15248762" y="2341602"/>
                <a:ext cx="1972438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12DE4C-0E1E-2ACC-E87A-A5DB3C9B3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8762" y="2341602"/>
                <a:ext cx="1972438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84CB6F80-E253-E207-FB6A-2A4987AD753C}"/>
              </a:ext>
            </a:extLst>
          </p:cNvPr>
          <p:cNvSpPr/>
          <p:nvPr/>
        </p:nvSpPr>
        <p:spPr>
          <a:xfrm>
            <a:off x="762000" y="2176723"/>
            <a:ext cx="12801600" cy="79507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effect considered as perturbation in natural spin reference frame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D575D6-A473-0D68-59A3-A6E2C05F280B}"/>
              </a:ext>
            </a:extLst>
          </p:cNvPr>
          <p:cNvSpPr txBox="1"/>
          <p:nvPr/>
        </p:nvSpPr>
        <p:spPr>
          <a:xfrm>
            <a:off x="327665" y="1167825"/>
            <a:ext cx="1750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 EDM signal as perturbation to MDM spin motion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9BB643F-6075-65C7-2E39-18E21132C84C}"/>
              </a:ext>
            </a:extLst>
          </p:cNvPr>
          <p:cNvCxnSpPr>
            <a:cxnSpLocks/>
          </p:cNvCxnSpPr>
          <p:nvPr/>
        </p:nvCxnSpPr>
        <p:spPr>
          <a:xfrm>
            <a:off x="13563600" y="25908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90608E0D-3519-4799-9280-6FF9FB3F3DBD}"/>
              </a:ext>
            </a:extLst>
          </p:cNvPr>
          <p:cNvSpPr/>
          <p:nvPr/>
        </p:nvSpPr>
        <p:spPr>
          <a:xfrm>
            <a:off x="327666" y="3703600"/>
            <a:ext cx="6225536" cy="11732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reference frame aligned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accelerator reference frame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5885A80-0606-39F4-5AAA-72D81BB6E1FE}"/>
              </a:ext>
            </a:extLst>
          </p:cNvPr>
          <p:cNvCxnSpPr>
            <a:cxnSpLocks/>
          </p:cNvCxnSpPr>
          <p:nvPr/>
        </p:nvCxnSpPr>
        <p:spPr>
          <a:xfrm>
            <a:off x="6553201" y="4348878"/>
            <a:ext cx="457199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7107D1A-4C16-9E11-C986-415FBF371391}"/>
              </a:ext>
            </a:extLst>
          </p:cNvPr>
          <p:cNvCxnSpPr/>
          <p:nvPr/>
        </p:nvCxnSpPr>
        <p:spPr>
          <a:xfrm>
            <a:off x="0" y="8534400"/>
            <a:ext cx="1828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C6B1325-7A7A-5B47-58A2-79CBDC3B2CB4}"/>
              </a:ext>
            </a:extLst>
          </p:cNvPr>
          <p:cNvCxnSpPr/>
          <p:nvPr/>
        </p:nvCxnSpPr>
        <p:spPr>
          <a:xfrm>
            <a:off x="0" y="5334000"/>
            <a:ext cx="18288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A02C6C6-8DFF-15A5-4314-BCBF27F7B894}"/>
              </a:ext>
            </a:extLst>
          </p:cNvPr>
          <p:cNvSpPr/>
          <p:nvPr/>
        </p:nvSpPr>
        <p:spPr>
          <a:xfrm>
            <a:off x="7563794" y="7223846"/>
            <a:ext cx="1046806" cy="548554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C3DAC55-A84E-C1E2-989E-4A6AB744412D}"/>
              </a:ext>
            </a:extLst>
          </p:cNvPr>
          <p:cNvCxnSpPr>
            <a:cxnSpLocks/>
          </p:cNvCxnSpPr>
          <p:nvPr/>
        </p:nvCxnSpPr>
        <p:spPr>
          <a:xfrm>
            <a:off x="8615464" y="7543800"/>
            <a:ext cx="528536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6A39151-7282-A3CF-9E1F-51637622373A}"/>
              </a:ext>
            </a:extLst>
          </p:cNvPr>
          <p:cNvSpPr/>
          <p:nvPr/>
        </p:nvSpPr>
        <p:spPr>
          <a:xfrm>
            <a:off x="424069" y="5715000"/>
            <a:ext cx="17406731" cy="795077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rotation components per particle turn due to EDM given by integral over ring circumference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9003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41CDD-D9DA-8742-8D12-982D1216E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47B0D3B-2054-3E0D-4711-F3438B47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B40291-6B4C-C5F2-0603-E51B03B7EC67}"/>
              </a:ext>
            </a:extLst>
          </p:cNvPr>
          <p:cNvSpPr/>
          <p:nvPr/>
        </p:nvSpPr>
        <p:spPr>
          <a:xfrm>
            <a:off x="0" y="0"/>
            <a:ext cx="18288000" cy="795077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ST Storage Ring Concept and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E73AD-C2E9-B247-47EA-7DCF4BAA6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7772400"/>
            <a:ext cx="8915400" cy="41338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EBD464-2643-70CF-A521-5FCE88A0E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883590"/>
            <a:ext cx="8458200" cy="40036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E73DF2-199D-DADE-536B-479C86F48381}"/>
              </a:ext>
            </a:extLst>
          </p:cNvPr>
          <p:cNvSpPr/>
          <p:nvPr/>
        </p:nvSpPr>
        <p:spPr>
          <a:xfrm>
            <a:off x="381000" y="6637292"/>
            <a:ext cx="8458200" cy="1058908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spin rotation magnitude in the two-energy ST ring per unit η per turn N as a function of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2800" i="1" baseline="-25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28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CFB620-FA76-208D-C13E-DADC80140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178049"/>
            <a:ext cx="11277600" cy="1174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559060-90C2-E1AC-46F1-4DDE80702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3581400"/>
            <a:ext cx="5154872" cy="11668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2ECB9E6-ECEA-0E25-CA26-DB65998DE0A0}"/>
              </a:ext>
            </a:extLst>
          </p:cNvPr>
          <p:cNvSpPr txBox="1"/>
          <p:nvPr/>
        </p:nvSpPr>
        <p:spPr>
          <a:xfrm>
            <a:off x="327665" y="1167825"/>
            <a:ext cx="17503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evaluate EDM spin rotation rate per unit time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152F21-C1F7-4B65-AC11-768ADF337859}"/>
              </a:ext>
            </a:extLst>
          </p:cNvPr>
          <p:cNvSpPr/>
          <p:nvPr/>
        </p:nvSpPr>
        <p:spPr>
          <a:xfrm>
            <a:off x="611240" y="2103400"/>
            <a:ext cx="4646560" cy="11732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revolution time 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two-energy ST ring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15E363B-BE9B-0DAE-BB0B-2836D69D664C}"/>
              </a:ext>
            </a:extLst>
          </p:cNvPr>
          <p:cNvCxnSpPr>
            <a:cxnSpLocks/>
          </p:cNvCxnSpPr>
          <p:nvPr/>
        </p:nvCxnSpPr>
        <p:spPr>
          <a:xfrm>
            <a:off x="5257800" y="2743200"/>
            <a:ext cx="83820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FE7A187-8711-34EA-85F7-5F0E0092E25B}"/>
              </a:ext>
            </a:extLst>
          </p:cNvPr>
          <p:cNvCxnSpPr>
            <a:cxnSpLocks/>
          </p:cNvCxnSpPr>
          <p:nvPr/>
        </p:nvCxnSpPr>
        <p:spPr>
          <a:xfrm>
            <a:off x="7162800" y="41910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7A63BDE-D6ED-F146-351A-03BE75A37903}"/>
              </a:ext>
            </a:extLst>
          </p:cNvPr>
          <p:cNvSpPr/>
          <p:nvPr/>
        </p:nvSpPr>
        <p:spPr>
          <a:xfrm>
            <a:off x="990600" y="3810000"/>
            <a:ext cx="6172200" cy="762001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spin rotation per unit time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7BA9612-9185-4255-D39F-13E54D7B6E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600" y="5391325"/>
            <a:ext cx="7769087" cy="62847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8041838-DC7A-A183-2B88-7D209DE11312}"/>
              </a:ext>
            </a:extLst>
          </p:cNvPr>
          <p:cNvSpPr/>
          <p:nvPr/>
        </p:nvSpPr>
        <p:spPr>
          <a:xfrm>
            <a:off x="990600" y="5105400"/>
            <a:ext cx="6208450" cy="1173200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EDM precession rate</a:t>
            </a: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for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3200" i="1" baseline="-25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1.4 and </a:t>
            </a:r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32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3200" i="1" baseline="-25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= 2.6 to be</a:t>
            </a:r>
            <a:endParaRPr lang="en-US" sz="3200" dirty="0">
              <a:solidFill>
                <a:schemeClr val="tx1"/>
              </a:solidFill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EB17D2-9004-B059-0E3E-EA129BC5E045}"/>
              </a:ext>
            </a:extLst>
          </p:cNvPr>
          <p:cNvCxnSpPr>
            <a:cxnSpLocks/>
          </p:cNvCxnSpPr>
          <p:nvPr/>
        </p:nvCxnSpPr>
        <p:spPr>
          <a:xfrm>
            <a:off x="7199050" y="5638800"/>
            <a:ext cx="1335350" cy="0"/>
          </a:xfrm>
          <a:prstGeom prst="straightConnector1">
            <a:avLst/>
          </a:prstGeom>
          <a:ln w="57150">
            <a:solidFill>
              <a:srgbClr val="9900C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140AD6C3-E7DC-823A-1F79-4D4139434767}"/>
              </a:ext>
            </a:extLst>
          </p:cNvPr>
          <p:cNvSpPr/>
          <p:nvPr/>
        </p:nvSpPr>
        <p:spPr>
          <a:xfrm>
            <a:off x="9144000" y="6637292"/>
            <a:ext cx="8458200" cy="1058908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EDM spin rotation magnitude in the two-energy ST ring per unit η per time t as a function of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2800" i="1" baseline="-25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US" sz="2800" i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endParaRPr lang="en-US" sz="28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902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78AEB-92B9-C907-A206-D2DAAE1C5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F378FA5-4E49-ABD3-876A-897743FE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73600" y="12227231"/>
            <a:ext cx="762000" cy="421969"/>
          </a:xfrm>
        </p:spPr>
        <p:txBody>
          <a:bodyPr/>
          <a:lstStyle/>
          <a:p>
            <a:r>
              <a:rPr lang="en-US" dirty="0"/>
              <a:t> </a:t>
            </a:r>
            <a:fld id="{FC38655F-6666-43BE-92EC-9DDC3CFFC6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786708-5A8B-8AE6-512C-F32154AB1782}"/>
              </a:ext>
            </a:extLst>
          </p:cNvPr>
          <p:cNvSpPr/>
          <p:nvPr/>
        </p:nvSpPr>
        <p:spPr>
          <a:xfrm>
            <a:off x="0" y="0"/>
            <a:ext cx="18288000" cy="779689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01590" tIns="50794" rIns="101590" bIns="50794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 and Mott Polarimetry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F8C48-54B4-B3CF-262A-501C38DF4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48" y="6629400"/>
            <a:ext cx="17448704" cy="52383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5FD3F6-55D7-8304-F76B-65C96BBFFC73}"/>
              </a:ext>
            </a:extLst>
          </p:cNvPr>
          <p:cNvSpPr/>
          <p:nvPr/>
        </p:nvSpPr>
        <p:spPr>
          <a:xfrm>
            <a:off x="495848" y="6790645"/>
            <a:ext cx="9791152" cy="676955"/>
          </a:xfrm>
          <a:prstGeom prst="rect">
            <a:avLst/>
          </a:prstGeom>
          <a:solidFill>
            <a:srgbClr val="7DDDFF"/>
          </a:solidFill>
          <a:ln>
            <a:solidFill>
              <a:srgbClr val="7DD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 polarized electron gun and 3D spin manipulator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5D69D-B829-3DC1-A3C5-9578A8F140DB}"/>
              </a:ext>
            </a:extLst>
          </p:cNvPr>
          <p:cNvSpPr txBox="1"/>
          <p:nvPr/>
        </p:nvSpPr>
        <p:spPr>
          <a:xfrm>
            <a:off x="327665" y="1143000"/>
            <a:ext cx="176555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below showing main parts of polarized electron source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beam to be generated with 780 nm laser light incident on photocathode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Polarized electron sources deliver beam polarization of 90%</a:t>
            </a:r>
          </a:p>
          <a:p>
            <a:pPr>
              <a:buSzPct val="100000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equipped with 3D spin manipulator to rotate electron spin in any direction</a:t>
            </a: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SzPct val="100000"/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 manipulator used at JLab over last 15 years</a:t>
            </a:r>
          </a:p>
        </p:txBody>
      </p:sp>
    </p:spTree>
    <p:extLst>
      <p:ext uri="{BB962C8B-B14F-4D97-AF65-F5344CB8AC3E}">
        <p14:creationId xmlns:p14="http://schemas.microsoft.com/office/powerpoint/2010/main" val="3658536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>
          <a:solidFill>
            <a:srgbClr val="9900CC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41103</TotalTime>
  <Words>2720</Words>
  <Application>Microsoft Office PowerPoint</Application>
  <PresentationFormat>Custom</PresentationFormat>
  <Paragraphs>513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MS Gothic</vt:lpstr>
      <vt:lpstr>Arial</vt:lpstr>
      <vt:lpstr>Calibri</vt:lpstr>
      <vt:lpstr>Calibri Light</vt:lpstr>
      <vt:lpstr>Cambria Math</vt:lpstr>
      <vt:lpstr>Modern No. 20</vt:lpstr>
      <vt:lpstr>Symbol</vt:lpstr>
      <vt:lpstr>Wingdings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Vladimir777</dc:creator>
  <cp:lastModifiedBy>Khachatryan, Vlad</cp:lastModifiedBy>
  <cp:revision>3407</cp:revision>
  <dcterms:created xsi:type="dcterms:W3CDTF">2013-04-19T14:36:45Z</dcterms:created>
  <dcterms:modified xsi:type="dcterms:W3CDTF">2026-03-27T15:00:12Z</dcterms:modified>
</cp:coreProperties>
</file>