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21"/>
  </p:notesMasterIdLst>
  <p:sldIdLst>
    <p:sldId id="289" r:id="rId2"/>
    <p:sldId id="305" r:id="rId3"/>
    <p:sldId id="316" r:id="rId4"/>
    <p:sldId id="279" r:id="rId5"/>
    <p:sldId id="307" r:id="rId6"/>
    <p:sldId id="320" r:id="rId7"/>
    <p:sldId id="298" r:id="rId8"/>
    <p:sldId id="322" r:id="rId9"/>
    <p:sldId id="325" r:id="rId10"/>
    <p:sldId id="324" r:id="rId11"/>
    <p:sldId id="308" r:id="rId12"/>
    <p:sldId id="309" r:id="rId13"/>
    <p:sldId id="313" r:id="rId14"/>
    <p:sldId id="306" r:id="rId15"/>
    <p:sldId id="315" r:id="rId16"/>
    <p:sldId id="311" r:id="rId17"/>
    <p:sldId id="318" r:id="rId18"/>
    <p:sldId id="314" r:id="rId19"/>
    <p:sldId id="272" r:id="rId20"/>
  </p:sldIdLst>
  <p:sldSz cx="12192000" cy="6858000"/>
  <p:notesSz cx="6858000" cy="9144000"/>
  <p:embeddedFontLst>
    <p:embeddedFont>
      <p:font typeface="Arial Black" panose="020B0604020202020204" pitchFamily="34" charset="0"/>
      <p:bold r:id="rId22"/>
    </p:embeddedFon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guide id="4" pos="54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5DD"/>
    <a:srgbClr val="5C7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86878"/>
  </p:normalViewPr>
  <p:slideViewPr>
    <p:cSldViewPr>
      <p:cViewPr varScale="1">
        <p:scale>
          <a:sx n="121" d="100"/>
          <a:sy n="121" d="100"/>
        </p:scale>
        <p:origin x="904" y="184"/>
      </p:cViewPr>
      <p:guideLst>
        <p:guide orient="horz" pos="2160"/>
        <p:guide pos="3840"/>
        <p:guide orient="horz" pos="2260"/>
        <p:guide pos="5481"/>
      </p:guideLst>
    </p:cSldViewPr>
  </p:slideViewPr>
  <p:notesTextViewPr>
    <p:cViewPr>
      <p:scale>
        <a:sx n="1" d="1"/>
        <a:sy n="1" d="1"/>
      </p:scale>
      <p:origin x="0" y="0"/>
    </p:cViewPr>
  </p:notesTextViewPr>
  <p:notesViewPr>
    <p:cSldViewPr>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3/28/26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mn-cs"/>
              </a:rPr>
              <a:t>Sodium-22 (22Na) is a radioactive isotope primarily produced artificially in a cyclotron by bombarding magnesium (𝑛𝑎𝑡 Mg) or neon-22 (22Ne) targets with high-energy proton beams (approx. 15-70 MeV).</a:t>
            </a:r>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3</a:t>
            </a:fld>
            <a:endParaRPr lang="en-US" dirty="0"/>
          </a:p>
        </p:txBody>
      </p:sp>
    </p:spTree>
    <p:extLst>
      <p:ext uri="{BB962C8B-B14F-4D97-AF65-F5344CB8AC3E}">
        <p14:creationId xmlns:p14="http://schemas.microsoft.com/office/powerpoint/2010/main" val="259605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4</a:t>
            </a:fld>
            <a:endParaRPr lang="en-US" dirty="0"/>
          </a:p>
        </p:txBody>
      </p:sp>
    </p:spTree>
    <p:extLst>
      <p:ext uri="{BB962C8B-B14F-4D97-AF65-F5344CB8AC3E}">
        <p14:creationId xmlns:p14="http://schemas.microsoft.com/office/powerpoint/2010/main" val="174321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7</a:t>
            </a:fld>
            <a:endParaRPr lang="en-US" dirty="0"/>
          </a:p>
        </p:txBody>
      </p:sp>
    </p:spTree>
    <p:extLst>
      <p:ext uri="{BB962C8B-B14F-4D97-AF65-F5344CB8AC3E}">
        <p14:creationId xmlns:p14="http://schemas.microsoft.com/office/powerpoint/2010/main" val="269529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12</a:t>
            </a:fld>
            <a:endParaRPr lang="en-US" dirty="0"/>
          </a:p>
        </p:txBody>
      </p:sp>
    </p:spTree>
    <p:extLst>
      <p:ext uri="{BB962C8B-B14F-4D97-AF65-F5344CB8AC3E}">
        <p14:creationId xmlns:p14="http://schemas.microsoft.com/office/powerpoint/2010/main" val="18841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Quantum entangled photons are primarily produced using nonlinear optical processes, most commonly Spontaneous Parametric Down-Conversion (SPDC), where a high-energy pump photon splits into two lower-energy entangled photons within a nonlinear crystal (e.g., BBO, Lithium </a:t>
            </a:r>
            <a:r>
              <a:rPr lang="en-US" dirty="0" err="1"/>
              <a:t>Niobate</a:t>
            </a:r>
            <a:r>
              <a:rPr lang="en-US" dirty="0"/>
              <a:t>).</a:t>
            </a:r>
          </a:p>
        </p:txBody>
      </p:sp>
      <p:sp>
        <p:nvSpPr>
          <p:cNvPr id="4" name="Slide Number Placeholder 3"/>
          <p:cNvSpPr>
            <a:spLocks noGrp="1"/>
          </p:cNvSpPr>
          <p:nvPr>
            <p:ph type="sldNum" sz="quarter" idx="5"/>
          </p:nvPr>
        </p:nvSpPr>
        <p:spPr/>
        <p:txBody>
          <a:bodyPr/>
          <a:lstStyle/>
          <a:p>
            <a:fld id="{493BBF43-A868-D94C-A9CC-39C296714D2B}" type="slidenum">
              <a:rPr lang="en-US" smtClean="0"/>
              <a:pPr/>
              <a:t>13</a:t>
            </a:fld>
            <a:endParaRPr lang="en-US" dirty="0"/>
          </a:p>
        </p:txBody>
      </p:sp>
    </p:spTree>
    <p:extLst>
      <p:ext uri="{BB962C8B-B14F-4D97-AF65-F5344CB8AC3E}">
        <p14:creationId xmlns:p14="http://schemas.microsoft.com/office/powerpoint/2010/main" val="145807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sharing your presentation, confirm: </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Fonts are consistent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Images meet quality standards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Charts use template colors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Footer information is current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Spell check completed</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Links are working</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File size is optimized</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19</a:t>
            </a:fld>
            <a:endParaRPr lang="en-US" dirty="0"/>
          </a:p>
        </p:txBody>
      </p:sp>
    </p:spTree>
    <p:extLst>
      <p:ext uri="{BB962C8B-B14F-4D97-AF65-F5344CB8AC3E}">
        <p14:creationId xmlns:p14="http://schemas.microsoft.com/office/powerpoint/2010/main" val="132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CAADF119-FBE4-4B30-887E-7063E5FE77D4}" type="datetime1">
              <a:rPr lang="en-US" smtClean="0"/>
              <a:t>3/28/26</a:t>
            </a:fld>
            <a:endParaRPr lang="en-US" dirty="0"/>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ABF4FA7-1E5E-4092-8A64-2F16A7152577}" type="datetime1">
              <a:rPr lang="en-US" smtClean="0"/>
              <a:t>3/28/26</a:t>
            </a:fld>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fld id="{84D608DB-8471-438C-96F2-BF69B78E0782}" type="datetime1">
              <a:rPr lang="en-US" smtClean="0"/>
              <a:t>3/28/26</a:t>
            </a:fld>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52F8196-A714-4021-8525-BBF3DB1CC2B9}" type="datetime1">
              <a:rPr lang="en-US" smtClean="0"/>
              <a:t>3/28/26</a:t>
            </a:fld>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EDB80F63-0339-4821-9425-EEBDE7EE0A50}" type="datetime1">
              <a:rPr lang="en-US" smtClean="0"/>
              <a:t>3/28/26</a:t>
            </a:fld>
            <a:endParaRPr lang="en-US" dirty="0"/>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9AD7FFB5-2B44-4A61-A840-20A8B411001D}" type="datetime1">
              <a:rPr lang="en-US" smtClean="0"/>
              <a:t>3/28/26</a:t>
            </a:fld>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1AFAF23-1F56-4840-A737-495C4921DE94}" type="datetime1">
              <a:rPr lang="en-US" smtClean="0"/>
              <a:t>3/28/26</a:t>
            </a:fld>
            <a:endParaRPr lang="en-US" dirty="0"/>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063D29F-10D7-4725-BF37-BCBE1D282228}" type="datetime1">
              <a:rPr lang="en-US" smtClean="0"/>
              <a:t>3/28/26</a:t>
            </a:fld>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65A77A9B-52E9-4C6D-837D-58A3F8540DC7}" type="datetime1">
              <a:rPr lang="en-US" smtClean="0"/>
              <a:t>3/28/26</a:t>
            </a:fld>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74AC1CC6-0B45-432C-B9F8-F3C20CF98313}" type="datetime1">
              <a:rPr lang="en-US" smtClean="0"/>
              <a:t>3/28/26</a:t>
            </a:fld>
            <a:endParaRPr lang="en-US" dirty="0"/>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80ED2E1-3D77-48DC-8AFF-0FC8EA98F3DB}" type="datetime1">
              <a:rPr lang="en-US" smtClean="0"/>
              <a:t>3/28/26</a:t>
            </a:fld>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hyperlink" Target="https://www.science.org/doi/10.1126/sciadv.ads3046"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103/PhysRevLett.126.186401"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0.png"/></Relationships>
</file>

<file path=ppt/slides/_rels/slide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17.png"/><Relationship Id="rId2" Type="http://schemas.openxmlformats.org/officeDocument/2006/relationships/image" Target="../media/image140.png"/><Relationship Id="rId1" Type="http://schemas.openxmlformats.org/officeDocument/2006/relationships/slideLayout" Target="../slideLayouts/slideLayout8.xml"/><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331416" y="262550"/>
            <a:ext cx="6145583" cy="2781496"/>
          </a:xfrm>
        </p:spPr>
        <p:txBody>
          <a:bodyPr>
            <a:noAutofit/>
          </a:bodyPr>
          <a:lstStyle/>
          <a:p>
            <a:r>
              <a:rPr lang="en-US" sz="3600" b="0" dirty="0"/>
              <a:t>An Accelerator-Based Source of High-Intensity Quantum-Entangled Annihilation Gamma Photons</a:t>
            </a:r>
            <a:br>
              <a:rPr lang="en-US" sz="3600" b="0" dirty="0"/>
            </a:br>
            <a:endParaRPr lang="en-US" sz="3600" dirty="0"/>
          </a:p>
        </p:txBody>
      </p:sp>
      <p:sp>
        <p:nvSpPr>
          <p:cNvPr id="3" name="Subtitle 2">
            <a:extLst>
              <a:ext uri="{FF2B5EF4-FFF2-40B4-BE49-F238E27FC236}">
                <a16:creationId xmlns:a16="http://schemas.microsoft.com/office/drawing/2014/main" id="{AB7C2221-BF13-0BB7-7CAB-FCDFA3F405DB}"/>
              </a:ext>
            </a:extLst>
          </p:cNvPr>
          <p:cNvSpPr>
            <a:spLocks noGrp="1"/>
          </p:cNvSpPr>
          <p:nvPr>
            <p:ph type="subTitle" idx="1"/>
          </p:nvPr>
        </p:nvSpPr>
        <p:spPr>
          <a:xfrm>
            <a:off x="331416" y="3047266"/>
            <a:ext cx="6764555" cy="963419"/>
          </a:xfrm>
        </p:spPr>
        <p:txBody>
          <a:bodyPr>
            <a:noAutofit/>
          </a:bodyPr>
          <a:lstStyle/>
          <a:p>
            <a:r>
              <a:rPr lang="en-US" dirty="0"/>
              <a:t>Low Energy Electron and Positron Physics at Jefferson Lab (LEEPP)</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p:txBody>
          <a:bodyPr/>
          <a:lstStyle/>
          <a:p>
            <a:r>
              <a:rPr lang="en-US"/>
              <a:t>March 23-27, 2026</a:t>
            </a:r>
            <a:endParaRPr lang="en-US" sz="2400" dirty="0"/>
          </a:p>
          <a:p>
            <a:endParaRPr lang="en-US" dirty="0"/>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p:txBody>
          <a:bodyPr/>
          <a:lstStyle/>
          <a:p>
            <a:r>
              <a:rPr lang="en-US" dirty="0"/>
              <a:t>Riad Suleiman</a:t>
            </a:r>
            <a:endParaRPr lang="en-US" sz="2400" dirty="0"/>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Double Compton Polarimetry</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10</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Differential cross section of double Compton scattering: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CBDDA86-228E-6E4A-BD73-DC33D0776C7F}"/>
                  </a:ext>
                </a:extLst>
              </p:cNvPr>
              <p:cNvSpPr txBox="1"/>
              <p:nvPr/>
            </p:nvSpPr>
            <p:spPr>
              <a:xfrm>
                <a:off x="725125" y="3009037"/>
                <a:ext cx="4748992" cy="534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𝜃</m:t>
                              </m:r>
                            </m:e>
                            <m:sub>
                              <m:r>
                                <a:rPr lang="en-US" sz="1600" b="0" i="1" smtClean="0">
                                  <a:latin typeface="Cambria Math" panose="02040503050406030204" pitchFamily="18" charset="0"/>
                                  <a:ea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Δ</m:t>
                          </m:r>
                          <m:r>
                            <a:rPr lang="el-GR" sz="1600" b="0" i="1" smtClean="0">
                              <a:latin typeface="Cambria Math" panose="02040503050406030204" pitchFamily="18" charset="0"/>
                              <a:ea typeface="Cambria Math" panose="02040503050406030204" pitchFamily="18" charset="0"/>
                            </a:rPr>
                            <m:t>𝜑</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Ω</m:t>
                              </m:r>
                            </m:e>
                            <m:sub>
                              <m:r>
                                <a:rPr lang="en-US" sz="1600" b="0" i="1" smtClean="0">
                                  <a:latin typeface="Cambria Math" panose="02040503050406030204" pitchFamily="18" charset="0"/>
                                </a:rPr>
                                <m:t>1</m:t>
                              </m:r>
                            </m:sub>
                          </m:sSub>
                          <m:r>
                            <a:rPr lang="en-US" sz="1600" i="1">
                              <a:latin typeface="Cambria Math" panose="02040503050406030204" pitchFamily="18" charset="0"/>
                            </a:rPr>
                            <m:t>𝑑</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Ω</m:t>
                              </m:r>
                            </m:e>
                            <m:sub>
                              <m:r>
                                <a:rPr lang="en-US" sz="1600" b="0" i="1" smtClean="0">
                                  <a:latin typeface="Cambria Math" panose="02040503050406030204" pitchFamily="18" charset="0"/>
                                  <a:ea typeface="Cambria Math" panose="02040503050406030204" pitchFamily="18" charset="0"/>
                                </a:rPr>
                                <m:t>2</m:t>
                              </m:r>
                            </m:sub>
                          </m:sSub>
                        </m:den>
                      </m:f>
                      <m:r>
                        <a:rPr lang="en-US" sz="1600" i="1" smtClean="0">
                          <a:latin typeface="Cambria Math" panose="02040503050406030204" pitchFamily="18" charset="0"/>
                        </a:rPr>
                        <m:t>=</m:t>
                      </m:r>
                      <m:f>
                        <m:fPr>
                          <m:ctrlPr>
                            <a:rPr lang="en-US" sz="1600" i="1" smtClean="0">
                              <a:solidFill>
                                <a:schemeClr val="tx1"/>
                              </a:solidFill>
                              <a:latin typeface="Cambria Math" panose="02040503050406030204" pitchFamily="18" charset="0"/>
                            </a:rPr>
                          </m:ctrlPr>
                        </m:fPr>
                        <m:num>
                          <m:sSubSup>
                            <m:sSubSupPr>
                              <m:ctrlPr>
                                <a:rPr lang="en-US" sz="160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𝑟</m:t>
                              </m:r>
                            </m:e>
                            <m:sub>
                              <m:r>
                                <a:rPr lang="en-US" sz="1600" b="0" i="1" smtClean="0">
                                  <a:solidFill>
                                    <a:schemeClr val="tx1"/>
                                  </a:solidFill>
                                  <a:latin typeface="Cambria Math" panose="02040503050406030204" pitchFamily="18" charset="0"/>
                                </a:rPr>
                                <m:t>𝑒</m:t>
                              </m:r>
                            </m:sub>
                            <m:sup>
                              <m:r>
                                <a:rPr lang="en-US" sz="1600" b="0" i="1" smtClean="0">
                                  <a:solidFill>
                                    <a:schemeClr val="tx1"/>
                                  </a:solidFill>
                                  <a:latin typeface="Cambria Math" panose="02040503050406030204" pitchFamily="18" charset="0"/>
                                </a:rPr>
                                <m:t>4</m:t>
                              </m:r>
                            </m:sup>
                          </m:sSubSup>
                        </m:num>
                        <m:den>
                          <m:r>
                            <a:rPr lang="en-US" sz="1600" b="0" i="1" smtClean="0">
                              <a:solidFill>
                                <a:schemeClr val="tx1"/>
                              </a:solidFill>
                              <a:latin typeface="Cambria Math" panose="02040503050406030204" pitchFamily="18" charset="0"/>
                            </a:rPr>
                            <m:t>16</m:t>
                          </m:r>
                        </m:den>
                      </m:f>
                      <m:d>
                        <m:dPr>
                          <m:begChr m:val="["/>
                          <m:endChr m:val="]"/>
                          <m:ctrlPr>
                            <a:rPr lang="en-US" sz="160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𝜃</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𝜃</m:t>
                                  </m:r>
                                </m:e>
                                <m:sub>
                                  <m:r>
                                    <a:rPr lang="en-US" sz="1600" i="1">
                                      <a:solidFill>
                                        <a:schemeClr val="tx1"/>
                                      </a:solidFill>
                                      <a:latin typeface="Cambria Math" panose="02040503050406030204" pitchFamily="18" charset="0"/>
                                      <a:ea typeface="Cambria Math" panose="02040503050406030204" pitchFamily="18" charset="0"/>
                                    </a:rPr>
                                    <m:t>2</m:t>
                                  </m:r>
                                </m:sub>
                              </m:sSub>
                            </m:e>
                          </m:d>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𝐵</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𝜃</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𝜃</m:t>
                                  </m:r>
                                </m:e>
                                <m:sub>
                                  <m:r>
                                    <a:rPr lang="en-US" sz="1600" i="1">
                                      <a:solidFill>
                                        <a:schemeClr val="tx1"/>
                                      </a:solidFill>
                                      <a:latin typeface="Cambria Math" panose="02040503050406030204" pitchFamily="18" charset="0"/>
                                      <a:ea typeface="Cambria Math" panose="02040503050406030204" pitchFamily="18" charset="0"/>
                                    </a:rPr>
                                    <m:t>2</m:t>
                                  </m:r>
                                </m:sub>
                              </m:sSub>
                            </m:e>
                          </m:d>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cos</m:t>
                          </m:r>
                          <m:r>
                            <a:rPr lang="en-US" sz="1600" b="0" i="1" smtClean="0">
                              <a:solidFill>
                                <a:schemeClr val="tx1"/>
                              </a:solidFill>
                              <a:latin typeface="Cambria Math" panose="02040503050406030204" pitchFamily="18" charset="0"/>
                              <a:ea typeface="Cambria Math" panose="02040503050406030204" pitchFamily="18" charset="0"/>
                            </a:rPr>
                            <m:t>⁡(2</m:t>
                          </m:r>
                          <m:r>
                            <m:rPr>
                              <m:sty m:val="p"/>
                            </m:rPr>
                            <a:rPr lang="el-GR" sz="1600" i="1">
                              <a:solidFill>
                                <a:schemeClr val="tx1"/>
                              </a:solidFill>
                              <a:latin typeface="Cambria Math" panose="02040503050406030204" pitchFamily="18" charset="0"/>
                              <a:ea typeface="Cambria Math" panose="02040503050406030204" pitchFamily="18" charset="0"/>
                            </a:rPr>
                            <m:t>Δ</m:t>
                          </m:r>
                          <m:r>
                            <a:rPr lang="el-GR" sz="1600" i="1">
                              <a:solidFill>
                                <a:schemeClr val="tx1"/>
                              </a:solidFill>
                              <a:latin typeface="Cambria Math" panose="02040503050406030204" pitchFamily="18" charset="0"/>
                              <a:ea typeface="Cambria Math" panose="02040503050406030204" pitchFamily="18" charset="0"/>
                            </a:rPr>
                            <m:t>𝜑</m:t>
                          </m:r>
                          <m:r>
                            <a:rPr lang="en-US" sz="1600" b="0" i="1" smtClean="0">
                              <a:solidFill>
                                <a:schemeClr val="tx1"/>
                              </a:solidFill>
                              <a:latin typeface="Cambria Math" panose="02040503050406030204" pitchFamily="18" charset="0"/>
                              <a:ea typeface="Cambria Math" panose="02040503050406030204" pitchFamily="18" charset="0"/>
                            </a:rPr>
                            <m:t>)</m:t>
                          </m:r>
                        </m:e>
                      </m:d>
                    </m:oMath>
                  </m:oMathPara>
                </a14:m>
                <a:endParaRPr lang="en-US" sz="1600" dirty="0"/>
              </a:p>
            </p:txBody>
          </p:sp>
        </mc:Choice>
        <mc:Fallback xmlns="">
          <p:sp>
            <p:nvSpPr>
              <p:cNvPr id="2" name="TextBox 1">
                <a:extLst>
                  <a:ext uri="{FF2B5EF4-FFF2-40B4-BE49-F238E27FC236}">
                    <a16:creationId xmlns:a16="http://schemas.microsoft.com/office/drawing/2014/main" id="{ACBDDA86-228E-6E4A-BD73-DC33D0776C7F}"/>
                  </a:ext>
                </a:extLst>
              </p:cNvPr>
              <p:cNvSpPr txBox="1">
                <a:spLocks noRot="1" noChangeAspect="1" noMove="1" noResize="1" noEditPoints="1" noAdjustHandles="1" noChangeArrowheads="1" noChangeShapeType="1" noTextEdit="1"/>
              </p:cNvSpPr>
              <p:nvPr/>
            </p:nvSpPr>
            <p:spPr>
              <a:xfrm>
                <a:off x="725125" y="3009037"/>
                <a:ext cx="4748992" cy="534377"/>
              </a:xfrm>
              <a:prstGeom prst="rect">
                <a:avLst/>
              </a:prstGeom>
              <a:blipFill>
                <a:blip r:embed="rId2"/>
                <a:stretch>
                  <a:fillRect l="-533"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169F1B-ECD5-6C41-9AA6-8CB470BE96AF}"/>
                  </a:ext>
                </a:extLst>
              </p:cNvPr>
              <p:cNvSpPr txBox="1"/>
              <p:nvPr/>
            </p:nvSpPr>
            <p:spPr>
              <a:xfrm>
                <a:off x="719418" y="2057400"/>
                <a:ext cx="2380203"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𝑑𝑜𝑢𝑏𝑙𝑒</m:t>
                              </m:r>
                            </m:sub>
                          </m:sSub>
                        </m:num>
                        <m:den>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Ω</m:t>
                              </m:r>
                            </m:e>
                            <m:sub>
                              <m:r>
                                <a:rPr lang="en-US" sz="1600" b="0" i="1" smtClean="0">
                                  <a:latin typeface="Cambria Math" panose="02040503050406030204" pitchFamily="18" charset="0"/>
                                </a:rPr>
                                <m:t>1</m:t>
                              </m:r>
                            </m:sub>
                          </m:sSub>
                          <m:r>
                            <a:rPr lang="en-US" sz="1600" i="1">
                              <a:latin typeface="Cambria Math" panose="02040503050406030204" pitchFamily="18" charset="0"/>
                            </a:rPr>
                            <m:t>𝑑</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Ω</m:t>
                              </m:r>
                            </m:e>
                            <m:sub>
                              <m:r>
                                <a:rPr lang="en-US" sz="1600" b="0" i="1" smtClean="0">
                                  <a:latin typeface="Cambria Math" panose="02040503050406030204" pitchFamily="18" charset="0"/>
                                  <a:ea typeface="Cambria Math" panose="02040503050406030204" pitchFamily="18" charset="0"/>
                                </a:rPr>
                                <m:t>2</m:t>
                              </m:r>
                            </m:sub>
                          </m:sSub>
                        </m:den>
                      </m:f>
                      <m:r>
                        <a:rPr lang="en-US" sz="1600" i="1" smtClean="0">
                          <a:solidFill>
                            <a:srgbClr val="FF0000"/>
                          </a:solidFill>
                          <a:latin typeface="Cambria Math" panose="02040503050406030204" pitchFamily="18" charset="0"/>
                        </a:rPr>
                        <m:t>≠</m:t>
                      </m:r>
                      <m:d>
                        <m:dPr>
                          <m:ctrlPr>
                            <a:rPr lang="en-US" sz="1600" i="1" smtClean="0">
                              <a:latin typeface="Cambria Math" panose="02040503050406030204" pitchFamily="18" charset="0"/>
                            </a:rPr>
                          </m:ctrlPr>
                        </m:dPr>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1</m:t>
                                  </m:r>
                                </m:sub>
                              </m:sSub>
                            </m:num>
                            <m:den>
                              <m:r>
                                <a:rPr lang="en-US" sz="1600" i="1">
                                  <a:latin typeface="Cambria Math" panose="02040503050406030204" pitchFamily="18" charset="0"/>
                                </a:rPr>
                                <m:t>𝑑</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Ω</m:t>
                                  </m:r>
                                </m:e>
                                <m:sub>
                                  <m:r>
                                    <a:rPr lang="en-US" sz="1600" i="1">
                                      <a:latin typeface="Cambria Math" panose="02040503050406030204" pitchFamily="18" charset="0"/>
                                    </a:rPr>
                                    <m:t>1</m:t>
                                  </m:r>
                                </m:sub>
                              </m:sSub>
                            </m:den>
                          </m:f>
                        </m:e>
                      </m:d>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ea typeface="Cambria Math" panose="02040503050406030204" pitchFamily="18" charset="0"/>
                                    </a:rPr>
                                    <m:t>2</m:t>
                                  </m:r>
                                </m:sub>
                              </m:sSub>
                            </m:num>
                            <m:den>
                              <m:r>
                                <a:rPr lang="en-US" sz="1600" i="1">
                                  <a:latin typeface="Cambria Math" panose="02040503050406030204" pitchFamily="18" charset="0"/>
                                </a:rPr>
                                <m:t>𝑑</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Ω</m:t>
                                  </m:r>
                                </m:e>
                                <m:sub>
                                  <m:r>
                                    <a:rPr lang="en-US" sz="1600" b="0" i="1" smtClean="0">
                                      <a:latin typeface="Cambria Math" panose="02040503050406030204" pitchFamily="18" charset="0"/>
                                      <a:ea typeface="Cambria Math" panose="02040503050406030204" pitchFamily="18" charset="0"/>
                                    </a:rPr>
                                    <m:t>2</m:t>
                                  </m:r>
                                </m:sub>
                              </m:sSub>
                            </m:den>
                          </m:f>
                        </m:e>
                      </m:d>
                    </m:oMath>
                  </m:oMathPara>
                </a14:m>
                <a:endParaRPr lang="en-US" sz="1600" dirty="0"/>
              </a:p>
            </p:txBody>
          </p:sp>
        </mc:Choice>
        <mc:Fallback xmlns="">
          <p:sp>
            <p:nvSpPr>
              <p:cNvPr id="9" name="TextBox 8">
                <a:extLst>
                  <a:ext uri="{FF2B5EF4-FFF2-40B4-BE49-F238E27FC236}">
                    <a16:creationId xmlns:a16="http://schemas.microsoft.com/office/drawing/2014/main" id="{77169F1B-ECD5-6C41-9AA6-8CB470BE96AF}"/>
                  </a:ext>
                </a:extLst>
              </p:cNvPr>
              <p:cNvSpPr txBox="1">
                <a:spLocks noRot="1" noChangeAspect="1" noMove="1" noResize="1" noEditPoints="1" noAdjustHandles="1" noChangeArrowheads="1" noChangeShapeType="1" noTextEdit="1"/>
              </p:cNvSpPr>
              <p:nvPr/>
            </p:nvSpPr>
            <p:spPr>
              <a:xfrm>
                <a:off x="719418" y="2057400"/>
                <a:ext cx="2380203" cy="558230"/>
              </a:xfrm>
              <a:prstGeom prst="rect">
                <a:avLst/>
              </a:prstGeom>
              <a:blipFill>
                <a:blip r:embed="rId3"/>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7D26E5-FC2C-D64F-90C7-49D4BA467DF7}"/>
                  </a:ext>
                </a:extLst>
              </p:cNvPr>
              <p:cNvSpPr txBox="1"/>
              <p:nvPr/>
            </p:nvSpPr>
            <p:spPr>
              <a:xfrm>
                <a:off x="719418" y="4006816"/>
                <a:ext cx="3289490" cy="470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d>
                            <m:dPr>
                              <m:begChr m:val="["/>
                              <m:endChr m:val="]"/>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r>
                                    <a:rPr lang="en-US" sz="1400" b="0" i="1" smtClean="0">
                                      <a:latin typeface="Cambria Math" panose="02040503050406030204" pitchFamily="18" charset="0"/>
                                    </a:rPr>
                                    <m:t>𝑐𝑜𝑠</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d>
                            <m:dPr>
                              <m:begChr m:val="["/>
                              <m:endChr m:val="]"/>
                              <m:ctrlPr>
                                <a:rPr lang="en-US" sz="1400" b="0" i="1" smtClean="0">
                                  <a:latin typeface="Cambria Math" panose="02040503050406030204" pitchFamily="18" charset="0"/>
                                  <a:ea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(1−</m:t>
                                  </m:r>
                                  <m:r>
                                    <a:rPr lang="en-US" sz="1400" i="1">
                                      <a:latin typeface="Cambria Math" panose="02040503050406030204" pitchFamily="18" charset="0"/>
                                    </a:rPr>
                                    <m:t>𝑐𝑜𝑠</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ea typeface="Cambria Math" panose="02040503050406030204" pitchFamily="18" charset="0"/>
                                        </a:rPr>
                                        <m:t>2</m:t>
                                      </m:r>
                                    </m:sub>
                                  </m:sSub>
                                  <m:r>
                                    <a:rPr lang="en-US" sz="1400" i="1">
                                      <a:latin typeface="Cambria Math" panose="02040503050406030204" pitchFamily="18" charset="0"/>
                                    </a:rPr>
                                    <m:t>)</m:t>
                                  </m:r>
                                </m:e>
                                <m:sup>
                                  <m:r>
                                    <a:rPr lang="en-US" sz="1400" i="1">
                                      <a:latin typeface="Cambria Math" panose="02040503050406030204" pitchFamily="18" charset="0"/>
                                    </a:rPr>
                                    <m:t>3</m:t>
                                  </m:r>
                                </m:sup>
                              </m:sSup>
                              <m:r>
                                <a:rPr lang="en-US" sz="1400" i="1">
                                  <a:latin typeface="Cambria Math" panose="02040503050406030204" pitchFamily="18" charset="0"/>
                                </a:rPr>
                                <m:t>+</m:t>
                              </m:r>
                              <m:r>
                                <a:rPr lang="en-US" sz="1400" b="0" i="1" smtClean="0">
                                  <a:latin typeface="Cambria Math" panose="02040503050406030204" pitchFamily="18" charset="0"/>
                                </a:rPr>
                                <m:t>2</m:t>
                              </m:r>
                            </m:e>
                          </m:d>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𝑐𝑜𝑠</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(2−</m:t>
                              </m:r>
                              <m:r>
                                <a:rPr lang="en-US" sz="1400" i="1">
                                  <a:latin typeface="Cambria Math" panose="02040503050406030204" pitchFamily="18" charset="0"/>
                                </a:rPr>
                                <m:t>𝑐𝑜𝑠</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ea typeface="Cambria Math" panose="02040503050406030204" pitchFamily="18" charset="0"/>
                                    </a:rPr>
                                    <m:t>2</m:t>
                                  </m:r>
                                </m:sub>
                              </m:sSub>
                              <m:r>
                                <a:rPr lang="en-US" sz="1400" i="1">
                                  <a:latin typeface="Cambria Math" panose="02040503050406030204" pitchFamily="18" charset="0"/>
                                </a:rPr>
                                <m:t>)</m:t>
                              </m:r>
                            </m:e>
                            <m:sup>
                              <m:r>
                                <a:rPr lang="en-US" sz="1400" i="1">
                                  <a:latin typeface="Cambria Math" panose="02040503050406030204" pitchFamily="18" charset="0"/>
                                </a:rPr>
                                <m:t>3</m:t>
                              </m:r>
                            </m:sup>
                          </m:sSup>
                        </m:den>
                      </m:f>
                    </m:oMath>
                  </m:oMathPara>
                </a14:m>
                <a:endParaRPr lang="en-US" sz="1400" dirty="0"/>
              </a:p>
            </p:txBody>
          </p:sp>
        </mc:Choice>
        <mc:Fallback xmlns="">
          <p:sp>
            <p:nvSpPr>
              <p:cNvPr id="3" name="TextBox 2">
                <a:extLst>
                  <a:ext uri="{FF2B5EF4-FFF2-40B4-BE49-F238E27FC236}">
                    <a16:creationId xmlns:a16="http://schemas.microsoft.com/office/drawing/2014/main" id="{987D26E5-FC2C-D64F-90C7-49D4BA467DF7}"/>
                  </a:ext>
                </a:extLst>
              </p:cNvPr>
              <p:cNvSpPr txBox="1">
                <a:spLocks noRot="1" noChangeAspect="1" noMove="1" noResize="1" noEditPoints="1" noAdjustHandles="1" noChangeArrowheads="1" noChangeShapeType="1" noTextEdit="1"/>
              </p:cNvSpPr>
              <p:nvPr/>
            </p:nvSpPr>
            <p:spPr>
              <a:xfrm>
                <a:off x="719418" y="4006816"/>
                <a:ext cx="3289490" cy="470450"/>
              </a:xfrm>
              <a:prstGeom prst="rect">
                <a:avLst/>
              </a:prstGeom>
              <a:blipFill>
                <a:blip r:embed="rId4"/>
                <a:stretch>
                  <a:fillRect l="-76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6C5BF9-B2E1-9743-8007-3D446C2D802C}"/>
                  </a:ext>
                </a:extLst>
              </p:cNvPr>
              <p:cNvSpPr txBox="1"/>
              <p:nvPr/>
            </p:nvSpPr>
            <p:spPr>
              <a:xfrm>
                <a:off x="719418" y="4873500"/>
                <a:ext cx="2536464" cy="470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𝑠𝑖𝑛</m:t>
                              </m:r>
                            </m:e>
                            <m:sup>
                              <m:r>
                                <a:rPr lang="en-US" sz="1400" b="0" i="1" smtClean="0">
                                  <a:latin typeface="Cambria Math" panose="02040503050406030204" pitchFamily="18" charset="0"/>
                                </a:rPr>
                                <m:t>2</m:t>
                              </m:r>
                            </m:sup>
                          </m:s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𝑠𝑖𝑛</m:t>
                              </m:r>
                            </m:e>
                            <m:sup>
                              <m:r>
                                <a:rPr lang="en-US" sz="1400" i="1">
                                  <a:latin typeface="Cambria Math" panose="02040503050406030204" pitchFamily="18" charset="0"/>
                                </a:rPr>
                                <m:t>2</m:t>
                              </m:r>
                            </m:sup>
                          </m:sSup>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2</m:t>
                              </m:r>
                            </m:sub>
                          </m:sSub>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𝑐𝑜𝑠</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(2−</m:t>
                              </m:r>
                              <m:r>
                                <a:rPr lang="en-US" sz="1400" i="1">
                                  <a:latin typeface="Cambria Math" panose="02040503050406030204" pitchFamily="18" charset="0"/>
                                </a:rPr>
                                <m:t>𝑐𝑜𝑠</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ea typeface="Cambria Math" panose="02040503050406030204" pitchFamily="18" charset="0"/>
                                    </a:rPr>
                                    <m:t>2</m:t>
                                  </m:r>
                                </m:sub>
                              </m:sSub>
                              <m:r>
                                <a:rPr lang="en-US" sz="1400" i="1">
                                  <a:latin typeface="Cambria Math" panose="02040503050406030204" pitchFamily="18" charset="0"/>
                                </a:rPr>
                                <m:t>)</m:t>
                              </m:r>
                            </m:e>
                            <m:sup>
                              <m:r>
                                <a:rPr lang="en-US" sz="1400" b="0" i="1" smtClean="0">
                                  <a:latin typeface="Cambria Math" panose="02040503050406030204" pitchFamily="18" charset="0"/>
                                </a:rPr>
                                <m:t>2</m:t>
                              </m:r>
                            </m:sup>
                          </m:sSup>
                        </m:den>
                      </m:f>
                    </m:oMath>
                  </m:oMathPara>
                </a14:m>
                <a:endParaRPr lang="en-US" sz="1400" dirty="0"/>
              </a:p>
            </p:txBody>
          </p:sp>
        </mc:Choice>
        <mc:Fallback xmlns="">
          <p:sp>
            <p:nvSpPr>
              <p:cNvPr id="11" name="TextBox 10">
                <a:extLst>
                  <a:ext uri="{FF2B5EF4-FFF2-40B4-BE49-F238E27FC236}">
                    <a16:creationId xmlns:a16="http://schemas.microsoft.com/office/drawing/2014/main" id="{126C5BF9-B2E1-9743-8007-3D446C2D802C}"/>
                  </a:ext>
                </a:extLst>
              </p:cNvPr>
              <p:cNvSpPr txBox="1">
                <a:spLocks noRot="1" noChangeAspect="1" noMove="1" noResize="1" noEditPoints="1" noAdjustHandles="1" noChangeArrowheads="1" noChangeShapeType="1" noTextEdit="1"/>
              </p:cNvSpPr>
              <p:nvPr/>
            </p:nvSpPr>
            <p:spPr>
              <a:xfrm>
                <a:off x="719418" y="4873500"/>
                <a:ext cx="2536464" cy="470450"/>
              </a:xfrm>
              <a:prstGeom prst="rect">
                <a:avLst/>
              </a:prstGeom>
              <a:blipFill>
                <a:blip r:embed="rId5"/>
                <a:stretch>
                  <a:fillRect l="-1000" t="-5405" b="-1621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0619CA96-1153-2042-A93F-F937E4970180}"/>
              </a:ext>
            </a:extLst>
          </p:cNvPr>
          <p:cNvGrpSpPr/>
          <p:nvPr/>
        </p:nvGrpSpPr>
        <p:grpSpPr>
          <a:xfrm>
            <a:off x="5524519" y="1905000"/>
            <a:ext cx="5829281" cy="3694919"/>
            <a:chOff x="4686319" y="1752600"/>
            <a:chExt cx="5829281" cy="3694919"/>
          </a:xfrm>
        </p:grpSpPr>
        <p:pic>
          <p:nvPicPr>
            <p:cNvPr id="10" name="Picture 9">
              <a:extLst>
                <a:ext uri="{FF2B5EF4-FFF2-40B4-BE49-F238E27FC236}">
                  <a16:creationId xmlns:a16="http://schemas.microsoft.com/office/drawing/2014/main" id="{93F8DB8F-42A8-46C0-857A-4AD9426150F2}"/>
                </a:ext>
              </a:extLst>
            </p:cNvPr>
            <p:cNvPicPr>
              <a:picLocks noChangeAspect="1"/>
            </p:cNvPicPr>
            <p:nvPr/>
          </p:nvPicPr>
          <p:blipFill rotWithShape="1">
            <a:blip r:embed="rId6"/>
            <a:srcRect l="9260" t="11132" r="22443" b="11941"/>
            <a:stretch/>
          </p:blipFill>
          <p:spPr>
            <a:xfrm>
              <a:off x="4686319" y="1752600"/>
              <a:ext cx="5829281" cy="3694919"/>
            </a:xfrm>
            <a:prstGeom prst="rect">
              <a:avLst/>
            </a:prstGeom>
          </p:spPr>
        </p:pic>
        <p:sp>
          <p:nvSpPr>
            <p:cNvPr id="13" name="Rectangle 12">
              <a:extLst>
                <a:ext uri="{FF2B5EF4-FFF2-40B4-BE49-F238E27FC236}">
                  <a16:creationId xmlns:a16="http://schemas.microsoft.com/office/drawing/2014/main" id="{A829BCDC-D6E4-C447-A646-BE959C3AC7A5}"/>
                </a:ext>
              </a:extLst>
            </p:cNvPr>
            <p:cNvSpPr/>
            <p:nvPr/>
          </p:nvSpPr>
          <p:spPr>
            <a:xfrm>
              <a:off x="5678424" y="4669292"/>
              <a:ext cx="1281430" cy="307777"/>
            </a:xfrm>
            <a:prstGeom prst="rect">
              <a:avLst/>
            </a:prstGeom>
            <a:solidFill>
              <a:schemeClr val="bg1"/>
            </a:solidFill>
          </p:spPr>
          <p:txBody>
            <a:bodyPr wrap="square">
              <a:spAutoFit/>
            </a:bodyPr>
            <a:lstStyle/>
            <a:p>
              <a:pPr algn="ctr"/>
              <a:r>
                <a:rPr lang="en-US" sz="1400" b="1" dirty="0">
                  <a:latin typeface="Arial Black" panose="020B0A04020102020204" pitchFamily="34" charset="0"/>
                  <a:cs typeface="Arial" panose="020B0604020202020204" pitchFamily="34" charset="0"/>
                </a:rPr>
                <a:t>Analyzer</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9D83127-C662-3942-9EC6-B272C407B504}"/>
                  </a:ext>
                </a:extLst>
              </p:cNvPr>
              <p:cNvSpPr txBox="1"/>
              <p:nvPr/>
            </p:nvSpPr>
            <p:spPr>
              <a:xfrm>
                <a:off x="4193573" y="5479002"/>
                <a:ext cx="3270639" cy="369332"/>
              </a:xfrm>
              <a:prstGeom prst="rect">
                <a:avLst/>
              </a:prstGeom>
              <a:solidFill>
                <a:schemeClr val="accent5">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𝜑</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0" smtClean="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cos</m:t>
                      </m:r>
                      <m:r>
                        <a:rPr lang="en-US" sz="2400" i="1">
                          <a:latin typeface="Cambria Math" panose="02040503050406030204" pitchFamily="18" charset="0"/>
                          <a:ea typeface="Cambria Math" panose="02040503050406030204" pitchFamily="18" charset="0"/>
                        </a:rPr>
                        <m:t>⁡(2</m:t>
                      </m:r>
                      <m:r>
                        <m:rPr>
                          <m:sty m:val="p"/>
                        </m:rPr>
                        <a:rPr lang="el-GR" sz="2400" i="1">
                          <a:latin typeface="Cambria Math" panose="02040503050406030204" pitchFamily="18" charset="0"/>
                          <a:ea typeface="Cambria Math" panose="02040503050406030204" pitchFamily="18" charset="0"/>
                        </a:rPr>
                        <m:t>Δ</m:t>
                      </m:r>
                      <m:r>
                        <a:rPr lang="el-GR" sz="2400" i="1">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4" name="TextBox 13">
                <a:extLst>
                  <a:ext uri="{FF2B5EF4-FFF2-40B4-BE49-F238E27FC236}">
                    <a16:creationId xmlns:a16="http://schemas.microsoft.com/office/drawing/2014/main" id="{29D83127-C662-3942-9EC6-B272C407B504}"/>
                  </a:ext>
                </a:extLst>
              </p:cNvPr>
              <p:cNvSpPr txBox="1">
                <a:spLocks noRot="1" noChangeAspect="1" noMove="1" noResize="1" noEditPoints="1" noAdjustHandles="1" noChangeArrowheads="1" noChangeShapeType="1" noTextEdit="1"/>
              </p:cNvSpPr>
              <p:nvPr/>
            </p:nvSpPr>
            <p:spPr>
              <a:xfrm>
                <a:off x="4193573" y="5479002"/>
                <a:ext cx="3270639" cy="369332"/>
              </a:xfrm>
              <a:prstGeom prst="rect">
                <a:avLst/>
              </a:prstGeom>
              <a:blipFill>
                <a:blip r:embed="rId7"/>
                <a:stretch>
                  <a:fillRect l="-1544" t="-3333" r="-2703" b="-36667"/>
                </a:stretch>
              </a:blipFill>
            </p:spPr>
            <p:txBody>
              <a:bodyPr/>
              <a:lstStyle/>
              <a:p>
                <a:r>
                  <a:rPr lang="en-US">
                    <a:noFill/>
                  </a:rPr>
                  <a:t> </a:t>
                </a:r>
              </a:p>
            </p:txBody>
          </p:sp>
        </mc:Fallback>
      </mc:AlternateContent>
    </p:spTree>
    <p:extLst>
      <p:ext uri="{BB962C8B-B14F-4D97-AF65-F5344CB8AC3E}">
        <p14:creationId xmlns:p14="http://schemas.microsoft.com/office/powerpoint/2010/main" val="60831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Quantum Entanglement</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11</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7D3D0F78-A1A6-C44E-869A-3BA0CC2666FD}"/>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Positron-electron annihilation produces two gammas quantum-entangled by their Horizontal and Vertical Linear Polarization:</a:t>
                </a:r>
              </a:p>
              <a:p>
                <a:pPr marL="0" indent="0">
                  <a:buNone/>
                </a:pPr>
                <a:endParaRPr lang="en-US" sz="2000" dirty="0">
                  <a:solidFill>
                    <a:schemeClr val="tx2"/>
                  </a:solidFill>
                </a:endParaRPr>
              </a:p>
              <a:p>
                <a:pPr marL="0" indent="0">
                  <a:buNone/>
                </a:pPr>
                <a:endParaRPr lang="en-US" sz="2000" dirty="0">
                  <a:solidFill>
                    <a:schemeClr val="tx2"/>
                  </a:solidFill>
                </a:endParaRPr>
              </a:p>
              <a:p>
                <a:r>
                  <a:rPr lang="en-US" sz="2000" dirty="0">
                    <a:solidFill>
                      <a:schemeClr val="tx2"/>
                    </a:solidFill>
                  </a:rPr>
                  <a:t>Entanglement of gammas from annihilation, though predicted by theory, has been difficult to experimentally observe since polarization of photons in MeV energy range cannot be studied using optical methods, only Compton polarimetry</a:t>
                </a:r>
              </a:p>
              <a:p>
                <a:pPr lvl="1">
                  <a:buFont typeface="Wingdings" pitchFamily="2" charset="2"/>
                  <a:buChar char="Ø"/>
                </a:pPr>
                <a:r>
                  <a:rPr lang="en-US" sz="1800" dirty="0">
                    <a:solidFill>
                      <a:schemeClr val="tx2"/>
                    </a:solidFill>
                  </a:rPr>
                  <a:t>Compton polarimetry has an intrinsic low analyzing power (for </a:t>
                </a:r>
                <a14:m>
                  <m:oMath xmlns:m="http://schemas.openxmlformats.org/officeDocument/2006/math">
                    <m:r>
                      <a:rPr lang="en-US" sz="1800" i="1">
                        <a:solidFill>
                          <a:schemeClr val="tx2"/>
                        </a:solidFill>
                        <a:latin typeface="Cambria Math" panose="02040503050406030204" pitchFamily="18" charset="0"/>
                      </a:rPr>
                      <m:t>𝐸</m:t>
                    </m:r>
                    <m:r>
                      <a:rPr lang="en-US" sz="1800" i="1">
                        <a:solidFill>
                          <a:schemeClr val="tx2"/>
                        </a:solidFill>
                        <a:latin typeface="Cambria Math" panose="02040503050406030204" pitchFamily="18" charset="0"/>
                      </a:rPr>
                      <m:t>=511</m:t>
                    </m:r>
                  </m:oMath>
                </a14:m>
                <a:r>
                  <a:rPr lang="en-US" sz="1800" dirty="0">
                    <a:solidFill>
                      <a:schemeClr val="tx2"/>
                    </a:solidFill>
                  </a:rPr>
                  <a:t> keV, maximum</a:t>
                </a:r>
                <a14:m>
                  <m:oMath xmlns:m="http://schemas.openxmlformats.org/officeDocument/2006/math">
                    <m:r>
                      <a:rPr lang="en-US" sz="1800" b="0" i="0" smtClean="0">
                        <a:solidFill>
                          <a:schemeClr val="tx2"/>
                        </a:solidFill>
                        <a:latin typeface="Cambria Math" panose="02040503050406030204" pitchFamily="18" charset="0"/>
                      </a:rPr>
                      <m:t> </m:t>
                    </m:r>
                    <m:sSub>
                      <m:sSubPr>
                        <m:ctrlPr>
                          <a:rPr lang="en-US" sz="1800" i="1">
                            <a:solidFill>
                              <a:schemeClr val="tx2"/>
                            </a:solidFill>
                            <a:latin typeface="Cambria Math" panose="02040503050406030204" pitchFamily="18" charset="0"/>
                          </a:rPr>
                        </m:ctrlPr>
                      </m:sSubPr>
                      <m:e>
                        <m:r>
                          <a:rPr lang="en-US" sz="1800" i="1">
                            <a:solidFill>
                              <a:schemeClr val="tx2"/>
                            </a:solidFill>
                            <a:latin typeface="Cambria Math" panose="02040503050406030204" pitchFamily="18" charset="0"/>
                          </a:rPr>
                          <m:t>𝐴</m:t>
                        </m:r>
                      </m:e>
                      <m:sub>
                        <m:r>
                          <a:rPr lang="en-US" sz="1800" i="1">
                            <a:solidFill>
                              <a:schemeClr val="tx2"/>
                            </a:solidFill>
                            <a:latin typeface="Cambria Math" panose="02040503050406030204" pitchFamily="18" charset="0"/>
                          </a:rPr>
                          <m:t>𝑝</m:t>
                        </m:r>
                      </m:sub>
                    </m:sSub>
                    <m:r>
                      <a:rPr lang="en-US" sz="1800" b="0" i="1" smtClean="0">
                        <a:solidFill>
                          <a:schemeClr val="tx2"/>
                        </a:solidFill>
                        <a:latin typeface="Cambria Math" panose="02040503050406030204" pitchFamily="18" charset="0"/>
                      </a:rPr>
                      <m:t>=0.69</m:t>
                    </m:r>
                  </m:oMath>
                </a14:m>
                <a:r>
                  <a:rPr lang="en-US" sz="1800" dirty="0">
                    <a:solidFill>
                      <a:schemeClr val="tx2"/>
                    </a:solidFill>
                  </a:rPr>
                  <a:t>) and Bell’s inequality (derived for </a:t>
                </a:r>
                <a14:m>
                  <m:oMath xmlns:m="http://schemas.openxmlformats.org/officeDocument/2006/math">
                    <m:sSub>
                      <m:sSubPr>
                        <m:ctrlPr>
                          <a:rPr lang="en-US" sz="1800" i="1">
                            <a:solidFill>
                              <a:schemeClr val="tx2"/>
                            </a:solidFill>
                            <a:latin typeface="Cambria Math" panose="02040503050406030204" pitchFamily="18" charset="0"/>
                          </a:rPr>
                        </m:ctrlPr>
                      </m:sSubPr>
                      <m:e>
                        <m:r>
                          <a:rPr lang="en-US" sz="1800" i="1">
                            <a:solidFill>
                              <a:schemeClr val="tx2"/>
                            </a:solidFill>
                            <a:latin typeface="Cambria Math" panose="02040503050406030204" pitchFamily="18" charset="0"/>
                          </a:rPr>
                          <m:t>𝐴</m:t>
                        </m:r>
                      </m:e>
                      <m:sub>
                        <m:r>
                          <a:rPr lang="en-US" sz="1800" i="1">
                            <a:solidFill>
                              <a:schemeClr val="tx2"/>
                            </a:solidFill>
                            <a:latin typeface="Cambria Math" panose="02040503050406030204" pitchFamily="18" charset="0"/>
                          </a:rPr>
                          <m:t>𝑝</m:t>
                        </m:r>
                      </m:sub>
                    </m:sSub>
                    <m:r>
                      <a:rPr lang="en-US" sz="1800" i="1">
                        <a:solidFill>
                          <a:schemeClr val="tx2"/>
                        </a:solidFill>
                        <a:latin typeface="Cambria Math" panose="02040503050406030204" pitchFamily="18" charset="0"/>
                      </a:rPr>
                      <m:t>=</m:t>
                    </m:r>
                    <m:r>
                      <a:rPr lang="en-US" sz="1800" b="0" i="1" smtClean="0">
                        <a:solidFill>
                          <a:schemeClr val="tx2"/>
                        </a:solidFill>
                        <a:latin typeface="Cambria Math" panose="02040503050406030204" pitchFamily="18" charset="0"/>
                      </a:rPr>
                      <m:t>1</m:t>
                    </m:r>
                  </m:oMath>
                </a14:m>
                <a:r>
                  <a:rPr lang="en-US" sz="1800" dirty="0">
                    <a:solidFill>
                      <a:schemeClr val="tx2"/>
                    </a:solidFill>
                  </a:rPr>
                  <a:t> or 0) cannot be directly applied</a:t>
                </a:r>
              </a:p>
              <a:p>
                <a:endParaRPr lang="en-US" sz="2000" dirty="0">
                  <a:solidFill>
                    <a:schemeClr val="tx2"/>
                  </a:solidFill>
                </a:endParaRPr>
              </a:p>
              <a:p>
                <a:r>
                  <a:rPr lang="en-US" sz="2000" dirty="0">
                    <a:solidFill>
                      <a:schemeClr val="tx2"/>
                    </a:solidFill>
                  </a:rPr>
                  <a:t>Instead, calculate double Compton scattering cross section for different two-gamma initial states and define Entanglement Witness:</a:t>
                </a:r>
              </a:p>
            </p:txBody>
          </p:sp>
        </mc:Choice>
        <mc:Fallback xmlns="">
          <p:sp>
            <p:nvSpPr>
              <p:cNvPr id="9" name="Text Placeholder 4">
                <a:extLst>
                  <a:ext uri="{FF2B5EF4-FFF2-40B4-BE49-F238E27FC236}">
                    <a16:creationId xmlns:a16="http://schemas.microsoft.com/office/drawing/2014/main" id="{7D3D0F78-A1A6-C44E-869A-3BA0CC2666FD}"/>
                  </a:ext>
                </a:extLst>
              </p:cNvPr>
              <p:cNvSpPr txBox="1">
                <a:spLocks noRot="1" noChangeAspect="1" noMove="1" noResize="1" noEditPoints="1" noAdjustHandles="1" noChangeArrowheads="1" noChangeShapeType="1" noTextEdit="1"/>
              </p:cNvSpPr>
              <p:nvPr/>
            </p:nvSpPr>
            <p:spPr>
              <a:xfrm>
                <a:off x="309094" y="1319201"/>
                <a:ext cx="11044706" cy="4891433"/>
              </a:xfrm>
              <a:prstGeom prst="rect">
                <a:avLst/>
              </a:prstGeom>
              <a:blipFill>
                <a:blip r:embed="rId2"/>
                <a:stretch>
                  <a:fillRect l="-460" t="-5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B6CB2F-2A6B-5D4A-8C1B-D11AEB3C32AD}"/>
                  </a:ext>
                </a:extLst>
              </p:cNvPr>
              <p:cNvSpPr txBox="1"/>
              <p:nvPr/>
            </p:nvSpPr>
            <p:spPr>
              <a:xfrm>
                <a:off x="4438852" y="1905000"/>
                <a:ext cx="3581400" cy="511615"/>
              </a:xfrm>
              <a:prstGeom prst="rect">
                <a:avLst/>
              </a:prstGeom>
              <a:solidFill>
                <a:schemeClr val="accent5">
                  <a:lumMod val="20000"/>
                  <a:lumOff val="80000"/>
                </a:schemeClr>
              </a:solidFill>
              <a:ln>
                <a:noFill/>
              </a:ln>
            </p:spPr>
            <p:txBody>
              <a:bodyPr wrap="square" rtlCol="0">
                <a:spAutoFit/>
              </a:bodyPr>
              <a:lstStyle/>
              <a:p>
                <a:pPr>
                  <a:lnSpc>
                    <a:spcPct val="90000"/>
                  </a:lnSpc>
                </a:pPr>
                <a14:m>
                  <m:oMath xmlns:m="http://schemas.openxmlformats.org/officeDocument/2006/math">
                    <m:d>
                      <m:dPr>
                        <m:begChr m:val="|"/>
                        <m:endChr m:val=""/>
                        <m:ctrlPr>
                          <a:rPr lang="en-US" sz="2000" i="1" smtClean="0">
                            <a:solidFill>
                              <a:schemeClr val="accent2">
                                <a:lumMod val="50000"/>
                              </a:schemeClr>
                            </a:solidFill>
                            <a:latin typeface="Cambria Math" panose="02040503050406030204" pitchFamily="18" charset="0"/>
                          </a:rPr>
                        </m:ctrlPr>
                      </m:dPr>
                      <m:e>
                        <m:r>
                          <m:rPr>
                            <m:sty m:val="p"/>
                          </m:rPr>
                          <a:rPr lang="el-GR" sz="2000" i="1" smtClean="0">
                            <a:solidFill>
                              <a:schemeClr val="accent2">
                                <a:lumMod val="50000"/>
                              </a:schemeClr>
                            </a:solidFill>
                            <a:latin typeface="Cambria Math" panose="02040503050406030204" pitchFamily="18" charset="0"/>
                            <a:ea typeface="Cambria Math" panose="02040503050406030204" pitchFamily="18" charset="0"/>
                          </a:rPr>
                          <m:t>Ψ</m:t>
                        </m:r>
                        <m:r>
                          <a:rPr lang="en-US" sz="2000" i="1">
                            <a:solidFill>
                              <a:schemeClr val="accent2">
                                <a:lumMod val="50000"/>
                              </a:schemeClr>
                            </a:solidFill>
                            <a:latin typeface="Cambria Math" panose="02040503050406030204" pitchFamily="18" charset="0"/>
                          </a:rPr>
                          <m:t>⟩</m:t>
                        </m:r>
                      </m:e>
                    </m:d>
                    <m:r>
                      <a:rPr lang="en-US" sz="2000" b="0" i="1" smtClean="0">
                        <a:solidFill>
                          <a:schemeClr val="accent2">
                            <a:lumMod val="50000"/>
                          </a:schemeClr>
                        </a:solidFill>
                        <a:latin typeface="Cambria Math" panose="02040503050406030204" pitchFamily="18" charset="0"/>
                      </a:rPr>
                      <m:t>=</m:t>
                    </m:r>
                    <m:f>
                      <m:fPr>
                        <m:ctrlPr>
                          <a:rPr lang="en-US" sz="2000" i="1">
                            <a:solidFill>
                              <a:schemeClr val="accent2">
                                <a:lumMod val="50000"/>
                              </a:schemeClr>
                            </a:solidFill>
                            <a:latin typeface="Cambria Math" panose="02040503050406030204" pitchFamily="18" charset="0"/>
                          </a:rPr>
                        </m:ctrlPr>
                      </m:fPr>
                      <m:num>
                        <m:r>
                          <a:rPr lang="en-US" sz="2000" i="1">
                            <a:solidFill>
                              <a:schemeClr val="accent2">
                                <a:lumMod val="50000"/>
                              </a:schemeClr>
                            </a:solidFill>
                            <a:latin typeface="Cambria Math" panose="02040503050406030204" pitchFamily="18" charset="0"/>
                          </a:rPr>
                          <m:t>1</m:t>
                        </m:r>
                      </m:num>
                      <m:den>
                        <m:rad>
                          <m:radPr>
                            <m:degHide m:val="on"/>
                            <m:ctrlPr>
                              <a:rPr lang="en-US" sz="2000" i="1">
                                <a:solidFill>
                                  <a:schemeClr val="accent2">
                                    <a:lumMod val="50000"/>
                                  </a:schemeClr>
                                </a:solidFill>
                                <a:latin typeface="Cambria Math" panose="02040503050406030204" pitchFamily="18" charset="0"/>
                              </a:rPr>
                            </m:ctrlPr>
                          </m:radPr>
                          <m:deg/>
                          <m:e>
                            <m:r>
                              <a:rPr lang="en-US" sz="2000" i="1">
                                <a:solidFill>
                                  <a:schemeClr val="accent2">
                                    <a:lumMod val="50000"/>
                                  </a:schemeClr>
                                </a:solidFill>
                                <a:latin typeface="Cambria Math" panose="02040503050406030204" pitchFamily="18" charset="0"/>
                              </a:rPr>
                              <m:t>2</m:t>
                            </m:r>
                          </m:e>
                        </m:rad>
                      </m:den>
                    </m:f>
                    <m:d>
                      <m:dPr>
                        <m:ctrlPr>
                          <a:rPr lang="en-US" sz="2000" i="1">
                            <a:solidFill>
                              <a:schemeClr val="accent2">
                                <a:lumMod val="50000"/>
                              </a:schemeClr>
                            </a:solidFill>
                            <a:latin typeface="Cambria Math" panose="02040503050406030204" pitchFamily="18" charset="0"/>
                          </a:rPr>
                        </m:ctrlPr>
                      </m:dPr>
                      <m:e>
                        <m:sSub>
                          <m:sSubPr>
                            <m:ctrlPr>
                              <a:rPr lang="en-US" sz="2000" i="1" smtClean="0">
                                <a:solidFill>
                                  <a:schemeClr val="accent2">
                                    <a:lumMod val="50000"/>
                                  </a:schemeClr>
                                </a:solidFill>
                                <a:latin typeface="Cambria Math" panose="02040503050406030204" pitchFamily="18" charset="0"/>
                              </a:rPr>
                            </m:ctrlPr>
                          </m:sSubPr>
                          <m:e>
                            <m:d>
                              <m:dPr>
                                <m:begChr m:val="|"/>
                                <m:endChr m:val=""/>
                                <m:ctrlPr>
                                  <a:rPr lang="en-US" sz="2000" i="1">
                                    <a:solidFill>
                                      <a:schemeClr val="accent2">
                                        <a:lumMod val="50000"/>
                                      </a:schemeClr>
                                    </a:solidFill>
                                    <a:latin typeface="Cambria Math" panose="02040503050406030204" pitchFamily="18" charset="0"/>
                                  </a:rPr>
                                </m:ctrlPr>
                              </m:dPr>
                              <m:e>
                                <m:r>
                                  <a:rPr lang="en-US" sz="2000" i="1">
                                    <a:solidFill>
                                      <a:schemeClr val="accent2">
                                        <a:lumMod val="50000"/>
                                      </a:schemeClr>
                                    </a:solidFill>
                                    <a:latin typeface="Cambria Math" panose="02040503050406030204" pitchFamily="18" charset="0"/>
                                  </a:rPr>
                                  <m:t>𝐻</m:t>
                                </m:r>
                                <m:r>
                                  <a:rPr lang="en-US" sz="2000" i="1">
                                    <a:solidFill>
                                      <a:schemeClr val="accent2">
                                        <a:lumMod val="50000"/>
                                      </a:schemeClr>
                                    </a:solidFill>
                                    <a:latin typeface="Cambria Math" panose="02040503050406030204" pitchFamily="18" charset="0"/>
                                  </a:rPr>
                                  <m:t>⟩</m:t>
                                </m:r>
                              </m:e>
                            </m:d>
                          </m:e>
                          <m:sub>
                            <m:r>
                              <a:rPr lang="en-US" sz="2000" b="0" i="1" smtClean="0">
                                <a:solidFill>
                                  <a:schemeClr val="accent2">
                                    <a:lumMod val="50000"/>
                                  </a:schemeClr>
                                </a:solidFill>
                                <a:latin typeface="Cambria Math" panose="02040503050406030204" pitchFamily="18" charset="0"/>
                              </a:rPr>
                              <m:t>1</m:t>
                            </m:r>
                          </m:sub>
                        </m:sSub>
                        <m:sSub>
                          <m:sSubPr>
                            <m:ctrlPr>
                              <a:rPr lang="en-US" sz="2000" i="1">
                                <a:solidFill>
                                  <a:schemeClr val="accent2">
                                    <a:lumMod val="50000"/>
                                  </a:schemeClr>
                                </a:solidFill>
                                <a:latin typeface="Cambria Math" panose="02040503050406030204" pitchFamily="18" charset="0"/>
                              </a:rPr>
                            </m:ctrlPr>
                          </m:sSubPr>
                          <m:e>
                            <m:d>
                              <m:dPr>
                                <m:begChr m:val="|"/>
                                <m:endChr m:val=""/>
                                <m:ctrlPr>
                                  <a:rPr lang="en-US" sz="2000" i="1">
                                    <a:solidFill>
                                      <a:schemeClr val="accent2">
                                        <a:lumMod val="50000"/>
                                      </a:schemeClr>
                                    </a:solidFill>
                                    <a:latin typeface="Cambria Math" panose="02040503050406030204" pitchFamily="18" charset="0"/>
                                  </a:rPr>
                                </m:ctrlPr>
                              </m:dPr>
                              <m:e>
                                <m:r>
                                  <a:rPr lang="en-US" sz="2000" b="0" i="1" smtClean="0">
                                    <a:solidFill>
                                      <a:schemeClr val="accent2">
                                        <a:lumMod val="50000"/>
                                      </a:schemeClr>
                                    </a:solidFill>
                                    <a:latin typeface="Cambria Math" panose="02040503050406030204" pitchFamily="18" charset="0"/>
                                  </a:rPr>
                                  <m:t>𝑉</m:t>
                                </m:r>
                                <m:r>
                                  <a:rPr lang="en-US" sz="2000" i="1">
                                    <a:solidFill>
                                      <a:schemeClr val="accent2">
                                        <a:lumMod val="50000"/>
                                      </a:schemeClr>
                                    </a:solidFill>
                                    <a:latin typeface="Cambria Math" panose="02040503050406030204" pitchFamily="18" charset="0"/>
                                  </a:rPr>
                                  <m:t>⟩</m:t>
                                </m:r>
                              </m:e>
                            </m:d>
                          </m:e>
                          <m:sub>
                            <m:r>
                              <a:rPr lang="en-US" sz="2000" b="0" i="1" smtClean="0">
                                <a:solidFill>
                                  <a:schemeClr val="accent2">
                                    <a:lumMod val="50000"/>
                                  </a:schemeClr>
                                </a:solidFill>
                                <a:latin typeface="Cambria Math" panose="02040503050406030204" pitchFamily="18" charset="0"/>
                              </a:rPr>
                              <m:t>2</m:t>
                            </m:r>
                          </m:sub>
                        </m:sSub>
                        <m:r>
                          <a:rPr lang="en-US" sz="2000" i="1">
                            <a:solidFill>
                              <a:schemeClr val="accent2">
                                <a:lumMod val="50000"/>
                              </a:schemeClr>
                            </a:solidFill>
                            <a:latin typeface="Cambria Math" panose="02040503050406030204" pitchFamily="18" charset="0"/>
                          </a:rPr>
                          <m:t>+</m:t>
                        </m:r>
                        <m:sSub>
                          <m:sSubPr>
                            <m:ctrlPr>
                              <a:rPr lang="en-US" sz="2000" i="1">
                                <a:solidFill>
                                  <a:schemeClr val="accent2">
                                    <a:lumMod val="50000"/>
                                  </a:schemeClr>
                                </a:solidFill>
                                <a:latin typeface="Cambria Math" panose="02040503050406030204" pitchFamily="18" charset="0"/>
                              </a:rPr>
                            </m:ctrlPr>
                          </m:sSubPr>
                          <m:e>
                            <m:d>
                              <m:dPr>
                                <m:begChr m:val="|"/>
                                <m:endChr m:val=""/>
                                <m:ctrlPr>
                                  <a:rPr lang="en-US" sz="2000" i="1">
                                    <a:solidFill>
                                      <a:schemeClr val="accent2">
                                        <a:lumMod val="50000"/>
                                      </a:schemeClr>
                                    </a:solidFill>
                                    <a:latin typeface="Cambria Math" panose="02040503050406030204" pitchFamily="18" charset="0"/>
                                  </a:rPr>
                                </m:ctrlPr>
                              </m:dPr>
                              <m:e>
                                <m:r>
                                  <a:rPr lang="en-US" sz="2000" b="0" i="1" smtClean="0">
                                    <a:solidFill>
                                      <a:schemeClr val="accent2">
                                        <a:lumMod val="50000"/>
                                      </a:schemeClr>
                                    </a:solidFill>
                                    <a:latin typeface="Cambria Math" panose="02040503050406030204" pitchFamily="18" charset="0"/>
                                  </a:rPr>
                                  <m:t>𝑉</m:t>
                                </m:r>
                                <m:r>
                                  <a:rPr lang="en-US" sz="2000" i="1">
                                    <a:solidFill>
                                      <a:schemeClr val="accent2">
                                        <a:lumMod val="50000"/>
                                      </a:schemeClr>
                                    </a:solidFill>
                                    <a:latin typeface="Cambria Math" panose="02040503050406030204" pitchFamily="18" charset="0"/>
                                  </a:rPr>
                                  <m:t>⟩</m:t>
                                </m:r>
                              </m:e>
                            </m:d>
                          </m:e>
                          <m:sub>
                            <m:r>
                              <a:rPr lang="en-US" sz="2000" i="1">
                                <a:solidFill>
                                  <a:schemeClr val="accent2">
                                    <a:lumMod val="50000"/>
                                  </a:schemeClr>
                                </a:solidFill>
                                <a:latin typeface="Cambria Math" panose="02040503050406030204" pitchFamily="18" charset="0"/>
                              </a:rPr>
                              <m:t>1</m:t>
                            </m:r>
                          </m:sub>
                        </m:sSub>
                        <m:sSub>
                          <m:sSubPr>
                            <m:ctrlPr>
                              <a:rPr lang="en-US" sz="2000" i="1">
                                <a:solidFill>
                                  <a:schemeClr val="accent2">
                                    <a:lumMod val="50000"/>
                                  </a:schemeClr>
                                </a:solidFill>
                                <a:latin typeface="Cambria Math" panose="02040503050406030204" pitchFamily="18" charset="0"/>
                              </a:rPr>
                            </m:ctrlPr>
                          </m:sSubPr>
                          <m:e>
                            <m:d>
                              <m:dPr>
                                <m:begChr m:val="|"/>
                                <m:endChr m:val=""/>
                                <m:ctrlPr>
                                  <a:rPr lang="en-US" sz="2000" i="1">
                                    <a:solidFill>
                                      <a:schemeClr val="accent2">
                                        <a:lumMod val="50000"/>
                                      </a:schemeClr>
                                    </a:solidFill>
                                    <a:latin typeface="Cambria Math" panose="02040503050406030204" pitchFamily="18" charset="0"/>
                                  </a:rPr>
                                </m:ctrlPr>
                              </m:dPr>
                              <m:e>
                                <m:r>
                                  <a:rPr lang="en-US" sz="2000" b="0" i="1" smtClean="0">
                                    <a:solidFill>
                                      <a:schemeClr val="accent2">
                                        <a:lumMod val="50000"/>
                                      </a:schemeClr>
                                    </a:solidFill>
                                    <a:latin typeface="Cambria Math" panose="02040503050406030204" pitchFamily="18" charset="0"/>
                                  </a:rPr>
                                  <m:t>𝐻</m:t>
                                </m:r>
                                <m:r>
                                  <a:rPr lang="en-US" sz="2000" i="1">
                                    <a:solidFill>
                                      <a:schemeClr val="accent2">
                                        <a:lumMod val="50000"/>
                                      </a:schemeClr>
                                    </a:solidFill>
                                    <a:latin typeface="Cambria Math" panose="02040503050406030204" pitchFamily="18" charset="0"/>
                                  </a:rPr>
                                  <m:t>⟩</m:t>
                                </m:r>
                              </m:e>
                            </m:d>
                          </m:e>
                          <m:sub>
                            <m:r>
                              <a:rPr lang="en-US" sz="2000" i="1">
                                <a:solidFill>
                                  <a:schemeClr val="accent2">
                                    <a:lumMod val="50000"/>
                                  </a:schemeClr>
                                </a:solidFill>
                                <a:latin typeface="Cambria Math" panose="02040503050406030204" pitchFamily="18" charset="0"/>
                              </a:rPr>
                              <m:t>2</m:t>
                            </m:r>
                          </m:sub>
                        </m:sSub>
                      </m:e>
                    </m:d>
                  </m:oMath>
                </a14:m>
                <a:r>
                  <a:rPr lang="en-US" sz="2000" dirty="0">
                    <a:solidFill>
                      <a:schemeClr val="accent2">
                        <a:lumMod val="50000"/>
                      </a:schemeClr>
                    </a:solidFill>
                  </a:rPr>
                  <a:t> </a:t>
                </a:r>
              </a:p>
            </p:txBody>
          </p:sp>
        </mc:Choice>
        <mc:Fallback xmlns="">
          <p:sp>
            <p:nvSpPr>
              <p:cNvPr id="10" name="TextBox 9">
                <a:extLst>
                  <a:ext uri="{FF2B5EF4-FFF2-40B4-BE49-F238E27FC236}">
                    <a16:creationId xmlns:a16="http://schemas.microsoft.com/office/drawing/2014/main" id="{F9B6CB2F-2A6B-5D4A-8C1B-D11AEB3C32AD}"/>
                  </a:ext>
                </a:extLst>
              </p:cNvPr>
              <p:cNvSpPr txBox="1">
                <a:spLocks noRot="1" noChangeAspect="1" noMove="1" noResize="1" noEditPoints="1" noAdjustHandles="1" noChangeArrowheads="1" noChangeShapeType="1" noTextEdit="1"/>
              </p:cNvSpPr>
              <p:nvPr/>
            </p:nvSpPr>
            <p:spPr>
              <a:xfrm>
                <a:off x="4438852" y="1905000"/>
                <a:ext cx="3581400" cy="511615"/>
              </a:xfrm>
              <a:prstGeom prst="rect">
                <a:avLst/>
              </a:prstGeom>
              <a:blipFill>
                <a:blip r:embed="rId3"/>
                <a:stretch>
                  <a:fillRect l="-10247" t="-85366" b="-12195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DE20110-2B02-A840-ABA5-5AEC152BF37F}"/>
                  </a:ext>
                </a:extLst>
              </p:cNvPr>
              <p:cNvSpPr txBox="1"/>
              <p:nvPr/>
            </p:nvSpPr>
            <p:spPr>
              <a:xfrm>
                <a:off x="5486400" y="5595428"/>
                <a:ext cx="2971800" cy="675185"/>
              </a:xfrm>
              <a:prstGeom prst="rect">
                <a:avLst/>
              </a:prstGeom>
              <a:solidFill>
                <a:schemeClr val="accent5">
                  <a:lumMod val="20000"/>
                  <a:lumOff val="80000"/>
                </a:schemeClr>
              </a:solidFill>
              <a:ln>
                <a:noFill/>
              </a:ln>
            </p:spPr>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𝑅</m:t>
                      </m:r>
                      <m:r>
                        <a:rPr lang="en-US" sz="2000" b="0" i="1" smtClean="0">
                          <a:solidFill>
                            <a:schemeClr val="accent2">
                              <a:lumMod val="50000"/>
                            </a:schemeClr>
                          </a:solidFill>
                          <a:latin typeface="Cambria Math" panose="02040503050406030204" pitchFamily="18" charset="0"/>
                        </a:rPr>
                        <m:t>=</m:t>
                      </m:r>
                      <m:f>
                        <m:fPr>
                          <m:ctrlPr>
                            <a:rPr lang="en-US" sz="2000" b="0" i="1" smtClean="0">
                              <a:solidFill>
                                <a:schemeClr val="accent2">
                                  <a:lumMod val="50000"/>
                                </a:schemeClr>
                              </a:solidFill>
                              <a:latin typeface="Cambria Math" panose="02040503050406030204" pitchFamily="18" charset="0"/>
                            </a:rPr>
                          </m:ctrlPr>
                        </m:fPr>
                        <m:num>
                          <m:r>
                            <a:rPr lang="en-US" sz="2000" b="0" i="1" smtClean="0">
                              <a:solidFill>
                                <a:schemeClr val="accent2">
                                  <a:lumMod val="50000"/>
                                </a:schemeClr>
                              </a:solidFill>
                              <a:latin typeface="Cambria Math" panose="02040503050406030204" pitchFamily="18" charset="0"/>
                            </a:rPr>
                            <m:t>𝐴</m:t>
                          </m:r>
                          <m:d>
                            <m:dPr>
                              <m:ctrlPr>
                                <a:rPr lang="en-US" sz="2000" b="0" i="1" smtClean="0">
                                  <a:solidFill>
                                    <a:schemeClr val="accent2">
                                      <a:lumMod val="50000"/>
                                    </a:schemeClr>
                                  </a:solidFill>
                                  <a:latin typeface="Cambria Math" panose="02040503050406030204" pitchFamily="18" charset="0"/>
                                </a:rPr>
                              </m:ctrlPr>
                            </m:dPr>
                            <m:e>
                              <m:sSub>
                                <m:sSubPr>
                                  <m:ctrlPr>
                                    <a:rPr lang="en-US" sz="2000" b="0" i="1" smtClean="0">
                                      <a:solidFill>
                                        <a:schemeClr val="accent2">
                                          <a:lumMod val="50000"/>
                                        </a:schemeClr>
                                      </a:solidFill>
                                      <a:latin typeface="Cambria Math" panose="02040503050406030204" pitchFamily="18" charset="0"/>
                                    </a:rPr>
                                  </m:ctrlPr>
                                </m:sSubPr>
                                <m:e>
                                  <m:r>
                                    <a:rPr lang="en-US" sz="2000" b="0" i="1" smtClean="0">
                                      <a:solidFill>
                                        <a:schemeClr val="accent2">
                                          <a:lumMod val="50000"/>
                                        </a:schemeClr>
                                      </a:solidFill>
                                      <a:latin typeface="Cambria Math" panose="02040503050406030204" pitchFamily="18" charset="0"/>
                                      <a:ea typeface="Cambria Math" panose="02040503050406030204" pitchFamily="18" charset="0"/>
                                    </a:rPr>
                                    <m:t>𝜃</m:t>
                                  </m:r>
                                </m:e>
                                <m:sub>
                                  <m:r>
                                    <a:rPr lang="en-US" sz="2000" b="0" i="1" smtClean="0">
                                      <a:solidFill>
                                        <a:schemeClr val="accent2">
                                          <a:lumMod val="50000"/>
                                        </a:schemeClr>
                                      </a:solidFill>
                                      <a:latin typeface="Cambria Math" panose="02040503050406030204" pitchFamily="18" charset="0"/>
                                    </a:rPr>
                                    <m:t>1</m:t>
                                  </m:r>
                                </m:sub>
                              </m:sSub>
                              <m:r>
                                <a:rPr lang="en-US" sz="2000" b="0" i="1" smtClean="0">
                                  <a:solidFill>
                                    <a:schemeClr val="accent2">
                                      <a:lumMod val="50000"/>
                                    </a:schemeClr>
                                  </a:solidFill>
                                  <a:latin typeface="Cambria Math" panose="02040503050406030204" pitchFamily="18" charset="0"/>
                                </a:rPr>
                                <m:t>,</m:t>
                              </m:r>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b="0" i="1" smtClean="0">
                                      <a:solidFill>
                                        <a:schemeClr val="accent2">
                                          <a:lumMod val="50000"/>
                                        </a:schemeClr>
                                      </a:solidFill>
                                      <a:latin typeface="Cambria Math" panose="02040503050406030204" pitchFamily="18" charset="0"/>
                                      <a:ea typeface="Cambria Math" panose="02040503050406030204" pitchFamily="18" charset="0"/>
                                    </a:rPr>
                                    <m:t>2</m:t>
                                  </m:r>
                                </m:sub>
                              </m:sSub>
                            </m:e>
                          </m:d>
                          <m:r>
                            <a:rPr lang="en-US" sz="2000" b="0" i="1" smtClean="0">
                              <a:solidFill>
                                <a:schemeClr val="accent2">
                                  <a:lumMod val="50000"/>
                                </a:schemeClr>
                              </a:solidFill>
                              <a:latin typeface="Cambria Math" panose="02040503050406030204" pitchFamily="18" charset="0"/>
                            </a:rPr>
                            <m:t>+</m:t>
                          </m:r>
                          <m:r>
                            <a:rPr lang="en-US" sz="2000" b="0" i="1" smtClean="0">
                              <a:solidFill>
                                <a:schemeClr val="accent2">
                                  <a:lumMod val="50000"/>
                                </a:schemeClr>
                              </a:solidFill>
                              <a:latin typeface="Cambria Math" panose="02040503050406030204" pitchFamily="18" charset="0"/>
                            </a:rPr>
                            <m:t>𝐵</m:t>
                          </m:r>
                          <m:d>
                            <m:dPr>
                              <m:ctrlPr>
                                <a:rPr lang="en-US" sz="2000" i="1">
                                  <a:solidFill>
                                    <a:schemeClr val="accent2">
                                      <a:lumMod val="50000"/>
                                    </a:schemeClr>
                                  </a:solidFill>
                                  <a:latin typeface="Cambria Math" panose="02040503050406030204" pitchFamily="18" charset="0"/>
                                </a:rPr>
                              </m:ctrlPr>
                            </m:dPr>
                            <m:e>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i="1">
                                      <a:solidFill>
                                        <a:schemeClr val="accent2">
                                          <a:lumMod val="50000"/>
                                        </a:schemeClr>
                                      </a:solidFill>
                                      <a:latin typeface="Cambria Math" panose="02040503050406030204" pitchFamily="18" charset="0"/>
                                    </a:rPr>
                                    <m:t>1</m:t>
                                  </m:r>
                                </m:sub>
                              </m:sSub>
                              <m:r>
                                <a:rPr lang="en-US" sz="2000" i="1">
                                  <a:solidFill>
                                    <a:schemeClr val="accent2">
                                      <a:lumMod val="50000"/>
                                    </a:schemeClr>
                                  </a:solidFill>
                                  <a:latin typeface="Cambria Math" panose="02040503050406030204" pitchFamily="18" charset="0"/>
                                </a:rPr>
                                <m:t>,</m:t>
                              </m:r>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b="0" i="1" smtClean="0">
                                      <a:solidFill>
                                        <a:schemeClr val="accent2">
                                          <a:lumMod val="50000"/>
                                        </a:schemeClr>
                                      </a:solidFill>
                                      <a:latin typeface="Cambria Math" panose="02040503050406030204" pitchFamily="18" charset="0"/>
                                      <a:ea typeface="Cambria Math" panose="02040503050406030204" pitchFamily="18" charset="0"/>
                                    </a:rPr>
                                    <m:t>2</m:t>
                                  </m:r>
                                </m:sub>
                              </m:sSub>
                            </m:e>
                          </m:d>
                        </m:num>
                        <m:den>
                          <m:r>
                            <a:rPr lang="en-US" sz="2000" b="0" i="1" smtClean="0">
                              <a:solidFill>
                                <a:schemeClr val="accent2">
                                  <a:lumMod val="50000"/>
                                </a:schemeClr>
                              </a:solidFill>
                              <a:latin typeface="Cambria Math" panose="02040503050406030204" pitchFamily="18" charset="0"/>
                              <a:ea typeface="Cambria Math" panose="02040503050406030204" pitchFamily="18" charset="0"/>
                            </a:rPr>
                            <m:t>𝐴</m:t>
                          </m:r>
                          <m:d>
                            <m:dPr>
                              <m:ctrlPr>
                                <a:rPr lang="en-US" sz="2000" i="1">
                                  <a:solidFill>
                                    <a:schemeClr val="accent2">
                                      <a:lumMod val="50000"/>
                                    </a:schemeClr>
                                  </a:solidFill>
                                  <a:latin typeface="Cambria Math" panose="02040503050406030204" pitchFamily="18" charset="0"/>
                                </a:rPr>
                              </m:ctrlPr>
                            </m:dPr>
                            <m:e>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i="1">
                                      <a:solidFill>
                                        <a:schemeClr val="accent2">
                                          <a:lumMod val="50000"/>
                                        </a:schemeClr>
                                      </a:solidFill>
                                      <a:latin typeface="Cambria Math" panose="02040503050406030204" pitchFamily="18" charset="0"/>
                                    </a:rPr>
                                    <m:t>1</m:t>
                                  </m:r>
                                </m:sub>
                              </m:sSub>
                              <m:r>
                                <a:rPr lang="en-US" sz="2000" i="1">
                                  <a:solidFill>
                                    <a:schemeClr val="accent2">
                                      <a:lumMod val="50000"/>
                                    </a:schemeClr>
                                  </a:solidFill>
                                  <a:latin typeface="Cambria Math" panose="02040503050406030204" pitchFamily="18" charset="0"/>
                                </a:rPr>
                                <m:t>,</m:t>
                              </m:r>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i="1">
                                      <a:solidFill>
                                        <a:schemeClr val="accent2">
                                          <a:lumMod val="50000"/>
                                        </a:schemeClr>
                                      </a:solidFill>
                                      <a:latin typeface="Cambria Math" panose="02040503050406030204" pitchFamily="18" charset="0"/>
                                      <a:ea typeface="Cambria Math" panose="02040503050406030204" pitchFamily="18" charset="0"/>
                                    </a:rPr>
                                    <m:t>2</m:t>
                                  </m:r>
                                </m:sub>
                              </m:sSub>
                            </m:e>
                          </m:d>
                          <m:r>
                            <a:rPr lang="en-US" sz="2000" b="0" i="1" smtClean="0">
                              <a:solidFill>
                                <a:schemeClr val="accent2">
                                  <a:lumMod val="50000"/>
                                </a:schemeClr>
                              </a:solidFill>
                              <a:latin typeface="Cambria Math" panose="02040503050406030204" pitchFamily="18" charset="0"/>
                              <a:ea typeface="Cambria Math" panose="02040503050406030204" pitchFamily="18" charset="0"/>
                            </a:rPr>
                            <m:t>−</m:t>
                          </m:r>
                          <m:r>
                            <a:rPr lang="en-US" sz="2000" b="0" i="1" smtClean="0">
                              <a:solidFill>
                                <a:schemeClr val="accent2">
                                  <a:lumMod val="50000"/>
                                </a:schemeClr>
                              </a:solidFill>
                              <a:latin typeface="Cambria Math" panose="02040503050406030204" pitchFamily="18" charset="0"/>
                              <a:ea typeface="Cambria Math" panose="02040503050406030204" pitchFamily="18" charset="0"/>
                            </a:rPr>
                            <m:t>𝐵</m:t>
                          </m:r>
                          <m:d>
                            <m:dPr>
                              <m:ctrlPr>
                                <a:rPr lang="en-US" sz="2000" i="1">
                                  <a:solidFill>
                                    <a:schemeClr val="accent2">
                                      <a:lumMod val="50000"/>
                                    </a:schemeClr>
                                  </a:solidFill>
                                  <a:latin typeface="Cambria Math" panose="02040503050406030204" pitchFamily="18" charset="0"/>
                                </a:rPr>
                              </m:ctrlPr>
                            </m:dPr>
                            <m:e>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i="1">
                                      <a:solidFill>
                                        <a:schemeClr val="accent2">
                                          <a:lumMod val="50000"/>
                                        </a:schemeClr>
                                      </a:solidFill>
                                      <a:latin typeface="Cambria Math" panose="02040503050406030204" pitchFamily="18" charset="0"/>
                                    </a:rPr>
                                    <m:t>1</m:t>
                                  </m:r>
                                </m:sub>
                              </m:sSub>
                              <m:r>
                                <a:rPr lang="en-US" sz="2000" i="1">
                                  <a:solidFill>
                                    <a:schemeClr val="accent2">
                                      <a:lumMod val="50000"/>
                                    </a:schemeClr>
                                  </a:solidFill>
                                  <a:latin typeface="Cambria Math" panose="02040503050406030204" pitchFamily="18" charset="0"/>
                                </a:rPr>
                                <m:t>,</m:t>
                              </m:r>
                              <m:sSub>
                                <m:sSubPr>
                                  <m:ctrlPr>
                                    <a:rPr lang="en-US" sz="2000" i="1">
                                      <a:solidFill>
                                        <a:schemeClr val="accent2">
                                          <a:lumMod val="50000"/>
                                        </a:schemeClr>
                                      </a:solidFill>
                                      <a:latin typeface="Cambria Math" panose="02040503050406030204" pitchFamily="18" charset="0"/>
                                    </a:rPr>
                                  </m:ctrlPr>
                                </m:sSubPr>
                                <m:e>
                                  <m:r>
                                    <a:rPr lang="en-US" sz="2000" i="1">
                                      <a:solidFill>
                                        <a:schemeClr val="accent2">
                                          <a:lumMod val="50000"/>
                                        </a:schemeClr>
                                      </a:solidFill>
                                      <a:latin typeface="Cambria Math" panose="02040503050406030204" pitchFamily="18" charset="0"/>
                                      <a:ea typeface="Cambria Math" panose="02040503050406030204" pitchFamily="18" charset="0"/>
                                    </a:rPr>
                                    <m:t>𝜃</m:t>
                                  </m:r>
                                </m:e>
                                <m:sub>
                                  <m:r>
                                    <a:rPr lang="en-US" sz="2000" i="1">
                                      <a:solidFill>
                                        <a:schemeClr val="accent2">
                                          <a:lumMod val="50000"/>
                                        </a:schemeClr>
                                      </a:solidFill>
                                      <a:latin typeface="Cambria Math" panose="02040503050406030204" pitchFamily="18" charset="0"/>
                                      <a:ea typeface="Cambria Math" panose="02040503050406030204" pitchFamily="18" charset="0"/>
                                    </a:rPr>
                                    <m:t>2</m:t>
                                  </m:r>
                                </m:sub>
                              </m:sSub>
                            </m:e>
                          </m:d>
                        </m:den>
                      </m:f>
                    </m:oMath>
                  </m:oMathPara>
                </a14:m>
                <a:endParaRPr lang="en-US" sz="2000" dirty="0">
                  <a:solidFill>
                    <a:schemeClr val="accent2">
                      <a:lumMod val="50000"/>
                    </a:schemeClr>
                  </a:solidFill>
                </a:endParaRPr>
              </a:p>
            </p:txBody>
          </p:sp>
        </mc:Choice>
        <mc:Fallback xmlns="">
          <p:sp>
            <p:nvSpPr>
              <p:cNvPr id="11" name="TextBox 10">
                <a:extLst>
                  <a:ext uri="{FF2B5EF4-FFF2-40B4-BE49-F238E27FC236}">
                    <a16:creationId xmlns:a16="http://schemas.microsoft.com/office/drawing/2014/main" id="{CDE20110-2B02-A840-ABA5-5AEC152BF37F}"/>
                  </a:ext>
                </a:extLst>
              </p:cNvPr>
              <p:cNvSpPr txBox="1">
                <a:spLocks noRot="1" noChangeAspect="1" noMove="1" noResize="1" noEditPoints="1" noAdjustHandles="1" noChangeArrowheads="1" noChangeShapeType="1" noTextEdit="1"/>
              </p:cNvSpPr>
              <p:nvPr/>
            </p:nvSpPr>
            <p:spPr>
              <a:xfrm>
                <a:off x="5486400" y="5595428"/>
                <a:ext cx="2971800" cy="675185"/>
              </a:xfrm>
              <a:prstGeom prst="rect">
                <a:avLst/>
              </a:prstGeom>
              <a:blipFill>
                <a:blip r:embed="rId4"/>
                <a:stretch>
                  <a:fillRect b="-185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1613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a:xfrm>
            <a:off x="309093" y="531951"/>
            <a:ext cx="11044707" cy="678664"/>
          </a:xfrm>
        </p:spPr>
        <p:txBody>
          <a:bodyPr/>
          <a:lstStyle/>
          <a:p>
            <a:r>
              <a:rPr lang="en-US" dirty="0"/>
              <a:t>Entanglement Witness</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12</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421C429A-D1B3-0742-AE3F-E20F79E5F396}"/>
                  </a:ext>
                </a:extLst>
              </p:cNvPr>
              <p:cNvSpPr txBox="1">
                <a:spLocks/>
              </p:cNvSpPr>
              <p:nvPr/>
            </p:nvSpPr>
            <p:spPr>
              <a:xfrm>
                <a:off x="417229" y="4908156"/>
                <a:ext cx="4535771" cy="1157361"/>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rPr>
                  <a:t>* For hidden variable theory of Einstein-</a:t>
                </a:r>
                <a:r>
                  <a:rPr lang="en-US" sz="2000" dirty="0" err="1">
                    <a:solidFill>
                      <a:schemeClr val="tx2"/>
                    </a:solidFill>
                  </a:rPr>
                  <a:t>Podolsky</a:t>
                </a:r>
                <a:r>
                  <a:rPr lang="en-US" sz="2000" dirty="0">
                    <a:solidFill>
                      <a:schemeClr val="tx2"/>
                    </a:solidFill>
                  </a:rPr>
                  <a:t>-Rosen (EPR):</a:t>
                </a:r>
                <a:endParaRPr lang="en-US" sz="800" i="1" dirty="0">
                  <a:solidFill>
                    <a:schemeClr val="tx2"/>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solidFill>
                            <a:schemeClr val="tx2"/>
                          </a:solidFill>
                          <a:latin typeface="Cambria Math" panose="02040503050406030204" pitchFamily="18" charset="0"/>
                        </a:rPr>
                        <m:t>𝑅</m:t>
                      </m:r>
                      <m:r>
                        <a:rPr lang="en-US" sz="2000" i="1" smtClean="0">
                          <a:solidFill>
                            <a:schemeClr val="tx2"/>
                          </a:solidFill>
                          <a:latin typeface="Cambria Math" panose="02040503050406030204" pitchFamily="18" charset="0"/>
                        </a:rPr>
                        <m:t>=</m:t>
                      </m:r>
                      <m:r>
                        <a:rPr lang="en-US" sz="2000" i="1" smtClean="0">
                          <a:solidFill>
                            <a:schemeClr val="tx2"/>
                          </a:solidFill>
                          <a:latin typeface="Cambria Math" panose="02040503050406030204" pitchFamily="18" charset="0"/>
                        </a:rPr>
                        <m:t>𝑓</m:t>
                      </m:r>
                      <m:r>
                        <a:rPr lang="en-US" sz="2000" i="1" smtClean="0">
                          <a:solidFill>
                            <a:schemeClr val="tx2"/>
                          </a:solidFill>
                          <a:latin typeface="Cambria Math" panose="02040503050406030204" pitchFamily="18" charset="0"/>
                        </a:rPr>
                        <m:t>(</m:t>
                      </m:r>
                      <m:sSub>
                        <m:sSubPr>
                          <m:ctrlPr>
                            <a:rPr lang="en-US" sz="2000" i="1" smtClean="0">
                              <a:solidFill>
                                <a:schemeClr val="tx2"/>
                              </a:solidFill>
                              <a:latin typeface="Cambria Math" panose="02040503050406030204" pitchFamily="18" charset="0"/>
                            </a:rPr>
                          </m:ctrlPr>
                        </m:sSubPr>
                        <m:e>
                          <m:r>
                            <a:rPr lang="en-US" sz="2000" i="1" smtClean="0">
                              <a:solidFill>
                                <a:schemeClr val="tx2"/>
                              </a:solidFill>
                              <a:latin typeface="Cambria Math" panose="02040503050406030204" pitchFamily="18" charset="0"/>
                            </a:rPr>
                            <m:t>𝐴</m:t>
                          </m:r>
                        </m:e>
                        <m:sub>
                          <m:r>
                            <a:rPr lang="en-US" sz="2000" i="1" smtClean="0">
                              <a:solidFill>
                                <a:schemeClr val="tx2"/>
                              </a:solidFill>
                              <a:latin typeface="Cambria Math" panose="02040503050406030204" pitchFamily="18" charset="0"/>
                            </a:rPr>
                            <m:t>𝑝</m:t>
                          </m:r>
                          <m:r>
                            <a:rPr lang="en-US" sz="2000" i="1" smtClean="0">
                              <a:solidFill>
                                <a:schemeClr val="tx2"/>
                              </a:solidFill>
                              <a:latin typeface="Cambria Math" panose="02040503050406030204" pitchFamily="18" charset="0"/>
                            </a:rPr>
                            <m:t>,1</m:t>
                          </m:r>
                        </m:sub>
                      </m:sSub>
                      <m:r>
                        <a:rPr lang="en-US" sz="2000" i="1" smtClean="0">
                          <a:solidFill>
                            <a:schemeClr val="tx2"/>
                          </a:solidFill>
                          <a:latin typeface="Cambria Math" panose="02040503050406030204" pitchFamily="18" charset="0"/>
                        </a:rPr>
                        <m:t>,</m:t>
                      </m:r>
                      <m:sSub>
                        <m:sSubPr>
                          <m:ctrlPr>
                            <a:rPr lang="en-US" sz="2000" i="1" smtClean="0">
                              <a:solidFill>
                                <a:schemeClr val="tx2"/>
                              </a:solidFill>
                              <a:latin typeface="Cambria Math" panose="02040503050406030204" pitchFamily="18" charset="0"/>
                            </a:rPr>
                          </m:ctrlPr>
                        </m:sSubPr>
                        <m:e>
                          <m:r>
                            <a:rPr lang="en-US" sz="2000" i="1" smtClean="0">
                              <a:solidFill>
                                <a:schemeClr val="tx2"/>
                              </a:solidFill>
                              <a:latin typeface="Cambria Math" panose="02040503050406030204" pitchFamily="18" charset="0"/>
                            </a:rPr>
                            <m:t>𝐴</m:t>
                          </m:r>
                        </m:e>
                        <m:sub>
                          <m:r>
                            <a:rPr lang="en-US" sz="2000" i="1" smtClean="0">
                              <a:solidFill>
                                <a:schemeClr val="tx2"/>
                              </a:solidFill>
                              <a:latin typeface="Cambria Math" panose="02040503050406030204" pitchFamily="18" charset="0"/>
                            </a:rPr>
                            <m:t>𝑝</m:t>
                          </m:r>
                          <m:r>
                            <a:rPr lang="en-US" sz="2000" i="1" smtClean="0">
                              <a:solidFill>
                                <a:schemeClr val="tx2"/>
                              </a:solidFill>
                              <a:latin typeface="Cambria Math" panose="02040503050406030204" pitchFamily="18" charset="0"/>
                            </a:rPr>
                            <m:t>,2</m:t>
                          </m:r>
                        </m:sub>
                      </m:sSub>
                      <m:r>
                        <a:rPr lang="en-US" sz="2000" i="1">
                          <a:solidFill>
                            <a:schemeClr val="tx2"/>
                          </a:solidFill>
                          <a:latin typeface="Cambria Math" panose="02040503050406030204" pitchFamily="18" charset="0"/>
                        </a:rPr>
                        <m:t>, </m:t>
                      </m:r>
                      <m:r>
                        <a:rPr lang="en-US" sz="2000" i="1">
                          <a:solidFill>
                            <a:schemeClr val="tx2"/>
                          </a:solidFill>
                          <a:latin typeface="Cambria Math" panose="02040503050406030204" pitchFamily="18" charset="0"/>
                        </a:rPr>
                        <m:t>h𝑖𝑑𝑑𝑒𝑛</m:t>
                      </m:r>
                      <m:r>
                        <a:rPr lang="en-US" sz="2000" i="1" smtClean="0">
                          <a:solidFill>
                            <a:schemeClr val="tx2"/>
                          </a:solidFill>
                          <a:latin typeface="Cambria Math" panose="02040503050406030204" pitchFamily="18" charset="0"/>
                        </a:rPr>
                        <m:t> </m:t>
                      </m:r>
                      <m:r>
                        <a:rPr lang="en-US" sz="2000" i="1">
                          <a:solidFill>
                            <a:schemeClr val="tx2"/>
                          </a:solidFill>
                          <a:latin typeface="Cambria Math" panose="02040503050406030204" pitchFamily="18" charset="0"/>
                        </a:rPr>
                        <m:t>𝑣𝑎𝑟𝑖𝑎𝑏𝑙𝑒𝑠</m:t>
                      </m:r>
                      <m:r>
                        <a:rPr lang="en-US" sz="2000" i="1">
                          <a:solidFill>
                            <a:schemeClr val="tx2"/>
                          </a:solidFill>
                          <a:latin typeface="Cambria Math" panose="02040503050406030204" pitchFamily="18" charset="0"/>
                        </a:rPr>
                        <m:t>)≤2</m:t>
                      </m:r>
                    </m:oMath>
                  </m:oMathPara>
                </a14:m>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p:txBody>
          </p:sp>
        </mc:Choice>
        <mc:Fallback xmlns="">
          <p:sp>
            <p:nvSpPr>
              <p:cNvPr id="10" name="Text Placeholder 4">
                <a:extLst>
                  <a:ext uri="{FF2B5EF4-FFF2-40B4-BE49-F238E27FC236}">
                    <a16:creationId xmlns:a16="http://schemas.microsoft.com/office/drawing/2014/main" id="{421C429A-D1B3-0742-AE3F-E20F79E5F396}"/>
                  </a:ext>
                </a:extLst>
              </p:cNvPr>
              <p:cNvSpPr txBox="1">
                <a:spLocks noRot="1" noChangeAspect="1" noMove="1" noResize="1" noEditPoints="1" noAdjustHandles="1" noChangeArrowheads="1" noChangeShapeType="1" noTextEdit="1"/>
              </p:cNvSpPr>
              <p:nvPr/>
            </p:nvSpPr>
            <p:spPr>
              <a:xfrm>
                <a:off x="417229" y="4908156"/>
                <a:ext cx="4535771" cy="1157361"/>
              </a:xfrm>
              <a:prstGeom prst="rect">
                <a:avLst/>
              </a:prstGeom>
              <a:blipFill>
                <a:blip r:embed="rId3"/>
                <a:stretch>
                  <a:fillRect l="-1397" t="-107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22FF3FC-F7F7-524C-B68D-29BC564AFA47}"/>
              </a:ext>
            </a:extLst>
          </p:cNvPr>
          <p:cNvPicPr>
            <a:picLocks noChangeAspect="1"/>
          </p:cNvPicPr>
          <p:nvPr/>
        </p:nvPicPr>
        <p:blipFill>
          <a:blip r:embed="rId4"/>
          <a:stretch>
            <a:fillRect/>
          </a:stretch>
        </p:blipFill>
        <p:spPr>
          <a:xfrm>
            <a:off x="6003378" y="1600200"/>
            <a:ext cx="5353050" cy="3476625"/>
          </a:xfrm>
          <a:prstGeom prst="rect">
            <a:avLst/>
          </a:prstGeom>
        </p:spPr>
      </p:pic>
      <p:sp>
        <p:nvSpPr>
          <p:cNvPr id="5" name="Rectangle 4">
            <a:extLst>
              <a:ext uri="{FF2B5EF4-FFF2-40B4-BE49-F238E27FC236}">
                <a16:creationId xmlns:a16="http://schemas.microsoft.com/office/drawing/2014/main" id="{0A2DBD25-3CA7-5947-8A17-3D6A82C944B6}"/>
              </a:ext>
            </a:extLst>
          </p:cNvPr>
          <p:cNvSpPr/>
          <p:nvPr/>
        </p:nvSpPr>
        <p:spPr>
          <a:xfrm>
            <a:off x="5726949" y="5234520"/>
            <a:ext cx="5905908" cy="830997"/>
          </a:xfrm>
          <a:prstGeom prst="rect">
            <a:avLst/>
          </a:prstGeom>
        </p:spPr>
        <p:txBody>
          <a:bodyPr wrap="square">
            <a:spAutoFit/>
          </a:bodyPr>
          <a:lstStyle/>
          <a:p>
            <a:r>
              <a:rPr lang="en-US" sz="1600" dirty="0" err="1">
                <a:solidFill>
                  <a:schemeClr val="tx2"/>
                </a:solidFill>
                <a:latin typeface="Arial" panose="020B0604020202020204" pitchFamily="34" charset="0"/>
                <a:cs typeface="Arial" panose="020B0604020202020204" pitchFamily="34" charset="0"/>
              </a:rPr>
              <a:t>Ivashkin</a:t>
            </a:r>
            <a:r>
              <a:rPr lang="en-US" sz="1600" dirty="0">
                <a:solidFill>
                  <a:schemeClr val="tx2"/>
                </a:solidFill>
                <a:latin typeface="Arial" panose="020B0604020202020204" pitchFamily="34" charset="0"/>
                <a:cs typeface="Arial" panose="020B0604020202020204" pitchFamily="34" charset="0"/>
              </a:rPr>
              <a:t>, A., </a:t>
            </a:r>
            <a:r>
              <a:rPr lang="en-US" sz="1600" dirty="0" err="1">
                <a:solidFill>
                  <a:schemeClr val="tx2"/>
                </a:solidFill>
                <a:latin typeface="Arial" panose="020B0604020202020204" pitchFamily="34" charset="0"/>
                <a:cs typeface="Arial" panose="020B0604020202020204" pitchFamily="34" charset="0"/>
              </a:rPr>
              <a:t>Abdurashitov</a:t>
            </a:r>
            <a:r>
              <a:rPr lang="en-US" sz="1600" dirty="0">
                <a:solidFill>
                  <a:schemeClr val="tx2"/>
                </a:solidFill>
                <a:latin typeface="Arial" panose="020B0604020202020204" pitchFamily="34" charset="0"/>
                <a:cs typeface="Arial" panose="020B0604020202020204" pitchFamily="34" charset="0"/>
              </a:rPr>
              <a:t>, D., Baranov, A. </a:t>
            </a:r>
            <a:r>
              <a:rPr lang="en-US" sz="1600" i="1" dirty="0">
                <a:solidFill>
                  <a:schemeClr val="tx2"/>
                </a:solidFill>
                <a:latin typeface="Arial" panose="020B0604020202020204" pitchFamily="34" charset="0"/>
                <a:cs typeface="Arial" panose="020B0604020202020204" pitchFamily="34" charset="0"/>
              </a:rPr>
              <a:t>et al.</a:t>
            </a:r>
            <a:r>
              <a:rPr lang="en-US" sz="1600" dirty="0">
                <a:solidFill>
                  <a:schemeClr val="tx2"/>
                </a:solidFill>
                <a:latin typeface="Arial" panose="020B0604020202020204" pitchFamily="34" charset="0"/>
                <a:cs typeface="Arial" panose="020B0604020202020204" pitchFamily="34" charset="0"/>
              </a:rPr>
              <a:t> Testing entanglement of annihilation photons. </a:t>
            </a:r>
            <a:r>
              <a:rPr lang="en-US" sz="1600" i="1" dirty="0">
                <a:solidFill>
                  <a:schemeClr val="tx2"/>
                </a:solidFill>
                <a:latin typeface="Arial" panose="020B0604020202020204" pitchFamily="34" charset="0"/>
                <a:cs typeface="Arial" panose="020B0604020202020204" pitchFamily="34" charset="0"/>
              </a:rPr>
              <a:t>Sci Rep</a:t>
            </a:r>
            <a:r>
              <a:rPr lang="en-US" sz="1600" dirty="0">
                <a:solidFill>
                  <a:schemeClr val="tx2"/>
                </a:solidFill>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13</a:t>
            </a:r>
            <a:r>
              <a:rPr lang="en-US" sz="1600" dirty="0">
                <a:solidFill>
                  <a:schemeClr val="tx2"/>
                </a:solidFill>
                <a:latin typeface="Arial" panose="020B0604020202020204" pitchFamily="34" charset="0"/>
                <a:cs typeface="Arial" panose="020B0604020202020204" pitchFamily="34" charset="0"/>
              </a:rPr>
              <a:t>, 7559 (2023). </a:t>
            </a:r>
          </a:p>
          <a:p>
            <a:r>
              <a:rPr lang="en-US" sz="1600" u="sng" dirty="0">
                <a:solidFill>
                  <a:schemeClr val="tx2"/>
                </a:solidFill>
                <a:latin typeface="Arial" panose="020B0604020202020204" pitchFamily="34" charset="0"/>
                <a:cs typeface="Arial" panose="020B0604020202020204" pitchFamily="34" charset="0"/>
              </a:rPr>
              <a:t>https://</a:t>
            </a:r>
            <a:r>
              <a:rPr lang="en-US" sz="1600" u="sng" dirty="0" err="1">
                <a:solidFill>
                  <a:schemeClr val="tx2"/>
                </a:solidFill>
                <a:latin typeface="Arial" panose="020B0604020202020204" pitchFamily="34" charset="0"/>
                <a:cs typeface="Arial" panose="020B0604020202020204" pitchFamily="34" charset="0"/>
              </a:rPr>
              <a:t>doi.org</a:t>
            </a:r>
            <a:r>
              <a:rPr lang="en-US" sz="1600" u="sng" dirty="0">
                <a:solidFill>
                  <a:schemeClr val="tx2"/>
                </a:solidFill>
                <a:latin typeface="Arial" panose="020B0604020202020204" pitchFamily="34" charset="0"/>
                <a:cs typeface="Arial" panose="020B0604020202020204" pitchFamily="34" charset="0"/>
              </a:rPr>
              <a:t>/10.1038/s41598-023-34767-8</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D4ED907-3844-4A4B-9695-049044364597}"/>
                  </a:ext>
                </a:extLst>
              </p:cNvPr>
              <p:cNvSpPr txBox="1"/>
              <p:nvPr/>
            </p:nvSpPr>
            <p:spPr>
              <a:xfrm>
                <a:off x="7924800" y="1414631"/>
                <a:ext cx="1636089" cy="369332"/>
              </a:xfrm>
              <a:prstGeom prst="rect">
                <a:avLst/>
              </a:prstGeom>
              <a:solidFill>
                <a:schemeClr val="tx2">
                  <a:lumMod val="40000"/>
                  <a:lumOff val="6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rPr>
                        <m:t>=90</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4D4ED907-3844-4A4B-9695-049044364597}"/>
                  </a:ext>
                </a:extLst>
              </p:cNvPr>
              <p:cNvSpPr txBox="1">
                <a:spLocks noRot="1" noChangeAspect="1" noMove="1" noResize="1" noEditPoints="1" noAdjustHandles="1" noChangeArrowheads="1" noChangeShapeType="1" noTextEdit="1"/>
              </p:cNvSpPr>
              <p:nvPr/>
            </p:nvSpPr>
            <p:spPr>
              <a:xfrm>
                <a:off x="7924800" y="1414631"/>
                <a:ext cx="163608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C9A4D6F-D701-D245-A448-33EFC5E0D816}"/>
                  </a:ext>
                </a:extLst>
              </p:cNvPr>
              <p:cNvGraphicFramePr>
                <a:graphicFrameLocks noGrp="1"/>
              </p:cNvGraphicFramePr>
              <p:nvPr>
                <p:extLst>
                  <p:ext uri="{D42A27DB-BD31-4B8C-83A1-F6EECF244321}">
                    <p14:modId xmlns:p14="http://schemas.microsoft.com/office/powerpoint/2010/main" val="1168942314"/>
                  </p:ext>
                </p:extLst>
              </p:nvPr>
            </p:nvGraphicFramePr>
            <p:xfrm>
              <a:off x="414711" y="1568555"/>
              <a:ext cx="5071689" cy="2980758"/>
            </p:xfrm>
            <a:graphic>
              <a:graphicData uri="http://schemas.openxmlformats.org/drawingml/2006/table">
                <a:tbl>
                  <a:tblPr firstRow="1" bandRow="1">
                    <a:tableStyleId>{00A15C55-8517-42AA-B614-E9B94910E393}</a:tableStyleId>
                  </a:tblPr>
                  <a:tblGrid>
                    <a:gridCol w="3479800">
                      <a:extLst>
                        <a:ext uri="{9D8B030D-6E8A-4147-A177-3AD203B41FA5}">
                          <a16:colId xmlns:a16="http://schemas.microsoft.com/office/drawing/2014/main" val="684922264"/>
                        </a:ext>
                      </a:extLst>
                    </a:gridCol>
                    <a:gridCol w="1591889">
                      <a:extLst>
                        <a:ext uri="{9D8B030D-6E8A-4147-A177-3AD203B41FA5}">
                          <a16:colId xmlns:a16="http://schemas.microsoft.com/office/drawing/2014/main" val="702362280"/>
                        </a:ext>
                      </a:extLst>
                    </a:gridCol>
                  </a:tblGrid>
                  <a:tr h="370429">
                    <a:tc>
                      <a:txBody>
                        <a:bodyPr/>
                        <a:lstStyle/>
                        <a:p>
                          <a:pPr algn="ctr" fontAlgn="base"/>
                          <a:r>
                            <a:rPr lang="en-US" sz="1800" dirty="0">
                              <a:effectLst/>
                            </a:rPr>
                            <a:t>Two-gamma Initial State</a:t>
                          </a:r>
                          <a:endParaRPr lang="en-US" sz="1800" b="1" i="0" dirty="0">
                            <a:solidFill>
                              <a:srgbClr val="000000"/>
                            </a:solidFill>
                            <a:effectLst/>
                          </a:endParaRPr>
                        </a:p>
                      </a:txBody>
                      <a:tcPr anchor="ctr"/>
                    </a:tc>
                    <a:tc>
                      <a:txBody>
                        <a:bodyPr/>
                        <a:lstStyle/>
                        <a:p>
                          <a:pPr algn="ctr" fontAlgn="base"/>
                          <a:r>
                            <a:rPr lang="en-US" sz="1800" dirty="0">
                              <a:effectLst/>
                            </a:rPr>
                            <a:t>Entanglement Witness​ (</a:t>
                          </a:r>
                          <a14:m>
                            <m:oMath xmlns:m="http://schemas.openxmlformats.org/officeDocument/2006/math">
                              <m:r>
                                <a:rPr lang="en-US" sz="1800" b="0" i="1" smtClean="0">
                                  <a:effectLst/>
                                  <a:latin typeface="Cambria Math" panose="02040503050406030204" pitchFamily="18" charset="0"/>
                                </a:rPr>
                                <m:t>𝑅</m:t>
                              </m:r>
                            </m:oMath>
                          </a14:m>
                          <a:r>
                            <a:rPr lang="en-US" sz="1800" dirty="0">
                              <a:effectLst/>
                            </a:rPr>
                            <a:t>)</a:t>
                          </a:r>
                          <a:endParaRPr lang="en-US" sz="1800" b="1" i="0" dirty="0">
                            <a:solidFill>
                              <a:srgbClr val="000000"/>
                            </a:solidFill>
                            <a:effectLst/>
                          </a:endParaRPr>
                        </a:p>
                      </a:txBody>
                      <a:tcPr anchor="ctr"/>
                    </a:tc>
                    <a:extLst>
                      <a:ext uri="{0D108BD9-81ED-4DB2-BD59-A6C34878D82A}">
                        <a16:rowId xmlns:a16="http://schemas.microsoft.com/office/drawing/2014/main" val="3070368624"/>
                      </a:ext>
                    </a:extLst>
                  </a:tr>
                  <a:tr h="370429">
                    <a:tc>
                      <a:txBody>
                        <a:bodyPr/>
                        <a:lstStyle/>
                        <a:p>
                          <a:pPr algn="l" fontAlgn="base"/>
                          <a:r>
                            <a:rPr lang="en-US" sz="1800" dirty="0">
                              <a:effectLst/>
                            </a:rPr>
                            <a:t>Uncorrelated (</a:t>
                          </a:r>
                          <a14:m>
                            <m:oMath xmlns:m="http://schemas.openxmlformats.org/officeDocument/2006/math">
                              <m:r>
                                <a:rPr lang="en-US" sz="1800" b="0" i="1" smtClean="0">
                                  <a:effectLst/>
                                  <a:latin typeface="Cambria Math" panose="02040503050406030204" pitchFamily="18" charset="0"/>
                                </a:rPr>
                                <m:t>𝐵</m:t>
                              </m:r>
                              <m:r>
                                <a:rPr lang="en-US" sz="1800" b="0" i="1" smtClean="0">
                                  <a:effectLst/>
                                  <a:latin typeface="Cambria Math" panose="02040503050406030204" pitchFamily="18" charset="0"/>
                                </a:rPr>
                                <m:t>=0</m:t>
                              </m:r>
                            </m:oMath>
                          </a14:m>
                          <a:r>
                            <a:rPr lang="en-US" sz="1800" dirty="0">
                              <a:effectLst/>
                            </a:rPr>
                            <a:t>)</a:t>
                          </a:r>
                        </a:p>
                      </a:txBody>
                      <a:tcPr anchor="ctr"/>
                    </a:tc>
                    <a:tc>
                      <a:txBody>
                        <a:bodyPr/>
                        <a:lstStyle/>
                        <a:p>
                          <a:pPr algn="l" rtl="0" fontAlgn="base"/>
                          <a14:m>
                            <m:oMathPara xmlns:m="http://schemas.openxmlformats.org/officeDocument/2006/math">
                              <m:oMathParaPr>
                                <m:jc m:val="centerGroup"/>
                              </m:oMathParaPr>
                              <m:oMath xmlns:m="http://schemas.openxmlformats.org/officeDocument/2006/math">
                                <m:r>
                                  <a:rPr lang="en-US" sz="1800" smtClean="0">
                                    <a:effectLst/>
                                    <a:latin typeface="Cambria Math" panose="02040503050406030204" pitchFamily="18" charset="0"/>
                                  </a:rPr>
                                  <m:t>𝑅</m:t>
                                </m:r>
                                <m:r>
                                  <a:rPr lang="en-US" sz="1800" smtClean="0">
                                    <a:effectLst/>
                                    <a:latin typeface="Cambria Math" panose="02040503050406030204" pitchFamily="18" charset="0"/>
                                  </a:rPr>
                                  <m:t>=1</m:t>
                                </m:r>
                              </m:oMath>
                            </m:oMathPara>
                          </a14:m>
                          <a:endParaRPr lang="en-US" sz="1800" b="0" i="0" dirty="0">
                            <a:solidFill>
                              <a:srgbClr val="000000"/>
                            </a:solidFill>
                            <a:effectLst/>
                          </a:endParaRPr>
                        </a:p>
                      </a:txBody>
                      <a:tcPr anchor="ctr"/>
                    </a:tc>
                    <a:extLst>
                      <a:ext uri="{0D108BD9-81ED-4DB2-BD59-A6C34878D82A}">
                        <a16:rowId xmlns:a16="http://schemas.microsoft.com/office/drawing/2014/main" val="2609273421"/>
                      </a:ext>
                    </a:extLst>
                  </a:tr>
                  <a:tr h="666582">
                    <a:tc>
                      <a:txBody>
                        <a:bodyPr/>
                        <a:lstStyle/>
                        <a:p>
                          <a:pPr algn="l"/>
                          <a:r>
                            <a:rPr lang="en-US" sz="1800" dirty="0"/>
                            <a:t>Separable (not entangled, classical)</a:t>
                          </a:r>
                        </a:p>
                        <a:p>
                          <a:pPr algn="l"/>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a:latin typeface="Cambria Math" panose="02040503050406030204" pitchFamily="18" charset="0"/>
                                        </a:rPr>
                                        <m:t>𝐻</m:t>
                                      </m:r>
                                      <m:r>
                                        <a:rPr lang="en-US" sz="1800">
                                          <a:latin typeface="Cambria Math" panose="02040503050406030204" pitchFamily="18" charset="0"/>
                                        </a:rPr>
                                        <m:t>⟩</m:t>
                                      </m:r>
                                    </m:e>
                                  </m:d>
                                </m:e>
                                <m:sub>
                                  <m:r>
                                    <a:rPr lang="en-US" sz="1800" smtClean="0">
                                      <a:latin typeface="Cambria Math" panose="02040503050406030204" pitchFamily="18" charset="0"/>
                                    </a:rPr>
                                    <m:t>1</m:t>
                                  </m:r>
                                </m:sub>
                              </m:sSub>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𝑉</m:t>
                                      </m:r>
                                      <m:r>
                                        <a:rPr lang="en-US" sz="1800">
                                          <a:latin typeface="Cambria Math" panose="02040503050406030204" pitchFamily="18" charset="0"/>
                                        </a:rPr>
                                        <m:t>⟩</m:t>
                                      </m:r>
                                    </m:e>
                                  </m:d>
                                </m:e>
                                <m:sub>
                                  <m:r>
                                    <a:rPr lang="en-US" sz="1800" smtClean="0">
                                      <a:latin typeface="Cambria Math" panose="02040503050406030204" pitchFamily="18" charset="0"/>
                                    </a:rPr>
                                    <m:t>2</m:t>
                                  </m:r>
                                </m:sub>
                              </m:sSub>
                            </m:oMath>
                          </a14:m>
                          <a:r>
                            <a:rPr lang="en-US" sz="1800" dirty="0"/>
                            <a:t>  or  </a:t>
                          </a:r>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𝑉</m:t>
                                      </m:r>
                                      <m:r>
                                        <a:rPr lang="en-US" sz="1800">
                                          <a:latin typeface="Cambria Math" panose="02040503050406030204" pitchFamily="18" charset="0"/>
                                        </a:rPr>
                                        <m:t>⟩</m:t>
                                      </m:r>
                                    </m:e>
                                  </m:d>
                                </m:e>
                                <m:sub>
                                  <m:r>
                                    <a:rPr lang="en-US" sz="1800">
                                      <a:latin typeface="Cambria Math" panose="02040503050406030204" pitchFamily="18" charset="0"/>
                                    </a:rPr>
                                    <m:t>1</m:t>
                                  </m:r>
                                </m:sub>
                              </m:sSub>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𝐻</m:t>
                                      </m:r>
                                      <m:r>
                                        <a:rPr lang="en-US" sz="1800">
                                          <a:latin typeface="Cambria Math" panose="02040503050406030204" pitchFamily="18" charset="0"/>
                                        </a:rPr>
                                        <m:t>⟩</m:t>
                                      </m:r>
                                    </m:e>
                                  </m:d>
                                </m:e>
                                <m:sub>
                                  <m:r>
                                    <a:rPr lang="en-US" sz="1800">
                                      <a:latin typeface="Cambria Math" panose="02040503050406030204" pitchFamily="18" charset="0"/>
                                    </a:rPr>
                                    <m:t>2</m:t>
                                  </m:r>
                                </m:sub>
                              </m:sSub>
                            </m:oMath>
                          </a14:m>
                          <a:endParaRPr 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smtClean="0">
                                    <a:effectLst/>
                                    <a:latin typeface="Cambria Math" panose="02040503050406030204" pitchFamily="18" charset="0"/>
                                  </a:rPr>
                                  <m:t>𝑅</m:t>
                                </m:r>
                                <m:r>
                                  <a:rPr lang="en-US" sz="1800" smtClean="0">
                                    <a:effectLst/>
                                    <a:latin typeface="Cambria Math" panose="02040503050406030204" pitchFamily="18" charset="0"/>
                                  </a:rPr>
                                  <m:t>=1.63</m:t>
                                </m:r>
                              </m:oMath>
                            </m:oMathPara>
                          </a14:m>
                          <a:endParaRPr lang="en-US" sz="1800" b="0" i="0" dirty="0">
                            <a:solidFill>
                              <a:srgbClr val="000000"/>
                            </a:solidFill>
                            <a:effectLst/>
                          </a:endParaRPr>
                        </a:p>
                      </a:txBody>
                      <a:tcPr anchor="ctr"/>
                    </a:tc>
                    <a:extLst>
                      <a:ext uri="{0D108BD9-81ED-4DB2-BD59-A6C34878D82A}">
                        <a16:rowId xmlns:a16="http://schemas.microsoft.com/office/drawing/2014/main" val="1410773668"/>
                      </a:ext>
                    </a:extLst>
                  </a:tr>
                  <a:tr h="370429">
                    <a:tc>
                      <a:txBody>
                        <a:bodyPr/>
                        <a:lstStyle/>
                        <a:p>
                          <a:pPr algn="l"/>
                          <a:r>
                            <a:rPr lang="en-US" sz="1800" dirty="0"/>
                            <a:t>EPR (hidden variables)*</a:t>
                          </a:r>
                          <a:endParaRPr lang="en-US" sz="18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smtClean="0">
                                    <a:effectLst/>
                                    <a:latin typeface="Cambria Math" panose="02040503050406030204" pitchFamily="18" charset="0"/>
                                  </a:rPr>
                                  <m:t>𝑅</m:t>
                                </m:r>
                                <m:r>
                                  <a:rPr lang="en-US" sz="1800" smtClean="0">
                                    <a:effectLst/>
                                    <a:latin typeface="Cambria Math" panose="02040503050406030204" pitchFamily="18" charset="0"/>
                                  </a:rPr>
                                  <m:t>≤2</m:t>
                                </m:r>
                              </m:oMath>
                            </m:oMathPara>
                          </a14:m>
                          <a:endParaRPr lang="en-US" sz="1800" dirty="0">
                            <a:effectLst/>
                          </a:endParaRPr>
                        </a:p>
                      </a:txBody>
                      <a:tcPr anchor="ctr"/>
                    </a:tc>
                    <a:extLst>
                      <a:ext uri="{0D108BD9-81ED-4DB2-BD59-A6C34878D82A}">
                        <a16:rowId xmlns:a16="http://schemas.microsoft.com/office/drawing/2014/main" val="809957873"/>
                      </a:ext>
                    </a:extLst>
                  </a:tr>
                  <a:tr h="93146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t>Entangled </a:t>
                          </a:r>
                        </a:p>
                        <a:p>
                          <a:pPr marL="0" marR="0" lvl="0" indent="0" algn="l" defTabSz="914400" rtl="0" eaLnBrk="1" fontAlgn="base"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l-GR" sz="1800" smtClean="0">
                                        <a:latin typeface="Cambria Math" panose="02040503050406030204" pitchFamily="18" charset="0"/>
                                      </a:rPr>
                                      <m:t>𝛹</m:t>
                                    </m:r>
                                    <m:r>
                                      <a:rPr lang="en-US" sz="1800">
                                        <a:latin typeface="Cambria Math" panose="02040503050406030204" pitchFamily="18" charset="0"/>
                                      </a:rPr>
                                      <m:t>⟩</m:t>
                                    </m:r>
                                  </m:e>
                                </m:d>
                                <m:r>
                                  <a:rPr lang="en-US" sz="1800" smtClean="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1</m:t>
                                    </m:r>
                                  </m:num>
                                  <m:den>
                                    <m:rad>
                                      <m:radPr>
                                        <m:degHide m:val="on"/>
                                        <m:ctrlPr>
                                          <a:rPr lang="en-US" sz="1800" i="1">
                                            <a:latin typeface="Cambria Math" panose="02040503050406030204" pitchFamily="18" charset="0"/>
                                          </a:rPr>
                                        </m:ctrlPr>
                                      </m:radPr>
                                      <m:deg/>
                                      <m:e>
                                        <m:r>
                                          <a:rPr lang="en-US" sz="1800">
                                            <a:latin typeface="Cambria Math" panose="02040503050406030204" pitchFamily="18" charset="0"/>
                                          </a:rPr>
                                          <m:t>2</m:t>
                                        </m:r>
                                      </m:e>
                                    </m:rad>
                                  </m:den>
                                </m:f>
                                <m:d>
                                  <m:dPr>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a:latin typeface="Cambria Math" panose="02040503050406030204" pitchFamily="18" charset="0"/>
                                              </a:rPr>
                                              <m:t>𝐻</m:t>
                                            </m:r>
                                            <m:r>
                                              <a:rPr lang="en-US" sz="1800">
                                                <a:latin typeface="Cambria Math" panose="02040503050406030204" pitchFamily="18" charset="0"/>
                                              </a:rPr>
                                              <m:t>⟩</m:t>
                                            </m:r>
                                          </m:e>
                                        </m:d>
                                      </m:e>
                                      <m:sub>
                                        <m:r>
                                          <a:rPr lang="en-US" sz="1800" smtClean="0">
                                            <a:latin typeface="Cambria Math" panose="02040503050406030204" pitchFamily="18" charset="0"/>
                                          </a:rPr>
                                          <m:t>1</m:t>
                                        </m:r>
                                      </m:sub>
                                    </m:sSub>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𝑉</m:t>
                                            </m:r>
                                            <m:r>
                                              <a:rPr lang="en-US" sz="1800">
                                                <a:latin typeface="Cambria Math" panose="02040503050406030204" pitchFamily="18" charset="0"/>
                                              </a:rPr>
                                              <m:t>⟩</m:t>
                                            </m:r>
                                          </m:e>
                                        </m:d>
                                      </m:e>
                                      <m:sub>
                                        <m:r>
                                          <a:rPr lang="en-US" sz="1800" smtClean="0">
                                            <a:latin typeface="Cambria Math" panose="02040503050406030204" pitchFamily="18" charset="0"/>
                                          </a:rPr>
                                          <m:t>2</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𝑉</m:t>
                                            </m:r>
                                            <m:r>
                                              <a:rPr lang="en-US" sz="1800">
                                                <a:latin typeface="Cambria Math" panose="02040503050406030204" pitchFamily="18" charset="0"/>
                                              </a:rPr>
                                              <m:t>⟩</m:t>
                                            </m:r>
                                          </m:e>
                                        </m:d>
                                      </m:e>
                                      <m:sub>
                                        <m:r>
                                          <a:rPr lang="en-US" sz="1800">
                                            <a:latin typeface="Cambria Math" panose="02040503050406030204" pitchFamily="18" charset="0"/>
                                          </a:rPr>
                                          <m:t>1</m:t>
                                        </m:r>
                                      </m:sub>
                                    </m:sSub>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smtClean="0">
                                                <a:latin typeface="Cambria Math" panose="02040503050406030204" pitchFamily="18" charset="0"/>
                                              </a:rPr>
                                              <m:t>𝐻</m:t>
                                            </m:r>
                                            <m:r>
                                              <a:rPr lang="en-US" sz="1800">
                                                <a:latin typeface="Cambria Math" panose="02040503050406030204" pitchFamily="18" charset="0"/>
                                              </a:rPr>
                                              <m:t>⟩</m:t>
                                            </m:r>
                                          </m:e>
                                        </m:d>
                                      </m:e>
                                      <m:sub>
                                        <m:r>
                                          <a:rPr lang="en-US" sz="1800">
                                            <a:latin typeface="Cambria Math" panose="02040503050406030204" pitchFamily="18" charset="0"/>
                                          </a:rPr>
                                          <m:t>2</m:t>
                                        </m:r>
                                      </m:sub>
                                    </m:sSub>
                                  </m:e>
                                </m:d>
                              </m:oMath>
                            </m:oMathPara>
                          </a14:m>
                          <a:endParaRPr lang="en-US" sz="1800" b="0" dirty="0"/>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rPr>
                                    </m:ctrlPr>
                                  </m:sSubPr>
                                  <m:e>
                                    <m:r>
                                      <a:rPr lang="en-US" sz="1800" smtClean="0">
                                        <a:effectLst/>
                                        <a:latin typeface="Cambria Math" panose="02040503050406030204" pitchFamily="18" charset="0"/>
                                      </a:rPr>
                                      <m:t>𝑅</m:t>
                                    </m:r>
                                  </m:e>
                                  <m:sub>
                                    <m:r>
                                      <a:rPr lang="en-US" sz="1800" smtClean="0">
                                        <a:effectLst/>
                                        <a:latin typeface="Cambria Math" panose="02040503050406030204" pitchFamily="18" charset="0"/>
                                      </a:rPr>
                                      <m:t>𝑚𝑎𝑥</m:t>
                                    </m:r>
                                  </m:sub>
                                </m:sSub>
                                <m:r>
                                  <a:rPr lang="en-US" sz="1800" smtClean="0">
                                    <a:effectLst/>
                                    <a:latin typeface="Cambria Math" panose="02040503050406030204" pitchFamily="18" charset="0"/>
                                  </a:rPr>
                                  <m:t>=2.85</m:t>
                                </m:r>
                              </m:oMath>
                            </m:oMathPara>
                          </a14:m>
                          <a:endParaRPr lang="en-US" sz="1800" b="0" i="0" dirty="0">
                            <a:solidFill>
                              <a:srgbClr val="000000"/>
                            </a:solidFill>
                            <a:effectLst/>
                          </a:endParaRPr>
                        </a:p>
                      </a:txBody>
                      <a:tcPr anchor="ctr"/>
                    </a:tc>
                    <a:extLst>
                      <a:ext uri="{0D108BD9-81ED-4DB2-BD59-A6C34878D82A}">
                        <a16:rowId xmlns:a16="http://schemas.microsoft.com/office/drawing/2014/main" val="1000284525"/>
                      </a:ext>
                    </a:extLst>
                  </a:tr>
                </a:tbl>
              </a:graphicData>
            </a:graphic>
          </p:graphicFrame>
        </mc:Choice>
        <mc:Fallback xmlns="">
          <p:graphicFrame>
            <p:nvGraphicFramePr>
              <p:cNvPr id="2" name="Table 1">
                <a:extLst>
                  <a:ext uri="{FF2B5EF4-FFF2-40B4-BE49-F238E27FC236}">
                    <a16:creationId xmlns:a16="http://schemas.microsoft.com/office/drawing/2014/main" id="{1C9A4D6F-D701-D245-A448-33EFC5E0D816}"/>
                  </a:ext>
                </a:extLst>
              </p:cNvPr>
              <p:cNvGraphicFramePr>
                <a:graphicFrameLocks noGrp="1"/>
              </p:cNvGraphicFramePr>
              <p:nvPr>
                <p:extLst>
                  <p:ext uri="{D42A27DB-BD31-4B8C-83A1-F6EECF244321}">
                    <p14:modId xmlns:p14="http://schemas.microsoft.com/office/powerpoint/2010/main" val="1168942314"/>
                  </p:ext>
                </p:extLst>
              </p:nvPr>
            </p:nvGraphicFramePr>
            <p:xfrm>
              <a:off x="414711" y="1568555"/>
              <a:ext cx="5071689" cy="2980758"/>
            </p:xfrm>
            <a:graphic>
              <a:graphicData uri="http://schemas.openxmlformats.org/drawingml/2006/table">
                <a:tbl>
                  <a:tblPr firstRow="1" bandRow="1">
                    <a:tableStyleId>{00A15C55-8517-42AA-B614-E9B94910E393}</a:tableStyleId>
                  </a:tblPr>
                  <a:tblGrid>
                    <a:gridCol w="3479800">
                      <a:extLst>
                        <a:ext uri="{9D8B030D-6E8A-4147-A177-3AD203B41FA5}">
                          <a16:colId xmlns:a16="http://schemas.microsoft.com/office/drawing/2014/main" val="684922264"/>
                        </a:ext>
                      </a:extLst>
                    </a:gridCol>
                    <a:gridCol w="1591889">
                      <a:extLst>
                        <a:ext uri="{9D8B030D-6E8A-4147-A177-3AD203B41FA5}">
                          <a16:colId xmlns:a16="http://schemas.microsoft.com/office/drawing/2014/main" val="702362280"/>
                        </a:ext>
                      </a:extLst>
                    </a:gridCol>
                  </a:tblGrid>
                  <a:tr h="640080">
                    <a:tc>
                      <a:txBody>
                        <a:bodyPr/>
                        <a:lstStyle/>
                        <a:p>
                          <a:pPr algn="ctr" fontAlgn="base"/>
                          <a:r>
                            <a:rPr lang="en-US" sz="1800" dirty="0">
                              <a:effectLst/>
                            </a:rPr>
                            <a:t>Two-gamma Initial State</a:t>
                          </a:r>
                          <a:endParaRPr lang="en-US" sz="1800" b="1" i="0" dirty="0">
                            <a:solidFill>
                              <a:srgbClr val="000000"/>
                            </a:solidFill>
                            <a:effectLst/>
                          </a:endParaRPr>
                        </a:p>
                      </a:txBody>
                      <a:tcPr anchor="ctr"/>
                    </a:tc>
                    <a:tc>
                      <a:txBody>
                        <a:bodyPr/>
                        <a:lstStyle/>
                        <a:p>
                          <a:endParaRPr lang="en-US"/>
                        </a:p>
                      </a:txBody>
                      <a:tcPr anchor="ctr">
                        <a:blipFill>
                          <a:blip r:embed="rId6"/>
                          <a:stretch>
                            <a:fillRect l="-218254" t="-3922" r="-1587" b="-435294"/>
                          </a:stretch>
                        </a:blipFill>
                      </a:tcPr>
                    </a:tc>
                    <a:extLst>
                      <a:ext uri="{0D108BD9-81ED-4DB2-BD59-A6C34878D82A}">
                        <a16:rowId xmlns:a16="http://schemas.microsoft.com/office/drawing/2014/main" val="3070368624"/>
                      </a:ext>
                    </a:extLst>
                  </a:tr>
                  <a:tr h="370429">
                    <a:tc>
                      <a:txBody>
                        <a:bodyPr/>
                        <a:lstStyle/>
                        <a:p>
                          <a:endParaRPr lang="en-US"/>
                        </a:p>
                      </a:txBody>
                      <a:tcPr anchor="ctr">
                        <a:blipFill>
                          <a:blip r:embed="rId6"/>
                          <a:stretch>
                            <a:fillRect l="-365" t="-182759" r="-46715" b="-665517"/>
                          </a:stretch>
                        </a:blipFill>
                      </a:tcPr>
                    </a:tc>
                    <a:tc>
                      <a:txBody>
                        <a:bodyPr/>
                        <a:lstStyle/>
                        <a:p>
                          <a:endParaRPr lang="en-US"/>
                        </a:p>
                      </a:txBody>
                      <a:tcPr anchor="ctr">
                        <a:blipFill>
                          <a:blip r:embed="rId6"/>
                          <a:stretch>
                            <a:fillRect l="-218254" t="-182759" r="-1587" b="-665517"/>
                          </a:stretch>
                        </a:blipFill>
                      </a:tcPr>
                    </a:tc>
                    <a:extLst>
                      <a:ext uri="{0D108BD9-81ED-4DB2-BD59-A6C34878D82A}">
                        <a16:rowId xmlns:a16="http://schemas.microsoft.com/office/drawing/2014/main" val="2609273421"/>
                      </a:ext>
                    </a:extLst>
                  </a:tr>
                  <a:tr h="667322">
                    <a:tc>
                      <a:txBody>
                        <a:bodyPr/>
                        <a:lstStyle/>
                        <a:p>
                          <a:endParaRPr lang="en-US"/>
                        </a:p>
                      </a:txBody>
                      <a:tcPr anchor="ctr">
                        <a:blipFill>
                          <a:blip r:embed="rId6"/>
                          <a:stretch>
                            <a:fillRect l="-365" t="-154717" r="-46715" b="-264151"/>
                          </a:stretch>
                        </a:blipFill>
                      </a:tcPr>
                    </a:tc>
                    <a:tc>
                      <a:txBody>
                        <a:bodyPr/>
                        <a:lstStyle/>
                        <a:p>
                          <a:endParaRPr lang="en-US"/>
                        </a:p>
                      </a:txBody>
                      <a:tcPr anchor="ctr">
                        <a:blipFill>
                          <a:blip r:embed="rId6"/>
                          <a:stretch>
                            <a:fillRect l="-218254" t="-154717" r="-1587" b="-264151"/>
                          </a:stretch>
                        </a:blipFill>
                      </a:tcPr>
                    </a:tc>
                    <a:extLst>
                      <a:ext uri="{0D108BD9-81ED-4DB2-BD59-A6C34878D82A}">
                        <a16:rowId xmlns:a16="http://schemas.microsoft.com/office/drawing/2014/main" val="1410773668"/>
                      </a:ext>
                    </a:extLst>
                  </a:tr>
                  <a:tr h="370429">
                    <a:tc>
                      <a:txBody>
                        <a:bodyPr/>
                        <a:lstStyle/>
                        <a:p>
                          <a:pPr algn="l"/>
                          <a:r>
                            <a:rPr lang="en-US" sz="1800" dirty="0"/>
                            <a:t>EPR (hidden variables)*</a:t>
                          </a:r>
                          <a:endParaRPr lang="en-US" sz="1800" b="0" dirty="0"/>
                        </a:p>
                      </a:txBody>
                      <a:tcPr anchor="ctr"/>
                    </a:tc>
                    <a:tc>
                      <a:txBody>
                        <a:bodyPr/>
                        <a:lstStyle/>
                        <a:p>
                          <a:endParaRPr lang="en-US"/>
                        </a:p>
                      </a:txBody>
                      <a:tcPr anchor="ctr">
                        <a:blipFill>
                          <a:blip r:embed="rId6"/>
                          <a:stretch>
                            <a:fillRect l="-218254" t="-465517" r="-1587" b="-382759"/>
                          </a:stretch>
                        </a:blipFill>
                      </a:tcPr>
                    </a:tc>
                    <a:extLst>
                      <a:ext uri="{0D108BD9-81ED-4DB2-BD59-A6C34878D82A}">
                        <a16:rowId xmlns:a16="http://schemas.microsoft.com/office/drawing/2014/main" val="809957873"/>
                      </a:ext>
                    </a:extLst>
                  </a:tr>
                  <a:tr h="932498">
                    <a:tc>
                      <a:txBody>
                        <a:bodyPr/>
                        <a:lstStyle/>
                        <a:p>
                          <a:endParaRPr lang="en-US"/>
                        </a:p>
                      </a:txBody>
                      <a:tcPr anchor="ctr">
                        <a:blipFill>
                          <a:blip r:embed="rId6"/>
                          <a:stretch>
                            <a:fillRect l="-365" t="-221622" r="-46715" b="-50000"/>
                          </a:stretch>
                        </a:blipFill>
                      </a:tcPr>
                    </a:tc>
                    <a:tc>
                      <a:txBody>
                        <a:bodyPr/>
                        <a:lstStyle/>
                        <a:p>
                          <a:endParaRPr lang="en-US"/>
                        </a:p>
                      </a:txBody>
                      <a:tcPr anchor="ctr">
                        <a:blipFill>
                          <a:blip r:embed="rId6"/>
                          <a:stretch>
                            <a:fillRect l="-218254" t="-221622" r="-1587" b="-50000"/>
                          </a:stretch>
                        </a:blipFill>
                      </a:tcPr>
                    </a:tc>
                    <a:extLst>
                      <a:ext uri="{0D108BD9-81ED-4DB2-BD59-A6C34878D82A}">
                        <a16:rowId xmlns:a16="http://schemas.microsoft.com/office/drawing/2014/main" val="1000284525"/>
                      </a:ext>
                    </a:extLst>
                  </a:tr>
                </a:tbl>
              </a:graphicData>
            </a:graphic>
          </p:graphicFrame>
        </mc:Fallback>
      </mc:AlternateContent>
    </p:spTree>
    <p:extLst>
      <p:ext uri="{BB962C8B-B14F-4D97-AF65-F5344CB8AC3E}">
        <p14:creationId xmlns:p14="http://schemas.microsoft.com/office/powerpoint/2010/main" val="61463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Quantum-Entangled Gamma Source – Advantages</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13</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solidFill>
                  <a:schemeClr val="tx2"/>
                </a:solidFill>
              </a:rPr>
              <a:t>511 keV gammas are penetrating radiation that can go through material which are not transparent for low energy photons</a:t>
            </a:r>
          </a:p>
          <a:p>
            <a:pPr marL="457200" indent="-457200">
              <a:buFont typeface="+mj-lt"/>
              <a:buAutoNum type="arabicPeriod"/>
            </a:pPr>
            <a:endParaRPr lang="en-US" sz="2000" dirty="0">
              <a:solidFill>
                <a:schemeClr val="tx2"/>
              </a:solidFill>
            </a:endParaRPr>
          </a:p>
          <a:p>
            <a:pPr marL="457200" indent="-457200">
              <a:buFont typeface="+mj-lt"/>
              <a:buAutoNum type="arabicPeriod"/>
            </a:pPr>
            <a:r>
              <a:rPr lang="en-US" sz="2000" dirty="0">
                <a:solidFill>
                  <a:schemeClr val="tx2"/>
                </a:solidFill>
              </a:rPr>
              <a:t>Entanglement can be used to identify positronium systems</a:t>
            </a:r>
          </a:p>
          <a:p>
            <a:pPr marL="457200" indent="-457200">
              <a:buFont typeface="+mj-lt"/>
              <a:buAutoNum type="arabicPeriod"/>
            </a:pPr>
            <a:endParaRPr lang="en-US" sz="2000" dirty="0">
              <a:solidFill>
                <a:schemeClr val="tx2"/>
              </a:solidFill>
            </a:endParaRPr>
          </a:p>
          <a:p>
            <a:pPr marL="457200" indent="-457200">
              <a:buFont typeface="+mj-lt"/>
              <a:buAutoNum type="arabicPeriod"/>
            </a:pPr>
            <a:r>
              <a:rPr lang="en-US" sz="2000" dirty="0">
                <a:solidFill>
                  <a:schemeClr val="tx2"/>
                </a:solidFill>
              </a:rPr>
              <a:t>Entangled gammas are generated using a positron beam from an accelerator:</a:t>
            </a:r>
          </a:p>
          <a:p>
            <a:pPr marL="914400" lvl="1" indent="-457200">
              <a:buFont typeface="+mj-lt"/>
              <a:buAutoNum type="romanUcPeriod"/>
            </a:pPr>
            <a:r>
              <a:rPr lang="en-US" sz="1800" dirty="0">
                <a:solidFill>
                  <a:schemeClr val="tx2"/>
                </a:solidFill>
              </a:rPr>
              <a:t>Positrons arrive at annihilation target with a well-defined time-structure</a:t>
            </a:r>
          </a:p>
          <a:p>
            <a:pPr marL="914400" lvl="1" indent="-457200">
              <a:buFont typeface="+mj-lt"/>
              <a:buAutoNum type="romanUcPeriod"/>
            </a:pPr>
            <a:r>
              <a:rPr lang="en-US" sz="1800" dirty="0">
                <a:solidFill>
                  <a:schemeClr val="tx2"/>
                </a:solidFill>
              </a:rPr>
              <a:t>Ability to control degree of polarization of positrons</a:t>
            </a:r>
          </a:p>
          <a:p>
            <a:pPr lvl="2"/>
            <a:r>
              <a:rPr lang="en-US" sz="1600" dirty="0">
                <a:solidFill>
                  <a:schemeClr val="tx2"/>
                </a:solidFill>
              </a:rPr>
              <a:t>Note: positrons from radioactive decays are polarized due to parity violation</a:t>
            </a:r>
          </a:p>
          <a:p>
            <a:pPr marL="914400" lvl="1" indent="-457200">
              <a:buFont typeface="+mj-lt"/>
              <a:buAutoNum type="romanUcPeriod"/>
            </a:pPr>
            <a:r>
              <a:rPr lang="en-US" sz="1800" dirty="0">
                <a:solidFill>
                  <a:schemeClr val="tx2"/>
                </a:solidFill>
              </a:rPr>
              <a:t>Ability to set positron initial energy</a:t>
            </a:r>
          </a:p>
          <a:p>
            <a:pPr marL="914400" lvl="1" indent="-457200">
              <a:buFont typeface="+mj-lt"/>
              <a:buAutoNum type="romanUcPeriod"/>
            </a:pPr>
            <a:endParaRPr lang="en-US" sz="2000" dirty="0">
              <a:solidFill>
                <a:schemeClr val="tx2"/>
              </a:solidFill>
            </a:endParaRPr>
          </a:p>
          <a:p>
            <a:pPr lvl="1">
              <a:buFont typeface="Wingdings" pitchFamily="2" charset="2"/>
              <a:buChar char="Ø"/>
            </a:pPr>
            <a:r>
              <a:rPr lang="en-US" sz="1800" dirty="0">
                <a:solidFill>
                  <a:schemeClr val="tx2"/>
                </a:solidFill>
              </a:rPr>
              <a:t>Control of entangled gamma source can be achieved by controlling either the electron or the positron beam</a:t>
            </a:r>
          </a:p>
        </p:txBody>
      </p:sp>
    </p:spTree>
    <p:extLst>
      <p:ext uri="{BB962C8B-B14F-4D97-AF65-F5344CB8AC3E}">
        <p14:creationId xmlns:p14="http://schemas.microsoft.com/office/powerpoint/2010/main" val="40713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Applications</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14</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121B7F16-E13D-364E-8CCB-9C7DC5A7FD68}"/>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Entangled gamma photons have many relevant applications that include:</a:t>
            </a:r>
          </a:p>
          <a:p>
            <a:pPr marL="0" indent="0">
              <a:buNone/>
            </a:pPr>
            <a:endParaRPr lang="en-US" sz="2400" dirty="0">
              <a:solidFill>
                <a:schemeClr val="tx2"/>
              </a:solidFill>
            </a:endParaRPr>
          </a:p>
          <a:p>
            <a:pPr marL="457200" indent="-457200">
              <a:buFont typeface="+mj-lt"/>
              <a:buAutoNum type="arabicPeriod"/>
            </a:pPr>
            <a:r>
              <a:rPr lang="en-US" sz="2000" dirty="0">
                <a:solidFill>
                  <a:schemeClr val="tx2"/>
                </a:solidFill>
              </a:rPr>
              <a:t>Improving image quality of Positron Emission Tomography (PET) systems</a:t>
            </a:r>
          </a:p>
          <a:p>
            <a:pPr marL="457200" indent="-457200">
              <a:buFont typeface="+mj-lt"/>
              <a:buAutoNum type="arabicPeriod"/>
            </a:pPr>
            <a:endParaRPr lang="en-US" sz="1600" dirty="0">
              <a:solidFill>
                <a:schemeClr val="tx2"/>
              </a:solidFill>
            </a:endParaRPr>
          </a:p>
          <a:p>
            <a:pPr marL="457200" indent="-457200">
              <a:buFont typeface="+mj-lt"/>
              <a:buAutoNum type="arabicPeriod"/>
            </a:pPr>
            <a:r>
              <a:rPr lang="en-US" sz="2000" dirty="0">
                <a:solidFill>
                  <a:schemeClr val="tx2"/>
                </a:solidFill>
              </a:rPr>
              <a:t>Material Ghost Imaging with Entanglement: one gamma interacts with an object and subsequently with a bulk detector, while its entangled pair contributes to generating the image with a second position-sensitive detector</a:t>
            </a:r>
          </a:p>
          <a:p>
            <a:pPr marL="457200" indent="-457200">
              <a:buFont typeface="+mj-lt"/>
              <a:buAutoNum type="arabicPeriod"/>
            </a:pPr>
            <a:endParaRPr lang="en-US" sz="1600" dirty="0">
              <a:solidFill>
                <a:schemeClr val="tx2"/>
              </a:solidFill>
            </a:endParaRPr>
          </a:p>
          <a:p>
            <a:pPr marL="457200" indent="-457200">
              <a:buFont typeface="+mj-lt"/>
              <a:buAutoNum type="arabicPeriod"/>
            </a:pPr>
            <a:r>
              <a:rPr lang="en-US" sz="2000" dirty="0">
                <a:solidFill>
                  <a:schemeClr val="tx2"/>
                </a:solidFill>
              </a:rPr>
              <a:t>Studying Quantum Entanglement: study the basic science of entanglement and local hidden-variable theories</a:t>
            </a:r>
          </a:p>
        </p:txBody>
      </p:sp>
    </p:spTree>
    <p:extLst>
      <p:ext uri="{BB962C8B-B14F-4D97-AF65-F5344CB8AC3E}">
        <p14:creationId xmlns:p14="http://schemas.microsoft.com/office/powerpoint/2010/main" val="215364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Application I – Medical Application</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15</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Positronium formation depends on material allowing for novel way to study biological samples. Use both measured lifetime and entanglement to identify positronium systems, for example:</a:t>
                </a:r>
              </a:p>
              <a:p>
                <a:pPr marL="800100" lvl="1" indent="-342900">
                  <a:buFont typeface="Wingdings" panose="05000000000000000000" pitchFamily="2" charset="2"/>
                  <a:buChar char="Ø"/>
                </a:pPr>
                <a:endParaRPr lang="en-US" sz="1800" dirty="0">
                  <a:solidFill>
                    <a:schemeClr val="tx2"/>
                  </a:solidFill>
                </a:endParaRPr>
              </a:p>
              <a:p>
                <a:pPr marL="800100" lvl="1" indent="-342900">
                  <a:buFont typeface="Wingdings" panose="05000000000000000000" pitchFamily="2" charset="2"/>
                  <a:buChar char="Ø"/>
                </a:pPr>
                <a:r>
                  <a:rPr lang="en-US" sz="1800" dirty="0">
                    <a:solidFill>
                      <a:schemeClr val="tx2"/>
                    </a:solidFill>
                  </a:rPr>
                  <a:t>Ortho-positronium annihilates via interaction with an electron from surrounding atoms → serve as an indicator of intramolecular environment surrounding annihilation site. Utilize entangled gamma photons to improve the image quality of PET systems:</a:t>
                </a:r>
              </a:p>
              <a:p>
                <a:pPr marL="1200150" lvl="2" indent="-285750">
                  <a:buFont typeface="Wingdings" panose="05000000000000000000" pitchFamily="2" charset="2"/>
                  <a:buChar char="Ø"/>
                </a:pPr>
                <a:r>
                  <a:rPr lang="en-US" sz="1600" dirty="0">
                    <a:solidFill>
                      <a:schemeClr val="tx2"/>
                    </a:solidFill>
                  </a:rPr>
                  <a:t>Annihilation mechanism is related to cell molecular composition</a:t>
                </a:r>
              </a:p>
              <a:p>
                <a:pPr marL="1200150" lvl="2" indent="-285750">
                  <a:buFont typeface="Wingdings" panose="05000000000000000000" pitchFamily="2" charset="2"/>
                  <a:buChar char="Ø"/>
                </a:pPr>
                <a:r>
                  <a:rPr lang="en-US" sz="1600" dirty="0">
                    <a:solidFill>
                      <a:schemeClr val="tx2"/>
                    </a:solidFill>
                  </a:rPr>
                  <a:t>Degree of entanglement depends on annihilation mechanism</a:t>
                </a:r>
                <a:endParaRPr lang="en-US" sz="2000" dirty="0">
                  <a:solidFill>
                    <a:schemeClr val="tx2"/>
                  </a:solidFill>
                </a:endParaRPr>
              </a:p>
              <a:p>
                <a:pPr marL="0" indent="0">
                  <a:buNone/>
                </a:pPr>
                <a:endParaRPr lang="en-US" sz="2000" dirty="0">
                  <a:solidFill>
                    <a:schemeClr val="tx2"/>
                  </a:solidFill>
                </a:endParaRPr>
              </a:p>
              <a:p>
                <a:r>
                  <a:rPr lang="en-US" sz="2000" dirty="0">
                    <a:solidFill>
                      <a:schemeClr val="tx2"/>
                    </a:solidFill>
                  </a:rPr>
                  <a:t>For example: </a:t>
                </a:r>
                <a:r>
                  <a:rPr lang="en-US" sz="2000" dirty="0">
                    <a:solidFill>
                      <a:schemeClr val="tx2"/>
                    </a:solidFill>
                    <a:hlinkClick r:id="rId2">
                      <a:extLst>
                        <a:ext uri="{A12FA001-AC4F-418D-AE19-62706E023703}">
                          <ahyp:hlinkClr xmlns:ahyp="http://schemas.microsoft.com/office/drawing/2018/hyperlinkcolor" val="tx"/>
                        </a:ext>
                      </a:extLst>
                    </a:hlinkClick>
                  </a:rPr>
                  <a:t>https://www.science.org/doi/10.1126/sciadv.ads3046</a:t>
                </a:r>
                <a:r>
                  <a:rPr lang="en-US" sz="2000" dirty="0">
                    <a:solidFill>
                      <a:schemeClr val="tx2"/>
                    </a:solidFill>
                  </a:rPr>
                  <a:t>, where a PET system was used to demonstrate usefulness of entanglement measurements (</a:t>
                </a:r>
                <a14:m>
                  <m:oMath xmlns:m="http://schemas.openxmlformats.org/officeDocument/2006/math">
                    <m:r>
                      <a:rPr lang="en-US" sz="2000" b="0" i="1">
                        <a:solidFill>
                          <a:schemeClr val="tx2"/>
                        </a:solidFill>
                        <a:latin typeface="Cambria Math" panose="02040503050406030204" pitchFamily="18" charset="0"/>
                      </a:rPr>
                      <m:t>𝑅</m:t>
                    </m:r>
                  </m:oMath>
                </a14:m>
                <a:r>
                  <a:rPr lang="en-US" sz="2000" dirty="0">
                    <a:solidFill>
                      <a:schemeClr val="tx2"/>
                    </a:solidFill>
                  </a:rPr>
                  <a:t>) from a radioactive source with 122 days of data collection. No lifetime measurements were performed. Not easy to do both lifetime and entanglement measurements at same setup using radioactive source.</a:t>
                </a:r>
              </a:p>
            </p:txBody>
          </p:sp>
        </mc:Choice>
        <mc:Fallback xmlns="">
          <p:sp>
            <p:nvSpPr>
              <p:cNvPr id="12" name="Text Placeholder 4">
                <a:extLst>
                  <a:ext uri="{FF2B5EF4-FFF2-40B4-BE49-F238E27FC236}">
                    <a16:creationId xmlns:a16="http://schemas.microsoft.com/office/drawing/2014/main" id="{A0E6A0D3-41CF-DD44-B4EE-EA44BA4D56FE}"/>
                  </a:ext>
                </a:extLst>
              </p:cNvPr>
              <p:cNvSpPr txBox="1">
                <a:spLocks noRot="1" noChangeAspect="1" noMove="1" noResize="1" noEditPoints="1" noAdjustHandles="1" noChangeArrowheads="1" noChangeShapeType="1" noTextEdit="1"/>
              </p:cNvSpPr>
              <p:nvPr/>
            </p:nvSpPr>
            <p:spPr>
              <a:xfrm>
                <a:off x="309094" y="1319201"/>
                <a:ext cx="11044706" cy="4891433"/>
              </a:xfrm>
              <a:prstGeom prst="rect">
                <a:avLst/>
              </a:prstGeom>
              <a:blipFill>
                <a:blip r:embed="rId3"/>
                <a:stretch>
                  <a:fillRect l="-460" t="-518" r="-575"/>
                </a:stretch>
              </a:blipFill>
            </p:spPr>
            <p:txBody>
              <a:bodyPr/>
              <a:lstStyle/>
              <a:p>
                <a:r>
                  <a:rPr lang="en-US">
                    <a:noFill/>
                  </a:rPr>
                  <a:t> </a:t>
                </a:r>
              </a:p>
            </p:txBody>
          </p:sp>
        </mc:Fallback>
      </mc:AlternateContent>
    </p:spTree>
    <p:extLst>
      <p:ext uri="{BB962C8B-B14F-4D97-AF65-F5344CB8AC3E}">
        <p14:creationId xmlns:p14="http://schemas.microsoft.com/office/powerpoint/2010/main" val="31280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Ortho-positronium Application</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16</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17FFDEA-BA4B-7C44-B0B7-2F538341E4A3}"/>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Use positron beam time structure to study positronium system: positron beam with time structure of 5 MHz (200 ns bunch separation) allows for coincidence techniques to isolate such state</a:t>
            </a:r>
          </a:p>
          <a:p>
            <a:endParaRPr lang="en-US" sz="2400" dirty="0">
              <a:solidFill>
                <a:schemeClr val="tx2"/>
              </a:solidFill>
            </a:endParaRPr>
          </a:p>
          <a:p>
            <a:r>
              <a:rPr lang="en-US" sz="2400" dirty="0">
                <a:solidFill>
                  <a:schemeClr val="tx2"/>
                </a:solidFill>
              </a:rPr>
              <a:t>Very high intensity source enables precise second-scale measurements of environmental evolution during physical and chemical processes</a:t>
            </a:r>
            <a:endParaRPr lang="en-US" sz="2000" dirty="0">
              <a:solidFill>
                <a:schemeClr val="tx2"/>
              </a:solidFill>
            </a:endParaRPr>
          </a:p>
          <a:p>
            <a:endParaRPr lang="en-US" sz="2400" dirty="0">
              <a:solidFill>
                <a:schemeClr val="tx2"/>
              </a:solidFill>
            </a:endParaRPr>
          </a:p>
          <a:p>
            <a:pPr marL="742950" lvl="1" indent="-285750">
              <a:buFont typeface="Wingdings" panose="05000000000000000000" pitchFamily="2" charset="2"/>
              <a:buChar char="Ø"/>
            </a:pPr>
            <a:r>
              <a:rPr lang="en-US" dirty="0">
                <a:solidFill>
                  <a:schemeClr val="tx2"/>
                </a:solidFill>
              </a:rPr>
              <a:t>With a beam-based source, measuring both lifetime and entanglement are straightforward and provides simple setup to study biological sample via positronium formation</a:t>
            </a:r>
          </a:p>
          <a:p>
            <a:endParaRPr lang="en-US" sz="2400" dirty="0">
              <a:solidFill>
                <a:schemeClr val="tx2"/>
              </a:solidFill>
            </a:endParaRPr>
          </a:p>
          <a:p>
            <a:endParaRPr lang="en-US" sz="1800" dirty="0">
              <a:solidFill>
                <a:schemeClr val="tx2"/>
              </a:solidFill>
            </a:endParaRPr>
          </a:p>
          <a:p>
            <a:pPr lvl="1"/>
            <a:endParaRPr lang="en-US" dirty="0"/>
          </a:p>
          <a:p>
            <a:endParaRPr lang="en-US" dirty="0"/>
          </a:p>
          <a:p>
            <a:endParaRPr lang="en-US" dirty="0"/>
          </a:p>
        </p:txBody>
      </p:sp>
    </p:spTree>
    <p:extLst>
      <p:ext uri="{BB962C8B-B14F-4D97-AF65-F5344CB8AC3E}">
        <p14:creationId xmlns:p14="http://schemas.microsoft.com/office/powerpoint/2010/main" val="96064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Application II – Spintronics Application</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17</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Positronium formation depends on positron spin allowing for novel way to study spintronics. When positron and electron spins are parallel, only </a:t>
            </a:r>
            <a:r>
              <a:rPr lang="en-US" sz="1800" i="1" dirty="0">
                <a:solidFill>
                  <a:schemeClr val="tx2"/>
                </a:solidFill>
              </a:rPr>
              <a:t>o-</a:t>
            </a:r>
            <a:r>
              <a:rPr lang="en-US" sz="1800" dirty="0">
                <a:solidFill>
                  <a:schemeClr val="tx2"/>
                </a:solidFill>
              </a:rPr>
              <a:t>Ps are formed and when spins are antiparallel, both </a:t>
            </a:r>
            <a:r>
              <a:rPr lang="en-US" sz="1800" i="1" dirty="0">
                <a:solidFill>
                  <a:schemeClr val="tx2"/>
                </a:solidFill>
              </a:rPr>
              <a:t>o-</a:t>
            </a:r>
            <a:r>
              <a:rPr lang="en-US" sz="1800" dirty="0">
                <a:solidFill>
                  <a:schemeClr val="tx2"/>
                </a:solidFill>
              </a:rPr>
              <a:t>Ps and </a:t>
            </a:r>
            <a:r>
              <a:rPr lang="en-US" sz="1800" i="1" dirty="0">
                <a:solidFill>
                  <a:schemeClr val="tx2"/>
                </a:solidFill>
              </a:rPr>
              <a:t>p-</a:t>
            </a:r>
            <a:r>
              <a:rPr lang="en-US" sz="1800" dirty="0">
                <a:solidFill>
                  <a:schemeClr val="tx2"/>
                </a:solidFill>
              </a:rPr>
              <a:t>Ps are formed. Use both measured lifetime and entanglement to identify positronium systems.</a:t>
            </a:r>
          </a:p>
          <a:p>
            <a:endParaRPr lang="en-US" sz="1400" dirty="0">
              <a:solidFill>
                <a:schemeClr val="tx2"/>
              </a:solidFill>
            </a:endParaRPr>
          </a:p>
          <a:p>
            <a:pPr marL="342900" indent="-342900">
              <a:buFont typeface="Wingdings" panose="05000000000000000000" pitchFamily="2" charset="2"/>
              <a:buChar char="Ø"/>
            </a:pPr>
            <a:r>
              <a:rPr lang="en-US" sz="1800" dirty="0">
                <a:solidFill>
                  <a:schemeClr val="tx2"/>
                </a:solidFill>
              </a:rPr>
              <a:t>Observing change in fraction of </a:t>
            </a:r>
            <a:r>
              <a:rPr lang="en-US" sz="1800" i="1" dirty="0">
                <a:solidFill>
                  <a:schemeClr val="tx2"/>
                </a:solidFill>
              </a:rPr>
              <a:t>o-</a:t>
            </a:r>
            <a:r>
              <a:rPr lang="en-US" sz="1800" dirty="0">
                <a:solidFill>
                  <a:schemeClr val="tx2"/>
                </a:solidFill>
              </a:rPr>
              <a:t>Ps or </a:t>
            </a:r>
            <a:r>
              <a:rPr lang="en-US" sz="1800" i="1" dirty="0">
                <a:solidFill>
                  <a:schemeClr val="tx2"/>
                </a:solidFill>
              </a:rPr>
              <a:t>p-</a:t>
            </a:r>
            <a:r>
              <a:rPr lang="en-US" sz="1800" dirty="0">
                <a:solidFill>
                  <a:schemeClr val="tx2"/>
                </a:solidFill>
              </a:rPr>
              <a:t>Ps upon spin reversal of polarized positrons, information about spin surface electron density of states can be measured. </a:t>
            </a:r>
          </a:p>
          <a:p>
            <a:pPr marL="342900" indent="-342900">
              <a:buFont typeface="Wingdings" panose="05000000000000000000" pitchFamily="2" charset="2"/>
              <a:buChar char="Ø"/>
            </a:pPr>
            <a:endParaRPr lang="en-US" sz="1400" dirty="0">
              <a:solidFill>
                <a:schemeClr val="tx2"/>
              </a:solidFill>
            </a:endParaRPr>
          </a:p>
          <a:p>
            <a:pPr marL="342900" indent="-342900">
              <a:buFont typeface="Wingdings" panose="05000000000000000000" pitchFamily="2" charset="2"/>
              <a:buChar char="Ø"/>
            </a:pPr>
            <a:r>
              <a:rPr lang="en-US" sz="1800" dirty="0">
                <a:solidFill>
                  <a:schemeClr val="tx2"/>
                </a:solidFill>
              </a:rPr>
              <a:t>Spin-polarized positronium spectroscopy can be used to study nature of spin of top surface electronic states and can be instrumental in field of spintronics: </a:t>
            </a:r>
            <a:r>
              <a:rPr lang="en-US" sz="1800" dirty="0">
                <a:solidFill>
                  <a:schemeClr val="tx2"/>
                </a:solidFill>
                <a:hlinkClick r:id="rId2">
                  <a:extLst>
                    <a:ext uri="{A12FA001-AC4F-418D-AE19-62706E023703}">
                      <ahyp:hlinkClr xmlns:ahyp="http://schemas.microsoft.com/office/drawing/2018/hyperlinkcolor" val="tx"/>
                    </a:ext>
                  </a:extLst>
                </a:hlinkClick>
              </a:rPr>
              <a:t>https://doi.org/10.1103/PhysRevLett.126.186401</a:t>
            </a:r>
            <a:endParaRPr lang="en-US" sz="1800" dirty="0">
              <a:solidFill>
                <a:schemeClr val="tx2"/>
              </a:solidFill>
            </a:endParaRPr>
          </a:p>
          <a:p>
            <a:pPr marL="342900" indent="-342900">
              <a:buFont typeface="Wingdings" panose="05000000000000000000" pitchFamily="2" charset="2"/>
              <a:buChar char="Ø"/>
            </a:pPr>
            <a:endParaRPr lang="en-US" sz="1400" dirty="0">
              <a:solidFill>
                <a:schemeClr val="tx2"/>
              </a:solidFill>
            </a:endParaRPr>
          </a:p>
          <a:p>
            <a:pPr marL="342900" indent="-342900">
              <a:buFont typeface="Wingdings" panose="05000000000000000000" pitchFamily="2" charset="2"/>
              <a:buChar char="Ø"/>
            </a:pPr>
            <a:r>
              <a:rPr lang="en-US" sz="1800" dirty="0">
                <a:solidFill>
                  <a:schemeClr val="tx2"/>
                </a:solidFill>
              </a:rPr>
              <a:t>With a beam-based source:</a:t>
            </a:r>
          </a:p>
          <a:p>
            <a:pPr marL="800100" lvl="1" indent="-342900">
              <a:buFont typeface="+mj-lt"/>
              <a:buAutoNum type="arabicPeriod"/>
            </a:pPr>
            <a:r>
              <a:rPr lang="en-US" sz="1800" dirty="0">
                <a:solidFill>
                  <a:schemeClr val="tx2"/>
                </a:solidFill>
              </a:rPr>
              <a:t>Spin reversal of positron beam up to 5 kHz is easily achieved by reversal of electron beam spin</a:t>
            </a:r>
          </a:p>
          <a:p>
            <a:pPr marL="800100" lvl="1" indent="-342900">
              <a:buFont typeface="+mj-lt"/>
              <a:buAutoNum type="arabicPeriod"/>
            </a:pPr>
            <a:r>
              <a:rPr lang="en-US" sz="1800" dirty="0">
                <a:solidFill>
                  <a:schemeClr val="tx2"/>
                </a:solidFill>
              </a:rPr>
              <a:t>Measuring positronium lifetime can be achieved using beam time structure </a:t>
            </a:r>
          </a:p>
          <a:p>
            <a:pPr marL="800100" lvl="1" indent="-342900">
              <a:buFont typeface="+mj-lt"/>
              <a:buAutoNum type="arabicPeriod"/>
            </a:pPr>
            <a:r>
              <a:rPr lang="en-US" sz="1800" dirty="0">
                <a:solidFill>
                  <a:schemeClr val="tx2"/>
                </a:solidFill>
              </a:rPr>
              <a:t>Measuring entanglement in double Compton polarimeters provides additional information to identify positronium formation</a:t>
            </a:r>
          </a:p>
          <a:p>
            <a:pPr marL="457200" indent="-457200">
              <a:buFont typeface="+mj-lt"/>
              <a:buAutoNum type="arabicPeriod"/>
            </a:pPr>
            <a:endParaRPr lang="en-US" sz="2000" dirty="0"/>
          </a:p>
        </p:txBody>
      </p:sp>
    </p:spTree>
    <p:extLst>
      <p:ext uri="{BB962C8B-B14F-4D97-AF65-F5344CB8AC3E}">
        <p14:creationId xmlns:p14="http://schemas.microsoft.com/office/powerpoint/2010/main" val="38356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Summary and Outlook</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18</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A New Accelerator-Driven Source of Quantum-Entangled Gamma Photons:</a:t>
            </a:r>
          </a:p>
          <a:p>
            <a:pPr marL="914400" lvl="1" indent="-457200">
              <a:buFont typeface="+mj-lt"/>
              <a:buAutoNum type="arabicPeriod"/>
            </a:pPr>
            <a:r>
              <a:rPr lang="en-US" sz="2000" dirty="0">
                <a:solidFill>
                  <a:schemeClr val="tx2"/>
                </a:solidFill>
              </a:rPr>
              <a:t>Orders-of-magnitude intensity increase</a:t>
            </a:r>
          </a:p>
          <a:p>
            <a:pPr marL="914400" lvl="1" indent="-457200">
              <a:buFont typeface="+mj-lt"/>
              <a:buAutoNum type="arabicPeriod"/>
            </a:pPr>
            <a:r>
              <a:rPr lang="en-US" sz="2000" dirty="0">
                <a:solidFill>
                  <a:schemeClr val="tx2"/>
                </a:solidFill>
              </a:rPr>
              <a:t>Unique beam control capabilities</a:t>
            </a:r>
          </a:p>
          <a:p>
            <a:pPr marL="457200" lvl="1" indent="0">
              <a:buNone/>
            </a:pPr>
            <a:endParaRPr lang="en-US" sz="2000" dirty="0">
              <a:solidFill>
                <a:schemeClr val="tx2"/>
              </a:solidFill>
            </a:endParaRPr>
          </a:p>
          <a:p>
            <a:r>
              <a:rPr lang="en-US" sz="2000" dirty="0">
                <a:solidFill>
                  <a:schemeClr val="tx2"/>
                </a:solidFill>
              </a:rPr>
              <a:t>Applications:</a:t>
            </a:r>
          </a:p>
          <a:p>
            <a:pPr marL="914400" lvl="1" indent="-457200">
              <a:buFont typeface="+mj-lt"/>
              <a:buAutoNum type="arabicPeriod"/>
            </a:pPr>
            <a:r>
              <a:rPr lang="en-US" sz="2000" dirty="0">
                <a:solidFill>
                  <a:schemeClr val="tx2"/>
                </a:solidFill>
              </a:rPr>
              <a:t>Improving image quality of PET systems</a:t>
            </a:r>
          </a:p>
          <a:p>
            <a:pPr marL="914400" lvl="1" indent="-457200">
              <a:buFont typeface="+mj-lt"/>
              <a:buAutoNum type="arabicPeriod"/>
            </a:pPr>
            <a:r>
              <a:rPr lang="en-US" sz="2000" dirty="0">
                <a:solidFill>
                  <a:schemeClr val="tx2"/>
                </a:solidFill>
              </a:rPr>
              <a:t>Quantum imaging</a:t>
            </a:r>
          </a:p>
          <a:p>
            <a:pPr marL="914400" lvl="1" indent="-457200">
              <a:buFont typeface="+mj-lt"/>
              <a:buAutoNum type="arabicPeriod"/>
            </a:pPr>
            <a:r>
              <a:rPr lang="en-US" sz="2000" dirty="0">
                <a:solidFill>
                  <a:schemeClr val="tx2"/>
                </a:solidFill>
              </a:rPr>
              <a:t>Studying quantum entanglement</a:t>
            </a:r>
          </a:p>
          <a:p>
            <a:pPr marL="914400" lvl="1" indent="-457200">
              <a:buFont typeface="+mj-lt"/>
              <a:buAutoNum type="arabicPeriod"/>
            </a:pPr>
            <a:endParaRPr lang="en-US" sz="2000" dirty="0">
              <a:solidFill>
                <a:schemeClr val="tx2"/>
              </a:solidFill>
            </a:endParaRPr>
          </a:p>
          <a:p>
            <a:r>
              <a:rPr lang="en-US" sz="2000" dirty="0">
                <a:solidFill>
                  <a:schemeClr val="tx2"/>
                </a:solidFill>
              </a:rPr>
              <a:t>Future Plans:</a:t>
            </a:r>
          </a:p>
          <a:p>
            <a:pPr marL="914400" lvl="1" indent="-457200">
              <a:buFont typeface="+mj-lt"/>
              <a:buAutoNum type="arabicPeriod"/>
            </a:pPr>
            <a:r>
              <a:rPr lang="en-US" sz="2000" dirty="0">
                <a:solidFill>
                  <a:schemeClr val="tx2"/>
                </a:solidFill>
              </a:rPr>
              <a:t>Source optimization</a:t>
            </a:r>
          </a:p>
          <a:p>
            <a:pPr marL="914400" lvl="1" indent="-457200">
              <a:buFont typeface="+mj-lt"/>
              <a:buAutoNum type="arabicPeriod"/>
            </a:pPr>
            <a:r>
              <a:rPr lang="en-US" sz="2000" dirty="0">
                <a:solidFill>
                  <a:schemeClr val="tx2"/>
                </a:solidFill>
              </a:rPr>
              <a:t>Compton Polarimeter design</a:t>
            </a:r>
          </a:p>
          <a:p>
            <a:pPr marL="914400" lvl="1" indent="-457200">
              <a:buFont typeface="+mj-lt"/>
              <a:buAutoNum type="arabicPeriod"/>
            </a:pPr>
            <a:r>
              <a:rPr lang="en-US" sz="2000" dirty="0">
                <a:solidFill>
                  <a:schemeClr val="tx2"/>
                </a:solidFill>
              </a:rPr>
              <a:t>Applications development</a:t>
            </a:r>
          </a:p>
        </p:txBody>
      </p:sp>
    </p:spTree>
    <p:extLst>
      <p:ext uri="{BB962C8B-B14F-4D97-AF65-F5344CB8AC3E}">
        <p14:creationId xmlns:p14="http://schemas.microsoft.com/office/powerpoint/2010/main" val="229596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8124D7-0699-6425-B7CA-43028B2EE2E0}"/>
              </a:ext>
            </a:extLst>
          </p:cNvPr>
          <p:cNvSpPr>
            <a:spLocks noGrp="1"/>
          </p:cNvSpPr>
          <p:nvPr>
            <p:ph type="title"/>
          </p:nvPr>
        </p:nvSpPr>
        <p:spPr/>
        <p:txBody>
          <a:bodyPr>
            <a:noAutofit/>
          </a:bodyPr>
          <a:lstStyle/>
          <a:p>
            <a:r>
              <a:rPr lang="en-US" dirty="0"/>
              <a:t>Thank you</a:t>
            </a:r>
          </a:p>
        </p:txBody>
      </p:sp>
      <p:sp>
        <p:nvSpPr>
          <p:cNvPr id="6" name="Rectangle 5">
            <a:extLst>
              <a:ext uri="{FF2B5EF4-FFF2-40B4-BE49-F238E27FC236}">
                <a16:creationId xmlns:a16="http://schemas.microsoft.com/office/drawing/2014/main" id="{609BB996-4A9C-EA60-8BD1-573393ACF33D}"/>
              </a:ext>
            </a:extLst>
          </p:cNvPr>
          <p:cNvSpPr/>
          <p:nvPr/>
        </p:nvSpPr>
        <p:spPr>
          <a:xfrm>
            <a:off x="0" y="0"/>
            <a:ext cx="19431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13928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Outline</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2</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dirty="0">
                <a:solidFill>
                  <a:schemeClr val="tx2"/>
                </a:solidFill>
              </a:rPr>
              <a:t>Positron Sources</a:t>
            </a:r>
          </a:p>
          <a:p>
            <a:pPr marL="457200" indent="-457200">
              <a:lnSpc>
                <a:spcPct val="150000"/>
              </a:lnSpc>
              <a:buFont typeface="+mj-lt"/>
              <a:buAutoNum type="arabicPeriod"/>
            </a:pPr>
            <a:r>
              <a:rPr lang="en-US" dirty="0">
                <a:solidFill>
                  <a:schemeClr val="tx2"/>
                </a:solidFill>
              </a:rPr>
              <a:t>Positron Annihilation and Gammas Entanglement</a:t>
            </a:r>
          </a:p>
          <a:p>
            <a:pPr marL="457200" indent="-457200">
              <a:lnSpc>
                <a:spcPct val="150000"/>
              </a:lnSpc>
              <a:buFont typeface="+mj-lt"/>
              <a:buAutoNum type="arabicPeriod"/>
            </a:pPr>
            <a:r>
              <a:rPr lang="en-US" dirty="0">
                <a:solidFill>
                  <a:schemeClr val="tx2"/>
                </a:solidFill>
              </a:rPr>
              <a:t>Compton Polarimetry</a:t>
            </a:r>
          </a:p>
          <a:p>
            <a:pPr marL="457200" indent="-457200">
              <a:lnSpc>
                <a:spcPct val="150000"/>
              </a:lnSpc>
              <a:buFont typeface="+mj-lt"/>
              <a:buAutoNum type="arabicPeriod"/>
            </a:pPr>
            <a:r>
              <a:rPr lang="en-US" dirty="0">
                <a:solidFill>
                  <a:schemeClr val="tx2"/>
                </a:solidFill>
              </a:rPr>
              <a:t>Entanglement Witness</a:t>
            </a:r>
          </a:p>
          <a:p>
            <a:pPr marL="457200" indent="-457200">
              <a:lnSpc>
                <a:spcPct val="150000"/>
              </a:lnSpc>
              <a:buFont typeface="+mj-lt"/>
              <a:buAutoNum type="arabicPeriod"/>
            </a:pPr>
            <a:r>
              <a:rPr lang="en-US" dirty="0">
                <a:solidFill>
                  <a:schemeClr val="tx2"/>
                </a:solidFill>
              </a:rPr>
              <a:t>Applications</a:t>
            </a:r>
          </a:p>
          <a:p>
            <a:pPr marL="457200" indent="-457200">
              <a:lnSpc>
                <a:spcPct val="150000"/>
              </a:lnSpc>
              <a:buFont typeface="+mj-lt"/>
              <a:buAutoNum type="arabicPeriod"/>
            </a:pPr>
            <a:r>
              <a:rPr lang="en-US" dirty="0">
                <a:solidFill>
                  <a:schemeClr val="tx2"/>
                </a:solidFill>
              </a:rPr>
              <a:t>Summary and Outlook</a:t>
            </a:r>
          </a:p>
        </p:txBody>
      </p:sp>
    </p:spTree>
    <p:extLst>
      <p:ext uri="{BB962C8B-B14F-4D97-AF65-F5344CB8AC3E}">
        <p14:creationId xmlns:p14="http://schemas.microsoft.com/office/powerpoint/2010/main" val="48849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Positron Sources</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3</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Radioactive Sources:</a:t>
                </a:r>
              </a:p>
              <a:p>
                <a:pPr lvl="1"/>
                <a:r>
                  <a:rPr lang="en-US" sz="2000" dirty="0">
                    <a:solidFill>
                      <a:schemeClr val="tx2"/>
                    </a:solidFill>
                  </a:rPr>
                  <a:t>Positrons are emitted in decay of several radioactive isotopes</a:t>
                </a:r>
              </a:p>
              <a:p>
                <a:pPr lvl="1"/>
                <a:r>
                  <a:rPr lang="en-US" sz="2000" dirty="0">
                    <a:solidFill>
                      <a:schemeClr val="tx2"/>
                    </a:solidFill>
                  </a:rPr>
                  <a:t> Most common positron source is </a:t>
                </a:r>
                <a14:m>
                  <m:oMath xmlns:m="http://schemas.openxmlformats.org/officeDocument/2006/math">
                    <m:sSup>
                      <m:sSupPr>
                        <m:ctrlPr>
                          <a:rPr lang="en-US" sz="2000" i="1" smtClean="0">
                            <a:solidFill>
                              <a:schemeClr val="tx2"/>
                            </a:solidFill>
                            <a:latin typeface="Cambria Math" panose="02040503050406030204" pitchFamily="18" charset="0"/>
                          </a:rPr>
                        </m:ctrlPr>
                      </m:sSupPr>
                      <m:e>
                        <m:r>
                          <a:rPr lang="en-US" sz="2000" i="1" smtClean="0">
                            <a:solidFill>
                              <a:schemeClr val="tx2"/>
                            </a:solidFill>
                            <a:latin typeface="Cambria Math" panose="02040503050406030204" pitchFamily="18" charset="0"/>
                            <a:ea typeface="Cambria Math" panose="02040503050406030204" pitchFamily="18" charset="0"/>
                          </a:rPr>
                          <m:t>𝛽</m:t>
                        </m:r>
                      </m:e>
                      <m:sup>
                        <m:r>
                          <a:rPr lang="en-US" sz="2000" b="0" i="1" smtClean="0">
                            <a:solidFill>
                              <a:schemeClr val="tx2"/>
                            </a:solidFill>
                            <a:latin typeface="Cambria Math" panose="02040503050406030204" pitchFamily="18" charset="0"/>
                          </a:rPr>
                          <m:t>+</m:t>
                        </m:r>
                      </m:sup>
                    </m:sSup>
                  </m:oMath>
                </a14:m>
                <a:r>
                  <a:rPr lang="en-US" sz="2000" dirty="0">
                    <a:solidFill>
                      <a:schemeClr val="tx2"/>
                    </a:solidFill>
                  </a:rPr>
                  <a:t> decay of </a:t>
                </a:r>
                <a:r>
                  <a:rPr lang="en-US" sz="2000" baseline="30000" dirty="0">
                    <a:solidFill>
                      <a:schemeClr val="tx2"/>
                    </a:solidFill>
                  </a:rPr>
                  <a:t>22</a:t>
                </a:r>
                <a:r>
                  <a:rPr lang="en-US" sz="2000" dirty="0">
                    <a:solidFill>
                      <a:schemeClr val="tx2"/>
                    </a:solidFill>
                  </a:rPr>
                  <a:t>Na (p → n + e</a:t>
                </a:r>
                <a:r>
                  <a:rPr lang="en-US" sz="2000" baseline="30000" dirty="0">
                    <a:solidFill>
                      <a:schemeClr val="tx2"/>
                    </a:solidFill>
                  </a:rPr>
                  <a:t>+</a:t>
                </a:r>
                <a:r>
                  <a:rPr lang="en-US" sz="2000" dirty="0">
                    <a:solidFill>
                      <a:schemeClr val="tx2"/>
                    </a:solidFill>
                  </a:rPr>
                  <a:t> + </a:t>
                </a:r>
                <a:r>
                  <a:rPr lang="el-GR" sz="2000" dirty="0">
                    <a:solidFill>
                      <a:schemeClr val="tx2"/>
                    </a:solidFill>
                  </a:rPr>
                  <a:t>ν</a:t>
                </a:r>
                <a:r>
                  <a:rPr lang="en-US" sz="2000" baseline="-25000" dirty="0">
                    <a:solidFill>
                      <a:schemeClr val="tx2"/>
                    </a:solidFill>
                  </a:rPr>
                  <a:t>e</a:t>
                </a:r>
                <a:r>
                  <a:rPr lang="en-US" sz="2000" dirty="0">
                    <a:solidFill>
                      <a:schemeClr val="tx2"/>
                    </a:solidFill>
                  </a:rPr>
                  <a:t>)</a:t>
                </a:r>
                <a:endParaRPr lang="en-US" sz="2000" baseline="-25000" dirty="0">
                  <a:solidFill>
                    <a:schemeClr val="tx2"/>
                  </a:solidFill>
                </a:endParaRPr>
              </a:p>
              <a:p>
                <a:pPr lvl="1"/>
                <a:r>
                  <a:rPr lang="en-US" sz="2000" dirty="0">
                    <a:solidFill>
                      <a:schemeClr val="tx2"/>
                    </a:solidFill>
                  </a:rPr>
                  <a:t>Radioactive sources are limited to about 1 </a:t>
                </a:r>
                <a:r>
                  <a:rPr lang="en-US" sz="2000" dirty="0" err="1">
                    <a:solidFill>
                      <a:schemeClr val="tx2"/>
                    </a:solidFill>
                  </a:rPr>
                  <a:t>GBq</a:t>
                </a:r>
                <a:r>
                  <a:rPr lang="en-US" sz="2000" dirty="0">
                    <a:solidFill>
                      <a:schemeClr val="tx2"/>
                    </a:solidFill>
                  </a:rPr>
                  <a:t> (27 </a:t>
                </a:r>
                <a:r>
                  <a:rPr lang="en-US" sz="2000" dirty="0" err="1">
                    <a:solidFill>
                      <a:schemeClr val="tx2"/>
                    </a:solidFill>
                  </a:rPr>
                  <a:t>mCi</a:t>
                </a:r>
                <a:r>
                  <a:rPr lang="en-US" sz="2000" dirty="0">
                    <a:solidFill>
                      <a:schemeClr val="tx2"/>
                    </a:solidFill>
                  </a:rPr>
                  <a:t>) or 10</a:t>
                </a:r>
                <a:r>
                  <a:rPr lang="en-US" sz="2000" baseline="30000" dirty="0">
                    <a:solidFill>
                      <a:schemeClr val="tx2"/>
                    </a:solidFill>
                  </a:rPr>
                  <a:t>9</a:t>
                </a:r>
                <a:r>
                  <a:rPr lang="en-US" sz="2000" dirty="0">
                    <a:solidFill>
                      <a:schemeClr val="tx2"/>
                    </a:solidFill>
                  </a:rPr>
                  <a:t> annihilations per second</a:t>
                </a:r>
              </a:p>
              <a:p>
                <a:endParaRPr lang="en-US" sz="2400" dirty="0">
                  <a:solidFill>
                    <a:schemeClr val="tx2"/>
                  </a:solidFill>
                </a:endParaRPr>
              </a:p>
              <a:p>
                <a:r>
                  <a:rPr lang="en-US" sz="2400" dirty="0">
                    <a:solidFill>
                      <a:schemeClr val="tx2"/>
                    </a:solidFill>
                  </a:rPr>
                  <a:t>Accelerator-based Source: </a:t>
                </a:r>
              </a:p>
              <a:p>
                <a:pPr lvl="1"/>
                <a:r>
                  <a:rPr lang="en-US" sz="2000" dirty="0">
                    <a:solidFill>
                      <a:schemeClr val="tx2"/>
                    </a:solidFill>
                  </a:rPr>
                  <a:t>Provides all controls available for accelerator beams, e.g., energy, intensity, polarization, and timing among many other properties of accelerator sources</a:t>
                </a:r>
              </a:p>
              <a:p>
                <a:pPr lvl="1"/>
                <a:r>
                  <a:rPr lang="en-US" sz="2000" dirty="0">
                    <a:solidFill>
                      <a:schemeClr val="tx2"/>
                    </a:solidFill>
                  </a:rPr>
                  <a:t>Produces more than 10</a:t>
                </a:r>
                <a:r>
                  <a:rPr lang="en-US" sz="2000" baseline="30000" dirty="0">
                    <a:solidFill>
                      <a:schemeClr val="tx2"/>
                    </a:solidFill>
                  </a:rPr>
                  <a:t>12</a:t>
                </a:r>
                <a:r>
                  <a:rPr lang="en-US" sz="2000" dirty="0">
                    <a:solidFill>
                      <a:schemeClr val="tx2"/>
                    </a:solidFill>
                  </a:rPr>
                  <a:t> annihilations per second </a:t>
                </a:r>
              </a:p>
              <a:p>
                <a:pPr marL="457200" indent="-457200">
                  <a:buFont typeface="+mj-lt"/>
                  <a:buAutoNum type="arabicPeriod"/>
                </a:pPr>
                <a:endParaRPr lang="en-US" sz="2000" dirty="0"/>
              </a:p>
            </p:txBody>
          </p:sp>
        </mc:Choice>
        <mc:Fallback xmlns="">
          <p:sp>
            <p:nvSpPr>
              <p:cNvPr id="12" name="Text Placeholder 4">
                <a:extLst>
                  <a:ext uri="{FF2B5EF4-FFF2-40B4-BE49-F238E27FC236}">
                    <a16:creationId xmlns:a16="http://schemas.microsoft.com/office/drawing/2014/main" id="{A0E6A0D3-41CF-DD44-B4EE-EA44BA4D56FE}"/>
                  </a:ext>
                </a:extLst>
              </p:cNvPr>
              <p:cNvSpPr txBox="1">
                <a:spLocks noRot="1" noChangeAspect="1" noMove="1" noResize="1" noEditPoints="1" noAdjustHandles="1" noChangeArrowheads="1" noChangeShapeType="1" noTextEdit="1"/>
              </p:cNvSpPr>
              <p:nvPr/>
            </p:nvSpPr>
            <p:spPr>
              <a:xfrm>
                <a:off x="309094" y="1319201"/>
                <a:ext cx="11044706" cy="4891433"/>
              </a:xfrm>
              <a:prstGeom prst="rect">
                <a:avLst/>
              </a:prstGeom>
              <a:blipFill>
                <a:blip r:embed="rId3"/>
                <a:stretch>
                  <a:fillRect l="-805" t="-1036"/>
                </a:stretch>
              </a:blipFill>
            </p:spPr>
            <p:txBody>
              <a:bodyPr/>
              <a:lstStyle/>
              <a:p>
                <a:r>
                  <a:rPr lang="en-US">
                    <a:noFill/>
                  </a:rPr>
                  <a:t> </a:t>
                </a:r>
              </a:p>
            </p:txBody>
          </p:sp>
        </mc:Fallback>
      </mc:AlternateContent>
    </p:spTree>
    <p:extLst>
      <p:ext uri="{BB962C8B-B14F-4D97-AF65-F5344CB8AC3E}">
        <p14:creationId xmlns:p14="http://schemas.microsoft.com/office/powerpoint/2010/main" val="135646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EA73-AC27-190E-3009-A10DFA1630BA}"/>
              </a:ext>
            </a:extLst>
          </p:cNvPr>
          <p:cNvSpPr>
            <a:spLocks noGrp="1"/>
          </p:cNvSpPr>
          <p:nvPr>
            <p:ph type="title"/>
          </p:nvPr>
        </p:nvSpPr>
        <p:spPr/>
        <p:txBody>
          <a:bodyPr/>
          <a:lstStyle/>
          <a:p>
            <a:r>
              <a:rPr lang="en-US" dirty="0"/>
              <a:t>Jefferson Lab Positron Beam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849A47C-32F9-C8A6-8251-DA7A6A526C72}"/>
                  </a:ext>
                </a:extLst>
              </p:cNvPr>
              <p:cNvSpPr>
                <a:spLocks noGrp="1"/>
              </p:cNvSpPr>
              <p:nvPr>
                <p:ph type="body" sz="half" idx="2"/>
              </p:nvPr>
            </p:nvSpPr>
            <p:spPr>
              <a:xfrm>
                <a:off x="309094" y="1319201"/>
                <a:ext cx="5558306" cy="4891433"/>
              </a:xfrm>
            </p:spPr>
            <p:txBody>
              <a:bodyPr/>
              <a:lstStyle/>
              <a:p>
                <a:r>
                  <a:rPr lang="en-US" sz="2800" dirty="0"/>
                  <a:t>Positron beam properties:</a:t>
                </a:r>
              </a:p>
              <a:p>
                <a:pPr marL="457200" indent="-457200">
                  <a:buFont typeface="+mj-lt"/>
                  <a:buAutoNum type="arabicPeriod"/>
                </a:pPr>
                <a:endParaRPr lang="en-US" dirty="0"/>
              </a:p>
              <a:p>
                <a:pPr marL="457200" indent="-457200">
                  <a:buFont typeface="+mj-lt"/>
                  <a:buAutoNum type="arabicPeriod"/>
                </a:pPr>
                <a:r>
                  <a:rPr lang="en-US" sz="2400" dirty="0"/>
                  <a:t>Unpolarized positrons </a:t>
                </a:r>
                <a14:m>
                  <m:oMath xmlns:m="http://schemas.openxmlformats.org/officeDocument/2006/math">
                    <m:r>
                      <a:rPr lang="en-US" sz="2400" b="0" i="1" smtClean="0">
                        <a:latin typeface="Cambria Math" panose="02040503050406030204" pitchFamily="18" charset="0"/>
                      </a:rPr>
                      <m:t>&gt;6</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12</m:t>
                        </m:r>
                      </m:sup>
                    </m:sSup>
                  </m:oMath>
                </a14:m>
                <a:r>
                  <a:rPr lang="en-US" sz="2400" dirty="0"/>
                  <a:t> per second</a:t>
                </a:r>
              </a:p>
              <a:p>
                <a:pPr marL="457200" indent="-457200">
                  <a:buFont typeface="+mj-lt"/>
                  <a:buAutoNum type="arabicPeriod"/>
                </a:pPr>
                <a:endParaRPr lang="en-US" sz="2400" dirty="0"/>
              </a:p>
              <a:p>
                <a:pPr marL="457200" indent="-457200">
                  <a:buFont typeface="+mj-lt"/>
                  <a:buAutoNum type="arabicPeriod"/>
                </a:pPr>
                <a:r>
                  <a:rPr lang="en-US" sz="2400" dirty="0"/>
                  <a:t>Polarized positrons of </a:t>
                </a:r>
                <a14:m>
                  <m:oMath xmlns:m="http://schemas.openxmlformats.org/officeDocument/2006/math">
                    <m:r>
                      <a:rPr lang="en-US" sz="2400" b="0" i="1" smtClean="0">
                        <a:latin typeface="Cambria Math" panose="02040503050406030204" pitchFamily="18" charset="0"/>
                      </a:rPr>
                      <m:t>&gt;3</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11</m:t>
                        </m:r>
                      </m:sup>
                    </m:sSup>
                  </m:oMath>
                </a14:m>
                <a:r>
                  <a:rPr lang="en-US" sz="2400" dirty="0"/>
                  <a:t> per second</a:t>
                </a:r>
              </a:p>
            </p:txBody>
          </p:sp>
        </mc:Choice>
        <mc:Fallback xmlns="">
          <p:sp>
            <p:nvSpPr>
              <p:cNvPr id="3" name="Text Placeholder 2">
                <a:extLst>
                  <a:ext uri="{FF2B5EF4-FFF2-40B4-BE49-F238E27FC236}">
                    <a16:creationId xmlns:a16="http://schemas.microsoft.com/office/drawing/2014/main" id="{7849A47C-32F9-C8A6-8251-DA7A6A526C72}"/>
                  </a:ext>
                </a:extLst>
              </p:cNvPr>
              <p:cNvSpPr>
                <a:spLocks noGrp="1" noRot="1" noChangeAspect="1" noMove="1" noResize="1" noEditPoints="1" noAdjustHandles="1" noChangeArrowheads="1" noChangeShapeType="1" noTextEdit="1"/>
              </p:cNvSpPr>
              <p:nvPr>
                <p:ph type="body" sz="half" idx="2"/>
              </p:nvPr>
            </p:nvSpPr>
            <p:spPr>
              <a:xfrm>
                <a:off x="309094" y="1319201"/>
                <a:ext cx="5558306" cy="4891433"/>
              </a:xfrm>
              <a:blipFill>
                <a:blip r:embed="rId3"/>
                <a:stretch>
                  <a:fillRect l="-2283" t="-1295" r="-2055"/>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9EBF919-0310-540D-586A-161BC914ACD9}"/>
              </a:ext>
            </a:extLst>
          </p:cNvPr>
          <p:cNvSpPr>
            <a:spLocks noGrp="1"/>
          </p:cNvSpPr>
          <p:nvPr>
            <p:ph type="sldNum" sz="quarter" idx="12"/>
          </p:nvPr>
        </p:nvSpPr>
        <p:spPr/>
        <p:txBody>
          <a:bodyPr/>
          <a:lstStyle/>
          <a:p>
            <a:fld id="{7D1BE87E-F0DE-A44C-894B-E142BEB21E42}" type="slidenum">
              <a:rPr lang="en-US" smtClean="0"/>
              <a:pPr/>
              <a:t>4</a:t>
            </a:fld>
            <a:endParaRPr lang="en-US" dirty="0"/>
          </a:p>
        </p:txBody>
      </p:sp>
      <p:sp>
        <p:nvSpPr>
          <p:cNvPr id="4" name="Date Placeholder 3">
            <a:extLst>
              <a:ext uri="{FF2B5EF4-FFF2-40B4-BE49-F238E27FC236}">
                <a16:creationId xmlns:a16="http://schemas.microsoft.com/office/drawing/2014/main" id="{AE21E9DD-62BA-EF1B-A5BB-C1369CB20ED3}"/>
              </a:ext>
            </a:extLst>
          </p:cNvPr>
          <p:cNvSpPr>
            <a:spLocks noGrp="1"/>
          </p:cNvSpPr>
          <p:nvPr>
            <p:ph type="dt" sz="half" idx="10"/>
          </p:nvPr>
        </p:nvSpPr>
        <p:spPr/>
        <p:txBody>
          <a:bodyPr/>
          <a:lstStyle/>
          <a:p>
            <a:fld id="{5A85D51C-373F-4384-8DC1-B3426FB2B3D0}" type="datetime1">
              <a:rPr lang="en-US" smtClean="0"/>
              <a:pPr/>
              <a:t>3/28/26</a:t>
            </a:fld>
            <a:endParaRPr lang="en-US" dirty="0"/>
          </a:p>
        </p:txBody>
      </p:sp>
      <p:cxnSp>
        <p:nvCxnSpPr>
          <p:cNvPr id="8" name="Straight Connector 7">
            <a:extLst>
              <a:ext uri="{FF2B5EF4-FFF2-40B4-BE49-F238E27FC236}">
                <a16:creationId xmlns:a16="http://schemas.microsoft.com/office/drawing/2014/main" id="{11C171A5-3384-60BF-FA05-946AD2E47790}"/>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2B9A5329-7B9F-4A5F-348A-AA502E0F0641}"/>
                  </a:ext>
                </a:extLst>
              </p:cNvPr>
              <p:cNvGraphicFramePr>
                <a:graphicFrameLocks noGrp="1"/>
              </p:cNvGraphicFramePr>
              <p:nvPr>
                <p:extLst>
                  <p:ext uri="{D42A27DB-BD31-4B8C-83A1-F6EECF244321}">
                    <p14:modId xmlns:p14="http://schemas.microsoft.com/office/powerpoint/2010/main" val="2335887706"/>
                  </p:ext>
                </p:extLst>
              </p:nvPr>
            </p:nvGraphicFramePr>
            <p:xfrm>
              <a:off x="6719678" y="1600200"/>
              <a:ext cx="4520880" cy="3397060"/>
            </p:xfrm>
            <a:graphic>
              <a:graphicData uri="http://schemas.openxmlformats.org/drawingml/2006/table">
                <a:tbl>
                  <a:tblPr>
                    <a:tableStyleId>{C4B1156A-380E-4F78-BDF5-A606A8083BF9}</a:tableStyleId>
                  </a:tblPr>
                  <a:tblGrid>
                    <a:gridCol w="2449817">
                      <a:extLst>
                        <a:ext uri="{9D8B030D-6E8A-4147-A177-3AD203B41FA5}">
                          <a16:colId xmlns:a16="http://schemas.microsoft.com/office/drawing/2014/main" val="1281390372"/>
                        </a:ext>
                      </a:extLst>
                    </a:gridCol>
                    <a:gridCol w="2071063">
                      <a:extLst>
                        <a:ext uri="{9D8B030D-6E8A-4147-A177-3AD203B41FA5}">
                          <a16:colId xmlns:a16="http://schemas.microsoft.com/office/drawing/2014/main" val="4187085755"/>
                        </a:ext>
                      </a:extLst>
                    </a:gridCol>
                  </a:tblGrid>
                  <a:tr h="236801">
                    <a:tc>
                      <a:txBody>
                        <a:bodyPr/>
                        <a:lstStyle/>
                        <a:p>
                          <a:pPr algn="l" fontAlgn="base"/>
                          <a:r>
                            <a:rPr lang="en-US" sz="1600" b="1" dirty="0">
                              <a:effectLst/>
                            </a:rPr>
                            <a:t>Beam Repetition​</a:t>
                          </a:r>
                          <a:endParaRPr lang="en-US" sz="1600" b="1" i="0" dirty="0">
                            <a:solidFill>
                              <a:srgbClr val="000000"/>
                            </a:solidFill>
                            <a:effectLst/>
                          </a:endParaRPr>
                        </a:p>
                      </a:txBody>
                      <a:tcPr/>
                    </a:tc>
                    <a:tc>
                      <a:txBody>
                        <a:bodyPr/>
                        <a:lstStyle/>
                        <a:p>
                          <a:pPr algn="ctr" fontAlgn="base"/>
                          <a:r>
                            <a:rPr lang="en-US" sz="1600" dirty="0">
                              <a:effectLst/>
                            </a:rPr>
                            <a:t>1-1500 MHz​</a:t>
                          </a:r>
                          <a:endParaRPr lang="en-US" sz="1600" b="0" i="0" dirty="0">
                            <a:solidFill>
                              <a:srgbClr val="000000"/>
                            </a:solidFill>
                            <a:effectLst/>
                          </a:endParaRPr>
                        </a:p>
                      </a:txBody>
                      <a:tcPr/>
                    </a:tc>
                    <a:extLst>
                      <a:ext uri="{0D108BD9-81ED-4DB2-BD59-A6C34878D82A}">
                        <a16:rowId xmlns:a16="http://schemas.microsoft.com/office/drawing/2014/main" val="221850994"/>
                      </a:ext>
                    </a:extLst>
                  </a:tr>
                  <a:tr h="236801">
                    <a:tc>
                      <a:txBody>
                        <a:bodyPr/>
                        <a:lstStyle/>
                        <a:p>
                          <a:pPr algn="l" fontAlgn="base"/>
                          <a:r>
                            <a:rPr lang="en-US" sz="1600" b="1" dirty="0">
                              <a:effectLst/>
                            </a:rPr>
                            <a:t>Duty Factor​</a:t>
                          </a:r>
                          <a:endParaRPr lang="en-US" sz="1600" b="1" i="0" dirty="0">
                            <a:solidFill>
                              <a:srgbClr val="000000"/>
                            </a:solidFill>
                            <a:effectLst/>
                          </a:endParaRPr>
                        </a:p>
                      </a:txBody>
                      <a:tcPr/>
                    </a:tc>
                    <a:tc>
                      <a:txBody>
                        <a:bodyPr/>
                        <a:lstStyle/>
                        <a:p>
                          <a:pPr algn="ctr" fontAlgn="base"/>
                          <a:r>
                            <a:rPr lang="en-US" sz="1600" dirty="0">
                              <a:effectLst/>
                            </a:rPr>
                            <a:t>100% CW</a:t>
                          </a:r>
                          <a:endParaRPr lang="en-US" sz="1600" b="0" i="0" dirty="0">
                            <a:solidFill>
                              <a:srgbClr val="000000"/>
                            </a:solidFill>
                            <a:effectLst/>
                          </a:endParaRPr>
                        </a:p>
                      </a:txBody>
                      <a:tcPr/>
                    </a:tc>
                    <a:extLst>
                      <a:ext uri="{0D108BD9-81ED-4DB2-BD59-A6C34878D82A}">
                        <a16:rowId xmlns:a16="http://schemas.microsoft.com/office/drawing/2014/main" val="1994330396"/>
                      </a:ext>
                    </a:extLst>
                  </a:tr>
                  <a:tr h="236801">
                    <a:tc>
                      <a:txBody>
                        <a:bodyPr/>
                        <a:lstStyle/>
                        <a:p>
                          <a:pPr algn="l" fontAlgn="base"/>
                          <a:r>
                            <a:rPr lang="en-US" sz="1600" b="1" dirty="0">
                              <a:effectLst/>
                            </a:rPr>
                            <a:t>Unpolarized Intensity​</a:t>
                          </a:r>
                          <a:endParaRPr lang="en-US" sz="1600" b="1" i="0" dirty="0">
                            <a:solidFill>
                              <a:srgbClr val="000000"/>
                            </a:solidFill>
                            <a:effectLst/>
                          </a:endParaRPr>
                        </a:p>
                      </a:txBody>
                      <a:tcPr/>
                    </a:tc>
                    <a:tc>
                      <a:txBody>
                        <a:bodyPr/>
                        <a:lstStyle/>
                        <a:p>
                          <a:pPr algn="ctr" fontAlgn="base"/>
                          <a:r>
                            <a:rPr lang="en-US" sz="1600" dirty="0">
                              <a:effectLst/>
                            </a:rPr>
                            <a:t>&gt; 1 µA​</a:t>
                          </a:r>
                          <a:endParaRPr lang="en-US" sz="1600" b="0" i="0" dirty="0">
                            <a:solidFill>
                              <a:srgbClr val="000000"/>
                            </a:solidFill>
                            <a:effectLst/>
                          </a:endParaRPr>
                        </a:p>
                      </a:txBody>
                      <a:tcPr/>
                    </a:tc>
                    <a:extLst>
                      <a:ext uri="{0D108BD9-81ED-4DB2-BD59-A6C34878D82A}">
                        <a16:rowId xmlns:a16="http://schemas.microsoft.com/office/drawing/2014/main" val="1932438741"/>
                      </a:ext>
                    </a:extLst>
                  </a:tr>
                  <a:tr h="236801">
                    <a:tc>
                      <a:txBody>
                        <a:bodyPr/>
                        <a:lstStyle/>
                        <a:p>
                          <a:pPr algn="l" fontAlgn="base"/>
                          <a:r>
                            <a:rPr lang="en-US" sz="1600" b="1" dirty="0">
                              <a:effectLst/>
                            </a:rPr>
                            <a:t>Polarized Intensity​</a:t>
                          </a:r>
                          <a:endParaRPr lang="en-US" sz="1600" b="1" i="0" dirty="0">
                            <a:solidFill>
                              <a:srgbClr val="000000"/>
                            </a:solidFill>
                            <a:effectLst/>
                          </a:endParaRPr>
                        </a:p>
                      </a:txBody>
                      <a:tcPr/>
                    </a:tc>
                    <a:tc>
                      <a:txBody>
                        <a:bodyPr/>
                        <a:lstStyle/>
                        <a:p>
                          <a:pPr algn="ctr" fontAlgn="base"/>
                          <a:r>
                            <a:rPr lang="en-US" sz="1600" dirty="0">
                              <a:effectLst/>
                            </a:rPr>
                            <a:t>&gt; 50 </a:t>
                          </a:r>
                          <a:r>
                            <a:rPr lang="en-US" sz="1600" dirty="0" err="1">
                              <a:effectLst/>
                            </a:rPr>
                            <a:t>nA</a:t>
                          </a:r>
                          <a:r>
                            <a:rPr lang="en-US" sz="1600" dirty="0">
                              <a:effectLst/>
                            </a:rPr>
                            <a:t>​</a:t>
                          </a:r>
                          <a:endParaRPr lang="en-US" sz="1600" b="0" i="0" dirty="0">
                            <a:solidFill>
                              <a:srgbClr val="000000"/>
                            </a:solidFill>
                            <a:effectLst/>
                          </a:endParaRPr>
                        </a:p>
                      </a:txBody>
                      <a:tcPr/>
                    </a:tc>
                    <a:extLst>
                      <a:ext uri="{0D108BD9-81ED-4DB2-BD59-A6C34878D82A}">
                        <a16:rowId xmlns:a16="http://schemas.microsoft.com/office/drawing/2014/main" val="3329459576"/>
                      </a:ext>
                    </a:extLst>
                  </a:tr>
                  <a:tr h="236801">
                    <a:tc>
                      <a:txBody>
                        <a:bodyPr/>
                        <a:lstStyle/>
                        <a:p>
                          <a:pPr algn="l" fontAlgn="base"/>
                          <a:r>
                            <a:rPr lang="en-US" sz="1600" b="1" dirty="0">
                              <a:effectLst/>
                            </a:rPr>
                            <a:t>Beam Energy</a:t>
                          </a:r>
                          <a:endParaRPr lang="en-US" sz="1600" b="1" i="0" dirty="0">
                            <a:solidFill>
                              <a:srgbClr val="000000"/>
                            </a:solidFill>
                            <a:effectLst/>
                          </a:endParaRPr>
                        </a:p>
                      </a:txBody>
                      <a:tcPr/>
                    </a:tc>
                    <a:tc>
                      <a:txBody>
                        <a:bodyPr/>
                        <a:lstStyle/>
                        <a:p>
                          <a:pPr algn="ctr" fontAlgn="base"/>
                          <a:r>
                            <a:rPr lang="en-US" sz="1600" dirty="0">
                              <a:effectLst/>
                            </a:rPr>
                            <a:t>1-10 MeV</a:t>
                          </a:r>
                          <a:endParaRPr lang="en-US" sz="1600" b="0" i="0" dirty="0">
                            <a:solidFill>
                              <a:srgbClr val="000000"/>
                            </a:solidFill>
                            <a:effectLst/>
                          </a:endParaRPr>
                        </a:p>
                      </a:txBody>
                      <a:tcPr/>
                    </a:tc>
                    <a:extLst>
                      <a:ext uri="{0D108BD9-81ED-4DB2-BD59-A6C34878D82A}">
                        <a16:rowId xmlns:a16="http://schemas.microsoft.com/office/drawing/2014/main" val="132794633"/>
                      </a:ext>
                    </a:extLst>
                  </a:tr>
                  <a:tr h="236801">
                    <a:tc>
                      <a:txBody>
                        <a:bodyPr/>
                        <a:lstStyle/>
                        <a:p>
                          <a:pPr algn="l" fontAlgn="base"/>
                          <a:r>
                            <a:rPr lang="en-US" sz="1600" b="1" dirty="0">
                              <a:effectLst/>
                            </a:rPr>
                            <a:t>Beam Polarization​</a:t>
                          </a:r>
                          <a:endParaRPr lang="en-US" sz="1600" b="1" i="0" dirty="0">
                            <a:solidFill>
                              <a:srgbClr val="000000"/>
                            </a:solidFill>
                            <a:effectLst/>
                          </a:endParaRPr>
                        </a:p>
                      </a:txBody>
                      <a:tcPr/>
                    </a:tc>
                    <a:tc>
                      <a:txBody>
                        <a:bodyPr/>
                        <a:lstStyle/>
                        <a:p>
                          <a:pPr algn="ctr" fontAlgn="base"/>
                          <a:r>
                            <a:rPr lang="en-US" sz="1600" dirty="0">
                              <a:effectLst/>
                            </a:rPr>
                            <a:t>&gt; 60%​</a:t>
                          </a:r>
                          <a:endParaRPr lang="en-US" sz="1600" b="0" i="0" dirty="0">
                            <a:solidFill>
                              <a:srgbClr val="000000"/>
                            </a:solidFill>
                            <a:effectLst/>
                          </a:endParaRPr>
                        </a:p>
                      </a:txBody>
                      <a:tcPr/>
                    </a:tc>
                    <a:extLst>
                      <a:ext uri="{0D108BD9-81ED-4DB2-BD59-A6C34878D82A}">
                        <a16:rowId xmlns:a16="http://schemas.microsoft.com/office/drawing/2014/main" val="4152394641"/>
                      </a:ext>
                    </a:extLst>
                  </a:tr>
                  <a:tr h="236801">
                    <a:tc>
                      <a:txBody>
                        <a:bodyPr/>
                        <a:lstStyle/>
                        <a:p>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𝛔</m:t>
                                  </m:r>
                                </m:e>
                                <m:sub>
                                  <m:r>
                                    <a:rPr lang="en-US" sz="1600" b="1" smtClean="0">
                                      <a:latin typeface="Cambria Math" panose="02040503050406030204" pitchFamily="18" charset="0"/>
                                    </a:rPr>
                                    <m:t>∆</m:t>
                                  </m:r>
                                  <m:r>
                                    <a:rPr lang="en-US" sz="1600" b="1" i="1" smtClean="0">
                                      <a:latin typeface="Cambria Math" panose="02040503050406030204" pitchFamily="18" charset="0"/>
                                    </a:rPr>
                                    <m:t>𝐩</m:t>
                                  </m:r>
                                  <m:r>
                                    <a:rPr lang="en-US" sz="1600" b="1" smtClean="0">
                                      <a:latin typeface="Cambria Math" panose="02040503050406030204" pitchFamily="18" charset="0"/>
                                    </a:rPr>
                                    <m:t>/</m:t>
                                  </m:r>
                                  <m:r>
                                    <a:rPr lang="en-US" sz="1600" b="1" i="1" smtClean="0">
                                      <a:latin typeface="Cambria Math" panose="02040503050406030204" pitchFamily="18" charset="0"/>
                                    </a:rPr>
                                    <m:t>𝐩</m:t>
                                  </m:r>
                                </m:sub>
                              </m:sSub>
                            </m:oMath>
                          </a14:m>
                          <a:r>
                            <a:rPr lang="en-US" sz="1600" b="1" dirty="0"/>
                            <a:t> (%)</a:t>
                          </a:r>
                        </a:p>
                      </a:txBody>
                      <a:tcPr anchor="ctr"/>
                    </a:tc>
                    <a:tc>
                      <a:txBody>
                        <a:bodyPr/>
                        <a:lstStyle/>
                        <a:p>
                          <a:pPr algn="ctr"/>
                          <a:r>
                            <a:rPr lang="en-US" sz="1600" dirty="0"/>
                            <a:t>&lt; 1</a:t>
                          </a:r>
                        </a:p>
                      </a:txBody>
                      <a:tcPr anchor="ctr"/>
                    </a:tc>
                    <a:extLst>
                      <a:ext uri="{0D108BD9-81ED-4DB2-BD59-A6C34878D82A}">
                        <a16:rowId xmlns:a16="http://schemas.microsoft.com/office/drawing/2014/main" val="3233544641"/>
                      </a:ext>
                    </a:extLst>
                  </a:tr>
                  <a:tr h="236801">
                    <a:tc>
                      <a:txBody>
                        <a:bodyPr/>
                        <a:lstStyle/>
                        <a:p>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𝛔</m:t>
                                  </m:r>
                                </m:e>
                                <m:sub>
                                  <m:r>
                                    <a:rPr lang="en-US" sz="1600" b="1" i="1" smtClean="0">
                                      <a:latin typeface="Cambria Math" panose="02040503050406030204" pitchFamily="18" charset="0"/>
                                    </a:rPr>
                                    <m:t>𝐳</m:t>
                                  </m:r>
                                </m:sub>
                              </m:sSub>
                            </m:oMath>
                          </a14:m>
                          <a:r>
                            <a:rPr lang="en-US" sz="1600" b="1" dirty="0"/>
                            <a:t> (</a:t>
                          </a:r>
                          <a:r>
                            <a:rPr lang="en-US" sz="1600" b="1" dirty="0" err="1"/>
                            <a:t>ps</a:t>
                          </a:r>
                          <a:r>
                            <a:rPr lang="en-US" sz="1600" b="1" dirty="0"/>
                            <a:t>)</a:t>
                          </a:r>
                        </a:p>
                      </a:txBody>
                      <a:tcPr anchor="ctr"/>
                    </a:tc>
                    <a:tc>
                      <a:txBody>
                        <a:bodyPr/>
                        <a:lstStyle/>
                        <a:p>
                          <a:pPr algn="ctr"/>
                          <a:r>
                            <a:rPr lang="en-US" sz="1600" dirty="0"/>
                            <a:t>&lt; 4</a:t>
                          </a:r>
                        </a:p>
                      </a:txBody>
                      <a:tcPr anchor="ctr"/>
                    </a:tc>
                    <a:extLst>
                      <a:ext uri="{0D108BD9-81ED-4DB2-BD59-A6C34878D82A}">
                        <a16:rowId xmlns:a16="http://schemas.microsoft.com/office/drawing/2014/main" val="591057822"/>
                      </a:ext>
                    </a:extLst>
                  </a:tr>
                  <a:tr h="236801">
                    <a:tc>
                      <a:txBody>
                        <a:bodyPr/>
                        <a:lstStyle/>
                        <a:p>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𝛆</m:t>
                                  </m:r>
                                </m:e>
                                <m:sub>
                                  <m:r>
                                    <a:rPr lang="en-US" sz="1600" b="1" i="1" smtClean="0">
                                      <a:latin typeface="Cambria Math" panose="02040503050406030204" pitchFamily="18" charset="0"/>
                                    </a:rPr>
                                    <m:t>𝐧𝐱</m:t>
                                  </m:r>
                                </m:sub>
                              </m:sSub>
                              <m:r>
                                <a:rPr lang="en-US" sz="1600" b="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𝛆</m:t>
                                  </m:r>
                                </m:e>
                                <m:sub>
                                  <m:r>
                                    <a:rPr lang="en-US" sz="1600" b="1" i="1" smtClean="0">
                                      <a:latin typeface="Cambria Math" panose="02040503050406030204" pitchFamily="18" charset="0"/>
                                    </a:rPr>
                                    <m:t>𝐧𝐲</m:t>
                                  </m:r>
                                </m:sub>
                              </m:sSub>
                            </m:oMath>
                          </a14:m>
                          <a:r>
                            <a:rPr lang="en-US" sz="1600" b="1" dirty="0"/>
                            <a:t> (m-rad)</a:t>
                          </a:r>
                        </a:p>
                      </a:txBody>
                      <a:tcPr anchor="ctr"/>
                    </a:tc>
                    <a:tc>
                      <a:txBody>
                        <a:bodyPr/>
                        <a:lstStyle/>
                        <a:p>
                          <a:pPr algn="ctr"/>
                          <a:r>
                            <a:rPr lang="en-US" sz="1600" dirty="0"/>
                            <a:t>&lt; 10</a:t>
                          </a:r>
                          <a:r>
                            <a:rPr lang="en-US" sz="1600" baseline="30000" dirty="0"/>
                            <a:t>-3</a:t>
                          </a:r>
                        </a:p>
                      </a:txBody>
                      <a:tcPr anchor="ctr"/>
                    </a:tc>
                    <a:extLst>
                      <a:ext uri="{0D108BD9-81ED-4DB2-BD59-A6C34878D82A}">
                        <a16:rowId xmlns:a16="http://schemas.microsoft.com/office/drawing/2014/main" val="1367738807"/>
                      </a:ext>
                    </a:extLst>
                  </a:tr>
                  <a:tr h="282932">
                    <a:tc>
                      <a:txBody>
                        <a:bodyPr/>
                        <a:lstStyle/>
                        <a:p>
                          <a:pPr algn="l" fontAlgn="base"/>
                          <a:r>
                            <a:rPr lang="en-US" sz="1600" b="1" dirty="0">
                              <a:effectLst/>
                            </a:rPr>
                            <a:t>Polarization Reversal​</a:t>
                          </a:r>
                          <a:endParaRPr lang="en-US" sz="1600" b="1" i="0" dirty="0">
                            <a:solidFill>
                              <a:srgbClr val="000000"/>
                            </a:solidFill>
                            <a:effectLst/>
                          </a:endParaRPr>
                        </a:p>
                      </a:txBody>
                      <a:tcPr/>
                    </a:tc>
                    <a:tc>
                      <a:txBody>
                        <a:bodyPr/>
                        <a:lstStyle/>
                        <a:p>
                          <a:pPr algn="ctr" fontAlgn="base"/>
                          <a:r>
                            <a:rPr lang="en-US" sz="1600" dirty="0">
                              <a:effectLst/>
                            </a:rPr>
                            <a:t>5 kHz</a:t>
                          </a:r>
                          <a:endParaRPr lang="en-US" sz="1600" b="0" i="0" dirty="0">
                            <a:solidFill>
                              <a:srgbClr val="000000"/>
                            </a:solidFill>
                            <a:effectLst/>
                          </a:endParaRPr>
                        </a:p>
                      </a:txBody>
                      <a:tcPr/>
                    </a:tc>
                    <a:extLst>
                      <a:ext uri="{0D108BD9-81ED-4DB2-BD59-A6C34878D82A}">
                        <a16:rowId xmlns:a16="http://schemas.microsoft.com/office/drawing/2014/main" val="2911816265"/>
                      </a:ext>
                    </a:extLst>
                  </a:tr>
                </a:tbl>
              </a:graphicData>
            </a:graphic>
          </p:graphicFrame>
        </mc:Choice>
        <mc:Fallback xmlns="">
          <p:graphicFrame>
            <p:nvGraphicFramePr>
              <p:cNvPr id="10" name="Table 9">
                <a:extLst>
                  <a:ext uri="{FF2B5EF4-FFF2-40B4-BE49-F238E27FC236}">
                    <a16:creationId xmlns:a16="http://schemas.microsoft.com/office/drawing/2014/main" id="{2B9A5329-7B9F-4A5F-348A-AA502E0F0641}"/>
                  </a:ext>
                </a:extLst>
              </p:cNvPr>
              <p:cNvGraphicFramePr>
                <a:graphicFrameLocks noGrp="1"/>
              </p:cNvGraphicFramePr>
              <p:nvPr>
                <p:extLst>
                  <p:ext uri="{D42A27DB-BD31-4B8C-83A1-F6EECF244321}">
                    <p14:modId xmlns:p14="http://schemas.microsoft.com/office/powerpoint/2010/main" val="2335887706"/>
                  </p:ext>
                </p:extLst>
              </p:nvPr>
            </p:nvGraphicFramePr>
            <p:xfrm>
              <a:off x="6719678" y="1600200"/>
              <a:ext cx="4520880" cy="3397060"/>
            </p:xfrm>
            <a:graphic>
              <a:graphicData uri="http://schemas.openxmlformats.org/drawingml/2006/table">
                <a:tbl>
                  <a:tblPr>
                    <a:tableStyleId>{C4B1156A-380E-4F78-BDF5-A606A8083BF9}</a:tableStyleId>
                  </a:tblPr>
                  <a:tblGrid>
                    <a:gridCol w="2449817">
                      <a:extLst>
                        <a:ext uri="{9D8B030D-6E8A-4147-A177-3AD203B41FA5}">
                          <a16:colId xmlns:a16="http://schemas.microsoft.com/office/drawing/2014/main" val="1281390372"/>
                        </a:ext>
                      </a:extLst>
                    </a:gridCol>
                    <a:gridCol w="2071063">
                      <a:extLst>
                        <a:ext uri="{9D8B030D-6E8A-4147-A177-3AD203B41FA5}">
                          <a16:colId xmlns:a16="http://schemas.microsoft.com/office/drawing/2014/main" val="4187085755"/>
                        </a:ext>
                      </a:extLst>
                    </a:gridCol>
                  </a:tblGrid>
                  <a:tr h="335280">
                    <a:tc>
                      <a:txBody>
                        <a:bodyPr/>
                        <a:lstStyle/>
                        <a:p>
                          <a:pPr algn="l" fontAlgn="base"/>
                          <a:r>
                            <a:rPr lang="en-US" sz="1600" b="1" dirty="0">
                              <a:effectLst/>
                            </a:rPr>
                            <a:t>Beam Repetition​</a:t>
                          </a:r>
                          <a:endParaRPr lang="en-US" sz="1600" b="1" i="0" dirty="0">
                            <a:solidFill>
                              <a:srgbClr val="000000"/>
                            </a:solidFill>
                            <a:effectLst/>
                          </a:endParaRPr>
                        </a:p>
                      </a:txBody>
                      <a:tcPr/>
                    </a:tc>
                    <a:tc>
                      <a:txBody>
                        <a:bodyPr/>
                        <a:lstStyle/>
                        <a:p>
                          <a:pPr algn="ctr" fontAlgn="base"/>
                          <a:r>
                            <a:rPr lang="en-US" sz="1600" dirty="0">
                              <a:effectLst/>
                            </a:rPr>
                            <a:t>1-1500 MHz​</a:t>
                          </a:r>
                          <a:endParaRPr lang="en-US" sz="1600" b="0" i="0" dirty="0">
                            <a:solidFill>
                              <a:srgbClr val="000000"/>
                            </a:solidFill>
                            <a:effectLst/>
                          </a:endParaRPr>
                        </a:p>
                      </a:txBody>
                      <a:tcPr/>
                    </a:tc>
                    <a:extLst>
                      <a:ext uri="{0D108BD9-81ED-4DB2-BD59-A6C34878D82A}">
                        <a16:rowId xmlns:a16="http://schemas.microsoft.com/office/drawing/2014/main" val="221850994"/>
                      </a:ext>
                    </a:extLst>
                  </a:tr>
                  <a:tr h="335280">
                    <a:tc>
                      <a:txBody>
                        <a:bodyPr/>
                        <a:lstStyle/>
                        <a:p>
                          <a:pPr algn="l" fontAlgn="base"/>
                          <a:r>
                            <a:rPr lang="en-US" sz="1600" b="1" dirty="0">
                              <a:effectLst/>
                            </a:rPr>
                            <a:t>Duty Factor​</a:t>
                          </a:r>
                          <a:endParaRPr lang="en-US" sz="1600" b="1" i="0" dirty="0">
                            <a:solidFill>
                              <a:srgbClr val="000000"/>
                            </a:solidFill>
                            <a:effectLst/>
                          </a:endParaRPr>
                        </a:p>
                      </a:txBody>
                      <a:tcPr/>
                    </a:tc>
                    <a:tc>
                      <a:txBody>
                        <a:bodyPr/>
                        <a:lstStyle/>
                        <a:p>
                          <a:pPr algn="ctr" fontAlgn="base"/>
                          <a:r>
                            <a:rPr lang="en-US" sz="1600" dirty="0">
                              <a:effectLst/>
                            </a:rPr>
                            <a:t>100% CW</a:t>
                          </a:r>
                          <a:endParaRPr lang="en-US" sz="1600" b="0" i="0" dirty="0">
                            <a:solidFill>
                              <a:srgbClr val="000000"/>
                            </a:solidFill>
                            <a:effectLst/>
                          </a:endParaRPr>
                        </a:p>
                      </a:txBody>
                      <a:tcPr/>
                    </a:tc>
                    <a:extLst>
                      <a:ext uri="{0D108BD9-81ED-4DB2-BD59-A6C34878D82A}">
                        <a16:rowId xmlns:a16="http://schemas.microsoft.com/office/drawing/2014/main" val="1994330396"/>
                      </a:ext>
                    </a:extLst>
                  </a:tr>
                  <a:tr h="335280">
                    <a:tc>
                      <a:txBody>
                        <a:bodyPr/>
                        <a:lstStyle/>
                        <a:p>
                          <a:pPr algn="l" fontAlgn="base"/>
                          <a:r>
                            <a:rPr lang="en-US" sz="1600" b="1" dirty="0">
                              <a:effectLst/>
                            </a:rPr>
                            <a:t>Unpolarized Intensity​</a:t>
                          </a:r>
                          <a:endParaRPr lang="en-US" sz="1600" b="1" i="0" dirty="0">
                            <a:solidFill>
                              <a:srgbClr val="000000"/>
                            </a:solidFill>
                            <a:effectLst/>
                          </a:endParaRPr>
                        </a:p>
                      </a:txBody>
                      <a:tcPr/>
                    </a:tc>
                    <a:tc>
                      <a:txBody>
                        <a:bodyPr/>
                        <a:lstStyle/>
                        <a:p>
                          <a:pPr algn="ctr" fontAlgn="base"/>
                          <a:r>
                            <a:rPr lang="en-US" sz="1600" dirty="0">
                              <a:effectLst/>
                            </a:rPr>
                            <a:t>&gt; 1 µA​</a:t>
                          </a:r>
                          <a:endParaRPr lang="en-US" sz="1600" b="0" i="0" dirty="0">
                            <a:solidFill>
                              <a:srgbClr val="000000"/>
                            </a:solidFill>
                            <a:effectLst/>
                          </a:endParaRPr>
                        </a:p>
                      </a:txBody>
                      <a:tcPr/>
                    </a:tc>
                    <a:extLst>
                      <a:ext uri="{0D108BD9-81ED-4DB2-BD59-A6C34878D82A}">
                        <a16:rowId xmlns:a16="http://schemas.microsoft.com/office/drawing/2014/main" val="1932438741"/>
                      </a:ext>
                    </a:extLst>
                  </a:tr>
                  <a:tr h="335280">
                    <a:tc>
                      <a:txBody>
                        <a:bodyPr/>
                        <a:lstStyle/>
                        <a:p>
                          <a:pPr algn="l" fontAlgn="base"/>
                          <a:r>
                            <a:rPr lang="en-US" sz="1600" b="1" dirty="0">
                              <a:effectLst/>
                            </a:rPr>
                            <a:t>Polarized Intensity​</a:t>
                          </a:r>
                          <a:endParaRPr lang="en-US" sz="1600" b="1" i="0" dirty="0">
                            <a:solidFill>
                              <a:srgbClr val="000000"/>
                            </a:solidFill>
                            <a:effectLst/>
                          </a:endParaRPr>
                        </a:p>
                      </a:txBody>
                      <a:tcPr/>
                    </a:tc>
                    <a:tc>
                      <a:txBody>
                        <a:bodyPr/>
                        <a:lstStyle/>
                        <a:p>
                          <a:pPr algn="ctr" fontAlgn="base"/>
                          <a:r>
                            <a:rPr lang="en-US" sz="1600" dirty="0">
                              <a:effectLst/>
                            </a:rPr>
                            <a:t>&gt; 50 </a:t>
                          </a:r>
                          <a:r>
                            <a:rPr lang="en-US" sz="1600" dirty="0" err="1">
                              <a:effectLst/>
                            </a:rPr>
                            <a:t>nA</a:t>
                          </a:r>
                          <a:r>
                            <a:rPr lang="en-US" sz="1600" dirty="0">
                              <a:effectLst/>
                            </a:rPr>
                            <a:t>​</a:t>
                          </a:r>
                          <a:endParaRPr lang="en-US" sz="1600" b="0" i="0" dirty="0">
                            <a:solidFill>
                              <a:srgbClr val="000000"/>
                            </a:solidFill>
                            <a:effectLst/>
                          </a:endParaRPr>
                        </a:p>
                      </a:txBody>
                      <a:tcPr/>
                    </a:tc>
                    <a:extLst>
                      <a:ext uri="{0D108BD9-81ED-4DB2-BD59-A6C34878D82A}">
                        <a16:rowId xmlns:a16="http://schemas.microsoft.com/office/drawing/2014/main" val="3329459576"/>
                      </a:ext>
                    </a:extLst>
                  </a:tr>
                  <a:tr h="335280">
                    <a:tc>
                      <a:txBody>
                        <a:bodyPr/>
                        <a:lstStyle/>
                        <a:p>
                          <a:pPr algn="l" fontAlgn="base"/>
                          <a:r>
                            <a:rPr lang="en-US" sz="1600" b="1" dirty="0">
                              <a:effectLst/>
                            </a:rPr>
                            <a:t>Beam Energy</a:t>
                          </a:r>
                          <a:endParaRPr lang="en-US" sz="1600" b="1" i="0" dirty="0">
                            <a:solidFill>
                              <a:srgbClr val="000000"/>
                            </a:solidFill>
                            <a:effectLst/>
                          </a:endParaRPr>
                        </a:p>
                      </a:txBody>
                      <a:tcPr/>
                    </a:tc>
                    <a:tc>
                      <a:txBody>
                        <a:bodyPr/>
                        <a:lstStyle/>
                        <a:p>
                          <a:pPr algn="ctr" fontAlgn="base"/>
                          <a:r>
                            <a:rPr lang="en-US" sz="1600" dirty="0">
                              <a:effectLst/>
                            </a:rPr>
                            <a:t>1-10 MeV</a:t>
                          </a:r>
                          <a:endParaRPr lang="en-US" sz="1600" b="0" i="0" dirty="0">
                            <a:solidFill>
                              <a:srgbClr val="000000"/>
                            </a:solidFill>
                            <a:effectLst/>
                          </a:endParaRPr>
                        </a:p>
                      </a:txBody>
                      <a:tcPr/>
                    </a:tc>
                    <a:extLst>
                      <a:ext uri="{0D108BD9-81ED-4DB2-BD59-A6C34878D82A}">
                        <a16:rowId xmlns:a16="http://schemas.microsoft.com/office/drawing/2014/main" val="132794633"/>
                      </a:ext>
                    </a:extLst>
                  </a:tr>
                  <a:tr h="335280">
                    <a:tc>
                      <a:txBody>
                        <a:bodyPr/>
                        <a:lstStyle/>
                        <a:p>
                          <a:pPr algn="l" fontAlgn="base"/>
                          <a:r>
                            <a:rPr lang="en-US" sz="1600" b="1" dirty="0">
                              <a:effectLst/>
                            </a:rPr>
                            <a:t>Beam Polarization​</a:t>
                          </a:r>
                          <a:endParaRPr lang="en-US" sz="1600" b="1" i="0" dirty="0">
                            <a:solidFill>
                              <a:srgbClr val="000000"/>
                            </a:solidFill>
                            <a:effectLst/>
                          </a:endParaRPr>
                        </a:p>
                      </a:txBody>
                      <a:tcPr/>
                    </a:tc>
                    <a:tc>
                      <a:txBody>
                        <a:bodyPr/>
                        <a:lstStyle/>
                        <a:p>
                          <a:pPr algn="ctr" fontAlgn="base"/>
                          <a:r>
                            <a:rPr lang="en-US" sz="1600" dirty="0">
                              <a:effectLst/>
                            </a:rPr>
                            <a:t>&gt; 60%​</a:t>
                          </a:r>
                          <a:endParaRPr lang="en-US" sz="1600" b="0" i="0" dirty="0">
                            <a:solidFill>
                              <a:srgbClr val="000000"/>
                            </a:solidFill>
                            <a:effectLst/>
                          </a:endParaRPr>
                        </a:p>
                      </a:txBody>
                      <a:tcPr/>
                    </a:tc>
                    <a:extLst>
                      <a:ext uri="{0D108BD9-81ED-4DB2-BD59-A6C34878D82A}">
                        <a16:rowId xmlns:a16="http://schemas.microsoft.com/office/drawing/2014/main" val="4152394641"/>
                      </a:ext>
                    </a:extLst>
                  </a:tr>
                  <a:tr h="357188">
                    <a:tc>
                      <a:txBody>
                        <a:bodyPr/>
                        <a:lstStyle/>
                        <a:p>
                          <a:endParaRPr lang="en-US"/>
                        </a:p>
                      </a:txBody>
                      <a:tcPr anchor="ctr">
                        <a:blipFill>
                          <a:blip r:embed="rId4"/>
                          <a:stretch>
                            <a:fillRect l="-518" t="-575000" r="-84974" b="-307143"/>
                          </a:stretch>
                        </a:blipFill>
                      </a:tcPr>
                    </a:tc>
                    <a:tc>
                      <a:txBody>
                        <a:bodyPr/>
                        <a:lstStyle/>
                        <a:p>
                          <a:pPr algn="ctr"/>
                          <a:r>
                            <a:rPr lang="en-US" sz="1600" dirty="0"/>
                            <a:t>&lt; 1</a:t>
                          </a:r>
                        </a:p>
                      </a:txBody>
                      <a:tcPr anchor="ctr"/>
                    </a:tc>
                    <a:extLst>
                      <a:ext uri="{0D108BD9-81ED-4DB2-BD59-A6C34878D82A}">
                        <a16:rowId xmlns:a16="http://schemas.microsoft.com/office/drawing/2014/main" val="3233544641"/>
                      </a:ext>
                    </a:extLst>
                  </a:tr>
                  <a:tr h="335280">
                    <a:tc>
                      <a:txBody>
                        <a:bodyPr/>
                        <a:lstStyle/>
                        <a:p>
                          <a:endParaRPr lang="en-US"/>
                        </a:p>
                      </a:txBody>
                      <a:tcPr anchor="ctr">
                        <a:blipFill>
                          <a:blip r:embed="rId4"/>
                          <a:stretch>
                            <a:fillRect l="-518" t="-726923" r="-84974" b="-230769"/>
                          </a:stretch>
                        </a:blipFill>
                      </a:tcPr>
                    </a:tc>
                    <a:tc>
                      <a:txBody>
                        <a:bodyPr/>
                        <a:lstStyle/>
                        <a:p>
                          <a:pPr algn="ctr"/>
                          <a:r>
                            <a:rPr lang="en-US" sz="1600" dirty="0"/>
                            <a:t>&lt; 4</a:t>
                          </a:r>
                        </a:p>
                      </a:txBody>
                      <a:tcPr anchor="ctr"/>
                    </a:tc>
                    <a:extLst>
                      <a:ext uri="{0D108BD9-81ED-4DB2-BD59-A6C34878D82A}">
                        <a16:rowId xmlns:a16="http://schemas.microsoft.com/office/drawing/2014/main" val="591057822"/>
                      </a:ext>
                    </a:extLst>
                  </a:tr>
                  <a:tr h="357632">
                    <a:tc>
                      <a:txBody>
                        <a:bodyPr/>
                        <a:lstStyle/>
                        <a:p>
                          <a:endParaRPr lang="en-US"/>
                        </a:p>
                      </a:txBody>
                      <a:tcPr anchor="ctr">
                        <a:blipFill>
                          <a:blip r:embed="rId4"/>
                          <a:stretch>
                            <a:fillRect l="-518" t="-741379" r="-84974" b="-106897"/>
                          </a:stretch>
                        </a:blipFill>
                      </a:tcPr>
                    </a:tc>
                    <a:tc>
                      <a:txBody>
                        <a:bodyPr/>
                        <a:lstStyle/>
                        <a:p>
                          <a:pPr algn="ctr"/>
                          <a:r>
                            <a:rPr lang="en-US" sz="1600" dirty="0"/>
                            <a:t>&lt; 10</a:t>
                          </a:r>
                          <a:r>
                            <a:rPr lang="en-US" sz="1600" baseline="30000" dirty="0"/>
                            <a:t>-3</a:t>
                          </a:r>
                        </a:p>
                      </a:txBody>
                      <a:tcPr anchor="ctr"/>
                    </a:tc>
                    <a:extLst>
                      <a:ext uri="{0D108BD9-81ED-4DB2-BD59-A6C34878D82A}">
                        <a16:rowId xmlns:a16="http://schemas.microsoft.com/office/drawing/2014/main" val="1367738807"/>
                      </a:ext>
                    </a:extLst>
                  </a:tr>
                  <a:tr h="335280">
                    <a:tc>
                      <a:txBody>
                        <a:bodyPr/>
                        <a:lstStyle/>
                        <a:p>
                          <a:pPr algn="l" fontAlgn="base"/>
                          <a:r>
                            <a:rPr lang="en-US" sz="1600" b="1" dirty="0">
                              <a:effectLst/>
                            </a:rPr>
                            <a:t>Polarization Reversal​</a:t>
                          </a:r>
                          <a:endParaRPr lang="en-US" sz="1600" b="1" i="0" dirty="0">
                            <a:solidFill>
                              <a:srgbClr val="000000"/>
                            </a:solidFill>
                            <a:effectLst/>
                          </a:endParaRPr>
                        </a:p>
                      </a:txBody>
                      <a:tcPr/>
                    </a:tc>
                    <a:tc>
                      <a:txBody>
                        <a:bodyPr/>
                        <a:lstStyle/>
                        <a:p>
                          <a:pPr algn="ctr" fontAlgn="base"/>
                          <a:r>
                            <a:rPr lang="en-US" sz="1600" dirty="0">
                              <a:effectLst/>
                            </a:rPr>
                            <a:t>5 kHz</a:t>
                          </a:r>
                          <a:endParaRPr lang="en-US" sz="1600" b="0" i="0" dirty="0">
                            <a:solidFill>
                              <a:srgbClr val="000000"/>
                            </a:solidFill>
                            <a:effectLst/>
                          </a:endParaRPr>
                        </a:p>
                      </a:txBody>
                      <a:tcPr/>
                    </a:tc>
                    <a:extLst>
                      <a:ext uri="{0D108BD9-81ED-4DB2-BD59-A6C34878D82A}">
                        <a16:rowId xmlns:a16="http://schemas.microsoft.com/office/drawing/2014/main" val="2911816265"/>
                      </a:ext>
                    </a:extLst>
                  </a:tr>
                </a:tbl>
              </a:graphicData>
            </a:graphic>
          </p:graphicFrame>
        </mc:Fallback>
      </mc:AlternateContent>
    </p:spTree>
    <p:extLst>
      <p:ext uri="{BB962C8B-B14F-4D97-AF65-F5344CB8AC3E}">
        <p14:creationId xmlns:p14="http://schemas.microsoft.com/office/powerpoint/2010/main" val="52765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Positron Annihilation and Gammas Entanglement</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 Placeholder 4">
                <a:extLst>
                  <a:ext uri="{FF2B5EF4-FFF2-40B4-BE49-F238E27FC236}">
                    <a16:creationId xmlns:a16="http://schemas.microsoft.com/office/drawing/2014/main" id="{A51F2E0C-D0F4-EA48-B96C-032D7D2FE2D3}"/>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tx2"/>
                    </a:solidFill>
                  </a:rPr>
                  <a:t>Direct Annihilation (BR=~60%, prompt): </a:t>
                </a:r>
                <a14:m>
                  <m:oMath xmlns:m="http://schemas.openxmlformats.org/officeDocument/2006/math">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𝑒</m:t>
                        </m:r>
                      </m:e>
                      <m:sup>
                        <m:r>
                          <a:rPr lang="en-US" sz="2400" i="1">
                            <a:solidFill>
                              <a:schemeClr val="tx2"/>
                            </a:solidFill>
                            <a:latin typeface="Cambria Math" panose="02040503050406030204" pitchFamily="18" charset="0"/>
                          </a:rPr>
                          <m:t>+</m:t>
                        </m:r>
                      </m:sup>
                    </m:sSup>
                    <m:r>
                      <a:rPr lang="en-US" sz="2400" i="1">
                        <a:solidFill>
                          <a:schemeClr val="tx2"/>
                        </a:solidFill>
                        <a:latin typeface="Cambria Math" panose="02040503050406030204" pitchFamily="18" charset="0"/>
                      </a:rPr>
                      <m:t> </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𝑒</m:t>
                        </m:r>
                      </m:e>
                      <m:sup>
                        <m:r>
                          <a:rPr lang="en-US" sz="2400" i="1">
                            <a:solidFill>
                              <a:schemeClr val="tx2"/>
                            </a:solidFill>
                            <a:latin typeface="Cambria Math" panose="02040503050406030204" pitchFamily="18" charset="0"/>
                          </a:rPr>
                          <m:t>−</m:t>
                        </m:r>
                      </m:sup>
                    </m:sSup>
                    <m:r>
                      <a:rPr lang="en-US" sz="2400" i="1">
                        <a:solidFill>
                          <a:schemeClr val="tx2"/>
                        </a:solidFill>
                        <a:latin typeface="Cambria Math" panose="02040503050406030204" pitchFamily="18" charset="0"/>
                        <a:ea typeface="Cambria Math" panose="02040503050406030204" pitchFamily="18" charset="0"/>
                      </a:rPr>
                      <m:t>→2</m:t>
                    </m:r>
                    <m:r>
                      <a:rPr lang="en-US" sz="2400" i="1">
                        <a:solidFill>
                          <a:schemeClr val="tx2"/>
                        </a:solidFill>
                        <a:latin typeface="Cambria Math" panose="02040503050406030204" pitchFamily="18" charset="0"/>
                        <a:ea typeface="Cambria Math" panose="02040503050406030204" pitchFamily="18" charset="0"/>
                      </a:rPr>
                      <m:t>𝛾</m:t>
                    </m:r>
                  </m:oMath>
                </a14:m>
                <a:r>
                  <a:rPr lang="en-US" sz="2400" dirty="0">
                    <a:solidFill>
                      <a:schemeClr val="tx2"/>
                    </a:solidFill>
                  </a:rPr>
                  <a:t> (maximally entangled gammas)</a:t>
                </a:r>
              </a:p>
              <a:p>
                <a:pPr marL="457200" indent="-457200">
                  <a:buFont typeface="+mj-lt"/>
                  <a:buAutoNum type="arabicPeriod"/>
                </a:pPr>
                <a:r>
                  <a:rPr lang="en-US" sz="2400" dirty="0">
                    <a:solidFill>
                      <a:schemeClr val="tx2"/>
                    </a:solidFill>
                  </a:rPr>
                  <a:t>Via formation of positronium (branching ratios are material-dependent):</a:t>
                </a:r>
              </a:p>
              <a:p>
                <a:pPr marL="971550" lvl="1" indent="-514350">
                  <a:buFont typeface="+mj-lt"/>
                  <a:buAutoNum type="romanUcPeriod"/>
                </a:pPr>
                <a:r>
                  <a:rPr lang="en-US" sz="2000" dirty="0">
                    <a:solidFill>
                      <a:schemeClr val="tx2"/>
                    </a:solidFill>
                  </a:rPr>
                  <a:t>Para-positronium</a:t>
                </a:r>
                <a:r>
                  <a:rPr lang="en-US" sz="1800" dirty="0">
                    <a:solidFill>
                      <a:schemeClr val="tx2"/>
                    </a:solidFill>
                  </a:rPr>
                  <a:t> (S=0, BR=~10%, </a:t>
                </a:r>
                <a14:m>
                  <m:oMath xmlns:m="http://schemas.openxmlformats.org/officeDocument/2006/math">
                    <m:r>
                      <a:rPr lang="en-US" sz="1800" i="1">
                        <a:solidFill>
                          <a:schemeClr val="tx2"/>
                        </a:solidFill>
                        <a:latin typeface="Cambria Math" panose="02040503050406030204" pitchFamily="18" charset="0"/>
                        <a:ea typeface="Cambria Math" panose="02040503050406030204" pitchFamily="18" charset="0"/>
                      </a:rPr>
                      <m:t>𝜏</m:t>
                    </m:r>
                    <m:r>
                      <a:rPr lang="en-US" sz="1800" i="1">
                        <a:solidFill>
                          <a:schemeClr val="tx2"/>
                        </a:solidFill>
                        <a:latin typeface="Cambria Math" panose="02040503050406030204" pitchFamily="18" charset="0"/>
                        <a:ea typeface="Cambria Math" panose="02040503050406030204" pitchFamily="18" charset="0"/>
                      </a:rPr>
                      <m:t>=0.125</m:t>
                    </m:r>
                  </m:oMath>
                </a14:m>
                <a:r>
                  <a:rPr lang="en-US" sz="1800" dirty="0">
                    <a:solidFill>
                      <a:schemeClr val="tx2"/>
                    </a:solidFill>
                  </a:rPr>
                  <a:t> ns): </a:t>
                </a:r>
                <a:r>
                  <a:rPr lang="en-US" sz="1800" i="1" dirty="0">
                    <a:solidFill>
                      <a:schemeClr val="tx2"/>
                    </a:solidFill>
                  </a:rPr>
                  <a:t>p-</a:t>
                </a:r>
                <a:r>
                  <a:rPr lang="en-US" sz="1800" dirty="0">
                    <a:solidFill>
                      <a:schemeClr val="tx2"/>
                    </a:solidFill>
                  </a:rPr>
                  <a:t>Ps </a:t>
                </a:r>
                <a14:m>
                  <m:oMath xmlns:m="http://schemas.openxmlformats.org/officeDocument/2006/math">
                    <m:r>
                      <a:rPr lang="en-US" sz="1800" i="1">
                        <a:solidFill>
                          <a:schemeClr val="tx2"/>
                        </a:solidFill>
                        <a:latin typeface="Cambria Math" panose="02040503050406030204" pitchFamily="18" charset="0"/>
                        <a:ea typeface="Cambria Math" panose="02040503050406030204" pitchFamily="18" charset="0"/>
                      </a:rPr>
                      <m:t>→</m:t>
                    </m:r>
                    <m:r>
                      <a:rPr lang="en-US" sz="1800">
                        <a:solidFill>
                          <a:schemeClr val="tx2"/>
                        </a:solidFill>
                        <a:latin typeface="Cambria Math" panose="02040503050406030204" pitchFamily="18" charset="0"/>
                        <a:ea typeface="Cambria Math" panose="02040503050406030204" pitchFamily="18" charset="0"/>
                      </a:rPr>
                      <m:t>2</m:t>
                    </m:r>
                    <m:r>
                      <a:rPr lang="en-US" sz="1800" i="1">
                        <a:solidFill>
                          <a:schemeClr val="tx2"/>
                        </a:solidFill>
                        <a:latin typeface="Cambria Math" panose="02040503050406030204" pitchFamily="18" charset="0"/>
                        <a:ea typeface="Cambria Math" panose="02040503050406030204" pitchFamily="18" charset="0"/>
                      </a:rPr>
                      <m:t>𝛾</m:t>
                    </m:r>
                  </m:oMath>
                </a14:m>
                <a:r>
                  <a:rPr lang="en-US" sz="1800" dirty="0">
                    <a:solidFill>
                      <a:schemeClr val="tx2"/>
                    </a:solidFill>
                  </a:rPr>
                  <a:t> (maximally entangled gammas)</a:t>
                </a:r>
              </a:p>
              <a:p>
                <a:pPr marL="914400" lvl="1" indent="-457200">
                  <a:buFont typeface="+mj-lt"/>
                  <a:buAutoNum type="romanUcPeriod"/>
                </a:pPr>
                <a:r>
                  <a:rPr lang="en-US" sz="1800" dirty="0">
                    <a:solidFill>
                      <a:schemeClr val="tx2"/>
                    </a:solidFill>
                  </a:rPr>
                  <a:t>Ortho-positronium (S=1, BR=~30%): </a:t>
                </a:r>
              </a:p>
              <a:p>
                <a:pPr marL="1371600" lvl="2" indent="-457200">
                  <a:buFont typeface="+mj-lt"/>
                  <a:buAutoNum type="romanLcPeriod"/>
                </a:pPr>
                <a:r>
                  <a:rPr lang="en-US" sz="1800" dirty="0">
                    <a:solidFill>
                      <a:schemeClr val="tx2"/>
                    </a:solidFill>
                  </a:rPr>
                  <a:t> </a:t>
                </a:r>
                <a:r>
                  <a:rPr lang="en-US" sz="1800" i="1" dirty="0">
                    <a:solidFill>
                      <a:schemeClr val="tx2"/>
                    </a:solidFill>
                  </a:rPr>
                  <a:t>o-</a:t>
                </a:r>
                <a:r>
                  <a:rPr lang="en-US" sz="1800" dirty="0">
                    <a:solidFill>
                      <a:schemeClr val="tx2"/>
                    </a:solidFill>
                  </a:rPr>
                  <a:t>Ps </a:t>
                </a:r>
                <a14:m>
                  <m:oMath xmlns:m="http://schemas.openxmlformats.org/officeDocument/2006/math">
                    <m:r>
                      <a:rPr lang="en-US" sz="1800">
                        <a:solidFill>
                          <a:schemeClr val="tx2"/>
                        </a:solidFill>
                        <a:latin typeface="Cambria Math" panose="02040503050406030204" pitchFamily="18" charset="0"/>
                        <a:ea typeface="Cambria Math" panose="02040503050406030204" pitchFamily="18" charset="0"/>
                      </a:rPr>
                      <m:t>+ </m:t>
                    </m:r>
                    <m:sSup>
                      <m:sSupPr>
                        <m:ctrlPr>
                          <a:rPr lang="en-US" sz="1800" i="1">
                            <a:solidFill>
                              <a:schemeClr val="tx2"/>
                            </a:solidFill>
                            <a:latin typeface="Cambria Math" panose="02040503050406030204" pitchFamily="18" charset="0"/>
                            <a:ea typeface="Cambria Math" panose="02040503050406030204" pitchFamily="18" charset="0"/>
                          </a:rPr>
                        </m:ctrlPr>
                      </m:sSupPr>
                      <m:e>
                        <m:r>
                          <a:rPr lang="en-US" sz="1800" i="1">
                            <a:solidFill>
                              <a:schemeClr val="tx2"/>
                            </a:solidFill>
                            <a:latin typeface="Cambria Math" panose="02040503050406030204" pitchFamily="18" charset="0"/>
                            <a:ea typeface="Cambria Math" panose="02040503050406030204" pitchFamily="18" charset="0"/>
                          </a:rPr>
                          <m:t>𝑒</m:t>
                        </m:r>
                      </m:e>
                      <m:sup>
                        <m:r>
                          <a:rPr lang="en-US" sz="1800" i="1">
                            <a:solidFill>
                              <a:schemeClr val="tx2"/>
                            </a:solidFill>
                            <a:latin typeface="Cambria Math" panose="02040503050406030204" pitchFamily="18" charset="0"/>
                            <a:ea typeface="Cambria Math" panose="02040503050406030204" pitchFamily="18" charset="0"/>
                          </a:rPr>
                          <m:t>−</m:t>
                        </m:r>
                      </m:sup>
                    </m:sSup>
                    <m:r>
                      <a:rPr lang="en-US" sz="1800" i="1">
                        <a:solidFill>
                          <a:schemeClr val="tx2"/>
                        </a:solidFill>
                        <a:latin typeface="Cambria Math" panose="02040503050406030204" pitchFamily="18" charset="0"/>
                        <a:ea typeface="Cambria Math" panose="02040503050406030204" pitchFamily="18" charset="0"/>
                      </a:rPr>
                      <m:t>→</m:t>
                    </m:r>
                    <m:r>
                      <a:rPr lang="en-US" sz="1800">
                        <a:solidFill>
                          <a:schemeClr val="tx2"/>
                        </a:solidFill>
                        <a:latin typeface="Cambria Math" panose="02040503050406030204" pitchFamily="18" charset="0"/>
                        <a:ea typeface="Cambria Math" panose="02040503050406030204" pitchFamily="18" charset="0"/>
                      </a:rPr>
                      <m:t>2</m:t>
                    </m:r>
                    <m:r>
                      <a:rPr lang="en-US" sz="1800" i="1">
                        <a:solidFill>
                          <a:schemeClr val="tx2"/>
                        </a:solidFill>
                        <a:latin typeface="Cambria Math" panose="02040503050406030204" pitchFamily="18" charset="0"/>
                        <a:ea typeface="Cambria Math" panose="02040503050406030204" pitchFamily="18" charset="0"/>
                      </a:rPr>
                      <m:t>𝛾</m:t>
                    </m:r>
                  </m:oMath>
                </a14:m>
                <a:r>
                  <a:rPr lang="en-US" sz="1800" dirty="0">
                    <a:solidFill>
                      <a:schemeClr val="tx2"/>
                    </a:solidFill>
                  </a:rPr>
                  <a:t> (pick-off annihilation, BR =material dependent, </a:t>
                </a:r>
                <a14:m>
                  <m:oMath xmlns:m="http://schemas.openxmlformats.org/officeDocument/2006/math">
                    <m:r>
                      <a:rPr lang="en-US" sz="1800" i="1">
                        <a:solidFill>
                          <a:schemeClr val="tx2"/>
                        </a:solidFill>
                        <a:latin typeface="Cambria Math" panose="02040503050406030204" pitchFamily="18" charset="0"/>
                        <a:ea typeface="Cambria Math" panose="02040503050406030204" pitchFamily="18" charset="0"/>
                      </a:rPr>
                      <m:t>𝜏</m:t>
                    </m:r>
                    <m:r>
                      <a:rPr lang="en-US" sz="1800" i="1">
                        <a:solidFill>
                          <a:schemeClr val="tx2"/>
                        </a:solidFill>
                        <a:latin typeface="Cambria Math" panose="02040503050406030204" pitchFamily="18" charset="0"/>
                        <a:ea typeface="Cambria Math" panose="02040503050406030204" pitchFamily="18" charset="0"/>
                      </a:rPr>
                      <m:t>=</m:t>
                    </m:r>
                  </m:oMath>
                </a14:m>
                <a:r>
                  <a:rPr lang="en-US" sz="1800" dirty="0">
                    <a:solidFill>
                      <a:schemeClr val="tx2"/>
                    </a:solidFill>
                  </a:rPr>
                  <a:t> few ns ) (nonmaximal entangled gammas, reduced entanglement)</a:t>
                </a:r>
              </a:p>
              <a:p>
                <a:pPr marL="1371600" lvl="2" indent="-457200">
                  <a:buFont typeface="+mj-lt"/>
                  <a:buAutoNum type="romanLcPeriod"/>
                </a:pPr>
                <a:r>
                  <a:rPr lang="en-US" sz="1800" dirty="0">
                    <a:solidFill>
                      <a:schemeClr val="tx2"/>
                    </a:solidFill>
                  </a:rPr>
                  <a:t> </a:t>
                </a:r>
                <a:r>
                  <a:rPr lang="en-US" sz="1800" i="1" dirty="0">
                    <a:solidFill>
                      <a:schemeClr val="tx2"/>
                    </a:solidFill>
                  </a:rPr>
                  <a:t>o-</a:t>
                </a:r>
                <a:r>
                  <a:rPr lang="en-US" sz="1800" dirty="0">
                    <a:solidFill>
                      <a:schemeClr val="tx2"/>
                    </a:solidFill>
                  </a:rPr>
                  <a:t>Ps </a:t>
                </a:r>
                <a14:m>
                  <m:oMath xmlns:m="http://schemas.openxmlformats.org/officeDocument/2006/math">
                    <m:r>
                      <a:rPr lang="en-US" sz="1800" i="1">
                        <a:solidFill>
                          <a:schemeClr val="tx2"/>
                        </a:solidFill>
                        <a:latin typeface="Cambria Math" panose="02040503050406030204" pitchFamily="18" charset="0"/>
                        <a:ea typeface="Cambria Math" panose="02040503050406030204" pitchFamily="18" charset="0"/>
                      </a:rPr>
                      <m:t>→</m:t>
                    </m:r>
                    <m:r>
                      <a:rPr lang="en-US" sz="1800">
                        <a:solidFill>
                          <a:schemeClr val="tx2"/>
                        </a:solidFill>
                        <a:latin typeface="Cambria Math" panose="02040503050406030204" pitchFamily="18" charset="0"/>
                        <a:ea typeface="Cambria Math" panose="02040503050406030204" pitchFamily="18" charset="0"/>
                      </a:rPr>
                      <m:t>3</m:t>
                    </m:r>
                    <m:r>
                      <a:rPr lang="en-US" sz="1800" i="1">
                        <a:solidFill>
                          <a:schemeClr val="tx2"/>
                        </a:solidFill>
                        <a:latin typeface="Cambria Math" panose="02040503050406030204" pitchFamily="18" charset="0"/>
                        <a:ea typeface="Cambria Math" panose="02040503050406030204" pitchFamily="18" charset="0"/>
                      </a:rPr>
                      <m:t>𝛾</m:t>
                    </m:r>
                  </m:oMath>
                </a14:m>
                <a:r>
                  <a:rPr lang="en-US" sz="1800" dirty="0">
                    <a:solidFill>
                      <a:schemeClr val="tx2"/>
                    </a:solidFill>
                  </a:rPr>
                  <a:t> (BR=material dependent, </a:t>
                </a:r>
                <a14:m>
                  <m:oMath xmlns:m="http://schemas.openxmlformats.org/officeDocument/2006/math">
                    <m:r>
                      <a:rPr lang="en-US" sz="1800" i="1">
                        <a:solidFill>
                          <a:schemeClr val="tx2"/>
                        </a:solidFill>
                        <a:latin typeface="Cambria Math" panose="02040503050406030204" pitchFamily="18" charset="0"/>
                        <a:ea typeface="Cambria Math" panose="02040503050406030204" pitchFamily="18" charset="0"/>
                      </a:rPr>
                      <m:t>𝜏</m:t>
                    </m:r>
                    <m:r>
                      <a:rPr lang="en-US" sz="1800" i="1">
                        <a:solidFill>
                          <a:schemeClr val="tx2"/>
                        </a:solidFill>
                        <a:latin typeface="Cambria Math" panose="02040503050406030204" pitchFamily="18" charset="0"/>
                        <a:ea typeface="Cambria Math" panose="02040503050406030204" pitchFamily="18" charset="0"/>
                      </a:rPr>
                      <m:t>=142</m:t>
                    </m:r>
                  </m:oMath>
                </a14:m>
                <a:r>
                  <a:rPr lang="en-US" sz="1800" dirty="0">
                    <a:solidFill>
                      <a:schemeClr val="tx2"/>
                    </a:solidFill>
                  </a:rPr>
                  <a:t> ns) (entangled gammas)</a:t>
                </a:r>
              </a:p>
              <a:p>
                <a:pPr lvl="2"/>
                <a:endParaRPr lang="en-US" sz="1600" dirty="0">
                  <a:solidFill>
                    <a:schemeClr val="tx2"/>
                  </a:solidFill>
                </a:endParaRPr>
              </a:p>
              <a:p>
                <a:pPr marL="457200" indent="-457200">
                  <a:buFont typeface="Wingdings" panose="05000000000000000000" pitchFamily="2" charset="2"/>
                  <a:buChar char="Ø"/>
                </a:pPr>
                <a:r>
                  <a:rPr lang="en-US" sz="2400" dirty="0">
                    <a:solidFill>
                      <a:schemeClr val="tx2"/>
                    </a:solidFill>
                  </a:rPr>
                  <a:t>Degree of entanglement depends on annihilation mechanism – more robust to measure than lifetime (especially, for radioactive sources)</a:t>
                </a:r>
              </a:p>
              <a:p>
                <a:pPr marL="457200" indent="-457200">
                  <a:buFont typeface="Wingdings" panose="05000000000000000000" pitchFamily="2" charset="2"/>
                  <a:buChar char="Ø"/>
                </a:pPr>
                <a:r>
                  <a:rPr lang="en-US" sz="2400" dirty="0">
                    <a:solidFill>
                      <a:schemeClr val="tx2"/>
                    </a:solidFill>
                  </a:rPr>
                  <a:t>Use beam time-structure to measure annihilation lifetime (</a:t>
                </a:r>
                <a14:m>
                  <m:oMath xmlns:m="http://schemas.openxmlformats.org/officeDocument/2006/math">
                    <m:r>
                      <a:rPr lang="en-US" sz="2400" i="1">
                        <a:solidFill>
                          <a:schemeClr val="tx2"/>
                        </a:solidFill>
                        <a:latin typeface="Cambria Math" panose="02040503050406030204" pitchFamily="18" charset="0"/>
                        <a:ea typeface="Cambria Math" panose="02040503050406030204" pitchFamily="18" charset="0"/>
                      </a:rPr>
                      <m:t>𝜏</m:t>
                    </m:r>
                  </m:oMath>
                </a14:m>
                <a:r>
                  <a:rPr lang="en-US" sz="2400" dirty="0">
                    <a:solidFill>
                      <a:schemeClr val="tx2"/>
                    </a:solidFill>
                  </a:rPr>
                  <a:t>)</a:t>
                </a:r>
                <a:endParaRPr lang="en-US" sz="1800" dirty="0">
                  <a:solidFill>
                    <a:schemeClr val="tx2"/>
                  </a:solidFill>
                </a:endParaRPr>
              </a:p>
            </p:txBody>
          </p:sp>
        </mc:Choice>
        <mc:Fallback>
          <p:sp>
            <p:nvSpPr>
              <p:cNvPr id="9" name="Text Placeholder 4">
                <a:extLst>
                  <a:ext uri="{FF2B5EF4-FFF2-40B4-BE49-F238E27FC236}">
                    <a16:creationId xmlns:a16="http://schemas.microsoft.com/office/drawing/2014/main" id="{A51F2E0C-D0F4-EA48-B96C-032D7D2FE2D3}"/>
                  </a:ext>
                </a:extLst>
              </p:cNvPr>
              <p:cNvSpPr txBox="1">
                <a:spLocks noRot="1" noChangeAspect="1" noMove="1" noResize="1" noEditPoints="1" noAdjustHandles="1" noChangeArrowheads="1" noChangeShapeType="1" noTextEdit="1"/>
              </p:cNvSpPr>
              <p:nvPr/>
            </p:nvSpPr>
            <p:spPr>
              <a:xfrm>
                <a:off x="309094" y="1319201"/>
                <a:ext cx="11044706" cy="4891433"/>
              </a:xfrm>
              <a:prstGeom prst="rect">
                <a:avLst/>
              </a:prstGeom>
              <a:blipFill>
                <a:blip r:embed="rId2"/>
                <a:stretch>
                  <a:fillRect l="-805" t="-1036"/>
                </a:stretch>
              </a:blipFill>
            </p:spPr>
            <p:txBody>
              <a:bodyPr/>
              <a:lstStyle/>
              <a:p>
                <a:r>
                  <a:rPr lang="en-US">
                    <a:noFill/>
                  </a:rPr>
                  <a:t> </a:t>
                </a:r>
              </a:p>
            </p:txBody>
          </p:sp>
        </mc:Fallback>
      </mc:AlternateContent>
    </p:spTree>
    <p:extLst>
      <p:ext uri="{BB962C8B-B14F-4D97-AF65-F5344CB8AC3E}">
        <p14:creationId xmlns:p14="http://schemas.microsoft.com/office/powerpoint/2010/main" val="244899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Quantum-Entangled Gamma Source </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6</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rPr>
              <a:t>Quantum-entangled gamma source consists of:</a:t>
            </a:r>
          </a:p>
          <a:p>
            <a:pPr marL="457200" indent="-457200">
              <a:buFont typeface="+mj-lt"/>
              <a:buAutoNum type="arabicPeriod"/>
            </a:pPr>
            <a:r>
              <a:rPr lang="en-US" sz="2400" dirty="0">
                <a:solidFill>
                  <a:schemeClr val="tx2"/>
                </a:solidFill>
              </a:rPr>
              <a:t>Positron beam</a:t>
            </a:r>
          </a:p>
          <a:p>
            <a:pPr marL="457200" indent="-457200">
              <a:buFont typeface="+mj-lt"/>
              <a:buAutoNum type="arabicPeriod"/>
            </a:pPr>
            <a:r>
              <a:rPr lang="en-US" sz="2400" dirty="0">
                <a:solidFill>
                  <a:schemeClr val="tx2"/>
                </a:solidFill>
              </a:rPr>
              <a:t>Annihilation target made of thin metal foil or a tissue sample under study</a:t>
            </a:r>
          </a:p>
          <a:p>
            <a:pPr marL="457200" indent="-457200">
              <a:buFont typeface="+mj-lt"/>
              <a:buAutoNum type="arabicPeriod"/>
            </a:pPr>
            <a:r>
              <a:rPr lang="en-US" sz="2400" dirty="0">
                <a:solidFill>
                  <a:schemeClr val="tx2"/>
                </a:solidFill>
              </a:rPr>
              <a:t>Quantum-entangled gamma photons</a:t>
            </a:r>
          </a:p>
          <a:p>
            <a:pPr marL="457200" indent="-457200">
              <a:buFont typeface="+mj-lt"/>
              <a:buAutoNum type="arabicPeriod"/>
            </a:pPr>
            <a:endParaRPr lang="en-US" sz="2400" dirty="0">
              <a:solidFill>
                <a:schemeClr val="tx2"/>
              </a:solidFill>
            </a:endParaRPr>
          </a:p>
          <a:p>
            <a:pPr marL="457200" indent="-457200">
              <a:buFont typeface="+mj-lt"/>
              <a:buAutoNum type="arabicPeriod"/>
            </a:pPr>
            <a:r>
              <a:rPr lang="en-US" sz="2400" dirty="0">
                <a:solidFill>
                  <a:schemeClr val="tx2"/>
                </a:solidFill>
              </a:rPr>
              <a:t>Two or more Compton Polarimeters, each consist of: </a:t>
            </a:r>
          </a:p>
          <a:p>
            <a:pPr marL="971550" lvl="1" indent="-514350">
              <a:buFont typeface="+mj-lt"/>
              <a:buAutoNum type="romanUcPeriod"/>
            </a:pPr>
            <a:r>
              <a:rPr lang="en-US" sz="2000" dirty="0">
                <a:solidFill>
                  <a:schemeClr val="tx2"/>
                </a:solidFill>
              </a:rPr>
              <a:t>Analyzer: can be a metal block, an object to be imaged, or an active gamma  detector where 511 keV gammas scatter from</a:t>
            </a:r>
          </a:p>
          <a:p>
            <a:pPr marL="971550" lvl="1" indent="-514350">
              <a:buFont typeface="+mj-lt"/>
              <a:buAutoNum type="romanUcPeriod"/>
            </a:pPr>
            <a:r>
              <a:rPr lang="en-US" sz="2000" dirty="0">
                <a:solidFill>
                  <a:schemeClr val="tx2"/>
                </a:solidFill>
              </a:rPr>
              <a:t>Gamma detectors to detect scattered gammas with high timing and energy resolutions</a:t>
            </a:r>
          </a:p>
          <a:p>
            <a:pPr marL="971550" lvl="1" indent="-514350">
              <a:buFont typeface="+mj-lt"/>
              <a:buAutoNum type="romanUcPeriod"/>
            </a:pPr>
            <a:r>
              <a:rPr lang="en-US" sz="2000" dirty="0">
                <a:solidFill>
                  <a:schemeClr val="tx2"/>
                </a:solidFill>
              </a:rPr>
              <a:t>Coincidence electronics and data acquisition system</a:t>
            </a:r>
          </a:p>
        </p:txBody>
      </p:sp>
    </p:spTree>
    <p:extLst>
      <p:ext uri="{BB962C8B-B14F-4D97-AF65-F5344CB8AC3E}">
        <p14:creationId xmlns:p14="http://schemas.microsoft.com/office/powerpoint/2010/main" val="274391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EA73-AC27-190E-3009-A10DFA1630BA}"/>
              </a:ext>
            </a:extLst>
          </p:cNvPr>
          <p:cNvSpPr>
            <a:spLocks noGrp="1"/>
          </p:cNvSpPr>
          <p:nvPr>
            <p:ph type="title"/>
          </p:nvPr>
        </p:nvSpPr>
        <p:spPr/>
        <p:txBody>
          <a:bodyPr/>
          <a:lstStyle/>
          <a:p>
            <a:r>
              <a:rPr lang="en-US" dirty="0"/>
              <a:t>Source Schematics</a:t>
            </a:r>
          </a:p>
        </p:txBody>
      </p:sp>
      <p:sp>
        <p:nvSpPr>
          <p:cNvPr id="7" name="Slide Number Placeholder 6">
            <a:extLst>
              <a:ext uri="{FF2B5EF4-FFF2-40B4-BE49-F238E27FC236}">
                <a16:creationId xmlns:a16="http://schemas.microsoft.com/office/drawing/2014/main" id="{29EBF919-0310-540D-586A-161BC914ACD9}"/>
              </a:ext>
            </a:extLst>
          </p:cNvPr>
          <p:cNvSpPr>
            <a:spLocks noGrp="1"/>
          </p:cNvSpPr>
          <p:nvPr>
            <p:ph type="sldNum" sz="quarter" idx="12"/>
          </p:nvPr>
        </p:nvSpPr>
        <p:spPr/>
        <p:txBody>
          <a:bodyPr/>
          <a:lstStyle/>
          <a:p>
            <a:fld id="{7D1BE87E-F0DE-A44C-894B-E142BEB21E42}" type="slidenum">
              <a:rPr lang="en-US" smtClean="0"/>
              <a:pPr/>
              <a:t>7</a:t>
            </a:fld>
            <a:endParaRPr lang="en-US" dirty="0"/>
          </a:p>
        </p:txBody>
      </p:sp>
      <p:sp>
        <p:nvSpPr>
          <p:cNvPr id="4" name="Date Placeholder 3">
            <a:extLst>
              <a:ext uri="{FF2B5EF4-FFF2-40B4-BE49-F238E27FC236}">
                <a16:creationId xmlns:a16="http://schemas.microsoft.com/office/drawing/2014/main" id="{AE21E9DD-62BA-EF1B-A5BB-C1369CB20ED3}"/>
              </a:ext>
            </a:extLst>
          </p:cNvPr>
          <p:cNvSpPr>
            <a:spLocks noGrp="1"/>
          </p:cNvSpPr>
          <p:nvPr>
            <p:ph type="dt" sz="half" idx="10"/>
          </p:nvPr>
        </p:nvSpPr>
        <p:spPr/>
        <p:txBody>
          <a:bodyPr/>
          <a:lstStyle/>
          <a:p>
            <a:fld id="{5A85D51C-373F-4384-8DC1-B3426FB2B3D0}" type="datetime1">
              <a:rPr lang="en-US" smtClean="0"/>
              <a:pPr/>
              <a:t>3/28/26</a:t>
            </a:fld>
            <a:endParaRPr lang="en-US" dirty="0"/>
          </a:p>
        </p:txBody>
      </p:sp>
      <p:cxnSp>
        <p:nvCxnSpPr>
          <p:cNvPr id="8" name="Straight Connector 7">
            <a:extLst>
              <a:ext uri="{FF2B5EF4-FFF2-40B4-BE49-F238E27FC236}">
                <a16:creationId xmlns:a16="http://schemas.microsoft.com/office/drawing/2014/main" id="{11C171A5-3384-60BF-FA05-946AD2E47790}"/>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473E903-1081-1643-8EC4-A4AC1D107C8B}"/>
              </a:ext>
            </a:extLst>
          </p:cNvPr>
          <p:cNvGrpSpPr/>
          <p:nvPr/>
        </p:nvGrpSpPr>
        <p:grpSpPr>
          <a:xfrm>
            <a:off x="1981647" y="1829983"/>
            <a:ext cx="7694491" cy="3880338"/>
            <a:chOff x="961765" y="1910862"/>
            <a:chExt cx="7694491" cy="3880338"/>
          </a:xfrm>
        </p:grpSpPr>
        <p:grpSp>
          <p:nvGrpSpPr>
            <p:cNvPr id="22" name="Group 21">
              <a:extLst>
                <a:ext uri="{FF2B5EF4-FFF2-40B4-BE49-F238E27FC236}">
                  <a16:creationId xmlns:a16="http://schemas.microsoft.com/office/drawing/2014/main" id="{EC10DABC-0CAE-2442-B551-1881D1CA5D96}"/>
                </a:ext>
              </a:extLst>
            </p:cNvPr>
            <p:cNvGrpSpPr/>
            <p:nvPr/>
          </p:nvGrpSpPr>
          <p:grpSpPr>
            <a:xfrm>
              <a:off x="961765" y="1910862"/>
              <a:ext cx="7694491" cy="3880338"/>
              <a:chOff x="961765" y="1910862"/>
              <a:chExt cx="7694491" cy="3880338"/>
            </a:xfrm>
          </p:grpSpPr>
          <p:sp>
            <p:nvSpPr>
              <p:cNvPr id="30" name="Rounded Rectangle 29">
                <a:extLst>
                  <a:ext uri="{FF2B5EF4-FFF2-40B4-BE49-F238E27FC236}">
                    <a16:creationId xmlns:a16="http://schemas.microsoft.com/office/drawing/2014/main" id="{6B01B282-ECD2-424D-A73C-50003415E83F}"/>
                  </a:ext>
                </a:extLst>
              </p:cNvPr>
              <p:cNvSpPr/>
              <p:nvPr/>
            </p:nvSpPr>
            <p:spPr>
              <a:xfrm>
                <a:off x="5161211" y="3535492"/>
                <a:ext cx="345195" cy="68790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330B3B6-9A9C-EE44-9976-4B9176163473}"/>
                  </a:ext>
                </a:extLst>
              </p:cNvPr>
              <p:cNvPicPr>
                <a:picLocks noChangeAspect="1"/>
              </p:cNvPicPr>
              <p:nvPr/>
            </p:nvPicPr>
            <p:blipFill>
              <a:blip r:embed="rId3">
                <a:grayscl/>
              </a:blip>
              <a:stretch>
                <a:fillRect/>
              </a:stretch>
            </p:blipFill>
            <p:spPr>
              <a:xfrm rot="16200000">
                <a:off x="4673903" y="3006706"/>
                <a:ext cx="1322514" cy="209549"/>
              </a:xfrm>
              <a:prstGeom prst="rect">
                <a:avLst/>
              </a:prstGeom>
              <a:noFill/>
              <a:ln>
                <a:noFill/>
              </a:ln>
              <a:scene3d>
                <a:camera prst="orthographicFront">
                  <a:rot lat="3599999" lon="10799999" rev="10799999"/>
                </a:camera>
                <a:lightRig rig="threePt" dir="t"/>
              </a:scene3d>
            </p:spPr>
          </p:pic>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949D7F25-7C45-8544-8B87-CCC77191DE66}"/>
                      </a:ext>
                    </a:extLst>
                  </p:cNvPr>
                  <p:cNvSpPr/>
                  <p:nvPr/>
                </p:nvSpPr>
                <p:spPr>
                  <a:xfrm>
                    <a:off x="961765" y="3535492"/>
                    <a:ext cx="685800" cy="687909"/>
                  </a:xfrm>
                  <a:prstGeom prst="ellipse">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14:m>
                      <m:oMathPara xmlns:m="http://schemas.openxmlformats.org/officeDocument/2006/math">
                        <m:oMathParaPr>
                          <m:jc m:val="centerGroup"/>
                        </m:oMathParaPr>
                        <m:oMath xmlns:m="http://schemas.openxmlformats.org/officeDocument/2006/math">
                          <m:sSup>
                            <m:sSupPr>
                              <m:ctrlPr>
                                <a:rPr lang="en-US" sz="2400" b="1" i="1" smtClean="0">
                                  <a:solidFill>
                                    <a:schemeClr val="accent1">
                                      <a:lumMod val="75000"/>
                                    </a:schemeClr>
                                  </a:solidFill>
                                  <a:latin typeface="Cambria Math" panose="02040503050406030204" pitchFamily="18" charset="0"/>
                                </a:rPr>
                              </m:ctrlPr>
                            </m:sSupPr>
                            <m:e>
                              <m:acc>
                                <m:accPr>
                                  <m:chr m:val="⃗"/>
                                  <m:ctrlPr>
                                    <a:rPr lang="en-US" sz="2400" b="1" i="1" smtClean="0">
                                      <a:solidFill>
                                        <a:schemeClr val="accent1">
                                          <a:lumMod val="75000"/>
                                        </a:schemeClr>
                                      </a:solidFill>
                                      <a:latin typeface="Cambria Math" panose="02040503050406030204" pitchFamily="18" charset="0"/>
                                    </a:rPr>
                                  </m:ctrlPr>
                                </m:accPr>
                                <m:e>
                                  <m:r>
                                    <a:rPr lang="en-US" sz="2400" b="1" i="1" smtClean="0">
                                      <a:solidFill>
                                        <a:schemeClr val="accent1">
                                          <a:lumMod val="75000"/>
                                        </a:schemeClr>
                                      </a:solidFill>
                                      <a:latin typeface="Cambria Math" panose="02040503050406030204" pitchFamily="18" charset="0"/>
                                    </a:rPr>
                                    <m:t>𝒆</m:t>
                                  </m:r>
                                </m:e>
                              </m:acc>
                            </m:e>
                            <m:sup>
                              <m:r>
                                <a:rPr lang="en-US" sz="2400" b="1" i="1" smtClean="0">
                                  <a:solidFill>
                                    <a:schemeClr val="accent1">
                                      <a:lumMod val="75000"/>
                                    </a:schemeClr>
                                  </a:solidFill>
                                  <a:latin typeface="Cambria Math" panose="02040503050406030204" pitchFamily="18" charset="0"/>
                                </a:rPr>
                                <m:t>+</m:t>
                              </m:r>
                            </m:sup>
                          </m:sSup>
                        </m:oMath>
                      </m:oMathPara>
                    </a14:m>
                    <a:endParaRPr lang="en-US" sz="2400" b="1" dirty="0">
                      <a:solidFill>
                        <a:schemeClr val="tx1"/>
                      </a:solidFill>
                    </a:endParaRPr>
                  </a:p>
                </p:txBody>
              </p:sp>
            </mc:Choice>
            <mc:Fallback xmlns="">
              <p:sp>
                <p:nvSpPr>
                  <p:cNvPr id="33" name="Oval 32">
                    <a:extLst>
                      <a:ext uri="{FF2B5EF4-FFF2-40B4-BE49-F238E27FC236}">
                        <a16:creationId xmlns:a16="http://schemas.microsoft.com/office/drawing/2014/main" id="{949D7F25-7C45-8544-8B87-CCC77191DE66}"/>
                      </a:ext>
                    </a:extLst>
                  </p:cNvPr>
                  <p:cNvSpPr>
                    <a:spLocks noRot="1" noChangeAspect="1" noMove="1" noResize="1" noEditPoints="1" noAdjustHandles="1" noChangeArrowheads="1" noChangeShapeType="1" noTextEdit="1"/>
                  </p:cNvSpPr>
                  <p:nvPr/>
                </p:nvSpPr>
                <p:spPr>
                  <a:xfrm>
                    <a:off x="961765" y="3535492"/>
                    <a:ext cx="685800" cy="687909"/>
                  </a:xfrm>
                  <a:prstGeom prst="ellipse">
                    <a:avLst/>
                  </a:prstGeom>
                  <a:blipFill>
                    <a:blip r:embed="rId5"/>
                    <a:stretch>
                      <a:fillRect/>
                    </a:stretch>
                  </a:blipFill>
                  <a:ln w="38100">
                    <a:noFill/>
                    <a:miter lim="800000"/>
                  </a:ln>
                  <a:effectLst/>
                </p:spPr>
                <p:txBody>
                  <a:bodyPr/>
                  <a:lstStyle/>
                  <a:p>
                    <a:r>
                      <a:rPr lang="en-US">
                        <a:noFill/>
                      </a:rPr>
                      <a:t> </a:t>
                    </a:r>
                  </a:p>
                </p:txBody>
              </p:sp>
            </mc:Fallback>
          </mc:AlternateContent>
          <p:sp>
            <p:nvSpPr>
              <p:cNvPr id="34" name="Rectangle 33">
                <a:extLst>
                  <a:ext uri="{FF2B5EF4-FFF2-40B4-BE49-F238E27FC236}">
                    <a16:creationId xmlns:a16="http://schemas.microsoft.com/office/drawing/2014/main" id="{E9E8E6EB-3EAB-9B4C-A1A9-D71DEAA572D8}"/>
                  </a:ext>
                </a:extLst>
              </p:cNvPr>
              <p:cNvSpPr/>
              <p:nvPr/>
            </p:nvSpPr>
            <p:spPr>
              <a:xfrm>
                <a:off x="1447800" y="4421995"/>
                <a:ext cx="1840906"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Positron Beam</a:t>
                </a:r>
              </a:p>
            </p:txBody>
          </p:sp>
          <p:sp>
            <p:nvSpPr>
              <p:cNvPr id="35" name="Rectangle 34">
                <a:extLst>
                  <a:ext uri="{FF2B5EF4-FFF2-40B4-BE49-F238E27FC236}">
                    <a16:creationId xmlns:a16="http://schemas.microsoft.com/office/drawing/2014/main" id="{EB7D9AA7-A8DB-7643-AC27-A5CFE7419307}"/>
                  </a:ext>
                </a:extLst>
              </p:cNvPr>
              <p:cNvSpPr/>
              <p:nvPr/>
            </p:nvSpPr>
            <p:spPr>
              <a:xfrm>
                <a:off x="6257764" y="2585905"/>
                <a:ext cx="2398492"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Linearly Polarized </a:t>
                </a:r>
              </a:p>
              <a:p>
                <a:pPr algn="ctr"/>
                <a:r>
                  <a:rPr lang="en-US" dirty="0">
                    <a:latin typeface="Arial" panose="020B0604020202020204" pitchFamily="34" charset="0"/>
                    <a:cs typeface="Arial" panose="020B0604020202020204" pitchFamily="34" charset="0"/>
                  </a:rPr>
                  <a:t>Gamma Photon Pair</a:t>
                </a:r>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D836C359-0495-D048-91F1-E1FBC66184A3}"/>
                      </a:ext>
                    </a:extLst>
                  </p:cNvPr>
                  <p:cNvSpPr/>
                  <p:nvPr/>
                </p:nvSpPr>
                <p:spPr>
                  <a:xfrm>
                    <a:off x="3213310" y="3535492"/>
                    <a:ext cx="685800" cy="687909"/>
                  </a:xfrm>
                  <a:prstGeom prst="ellipse">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14:m>
                      <m:oMathPara xmlns:m="http://schemas.openxmlformats.org/officeDocument/2006/math">
                        <m:oMathParaPr>
                          <m:jc m:val="centerGroup"/>
                        </m:oMathParaPr>
                        <m:oMath xmlns:m="http://schemas.openxmlformats.org/officeDocument/2006/math">
                          <m:sSup>
                            <m:sSupPr>
                              <m:ctrlPr>
                                <a:rPr lang="en-US" sz="2400" b="1" i="1" smtClean="0">
                                  <a:solidFill>
                                    <a:schemeClr val="accent1">
                                      <a:lumMod val="75000"/>
                                    </a:schemeClr>
                                  </a:solidFill>
                                  <a:latin typeface="Cambria Math" panose="02040503050406030204" pitchFamily="18" charset="0"/>
                                </a:rPr>
                              </m:ctrlPr>
                            </m:sSupPr>
                            <m:e>
                              <m:acc>
                                <m:accPr>
                                  <m:chr m:val="⃗"/>
                                  <m:ctrlPr>
                                    <a:rPr lang="en-US" sz="2400" b="1" i="1" smtClean="0">
                                      <a:solidFill>
                                        <a:schemeClr val="accent1">
                                          <a:lumMod val="75000"/>
                                        </a:schemeClr>
                                      </a:solidFill>
                                      <a:latin typeface="Cambria Math" panose="02040503050406030204" pitchFamily="18" charset="0"/>
                                    </a:rPr>
                                  </m:ctrlPr>
                                </m:accPr>
                                <m:e>
                                  <m:r>
                                    <a:rPr lang="en-US" sz="2400" b="1" i="1" smtClean="0">
                                      <a:solidFill>
                                        <a:schemeClr val="accent1">
                                          <a:lumMod val="75000"/>
                                        </a:schemeClr>
                                      </a:solidFill>
                                      <a:latin typeface="Cambria Math" panose="02040503050406030204" pitchFamily="18" charset="0"/>
                                    </a:rPr>
                                    <m:t>𝒆</m:t>
                                  </m:r>
                                </m:e>
                              </m:acc>
                            </m:e>
                            <m:sup>
                              <m:r>
                                <a:rPr lang="en-US" sz="2400" b="1" i="1" smtClean="0">
                                  <a:solidFill>
                                    <a:schemeClr val="accent1">
                                      <a:lumMod val="75000"/>
                                    </a:schemeClr>
                                  </a:solidFill>
                                  <a:latin typeface="Cambria Math" panose="02040503050406030204" pitchFamily="18" charset="0"/>
                                </a:rPr>
                                <m:t>+</m:t>
                              </m:r>
                            </m:sup>
                          </m:sSup>
                        </m:oMath>
                      </m:oMathPara>
                    </a14:m>
                    <a:endParaRPr lang="en-US" sz="2400" b="1" dirty="0">
                      <a:solidFill>
                        <a:schemeClr val="tx1"/>
                      </a:solidFill>
                    </a:endParaRPr>
                  </a:p>
                </p:txBody>
              </p:sp>
            </mc:Choice>
            <mc:Fallback xmlns="">
              <p:sp>
                <p:nvSpPr>
                  <p:cNvPr id="37" name="Oval 36">
                    <a:extLst>
                      <a:ext uri="{FF2B5EF4-FFF2-40B4-BE49-F238E27FC236}">
                        <a16:creationId xmlns:a16="http://schemas.microsoft.com/office/drawing/2014/main" id="{D836C359-0495-D048-91F1-E1FBC66184A3}"/>
                      </a:ext>
                    </a:extLst>
                  </p:cNvPr>
                  <p:cNvSpPr>
                    <a:spLocks noRot="1" noChangeAspect="1" noMove="1" noResize="1" noEditPoints="1" noAdjustHandles="1" noChangeArrowheads="1" noChangeShapeType="1" noTextEdit="1"/>
                  </p:cNvSpPr>
                  <p:nvPr/>
                </p:nvSpPr>
                <p:spPr>
                  <a:xfrm>
                    <a:off x="3213310" y="3535492"/>
                    <a:ext cx="685800" cy="687909"/>
                  </a:xfrm>
                  <a:prstGeom prst="ellipse">
                    <a:avLst/>
                  </a:prstGeom>
                  <a:blipFill>
                    <a:blip r:embed="rId7"/>
                    <a:stretch>
                      <a:fillRect/>
                    </a:stretch>
                  </a:blipFill>
                  <a:ln w="38100">
                    <a:noFill/>
                    <a:miter lim="800000"/>
                  </a:ln>
                  <a:effectLst/>
                </p:spPr>
                <p:txBody>
                  <a:bodyPr/>
                  <a:lstStyle/>
                  <a:p>
                    <a:r>
                      <a:rPr lang="en-US">
                        <a:noFill/>
                      </a:rPr>
                      <a:t> </a:t>
                    </a:r>
                  </a:p>
                </p:txBody>
              </p:sp>
            </mc:Fallback>
          </mc:AlternateContent>
          <p:sp>
            <p:nvSpPr>
              <p:cNvPr id="38" name="Rectangle 37">
                <a:extLst>
                  <a:ext uri="{FF2B5EF4-FFF2-40B4-BE49-F238E27FC236}">
                    <a16:creationId xmlns:a16="http://schemas.microsoft.com/office/drawing/2014/main" id="{99897F15-4B32-8C4C-BB0B-D7F18E8FA84D}"/>
                  </a:ext>
                </a:extLst>
              </p:cNvPr>
              <p:cNvSpPr/>
              <p:nvPr/>
            </p:nvSpPr>
            <p:spPr>
              <a:xfrm>
                <a:off x="4570393" y="5235661"/>
                <a:ext cx="1499412" cy="55553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Compton Polarimeter 2</a:t>
                </a:r>
              </a:p>
            </p:txBody>
          </p:sp>
          <p:sp>
            <p:nvSpPr>
              <p:cNvPr id="39" name="Oval 38">
                <a:extLst>
                  <a:ext uri="{FF2B5EF4-FFF2-40B4-BE49-F238E27FC236}">
                    <a16:creationId xmlns:a16="http://schemas.microsoft.com/office/drawing/2014/main" id="{B922CBDE-D059-EC4B-AE1C-D259AEC1CCE1}"/>
                  </a:ext>
                </a:extLst>
              </p:cNvPr>
              <p:cNvSpPr/>
              <p:nvPr/>
            </p:nvSpPr>
            <p:spPr>
              <a:xfrm>
                <a:off x="5241994" y="3767090"/>
                <a:ext cx="182880" cy="17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1C7EB3B-155A-884F-8562-766D7DA3B22A}"/>
                  </a:ext>
                </a:extLst>
              </p:cNvPr>
              <p:cNvSpPr/>
              <p:nvPr/>
            </p:nvSpPr>
            <p:spPr>
              <a:xfrm>
                <a:off x="5424874" y="3733254"/>
                <a:ext cx="1926618"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Annihilation Target</a:t>
                </a:r>
              </a:p>
              <a:p>
                <a:pPr algn="ctr"/>
                <a:r>
                  <a:rPr lang="en-US" dirty="0">
                    <a:latin typeface="Arial" panose="020B0604020202020204" pitchFamily="34" charset="0"/>
                    <a:cs typeface="Arial" panose="020B0604020202020204" pitchFamily="34" charset="0"/>
                  </a:rPr>
                  <a:t>(Tissue Sample)</a:t>
                </a:r>
              </a:p>
            </p:txBody>
          </p:sp>
          <p:cxnSp>
            <p:nvCxnSpPr>
              <p:cNvPr id="41" name="Straight Arrow Connector 40">
                <a:extLst>
                  <a:ext uri="{FF2B5EF4-FFF2-40B4-BE49-F238E27FC236}">
                    <a16:creationId xmlns:a16="http://schemas.microsoft.com/office/drawing/2014/main" id="{DC5C9978-B05D-8A4B-B070-0D3AFBEB0AEA}"/>
                  </a:ext>
                </a:extLst>
              </p:cNvPr>
              <p:cNvCxnSpPr>
                <a:cxnSpLocks/>
              </p:cNvCxnSpPr>
              <p:nvPr/>
            </p:nvCxnSpPr>
            <p:spPr>
              <a:xfrm>
                <a:off x="3213310" y="3016039"/>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CB09A0D-6F08-514B-9B00-1518769D16EE}"/>
                  </a:ext>
                </a:extLst>
              </p:cNvPr>
              <p:cNvCxnSpPr>
                <a:cxnSpLocks/>
              </p:cNvCxnSpPr>
              <p:nvPr/>
            </p:nvCxnSpPr>
            <p:spPr>
              <a:xfrm flipH="1">
                <a:off x="1219200" y="3016039"/>
                <a:ext cx="4283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6B92F0A-126C-0F4F-B618-B9FBA059B0F1}"/>
                  </a:ext>
                </a:extLst>
              </p:cNvPr>
              <p:cNvSpPr/>
              <p:nvPr/>
            </p:nvSpPr>
            <p:spPr>
              <a:xfrm>
                <a:off x="1647565" y="2831373"/>
                <a:ext cx="1565745"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 ns → ~ µs</a:t>
                </a:r>
              </a:p>
            </p:txBody>
          </p:sp>
          <p:sp>
            <p:nvSpPr>
              <p:cNvPr id="44" name="Rectangle 43">
                <a:extLst>
                  <a:ext uri="{FF2B5EF4-FFF2-40B4-BE49-F238E27FC236}">
                    <a16:creationId xmlns:a16="http://schemas.microsoft.com/office/drawing/2014/main" id="{96F24089-437D-8340-87CE-850E6F7FA277}"/>
                  </a:ext>
                </a:extLst>
              </p:cNvPr>
              <p:cNvSpPr/>
              <p:nvPr/>
            </p:nvSpPr>
            <p:spPr>
              <a:xfrm>
                <a:off x="4570393" y="1910862"/>
                <a:ext cx="1499412" cy="55553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Compton Polarimeter 1</a:t>
                </a:r>
              </a:p>
            </p:txBody>
          </p:sp>
        </p:grpSp>
        <p:pic>
          <p:nvPicPr>
            <p:cNvPr id="23" name="Picture 22">
              <a:extLst>
                <a:ext uri="{FF2B5EF4-FFF2-40B4-BE49-F238E27FC236}">
                  <a16:creationId xmlns:a16="http://schemas.microsoft.com/office/drawing/2014/main" id="{561034C3-31FE-634A-9FCC-D261D72E860E}"/>
                </a:ext>
              </a:extLst>
            </p:cNvPr>
            <p:cNvPicPr>
              <a:picLocks noChangeAspect="1"/>
            </p:cNvPicPr>
            <p:nvPr/>
          </p:nvPicPr>
          <p:blipFill>
            <a:blip r:embed="rId3">
              <a:grayscl/>
            </a:blip>
            <a:stretch>
              <a:fillRect/>
            </a:stretch>
          </p:blipFill>
          <p:spPr>
            <a:xfrm rot="5400000">
              <a:off x="4658842" y="4501887"/>
              <a:ext cx="1322514" cy="209549"/>
            </a:xfrm>
            <a:prstGeom prst="rect">
              <a:avLst/>
            </a:prstGeom>
            <a:noFill/>
            <a:ln>
              <a:noFill/>
            </a:ln>
          </p:spPr>
        </p:pic>
      </p:grpSp>
    </p:spTree>
    <p:extLst>
      <p:ext uri="{BB962C8B-B14F-4D97-AF65-F5344CB8AC3E}">
        <p14:creationId xmlns:p14="http://schemas.microsoft.com/office/powerpoint/2010/main" val="333159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p:txBody>
          <a:bodyPr/>
          <a:lstStyle/>
          <a:p>
            <a:r>
              <a:rPr lang="en-US" dirty="0"/>
              <a:t>Beam Time-Structure</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8</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4760901"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Entangled gamma pairs can be identified with triple coincidence</a:t>
                </a:r>
              </a:p>
              <a:p>
                <a:pPr marL="0" indent="0">
                  <a:buNone/>
                </a:pPr>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Use beam time-structure to measure annihilation lifetime (</a:t>
                </a:r>
                <a14:m>
                  <m:oMath xmlns:m="http://schemas.openxmlformats.org/officeDocument/2006/math">
                    <m:r>
                      <a:rPr lang="en-US" sz="2400" i="1">
                        <a:solidFill>
                          <a:schemeClr val="tx2"/>
                        </a:solidFill>
                        <a:latin typeface="Cambria Math" panose="02040503050406030204" pitchFamily="18" charset="0"/>
                        <a:ea typeface="Cambria Math" panose="02040503050406030204" pitchFamily="18" charset="0"/>
                      </a:rPr>
                      <m:t>𝜏</m:t>
                    </m:r>
                  </m:oMath>
                </a14:m>
                <a:r>
                  <a:rPr lang="en-US" sz="2400" dirty="0">
                    <a:solidFill>
                      <a:schemeClr val="tx2"/>
                    </a:solidFill>
                  </a:rPr>
                  <a:t>)</a:t>
                </a:r>
                <a:endParaRPr lang="en-US" sz="1800" dirty="0">
                  <a:solidFill>
                    <a:schemeClr val="tx2"/>
                  </a:solidFill>
                </a:endParaRPr>
              </a:p>
            </p:txBody>
          </p:sp>
        </mc:Choice>
        <mc:Fallback xmlns="">
          <p:sp>
            <p:nvSpPr>
              <p:cNvPr id="12" name="Text Placeholder 4">
                <a:extLst>
                  <a:ext uri="{FF2B5EF4-FFF2-40B4-BE49-F238E27FC236}">
                    <a16:creationId xmlns:a16="http://schemas.microsoft.com/office/drawing/2014/main" id="{A0E6A0D3-41CF-DD44-B4EE-EA44BA4D56FE}"/>
                  </a:ext>
                </a:extLst>
              </p:cNvPr>
              <p:cNvSpPr txBox="1">
                <a:spLocks noRot="1" noChangeAspect="1" noMove="1" noResize="1" noEditPoints="1" noAdjustHandles="1" noChangeArrowheads="1" noChangeShapeType="1" noTextEdit="1"/>
              </p:cNvSpPr>
              <p:nvPr/>
            </p:nvSpPr>
            <p:spPr>
              <a:xfrm>
                <a:off x="309094" y="1319201"/>
                <a:ext cx="4760901" cy="4891433"/>
              </a:xfrm>
              <a:prstGeom prst="rect">
                <a:avLst/>
              </a:prstGeom>
              <a:blipFill>
                <a:blip r:embed="rId2"/>
                <a:stretch>
                  <a:fillRect l="-1793" t="-872" r="-115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10F35BF1-8A0B-3F48-915D-E9AC7197FB7C}"/>
              </a:ext>
            </a:extLst>
          </p:cNvPr>
          <p:cNvGrpSpPr/>
          <p:nvPr/>
        </p:nvGrpSpPr>
        <p:grpSpPr>
          <a:xfrm>
            <a:off x="5069997" y="2024408"/>
            <a:ext cx="6170561" cy="3481017"/>
            <a:chOff x="2514600" y="1033592"/>
            <a:chExt cx="6170561" cy="3481017"/>
          </a:xfrm>
        </p:grpSpPr>
        <p:sp>
          <p:nvSpPr>
            <p:cNvPr id="23" name="Rectangle 22">
              <a:extLst>
                <a:ext uri="{FF2B5EF4-FFF2-40B4-BE49-F238E27FC236}">
                  <a16:creationId xmlns:a16="http://schemas.microsoft.com/office/drawing/2014/main" id="{11D98642-FAF8-834B-BF20-A56C4B535D3D}"/>
                </a:ext>
              </a:extLst>
            </p:cNvPr>
            <p:cNvSpPr/>
            <p:nvPr/>
          </p:nvSpPr>
          <p:spPr>
            <a:xfrm>
              <a:off x="6758543" y="1603229"/>
              <a:ext cx="1926618"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Coincidence</a:t>
              </a:r>
            </a:p>
            <a:p>
              <a:pPr algn="ctr"/>
              <a:r>
                <a:rPr lang="en-US" dirty="0">
                  <a:latin typeface="Arial" panose="020B0604020202020204" pitchFamily="34" charset="0"/>
                  <a:cs typeface="Arial" panose="020B0604020202020204" pitchFamily="34" charset="0"/>
                </a:rPr>
                <a:t>Logic</a:t>
              </a:r>
            </a:p>
          </p:txBody>
        </p:sp>
        <p:grpSp>
          <p:nvGrpSpPr>
            <p:cNvPr id="24" name="Group 23">
              <a:extLst>
                <a:ext uri="{FF2B5EF4-FFF2-40B4-BE49-F238E27FC236}">
                  <a16:creationId xmlns:a16="http://schemas.microsoft.com/office/drawing/2014/main" id="{85BE1CA7-8953-4F47-8EC5-BE1BE069238B}"/>
                </a:ext>
              </a:extLst>
            </p:cNvPr>
            <p:cNvGrpSpPr/>
            <p:nvPr/>
          </p:nvGrpSpPr>
          <p:grpSpPr>
            <a:xfrm>
              <a:off x="2514600" y="1752600"/>
              <a:ext cx="1828800" cy="228600"/>
              <a:chOff x="2514600" y="1752600"/>
              <a:chExt cx="1828800" cy="228600"/>
            </a:xfrm>
          </p:grpSpPr>
          <p:cxnSp>
            <p:nvCxnSpPr>
              <p:cNvPr id="58" name="Straight Connector 57">
                <a:extLst>
                  <a:ext uri="{FF2B5EF4-FFF2-40B4-BE49-F238E27FC236}">
                    <a16:creationId xmlns:a16="http://schemas.microsoft.com/office/drawing/2014/main" id="{E83E62C5-218F-3745-9B35-CD3EDA136979}"/>
                  </a:ext>
                </a:extLst>
              </p:cNvPr>
              <p:cNvCxnSpPr>
                <a:cxnSpLocks/>
              </p:cNvCxnSpPr>
              <p:nvPr/>
            </p:nvCxnSpPr>
            <p:spPr>
              <a:xfrm>
                <a:off x="2514600" y="17526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A9FF96-4367-6145-8EC9-B4081FC1C6FA}"/>
                  </a:ext>
                </a:extLst>
              </p:cNvPr>
              <p:cNvCxnSpPr>
                <a:cxnSpLocks/>
              </p:cNvCxnSpPr>
              <p:nvPr/>
            </p:nvCxnSpPr>
            <p:spPr>
              <a:xfrm>
                <a:off x="3124200" y="19812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F9EBB7-6548-354D-95AB-0976F45AA0DE}"/>
                  </a:ext>
                </a:extLst>
              </p:cNvPr>
              <p:cNvCxnSpPr>
                <a:cxnSpLocks/>
              </p:cNvCxnSpPr>
              <p:nvPr/>
            </p:nvCxnSpPr>
            <p:spPr>
              <a:xfrm>
                <a:off x="3124200" y="17526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566836-3947-B942-AF46-3988083E8692}"/>
                  </a:ext>
                </a:extLst>
              </p:cNvPr>
              <p:cNvCxnSpPr>
                <a:cxnSpLocks/>
              </p:cNvCxnSpPr>
              <p:nvPr/>
            </p:nvCxnSpPr>
            <p:spPr>
              <a:xfrm>
                <a:off x="3733800" y="17526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5F2429-1E74-274B-80DE-7F8C2202DAFB}"/>
                  </a:ext>
                </a:extLst>
              </p:cNvPr>
              <p:cNvCxnSpPr>
                <a:cxnSpLocks/>
              </p:cNvCxnSpPr>
              <p:nvPr/>
            </p:nvCxnSpPr>
            <p:spPr>
              <a:xfrm>
                <a:off x="3733800" y="17526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07BA47D9-02A4-7C4B-9547-98D3F6501A53}"/>
                </a:ext>
              </a:extLst>
            </p:cNvPr>
            <p:cNvGrpSpPr/>
            <p:nvPr/>
          </p:nvGrpSpPr>
          <p:grpSpPr>
            <a:xfrm>
              <a:off x="2514600" y="3581400"/>
              <a:ext cx="1828800" cy="228600"/>
              <a:chOff x="2514600" y="1752600"/>
              <a:chExt cx="1828800" cy="228600"/>
            </a:xfrm>
          </p:grpSpPr>
          <p:cxnSp>
            <p:nvCxnSpPr>
              <p:cNvPr id="53" name="Straight Connector 52">
                <a:extLst>
                  <a:ext uri="{FF2B5EF4-FFF2-40B4-BE49-F238E27FC236}">
                    <a16:creationId xmlns:a16="http://schemas.microsoft.com/office/drawing/2014/main" id="{3D3DBB4B-F683-884C-B93D-65814543A76D}"/>
                  </a:ext>
                </a:extLst>
              </p:cNvPr>
              <p:cNvCxnSpPr>
                <a:cxnSpLocks/>
              </p:cNvCxnSpPr>
              <p:nvPr/>
            </p:nvCxnSpPr>
            <p:spPr>
              <a:xfrm>
                <a:off x="2514600" y="17526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FAD0B0E-C2BC-E541-A7EE-0C4A420E28A3}"/>
                  </a:ext>
                </a:extLst>
              </p:cNvPr>
              <p:cNvCxnSpPr>
                <a:cxnSpLocks/>
              </p:cNvCxnSpPr>
              <p:nvPr/>
            </p:nvCxnSpPr>
            <p:spPr>
              <a:xfrm>
                <a:off x="3124200" y="19812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BA9567-87F4-974E-9932-DD40B8674D04}"/>
                  </a:ext>
                </a:extLst>
              </p:cNvPr>
              <p:cNvCxnSpPr>
                <a:cxnSpLocks/>
              </p:cNvCxnSpPr>
              <p:nvPr/>
            </p:nvCxnSpPr>
            <p:spPr>
              <a:xfrm>
                <a:off x="3124200" y="1752600"/>
                <a:ext cx="0" cy="2286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7344BED-D839-1342-8A9E-1FD58193A27A}"/>
                  </a:ext>
                </a:extLst>
              </p:cNvPr>
              <p:cNvCxnSpPr>
                <a:cxnSpLocks/>
              </p:cNvCxnSpPr>
              <p:nvPr/>
            </p:nvCxnSpPr>
            <p:spPr>
              <a:xfrm>
                <a:off x="3733800" y="17526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6F9FF7-8163-9648-822E-1ED5EAAE13C6}"/>
                  </a:ext>
                </a:extLst>
              </p:cNvPr>
              <p:cNvCxnSpPr>
                <a:cxnSpLocks/>
              </p:cNvCxnSpPr>
              <p:nvPr/>
            </p:nvCxnSpPr>
            <p:spPr>
              <a:xfrm>
                <a:off x="3733800" y="1752600"/>
                <a:ext cx="0" cy="2286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C728008D-6457-7242-87DA-AD1145C91AEF}"/>
                </a:ext>
              </a:extLst>
            </p:cNvPr>
            <p:cNvSpPr/>
            <p:nvPr/>
          </p:nvSpPr>
          <p:spPr>
            <a:xfrm>
              <a:off x="2679294" y="1033592"/>
              <a:ext cx="1499412" cy="555539"/>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accent1"/>
                  </a:solidFill>
                </a:rPr>
                <a:t>Compton Polarimeter 1</a:t>
              </a:r>
            </a:p>
          </p:txBody>
        </p:sp>
        <p:sp>
          <p:nvSpPr>
            <p:cNvPr id="27" name="Rectangle 26">
              <a:extLst>
                <a:ext uri="{FF2B5EF4-FFF2-40B4-BE49-F238E27FC236}">
                  <a16:creationId xmlns:a16="http://schemas.microsoft.com/office/drawing/2014/main" id="{D05DD905-82DA-D647-BC0C-61F7FBE1B6A7}"/>
                </a:ext>
              </a:extLst>
            </p:cNvPr>
            <p:cNvSpPr/>
            <p:nvPr/>
          </p:nvSpPr>
          <p:spPr>
            <a:xfrm>
              <a:off x="2679294" y="3886200"/>
              <a:ext cx="1499412" cy="555539"/>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accent2">
                      <a:lumMod val="50000"/>
                    </a:schemeClr>
                  </a:solidFill>
                </a:rPr>
                <a:t>Compton Polarimeter 1</a:t>
              </a:r>
            </a:p>
          </p:txBody>
        </p:sp>
        <p:cxnSp>
          <p:nvCxnSpPr>
            <p:cNvPr id="28" name="Straight Connector 27">
              <a:extLst>
                <a:ext uri="{FF2B5EF4-FFF2-40B4-BE49-F238E27FC236}">
                  <a16:creationId xmlns:a16="http://schemas.microsoft.com/office/drawing/2014/main" id="{6627F99C-0847-A24D-A1CB-AAB2840003A8}"/>
                </a:ext>
              </a:extLst>
            </p:cNvPr>
            <p:cNvCxnSpPr>
              <a:cxnSpLocks/>
            </p:cNvCxnSpPr>
            <p:nvPr/>
          </p:nvCxnSpPr>
          <p:spPr>
            <a:xfrm>
              <a:off x="4495800" y="1752600"/>
              <a:ext cx="914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C9F188-D4F3-6C45-B751-DA99741091AF}"/>
                </a:ext>
              </a:extLst>
            </p:cNvPr>
            <p:cNvCxnSpPr>
              <a:cxnSpLocks/>
            </p:cNvCxnSpPr>
            <p:nvPr/>
          </p:nvCxnSpPr>
          <p:spPr>
            <a:xfrm>
              <a:off x="5440640" y="2855974"/>
              <a:ext cx="914400" cy="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82D93-9D6D-6643-BFA2-E50EBB914744}"/>
                </a:ext>
              </a:extLst>
            </p:cNvPr>
            <p:cNvCxnSpPr>
              <a:cxnSpLocks/>
            </p:cNvCxnSpPr>
            <p:nvPr/>
          </p:nvCxnSpPr>
          <p:spPr>
            <a:xfrm>
              <a:off x="5440640" y="2502769"/>
              <a:ext cx="914400" cy="0"/>
            </a:xfrm>
            <a:prstGeom prst="line">
              <a:avLst/>
            </a:prstGeom>
            <a:ln>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A69049-2FBE-7640-9A8E-32C2A23A89D9}"/>
                </a:ext>
              </a:extLst>
            </p:cNvPr>
            <p:cNvCxnSpPr>
              <a:cxnSpLocks/>
            </p:cNvCxnSpPr>
            <p:nvPr/>
          </p:nvCxnSpPr>
          <p:spPr>
            <a:xfrm flipV="1">
              <a:off x="5410200" y="2839376"/>
              <a:ext cx="0" cy="7458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B0BFA4-35EB-184C-8829-BC5917189429}"/>
                </a:ext>
              </a:extLst>
            </p:cNvPr>
            <p:cNvCxnSpPr>
              <a:cxnSpLocks/>
            </p:cNvCxnSpPr>
            <p:nvPr/>
          </p:nvCxnSpPr>
          <p:spPr>
            <a:xfrm>
              <a:off x="4495800" y="3595868"/>
              <a:ext cx="914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97AFB4-E507-244D-8E1F-709F84ED5979}"/>
                </a:ext>
              </a:extLst>
            </p:cNvPr>
            <p:cNvCxnSpPr>
              <a:cxnSpLocks/>
            </p:cNvCxnSpPr>
            <p:nvPr/>
          </p:nvCxnSpPr>
          <p:spPr>
            <a:xfrm flipV="1">
              <a:off x="5423026" y="1760659"/>
              <a:ext cx="0" cy="7458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DBF2EAE-56F5-BC4E-84AC-726A2660C920}"/>
                </a:ext>
              </a:extLst>
            </p:cNvPr>
            <p:cNvGrpSpPr/>
            <p:nvPr/>
          </p:nvGrpSpPr>
          <p:grpSpPr>
            <a:xfrm>
              <a:off x="6807452" y="2514600"/>
              <a:ext cx="1828800" cy="228600"/>
              <a:chOff x="2514600" y="1752600"/>
              <a:chExt cx="1828800" cy="228600"/>
            </a:xfrm>
          </p:grpSpPr>
          <p:cxnSp>
            <p:nvCxnSpPr>
              <p:cNvPr id="48" name="Straight Connector 47">
                <a:extLst>
                  <a:ext uri="{FF2B5EF4-FFF2-40B4-BE49-F238E27FC236}">
                    <a16:creationId xmlns:a16="http://schemas.microsoft.com/office/drawing/2014/main" id="{9D381F55-60A2-6146-8585-98C23966AD8C}"/>
                  </a:ext>
                </a:extLst>
              </p:cNvPr>
              <p:cNvCxnSpPr>
                <a:cxnSpLocks/>
              </p:cNvCxnSpPr>
              <p:nvPr/>
            </p:nvCxnSpPr>
            <p:spPr>
              <a:xfrm>
                <a:off x="2514600" y="17526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068B8D6-BE70-394C-B7D9-27D2A5F5B7CC}"/>
                  </a:ext>
                </a:extLst>
              </p:cNvPr>
              <p:cNvCxnSpPr>
                <a:cxnSpLocks/>
              </p:cNvCxnSpPr>
              <p:nvPr/>
            </p:nvCxnSpPr>
            <p:spPr>
              <a:xfrm>
                <a:off x="3124200" y="19812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9F8ECA-DDF5-794C-87CC-304C397B65CD}"/>
                  </a:ext>
                </a:extLst>
              </p:cNvPr>
              <p:cNvCxnSpPr>
                <a:cxnSpLocks/>
              </p:cNvCxnSpPr>
              <p:nvPr/>
            </p:nvCxnSpPr>
            <p:spPr>
              <a:xfrm>
                <a:off x="3124200" y="17526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51A8E8-95D8-FD48-8B7F-1A13A5F88636}"/>
                  </a:ext>
                </a:extLst>
              </p:cNvPr>
              <p:cNvCxnSpPr>
                <a:cxnSpLocks/>
              </p:cNvCxnSpPr>
              <p:nvPr/>
            </p:nvCxnSpPr>
            <p:spPr>
              <a:xfrm>
                <a:off x="3733800" y="17526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6BFC64A-002C-8546-9F05-FC96D81BD9D6}"/>
                  </a:ext>
                </a:extLst>
              </p:cNvPr>
              <p:cNvCxnSpPr>
                <a:cxnSpLocks/>
              </p:cNvCxnSpPr>
              <p:nvPr/>
            </p:nvCxnSpPr>
            <p:spPr>
              <a:xfrm>
                <a:off x="3733800" y="17526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C1290D8-2A13-E346-A332-C29950415C43}"/>
                </a:ext>
              </a:extLst>
            </p:cNvPr>
            <p:cNvGrpSpPr/>
            <p:nvPr/>
          </p:nvGrpSpPr>
          <p:grpSpPr>
            <a:xfrm>
              <a:off x="6807452" y="2941865"/>
              <a:ext cx="1828800" cy="228600"/>
              <a:chOff x="2514600" y="1752600"/>
              <a:chExt cx="1828800" cy="228600"/>
            </a:xfrm>
          </p:grpSpPr>
          <p:cxnSp>
            <p:nvCxnSpPr>
              <p:cNvPr id="43" name="Straight Connector 42">
                <a:extLst>
                  <a:ext uri="{FF2B5EF4-FFF2-40B4-BE49-F238E27FC236}">
                    <a16:creationId xmlns:a16="http://schemas.microsoft.com/office/drawing/2014/main" id="{ED20A091-17C4-C34B-9B71-9280EDB6E476}"/>
                  </a:ext>
                </a:extLst>
              </p:cNvPr>
              <p:cNvCxnSpPr>
                <a:cxnSpLocks/>
              </p:cNvCxnSpPr>
              <p:nvPr/>
            </p:nvCxnSpPr>
            <p:spPr>
              <a:xfrm>
                <a:off x="2514600" y="17526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F49A0A-D5F6-7642-AD6A-6D6D0FA90B1A}"/>
                  </a:ext>
                </a:extLst>
              </p:cNvPr>
              <p:cNvCxnSpPr>
                <a:cxnSpLocks/>
              </p:cNvCxnSpPr>
              <p:nvPr/>
            </p:nvCxnSpPr>
            <p:spPr>
              <a:xfrm>
                <a:off x="3124200" y="19812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B3C7A4-675E-2047-BA81-86E390251061}"/>
                  </a:ext>
                </a:extLst>
              </p:cNvPr>
              <p:cNvCxnSpPr>
                <a:cxnSpLocks/>
              </p:cNvCxnSpPr>
              <p:nvPr/>
            </p:nvCxnSpPr>
            <p:spPr>
              <a:xfrm>
                <a:off x="3124200" y="1752600"/>
                <a:ext cx="0" cy="2286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D12C96E-3781-C647-B5DE-634C612E403D}"/>
                  </a:ext>
                </a:extLst>
              </p:cNvPr>
              <p:cNvCxnSpPr>
                <a:cxnSpLocks/>
              </p:cNvCxnSpPr>
              <p:nvPr/>
            </p:nvCxnSpPr>
            <p:spPr>
              <a:xfrm>
                <a:off x="3733800" y="1752600"/>
                <a:ext cx="6096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4BE56F8-8E2A-E642-93D4-93C52423F993}"/>
                  </a:ext>
                </a:extLst>
              </p:cNvPr>
              <p:cNvCxnSpPr>
                <a:cxnSpLocks/>
              </p:cNvCxnSpPr>
              <p:nvPr/>
            </p:nvCxnSpPr>
            <p:spPr>
              <a:xfrm>
                <a:off x="3733800" y="1752600"/>
                <a:ext cx="0" cy="2286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1946600-730F-D04C-8BCB-2ADB7C93E85C}"/>
                </a:ext>
              </a:extLst>
            </p:cNvPr>
            <p:cNvGrpSpPr/>
            <p:nvPr/>
          </p:nvGrpSpPr>
          <p:grpSpPr>
            <a:xfrm>
              <a:off x="6758543" y="3441013"/>
              <a:ext cx="1828800" cy="228600"/>
              <a:chOff x="2514600" y="1752600"/>
              <a:chExt cx="1828800" cy="228600"/>
            </a:xfrm>
          </p:grpSpPr>
          <p:cxnSp>
            <p:nvCxnSpPr>
              <p:cNvPr id="38" name="Straight Connector 37">
                <a:extLst>
                  <a:ext uri="{FF2B5EF4-FFF2-40B4-BE49-F238E27FC236}">
                    <a16:creationId xmlns:a16="http://schemas.microsoft.com/office/drawing/2014/main" id="{CD8D77A3-4950-844E-AEC1-FA6877C77DCA}"/>
                  </a:ext>
                </a:extLst>
              </p:cNvPr>
              <p:cNvCxnSpPr>
                <a:cxnSpLocks/>
              </p:cNvCxnSpPr>
              <p:nvPr/>
            </p:nvCxnSpPr>
            <p:spPr>
              <a:xfrm>
                <a:off x="2514600" y="1752600"/>
                <a:ext cx="4066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7C4FEF-1840-5C42-915F-1C5430A1934C}"/>
                  </a:ext>
                </a:extLst>
              </p:cNvPr>
              <p:cNvCxnSpPr>
                <a:cxnSpLocks/>
              </p:cNvCxnSpPr>
              <p:nvPr/>
            </p:nvCxnSpPr>
            <p:spPr>
              <a:xfrm>
                <a:off x="2921252" y="1981200"/>
                <a:ext cx="111734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1EBEF5-EF4C-9349-AF9A-7A5E7D05A5FD}"/>
                  </a:ext>
                </a:extLst>
              </p:cNvPr>
              <p:cNvCxnSpPr>
                <a:cxnSpLocks/>
              </p:cNvCxnSpPr>
              <p:nvPr/>
            </p:nvCxnSpPr>
            <p:spPr>
              <a:xfrm>
                <a:off x="2921252" y="1752600"/>
                <a:ext cx="0" cy="228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A2B626-9C6D-474C-A55E-F847FB122FB3}"/>
                  </a:ext>
                </a:extLst>
              </p:cNvPr>
              <p:cNvCxnSpPr>
                <a:cxnSpLocks/>
              </p:cNvCxnSpPr>
              <p:nvPr/>
            </p:nvCxnSpPr>
            <p:spPr>
              <a:xfrm>
                <a:off x="4038600" y="1752600"/>
                <a:ext cx="30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96667F-A7BD-1645-80B2-28BBA322D952}"/>
                  </a:ext>
                </a:extLst>
              </p:cNvPr>
              <p:cNvCxnSpPr>
                <a:cxnSpLocks/>
              </p:cNvCxnSpPr>
              <p:nvPr/>
            </p:nvCxnSpPr>
            <p:spPr>
              <a:xfrm>
                <a:off x="4038600" y="1752600"/>
                <a:ext cx="0" cy="228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1F46B4C-CB23-6A4E-8E0C-666E1D3C53CD}"/>
                </a:ext>
              </a:extLst>
            </p:cNvPr>
            <p:cNvSpPr/>
            <p:nvPr/>
          </p:nvSpPr>
          <p:spPr>
            <a:xfrm>
              <a:off x="6631397" y="3868278"/>
              <a:ext cx="1926618"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Beam Timing</a:t>
              </a:r>
            </a:p>
            <a:p>
              <a:pPr algn="ctr"/>
              <a:r>
                <a:rPr lang="en-US" b="1" dirty="0">
                  <a:latin typeface="Arial" panose="020B0604020202020204" pitchFamily="34" charset="0"/>
                  <a:cs typeface="Arial" panose="020B0604020202020204" pitchFamily="34" charset="0"/>
                </a:rPr>
                <a:t>Window</a:t>
              </a:r>
            </a:p>
          </p:txBody>
        </p:sp>
      </p:grpSp>
    </p:spTree>
    <p:extLst>
      <p:ext uri="{BB962C8B-B14F-4D97-AF65-F5344CB8AC3E}">
        <p14:creationId xmlns:p14="http://schemas.microsoft.com/office/powerpoint/2010/main" val="104636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3AC2DA-FC9B-0C41-B39D-FCB892EEFC6F}"/>
              </a:ext>
            </a:extLst>
          </p:cNvPr>
          <p:cNvSpPr>
            <a:spLocks noGrp="1"/>
          </p:cNvSpPr>
          <p:nvPr>
            <p:ph type="title"/>
          </p:nvPr>
        </p:nvSpPr>
        <p:spPr>
          <a:xfrm>
            <a:off x="309093" y="531951"/>
            <a:ext cx="11578107" cy="678664"/>
          </a:xfrm>
        </p:spPr>
        <p:txBody>
          <a:bodyPr/>
          <a:lstStyle/>
          <a:p>
            <a:r>
              <a:rPr lang="en-US" dirty="0"/>
              <a:t>Compton Polarimetry of Longitudinally Polarized Gammas</a:t>
            </a:r>
          </a:p>
        </p:txBody>
      </p:sp>
      <p:sp>
        <p:nvSpPr>
          <p:cNvPr id="6" name="Slide Number Placeholder 5">
            <a:extLst>
              <a:ext uri="{FF2B5EF4-FFF2-40B4-BE49-F238E27FC236}">
                <a16:creationId xmlns:a16="http://schemas.microsoft.com/office/drawing/2014/main" id="{C844A71B-24A0-7C41-ABC1-440C819B3C28}"/>
              </a:ext>
            </a:extLst>
          </p:cNvPr>
          <p:cNvSpPr>
            <a:spLocks noGrp="1"/>
          </p:cNvSpPr>
          <p:nvPr>
            <p:ph type="sldNum" sz="quarter" idx="12"/>
          </p:nvPr>
        </p:nvSpPr>
        <p:spPr/>
        <p:txBody>
          <a:bodyPr/>
          <a:lstStyle/>
          <a:p>
            <a:fld id="{7D1BE87E-F0DE-A44C-894B-E142BEB21E42}" type="slidenum">
              <a:rPr lang="en-US" smtClean="0"/>
              <a:pPr/>
              <a:t>9</a:t>
            </a:fld>
            <a:endParaRPr lang="en-US" dirty="0"/>
          </a:p>
        </p:txBody>
      </p:sp>
      <p:sp>
        <p:nvSpPr>
          <p:cNvPr id="7" name="Date Placeholder 6">
            <a:extLst>
              <a:ext uri="{FF2B5EF4-FFF2-40B4-BE49-F238E27FC236}">
                <a16:creationId xmlns:a16="http://schemas.microsoft.com/office/drawing/2014/main" id="{AD36CC6B-C6B4-5C47-A2F1-1544FAF62BD0}"/>
              </a:ext>
            </a:extLst>
          </p:cNvPr>
          <p:cNvSpPr>
            <a:spLocks noGrp="1"/>
          </p:cNvSpPr>
          <p:nvPr>
            <p:ph type="dt" sz="half" idx="10"/>
          </p:nvPr>
        </p:nvSpPr>
        <p:spPr/>
        <p:txBody>
          <a:bodyPr/>
          <a:lstStyle/>
          <a:p>
            <a:fld id="{74AC1CC6-0B45-432C-B9F8-F3C20CF98313}" type="datetime1">
              <a:rPr lang="en-US" smtClean="0"/>
              <a:pPr/>
              <a:t>3/28/26</a:t>
            </a:fld>
            <a:endParaRPr lang="en-US" dirty="0"/>
          </a:p>
        </p:txBody>
      </p:sp>
      <p:cxnSp>
        <p:nvCxnSpPr>
          <p:cNvPr id="8" name="Straight Connector 7">
            <a:extLst>
              <a:ext uri="{FF2B5EF4-FFF2-40B4-BE49-F238E27FC236}">
                <a16:creationId xmlns:a16="http://schemas.microsoft.com/office/drawing/2014/main" id="{8C38AF34-A612-ED47-A0FA-B146904660CA}"/>
              </a:ext>
            </a:extLst>
          </p:cNvPr>
          <p:cNvCxnSpPr>
            <a:cxnSpLocks/>
          </p:cNvCxnSpPr>
          <p:nvPr/>
        </p:nvCxnSpPr>
        <p:spPr>
          <a:xfrm>
            <a:off x="417229" y="1211517"/>
            <a:ext cx="108233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0E6A0D3-41CF-DD44-B4EE-EA44BA4D56FE}"/>
              </a:ext>
            </a:extLst>
          </p:cNvPr>
          <p:cNvSpPr txBox="1">
            <a:spLocks/>
          </p:cNvSpPr>
          <p:nvPr/>
        </p:nvSpPr>
        <p:spPr>
          <a:xfrm>
            <a:off x="309094" y="1319201"/>
            <a:ext cx="11044706" cy="489143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Differential cross section:</a:t>
            </a:r>
          </a:p>
          <a:p>
            <a:endParaRPr lang="en-US" sz="2000" dirty="0"/>
          </a:p>
          <a:p>
            <a:endParaRPr lang="en-US" sz="2000" dirty="0"/>
          </a:p>
          <a:p>
            <a:endParaRPr lang="en-US" sz="2000" dirty="0"/>
          </a:p>
          <a:p>
            <a:pPr marL="0" indent="0">
              <a:buNone/>
            </a:pPr>
            <a:endParaRPr lang="en-US" sz="2000" dirty="0"/>
          </a:p>
          <a:p>
            <a:endParaRPr lang="en-US" sz="2000" dirty="0"/>
          </a:p>
          <a:p>
            <a:r>
              <a:rPr lang="en-US" sz="2000" dirty="0"/>
              <a:t>Analyzing power: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8FC8FD-023E-0B45-BA2D-16886855FC40}"/>
                  </a:ext>
                </a:extLst>
              </p:cNvPr>
              <p:cNvSpPr txBox="1"/>
              <p:nvPr/>
            </p:nvSpPr>
            <p:spPr>
              <a:xfrm>
                <a:off x="577372" y="1939595"/>
                <a:ext cx="4210576"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rPr>
                            <m:t>𝑑</m:t>
                          </m:r>
                          <m:r>
                            <m:rPr>
                              <m:sty m:val="p"/>
                            </m:rPr>
                            <a:rPr lang="el-GR" b="0" i="1" smtClean="0">
                              <a:latin typeface="Cambria Math" panose="02040503050406030204" pitchFamily="18" charset="0"/>
                              <a:ea typeface="Cambria Math" panose="02040503050406030204" pitchFamily="18" charset="0"/>
                            </a:rPr>
                            <m:t>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𝑒</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num>
                                <m:den>
                                  <m:r>
                                    <a:rPr lang="en-US" i="1">
                                      <a:latin typeface="Cambria Math" panose="02040503050406030204" pitchFamily="18" charset="0"/>
                                    </a:rPr>
                                    <m:t>𝐸</m:t>
                                  </m:r>
                                </m:den>
                              </m:f>
                            </m:e>
                          </m:d>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num>
                            <m:den>
                              <m:r>
                                <a:rPr lang="en-US" i="1">
                                  <a:latin typeface="Cambria Math" panose="02040503050406030204" pitchFamily="18" charset="0"/>
                                </a:rPr>
                                <m:t>𝐸</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den>
                          </m:f>
                          <m:r>
                            <a:rPr lang="en-US" b="0" i="1" smtClean="0">
                              <a:latin typeface="Cambria Math" panose="02040503050406030204" pitchFamily="18" charset="0"/>
                            </a:rPr>
                            <m:t>−2 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𝑠𝑖𝑛</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𝑐𝑜𝑠</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𝜑</m:t>
                          </m:r>
                        </m:e>
                      </m:d>
                    </m:oMath>
                  </m:oMathPara>
                </a14:m>
                <a:endParaRPr lang="en-US" dirty="0"/>
              </a:p>
            </p:txBody>
          </p:sp>
        </mc:Choice>
        <mc:Fallback xmlns="">
          <p:sp>
            <p:nvSpPr>
              <p:cNvPr id="23" name="TextBox 22">
                <a:extLst>
                  <a:ext uri="{FF2B5EF4-FFF2-40B4-BE49-F238E27FC236}">
                    <a16:creationId xmlns:a16="http://schemas.microsoft.com/office/drawing/2014/main" id="{CE8FC8FD-023E-0B45-BA2D-16886855FC40}"/>
                  </a:ext>
                </a:extLst>
              </p:cNvPr>
              <p:cNvSpPr txBox="1">
                <a:spLocks noRot="1" noChangeAspect="1" noMove="1" noResize="1" noEditPoints="1" noAdjustHandles="1" noChangeArrowheads="1" noChangeShapeType="1" noTextEdit="1"/>
              </p:cNvSpPr>
              <p:nvPr/>
            </p:nvSpPr>
            <p:spPr>
              <a:xfrm>
                <a:off x="577372" y="1939595"/>
                <a:ext cx="4210576" cy="6770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5EE6495-338F-BB45-9057-1B3CEEEC2406}"/>
                  </a:ext>
                </a:extLst>
              </p:cNvPr>
              <p:cNvSpPr txBox="1"/>
              <p:nvPr/>
            </p:nvSpPr>
            <p:spPr>
              <a:xfrm>
                <a:off x="540796" y="4459012"/>
                <a:ext cx="6540124" cy="700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rPr>
                                    <m:t>𝑑</m:t>
                                  </m:r>
                                  <m:r>
                                    <m:rPr>
                                      <m:sty m:val="p"/>
                                    </m:rPr>
                                    <a:rPr lang="el-GR" b="0" i="1" smtClean="0">
                                      <a:latin typeface="Cambria Math" panose="02040503050406030204" pitchFamily="18" charset="0"/>
                                      <a:ea typeface="Cambria Math" panose="02040503050406030204" pitchFamily="18" charset="0"/>
                                    </a:rPr>
                                    <m:t>Ω</m:t>
                                  </m:r>
                                </m:den>
                              </m:f>
                            </m:e>
                          </m:box>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=90°</m:t>
                              </m:r>
                            </m:e>
                          </m:d>
                          <m:r>
                            <a:rPr lang="en-US" b="0" i="1" smtClean="0">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den>
                              </m:f>
                            </m:e>
                          </m:box>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=0°</m:t>
                              </m:r>
                            </m:e>
                          </m:d>
                        </m:num>
                        <m:den>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den>
                              </m:f>
                            </m:e>
                          </m:box>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=90°</m:t>
                              </m:r>
                            </m:e>
                          </m:d>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Ω</m:t>
                                  </m:r>
                                </m:den>
                              </m:f>
                            </m:e>
                          </m:box>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=0°</m:t>
                              </m:r>
                            </m:e>
                          </m:d>
                        </m:den>
                      </m:f>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𝑠𝑖𝑛</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num>
                        <m:den>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num>
                                <m:den>
                                  <m:r>
                                    <a:rPr lang="en-US" i="1">
                                      <a:latin typeface="Cambria Math" panose="02040503050406030204" pitchFamily="18" charset="0"/>
                                    </a:rPr>
                                    <m:t>𝐸</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𝑠𝑖𝑛</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 </m:t>
                              </m:r>
                            </m:e>
                          </m:d>
                        </m:den>
                      </m:f>
                    </m:oMath>
                  </m:oMathPara>
                </a14:m>
                <a:endParaRPr lang="en-US" dirty="0"/>
              </a:p>
            </p:txBody>
          </p:sp>
        </mc:Choice>
        <mc:Fallback xmlns="">
          <p:sp>
            <p:nvSpPr>
              <p:cNvPr id="25" name="TextBox 24">
                <a:extLst>
                  <a:ext uri="{FF2B5EF4-FFF2-40B4-BE49-F238E27FC236}">
                    <a16:creationId xmlns:a16="http://schemas.microsoft.com/office/drawing/2014/main" id="{25EE6495-338F-BB45-9057-1B3CEEEC2406}"/>
                  </a:ext>
                </a:extLst>
              </p:cNvPr>
              <p:cNvSpPr txBox="1">
                <a:spLocks noRot="1" noChangeAspect="1" noMove="1" noResize="1" noEditPoints="1" noAdjustHandles="1" noChangeArrowheads="1" noChangeShapeType="1" noTextEdit="1"/>
              </p:cNvSpPr>
              <p:nvPr/>
            </p:nvSpPr>
            <p:spPr>
              <a:xfrm>
                <a:off x="540796" y="4459012"/>
                <a:ext cx="6540124" cy="7008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3034FAF-F264-5349-B8AE-4E02C4E26A6C}"/>
                  </a:ext>
                </a:extLst>
              </p:cNvPr>
              <p:cNvSpPr txBox="1"/>
              <p:nvPr/>
            </p:nvSpPr>
            <p:spPr>
              <a:xfrm>
                <a:off x="7964260" y="5189999"/>
                <a:ext cx="1564210" cy="644792"/>
              </a:xfrm>
              <a:prstGeom prst="rect">
                <a:avLst/>
              </a:prstGeom>
              <a:solidFill>
                <a:schemeClr val="accent5">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m:t>
                              </m:r>
                            </m:sub>
                          </m:sSub>
                        </m:den>
                      </m:f>
                    </m:oMath>
                  </m:oMathPara>
                </a14:m>
                <a:endParaRPr lang="en-US" sz="2000" dirty="0"/>
              </a:p>
            </p:txBody>
          </p:sp>
        </mc:Choice>
        <mc:Fallback xmlns="">
          <p:sp>
            <p:nvSpPr>
              <p:cNvPr id="61" name="TextBox 60">
                <a:extLst>
                  <a:ext uri="{FF2B5EF4-FFF2-40B4-BE49-F238E27FC236}">
                    <a16:creationId xmlns:a16="http://schemas.microsoft.com/office/drawing/2014/main" id="{63034FAF-F264-5349-B8AE-4E02C4E26A6C}"/>
                  </a:ext>
                </a:extLst>
              </p:cNvPr>
              <p:cNvSpPr txBox="1">
                <a:spLocks noRot="1" noChangeAspect="1" noMove="1" noResize="1" noEditPoints="1" noAdjustHandles="1" noChangeArrowheads="1" noChangeShapeType="1" noTextEdit="1"/>
              </p:cNvSpPr>
              <p:nvPr/>
            </p:nvSpPr>
            <p:spPr>
              <a:xfrm>
                <a:off x="7964260" y="5189999"/>
                <a:ext cx="1564210" cy="644792"/>
              </a:xfrm>
              <a:prstGeom prst="rect">
                <a:avLst/>
              </a:prstGeom>
              <a:blipFill>
                <a:blip r:embed="rId4"/>
                <a:stretch>
                  <a:fillRect l="-2419" r="-1613" b="-7843"/>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C044F7D-97E5-8041-9DBA-8F4C60289D4E}"/>
              </a:ext>
            </a:extLst>
          </p:cNvPr>
          <p:cNvGrpSpPr/>
          <p:nvPr/>
        </p:nvGrpSpPr>
        <p:grpSpPr>
          <a:xfrm>
            <a:off x="6248400" y="1600200"/>
            <a:ext cx="4992158" cy="3213957"/>
            <a:chOff x="6248400" y="1731563"/>
            <a:chExt cx="4992158" cy="3213957"/>
          </a:xfrm>
        </p:grpSpPr>
        <p:grpSp>
          <p:nvGrpSpPr>
            <p:cNvPr id="60" name="Group 59">
              <a:extLst>
                <a:ext uri="{FF2B5EF4-FFF2-40B4-BE49-F238E27FC236}">
                  <a16:creationId xmlns:a16="http://schemas.microsoft.com/office/drawing/2014/main" id="{BD93DFA0-3681-384C-9267-FCDF04194491}"/>
                </a:ext>
              </a:extLst>
            </p:cNvPr>
            <p:cNvGrpSpPr/>
            <p:nvPr/>
          </p:nvGrpSpPr>
          <p:grpSpPr>
            <a:xfrm>
              <a:off x="6248400" y="1731563"/>
              <a:ext cx="4992158" cy="3213957"/>
              <a:chOff x="6248400" y="1731563"/>
              <a:chExt cx="4992158" cy="3213957"/>
            </a:xfrm>
          </p:grpSpPr>
          <p:grpSp>
            <p:nvGrpSpPr>
              <p:cNvPr id="3" name="Group 2">
                <a:extLst>
                  <a:ext uri="{FF2B5EF4-FFF2-40B4-BE49-F238E27FC236}">
                    <a16:creationId xmlns:a16="http://schemas.microsoft.com/office/drawing/2014/main" id="{470B72BD-1C27-B440-95DC-824F77169FA5}"/>
                  </a:ext>
                </a:extLst>
              </p:cNvPr>
              <p:cNvGrpSpPr/>
              <p:nvPr/>
            </p:nvGrpSpPr>
            <p:grpSpPr>
              <a:xfrm>
                <a:off x="6248400" y="1731563"/>
                <a:ext cx="4992158" cy="3213957"/>
                <a:chOff x="4663654" y="1752600"/>
                <a:chExt cx="4992158" cy="3213957"/>
              </a:xfrm>
            </p:grpSpPr>
            <p:pic>
              <p:nvPicPr>
                <p:cNvPr id="10" name="Picture 9">
                  <a:extLst>
                    <a:ext uri="{FF2B5EF4-FFF2-40B4-BE49-F238E27FC236}">
                      <a16:creationId xmlns:a16="http://schemas.microsoft.com/office/drawing/2014/main" id="{1675DA99-5F5F-E144-B051-0874B03177EE}"/>
                    </a:ext>
                  </a:extLst>
                </p:cNvPr>
                <p:cNvPicPr>
                  <a:picLocks noChangeAspect="1"/>
                </p:cNvPicPr>
                <p:nvPr/>
              </p:nvPicPr>
              <p:blipFill>
                <a:blip r:embed="rId5">
                  <a:grayscl/>
                </a:blip>
                <a:stretch>
                  <a:fillRect/>
                </a:stretch>
              </p:blipFill>
              <p:spPr>
                <a:xfrm rot="16200000">
                  <a:off x="6500363" y="4200525"/>
                  <a:ext cx="1322514" cy="209549"/>
                </a:xfrm>
                <a:prstGeom prst="rect">
                  <a:avLst/>
                </a:prstGeom>
                <a:noFill/>
                <a:ln>
                  <a:noFill/>
                </a:ln>
              </p:spPr>
            </p:pic>
            <p:sp>
              <p:nvSpPr>
                <p:cNvPr id="13" name="Rectangle 12">
                  <a:extLst>
                    <a:ext uri="{FF2B5EF4-FFF2-40B4-BE49-F238E27FC236}">
                      <a16:creationId xmlns:a16="http://schemas.microsoft.com/office/drawing/2014/main" id="{7F5D04A6-5FEA-3342-8283-205A6B168F39}"/>
                    </a:ext>
                  </a:extLst>
                </p:cNvPr>
                <p:cNvSpPr/>
                <p:nvPr/>
              </p:nvSpPr>
              <p:spPr>
                <a:xfrm>
                  <a:off x="8443239" y="2004897"/>
                  <a:ext cx="1212573"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Detectors</a:t>
                  </a:r>
                </a:p>
              </p:txBody>
            </p:sp>
            <p:sp>
              <p:nvSpPr>
                <p:cNvPr id="15" name="Rectangle 14">
                  <a:extLst>
                    <a:ext uri="{FF2B5EF4-FFF2-40B4-BE49-F238E27FC236}">
                      <a16:creationId xmlns:a16="http://schemas.microsoft.com/office/drawing/2014/main" id="{5FE25694-A5CC-864A-820D-5F13FA2FE6E4}"/>
                    </a:ext>
                  </a:extLst>
                </p:cNvPr>
                <p:cNvSpPr/>
                <p:nvPr/>
              </p:nvSpPr>
              <p:spPr>
                <a:xfrm>
                  <a:off x="5784495" y="3192676"/>
                  <a:ext cx="1125474"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Analyzer</a:t>
                  </a:r>
                </a:p>
              </p:txBody>
            </p:sp>
            <p:sp>
              <p:nvSpPr>
                <p:cNvPr id="16" name="Cylinder 3">
                  <a:extLst>
                    <a:ext uri="{FF2B5EF4-FFF2-40B4-BE49-F238E27FC236}">
                      <a16:creationId xmlns:a16="http://schemas.microsoft.com/office/drawing/2014/main" id="{AA87F7B9-C8EA-734E-8766-90EFF922C3D5}"/>
                    </a:ext>
                  </a:extLst>
                </p:cNvPr>
                <p:cNvSpPr/>
                <p:nvPr/>
              </p:nvSpPr>
              <p:spPr>
                <a:xfrm rot="16200000">
                  <a:off x="9139321" y="3228917"/>
                  <a:ext cx="451365" cy="503301"/>
                </a:xfrm>
                <a:prstGeom prst="can">
                  <a:avLst/>
                </a:prstGeom>
                <a:solidFill>
                  <a:schemeClr val="accent2">
                    <a:lumMod val="40000"/>
                    <a:lumOff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Cylinder 29">
                  <a:extLst>
                    <a:ext uri="{FF2B5EF4-FFF2-40B4-BE49-F238E27FC236}">
                      <a16:creationId xmlns:a16="http://schemas.microsoft.com/office/drawing/2014/main" id="{15D193AB-CB44-E84F-9C2D-D58127233A65}"/>
                    </a:ext>
                  </a:extLst>
                </p:cNvPr>
                <p:cNvSpPr/>
                <p:nvPr/>
              </p:nvSpPr>
              <p:spPr>
                <a:xfrm rot="15166394">
                  <a:off x="8783770" y="2506263"/>
                  <a:ext cx="451365" cy="503301"/>
                </a:xfrm>
                <a:prstGeom prst="can">
                  <a:avLst/>
                </a:prstGeom>
                <a:solidFill>
                  <a:schemeClr val="accent2">
                    <a:lumMod val="40000"/>
                    <a:lumOff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6F30B157-C6A5-4147-9CB0-0A33CDE2D509}"/>
                    </a:ext>
                  </a:extLst>
                </p:cNvPr>
                <p:cNvSpPr/>
                <p:nvPr/>
              </p:nvSpPr>
              <p:spPr>
                <a:xfrm>
                  <a:off x="6949654" y="2529803"/>
                  <a:ext cx="503302" cy="463034"/>
                </a:xfrm>
                <a:prstGeom prst="ellipse">
                  <a:avLst/>
                </a:prstGeom>
                <a:solidFill>
                  <a:schemeClr val="accent2">
                    <a:lumMod val="40000"/>
                    <a:lumOff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5231AF6-C4A6-D94C-91CA-200C8820E6BE}"/>
                    </a:ext>
                  </a:extLst>
                </p:cNvPr>
                <p:cNvSpPr/>
                <p:nvPr/>
              </p:nvSpPr>
              <p:spPr>
                <a:xfrm>
                  <a:off x="4800600" y="1752600"/>
                  <a:ext cx="1499412" cy="55553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Compton Polarimeter 1</a:t>
                  </a:r>
                </a:p>
              </p:txBody>
            </p:sp>
            <p:sp>
              <p:nvSpPr>
                <p:cNvPr id="20" name="Cylinder 3">
                  <a:extLst>
                    <a:ext uri="{FF2B5EF4-FFF2-40B4-BE49-F238E27FC236}">
                      <a16:creationId xmlns:a16="http://schemas.microsoft.com/office/drawing/2014/main" id="{DAC93803-3A67-194F-9430-2468583696B3}"/>
                    </a:ext>
                  </a:extLst>
                </p:cNvPr>
                <p:cNvSpPr/>
                <p:nvPr/>
              </p:nvSpPr>
              <p:spPr>
                <a:xfrm rot="5400000">
                  <a:off x="4689622" y="3046085"/>
                  <a:ext cx="451365" cy="503301"/>
                </a:xfrm>
                <a:prstGeom prst="can">
                  <a:avLst/>
                </a:prstGeom>
                <a:solidFill>
                  <a:schemeClr val="accent2">
                    <a:lumMod val="40000"/>
                    <a:lumOff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Cylinder 29">
                  <a:extLst>
                    <a:ext uri="{FF2B5EF4-FFF2-40B4-BE49-F238E27FC236}">
                      <a16:creationId xmlns:a16="http://schemas.microsoft.com/office/drawing/2014/main" id="{F50B7766-DDD2-F246-B70F-B73392BD4596}"/>
                    </a:ext>
                  </a:extLst>
                </p:cNvPr>
                <p:cNvSpPr/>
                <p:nvPr/>
              </p:nvSpPr>
              <p:spPr>
                <a:xfrm rot="4067229">
                  <a:off x="4944244" y="3667639"/>
                  <a:ext cx="451365" cy="503301"/>
                </a:xfrm>
                <a:prstGeom prst="can">
                  <a:avLst/>
                </a:prstGeom>
                <a:solidFill>
                  <a:schemeClr val="accent2">
                    <a:lumMod val="40000"/>
                    <a:lumOff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Cylinder 1">
                  <a:extLst>
                    <a:ext uri="{FF2B5EF4-FFF2-40B4-BE49-F238E27FC236}">
                      <a16:creationId xmlns:a16="http://schemas.microsoft.com/office/drawing/2014/main" id="{C8975170-A763-41EB-AE5D-8A51B63E3EA7}"/>
                    </a:ext>
                  </a:extLst>
                </p:cNvPr>
                <p:cNvSpPr/>
                <p:nvPr/>
              </p:nvSpPr>
              <p:spPr>
                <a:xfrm>
                  <a:off x="7005518" y="3297637"/>
                  <a:ext cx="312203" cy="369332"/>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374F17-C7C4-A540-B245-9A723A0A5A14}"/>
                    </a:ext>
                  </a:extLst>
                </p:cNvPr>
                <p:cNvPicPr>
                  <a:picLocks noChangeAspect="1"/>
                </p:cNvPicPr>
                <p:nvPr/>
              </p:nvPicPr>
              <p:blipFill>
                <a:blip r:embed="rId5">
                  <a:grayscl/>
                </a:blip>
                <a:stretch>
                  <a:fillRect/>
                </a:stretch>
              </p:blipFill>
              <p:spPr>
                <a:xfrm rot="20180697">
                  <a:off x="7668534" y="2894190"/>
                  <a:ext cx="1322514" cy="209549"/>
                </a:xfrm>
                <a:prstGeom prst="rect">
                  <a:avLst/>
                </a:prstGeom>
                <a:noFill/>
                <a:ln>
                  <a:noFill/>
                </a:ln>
              </p:spPr>
            </p:pic>
          </p:grpSp>
          <p:cxnSp>
            <p:nvCxnSpPr>
              <p:cNvPr id="44" name="Straight Arrow Connector 43">
                <a:extLst>
                  <a:ext uri="{FF2B5EF4-FFF2-40B4-BE49-F238E27FC236}">
                    <a16:creationId xmlns:a16="http://schemas.microsoft.com/office/drawing/2014/main" id="{74420209-8394-8340-A6AD-D5D90389C870}"/>
                  </a:ext>
                </a:extLst>
              </p:cNvPr>
              <p:cNvCxnSpPr>
                <a:cxnSpLocks/>
              </p:cNvCxnSpPr>
              <p:nvPr/>
            </p:nvCxnSpPr>
            <p:spPr>
              <a:xfrm flipV="1">
                <a:off x="8779060" y="3469474"/>
                <a:ext cx="946960" cy="16803"/>
              </a:xfrm>
              <a:prstGeom prst="straightConnector1">
                <a:avLst/>
              </a:prstGeom>
              <a:ln w="9525"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F2E122C9-9D61-AF4D-A13D-2C859BADEA80}"/>
                  </a:ext>
                </a:extLst>
              </p:cNvPr>
              <p:cNvCxnSpPr>
                <a:cxnSpLocks/>
                <a:endCxn id="11" idx="1"/>
              </p:cNvCxnSpPr>
              <p:nvPr/>
            </p:nvCxnSpPr>
            <p:spPr>
              <a:xfrm flipV="1">
                <a:off x="8780251" y="3243244"/>
                <a:ext cx="528590" cy="2242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Arc 47">
                <a:extLst>
                  <a:ext uri="{FF2B5EF4-FFF2-40B4-BE49-F238E27FC236}">
                    <a16:creationId xmlns:a16="http://schemas.microsoft.com/office/drawing/2014/main" id="{15D51599-3440-C64C-BA14-F398C8D4528F}"/>
                  </a:ext>
                </a:extLst>
              </p:cNvPr>
              <p:cNvSpPr/>
              <p:nvPr/>
            </p:nvSpPr>
            <p:spPr>
              <a:xfrm rot="18309410">
                <a:off x="8590797" y="3041960"/>
                <a:ext cx="907498" cy="993361"/>
              </a:xfrm>
              <a:prstGeom prst="arc">
                <a:avLst>
                  <a:gd name="adj1" fmla="val 17765594"/>
                  <a:gd name="adj2" fmla="val 21507408"/>
                </a:avLst>
              </a:prstGeom>
              <a:ln w="25400">
                <a:solidFill>
                  <a:schemeClr val="accent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93636C0-AA37-B44B-8F43-2A01C7B1ED18}"/>
                      </a:ext>
                    </a:extLst>
                  </p:cNvPr>
                  <p:cNvSpPr/>
                  <p:nvPr/>
                </p:nvSpPr>
                <p:spPr>
                  <a:xfrm>
                    <a:off x="9016321" y="2753663"/>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49" name="Rectangle 48">
                    <a:extLst>
                      <a:ext uri="{FF2B5EF4-FFF2-40B4-BE49-F238E27FC236}">
                        <a16:creationId xmlns:a16="http://schemas.microsoft.com/office/drawing/2014/main" id="{C93636C0-AA37-B44B-8F43-2A01C7B1ED18}"/>
                      </a:ext>
                    </a:extLst>
                  </p:cNvPr>
                  <p:cNvSpPr>
                    <a:spLocks noRot="1" noChangeAspect="1" noMove="1" noResize="1" noEditPoints="1" noAdjustHandles="1" noChangeArrowheads="1" noChangeShapeType="1" noTextEdit="1"/>
                  </p:cNvSpPr>
                  <p:nvPr/>
                </p:nvSpPr>
                <p:spPr>
                  <a:xfrm>
                    <a:off x="9016321" y="2753663"/>
                    <a:ext cx="374140" cy="369332"/>
                  </a:xfrm>
                  <a:prstGeom prst="rect">
                    <a:avLst/>
                  </a:prstGeom>
                  <a:blipFill>
                    <a:blip r:embed="rId7"/>
                    <a:stretch>
                      <a:fillRect/>
                    </a:stretch>
                  </a:blipFill>
                </p:spPr>
                <p:txBody>
                  <a:bodyPr/>
                  <a:lstStyle/>
                  <a:p>
                    <a:r>
                      <a:rPr lang="en-US">
                        <a:noFill/>
                      </a:rPr>
                      <a:t> </a:t>
                    </a:r>
                  </a:p>
                </p:txBody>
              </p:sp>
            </mc:Fallback>
          </mc:AlternateContent>
          <p:sp>
            <p:nvSpPr>
              <p:cNvPr id="50" name="Arc 49">
                <a:extLst>
                  <a:ext uri="{FF2B5EF4-FFF2-40B4-BE49-F238E27FC236}">
                    <a16:creationId xmlns:a16="http://schemas.microsoft.com/office/drawing/2014/main" id="{11BDFD78-78E0-8047-B072-D75267D5A943}"/>
                  </a:ext>
                </a:extLst>
              </p:cNvPr>
              <p:cNvSpPr/>
              <p:nvPr/>
            </p:nvSpPr>
            <p:spPr>
              <a:xfrm>
                <a:off x="8545611" y="3259723"/>
                <a:ext cx="907498" cy="850979"/>
              </a:xfrm>
              <a:prstGeom prst="arc">
                <a:avLst>
                  <a:gd name="adj1" fmla="val 17765594"/>
                  <a:gd name="adj2" fmla="val 19669641"/>
                </a:avLst>
              </a:prstGeom>
              <a:ln w="25400">
                <a:solidFill>
                  <a:schemeClr val="accent3"/>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C6646AB0-24D6-B143-B377-59C4E26DD440}"/>
                      </a:ext>
                    </a:extLst>
                  </p:cNvPr>
                  <p:cNvSpPr/>
                  <p:nvPr/>
                </p:nvSpPr>
                <p:spPr>
                  <a:xfrm>
                    <a:off x="9304206" y="3139765"/>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51" name="Rectangle 50">
                    <a:extLst>
                      <a:ext uri="{FF2B5EF4-FFF2-40B4-BE49-F238E27FC236}">
                        <a16:creationId xmlns:a16="http://schemas.microsoft.com/office/drawing/2014/main" id="{C6646AB0-24D6-B143-B377-59C4E26DD440}"/>
                      </a:ext>
                    </a:extLst>
                  </p:cNvPr>
                  <p:cNvSpPr>
                    <a:spLocks noRot="1" noChangeAspect="1" noMove="1" noResize="1" noEditPoints="1" noAdjustHandles="1" noChangeArrowheads="1" noChangeShapeType="1" noTextEdit="1"/>
                  </p:cNvSpPr>
                  <p:nvPr/>
                </p:nvSpPr>
                <p:spPr>
                  <a:xfrm>
                    <a:off x="9304206" y="3139765"/>
                    <a:ext cx="399597" cy="369332"/>
                  </a:xfrm>
                  <a:prstGeom prst="rect">
                    <a:avLst/>
                  </a:prstGeom>
                  <a:blipFill>
                    <a:blip r:embed="rId8"/>
                    <a:stretch>
                      <a:fillRect b="-6667"/>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1E9284C0-7D0E-204E-9D06-8859E89F817E}"/>
                  </a:ext>
                </a:extLst>
              </p:cNvPr>
              <p:cNvCxnSpPr>
                <a:cxnSpLocks/>
              </p:cNvCxnSpPr>
              <p:nvPr/>
            </p:nvCxnSpPr>
            <p:spPr>
              <a:xfrm flipH="1" flipV="1">
                <a:off x="8779060" y="1939595"/>
                <a:ext cx="2" cy="1544814"/>
              </a:xfrm>
              <a:prstGeom prst="straightConnector1">
                <a:avLst/>
              </a:prstGeom>
              <a:ln w="9525"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F2BECC52-B7B3-3146-885B-E497419315F8}"/>
                  </a:ext>
                </a:extLst>
              </p:cNvPr>
              <p:cNvCxnSpPr>
                <a:cxnSpLocks/>
              </p:cNvCxnSpPr>
              <p:nvPr/>
            </p:nvCxnSpPr>
            <p:spPr>
              <a:xfrm>
                <a:off x="8485270" y="4279643"/>
                <a:ext cx="587580" cy="8242"/>
              </a:xfrm>
              <a:prstGeom prst="straightConnector1">
                <a:avLst/>
              </a:prstGeom>
              <a:ln w="254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BCF07D9-D76F-F446-8525-D7EE056ED64B}"/>
                      </a:ext>
                    </a:extLst>
                  </p:cNvPr>
                  <p:cNvSpPr txBox="1"/>
                  <p:nvPr/>
                </p:nvSpPr>
                <p:spPr>
                  <a:xfrm>
                    <a:off x="9201101" y="4127181"/>
                    <a:ext cx="226024"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C00000"/>
                                  </a:solidFill>
                                  <a:latin typeface="Cambria Math" panose="02040503050406030204" pitchFamily="18" charset="0"/>
                                </a:rPr>
                              </m:ctrlPr>
                            </m:accPr>
                            <m:e>
                              <m:r>
                                <a:rPr lang="en-US" sz="2000" b="1" i="1" smtClean="0">
                                  <a:solidFill>
                                    <a:srgbClr val="C00000"/>
                                  </a:solidFill>
                                  <a:latin typeface="Cambria Math" panose="02040503050406030204" pitchFamily="18" charset="0"/>
                                </a:rPr>
                                <m:t>𝑬</m:t>
                              </m:r>
                            </m:e>
                          </m:acc>
                        </m:oMath>
                      </m:oMathPara>
                    </a14:m>
                    <a:endParaRPr lang="en-US" sz="2000" b="1" dirty="0">
                      <a:solidFill>
                        <a:srgbClr val="C00000"/>
                      </a:solidFill>
                    </a:endParaRPr>
                  </a:p>
                </p:txBody>
              </p:sp>
            </mc:Choice>
            <mc:Fallback xmlns="">
              <p:sp>
                <p:nvSpPr>
                  <p:cNvPr id="59" name="TextBox 58">
                    <a:extLst>
                      <a:ext uri="{FF2B5EF4-FFF2-40B4-BE49-F238E27FC236}">
                        <a16:creationId xmlns:a16="http://schemas.microsoft.com/office/drawing/2014/main" id="{EBCF07D9-D76F-F446-8525-D7EE056ED64B}"/>
                      </a:ext>
                    </a:extLst>
                  </p:cNvPr>
                  <p:cNvSpPr txBox="1">
                    <a:spLocks noRot="1" noChangeAspect="1" noMove="1" noResize="1" noEditPoints="1" noAdjustHandles="1" noChangeArrowheads="1" noChangeShapeType="1" noTextEdit="1"/>
                  </p:cNvSpPr>
                  <p:nvPr/>
                </p:nvSpPr>
                <p:spPr>
                  <a:xfrm>
                    <a:off x="9201101" y="4127181"/>
                    <a:ext cx="226024" cy="345159"/>
                  </a:xfrm>
                  <a:prstGeom prst="rect">
                    <a:avLst/>
                  </a:prstGeom>
                  <a:blipFill>
                    <a:blip r:embed="rId9"/>
                    <a:stretch>
                      <a:fillRect l="-15789" r="-21053" b="-3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A2C4C32-29FD-A54A-8EA6-C6D24AEE1B35}"/>
                    </a:ext>
                  </a:extLst>
                </p:cNvPr>
                <p:cNvSpPr/>
                <p:nvPr/>
              </p:nvSpPr>
              <p:spPr>
                <a:xfrm>
                  <a:off x="10562273" y="3662691"/>
                  <a:ext cx="474810"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14" name="Rectangle 13">
                  <a:extLst>
                    <a:ext uri="{FF2B5EF4-FFF2-40B4-BE49-F238E27FC236}">
                      <a16:creationId xmlns:a16="http://schemas.microsoft.com/office/drawing/2014/main" id="{0A2C4C32-29FD-A54A-8EA6-C6D24AEE1B35}"/>
                    </a:ext>
                  </a:extLst>
                </p:cNvPr>
                <p:cNvSpPr>
                  <a:spLocks noRot="1" noChangeAspect="1" noMove="1" noResize="1" noEditPoints="1" noAdjustHandles="1" noChangeArrowheads="1" noChangeShapeType="1" noTextEdit="1"/>
                </p:cNvSpPr>
                <p:nvPr/>
              </p:nvSpPr>
              <p:spPr>
                <a:xfrm>
                  <a:off x="10562273" y="3662691"/>
                  <a:ext cx="474810" cy="375231"/>
                </a:xfrm>
                <a:prstGeom prst="rect">
                  <a:avLst/>
                </a:prstGeom>
                <a:blipFill>
                  <a:blip r:embed="rId10"/>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92764AD-C507-0C4C-B212-4CFCB6CE785E}"/>
                    </a:ext>
                  </a:extLst>
                </p:cNvPr>
                <p:cNvSpPr/>
                <p:nvPr/>
              </p:nvSpPr>
              <p:spPr>
                <a:xfrm>
                  <a:off x="8106765" y="2553524"/>
                  <a:ext cx="514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22" name="Rectangle 21">
                  <a:extLst>
                    <a:ext uri="{FF2B5EF4-FFF2-40B4-BE49-F238E27FC236}">
                      <a16:creationId xmlns:a16="http://schemas.microsoft.com/office/drawing/2014/main" id="{E92764AD-C507-0C4C-B212-4CFCB6CE785E}"/>
                    </a:ext>
                  </a:extLst>
                </p:cNvPr>
                <p:cNvSpPr>
                  <a:spLocks noRot="1" noChangeAspect="1" noMove="1" noResize="1" noEditPoints="1" noAdjustHandles="1" noChangeArrowheads="1" noChangeShapeType="1" noTextEdit="1"/>
                </p:cNvSpPr>
                <p:nvPr/>
              </p:nvSpPr>
              <p:spPr>
                <a:xfrm>
                  <a:off x="8106765" y="2553524"/>
                  <a:ext cx="514885" cy="369332"/>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99502BB-D4F2-EB40-9AFD-F5E2E8545310}"/>
                  </a:ext>
                </a:extLst>
              </p:cNvPr>
              <p:cNvSpPr/>
              <p:nvPr/>
            </p:nvSpPr>
            <p:spPr>
              <a:xfrm>
                <a:off x="577372" y="2970749"/>
                <a:ext cx="3214663" cy="626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m:t>
                              </m:r>
                            </m:sup>
                          </m:sSup>
                        </m:num>
                        <m:den>
                          <m:r>
                            <a:rPr lang="en-US" i="1">
                              <a:latin typeface="Cambria Math" panose="02040503050406030204" pitchFamily="18" charset="0"/>
                            </a:rPr>
                            <m:t>𝐸</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(1−</m:t>
                          </m:r>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9" name="Rectangle 8">
                <a:extLst>
                  <a:ext uri="{FF2B5EF4-FFF2-40B4-BE49-F238E27FC236}">
                    <a16:creationId xmlns:a16="http://schemas.microsoft.com/office/drawing/2014/main" id="{799502BB-D4F2-EB40-9AFD-F5E2E8545310}"/>
                  </a:ext>
                </a:extLst>
              </p:cNvPr>
              <p:cNvSpPr>
                <a:spLocks noRot="1" noChangeAspect="1" noMove="1" noResize="1" noEditPoints="1" noAdjustHandles="1" noChangeArrowheads="1" noChangeShapeType="1" noTextEdit="1"/>
              </p:cNvSpPr>
              <p:nvPr/>
            </p:nvSpPr>
            <p:spPr>
              <a:xfrm>
                <a:off x="577372" y="2970749"/>
                <a:ext cx="3214663" cy="626967"/>
              </a:xfrm>
              <a:prstGeom prst="rect">
                <a:avLst/>
              </a:prstGeom>
              <a:blipFill>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CA3DDB6-E75E-454E-BF2A-53F99555215C}"/>
                  </a:ext>
                </a:extLst>
              </p:cNvPr>
              <p:cNvSpPr/>
              <p:nvPr/>
            </p:nvSpPr>
            <p:spPr>
              <a:xfrm>
                <a:off x="540322" y="5512395"/>
                <a:ext cx="5959728" cy="390748"/>
              </a:xfrm>
              <a:prstGeom prst="rect">
                <a:avLst/>
              </a:prstGeom>
              <a:solidFill>
                <a:schemeClr val="accent1">
                  <a:lumMod val="20000"/>
                  <a:lumOff val="80000"/>
                </a:schemeClr>
              </a:solidFill>
              <a:ln>
                <a:noFill/>
              </a:ln>
            </p:spPr>
            <p:txBody>
              <a:bodyPr wrap="square">
                <a:spAutoFit/>
              </a:bodyPr>
              <a:lstStyle/>
              <a:p>
                <a:pPr algn="ctr"/>
                <a:r>
                  <a:rPr lang="en-US" dirty="0"/>
                  <a:t>For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=511</m:t>
                    </m:r>
                  </m:oMath>
                </a14:m>
                <a:r>
                  <a:rPr lang="en-US" dirty="0"/>
                  <a:t> keV,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𝑝</m:t>
                        </m:r>
                      </m:sub>
                    </m:sSub>
                  </m:oMath>
                </a14:m>
                <a:r>
                  <a:rPr lang="en-US" dirty="0"/>
                  <a:t> reaches maximum of 0.69 at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=81.7°</m:t>
                    </m:r>
                  </m:oMath>
                </a14:m>
                <a:endParaRPr lang="en-US" dirty="0"/>
              </a:p>
            </p:txBody>
          </p:sp>
        </mc:Choice>
        <mc:Fallback xmlns="">
          <p:sp>
            <p:nvSpPr>
              <p:cNvPr id="36" name="Rectangle 35">
                <a:extLst>
                  <a:ext uri="{FF2B5EF4-FFF2-40B4-BE49-F238E27FC236}">
                    <a16:creationId xmlns:a16="http://schemas.microsoft.com/office/drawing/2014/main" id="{5CA3DDB6-E75E-454E-BF2A-53F99555215C}"/>
                  </a:ext>
                </a:extLst>
              </p:cNvPr>
              <p:cNvSpPr>
                <a:spLocks noRot="1" noChangeAspect="1" noMove="1" noResize="1" noEditPoints="1" noAdjustHandles="1" noChangeArrowheads="1" noChangeShapeType="1" noTextEdit="1"/>
              </p:cNvSpPr>
              <p:nvPr/>
            </p:nvSpPr>
            <p:spPr>
              <a:xfrm>
                <a:off x="540322" y="5512395"/>
                <a:ext cx="5959728" cy="390748"/>
              </a:xfrm>
              <a:prstGeom prst="rect">
                <a:avLst/>
              </a:prstGeom>
              <a:blipFill>
                <a:blip r:embed="rId13"/>
                <a:stretch>
                  <a:fillRect t="-3125" b="-1562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23970773"/>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Jefferson Lab Theme 1</Template>
  <TotalTime>6615</TotalTime>
  <Words>1640</Words>
  <Application>Microsoft Macintosh PowerPoint</Application>
  <PresentationFormat>Widescreen</PresentationFormat>
  <Paragraphs>267</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Cambria Math</vt:lpstr>
      <vt:lpstr>Arial Black</vt:lpstr>
      <vt:lpstr>Calibri</vt:lpstr>
      <vt:lpstr>Arial</vt:lpstr>
      <vt:lpstr>Wingdings</vt:lpstr>
      <vt:lpstr>Jefferson Lab Theme 1</vt:lpstr>
      <vt:lpstr>An Accelerator-Based Source of High-Intensity Quantum-Entangled Annihilation Gamma Photons </vt:lpstr>
      <vt:lpstr>Outline</vt:lpstr>
      <vt:lpstr>Positron Sources</vt:lpstr>
      <vt:lpstr>Jefferson Lab Positron Beam</vt:lpstr>
      <vt:lpstr>Positron Annihilation and Gammas Entanglement</vt:lpstr>
      <vt:lpstr>Quantum-Entangled Gamma Source </vt:lpstr>
      <vt:lpstr>Source Schematics</vt:lpstr>
      <vt:lpstr>Beam Time-Structure</vt:lpstr>
      <vt:lpstr>Compton Polarimetry of Longitudinally Polarized Gammas</vt:lpstr>
      <vt:lpstr>Double Compton Polarimetry</vt:lpstr>
      <vt:lpstr>Quantum Entanglement</vt:lpstr>
      <vt:lpstr>Entanglement Witness</vt:lpstr>
      <vt:lpstr>Quantum-Entangled Gamma Source – Advantages</vt:lpstr>
      <vt:lpstr>Applications</vt:lpstr>
      <vt:lpstr>Application I – Medical Application</vt:lpstr>
      <vt:lpstr>Ortho-positronium Application</vt:lpstr>
      <vt:lpstr>Application II – Spintronics Application</vt:lpstr>
      <vt:lpstr>Summary and Outlook</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 Lema</dc:creator>
  <cp:lastModifiedBy>Suleiman, Lema</cp:lastModifiedBy>
  <cp:revision>382</cp:revision>
  <cp:lastPrinted>2026-03-28T09:10:10Z</cp:lastPrinted>
  <dcterms:created xsi:type="dcterms:W3CDTF">2025-07-13T20:17:37Z</dcterms:created>
  <dcterms:modified xsi:type="dcterms:W3CDTF">2026-03-28T09:11:01Z</dcterms:modified>
</cp:coreProperties>
</file>