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89" r:id="rId2"/>
    <p:sldId id="290" r:id="rId3"/>
    <p:sldId id="294" r:id="rId4"/>
    <p:sldId id="291" r:id="rId5"/>
    <p:sldId id="271" r:id="rId6"/>
    <p:sldId id="296" r:id="rId7"/>
    <p:sldId id="297" r:id="rId8"/>
    <p:sldId id="292" r:id="rId9"/>
    <p:sldId id="295" r:id="rId10"/>
    <p:sldId id="293" r:id="rId11"/>
    <p:sldId id="300" r:id="rId12"/>
    <p:sldId id="301" r:id="rId13"/>
    <p:sldId id="299" r:id="rId14"/>
    <p:sldId id="302" r:id="rId15"/>
    <p:sldId id="298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317"/>
  </p:normalViewPr>
  <p:slideViewPr>
    <p:cSldViewPr snapToGrid="0">
      <p:cViewPr varScale="1">
        <p:scale>
          <a:sx n="126" d="100"/>
          <a:sy n="126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C8C5-9FB2-8A49-AFCC-713A900453F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AE06-1712-B94B-B671-FE3CEC450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0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5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85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04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82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5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75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3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7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3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7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7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9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7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5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6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602B-ABDE-1073-F058-AE4CACE66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96C67-68ED-74E6-C025-449FD74E8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6B318-624C-06DA-0D80-AB538668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9A689-6D83-F740-964B-D1C2DC2D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FAEE2-5800-4B64-13CF-32892528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747-C11D-1748-A663-3A8D0DCD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8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A665-0CDF-70D5-A934-2F5BE980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E73FA-BBA3-62E5-A6F6-E75144A62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6E279-D084-3FBF-B2DE-34505C6B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B794-4829-6835-E34A-B66CB1ED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CF33-4E76-E385-9A91-7B88D6CD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747-C11D-1748-A663-3A8D0DCD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0B63A-2C08-BA5B-4DB0-71AC843CC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C4A99-A7E4-9930-732E-F607CA051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17622-2DBB-5FFD-1243-00074EEC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B260E-E3F8-B9FB-029C-4533D4D5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05FAB-4D7A-302D-5D23-BFC5A504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747-C11D-1748-A663-3A8D0DCD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22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3/23/2026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3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5275-9116-27CA-1DC7-AFAB5C85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C8B34-AD49-DC9E-D26E-0447148D6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E1224-BFA6-C503-C96A-B7884B20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7EDD2-59EF-3F80-508C-046EB67B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8153D-9D2F-C5DA-0E89-F315B986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747-C11D-1748-A663-3A8D0DCD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3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8AE7-38D0-A716-22CE-B5028311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319B7-7DFB-B6AB-6E7F-2B972374F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7A154-D14F-BF80-1FBD-EEAA33CF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4276-CDDD-9AF5-6FD2-D8CF17F4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7DBB9-8660-CAB3-7DA0-F9052130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747-C11D-1748-A663-3A8D0DCD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4311A-F020-82DD-B44F-7373BC1C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5E590-6D51-7B6E-64A6-2A89388B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35B58-49A8-76D6-5CD0-D1E6ADEE9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6ED4B-4DC2-F7E8-07FB-8A374C0A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CA703-79BF-E9E8-BED5-7DDAB9A3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D4F12-9276-56C6-DC01-60AC89C2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747-C11D-1748-A663-3A8D0DCD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7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A9D6-DE21-90B0-7556-83832F0C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CEB36-B4E7-D5D5-8309-55C04FB8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4401F-B5D1-4388-8C48-1C04ECDAC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34B32-5024-42FC-AD0D-F9E8F111D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CF398-613C-45A8-0DD9-9901DD7DA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ED325-37F8-2541-BC01-8694059F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C177D-D717-CAC5-6631-9BCDFA13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3A3144-41BB-B2BB-148D-8883CCFC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747-C11D-1748-A663-3A8D0DCD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F065-8A7B-0B56-F6B1-D693BE47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FD5DF-8324-7C55-1915-BF9A0626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CA341-16CD-1F0C-2F94-1370E456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6E0A5-BDDB-9907-ED7B-6F2D56D4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747-C11D-1748-A663-3A8D0DCD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FEA7E-11FB-5F0B-6F58-479DC73B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753E3-B4B2-BA37-25E0-7A0AE778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728CA-B10F-4CCE-5FEF-4B86E1F1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747-C11D-1748-A663-3A8D0DCD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2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3906-FD1E-7ECA-106A-F65D6372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5840-DEC5-7EFA-E50F-2801A7B74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8B316-6BB0-F258-FC11-600706F9B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82DFD-B47E-F131-0BF0-6DC7A5A2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FA943-57D8-A1B6-1146-B6D2032C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D4261-C880-11A3-B68C-CF0EC577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747-C11D-1748-A663-3A8D0DCD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141A-7BA2-66EB-315C-901512A0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FEE4F-6DE1-C0A4-3F2D-23A677D94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72049-0A30-68A2-F1CD-D07687657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7630-3349-E73A-3C83-C4DCD4B2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34F57-5638-AA16-0E76-5FD9DD85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A55A6-FDCB-A273-25FD-25827B50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5747-C11D-1748-A663-3A8D0DCD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9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2AAB6-C282-CC3A-3C30-5C073C74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468E7-DBE1-3F4E-BD2A-06E9C815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93017-B840-3FB3-59BA-2AA2897C2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3/23/2026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EC714-D3D9-1C7A-D66B-BBB5E2A8A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Positrons @ LERF         Kevin Jordan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5FD4E-E9B2-2440-52AA-9C349CBD7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D5747-C11D-1748-A663-3A8D0DCD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63937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6" y="1303283"/>
            <a:ext cx="8155761" cy="1740763"/>
          </a:xfrm>
        </p:spPr>
        <p:txBody>
          <a:bodyPr>
            <a:noAutofit/>
          </a:bodyPr>
          <a:lstStyle/>
          <a:p>
            <a:r>
              <a:rPr lang="en-US" dirty="0"/>
              <a:t>Low Energy Electron Positron </a:t>
            </a:r>
            <a:br>
              <a:rPr lang="en-US" dirty="0"/>
            </a:br>
            <a:r>
              <a:rPr lang="en-US" dirty="0"/>
              <a:t>Physics at the LERF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C2221-BF13-0BB7-7CAB-FCDFA3F40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7" y="3047266"/>
            <a:ext cx="6626432" cy="105176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Low Energy Recirculation Facility (LERF)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Capabilities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March 23, 2026</a:t>
            </a:r>
          </a:p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Kevin Jordan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Cryomodules in LERF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4FE0-EAF7-6BC6-5E19-4A85F783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919241"/>
            <a:ext cx="5114611" cy="42913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Facility is configured for 3 + ¼ CM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4 x Supply &amp; Return 2k &amp; 40K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Cryogenics are fed directly from Central Helium Liquefier (CHL)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LERF is connected to CEBAF South </a:t>
            </a:r>
            <a:r>
              <a:rPr lang="en-US" sz="2600" dirty="0" err="1"/>
              <a:t>Linac</a:t>
            </a:r>
            <a:r>
              <a:rPr lang="en-US" sz="2600" dirty="0"/>
              <a:t> Helium Plant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south </a:t>
            </a:r>
            <a:r>
              <a:rPr lang="en-US" sz="2000" dirty="0" err="1"/>
              <a:t>linac</a:t>
            </a:r>
            <a:r>
              <a:rPr lang="en-US" sz="2000" dirty="0"/>
              <a:t> trips or goes to 4K, so does the LERF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>
            <a:cxnSpLocks/>
          </p:cNvCxnSpPr>
          <p:nvPr/>
        </p:nvCxnSpPr>
        <p:spPr>
          <a:xfrm>
            <a:off x="400318" y="1221888"/>
            <a:ext cx="49655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CF9974E-12FD-AF66-EA8D-5FB3176AA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334" y="531951"/>
            <a:ext cx="6238061" cy="4678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0B2B23-E352-7F75-88BF-243B47185839}"/>
              </a:ext>
            </a:extLst>
          </p:cNvPr>
          <p:cNvSpPr/>
          <p:nvPr/>
        </p:nvSpPr>
        <p:spPr>
          <a:xfrm>
            <a:off x="6877776" y="5280660"/>
            <a:ext cx="5314223" cy="918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3CA17-F206-1645-553D-CB7BEF6C4963}"/>
              </a:ext>
            </a:extLst>
          </p:cNvPr>
          <p:cNvSpPr txBox="1"/>
          <p:nvPr/>
        </p:nvSpPr>
        <p:spPr>
          <a:xfrm>
            <a:off x="7063409" y="5309689"/>
            <a:ext cx="5070534" cy="889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Cryomodules in LERF Vault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2 CMs removed for LCLS-II Testing</a:t>
            </a:r>
          </a:p>
        </p:txBody>
      </p:sp>
    </p:spTree>
    <p:extLst>
      <p:ext uri="{BB962C8B-B14F-4D97-AF65-F5344CB8AC3E}">
        <p14:creationId xmlns:p14="http://schemas.microsoft.com/office/powerpoint/2010/main" val="335640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LCLS-II Testing Reconfiguration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4FE0-EAF7-6BC6-5E19-4A85F783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243210"/>
            <a:ext cx="5677318" cy="54525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Intention was both test &amp; duplicate LCLS-II </a:t>
            </a:r>
            <a:r>
              <a:rPr lang="en-US" sz="2200" dirty="0" err="1"/>
              <a:t>Linac</a:t>
            </a:r>
            <a:r>
              <a:rPr lang="en-US" sz="2200" dirty="0"/>
              <a:t> 1 which has 2 cryomodules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This enabled early operational experience  with the same equipment used in L1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Installed 16 Solid State Amplifiers (SSAs)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Added 1,000 Feet WR650 waveguide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Custom </a:t>
            </a:r>
            <a:r>
              <a:rPr lang="en-US" sz="2200" dirty="0" err="1"/>
              <a:t>CryoCan</a:t>
            </a:r>
            <a:r>
              <a:rPr lang="en-US" sz="2200" dirty="0"/>
              <a:t> to interface with existing helium transfer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Complete Cryogenic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For LCLS-II HE All 16 SSAs were shipped back to SLAC &amp; 8 new 8 </a:t>
            </a:r>
            <a:r>
              <a:rPr lang="en-US" sz="2200" dirty="0" err="1"/>
              <a:t>kWatt</a:t>
            </a:r>
            <a:r>
              <a:rPr lang="en-US" sz="2200" dirty="0"/>
              <a:t> SSAs were installed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Testing of 2 reworked cryomodules will be completed by September 2026 &amp; equipment shipped back to SLAC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3/23/2026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>
            <a:cxnSpLocks/>
          </p:cNvCxnSpPr>
          <p:nvPr/>
        </p:nvCxnSpPr>
        <p:spPr>
          <a:xfrm>
            <a:off x="400318" y="1221888"/>
            <a:ext cx="5277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B0B2B23-E352-7F75-88BF-243B47185839}"/>
              </a:ext>
            </a:extLst>
          </p:cNvPr>
          <p:cNvSpPr/>
          <p:nvPr/>
        </p:nvSpPr>
        <p:spPr>
          <a:xfrm>
            <a:off x="6514684" y="5302424"/>
            <a:ext cx="5314223" cy="918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3CA17-F206-1645-553D-CB7BEF6C4963}"/>
              </a:ext>
            </a:extLst>
          </p:cNvPr>
          <p:cNvSpPr txBox="1"/>
          <p:nvPr/>
        </p:nvSpPr>
        <p:spPr>
          <a:xfrm>
            <a:off x="6609882" y="5331453"/>
            <a:ext cx="5070534" cy="889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LCLS-II CMs in LERF Vault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Originally 2 CMs tested &amp; 1 for HE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8700FC-6E84-56BD-C842-424AB80BF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318" y="435456"/>
            <a:ext cx="6514681" cy="48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¼ Cryomodule Removal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4FE0-EAF7-6BC6-5E19-4A85F783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57" y="1513492"/>
            <a:ext cx="5876471" cy="4697142"/>
          </a:xfrm>
        </p:spPr>
        <p:txBody>
          <a:bodyPr/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Removal was due to small superfluid leak of Helium to beamline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Reworking of this ¼ CM has not yet begun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This ¼ CM was designed for high power – 100 </a:t>
            </a:r>
            <a:r>
              <a:rPr lang="en-US" sz="2400" dirty="0" err="1"/>
              <a:t>kWatt</a:t>
            </a:r>
            <a:r>
              <a:rPr lang="en-US" sz="2400" dirty="0"/>
              <a:t> of electron beam power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10 MeV @ 10 milliamps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Two 120 </a:t>
            </a:r>
            <a:r>
              <a:rPr lang="en-US" sz="2400" dirty="0" err="1"/>
              <a:t>kWatt</a:t>
            </a:r>
            <a:r>
              <a:rPr lang="en-US" sz="2400" dirty="0"/>
              <a:t> Klystrons power injector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Both RF input couplers and the Higher Order Mode (HOM) dampers are unique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HOM dampers are heat strapped to 40 K heat shield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Ongoing debate if this should be full power or a 2 cell 6 cell copy of CEBAF booster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76FAD-2FCC-A511-4B95-D5D0D0EB0036}"/>
              </a:ext>
            </a:extLst>
          </p:cNvPr>
          <p:cNvSpPr/>
          <p:nvPr/>
        </p:nvSpPr>
        <p:spPr>
          <a:xfrm>
            <a:off x="6877776" y="5280660"/>
            <a:ext cx="5314223" cy="918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/>
          <p:nvPr/>
        </p:nvCxnSpPr>
        <p:spPr>
          <a:xfrm>
            <a:off x="400318" y="1221888"/>
            <a:ext cx="51739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42D406-13CA-431C-9304-82335BE7F979}"/>
              </a:ext>
            </a:extLst>
          </p:cNvPr>
          <p:cNvSpPr txBox="1"/>
          <p:nvPr/>
        </p:nvSpPr>
        <p:spPr>
          <a:xfrm>
            <a:off x="7063409" y="5309689"/>
            <a:ext cx="5070534" cy="889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Injector ¼ Cryomodule being removed for rework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BF08E2-387E-ED37-5431-1CCD846B4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957" y="454456"/>
            <a:ext cx="6274994" cy="47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6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Liquid Metal Target </a:t>
            </a:r>
            <a:r>
              <a:rPr lang="en-US" b="1" dirty="0" err="1"/>
              <a:t>GaInSn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4FE0-EAF7-6BC6-5E19-4A85F783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209" y="1513492"/>
            <a:ext cx="6728567" cy="46971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Considering options for irradiation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¼ Cryomodule Rework will not be ready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Could use LERF gun + old CEBAF capture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Looking at option to use </a:t>
            </a:r>
            <a:r>
              <a:rPr lang="en-US" sz="2800" dirty="0" err="1"/>
              <a:t>Rimmer’s</a:t>
            </a:r>
            <a:r>
              <a:rPr lang="en-US" sz="2800" dirty="0"/>
              <a:t> NNSA CW copper injector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This would be powered by 915 MHz magnetron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Talk this afternoon by </a:t>
            </a:r>
            <a:r>
              <a:rPr lang="en-US" sz="2400" b="0" i="0" dirty="0">
                <a:effectLst/>
                <a:latin typeface="Liberation Sans"/>
              </a:rPr>
              <a:t>Karl </a:t>
            </a:r>
            <a:r>
              <a:rPr lang="en-US" sz="2400" b="0" i="0" dirty="0" err="1">
                <a:effectLst/>
                <a:latin typeface="Liberation Sans"/>
              </a:rPr>
              <a:t>Smolenski</a:t>
            </a:r>
            <a:endParaRPr lang="en-US" sz="2800" dirty="0"/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76FAD-2FCC-A511-4B95-D5D0D0EB0036}"/>
              </a:ext>
            </a:extLst>
          </p:cNvPr>
          <p:cNvSpPr/>
          <p:nvPr/>
        </p:nvSpPr>
        <p:spPr>
          <a:xfrm>
            <a:off x="6877776" y="5280660"/>
            <a:ext cx="5314223" cy="918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/>
          <p:nvPr/>
        </p:nvCxnSpPr>
        <p:spPr>
          <a:xfrm>
            <a:off x="400318" y="1221888"/>
            <a:ext cx="51739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42D406-13CA-431C-9304-82335BE7F979}"/>
              </a:ext>
            </a:extLst>
          </p:cNvPr>
          <p:cNvSpPr txBox="1"/>
          <p:nvPr/>
        </p:nvSpPr>
        <p:spPr>
          <a:xfrm>
            <a:off x="7063409" y="5309689"/>
            <a:ext cx="5070534" cy="889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Liquid Metal Target Assembly</a:t>
            </a:r>
          </a:p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Gallium Indium Tin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CE3532-4AA0-1071-BB86-61CB1A3E7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409" y="364527"/>
            <a:ext cx="4532243" cy="48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9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Universal Injector 2.0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4FE0-EAF7-6BC6-5E19-4A85F783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210" y="1513492"/>
            <a:ext cx="4358660" cy="4697142"/>
          </a:xfrm>
        </p:spPr>
        <p:txBody>
          <a:bodyPr/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One option for positron injection to the CEBAF machine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Upcoming talk by Alex </a:t>
            </a:r>
            <a:r>
              <a:rPr lang="en-US" sz="2400" dirty="0" err="1"/>
              <a:t>Bogaz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76FAD-2FCC-A511-4B95-D5D0D0EB0036}"/>
              </a:ext>
            </a:extLst>
          </p:cNvPr>
          <p:cNvSpPr/>
          <p:nvPr/>
        </p:nvSpPr>
        <p:spPr>
          <a:xfrm>
            <a:off x="6877776" y="5280660"/>
            <a:ext cx="5314223" cy="918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>
            <a:cxnSpLocks/>
          </p:cNvCxnSpPr>
          <p:nvPr/>
        </p:nvCxnSpPr>
        <p:spPr>
          <a:xfrm flipV="1">
            <a:off x="400318" y="1210615"/>
            <a:ext cx="3754239" cy="11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42D406-13CA-431C-9304-82335BE7F979}"/>
              </a:ext>
            </a:extLst>
          </p:cNvPr>
          <p:cNvSpPr txBox="1"/>
          <p:nvPr/>
        </p:nvSpPr>
        <p:spPr>
          <a:xfrm>
            <a:off x="7063409" y="5309689"/>
            <a:ext cx="5070534" cy="889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Injector 2.0 </a:t>
            </a:r>
          </a:p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Inject Positrons to CEBAF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F11E7B-732A-3F5B-751C-20EBAF105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869" y="480060"/>
            <a:ext cx="76327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8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>
            <a:cxnSpLocks/>
          </p:cNvCxnSpPr>
          <p:nvPr/>
        </p:nvCxnSpPr>
        <p:spPr>
          <a:xfrm flipV="1">
            <a:off x="400318" y="1210615"/>
            <a:ext cx="10236151" cy="11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56D4ED5-F552-9F2E-5FF0-6C7639ACB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209" y="1513492"/>
            <a:ext cx="9988703" cy="4697142"/>
          </a:xfrm>
        </p:spPr>
        <p:txBody>
          <a:bodyPr/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LERF is well suited for a variety of experiments to realize a dependable CW positron source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Ample utilities available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2,000 Amps 480 VAC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1.2 </a:t>
            </a:r>
            <a:r>
              <a:rPr lang="en-US" sz="1800" dirty="0" err="1"/>
              <a:t>Mwatt</a:t>
            </a:r>
            <a:r>
              <a:rPr lang="en-US" sz="1800" dirty="0"/>
              <a:t> LCW cooling water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750 </a:t>
            </a:r>
            <a:r>
              <a:rPr lang="en-US" sz="1800" dirty="0" err="1"/>
              <a:t>kwatt</a:t>
            </a:r>
            <a:r>
              <a:rPr lang="en-US" sz="1800" dirty="0"/>
              <a:t> industrial chilled water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Direct connection to Central Helium </a:t>
            </a:r>
            <a:r>
              <a:rPr lang="en-US" sz="1800" dirty="0" err="1"/>
              <a:t>Liquifier</a:t>
            </a:r>
            <a:r>
              <a:rPr lang="en-US" sz="1800" dirty="0"/>
              <a:t>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Large shielded vault; 73 meters x 12.2 meters (240’ x 20’)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89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>
            <a:cxnSpLocks/>
          </p:cNvCxnSpPr>
          <p:nvPr/>
        </p:nvCxnSpPr>
        <p:spPr>
          <a:xfrm flipV="1">
            <a:off x="400318" y="1210615"/>
            <a:ext cx="10236151" cy="11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8D387F-A1D7-4FEE-7A3F-441726BDE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6443" y="3202822"/>
            <a:ext cx="8071232" cy="1124290"/>
          </a:xfrm>
        </p:spPr>
        <p:txBody>
          <a:bodyPr/>
          <a:lstStyle/>
          <a:p>
            <a:r>
              <a:rPr lang="en-US" sz="40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55349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4FE0-EAF7-6BC6-5E19-4A85F783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2123704"/>
            <a:ext cx="11777804" cy="40869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FEL/LERF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Summary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>
            <a:cxnSpLocks/>
          </p:cNvCxnSpPr>
          <p:nvPr/>
        </p:nvCxnSpPr>
        <p:spPr>
          <a:xfrm flipV="1">
            <a:off x="400318" y="1210615"/>
            <a:ext cx="10236151" cy="11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59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6966350" cy="678664"/>
          </a:xfrm>
        </p:spPr>
        <p:txBody>
          <a:bodyPr/>
          <a:lstStyle/>
          <a:p>
            <a:r>
              <a:rPr lang="en-US" b="1" dirty="0"/>
              <a:t>Low Energy Recirculation Facility (LERF)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4FE0-EAF7-6BC6-5E19-4A85F783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209" y="1210615"/>
            <a:ext cx="6529887" cy="53798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design/shielding parameters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 to 200 MeV electron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recirculating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beam dump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73m  x 12.2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Achieved 1.2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Mwatt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recirculating beam 2006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CEBAF machine!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Dark Light Experiment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Removed 2 RF zones for LCLS – II CM testing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Isotope Experiment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kwatt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run for Copper 67 from Gallium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LCLS – II &amp; HE Cryomodule Testing –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efforts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Restore machine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Positron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NNSA NCRF machine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EIC 591 MHz Cryomodule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>
            <a:cxnSpLocks/>
          </p:cNvCxnSpPr>
          <p:nvPr/>
        </p:nvCxnSpPr>
        <p:spPr>
          <a:xfrm flipV="1">
            <a:off x="400318" y="1210615"/>
            <a:ext cx="6626647" cy="11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7B588947-F5A1-5B2F-17E9-A870C7B7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73" y="954157"/>
            <a:ext cx="5091027" cy="532029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320A4C-92BB-D113-64F7-747CCFA438C1}"/>
              </a:ext>
            </a:extLst>
          </p:cNvPr>
          <p:cNvCxnSpPr>
            <a:cxnSpLocks/>
          </p:cNvCxnSpPr>
          <p:nvPr/>
        </p:nvCxnSpPr>
        <p:spPr>
          <a:xfrm flipH="1">
            <a:off x="10170559" y="2216426"/>
            <a:ext cx="954641" cy="29817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0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Early History of the FEL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4FE0-EAF7-6BC6-5E19-4A85F783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318" y="1319201"/>
            <a:ext cx="11697089" cy="4988845"/>
          </a:xfrm>
        </p:spPr>
        <p:txBody>
          <a:bodyPr/>
          <a:lstStyle/>
          <a:p>
            <a:pPr algn="ctr" fontAlgn="auto"/>
            <a:r>
              <a:rPr lang="en-US" dirty="0"/>
              <a:t>Realization:  the CEBAF CW SRF </a:t>
            </a:r>
            <a:r>
              <a:rPr lang="en-US" dirty="0" err="1"/>
              <a:t>linac</a:t>
            </a:r>
            <a:r>
              <a:rPr lang="en-US" dirty="0"/>
              <a:t> was a game-changer, not only for particle physics but for all high power applications </a:t>
            </a:r>
          </a:p>
          <a:p>
            <a:pPr fontAlgn="auto"/>
            <a:r>
              <a:rPr lang="en-US" dirty="0"/>
              <a:t>1990:  “Applied Research and Technology “ grant from VA’s Center for Innovative Technology (CIT)</a:t>
            </a:r>
          </a:p>
          <a:p>
            <a:pPr fontAlgn="auto"/>
            <a:r>
              <a:rPr lang="en-US" dirty="0"/>
              <a:t>1991:  First Design for standalone kilowatt class IR-UV FEL</a:t>
            </a:r>
          </a:p>
          <a:p>
            <a:pPr fontAlgn="auto"/>
            <a:r>
              <a:rPr lang="en-US" dirty="0"/>
              <a:t>1994:  Reference Design completed for expanded collaboration:</a:t>
            </a:r>
          </a:p>
          <a:p>
            <a:pPr fontAlgn="auto"/>
            <a:r>
              <a:rPr lang="en-US" dirty="0"/>
              <a:t>             “The Laser Processing Consortium”</a:t>
            </a:r>
          </a:p>
          <a:p>
            <a:pPr fontAlgn="auto"/>
            <a:r>
              <a:rPr lang="en-US" dirty="0"/>
              <a:t>1994: Submitted to DOE/DOC for $25m with $10m of partner $s</a:t>
            </a:r>
          </a:p>
          <a:p>
            <a:pPr fontAlgn="auto"/>
            <a:r>
              <a:rPr lang="en-US" dirty="0"/>
              <a:t>           (didn’t make the cut ~ 0.1% of proposals funded)</a:t>
            </a:r>
          </a:p>
          <a:p>
            <a:pPr fontAlgn="auto"/>
            <a:r>
              <a:rPr lang="en-US" dirty="0"/>
              <a:t>1995:  Project reviewed by NASA for DOE;   Energy Sec. O’Leary: “</a:t>
            </a:r>
            <a:r>
              <a:rPr lang="en-US" i="1" dirty="0"/>
              <a:t>great project, a model for the nation”</a:t>
            </a:r>
          </a:p>
          <a:p>
            <a:pPr fontAlgn="auto"/>
            <a:r>
              <a:rPr lang="en-US" i="1" dirty="0"/>
              <a:t>           “…good luck in finding the money”…</a:t>
            </a:r>
          </a:p>
          <a:p>
            <a:pPr fontAlgn="auto"/>
            <a:r>
              <a:rPr lang="en-US" dirty="0"/>
              <a:t>1995: With help from Navy Postgraduate School (NPS) and VA Congressional delegation,</a:t>
            </a:r>
          </a:p>
          <a:p>
            <a:pPr fontAlgn="auto"/>
            <a:r>
              <a:rPr lang="en-US" dirty="0"/>
              <a:t>          $10M in FY 96 appropriation for Office of Naval Research (ONR)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>
            <a:cxnSpLocks/>
          </p:cNvCxnSpPr>
          <p:nvPr/>
        </p:nvCxnSpPr>
        <p:spPr>
          <a:xfrm flipV="1">
            <a:off x="400318" y="1210615"/>
            <a:ext cx="10236151" cy="11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9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Accomplishments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4FE0-EAF7-6BC6-5E19-4A85F783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375098"/>
            <a:ext cx="6370655" cy="5065453"/>
          </a:xfrm>
        </p:spPr>
        <p:txBody>
          <a:bodyPr/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/>
              <a:t>Concept from early 1990’s with key hires: </a:t>
            </a:r>
            <a:br>
              <a:rPr lang="en-US" sz="2400" dirty="0"/>
            </a:br>
            <a:r>
              <a:rPr lang="en-US" sz="2400" dirty="0"/>
              <a:t>Fred Dylla, George Neil, Michelle Shinn, Steve Benson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400" dirty="0"/>
              <a:t>IRFEL demo project launched in 1996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 kW IR FEL using spare cryomodule parts donated by DOE-NP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Multipurpose FEL Facility and User Labs built with VA funds - $3.2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Construction project compressed to 18 months  (including 14 reviews)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First lasing June 15, 1998; 42 MeV @ 5 micron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June 17, 1998 -  155 watts CW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1999 – 2,100 watts!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76FAD-2FCC-A511-4B95-D5D0D0EB0036}"/>
              </a:ext>
            </a:extLst>
          </p:cNvPr>
          <p:cNvSpPr/>
          <p:nvPr/>
        </p:nvSpPr>
        <p:spPr>
          <a:xfrm>
            <a:off x="6538050" y="4710817"/>
            <a:ext cx="5561605" cy="1385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/>
          <p:nvPr/>
        </p:nvCxnSpPr>
        <p:spPr>
          <a:xfrm>
            <a:off x="400318" y="1221888"/>
            <a:ext cx="51739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42D406-13CA-431C-9304-82335BE7F979}"/>
              </a:ext>
            </a:extLst>
          </p:cNvPr>
          <p:cNvSpPr txBox="1"/>
          <p:nvPr/>
        </p:nvSpPr>
        <p:spPr>
          <a:xfrm>
            <a:off x="6481187" y="4739846"/>
            <a:ext cx="5561604" cy="889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IR Demo FEL</a:t>
            </a:r>
          </a:p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One Cryomodule – Strait Ahead Lasing</a:t>
            </a:r>
          </a:p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With Energy Recovery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BB5DE23-FBCA-46EB-A894-ED40A9EE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50" y="1819865"/>
            <a:ext cx="5708008" cy="20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0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pic>
        <p:nvPicPr>
          <p:cNvPr id="8" name="Content Placeholder 3" descr="FELwinegroup 1999.jpeg">
            <a:extLst>
              <a:ext uri="{FF2B5EF4-FFF2-40B4-BE49-F238E27FC236}">
                <a16:creationId xmlns:a16="http://schemas.microsoft.com/office/drawing/2014/main" id="{8EED781B-F92E-9E18-56DA-3EC161D6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256" y="162283"/>
            <a:ext cx="9799683" cy="52020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B39771-D84B-BD18-8713-84B850AFA5AB}"/>
              </a:ext>
            </a:extLst>
          </p:cNvPr>
          <p:cNvSpPr/>
          <p:nvPr/>
        </p:nvSpPr>
        <p:spPr>
          <a:xfrm>
            <a:off x="2703496" y="5426149"/>
            <a:ext cx="5945204" cy="918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45F8C-78AF-CB67-5F3E-7B4FCC52C852}"/>
              </a:ext>
            </a:extLst>
          </p:cNvPr>
          <p:cNvSpPr txBox="1"/>
          <p:nvPr/>
        </p:nvSpPr>
        <p:spPr>
          <a:xfrm>
            <a:off x="2817226" y="5410448"/>
            <a:ext cx="5831474" cy="889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FEL Team celebrating the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“kilowatt prize” First to &gt;1 kilowatt</a:t>
            </a:r>
          </a:p>
        </p:txBody>
      </p:sp>
    </p:spTree>
    <p:extLst>
      <p:ext uri="{BB962C8B-B14F-4D97-AF65-F5344CB8AC3E}">
        <p14:creationId xmlns:p14="http://schemas.microsoft.com/office/powerpoint/2010/main" val="42519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to the Upgrade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4FE0-EAF7-6BC6-5E19-4A85F783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209" y="1513492"/>
            <a:ext cx="6331978" cy="46971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Navy provides significant funding for upgrade of FEL to 10kW; $9.3 M 2001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VA and collaborators continue to support FEL user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Army Research Office (ARO) provides support for THz beamline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Air Force Office of Scientific Research (AFOSR) provides support for UV Demo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Commissioned in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October 30, 2006; 14.2 </a:t>
            </a:r>
            <a:r>
              <a:rPr lang="en-US" sz="2800" dirty="0" err="1"/>
              <a:t>kwatts</a:t>
            </a:r>
            <a:r>
              <a:rPr lang="en-US" sz="2800" dirty="0"/>
              <a:t> @ 1.6 µ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76FAD-2FCC-A511-4B95-D5D0D0EB0036}"/>
              </a:ext>
            </a:extLst>
          </p:cNvPr>
          <p:cNvSpPr/>
          <p:nvPr/>
        </p:nvSpPr>
        <p:spPr>
          <a:xfrm>
            <a:off x="6877776" y="5280660"/>
            <a:ext cx="5314223" cy="918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/>
          <p:nvPr/>
        </p:nvCxnSpPr>
        <p:spPr>
          <a:xfrm>
            <a:off x="400318" y="1221888"/>
            <a:ext cx="51739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42D406-13CA-431C-9304-82335BE7F979}"/>
              </a:ext>
            </a:extLst>
          </p:cNvPr>
          <p:cNvSpPr txBox="1"/>
          <p:nvPr/>
        </p:nvSpPr>
        <p:spPr>
          <a:xfrm>
            <a:off x="7063409" y="5309689"/>
            <a:ext cx="5070534" cy="889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FEL Power Record</a:t>
            </a:r>
          </a:p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chemeClr val="bg1"/>
                </a:solidFill>
              </a:rPr>
              <a:t>Still the highest CW FEL Power!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AB1D0-64F1-4010-5178-95695BAF3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624" y="757238"/>
            <a:ext cx="5785319" cy="421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49316FD4-E2E7-7C19-BFDC-5EBEE33D5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126" y="852061"/>
            <a:ext cx="7244903" cy="547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3432667-59CC-5A5A-E46C-64DDFE4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JLab</a:t>
            </a:r>
            <a:r>
              <a:rPr lang="en-US" b="1" dirty="0"/>
              <a:t> IR / UV ERL FEL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4FE0-EAF7-6BC6-5E19-4A85F783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11777804" cy="4891433"/>
          </a:xfrm>
        </p:spPr>
        <p:txBody>
          <a:bodyPr/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Energy 120 MeV – Magnets designed for up to  200 MeV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Pulse structure – 135 </a:t>
            </a:r>
            <a:r>
              <a:rPr lang="en-US" sz="2400" dirty="0" err="1"/>
              <a:t>pC</a:t>
            </a:r>
            <a:r>
              <a:rPr lang="en-US" sz="2400" dirty="0"/>
              <a:t> up 75MHz CW (20</a:t>
            </a:r>
            <a:r>
              <a:rPr lang="en-US" sz="2400" baseline="30000" dirty="0"/>
              <a:t>th</a:t>
            </a:r>
            <a:r>
              <a:rPr lang="en-US" sz="2400" dirty="0"/>
              <a:t> sub harmonic)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120 µ Joules/ pulse in IR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20 µ Joules/ pulse in UV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Lasing at 250 nm to 14 microns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Emission in THz from 0.1 to 5 THz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Photocathode source, drive laser </a:t>
            </a:r>
            <a:br>
              <a:rPr lang="en-US" sz="2400" dirty="0"/>
            </a:br>
            <a:r>
              <a:rPr lang="en-US" sz="2400" dirty="0"/>
              <a:t>on second floor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Electron source power supply up </a:t>
            </a:r>
            <a:br>
              <a:rPr lang="en-US" sz="2400" dirty="0"/>
            </a:br>
            <a:r>
              <a:rPr lang="en-US" sz="2400" dirty="0"/>
              <a:t>to 600 kV @ 10 milliamps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Positrons @ LERF         Kevin Jordan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3/23/2026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7EA61-14BF-4430-709D-972F4DC17118}"/>
              </a:ext>
            </a:extLst>
          </p:cNvPr>
          <p:cNvCxnSpPr>
            <a:cxnSpLocks/>
          </p:cNvCxnSpPr>
          <p:nvPr/>
        </p:nvCxnSpPr>
        <p:spPr>
          <a:xfrm>
            <a:off x="400318" y="1221888"/>
            <a:ext cx="4459808" cy="316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0BE9017-F624-9084-705B-171AD3381D33}"/>
              </a:ext>
            </a:extLst>
          </p:cNvPr>
          <p:cNvSpPr txBox="1">
            <a:spLocks/>
          </p:cNvSpPr>
          <p:nvPr/>
        </p:nvSpPr>
        <p:spPr>
          <a:xfrm>
            <a:off x="8618500" y="6545324"/>
            <a:ext cx="2088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K. Jordan</a:t>
            </a:r>
          </a:p>
        </p:txBody>
      </p:sp>
    </p:spTree>
    <p:extLst>
      <p:ext uri="{BB962C8B-B14F-4D97-AF65-F5344CB8AC3E}">
        <p14:creationId xmlns:p14="http://schemas.microsoft.com/office/powerpoint/2010/main" val="317501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AB1A-E2BE-6C7F-B018-DE4F8550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Positrons @ LERF         Kevin Jordan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FA8B-99E2-3E54-A913-0FA979C1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b="1" smtClean="0"/>
              <a:pPr/>
              <a:t>9</a:t>
            </a:fld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6041-47C3-7EFF-98D5-3676A11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/>
              <a:t>3/23/2026</a:t>
            </a:r>
            <a:endParaRPr lang="en-US" b="1" dirty="0"/>
          </a:p>
        </p:txBody>
      </p:sp>
      <p:pic>
        <p:nvPicPr>
          <p:cNvPr id="2" name="Picture 1026" descr="M:\stewartm\TECHTR~0\FEL FaciityUserLab.gif">
            <a:extLst>
              <a:ext uri="{FF2B5EF4-FFF2-40B4-BE49-F238E27FC236}">
                <a16:creationId xmlns:a16="http://schemas.microsoft.com/office/drawing/2014/main" id="{A58357E0-A7E4-9B19-51E1-9535A3853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5" y="0"/>
            <a:ext cx="1217236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89DCCA-6F0D-D9E4-5C76-1564654018BC}"/>
              </a:ext>
            </a:extLst>
          </p:cNvPr>
          <p:cNvSpPr txBox="1"/>
          <p:nvPr/>
        </p:nvSpPr>
        <p:spPr>
          <a:xfrm>
            <a:off x="8060634" y="3564835"/>
            <a:ext cx="1252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915 MHz </a:t>
            </a:r>
          </a:p>
          <a:p>
            <a:r>
              <a:rPr lang="en-US" b="1" dirty="0"/>
              <a:t>Magnetron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10130-6179-6B79-1146-2966CE8027D0}"/>
              </a:ext>
            </a:extLst>
          </p:cNvPr>
          <p:cNvSpPr txBox="1"/>
          <p:nvPr/>
        </p:nvSpPr>
        <p:spPr>
          <a:xfrm>
            <a:off x="6281531" y="3551583"/>
            <a:ext cx="1656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CEBAF</a:t>
            </a:r>
          </a:p>
          <a:p>
            <a:r>
              <a:rPr lang="en-US" b="1" dirty="0"/>
              <a:t>Diagnostics Lab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2901C-ED1A-8F86-9E4F-C50FC5393BDF}"/>
              </a:ext>
            </a:extLst>
          </p:cNvPr>
          <p:cNvSpPr txBox="1"/>
          <p:nvPr/>
        </p:nvSpPr>
        <p:spPr>
          <a:xfrm>
            <a:off x="4624667" y="3455987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Kimball Gun</a:t>
            </a:r>
          </a:p>
          <a:p>
            <a:pPr algn="ctr"/>
            <a:r>
              <a:rPr lang="en-US" b="1" dirty="0"/>
              <a:t>&amp;</a:t>
            </a:r>
          </a:p>
          <a:p>
            <a:pPr algn="ctr"/>
            <a:r>
              <a:rPr lang="en-US" b="1" dirty="0"/>
              <a:t>Vacuum Lab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D23698-05A4-BAF3-A18C-E82BC0E31746}"/>
              </a:ext>
            </a:extLst>
          </p:cNvPr>
          <p:cNvSpPr txBox="1"/>
          <p:nvPr/>
        </p:nvSpPr>
        <p:spPr>
          <a:xfrm>
            <a:off x="3895323" y="3551583"/>
            <a:ext cx="647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3-D</a:t>
            </a:r>
          </a:p>
          <a:p>
            <a:r>
              <a:rPr lang="en-US" b="1" dirty="0"/>
              <a:t>Print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6EEE7-BDE9-535A-E3A7-FAD07E129E61}"/>
              </a:ext>
            </a:extLst>
          </p:cNvPr>
          <p:cNvSpPr txBox="1"/>
          <p:nvPr/>
        </p:nvSpPr>
        <p:spPr>
          <a:xfrm>
            <a:off x="3117584" y="4585932"/>
            <a:ext cx="175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 </a:t>
            </a:r>
            <a:r>
              <a:rPr lang="en-US" b="1" dirty="0" err="1"/>
              <a:t>Gev</a:t>
            </a:r>
            <a:r>
              <a:rPr lang="en-US" b="1" dirty="0"/>
              <a:t> Magnets</a:t>
            </a:r>
          </a:p>
          <a:p>
            <a:r>
              <a:rPr lang="en-US" b="1" dirty="0"/>
              <a:t>W Target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B5B88E-0888-89B8-8E83-9E432CFB19C5}"/>
              </a:ext>
            </a:extLst>
          </p:cNvPr>
          <p:cNvSpPr txBox="1"/>
          <p:nvPr/>
        </p:nvSpPr>
        <p:spPr>
          <a:xfrm>
            <a:off x="2383461" y="3487605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Laser</a:t>
            </a:r>
          </a:p>
          <a:p>
            <a:r>
              <a:rPr lang="en-US" b="1" dirty="0"/>
              <a:t>Lab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FE20A-19EC-33DA-5CE5-5DDE0D377B57}"/>
              </a:ext>
            </a:extLst>
          </p:cNvPr>
          <p:cNvSpPr txBox="1"/>
          <p:nvPr/>
        </p:nvSpPr>
        <p:spPr>
          <a:xfrm>
            <a:off x="8978469" y="1597752"/>
            <a:ext cx="124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Drive Laser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DF7C6F-9C30-32B7-E068-B85664DD9368}"/>
              </a:ext>
            </a:extLst>
          </p:cNvPr>
          <p:cNvCxnSpPr/>
          <p:nvPr/>
        </p:nvCxnSpPr>
        <p:spPr>
          <a:xfrm>
            <a:off x="9719607" y="1967084"/>
            <a:ext cx="365760" cy="47131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53D205-BDB3-CC7A-4266-D69E66495B8A}"/>
              </a:ext>
            </a:extLst>
          </p:cNvPr>
          <p:cNvCxnSpPr>
            <a:cxnSpLocks/>
          </p:cNvCxnSpPr>
          <p:nvPr/>
        </p:nvCxnSpPr>
        <p:spPr>
          <a:xfrm flipV="1">
            <a:off x="3478587" y="3888000"/>
            <a:ext cx="0" cy="69793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4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1493</Words>
  <Application>Microsoft Macintosh PowerPoint</Application>
  <PresentationFormat>Widescreen</PresentationFormat>
  <Paragraphs>231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Liberation Sans</vt:lpstr>
      <vt:lpstr>Office Theme</vt:lpstr>
      <vt:lpstr>Low Energy Electron Positron  Physics at the LERF</vt:lpstr>
      <vt:lpstr>Outline</vt:lpstr>
      <vt:lpstr>Low Energy Recirculation Facility (LERF)</vt:lpstr>
      <vt:lpstr>Early History of the FEL Project</vt:lpstr>
      <vt:lpstr>First Accomplishments</vt:lpstr>
      <vt:lpstr>PowerPoint Presentation</vt:lpstr>
      <vt:lpstr>On to the Upgrade</vt:lpstr>
      <vt:lpstr>JLab IR / UV ERL FEL</vt:lpstr>
      <vt:lpstr>PowerPoint Presentation</vt:lpstr>
      <vt:lpstr>Cryomodules in LERF</vt:lpstr>
      <vt:lpstr>LCLS-II Testing Reconfiguration</vt:lpstr>
      <vt:lpstr>¼ Cryomodule Removal </vt:lpstr>
      <vt:lpstr>Liquid Metal Target GaInSn</vt:lpstr>
      <vt:lpstr>Universal Injector 2.0 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Energy Electron Positron  Physics at the LERF</dc:title>
  <dc:creator>Kevin Jordan</dc:creator>
  <cp:lastModifiedBy>Kevin Jordan</cp:lastModifiedBy>
  <cp:revision>17</cp:revision>
  <dcterms:created xsi:type="dcterms:W3CDTF">2026-03-22T13:43:50Z</dcterms:created>
  <dcterms:modified xsi:type="dcterms:W3CDTF">2026-03-23T14:36:08Z</dcterms:modified>
</cp:coreProperties>
</file>