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4134" r:id="rId3"/>
    <p:sldMasterId id="2147485191" r:id="rId4"/>
    <p:sldMasterId id="2147485207" r:id="rId5"/>
    <p:sldMasterId id="2147485259" r:id="rId6"/>
    <p:sldMasterId id="2147485273" r:id="rId7"/>
    <p:sldMasterId id="2147485335" r:id="rId8"/>
    <p:sldMasterId id="2147485349" r:id="rId9"/>
  </p:sldMasterIdLst>
  <p:notesMasterIdLst>
    <p:notesMasterId r:id="rId39"/>
  </p:notesMasterIdLst>
  <p:sldIdLst>
    <p:sldId id="495" r:id="rId10"/>
    <p:sldId id="498" r:id="rId11"/>
    <p:sldId id="522" r:id="rId12"/>
    <p:sldId id="437" r:id="rId13"/>
    <p:sldId id="539" r:id="rId14"/>
    <p:sldId id="544" r:id="rId15"/>
    <p:sldId id="543" r:id="rId16"/>
    <p:sldId id="525" r:id="rId17"/>
    <p:sldId id="545" r:id="rId18"/>
    <p:sldId id="526" r:id="rId19"/>
    <p:sldId id="456" r:id="rId20"/>
    <p:sldId id="528" r:id="rId21"/>
    <p:sldId id="529" r:id="rId22"/>
    <p:sldId id="384" r:id="rId23"/>
    <p:sldId id="530" r:id="rId24"/>
    <p:sldId id="531" r:id="rId25"/>
    <p:sldId id="500" r:id="rId26"/>
    <p:sldId id="501" r:id="rId27"/>
    <p:sldId id="2014" r:id="rId28"/>
    <p:sldId id="2013" r:id="rId29"/>
    <p:sldId id="533" r:id="rId30"/>
    <p:sldId id="537" r:id="rId31"/>
    <p:sldId id="2021" r:id="rId32"/>
    <p:sldId id="514" r:id="rId33"/>
    <p:sldId id="2015" r:id="rId34"/>
    <p:sldId id="2017" r:id="rId35"/>
    <p:sldId id="2016" r:id="rId36"/>
    <p:sldId id="2020" r:id="rId37"/>
    <p:sldId id="2018" r:id="rId3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98507" autoAdjust="0"/>
  </p:normalViewPr>
  <p:slideViewPr>
    <p:cSldViewPr>
      <p:cViewPr varScale="1">
        <p:scale>
          <a:sx n="67" d="100"/>
          <a:sy n="67" d="100"/>
        </p:scale>
        <p:origin x="672" y="44"/>
      </p:cViewPr>
      <p:guideLst>
        <p:guide orient="horz" pos="2160"/>
        <p:guide pos="2880"/>
      </p:guideLst>
    </p:cSldViewPr>
  </p:slideViewPr>
  <p:outlineViewPr>
    <p:cViewPr>
      <p:scale>
        <a:sx n="33" d="100"/>
        <a:sy n="33" d="100"/>
      </p:scale>
      <p:origin x="0" y="43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60283D6E-9F64-4C95-BCBD-01951AEBE878}" type="datetimeFigureOut">
              <a:rPr lang="en-US"/>
              <a:pPr>
                <a:defRPr/>
              </a:pPr>
              <a:t>3/23/2026</a:t>
            </a:fld>
            <a:endParaRPr lang="en-US"/>
          </a:p>
        </p:txBody>
      </p:sp>
      <p:sp>
        <p:nvSpPr>
          <p:cNvPr id="4" name="Slide Image Placeholder 3"/>
          <p:cNvSpPr>
            <a:spLocks noGrp="1" noRot="1" noChangeAspect="1"/>
          </p:cNvSpPr>
          <p:nvPr>
            <p:ph type="sldImg" idx="2"/>
          </p:nvPr>
        </p:nvSpPr>
        <p:spPr>
          <a:xfrm>
            <a:off x="1171575" y="695325"/>
            <a:ext cx="4643438" cy="3481388"/>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CC5D8454-C84F-4AE1-9E86-DAFE48A27AE1}" type="slidenum">
              <a:rPr lang="en-US"/>
              <a:pPr>
                <a:defRPr/>
              </a:pPr>
              <a:t>‹#›</a:t>
            </a:fld>
            <a:endParaRPr lang="en-US"/>
          </a:p>
        </p:txBody>
      </p:sp>
    </p:spTree>
    <p:extLst>
      <p:ext uri="{BB962C8B-B14F-4D97-AF65-F5344CB8AC3E}">
        <p14:creationId xmlns:p14="http://schemas.microsoft.com/office/powerpoint/2010/main" val="2073655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789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US">
              <a:solidFill>
                <a:prstClr val="black"/>
              </a:solidFill>
            </a:endParaRPr>
          </a:p>
        </p:txBody>
      </p:sp>
      <p:sp>
        <p:nvSpPr>
          <p:cNvPr id="3789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0E652A5D-2866-4B5C-A9E8-2A1517F35D56}" type="datetime8">
              <a:rPr lang="en-US">
                <a:solidFill>
                  <a:prstClr val="black"/>
                </a:solidFill>
              </a:rPr>
              <a:pPr>
                <a:defRPr/>
              </a:pPr>
              <a:t>3/23/2026 4:53 AM</a:t>
            </a:fld>
            <a:endParaRPr lang="en-US">
              <a:solidFill>
                <a:prstClr val="black"/>
              </a:solidFill>
            </a:endParaRPr>
          </a:p>
        </p:txBody>
      </p:sp>
      <p:sp>
        <p:nvSpPr>
          <p:cNvPr id="37893" name="Footer Placeholder 5"/>
          <p:cNvSpPr>
            <a:spLocks noGrp="1"/>
          </p:cNvSpPr>
          <p:nvPr>
            <p:ph type="ftr" sz="quarter" idx="4"/>
          </p:nvPr>
        </p:nvSpPr>
        <p:spPr bwMode="auto">
          <a:xfrm>
            <a:off x="0" y="8817905"/>
            <a:ext cx="6286500" cy="464185"/>
          </a:xfrm>
          <a:ln>
            <a:miter lim="800000"/>
            <a:headEnd/>
            <a:tailEnd/>
          </a:ln>
        </p:spPr>
        <p:txBody>
          <a:bodyPr wrap="square" numCol="1" anchorCtr="0" compatLnSpc="1">
            <a:prstTxWarp prst="textNoShape">
              <a:avLst/>
            </a:prstTxWarp>
          </a:bodyPr>
          <a:lstStyle/>
          <a:p>
            <a:pPr>
              <a:defRPr/>
            </a:pPr>
            <a:r>
              <a:rPr lang="en-US" sz="50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p>
          <a:p>
            <a:pPr>
              <a:defRPr/>
            </a:pPr>
            <a:endParaRPr lang="en-US" sz="500">
              <a:solidFill>
                <a:prstClr val="black"/>
              </a:solidFill>
            </a:endParaRPr>
          </a:p>
        </p:txBody>
      </p:sp>
      <p:sp>
        <p:nvSpPr>
          <p:cNvPr id="37894" name="Slide Number Placeholder 6"/>
          <p:cNvSpPr>
            <a:spLocks noGrp="1"/>
          </p:cNvSpPr>
          <p:nvPr>
            <p:ph type="sldNum" sz="quarter" idx="5"/>
          </p:nvPr>
        </p:nvSpPr>
        <p:spPr bwMode="auto">
          <a:xfrm>
            <a:off x="6286501" y="8817905"/>
            <a:ext cx="696884" cy="464185"/>
          </a:xfrm>
          <a:ln>
            <a:miter lim="800000"/>
            <a:headEnd/>
            <a:tailEnd/>
          </a:ln>
        </p:spPr>
        <p:txBody>
          <a:bodyPr wrap="square" numCol="1" anchorCtr="0" compatLnSpc="1">
            <a:prstTxWarp prst="textNoShape">
              <a:avLst/>
            </a:prstTxWarp>
          </a:bodyPr>
          <a:lstStyle/>
          <a:p>
            <a:pPr>
              <a:defRPr/>
            </a:pPr>
            <a:fld id="{FF40FFE3-B7F7-4983-900D-47928737AE41}" type="slidenum">
              <a:rPr lang="en-US">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90725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US">
              <a:solidFill>
                <a:prstClr val="black"/>
              </a:solidFill>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3998EDB5-76D6-4F42-9F6D-0E7FA7264287}" type="datetime8">
              <a:rPr lang="en-US">
                <a:solidFill>
                  <a:prstClr val="black"/>
                </a:solidFill>
              </a:rPr>
              <a:pPr>
                <a:defRPr/>
              </a:pPr>
              <a:t>3/23/2026 4:53 AM</a:t>
            </a:fld>
            <a:endParaRPr lang="en-US">
              <a:solidFill>
                <a:prstClr val="black"/>
              </a:solidFill>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a:defRPr/>
            </a:pPr>
            <a:endParaRPr lang="en-US">
              <a:solidFill>
                <a:prstClr val="black"/>
              </a:solidFill>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ABE806-091C-47E4-A060-0BBDD8BFFEFB}"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24934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2B2976-D5E1-4A5B-87EF-A2148B6090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1734AE-5232-46B3-A7AF-D9B8519D99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Gulim" panose="020B0600000101010101"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
        <p:nvSpPr>
          <p:cNvPr id="332802" name="Rectangle 2">
            <a:extLst>
              <a:ext uri="{FF2B5EF4-FFF2-40B4-BE49-F238E27FC236}">
                <a16:creationId xmlns:a16="http://schemas.microsoft.com/office/drawing/2014/main" id="{03C9E030-DF70-4029-93D7-45C54EBFEB2E}"/>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E30EBA08-95DE-407F-AE02-A90ECCDDFF36}"/>
              </a:ext>
            </a:extLst>
          </p:cNvPr>
          <p:cNvSpPr>
            <a:spLocks noGrp="1" noChangeArrowheads="1"/>
          </p:cNvSpPr>
          <p:nvPr>
            <p:ph type="body" idx="1"/>
          </p:nvPr>
        </p:nvSpPr>
        <p:spPr>
          <a:xfrm>
            <a:off x="914400" y="4343400"/>
            <a:ext cx="5029200" cy="4114800"/>
          </a:xfrm>
        </p:spPr>
        <p:txBody>
          <a:bodyPr/>
          <a:lstStyle/>
          <a:p>
            <a:endParaRPr lang="en-US" altLang="ja-JP">
              <a:ea typeface="MS PGothic" panose="020B0600070205080204" pitchFamily="34" charset="-128"/>
            </a:endParaRPr>
          </a:p>
        </p:txBody>
      </p:sp>
    </p:spTree>
    <p:extLst>
      <p:ext uri="{BB962C8B-B14F-4D97-AF65-F5344CB8AC3E}">
        <p14:creationId xmlns:p14="http://schemas.microsoft.com/office/powerpoint/2010/main" val="144623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2B2976-D5E1-4A5B-87EF-A2148B6090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1734AE-5232-46B3-A7AF-D9B8519D99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Gulim" panose="020B0600000101010101"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
        <p:nvSpPr>
          <p:cNvPr id="332802" name="Rectangle 2">
            <a:extLst>
              <a:ext uri="{FF2B5EF4-FFF2-40B4-BE49-F238E27FC236}">
                <a16:creationId xmlns:a16="http://schemas.microsoft.com/office/drawing/2014/main" id="{03C9E030-DF70-4029-93D7-45C54EBFEB2E}"/>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E30EBA08-95DE-407F-AE02-A90ECCDDFF36}"/>
              </a:ext>
            </a:extLst>
          </p:cNvPr>
          <p:cNvSpPr>
            <a:spLocks noGrp="1" noChangeArrowheads="1"/>
          </p:cNvSpPr>
          <p:nvPr>
            <p:ph type="body" idx="1"/>
          </p:nvPr>
        </p:nvSpPr>
        <p:spPr>
          <a:xfrm>
            <a:off x="914400" y="4343400"/>
            <a:ext cx="5029200" cy="4114800"/>
          </a:xfrm>
        </p:spPr>
        <p:txBody>
          <a:bodyPr/>
          <a:lstStyle/>
          <a:p>
            <a:endParaRPr lang="en-US" altLang="ja-JP">
              <a:ea typeface="MS PGothic" panose="020B0600070205080204" pitchFamily="34" charset="-128"/>
            </a:endParaRPr>
          </a:p>
        </p:txBody>
      </p:sp>
    </p:spTree>
    <p:extLst>
      <p:ext uri="{BB962C8B-B14F-4D97-AF65-F5344CB8AC3E}">
        <p14:creationId xmlns:p14="http://schemas.microsoft.com/office/powerpoint/2010/main" val="26816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658D-B875-4404-83BC-F08D8221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11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FA4131-FF4E-4CCD-A31B-3E55F3698C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8EDB5-76D6-4F42-9F6D-0E7FA7264287}" type="datetime8">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3/23/2026 4:53 AM</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1200" b="0" i="0" u="none" strike="noStrike" kern="1200" cap="none" spc="0" normalizeH="0" baseline="0" noProof="0">
                <a:ln>
                  <a:noFill/>
                </a:ln>
                <a:solidFill>
                  <a:srgbClr val="000000"/>
                </a:solidFill>
                <a:effectLst/>
                <a:uLnTx/>
                <a:uFillTx/>
                <a:latin typeface="Calibri"/>
                <a:ea typeface="+mn-ea"/>
                <a:cs typeface="+mn-cs"/>
              </a:rPr>
            </a:br>
            <a:r>
              <a:rPr kumimoji="0" lang="en-US" sz="1200" b="0" i="0" u="none" strike="noStrike" kern="1200" cap="none" spc="0" normalizeH="0" baseline="0" noProof="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ABE806-091C-47E4-A060-0BBDD8BFFEF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21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5785722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966896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B1AE-391B-4AFA-B455-8DA8823C60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2A9B-FAEF-432C-AA28-448D5F3EB157}"/>
              </a:ext>
            </a:extLst>
          </p:cNvPr>
          <p:cNvSpPr>
            <a:spLocks noGrp="1"/>
          </p:cNvSpPr>
          <p:nvPr>
            <p:ph type="dt" sz="half" idx="10"/>
          </p:nvPr>
        </p:nvSpPr>
        <p:spPr/>
        <p:txBody>
          <a:bodyPr/>
          <a:lstStyle/>
          <a:p>
            <a:fld id="{D83AC08F-A98D-4BB2-920E-94A225A108DE}" type="datetime1">
              <a:rPr lang="en-US" smtClean="0"/>
              <a:t>3/23/2026</a:t>
            </a:fld>
            <a:endParaRPr lang="en-US"/>
          </a:p>
        </p:txBody>
      </p:sp>
      <p:sp>
        <p:nvSpPr>
          <p:cNvPr id="4" name="Footer Placeholder 3">
            <a:extLst>
              <a:ext uri="{FF2B5EF4-FFF2-40B4-BE49-F238E27FC236}">
                <a16:creationId xmlns:a16="http://schemas.microsoft.com/office/drawing/2014/main" id="{971DCCCF-340E-4E7A-98E8-802D4B0535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3B258-07D4-4D39-B36B-C00F4AB1E6A3}"/>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16589691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92E8C-CB2E-4AF0-BD2B-A383FC6EAB39}"/>
              </a:ext>
            </a:extLst>
          </p:cNvPr>
          <p:cNvSpPr>
            <a:spLocks noGrp="1"/>
          </p:cNvSpPr>
          <p:nvPr>
            <p:ph type="dt" sz="half" idx="10"/>
          </p:nvPr>
        </p:nvSpPr>
        <p:spPr/>
        <p:txBody>
          <a:bodyPr/>
          <a:lstStyle/>
          <a:p>
            <a:fld id="{689905CE-CB9D-4C30-98C0-887F860D8E66}" type="datetime1">
              <a:rPr lang="en-US" smtClean="0"/>
              <a:t>3/23/2026</a:t>
            </a:fld>
            <a:endParaRPr lang="en-US"/>
          </a:p>
        </p:txBody>
      </p:sp>
      <p:sp>
        <p:nvSpPr>
          <p:cNvPr id="3" name="Footer Placeholder 2">
            <a:extLst>
              <a:ext uri="{FF2B5EF4-FFF2-40B4-BE49-F238E27FC236}">
                <a16:creationId xmlns:a16="http://schemas.microsoft.com/office/drawing/2014/main" id="{AFBA24DA-CDB3-4C9C-8781-76693A5D3E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274EB3-A3C7-4889-8648-54C10CD0B2BC}"/>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9082458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367F-894F-47A1-947A-B0F3B5FE9C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2D7235A-FC98-48AA-B215-C4E9D29A22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3942D3-8AAF-41E6-BB59-EF4321A7EC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5E645A6-4939-4A07-8509-19CA8268E32B}"/>
              </a:ext>
            </a:extLst>
          </p:cNvPr>
          <p:cNvSpPr>
            <a:spLocks noGrp="1"/>
          </p:cNvSpPr>
          <p:nvPr>
            <p:ph type="dt" sz="half" idx="10"/>
          </p:nvPr>
        </p:nvSpPr>
        <p:spPr/>
        <p:txBody>
          <a:bodyPr/>
          <a:lstStyle/>
          <a:p>
            <a:fld id="{918C9098-C8BB-40CB-81AF-E91CEC61045F}" type="datetime1">
              <a:rPr lang="en-US" smtClean="0"/>
              <a:t>3/23/2026</a:t>
            </a:fld>
            <a:endParaRPr lang="en-US"/>
          </a:p>
        </p:txBody>
      </p:sp>
      <p:sp>
        <p:nvSpPr>
          <p:cNvPr id="6" name="Footer Placeholder 5">
            <a:extLst>
              <a:ext uri="{FF2B5EF4-FFF2-40B4-BE49-F238E27FC236}">
                <a16:creationId xmlns:a16="http://schemas.microsoft.com/office/drawing/2014/main" id="{4D0DF054-117F-42CF-BFC5-64C5C7913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2E07C-17B7-4FC2-B9F7-6E907084DB4A}"/>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42262712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51C9-55FD-4D30-B059-0C95BB677C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A4A1AAA-6390-497C-A79A-B41A0A78737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99BA2B3-AEF1-457B-AAB6-A4D76FB8D5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5A3FE59-8E87-4A5A-9367-02208462CC43}"/>
              </a:ext>
            </a:extLst>
          </p:cNvPr>
          <p:cNvSpPr>
            <a:spLocks noGrp="1"/>
          </p:cNvSpPr>
          <p:nvPr>
            <p:ph type="dt" sz="half" idx="10"/>
          </p:nvPr>
        </p:nvSpPr>
        <p:spPr/>
        <p:txBody>
          <a:bodyPr/>
          <a:lstStyle/>
          <a:p>
            <a:fld id="{B49DA739-A5BB-4138-91EA-F6D8A6E0CBC1}" type="datetime1">
              <a:rPr lang="en-US" smtClean="0"/>
              <a:t>3/23/2026</a:t>
            </a:fld>
            <a:endParaRPr lang="en-US"/>
          </a:p>
        </p:txBody>
      </p:sp>
      <p:sp>
        <p:nvSpPr>
          <p:cNvPr id="6" name="Footer Placeholder 5">
            <a:extLst>
              <a:ext uri="{FF2B5EF4-FFF2-40B4-BE49-F238E27FC236}">
                <a16:creationId xmlns:a16="http://schemas.microsoft.com/office/drawing/2014/main" id="{50EE52B4-31B5-4B20-B519-5CDEC719F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A445F-BAA6-4882-B847-62EBFBBC27CA}"/>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21303720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A1A8-43E4-4ABE-8115-4294FF7E6E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166B7-EC81-42AA-9C84-7290D324C5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FC62B-9535-4ED9-8ABC-7E4BE7B7C823}"/>
              </a:ext>
            </a:extLst>
          </p:cNvPr>
          <p:cNvSpPr>
            <a:spLocks noGrp="1"/>
          </p:cNvSpPr>
          <p:nvPr>
            <p:ph type="dt" sz="half" idx="10"/>
          </p:nvPr>
        </p:nvSpPr>
        <p:spPr/>
        <p:txBody>
          <a:bodyPr/>
          <a:lstStyle/>
          <a:p>
            <a:fld id="{C8920112-1F2F-489E-A701-79811EA0BAC5}" type="datetime1">
              <a:rPr lang="en-US" smtClean="0"/>
              <a:t>3/23/2026</a:t>
            </a:fld>
            <a:endParaRPr lang="en-US"/>
          </a:p>
        </p:txBody>
      </p:sp>
      <p:sp>
        <p:nvSpPr>
          <p:cNvPr id="5" name="Footer Placeholder 4">
            <a:extLst>
              <a:ext uri="{FF2B5EF4-FFF2-40B4-BE49-F238E27FC236}">
                <a16:creationId xmlns:a16="http://schemas.microsoft.com/office/drawing/2014/main" id="{32B96D07-FE57-427C-ADAA-3B0E5271D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3B623-E6B9-4500-A3EC-184F538B013D}"/>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3034490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3BDC2-EE07-4F88-8F65-C7AF9346D69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DE702D-D7A3-445A-AAE0-51A62D4F7F7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60683-5242-4697-9F03-BFDA97DC4903}"/>
              </a:ext>
            </a:extLst>
          </p:cNvPr>
          <p:cNvSpPr>
            <a:spLocks noGrp="1"/>
          </p:cNvSpPr>
          <p:nvPr>
            <p:ph type="dt" sz="half" idx="10"/>
          </p:nvPr>
        </p:nvSpPr>
        <p:spPr/>
        <p:txBody>
          <a:bodyPr/>
          <a:lstStyle/>
          <a:p>
            <a:fld id="{3266AF11-F9B5-40C2-820C-41353759122E}" type="datetime1">
              <a:rPr lang="en-US" smtClean="0"/>
              <a:t>3/23/2026</a:t>
            </a:fld>
            <a:endParaRPr lang="en-US"/>
          </a:p>
        </p:txBody>
      </p:sp>
      <p:sp>
        <p:nvSpPr>
          <p:cNvPr id="5" name="Footer Placeholder 4">
            <a:extLst>
              <a:ext uri="{FF2B5EF4-FFF2-40B4-BE49-F238E27FC236}">
                <a16:creationId xmlns:a16="http://schemas.microsoft.com/office/drawing/2014/main" id="{993750D3-D882-43DE-81A6-53CE31566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C83D7-9BFC-4BC9-9E20-94CEF6D4A0F0}"/>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1106187331"/>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anchor="ctr">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 name="Google Shape;8;p1">
            <a:extLst>
              <a:ext uri="{FF2B5EF4-FFF2-40B4-BE49-F238E27FC236}">
                <a16:creationId xmlns:a16="http://schemas.microsoft.com/office/drawing/2014/main" id="{D75F452E-1DDB-4169-A1FA-6C522EC4A57E}"/>
              </a:ext>
            </a:extLst>
          </p:cNvPr>
          <p:cNvSpPr txBox="1">
            <a:spLocks noGrp="1"/>
          </p:cNvSpPr>
          <p:nvPr>
            <p:ph type="sldNum" idx="13"/>
          </p:nvPr>
        </p:nvSpPr>
        <p:spPr>
          <a:ln/>
        </p:spPr>
        <p:txBody>
          <a:bodyPr/>
          <a:lstStyle>
            <a:lvl1pPr>
              <a:defRPr/>
            </a:lvl1pPr>
          </a:lstStyle>
          <a:p>
            <a:fld id="{2A9A4AD0-DC17-473E-8920-4B9B1D86B690}" type="slidenum">
              <a:rPr lang="en-GB" altLang="en-US"/>
              <a:pPr/>
              <a:t>‹#›</a:t>
            </a:fld>
            <a:endParaRPr lang="en-GB" altLang="en-US"/>
          </a:p>
        </p:txBody>
      </p:sp>
    </p:spTree>
    <p:extLst>
      <p:ext uri="{BB962C8B-B14F-4D97-AF65-F5344CB8AC3E}">
        <p14:creationId xmlns:p14="http://schemas.microsoft.com/office/powerpoint/2010/main" val="107432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41019918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latin typeface="+mn-lt"/>
              </a:defRPr>
            </a:lvl1pPr>
          </a:lstStyle>
          <a:p>
            <a:pPr>
              <a:defRPr/>
            </a:pPr>
            <a:fld id="{38B10E3F-B5AE-4C93-BEF0-3C2BBE2B07A1}" type="slidenum">
              <a:rPr lang="en-US"/>
              <a:pPr>
                <a:defRPr/>
              </a:pPr>
              <a:t>‹#›</a:t>
            </a:fld>
            <a:endParaRPr lang="en-US"/>
          </a:p>
        </p:txBody>
      </p:sp>
    </p:spTree>
    <p:extLst>
      <p:ext uri="{BB962C8B-B14F-4D97-AF65-F5344CB8AC3E}">
        <p14:creationId xmlns:p14="http://schemas.microsoft.com/office/powerpoint/2010/main" val="169568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22466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573629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5030781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787680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113982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3465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84628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59070955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95671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873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60426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3387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7646662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0873074D-5C2D-4033-8A24-4563A5DC1792}" type="slidenum">
              <a:rPr lang="en-US"/>
              <a:pPr>
                <a:defRPr/>
              </a:pPr>
              <a:t>‹#›</a:t>
            </a:fld>
            <a:endParaRPr lang="en-US"/>
          </a:p>
        </p:txBody>
      </p:sp>
    </p:spTree>
    <p:extLst>
      <p:ext uri="{BB962C8B-B14F-4D97-AF65-F5344CB8AC3E}">
        <p14:creationId xmlns:p14="http://schemas.microsoft.com/office/powerpoint/2010/main" val="4267338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E2B1EEAD-DA5D-4DCD-A74C-9AF83FFF129C}" type="slidenum">
              <a:rPr lang="en-US"/>
              <a:pPr>
                <a:defRPr/>
              </a:pPr>
              <a:t>‹#›</a:t>
            </a:fld>
            <a:endParaRPr lang="en-US"/>
          </a:p>
        </p:txBody>
      </p:sp>
    </p:spTree>
    <p:extLst>
      <p:ext uri="{BB962C8B-B14F-4D97-AF65-F5344CB8AC3E}">
        <p14:creationId xmlns:p14="http://schemas.microsoft.com/office/powerpoint/2010/main" val="1087464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6ECEBCFE-6243-44D6-9990-39A02C732581}" type="slidenum">
              <a:rPr lang="en-US"/>
              <a:pPr>
                <a:defRPr/>
              </a:pPr>
              <a:t>‹#›</a:t>
            </a:fld>
            <a:endParaRPr lang="en-US"/>
          </a:p>
        </p:txBody>
      </p:sp>
    </p:spTree>
    <p:extLst>
      <p:ext uri="{BB962C8B-B14F-4D97-AF65-F5344CB8AC3E}">
        <p14:creationId xmlns:p14="http://schemas.microsoft.com/office/powerpoint/2010/main" val="2840057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80498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8722901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7485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246144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95659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19498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29798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87280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37872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37630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337747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02487802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defRPr>
            </a:lvl1pPr>
          </a:lstStyle>
          <a:p>
            <a:pPr>
              <a:defRPr/>
            </a:pPr>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latin typeface="+mn-lt"/>
              </a:defRPr>
            </a:lvl1pPr>
          </a:lstStyle>
          <a:p>
            <a:pPr>
              <a:defRPr/>
            </a:pPr>
            <a:fld id="{148AA0C8-F19F-4666-8474-A599F3EB6F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575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863260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defRPr>
            </a:lvl1pPr>
          </a:lstStyle>
          <a:p>
            <a:pPr>
              <a:defRPr/>
            </a:pPr>
            <a:endParaRPr lang="en-US">
              <a:solidFill>
                <a:srgbClr val="000000"/>
              </a:solidFill>
            </a:endParaRP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latin typeface="+mn-lt"/>
              </a:defRPr>
            </a:lvl1pPr>
          </a:lstStyle>
          <a:p>
            <a:pPr>
              <a:defRPr/>
            </a:pPr>
            <a:fld id="{38B10E3F-B5AE-4C93-BEF0-3C2BBE2B0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345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4528675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409310363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238312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22014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663020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49786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017556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47372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1915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180854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874101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41159478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defRPr>
            </a:lvl1pPr>
          </a:lstStyle>
          <a:p>
            <a:pPr>
              <a:defRPr/>
            </a:pPr>
            <a:endParaRPr lang="en-US">
              <a:solidFill>
                <a:srgbClr val="000000"/>
              </a:solidFill>
            </a:endParaRP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latin typeface="+mn-lt"/>
              </a:defRPr>
            </a:lvl1pPr>
          </a:lstStyle>
          <a:p>
            <a:pPr>
              <a:defRPr/>
            </a:pPr>
            <a:fld id="{38B10E3F-B5AE-4C93-BEF0-3C2BBE2B0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008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0890694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16912489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72476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020171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80606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78265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67844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728416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41423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22459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71436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63349683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defRPr>
            </a:lvl1pPr>
          </a:lstStyle>
          <a:p>
            <a:pPr>
              <a:defRPr/>
            </a:pPr>
            <a:endParaRPr lang="en-US">
              <a:solidFill>
                <a:srgbClr val="000000"/>
              </a:solidFill>
            </a:endParaRP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latin typeface="+mn-lt"/>
              </a:defRPr>
            </a:lvl1pPr>
          </a:lstStyle>
          <a:p>
            <a:pPr>
              <a:defRPr/>
            </a:pPr>
            <a:fld id="{38B10E3F-B5AE-4C93-BEF0-3C2BBE2B0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3409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1730569-5C96-4225-84D6-E146E68EA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96551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mn-ea"/>
              </a:defRPr>
            </a:lvl1pPr>
          </a:lstStyle>
          <a:p>
            <a:pPr>
              <a:defRPr/>
            </a:pPr>
            <a:fld id="{E6908414-88E1-47A7-AECB-022259B28D27}" type="slidenum">
              <a:rPr lang="en-US"/>
              <a:pPr>
                <a:defRPr/>
              </a:pPr>
              <a:t>‹#›</a:t>
            </a:fld>
            <a:endParaRPr lang="en-US"/>
          </a:p>
        </p:txBody>
      </p:sp>
    </p:spTree>
    <p:extLst>
      <p:ext uri="{BB962C8B-B14F-4D97-AF65-F5344CB8AC3E}">
        <p14:creationId xmlns:p14="http://schemas.microsoft.com/office/powerpoint/2010/main" val="2449972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mn-ea"/>
              </a:defRPr>
            </a:lvl1pPr>
          </a:lstStyle>
          <a:p>
            <a:pPr>
              <a:defRPr/>
            </a:pPr>
            <a:fld id="{59A30336-4488-480F-96F1-5A145C683F71}" type="slidenum">
              <a:rPr lang="en-US"/>
              <a:pPr>
                <a:defRPr/>
              </a:pPr>
              <a:t>‹#›</a:t>
            </a:fld>
            <a:endParaRPr lang="en-US"/>
          </a:p>
        </p:txBody>
      </p:sp>
    </p:spTree>
    <p:extLst>
      <p:ext uri="{BB962C8B-B14F-4D97-AF65-F5344CB8AC3E}">
        <p14:creationId xmlns:p14="http://schemas.microsoft.com/office/powerpoint/2010/main" val="24321494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mn-ea"/>
              </a:defRPr>
            </a:lvl1pPr>
          </a:lstStyle>
          <a:p>
            <a:pPr>
              <a:defRPr/>
            </a:pPr>
            <a:fld id="{25A384AB-D8B9-4794-81ED-E60BCA5F1CC0}" type="slidenum">
              <a:rPr lang="en-US"/>
              <a:pPr>
                <a:defRPr/>
              </a:pPr>
              <a:t>‹#›</a:t>
            </a:fld>
            <a:endParaRPr lang="en-US"/>
          </a:p>
        </p:txBody>
      </p:sp>
    </p:spTree>
    <p:extLst>
      <p:ext uri="{BB962C8B-B14F-4D97-AF65-F5344CB8AC3E}">
        <p14:creationId xmlns:p14="http://schemas.microsoft.com/office/powerpoint/2010/main" val="36305055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ea typeface="+mn-ea"/>
              </a:defRPr>
            </a:lvl1pPr>
          </a:lstStyle>
          <a:p>
            <a:pPr>
              <a:defRPr/>
            </a:pPr>
            <a:fld id="{F076C5A8-C1B6-486A-B6EE-AEC26B4A971B}" type="slidenum">
              <a:rPr lang="en-US"/>
              <a:pPr>
                <a:defRPr/>
              </a:pPr>
              <a:t>‹#›</a:t>
            </a:fld>
            <a:endParaRPr lang="en-US"/>
          </a:p>
        </p:txBody>
      </p:sp>
    </p:spTree>
    <p:extLst>
      <p:ext uri="{BB962C8B-B14F-4D97-AF65-F5344CB8AC3E}">
        <p14:creationId xmlns:p14="http://schemas.microsoft.com/office/powerpoint/2010/main" val="41439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065231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ea typeface="+mn-ea"/>
              </a:defRPr>
            </a:lvl1pPr>
          </a:lstStyle>
          <a:p>
            <a:pPr>
              <a:defRPr/>
            </a:pPr>
            <a:fld id="{0AF301E5-1163-4619-A09A-0110AE450D3E}" type="slidenum">
              <a:rPr lang="en-US"/>
              <a:pPr>
                <a:defRPr/>
              </a:pPr>
              <a:t>‹#›</a:t>
            </a:fld>
            <a:endParaRPr lang="en-US"/>
          </a:p>
        </p:txBody>
      </p:sp>
    </p:spTree>
    <p:extLst>
      <p:ext uri="{BB962C8B-B14F-4D97-AF65-F5344CB8AC3E}">
        <p14:creationId xmlns:p14="http://schemas.microsoft.com/office/powerpoint/2010/main" val="26114040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ea typeface="+mn-ea"/>
              </a:defRPr>
            </a:lvl1pPr>
          </a:lstStyle>
          <a:p>
            <a:pPr>
              <a:defRPr/>
            </a:pPr>
            <a:fld id="{0279F074-FBCD-43B8-A6DA-7FB59672EA42}" type="slidenum">
              <a:rPr lang="en-US"/>
              <a:pPr>
                <a:defRPr/>
              </a:pPr>
              <a:t>‹#›</a:t>
            </a:fld>
            <a:endParaRPr lang="en-US"/>
          </a:p>
        </p:txBody>
      </p:sp>
    </p:spTree>
    <p:extLst>
      <p:ext uri="{BB962C8B-B14F-4D97-AF65-F5344CB8AC3E}">
        <p14:creationId xmlns:p14="http://schemas.microsoft.com/office/powerpoint/2010/main" val="2745583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ea typeface="+mn-ea"/>
              </a:defRPr>
            </a:lvl1pPr>
          </a:lstStyle>
          <a:p>
            <a:pPr>
              <a:defRPr/>
            </a:pPr>
            <a:fld id="{0C33E050-5880-41F0-86D7-36995A673CE3}" type="slidenum">
              <a:rPr lang="en-US"/>
              <a:pPr>
                <a:defRPr/>
              </a:pPr>
              <a:t>‹#›</a:t>
            </a:fld>
            <a:endParaRPr lang="en-US"/>
          </a:p>
        </p:txBody>
      </p:sp>
    </p:spTree>
    <p:extLst>
      <p:ext uri="{BB962C8B-B14F-4D97-AF65-F5344CB8AC3E}">
        <p14:creationId xmlns:p14="http://schemas.microsoft.com/office/powerpoint/2010/main" val="5974453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ea typeface="+mn-ea"/>
              </a:defRPr>
            </a:lvl1pPr>
          </a:lstStyle>
          <a:p>
            <a:pPr>
              <a:defRPr/>
            </a:pPr>
            <a:fld id="{DB9BA142-2911-4BED-B049-A3D4BFA17A39}" type="slidenum">
              <a:rPr lang="en-US"/>
              <a:pPr>
                <a:defRPr/>
              </a:pPr>
              <a:t>‹#›</a:t>
            </a:fld>
            <a:endParaRPr lang="en-US"/>
          </a:p>
        </p:txBody>
      </p:sp>
    </p:spTree>
    <p:extLst>
      <p:ext uri="{BB962C8B-B14F-4D97-AF65-F5344CB8AC3E}">
        <p14:creationId xmlns:p14="http://schemas.microsoft.com/office/powerpoint/2010/main" val="13129864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ea typeface="+mn-ea"/>
              </a:defRPr>
            </a:lvl1pPr>
          </a:lstStyle>
          <a:p>
            <a:pPr>
              <a:defRPr/>
            </a:pPr>
            <a:fld id="{8373D776-57BC-4F54-A714-2321D3E69D57}" type="slidenum">
              <a:rPr lang="en-US"/>
              <a:pPr>
                <a:defRPr/>
              </a:pPr>
              <a:t>‹#›</a:t>
            </a:fld>
            <a:endParaRPr lang="en-US"/>
          </a:p>
        </p:txBody>
      </p:sp>
    </p:spTree>
    <p:extLst>
      <p:ext uri="{BB962C8B-B14F-4D97-AF65-F5344CB8AC3E}">
        <p14:creationId xmlns:p14="http://schemas.microsoft.com/office/powerpoint/2010/main" val="640178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mn-ea"/>
              </a:defRPr>
            </a:lvl1pPr>
          </a:lstStyle>
          <a:p>
            <a:pPr>
              <a:defRPr/>
            </a:pPr>
            <a:fld id="{C5544512-A2B3-4595-92A7-6B33C3ADC214}" type="slidenum">
              <a:rPr lang="en-US"/>
              <a:pPr>
                <a:defRPr/>
              </a:pPr>
              <a:t>‹#›</a:t>
            </a:fld>
            <a:endParaRPr lang="en-US"/>
          </a:p>
        </p:txBody>
      </p:sp>
    </p:spTree>
    <p:extLst>
      <p:ext uri="{BB962C8B-B14F-4D97-AF65-F5344CB8AC3E}">
        <p14:creationId xmlns:p14="http://schemas.microsoft.com/office/powerpoint/2010/main" val="29833337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mn-ea"/>
              </a:defRPr>
            </a:lvl1pPr>
          </a:lstStyle>
          <a:p>
            <a:pPr>
              <a:defRPr/>
            </a:pPr>
            <a:fld id="{6EDEFD71-720E-4BC8-9EAE-B67DB820EA51}" type="slidenum">
              <a:rPr lang="en-US"/>
              <a:pPr>
                <a:defRPr/>
              </a:pPr>
              <a:t>‹#›</a:t>
            </a:fld>
            <a:endParaRPr lang="en-US"/>
          </a:p>
        </p:txBody>
      </p:sp>
    </p:spTree>
    <p:extLst>
      <p:ext uri="{BB962C8B-B14F-4D97-AF65-F5344CB8AC3E}">
        <p14:creationId xmlns:p14="http://schemas.microsoft.com/office/powerpoint/2010/main" val="31219244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ea typeface="+mn-ea"/>
              </a:defRPr>
            </a:lvl1pPr>
          </a:lstStyle>
          <a:p>
            <a:pPr>
              <a:defRPr/>
            </a:pPr>
            <a:fld id="{0D5B85A5-6DF7-49EA-A4CA-5CF3ABD38155}" type="slidenum">
              <a:rPr lang="en-US"/>
              <a:pPr>
                <a:defRPr/>
              </a:pPr>
              <a:t>‹#›</a:t>
            </a:fld>
            <a:endParaRPr lang="en-US"/>
          </a:p>
        </p:txBody>
      </p:sp>
    </p:spTree>
    <p:extLst>
      <p:ext uri="{BB962C8B-B14F-4D97-AF65-F5344CB8AC3E}">
        <p14:creationId xmlns:p14="http://schemas.microsoft.com/office/powerpoint/2010/main" val="31005949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7"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Arial" charset="0"/>
                <a:ea typeface="+mn-ea"/>
              </a:defRPr>
            </a:lvl1pPr>
          </a:lstStyle>
          <a:p>
            <a:pPr>
              <a:defRPr/>
            </a:pPr>
            <a:fld id="{8C8AA744-F955-4992-82D0-1F1FD9330258}" type="slidenum">
              <a:rPr lang="en-US"/>
              <a:pPr>
                <a:defRPr/>
              </a:pPr>
              <a:t>‹#›</a:t>
            </a:fld>
            <a:endParaRPr lang="en-US"/>
          </a:p>
        </p:txBody>
      </p:sp>
    </p:spTree>
    <p:extLst>
      <p:ext uri="{BB962C8B-B14F-4D97-AF65-F5344CB8AC3E}">
        <p14:creationId xmlns:p14="http://schemas.microsoft.com/office/powerpoint/2010/main" val="3523551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7"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Arial" charset="0"/>
                <a:ea typeface="+mn-ea"/>
              </a:defRPr>
            </a:lvl1pPr>
          </a:lstStyle>
          <a:p>
            <a:pPr>
              <a:defRPr/>
            </a:pPr>
            <a:fld id="{B806BDAF-4ACB-402D-99C5-4B5212393097}" type="slidenum">
              <a:rPr lang="en-US"/>
              <a:pPr>
                <a:defRPr/>
              </a:pPr>
              <a:t>‹#›</a:t>
            </a:fld>
            <a:endParaRPr lang="en-US"/>
          </a:p>
        </p:txBody>
      </p:sp>
    </p:spTree>
    <p:extLst>
      <p:ext uri="{BB962C8B-B14F-4D97-AF65-F5344CB8AC3E}">
        <p14:creationId xmlns:p14="http://schemas.microsoft.com/office/powerpoint/2010/main" val="350962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7217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7"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Arial" charset="0"/>
                <a:ea typeface="+mn-ea"/>
              </a:defRPr>
            </a:lvl1pPr>
          </a:lstStyle>
          <a:p>
            <a:pPr>
              <a:defRPr/>
            </a:pPr>
            <a:fld id="{F8BE90C0-44EE-4C37-AB87-C43D8FE092A7}" type="slidenum">
              <a:rPr lang="en-US"/>
              <a:pPr>
                <a:defRPr/>
              </a:pPr>
              <a:t>‹#›</a:t>
            </a:fld>
            <a:endParaRPr lang="en-US"/>
          </a:p>
        </p:txBody>
      </p:sp>
    </p:spTree>
    <p:extLst>
      <p:ext uri="{BB962C8B-B14F-4D97-AF65-F5344CB8AC3E}">
        <p14:creationId xmlns:p14="http://schemas.microsoft.com/office/powerpoint/2010/main" val="3692127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atin typeface="Arial" charset="0"/>
                <a:ea typeface="+mn-ea"/>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ea typeface="+mn-ea"/>
              </a:defRPr>
            </a:lvl1pPr>
          </a:lstStyle>
          <a:p>
            <a:pPr>
              <a:defRPr/>
            </a:pPr>
            <a:fld id="{ED55A082-EBEA-4258-B0EB-3FBBCB897D38}" type="slidenum">
              <a:rPr lang="en-US"/>
              <a:pPr>
                <a:defRPr/>
              </a:pPr>
              <a:t>‹#›</a:t>
            </a:fld>
            <a:endParaRPr lang="en-US"/>
          </a:p>
        </p:txBody>
      </p:sp>
    </p:spTree>
    <p:extLst>
      <p:ext uri="{BB962C8B-B14F-4D97-AF65-F5344CB8AC3E}">
        <p14:creationId xmlns:p14="http://schemas.microsoft.com/office/powerpoint/2010/main" val="19056472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5BC6BE-7930-4B3A-B721-CBCD7D78D7EE}" type="slidenum">
              <a:rPr lang="en-US" altLang="en-US" smtClean="0"/>
              <a:pPr/>
              <a:t>‹#›</a:t>
            </a:fld>
            <a:endParaRPr lang="en-US" altLang="en-US"/>
          </a:p>
        </p:txBody>
      </p:sp>
    </p:spTree>
    <p:extLst>
      <p:ext uri="{BB962C8B-B14F-4D97-AF65-F5344CB8AC3E}">
        <p14:creationId xmlns:p14="http://schemas.microsoft.com/office/powerpoint/2010/main" val="2874329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51E692-4C9C-4E71-9C0A-788DCB4BC9E7}" type="slidenum">
              <a:rPr lang="en-US" altLang="en-US" smtClean="0"/>
              <a:pPr/>
              <a:t>‹#›</a:t>
            </a:fld>
            <a:endParaRPr lang="en-US" altLang="en-US"/>
          </a:p>
        </p:txBody>
      </p:sp>
    </p:spTree>
    <p:extLst>
      <p:ext uri="{BB962C8B-B14F-4D97-AF65-F5344CB8AC3E}">
        <p14:creationId xmlns:p14="http://schemas.microsoft.com/office/powerpoint/2010/main" val="25887391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DDA54AE-B83B-4172-976E-1A9D210DF5EC}" type="slidenum">
              <a:rPr lang="en-US" altLang="en-US" smtClean="0"/>
              <a:pPr/>
              <a:t>‹#›</a:t>
            </a:fld>
            <a:endParaRPr lang="en-US" altLang="en-US"/>
          </a:p>
        </p:txBody>
      </p:sp>
    </p:spTree>
    <p:extLst>
      <p:ext uri="{BB962C8B-B14F-4D97-AF65-F5344CB8AC3E}">
        <p14:creationId xmlns:p14="http://schemas.microsoft.com/office/powerpoint/2010/main" val="966620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9D680C-9971-4BFE-9383-62C659CB157E}" type="slidenum">
              <a:rPr lang="en-US" altLang="en-US" smtClean="0"/>
              <a:pPr/>
              <a:t>‹#›</a:t>
            </a:fld>
            <a:endParaRPr lang="en-US" altLang="en-US"/>
          </a:p>
        </p:txBody>
      </p:sp>
    </p:spTree>
    <p:extLst>
      <p:ext uri="{BB962C8B-B14F-4D97-AF65-F5344CB8AC3E}">
        <p14:creationId xmlns:p14="http://schemas.microsoft.com/office/powerpoint/2010/main" val="24031578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FE0342EF-88DB-4904-8BC4-C8AB9B648AB0}" type="slidenum">
              <a:rPr lang="en-US" altLang="en-US" smtClean="0"/>
              <a:pPr/>
              <a:t>‹#›</a:t>
            </a:fld>
            <a:endParaRPr lang="en-US" altLang="en-US"/>
          </a:p>
        </p:txBody>
      </p:sp>
    </p:spTree>
    <p:extLst>
      <p:ext uri="{BB962C8B-B14F-4D97-AF65-F5344CB8AC3E}">
        <p14:creationId xmlns:p14="http://schemas.microsoft.com/office/powerpoint/2010/main" val="952214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B1FC64A-2C0E-4640-AFA8-D39BBA7FB610}" type="slidenum">
              <a:rPr lang="en-US" altLang="en-US" smtClean="0"/>
              <a:pPr/>
              <a:t>‹#›</a:t>
            </a:fld>
            <a:endParaRPr lang="en-US" altLang="en-US"/>
          </a:p>
        </p:txBody>
      </p:sp>
    </p:spTree>
    <p:extLst>
      <p:ext uri="{BB962C8B-B14F-4D97-AF65-F5344CB8AC3E}">
        <p14:creationId xmlns:p14="http://schemas.microsoft.com/office/powerpoint/2010/main" val="18349312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E6D4B14C-51EE-4D28-B165-A69B849E1349}" type="slidenum">
              <a:rPr lang="en-US" altLang="en-US" smtClean="0"/>
              <a:pPr/>
              <a:t>‹#›</a:t>
            </a:fld>
            <a:endParaRPr lang="en-US" altLang="en-US"/>
          </a:p>
        </p:txBody>
      </p:sp>
    </p:spTree>
    <p:extLst>
      <p:ext uri="{BB962C8B-B14F-4D97-AF65-F5344CB8AC3E}">
        <p14:creationId xmlns:p14="http://schemas.microsoft.com/office/powerpoint/2010/main" val="3393031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2C0A599-1EEA-4E6A-81F0-EB659C5CB7C1}" type="slidenum">
              <a:rPr lang="en-US" altLang="en-US" smtClean="0"/>
              <a:pPr/>
              <a:t>‹#›</a:t>
            </a:fld>
            <a:endParaRPr lang="en-US" altLang="en-US"/>
          </a:p>
        </p:txBody>
      </p:sp>
    </p:spTree>
    <p:extLst>
      <p:ext uri="{BB962C8B-B14F-4D97-AF65-F5344CB8AC3E}">
        <p14:creationId xmlns:p14="http://schemas.microsoft.com/office/powerpoint/2010/main" val="98509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63612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0D70C2-110B-468C-AEF6-2644BD4AC460}" type="slidenum">
              <a:rPr lang="en-US" altLang="en-US" smtClean="0"/>
              <a:pPr/>
              <a:t>‹#›</a:t>
            </a:fld>
            <a:endParaRPr lang="en-US" altLang="en-US"/>
          </a:p>
        </p:txBody>
      </p:sp>
    </p:spTree>
    <p:extLst>
      <p:ext uri="{BB962C8B-B14F-4D97-AF65-F5344CB8AC3E}">
        <p14:creationId xmlns:p14="http://schemas.microsoft.com/office/powerpoint/2010/main" val="36086417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777248D-72E8-4262-A1EB-784985142B4F}" type="slidenum">
              <a:rPr lang="en-US" altLang="en-US" smtClean="0"/>
              <a:pPr/>
              <a:t>‹#›</a:t>
            </a:fld>
            <a:endParaRPr lang="en-US" altLang="en-US"/>
          </a:p>
        </p:txBody>
      </p:sp>
    </p:spTree>
    <p:extLst>
      <p:ext uri="{BB962C8B-B14F-4D97-AF65-F5344CB8AC3E}">
        <p14:creationId xmlns:p14="http://schemas.microsoft.com/office/powerpoint/2010/main" val="3668426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4B81E-8AE8-4C1E-93C8-69757A00DE7F}" type="slidenum">
              <a:rPr lang="en-US" altLang="en-US" smtClean="0"/>
              <a:pPr/>
              <a:t>‹#›</a:t>
            </a:fld>
            <a:endParaRPr lang="en-US" altLang="en-US"/>
          </a:p>
        </p:txBody>
      </p:sp>
    </p:spTree>
    <p:extLst>
      <p:ext uri="{BB962C8B-B14F-4D97-AF65-F5344CB8AC3E}">
        <p14:creationId xmlns:p14="http://schemas.microsoft.com/office/powerpoint/2010/main" val="20651900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4910-1E9C-4CF9-9528-1CFD5005908A}"/>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C0BA30-7D65-4274-A603-E52514FABB57}"/>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B7CF77-6BDD-42C2-A1E8-7AE7F9AA4A1B}"/>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B1A256-8941-4685-A2D3-226BD870846F}"/>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8F98710-54CB-44C7-ADEA-BD32789A3C3A}"/>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1508A6-2557-4A6B-AD0D-ABB51F3D5E5F}"/>
              </a:ext>
            </a:extLst>
          </p:cNvPr>
          <p:cNvSpPr>
            <a:spLocks noGrp="1"/>
          </p:cNvSpPr>
          <p:nvPr>
            <p:ph type="sldNum" sz="quarter" idx="12"/>
          </p:nvPr>
        </p:nvSpPr>
        <p:spPr>
          <a:xfrm>
            <a:off x="6553200" y="6248400"/>
            <a:ext cx="1905000" cy="457200"/>
          </a:xfrm>
        </p:spPr>
        <p:txBody>
          <a:bodyPr/>
          <a:lstStyle>
            <a:lvl1pPr>
              <a:defRPr/>
            </a:lvl1pPr>
          </a:lstStyle>
          <a:p>
            <a:fld id="{2B5C8969-4E81-4819-BAB2-AE620F97B0F7}" type="slidenum">
              <a:rPr lang="en-US" altLang="en-US"/>
              <a:pPr/>
              <a:t>‹#›</a:t>
            </a:fld>
            <a:endParaRPr lang="en-US" altLang="en-US"/>
          </a:p>
        </p:txBody>
      </p:sp>
    </p:spTree>
    <p:extLst>
      <p:ext uri="{BB962C8B-B14F-4D97-AF65-F5344CB8AC3E}">
        <p14:creationId xmlns:p14="http://schemas.microsoft.com/office/powerpoint/2010/main" val="28216377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974D-D13E-46A8-80F6-10920824E6B1}"/>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5085B0-8B0E-4180-8A08-C990BB22F066}"/>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8DC006-9080-44F3-93F8-C5697C4C2CD1}"/>
              </a:ext>
            </a:extLst>
          </p:cNvPr>
          <p:cNvSpPr>
            <a:spLocks noGrp="1"/>
          </p:cNvSpPr>
          <p:nvPr>
            <p:ph sz="quarter" idx="2"/>
          </p:nvPr>
        </p:nvSpPr>
        <p:spPr>
          <a:xfrm>
            <a:off x="46482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03FE6250-F368-43B3-AA8A-66BC16C98D50}"/>
              </a:ext>
            </a:extLst>
          </p:cNvPr>
          <p:cNvSpPr>
            <a:spLocks noGrp="1"/>
          </p:cNvSpPr>
          <p:nvPr>
            <p:ph sz="quarter" idx="3"/>
          </p:nvPr>
        </p:nvSpPr>
        <p:spPr>
          <a:xfrm>
            <a:off x="46482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A6E7D53-7546-4E8C-878E-18F1AFDC8EC9}"/>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D4C44E53-5C22-4D66-A246-9CCBC971D56A}"/>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89D9EEB9-75CE-4309-A6D0-240951915297}"/>
              </a:ext>
            </a:extLst>
          </p:cNvPr>
          <p:cNvSpPr>
            <a:spLocks noGrp="1"/>
          </p:cNvSpPr>
          <p:nvPr>
            <p:ph type="sldNum" sz="quarter" idx="12"/>
          </p:nvPr>
        </p:nvSpPr>
        <p:spPr>
          <a:xfrm>
            <a:off x="6553200" y="6248400"/>
            <a:ext cx="1905000" cy="457200"/>
          </a:xfrm>
        </p:spPr>
        <p:txBody>
          <a:bodyPr/>
          <a:lstStyle>
            <a:lvl1pPr>
              <a:defRPr/>
            </a:lvl1pPr>
          </a:lstStyle>
          <a:p>
            <a:fld id="{1CA11157-3046-4D85-ACB3-1159802BF683}" type="slidenum">
              <a:rPr lang="en-US" altLang="en-US"/>
              <a:pPr/>
              <a:t>‹#›</a:t>
            </a:fld>
            <a:endParaRPr lang="en-US" altLang="en-US"/>
          </a:p>
        </p:txBody>
      </p:sp>
    </p:spTree>
    <p:extLst>
      <p:ext uri="{BB962C8B-B14F-4D97-AF65-F5344CB8AC3E}">
        <p14:creationId xmlns:p14="http://schemas.microsoft.com/office/powerpoint/2010/main" val="38820758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94C9-011D-4BF5-90A1-CC081D453A8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B4D50A1-8C8F-403B-96DA-640D2DC54FE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5068A2-D714-4CEA-9970-47A3E39A8620}"/>
              </a:ext>
            </a:extLst>
          </p:cNvPr>
          <p:cNvSpPr>
            <a:spLocks noGrp="1"/>
          </p:cNvSpPr>
          <p:nvPr>
            <p:ph type="dt" sz="half" idx="10"/>
          </p:nvPr>
        </p:nvSpPr>
        <p:spPr/>
        <p:txBody>
          <a:bodyPr/>
          <a:lstStyle/>
          <a:p>
            <a:fld id="{3C290813-0E04-4B70-AA7F-113B83A7E410}" type="datetime1">
              <a:rPr lang="en-US" smtClean="0"/>
              <a:t>3/23/2026</a:t>
            </a:fld>
            <a:endParaRPr lang="en-US"/>
          </a:p>
        </p:txBody>
      </p:sp>
      <p:sp>
        <p:nvSpPr>
          <p:cNvPr id="5" name="Footer Placeholder 4">
            <a:extLst>
              <a:ext uri="{FF2B5EF4-FFF2-40B4-BE49-F238E27FC236}">
                <a16:creationId xmlns:a16="http://schemas.microsoft.com/office/drawing/2014/main" id="{80CC0E9A-FEF1-4DA6-A8B3-8382ECB7F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9903C-1AF9-43C2-A069-31BE91BCA687}"/>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2550813535"/>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9F42-202E-4A64-AC37-EC5314253F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41CB0-49CB-453E-A8A0-F5C662B9C1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53002-4DF6-4E51-8684-806B2C475A33}"/>
              </a:ext>
            </a:extLst>
          </p:cNvPr>
          <p:cNvSpPr>
            <a:spLocks noGrp="1"/>
          </p:cNvSpPr>
          <p:nvPr>
            <p:ph type="dt" sz="half" idx="10"/>
          </p:nvPr>
        </p:nvSpPr>
        <p:spPr/>
        <p:txBody>
          <a:bodyPr/>
          <a:lstStyle/>
          <a:p>
            <a:fld id="{5778FFDE-4044-4E74-BE50-C9858A26C2EB}" type="datetime1">
              <a:rPr lang="en-US" smtClean="0"/>
              <a:t>3/23/2026</a:t>
            </a:fld>
            <a:endParaRPr lang="en-US"/>
          </a:p>
        </p:txBody>
      </p:sp>
      <p:sp>
        <p:nvSpPr>
          <p:cNvPr id="5" name="Footer Placeholder 4">
            <a:extLst>
              <a:ext uri="{FF2B5EF4-FFF2-40B4-BE49-F238E27FC236}">
                <a16:creationId xmlns:a16="http://schemas.microsoft.com/office/drawing/2014/main" id="{6D73ED63-15C5-41C0-BAB2-CF9475E1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23E3C-EE33-4F8F-828B-AC6D6DE92F73}"/>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1356863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207E-DA07-4152-88C5-227B1C57873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2B0F0E8-8122-4E4B-8B69-7CE50DAD3FD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986923-F778-4415-9B6B-FE2E46EEFA01}"/>
              </a:ext>
            </a:extLst>
          </p:cNvPr>
          <p:cNvSpPr>
            <a:spLocks noGrp="1"/>
          </p:cNvSpPr>
          <p:nvPr>
            <p:ph type="dt" sz="half" idx="10"/>
          </p:nvPr>
        </p:nvSpPr>
        <p:spPr/>
        <p:txBody>
          <a:bodyPr/>
          <a:lstStyle/>
          <a:p>
            <a:fld id="{2B88E37C-32EB-4CAF-849F-ABAF2A1DAF62}" type="datetime1">
              <a:rPr lang="en-US" smtClean="0"/>
              <a:t>3/23/2026</a:t>
            </a:fld>
            <a:endParaRPr lang="en-US"/>
          </a:p>
        </p:txBody>
      </p:sp>
      <p:sp>
        <p:nvSpPr>
          <p:cNvPr id="5" name="Footer Placeholder 4">
            <a:extLst>
              <a:ext uri="{FF2B5EF4-FFF2-40B4-BE49-F238E27FC236}">
                <a16:creationId xmlns:a16="http://schemas.microsoft.com/office/drawing/2014/main" id="{ABF3B428-2D0D-42F7-B152-4F1C6526F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1906E-5237-4FAC-86E0-0765B3D1372B}"/>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204774346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1448-3B66-41F5-9F1E-6B7490B20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3BE91-4C7E-40A2-8EFE-06D64A096A7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319BE0-A5CD-40AD-A759-009365E32DA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E7F159-A2BA-4FFF-BFAE-262432D0D497}"/>
              </a:ext>
            </a:extLst>
          </p:cNvPr>
          <p:cNvSpPr>
            <a:spLocks noGrp="1"/>
          </p:cNvSpPr>
          <p:nvPr>
            <p:ph type="dt" sz="half" idx="10"/>
          </p:nvPr>
        </p:nvSpPr>
        <p:spPr/>
        <p:txBody>
          <a:bodyPr/>
          <a:lstStyle/>
          <a:p>
            <a:fld id="{BC0074E9-4703-4DC3-BDE0-EA1061F4CA35}" type="datetime1">
              <a:rPr lang="en-US" smtClean="0"/>
              <a:t>3/23/2026</a:t>
            </a:fld>
            <a:endParaRPr lang="en-US"/>
          </a:p>
        </p:txBody>
      </p:sp>
      <p:sp>
        <p:nvSpPr>
          <p:cNvPr id="6" name="Footer Placeholder 5">
            <a:extLst>
              <a:ext uri="{FF2B5EF4-FFF2-40B4-BE49-F238E27FC236}">
                <a16:creationId xmlns:a16="http://schemas.microsoft.com/office/drawing/2014/main" id="{36CBAC4E-C1B0-4058-BF3A-B8D0FCF03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F0B8F-A4C4-487F-8AA1-0C8B4EC1ED7A}"/>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10910698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3E76-7BF6-47BA-934E-618A02A72F0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0B0D66-F177-4FE9-BB7D-4C9CB2D283C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410148E-C481-464D-BB39-572E0338621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3B199D-88F3-40E6-9FBE-04A219D743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95AA46C-05EC-46D6-A70A-6C03313B34D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4191E-E0F2-4B02-83D6-EA7696D6F76A}"/>
              </a:ext>
            </a:extLst>
          </p:cNvPr>
          <p:cNvSpPr>
            <a:spLocks noGrp="1"/>
          </p:cNvSpPr>
          <p:nvPr>
            <p:ph type="dt" sz="half" idx="10"/>
          </p:nvPr>
        </p:nvSpPr>
        <p:spPr/>
        <p:txBody>
          <a:bodyPr/>
          <a:lstStyle/>
          <a:p>
            <a:fld id="{B3576789-E6F5-4372-9573-48CD8B062CE5}" type="datetime1">
              <a:rPr lang="en-US" smtClean="0"/>
              <a:t>3/23/2026</a:t>
            </a:fld>
            <a:endParaRPr lang="en-US"/>
          </a:p>
        </p:txBody>
      </p:sp>
      <p:sp>
        <p:nvSpPr>
          <p:cNvPr id="8" name="Footer Placeholder 7">
            <a:extLst>
              <a:ext uri="{FF2B5EF4-FFF2-40B4-BE49-F238E27FC236}">
                <a16:creationId xmlns:a16="http://schemas.microsoft.com/office/drawing/2014/main" id="{877A45E5-5145-4FC7-880D-A4BD181A84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FB95C6-9146-4802-AD01-C6975FA54C7F}"/>
              </a:ext>
            </a:extLst>
          </p:cNvPr>
          <p:cNvSpPr>
            <a:spLocks noGrp="1"/>
          </p:cNvSpPr>
          <p:nvPr>
            <p:ph type="sldNum" sz="quarter" idx="12"/>
          </p:nvPr>
        </p:nvSpPr>
        <p:spPr/>
        <p:txBody>
          <a:bodyPr/>
          <a:lstStyle/>
          <a:p>
            <a:fld id="{38F28C8B-1AE6-4FEE-BBF6-44E2D9C1E95E}" type="slidenum">
              <a:rPr lang="en-US" smtClean="0"/>
              <a:t>‹#›</a:t>
            </a:fld>
            <a:endParaRPr lang="en-US"/>
          </a:p>
        </p:txBody>
      </p:sp>
    </p:spTree>
    <p:extLst>
      <p:ext uri="{BB962C8B-B14F-4D97-AF65-F5344CB8AC3E}">
        <p14:creationId xmlns:p14="http://schemas.microsoft.com/office/powerpoint/2010/main" val="126914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4.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png"/><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image" Target="../media/image3.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7.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5" y="6007100"/>
            <a:ext cx="91598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827" r:id="rId1"/>
    <p:sldLayoutId id="2147484828" r:id="rId2"/>
    <p:sldLayoutId id="2147484829" r:id="rId3"/>
    <p:sldLayoutId id="2147484830" r:id="rId4"/>
    <p:sldLayoutId id="2147484831" r:id="rId5"/>
    <p:sldLayoutId id="2147484832" r:id="rId6"/>
    <p:sldLayoutId id="2147484833" r:id="rId7"/>
    <p:sldLayoutId id="2147484834" r:id="rId8"/>
    <p:sldLayoutId id="2147484835" r:id="rId9"/>
    <p:sldLayoutId id="2147484870" r:id="rId10"/>
    <p:sldLayoutId id="2147484871" r:id="rId11"/>
    <p:sldLayoutId id="2147484874"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a:t>Click to edit Master title style</a:t>
            </a:r>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83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9218" name="Picture 25" descr="7-00029_BAK_v03TO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75" y="6007100"/>
            <a:ext cx="91598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220"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938" r:id="rId10"/>
    <p:sldLayoutId id="2147484939" r:id="rId11"/>
    <p:sldLayoutId id="2147484940" r:id="rId12"/>
    <p:sldLayoutId id="2147484941" r:id="rId13"/>
    <p:sldLayoutId id="2147484942" r:id="rId14"/>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8"/>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9"/>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75" y="6007100"/>
            <a:ext cx="91598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291303"/>
      </p:ext>
    </p:extLst>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 id="2147485205" r:id="rId12"/>
    <p:sldLayoutId id="2147485206" r:id="rId13"/>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5" y="6007100"/>
            <a:ext cx="91598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251820"/>
      </p:ext>
    </p:extLst>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 id="2147485221"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5" y="6007100"/>
            <a:ext cx="91598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690394"/>
      </p:ext>
    </p:extLst>
  </p:cSld>
  <p:clrMap bg1="lt1" tx1="dk1" bg2="lt2" tx2="dk2" accent1="accent1" accent2="accent2" accent3="accent3" accent4="accent4" accent5="accent5" accent6="accent6" hlink="hlink" folHlink="folHlink"/>
  <p:sldLayoutIdLst>
    <p:sldLayoutId id="2147485260" r:id="rId1"/>
    <p:sldLayoutId id="2147485261" r:id="rId2"/>
    <p:sldLayoutId id="2147485262" r:id="rId3"/>
    <p:sldLayoutId id="2147485263" r:id="rId4"/>
    <p:sldLayoutId id="2147485264" r:id="rId5"/>
    <p:sldLayoutId id="2147485265" r:id="rId6"/>
    <p:sldLayoutId id="2147485266" r:id="rId7"/>
    <p:sldLayoutId id="2147485267" r:id="rId8"/>
    <p:sldLayoutId id="2147485268" r:id="rId9"/>
    <p:sldLayoutId id="2147485269" r:id="rId10"/>
    <p:sldLayoutId id="2147485270" r:id="rId11"/>
    <p:sldLayoutId id="2147485271" r:id="rId12"/>
    <p:sldLayoutId id="2147485272" r:id="rId13"/>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latinLnBrk="0">
              <a:defRPr kumimoji="0" sz="1400" b="0">
                <a:solidFill>
                  <a:srgbClr val="000000"/>
                </a:solidFill>
                <a:latin typeface="Times New Roman" pitchFamily="18" charset="0"/>
                <a:ea typeface="Gulim" pitchFamily="34" charset="-127"/>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0">
              <a:defRPr kumimoji="0" sz="1400" b="0">
                <a:solidFill>
                  <a:srgbClr val="000000"/>
                </a:solidFill>
                <a:latin typeface="Times New Roman" pitchFamily="18" charset="0"/>
                <a:ea typeface="Gulim" pitchFamily="34" charset="-127"/>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0">
              <a:defRPr kumimoji="0" sz="1400" b="0">
                <a:solidFill>
                  <a:srgbClr val="000000"/>
                </a:solidFill>
                <a:latin typeface="Times New Roman" pitchFamily="18" charset="0"/>
                <a:ea typeface="Gulim" pitchFamily="34" charset="-127"/>
              </a:defRPr>
            </a:lvl1pPr>
          </a:lstStyle>
          <a:p>
            <a:pPr>
              <a:defRPr/>
            </a:pPr>
            <a:fld id="{8E9CA555-9F88-412B-9F30-E92C5F0F921A}" type="slidenum">
              <a:rPr lang="en-US"/>
              <a:pPr>
                <a:defRPr/>
              </a:pPr>
              <a:t>‹#›</a:t>
            </a:fld>
            <a:endParaRPr lang="en-US"/>
          </a:p>
        </p:txBody>
      </p:sp>
    </p:spTree>
    <p:extLst>
      <p:ext uri="{BB962C8B-B14F-4D97-AF65-F5344CB8AC3E}">
        <p14:creationId xmlns:p14="http://schemas.microsoft.com/office/powerpoint/2010/main" val="848852508"/>
      </p:ext>
    </p:extLst>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 id="2147485285" r:id="rId12"/>
    <p:sldLayoutId id="2147485286" r:id="rId13"/>
    <p:sldLayoutId id="2147485287" r:id="rId14"/>
    <p:sldLayoutId id="2147485288" r:id="rId15"/>
    <p:sldLayoutId id="2147485289"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20060885"/>
      </p:ext>
    </p:extLst>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 id="2147485345" r:id="rId10"/>
    <p:sldLayoutId id="2147485346" r:id="rId11"/>
    <p:sldLayoutId id="2147485347" r:id="rId12"/>
    <p:sldLayoutId id="214748534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6396E-2031-441A-90E5-E3467AE31A2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09AAF3-E67E-4417-A2F8-3D63DE7101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C37E3-99F4-4D6A-A66C-943007959B4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408B65-66F4-4EE3-83F5-357940DFA41D}" type="datetime1">
              <a:rPr lang="en-US" smtClean="0"/>
              <a:t>3/23/2026</a:t>
            </a:fld>
            <a:endParaRPr lang="en-US"/>
          </a:p>
        </p:txBody>
      </p:sp>
      <p:sp>
        <p:nvSpPr>
          <p:cNvPr id="5" name="Footer Placeholder 4">
            <a:extLst>
              <a:ext uri="{FF2B5EF4-FFF2-40B4-BE49-F238E27FC236}">
                <a16:creationId xmlns:a16="http://schemas.microsoft.com/office/drawing/2014/main" id="{8C2265AD-465C-4893-8B50-05E2E913652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BEEB49-19CE-402E-A16D-DBA511E9F1A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28C8B-1AE6-4FEE-BBF6-44E2D9C1E95E}" type="slidenum">
              <a:rPr lang="en-US" smtClean="0"/>
              <a:t>‹#›</a:t>
            </a:fld>
            <a:endParaRPr lang="en-US"/>
          </a:p>
        </p:txBody>
      </p:sp>
    </p:spTree>
    <p:extLst>
      <p:ext uri="{BB962C8B-B14F-4D97-AF65-F5344CB8AC3E}">
        <p14:creationId xmlns:p14="http://schemas.microsoft.com/office/powerpoint/2010/main" val="249726354"/>
      </p:ext>
    </p:extLst>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 id="2147485353" r:id="rId4"/>
    <p:sldLayoutId id="2147485354" r:id="rId5"/>
    <p:sldLayoutId id="2147485355" r:id="rId6"/>
    <p:sldLayoutId id="2147485356" r:id="rId7"/>
    <p:sldLayoutId id="2147485357" r:id="rId8"/>
    <p:sldLayoutId id="2147485358" r:id="rId9"/>
    <p:sldLayoutId id="2147485359" r:id="rId10"/>
    <p:sldLayoutId id="2147485360" r:id="rId11"/>
    <p:sldLayoutId id="214748536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10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043" y="889882"/>
            <a:ext cx="8015514" cy="2057400"/>
          </a:xfrm>
        </p:spPr>
        <p:txBody>
          <a:bodyPr/>
          <a:lstStyle/>
          <a:p>
            <a:pPr marL="0" marR="0" algn="ctr">
              <a:spcBef>
                <a:spcPts val="0"/>
              </a:spcBef>
              <a:spcAft>
                <a:spcPts val="0"/>
              </a:spcAft>
            </a:pPr>
            <a:r>
              <a:rPr lang="fr-FR" sz="4000" dirty="0"/>
              <a:t> </a:t>
            </a:r>
            <a:r>
              <a:rPr lang="en-US" sz="4000" dirty="0"/>
              <a:t> </a:t>
            </a:r>
            <a:r>
              <a:rPr lang="en-US" sz="3200" b="1" dirty="0">
                <a:effectLst/>
                <a:latin typeface="Times New Roman" panose="02020603050405020304" pitchFamily="18" charset="0"/>
                <a:ea typeface="Batang" panose="02030600000101010101" pitchFamily="18" charset="-127"/>
              </a:rPr>
              <a:t>Antimatter to Materials</a:t>
            </a:r>
            <a:br>
              <a:rPr lang="en-US" sz="3200" b="1" dirty="0">
                <a:effectLst/>
                <a:latin typeface="Times New Roman" panose="02020603050405020304" pitchFamily="18" charset="0"/>
                <a:ea typeface="Batang" panose="02030600000101010101" pitchFamily="18" charset="-127"/>
              </a:rPr>
            </a:br>
            <a:br>
              <a:rPr lang="en-US" sz="3200" b="1" dirty="0">
                <a:effectLst/>
                <a:latin typeface="Times New Roman" panose="02020603050405020304" pitchFamily="18" charset="0"/>
                <a:ea typeface="Batang" panose="02030600000101010101" pitchFamily="18" charset="-127"/>
              </a:rPr>
            </a:br>
            <a:r>
              <a:rPr lang="en-US" sz="3200" b="1" dirty="0">
                <a:effectLst/>
                <a:latin typeface="Times New Roman" panose="02020603050405020304" pitchFamily="18" charset="0"/>
                <a:ea typeface="Batang" panose="02030600000101010101" pitchFamily="18" charset="-127"/>
              </a:rPr>
              <a:t>The power of low energy positrons</a:t>
            </a:r>
            <a:br>
              <a:rPr lang="en-US" sz="2800" dirty="0">
                <a:effectLst/>
                <a:latin typeface="Times New Roman" panose="02020603050405020304" pitchFamily="18" charset="0"/>
                <a:ea typeface="Batang" panose="02030600000101010101" pitchFamily="18" charset="-127"/>
              </a:rPr>
            </a:br>
            <a:endParaRPr sz="3200" dirty="0"/>
          </a:p>
        </p:txBody>
      </p:sp>
      <p:sp>
        <p:nvSpPr>
          <p:cNvPr id="3" name="Subtitle 2"/>
          <p:cNvSpPr>
            <a:spLocks noGrp="1"/>
          </p:cNvSpPr>
          <p:nvPr>
            <p:ph type="subTitle" idx="1"/>
          </p:nvPr>
        </p:nvSpPr>
        <p:spPr>
          <a:xfrm>
            <a:off x="273957" y="2667000"/>
            <a:ext cx="8382000" cy="1676400"/>
          </a:xfrm>
        </p:spPr>
        <p:txBody>
          <a:bodyPr rtlCol="0">
            <a:normAutofit/>
          </a:bodyPr>
          <a:lstStyle/>
          <a:p>
            <a:pPr algn="ctr" defTabSz="914363" eaLnBrk="1" fontAlgn="auto" hangingPunct="1">
              <a:spcAft>
                <a:spcPts val="0"/>
              </a:spcAft>
              <a:defRPr/>
            </a:pPr>
            <a:r>
              <a:rPr lang="en-US" dirty="0"/>
              <a:t>Farida Selim</a:t>
            </a:r>
          </a:p>
          <a:p>
            <a:pPr algn="ctr" defTabSz="914363" eaLnBrk="1" fontAlgn="auto" hangingPunct="1">
              <a:spcAft>
                <a:spcPts val="0"/>
              </a:spcAft>
              <a:defRPr/>
            </a:pPr>
            <a:endParaRPr lang="en-US" dirty="0"/>
          </a:p>
          <a:p>
            <a:pPr algn="ctr" defTabSz="914363" eaLnBrk="1" fontAlgn="auto" hangingPunct="1">
              <a:spcAft>
                <a:spcPts val="0"/>
              </a:spcAft>
              <a:defRPr/>
            </a:pPr>
            <a:r>
              <a:rPr lang="en-US" dirty="0"/>
              <a:t>Arizona State University</a:t>
            </a:r>
          </a:p>
          <a:p>
            <a:pPr algn="ctr" defTabSz="914363" eaLnBrk="1" fontAlgn="auto" hangingPunct="1">
              <a:spcAft>
                <a:spcPts val="0"/>
              </a:spcAft>
              <a:defRPr/>
            </a:pPr>
            <a:r>
              <a:rPr lang="en-US" sz="2000" b="1" dirty="0"/>
              <a:t>E-mail: Farida.Selim@asu.edu</a:t>
            </a:r>
          </a:p>
        </p:txBody>
      </p:sp>
      <p:pic>
        <p:nvPicPr>
          <p:cNvPr id="181250" name="Picture 2" descr="SelimLab Logo Horizo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 y="36286"/>
            <a:ext cx="18539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668657" y="4572000"/>
            <a:ext cx="3732143" cy="1396118"/>
          </a:xfrm>
          <a:prstGeom prst="rect">
            <a:avLst/>
          </a:prstGeom>
        </p:spPr>
      </p:pic>
      <p:pic>
        <p:nvPicPr>
          <p:cNvPr id="4" name="Picture 3">
            <a:extLst>
              <a:ext uri="{FF2B5EF4-FFF2-40B4-BE49-F238E27FC236}">
                <a16:creationId xmlns:a16="http://schemas.microsoft.com/office/drawing/2014/main" id="{BD65B09E-337C-F4FA-39E7-74AE137D370F}"/>
              </a:ext>
            </a:extLst>
          </p:cNvPr>
          <p:cNvPicPr>
            <a:picLocks noChangeAspect="1"/>
          </p:cNvPicPr>
          <p:nvPr/>
        </p:nvPicPr>
        <p:blipFill>
          <a:blip r:embed="rId5"/>
          <a:stretch>
            <a:fillRect/>
          </a:stretch>
        </p:blipFill>
        <p:spPr>
          <a:xfrm>
            <a:off x="6781800" y="0"/>
            <a:ext cx="2225233" cy="475529"/>
          </a:xfrm>
          <a:prstGeom prst="rect">
            <a:avLst/>
          </a:prstGeom>
        </p:spPr>
      </p:pic>
    </p:spTree>
    <p:extLst>
      <p:ext uri="{BB962C8B-B14F-4D97-AF65-F5344CB8AC3E}">
        <p14:creationId xmlns:p14="http://schemas.microsoft.com/office/powerpoint/2010/main" val="27219326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82AA091A-D591-48F5-98AD-8457AC0ED91C}"/>
              </a:ext>
            </a:extLst>
          </p:cNvPr>
          <p:cNvSpPr>
            <a:spLocks noGrp="1" noChangeArrowheads="1"/>
          </p:cNvSpPr>
          <p:nvPr>
            <p:ph type="title"/>
          </p:nvPr>
        </p:nvSpPr>
        <p:spPr>
          <a:xfrm>
            <a:off x="228600" y="165100"/>
            <a:ext cx="7772400" cy="1143000"/>
          </a:xfrm>
          <a:noFill/>
          <a:ln/>
        </p:spPr>
        <p:txBody>
          <a:bodyPr>
            <a:normAutofit/>
          </a:bodyPr>
          <a:lstStyle/>
          <a:p>
            <a:r>
              <a:rPr lang="en-US" altLang="en-US" sz="3200" b="1" dirty="0">
                <a:solidFill>
                  <a:schemeClr val="tx1"/>
                </a:solidFill>
                <a:latin typeface="+mn-lt"/>
              </a:rPr>
              <a:t>Basics of positron annihilation spectroscopy</a:t>
            </a:r>
            <a:r>
              <a:rPr lang="en-US" altLang="en-US" sz="3200" b="1" u="sng" dirty="0">
                <a:solidFill>
                  <a:schemeClr val="tx1"/>
                </a:solidFill>
                <a:latin typeface="+mn-lt"/>
              </a:rPr>
              <a:t> </a:t>
            </a:r>
            <a:endParaRPr lang="en-US" altLang="en-US" sz="3200" b="1" dirty="0">
              <a:solidFill>
                <a:schemeClr val="tx1"/>
              </a:solidFill>
              <a:latin typeface="+mn-lt"/>
            </a:endParaRPr>
          </a:p>
        </p:txBody>
      </p:sp>
      <p:sp>
        <p:nvSpPr>
          <p:cNvPr id="143363" name="Rectangle 3">
            <a:extLst>
              <a:ext uri="{FF2B5EF4-FFF2-40B4-BE49-F238E27FC236}">
                <a16:creationId xmlns:a16="http://schemas.microsoft.com/office/drawing/2014/main" id="{121D0163-C3FF-43B8-8E16-8129909CCD52}"/>
              </a:ext>
            </a:extLst>
          </p:cNvPr>
          <p:cNvSpPr>
            <a:spLocks noGrp="1" noChangeArrowheads="1"/>
          </p:cNvSpPr>
          <p:nvPr>
            <p:ph type="body" sz="half" idx="1"/>
          </p:nvPr>
        </p:nvSpPr>
        <p:spPr>
          <a:xfrm>
            <a:off x="256442" y="1308100"/>
            <a:ext cx="4315558" cy="4800600"/>
          </a:xfrm>
        </p:spPr>
        <p:txBody>
          <a:bodyPr>
            <a:normAutofit fontScale="25000" lnSpcReduction="20000"/>
          </a:bodyPr>
          <a:lstStyle/>
          <a:p>
            <a:pPr>
              <a:lnSpc>
                <a:spcPct val="120000"/>
              </a:lnSpc>
              <a:buFontTx/>
              <a:buNone/>
            </a:pPr>
            <a:r>
              <a:rPr lang="en-US" altLang="en-US" sz="4200" b="1" dirty="0"/>
              <a:t> </a:t>
            </a:r>
            <a:r>
              <a:rPr lang="en-US" altLang="en-US" sz="7200" dirty="0">
                <a:sym typeface="Symbol" panose="05050102010706020507" pitchFamily="18" charset="2"/>
              </a:rPr>
              <a:t>In condensed matter, positron thermalizes  in few pico-seconds, diffuses and then annihilates with an electron emitting two 511 keV annihilation photons within few hundred pico-seconds.</a:t>
            </a:r>
          </a:p>
          <a:p>
            <a:pPr>
              <a:lnSpc>
                <a:spcPct val="90000"/>
              </a:lnSpc>
            </a:pPr>
            <a:endParaRPr lang="en-US" altLang="en-US" sz="3800" dirty="0">
              <a:sym typeface="Symbol" panose="05050102010706020507" pitchFamily="18" charset="2"/>
            </a:endParaRPr>
          </a:p>
          <a:p>
            <a:pPr>
              <a:lnSpc>
                <a:spcPct val="90000"/>
              </a:lnSpc>
            </a:pPr>
            <a:endParaRPr lang="en-US" altLang="en-US" sz="8000" b="1" dirty="0">
              <a:sym typeface="Symbol" panose="05050102010706020507" pitchFamily="18" charset="2"/>
            </a:endParaRPr>
          </a:p>
          <a:p>
            <a:pPr>
              <a:lnSpc>
                <a:spcPct val="90000"/>
              </a:lnSpc>
              <a:buFontTx/>
              <a:buNone/>
            </a:pPr>
            <a:r>
              <a:rPr lang="en-US" altLang="en-US" sz="8000" b="1" u="sng" dirty="0">
                <a:sym typeface="Symbol" panose="05050102010706020507" pitchFamily="18" charset="2"/>
              </a:rPr>
              <a:t>Three independent spectroscopies are:</a:t>
            </a:r>
          </a:p>
          <a:p>
            <a:pPr>
              <a:lnSpc>
                <a:spcPct val="90000"/>
              </a:lnSpc>
            </a:pPr>
            <a:r>
              <a:rPr lang="en-US" altLang="en-US" sz="8000" b="1" dirty="0">
                <a:sym typeface="Symbol" panose="05050102010706020507" pitchFamily="18" charset="2"/>
              </a:rPr>
              <a:t>Positron lifetime spectroscopy</a:t>
            </a:r>
          </a:p>
          <a:p>
            <a:pPr>
              <a:lnSpc>
                <a:spcPct val="90000"/>
              </a:lnSpc>
            </a:pPr>
            <a:r>
              <a:rPr lang="en-US" altLang="en-US" sz="8000" b="1" dirty="0">
                <a:sym typeface="Symbol" panose="05050102010706020507" pitchFamily="18" charset="2"/>
              </a:rPr>
              <a:t>Doppler broadening spectroscopy</a:t>
            </a:r>
          </a:p>
          <a:p>
            <a:pPr>
              <a:lnSpc>
                <a:spcPct val="90000"/>
              </a:lnSpc>
            </a:pPr>
            <a:r>
              <a:rPr lang="en-US" altLang="en-US" sz="8000" b="1" dirty="0">
                <a:sym typeface="Symbol" panose="05050102010706020507" pitchFamily="18" charset="2"/>
              </a:rPr>
              <a:t>Angular correlation of annihilation radiation (ACAR)</a:t>
            </a:r>
          </a:p>
          <a:p>
            <a:pPr marL="0" indent="0">
              <a:lnSpc>
                <a:spcPct val="90000"/>
              </a:lnSpc>
              <a:buNone/>
            </a:pPr>
            <a:endParaRPr lang="en-US" altLang="en-US" sz="8000" b="1" dirty="0">
              <a:sym typeface="Symbol" panose="05050102010706020507" pitchFamily="18" charset="2"/>
            </a:endParaRPr>
          </a:p>
          <a:p>
            <a:pPr>
              <a:lnSpc>
                <a:spcPct val="90000"/>
              </a:lnSpc>
              <a:buFontTx/>
              <a:buChar char="o"/>
            </a:pPr>
            <a:r>
              <a:rPr lang="en-US" altLang="en-US" sz="8000" b="1" dirty="0">
                <a:sym typeface="Symbol" panose="05050102010706020507" pitchFamily="18" charset="2"/>
              </a:rPr>
              <a:t>Coincidence Doppler Spectroscopy</a:t>
            </a:r>
          </a:p>
          <a:p>
            <a:pPr>
              <a:lnSpc>
                <a:spcPct val="90000"/>
              </a:lnSpc>
              <a:buFontTx/>
              <a:buChar char="o"/>
            </a:pPr>
            <a:r>
              <a:rPr lang="en-US" altLang="en-US" sz="8000" b="1" dirty="0">
                <a:sym typeface="Symbol" panose="05050102010706020507" pitchFamily="18" charset="2"/>
              </a:rPr>
              <a:t> Age Momentum Correlation</a:t>
            </a:r>
          </a:p>
          <a:p>
            <a:pPr>
              <a:lnSpc>
                <a:spcPct val="90000"/>
              </a:lnSpc>
            </a:pPr>
            <a:endParaRPr lang="en-US" altLang="en-US" sz="1800" b="1" dirty="0">
              <a:sym typeface="Symbol" panose="05050102010706020507" pitchFamily="18" charset="2"/>
            </a:endParaRPr>
          </a:p>
          <a:p>
            <a:pPr>
              <a:lnSpc>
                <a:spcPct val="90000"/>
              </a:lnSpc>
              <a:buFontTx/>
              <a:buNone/>
            </a:pPr>
            <a:r>
              <a:rPr lang="en-US" altLang="en-US" sz="2000" b="1" dirty="0">
                <a:sym typeface="Symbol" panose="05050102010706020507" pitchFamily="18" charset="2"/>
              </a:rPr>
              <a:t> </a:t>
            </a:r>
            <a:endParaRPr lang="en-US" altLang="en-US" b="1" dirty="0"/>
          </a:p>
        </p:txBody>
      </p:sp>
      <p:pic>
        <p:nvPicPr>
          <p:cNvPr id="143367" name="Picture 7" descr="Annihilation in atom">
            <a:extLst>
              <a:ext uri="{FF2B5EF4-FFF2-40B4-BE49-F238E27FC236}">
                <a16:creationId xmlns:a16="http://schemas.microsoft.com/office/drawing/2014/main" id="{09D6314F-4D1C-4CDF-A810-E6062A2B707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397000"/>
            <a:ext cx="4191000" cy="290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70" name="Text Box 10">
            <a:extLst>
              <a:ext uri="{FF2B5EF4-FFF2-40B4-BE49-F238E27FC236}">
                <a16:creationId xmlns:a16="http://schemas.microsoft.com/office/drawing/2014/main" id="{5E493662-884B-47AB-A185-8804E1F85BB2}"/>
              </a:ext>
            </a:extLst>
          </p:cNvPr>
          <p:cNvSpPr txBox="1">
            <a:spLocks noChangeArrowheads="1"/>
          </p:cNvSpPr>
          <p:nvPr/>
        </p:nvSpPr>
        <p:spPr bwMode="auto">
          <a:xfrm>
            <a:off x="4724400" y="4343400"/>
            <a:ext cx="4191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90000"/>
              </a:lnSpc>
              <a:spcBef>
                <a:spcPct val="20000"/>
              </a:spcBef>
              <a:spcAft>
                <a:spcPct val="0"/>
              </a:spcAft>
              <a:buClrTx/>
              <a:buSzTx/>
              <a:tabLst/>
              <a:defRPr/>
            </a:pPr>
            <a:r>
              <a:rPr lang="en-US" altLang="en-US" sz="2400" b="1" dirty="0">
                <a:solidFill>
                  <a:srgbClr val="000000"/>
                </a:solidFill>
                <a:latin typeface="Times New Roman" panose="02020603050405020304" pitchFamily="18" charset="0"/>
                <a:ea typeface="Gulim" panose="020B0600000101010101" pitchFamily="34" charset="-127"/>
                <a:sym typeface="Symbol" panose="05050102010706020507" pitchFamily="18" charset="2"/>
              </a:rPr>
              <a:t>S</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Gulim" panose="020B0600000101010101" pitchFamily="34" charset="-127"/>
                <a:cs typeface="+mn-cs"/>
                <a:sym typeface="Symbol" panose="05050102010706020507" pitchFamily="18" charset="2"/>
              </a:rPr>
              <a:t>tudy</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mn-cs"/>
                <a:sym typeface="Symbol" panose="05050102010706020507" pitchFamily="18" charset="2"/>
              </a:rPr>
              <a:t> of these annihilation photons provides information about the electron densities and their momentum distributions.</a:t>
            </a:r>
          </a:p>
          <a:p>
            <a:pPr marL="0" marR="0" lvl="0" indent="0" algn="ctr" defTabSz="914400" rtl="0" eaLnBrk="1" fontAlgn="base" latinLnBrk="1" hangingPunct="1">
              <a:lnSpc>
                <a:spcPct val="100000"/>
              </a:lnSpc>
              <a:spcBef>
                <a:spcPct val="50000"/>
              </a:spcBef>
              <a:spcAft>
                <a:spcPct val="0"/>
              </a:spcAft>
              <a:buClrTx/>
              <a:buSzTx/>
              <a:buFontTx/>
              <a:buNone/>
              <a:tabLst/>
              <a:defRPr/>
            </a:pPr>
            <a:endParaRPr kumimoji="1"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Tree>
    <p:extLst>
      <p:ext uri="{BB962C8B-B14F-4D97-AF65-F5344CB8AC3E}">
        <p14:creationId xmlns:p14="http://schemas.microsoft.com/office/powerpoint/2010/main" val="358633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6"/>
          <p:cNvSpPr>
            <a:spLocks noChangeArrowheads="1"/>
          </p:cNvSpPr>
          <p:nvPr/>
        </p:nvSpPr>
        <p:spPr bwMode="auto">
          <a:xfrm>
            <a:off x="381000" y="23622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algn="l" eaLnBrk="1" latinLnBrk="0" hangingPunct="1">
              <a:lnSpc>
                <a:spcPct val="90000"/>
              </a:lnSpc>
              <a:spcBef>
                <a:spcPct val="20000"/>
              </a:spcBef>
            </a:pPr>
            <a:r>
              <a:rPr kumimoji="0" lang="en-US" altLang="en-US" sz="2800" dirty="0">
                <a:solidFill>
                  <a:srgbClr val="000000"/>
                </a:solidFill>
                <a:sym typeface="Wingdings" pitchFamily="2" charset="2"/>
              </a:rPr>
              <a:t>*</a:t>
            </a:r>
            <a:r>
              <a:rPr kumimoji="0" lang="en-US" altLang="en-US" dirty="0">
                <a:solidFill>
                  <a:srgbClr val="000000"/>
                </a:solidFill>
                <a:sym typeface="Wingdings" pitchFamily="2" charset="2"/>
              </a:rPr>
              <a:t>The angular and energy distributions  of the annihilation radiation reflect   the electron momentum  distributions (ACAR measurements &amp; Doppler spectroscopy) </a:t>
            </a:r>
          </a:p>
          <a:p>
            <a:pPr algn="l" eaLnBrk="1" latinLnBrk="0" hangingPunct="1">
              <a:lnSpc>
                <a:spcPct val="90000"/>
              </a:lnSpc>
              <a:spcBef>
                <a:spcPct val="20000"/>
              </a:spcBef>
            </a:pPr>
            <a:endParaRPr kumimoji="0" lang="en-US" altLang="en-US" dirty="0">
              <a:solidFill>
                <a:srgbClr val="000000"/>
              </a:solidFill>
              <a:sym typeface="Wingdings" pitchFamily="2" charset="2"/>
            </a:endParaRPr>
          </a:p>
          <a:p>
            <a:pPr algn="l" eaLnBrk="1" latinLnBrk="0" hangingPunct="1">
              <a:lnSpc>
                <a:spcPct val="90000"/>
              </a:lnSpc>
              <a:spcBef>
                <a:spcPct val="20000"/>
              </a:spcBef>
            </a:pPr>
            <a:endParaRPr kumimoji="0" lang="en-US" altLang="en-US" dirty="0">
              <a:solidFill>
                <a:srgbClr val="000000"/>
              </a:solidFill>
              <a:sym typeface="Wingdings" pitchFamily="2" charset="2"/>
            </a:endParaRPr>
          </a:p>
          <a:p>
            <a:pPr algn="l" eaLnBrk="1" latinLnBrk="0" hangingPunct="1">
              <a:lnSpc>
                <a:spcPct val="90000"/>
              </a:lnSpc>
              <a:spcBef>
                <a:spcPct val="20000"/>
              </a:spcBef>
            </a:pPr>
            <a:endParaRPr lang="en-US" altLang="ko-KR" dirty="0">
              <a:solidFill>
                <a:srgbClr val="000000"/>
              </a:solidFill>
            </a:endParaRPr>
          </a:p>
          <a:p>
            <a:pPr algn="l" eaLnBrk="1" latinLnBrk="0" hangingPunct="1">
              <a:lnSpc>
                <a:spcPct val="90000"/>
              </a:lnSpc>
              <a:spcBef>
                <a:spcPct val="20000"/>
              </a:spcBef>
            </a:pPr>
            <a:r>
              <a:rPr lang="en-US" altLang="ko-KR" sz="2000" dirty="0">
                <a:solidFill>
                  <a:srgbClr val="000000"/>
                </a:solidFill>
              </a:rPr>
              <a:t>Conservation of momentum :</a:t>
            </a:r>
            <a:r>
              <a:rPr lang="en-US" altLang="ko-KR" dirty="0">
                <a:solidFill>
                  <a:srgbClr val="000000"/>
                </a:solidFill>
              </a:rPr>
              <a:t> </a:t>
            </a:r>
            <a:r>
              <a:rPr lang="en-US" altLang="ko-KR" dirty="0">
                <a:solidFill>
                  <a:srgbClr val="000000"/>
                </a:solidFill>
                <a:sym typeface="Symbol" pitchFamily="18" charset="2"/>
              </a:rPr>
              <a:t></a:t>
            </a:r>
            <a:r>
              <a:rPr lang="en-US" altLang="ko-KR" dirty="0">
                <a:solidFill>
                  <a:srgbClr val="000000"/>
                </a:solidFill>
              </a:rPr>
              <a:t>E=c P </a:t>
            </a:r>
            <a:r>
              <a:rPr lang="en-US" altLang="ko-KR" baseline="-25000" dirty="0">
                <a:solidFill>
                  <a:srgbClr val="000000"/>
                </a:solidFill>
              </a:rPr>
              <a:t>z</a:t>
            </a:r>
            <a:r>
              <a:rPr lang="en-US" altLang="ko-KR" dirty="0">
                <a:solidFill>
                  <a:srgbClr val="000000"/>
                </a:solidFill>
              </a:rPr>
              <a:t>/2 (</a:t>
            </a:r>
            <a:r>
              <a:rPr lang="en-US" altLang="ko-KR" sz="2000" dirty="0">
                <a:solidFill>
                  <a:srgbClr val="000000"/>
                </a:solidFill>
              </a:rPr>
              <a:t>Doppler Broadening)</a:t>
            </a:r>
            <a:endParaRPr lang="en-US" altLang="ko-KR" dirty="0">
              <a:solidFill>
                <a:srgbClr val="000000"/>
              </a:solidFill>
            </a:endParaRPr>
          </a:p>
          <a:p>
            <a:pPr algn="l" eaLnBrk="1" hangingPunct="1">
              <a:spcBef>
                <a:spcPct val="50000"/>
              </a:spcBef>
            </a:pPr>
            <a:r>
              <a:rPr lang="en-US" altLang="ko-KR" dirty="0">
                <a:solidFill>
                  <a:srgbClr val="000000"/>
                </a:solidFill>
              </a:rPr>
              <a:t>			                     </a:t>
            </a:r>
            <a:r>
              <a:rPr lang="en-US" altLang="ko-KR" dirty="0">
                <a:solidFill>
                  <a:srgbClr val="000000"/>
                </a:solidFill>
                <a:sym typeface="Symbol" pitchFamily="18" charset="2"/>
              </a:rPr>
              <a:t></a:t>
            </a:r>
            <a:r>
              <a:rPr lang="en-US" altLang="ko-KR" baseline="-25000" dirty="0" err="1">
                <a:solidFill>
                  <a:srgbClr val="000000"/>
                </a:solidFill>
              </a:rPr>
              <a:t>x,y</a:t>
            </a:r>
            <a:r>
              <a:rPr lang="en-US" altLang="ko-KR" dirty="0">
                <a:solidFill>
                  <a:srgbClr val="000000"/>
                </a:solidFill>
              </a:rPr>
              <a:t>=</a:t>
            </a:r>
            <a:r>
              <a:rPr lang="en-US" altLang="ko-KR" dirty="0" err="1">
                <a:solidFill>
                  <a:srgbClr val="000000"/>
                </a:solidFill>
              </a:rPr>
              <a:t>P</a:t>
            </a:r>
            <a:r>
              <a:rPr lang="en-US" altLang="ko-KR" baseline="-25000" dirty="0" err="1">
                <a:solidFill>
                  <a:srgbClr val="000000"/>
                </a:solidFill>
              </a:rPr>
              <a:t>x,y</a:t>
            </a:r>
            <a:r>
              <a:rPr lang="en-US" altLang="ko-KR" dirty="0">
                <a:solidFill>
                  <a:srgbClr val="000000"/>
                </a:solidFill>
              </a:rPr>
              <a:t>/</a:t>
            </a:r>
            <a:r>
              <a:rPr lang="en-US" altLang="ko-KR" dirty="0" err="1">
                <a:solidFill>
                  <a:srgbClr val="000000"/>
                </a:solidFill>
              </a:rPr>
              <a:t>m</a:t>
            </a:r>
            <a:r>
              <a:rPr lang="en-US" altLang="ko-KR" baseline="-25000" dirty="0" err="1">
                <a:solidFill>
                  <a:srgbClr val="000000"/>
                </a:solidFill>
              </a:rPr>
              <a:t>o</a:t>
            </a:r>
            <a:r>
              <a:rPr lang="en-US" altLang="ko-KR" baseline="-25000" dirty="0">
                <a:solidFill>
                  <a:srgbClr val="000000"/>
                </a:solidFill>
              </a:rPr>
              <a:t> </a:t>
            </a:r>
            <a:r>
              <a:rPr lang="en-US" altLang="ko-KR" dirty="0">
                <a:solidFill>
                  <a:srgbClr val="000000"/>
                </a:solidFill>
              </a:rPr>
              <a:t>c (ACAR)</a:t>
            </a:r>
          </a:p>
          <a:p>
            <a:pPr algn="l" eaLnBrk="1" latinLnBrk="0" hangingPunct="1">
              <a:lnSpc>
                <a:spcPct val="90000"/>
              </a:lnSpc>
              <a:spcBef>
                <a:spcPct val="20000"/>
              </a:spcBef>
            </a:pPr>
            <a:endParaRPr kumimoji="0" lang="en-US" altLang="en-US" sz="2800" dirty="0">
              <a:solidFill>
                <a:srgbClr val="000000"/>
              </a:solidFill>
              <a:sym typeface="Wingdings" pitchFamily="2" charset="2"/>
            </a:endParaRPr>
          </a:p>
          <a:p>
            <a:pPr algn="l" eaLnBrk="1" latinLnBrk="0" hangingPunct="1">
              <a:lnSpc>
                <a:spcPct val="90000"/>
              </a:lnSpc>
              <a:spcBef>
                <a:spcPct val="20000"/>
              </a:spcBef>
            </a:pPr>
            <a:r>
              <a:rPr kumimoji="0" lang="en-US" altLang="en-US" sz="2800" u="sng" dirty="0">
                <a:solidFill>
                  <a:srgbClr val="000000"/>
                </a:solidFill>
                <a:sym typeface="Wingdings" pitchFamily="2" charset="2"/>
              </a:rPr>
              <a:t> </a:t>
            </a:r>
          </a:p>
        </p:txBody>
      </p:sp>
      <p:sp>
        <p:nvSpPr>
          <p:cNvPr id="25603" name="Rectangle 2"/>
          <p:cNvSpPr>
            <a:spLocks noGrp="1" noChangeArrowheads="1"/>
          </p:cNvSpPr>
          <p:nvPr>
            <p:ph type="body" idx="1"/>
          </p:nvPr>
        </p:nvSpPr>
        <p:spPr>
          <a:xfrm>
            <a:off x="457200" y="152400"/>
            <a:ext cx="7924800" cy="2362200"/>
          </a:xfrm>
        </p:spPr>
        <p:txBody>
          <a:bodyPr/>
          <a:lstStyle/>
          <a:p>
            <a:pPr marL="609600" indent="-609600" eaLnBrk="1" hangingPunct="1">
              <a:lnSpc>
                <a:spcPct val="90000"/>
              </a:lnSpc>
              <a:buFontTx/>
              <a:buNone/>
            </a:pPr>
            <a:r>
              <a:rPr lang="en-US" altLang="en-US" sz="2800" b="1" dirty="0">
                <a:sym typeface="Wingdings" pitchFamily="2" charset="2"/>
              </a:rPr>
              <a:t>*</a:t>
            </a:r>
            <a:r>
              <a:rPr lang="en-US" altLang="en-US" sz="2400" b="1" dirty="0">
                <a:sym typeface="Wingdings" pitchFamily="2" charset="2"/>
              </a:rPr>
              <a:t>The annihilation rate is proportional to the electron density  (lifetime measurements )</a:t>
            </a:r>
          </a:p>
          <a:p>
            <a:pPr marL="609600" indent="-609600" eaLnBrk="1" hangingPunct="1">
              <a:lnSpc>
                <a:spcPct val="90000"/>
              </a:lnSpc>
              <a:buFontTx/>
              <a:buNone/>
            </a:pPr>
            <a:endParaRPr lang="en-US" altLang="en-US" sz="2400" b="1" dirty="0">
              <a:sym typeface="Wingdings" pitchFamily="2" charset="2"/>
            </a:endParaRPr>
          </a:p>
          <a:p>
            <a:pPr marL="609600" indent="-609600" eaLnBrk="1" hangingPunct="1">
              <a:lnSpc>
                <a:spcPct val="90000"/>
              </a:lnSpc>
              <a:buFontTx/>
              <a:buNone/>
            </a:pPr>
            <a:endParaRPr lang="en-US" altLang="en-US" sz="2800" b="1" dirty="0">
              <a:sym typeface="Wingdings" pitchFamily="2" charset="2"/>
            </a:endParaRPr>
          </a:p>
          <a:p>
            <a:pPr marL="609600" indent="-609600" eaLnBrk="1" hangingPunct="1">
              <a:lnSpc>
                <a:spcPct val="90000"/>
              </a:lnSpc>
              <a:buFontTx/>
              <a:buNone/>
            </a:pPr>
            <a:endParaRPr lang="en-US" altLang="en-US" sz="2800" b="1" dirty="0">
              <a:sym typeface="Wingdings" pitchFamily="2" charset="2"/>
            </a:endParaRPr>
          </a:p>
          <a:p>
            <a:pPr marL="609600" indent="-609600" eaLnBrk="1" hangingPunct="1">
              <a:lnSpc>
                <a:spcPct val="90000"/>
              </a:lnSpc>
              <a:buFontTx/>
              <a:buNone/>
            </a:pPr>
            <a:endParaRPr lang="en-US" altLang="en-US" sz="2800" b="1" dirty="0">
              <a:sym typeface="Wingdings" pitchFamily="2" charset="2"/>
            </a:endParaRPr>
          </a:p>
          <a:p>
            <a:pPr marL="609600" indent="-609600" eaLnBrk="1" hangingPunct="1">
              <a:lnSpc>
                <a:spcPct val="90000"/>
              </a:lnSpc>
              <a:buFontTx/>
              <a:buNone/>
            </a:pPr>
            <a:r>
              <a:rPr lang="en-US" altLang="en-US" sz="2800" b="1" u="sng" dirty="0">
                <a:sym typeface="Wingdings" pitchFamily="2" charset="2"/>
              </a:rPr>
              <a:t> </a:t>
            </a:r>
            <a:endParaRPr lang="en-US" altLang="en-US" sz="2800" b="1" dirty="0">
              <a:sym typeface="Wingdings" pitchFamily="2" charset="2"/>
            </a:endParaRPr>
          </a:p>
        </p:txBody>
      </p:sp>
      <p:sp>
        <p:nvSpPr>
          <p:cNvPr id="25604" name="Text Box 18"/>
          <p:cNvSpPr txBox="1">
            <a:spLocks noChangeArrowheads="1"/>
          </p:cNvSpPr>
          <p:nvPr/>
        </p:nvSpPr>
        <p:spPr bwMode="auto">
          <a:xfrm>
            <a:off x="2438400" y="4267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algn="l" eaLnBrk="1" hangingPunct="1"/>
            <a:r>
              <a:rPr lang="en-US" altLang="ko-KR">
                <a:solidFill>
                  <a:srgbClr val="000000"/>
                </a:solidFill>
                <a:latin typeface="Gulim" pitchFamily="34" charset="-127"/>
              </a:rPr>
              <a:t>E</a:t>
            </a:r>
            <a:r>
              <a:rPr lang="en-US" altLang="ko-KR" sz="2000" baseline="-25000">
                <a:solidFill>
                  <a:srgbClr val="000000"/>
                </a:solidFill>
                <a:latin typeface="Gulim" pitchFamily="34" charset="-127"/>
              </a:rPr>
              <a:t>1</a:t>
            </a:r>
          </a:p>
        </p:txBody>
      </p:sp>
      <p:sp>
        <p:nvSpPr>
          <p:cNvPr id="25605" name="Text Box 19"/>
          <p:cNvSpPr txBox="1">
            <a:spLocks noChangeArrowheads="1"/>
          </p:cNvSpPr>
          <p:nvPr/>
        </p:nvSpPr>
        <p:spPr bwMode="auto">
          <a:xfrm>
            <a:off x="5181600" y="4495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algn="l" eaLnBrk="1" hangingPunct="1"/>
            <a:r>
              <a:rPr lang="en-US" altLang="ko-KR">
                <a:solidFill>
                  <a:srgbClr val="000000"/>
                </a:solidFill>
                <a:latin typeface="Gulim" pitchFamily="34" charset="-127"/>
              </a:rPr>
              <a:t>E</a:t>
            </a:r>
            <a:r>
              <a:rPr lang="en-US" altLang="ko-KR" baseline="-25000">
                <a:solidFill>
                  <a:srgbClr val="000000"/>
                </a:solidFill>
                <a:latin typeface="Gulim" pitchFamily="34" charset="-127"/>
              </a:rPr>
              <a:t>2</a:t>
            </a:r>
          </a:p>
        </p:txBody>
      </p:sp>
      <p:graphicFrame>
        <p:nvGraphicFramePr>
          <p:cNvPr id="25606" name="Object 21"/>
          <p:cNvGraphicFramePr>
            <a:graphicFrameLocks noChangeAspect="1"/>
          </p:cNvGraphicFramePr>
          <p:nvPr/>
        </p:nvGraphicFramePr>
        <p:xfrm>
          <a:off x="1371600" y="1066800"/>
          <a:ext cx="6280150" cy="1408113"/>
        </p:xfrm>
        <a:graphic>
          <a:graphicData uri="http://schemas.openxmlformats.org/presentationml/2006/ole">
            <mc:AlternateContent xmlns:mc="http://schemas.openxmlformats.org/markup-compatibility/2006">
              <mc:Choice xmlns:v="urn:schemas-microsoft-com:vml" Requires="v">
                <p:oleObj name="Equation" r:id="rId2" imgW="2095500" imgH="393700" progId="Equation.3">
                  <p:embed/>
                </p:oleObj>
              </mc:Choice>
              <mc:Fallback>
                <p:oleObj name="Equation" r:id="rId2" imgW="2095500" imgH="393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28015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607" name="Group 4"/>
          <p:cNvGrpSpPr>
            <a:grpSpLocks/>
          </p:cNvGrpSpPr>
          <p:nvPr/>
        </p:nvGrpSpPr>
        <p:grpSpPr bwMode="auto">
          <a:xfrm>
            <a:off x="914400" y="3886200"/>
            <a:ext cx="6096000" cy="1189038"/>
            <a:chOff x="816" y="2448"/>
            <a:chExt cx="3840" cy="749"/>
          </a:xfrm>
        </p:grpSpPr>
        <p:sp>
          <p:nvSpPr>
            <p:cNvPr id="25608" name="Oval 5"/>
            <p:cNvSpPr>
              <a:spLocks noChangeArrowheads="1"/>
            </p:cNvSpPr>
            <p:nvPr/>
          </p:nvSpPr>
          <p:spPr bwMode="auto">
            <a:xfrm>
              <a:off x="2304" y="2592"/>
              <a:ext cx="432" cy="43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eaLnBrk="1" hangingPunct="1"/>
              <a:r>
                <a:rPr lang="en-US" altLang="ko-KR" sz="3200">
                  <a:solidFill>
                    <a:srgbClr val="000000"/>
                  </a:solidFill>
                  <a:latin typeface="Gulim" pitchFamily="34" charset="-127"/>
                </a:rPr>
                <a:t>e</a:t>
              </a:r>
              <a:r>
                <a:rPr lang="en-US" altLang="ko-KR" sz="3200" baseline="30000">
                  <a:solidFill>
                    <a:srgbClr val="000000"/>
                  </a:solidFill>
                  <a:latin typeface="Symbol" pitchFamily="18" charset="2"/>
                </a:rPr>
                <a:t>-</a:t>
              </a:r>
            </a:p>
          </p:txBody>
        </p:sp>
        <p:sp>
          <p:nvSpPr>
            <p:cNvPr id="25609" name="Oval 6"/>
            <p:cNvSpPr>
              <a:spLocks noChangeArrowheads="1"/>
            </p:cNvSpPr>
            <p:nvPr/>
          </p:nvSpPr>
          <p:spPr bwMode="auto">
            <a:xfrm>
              <a:off x="2640" y="2448"/>
              <a:ext cx="432" cy="432"/>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eaLnBrk="1" hangingPunct="1"/>
              <a:endParaRPr lang="en-US" altLang="en-US">
                <a:solidFill>
                  <a:srgbClr val="000000"/>
                </a:solidFill>
              </a:endParaRPr>
            </a:p>
          </p:txBody>
        </p:sp>
        <p:sp>
          <p:nvSpPr>
            <p:cNvPr id="25610" name="Text Box 7"/>
            <p:cNvSpPr txBox="1">
              <a:spLocks noChangeArrowheads="1"/>
            </p:cNvSpPr>
            <p:nvPr/>
          </p:nvSpPr>
          <p:spPr bwMode="auto">
            <a:xfrm>
              <a:off x="2688" y="2448"/>
              <a:ext cx="4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algn="l" eaLnBrk="1" hangingPunct="1">
                <a:spcBef>
                  <a:spcPct val="50000"/>
                </a:spcBef>
              </a:pPr>
              <a:r>
                <a:rPr lang="en-US" altLang="ko-KR" sz="3200">
                  <a:solidFill>
                    <a:srgbClr val="000000"/>
                  </a:solidFill>
                  <a:latin typeface="Gulim" pitchFamily="34" charset="-127"/>
                </a:rPr>
                <a:t>e</a:t>
              </a:r>
              <a:r>
                <a:rPr lang="en-US" altLang="ko-KR" sz="3200" baseline="30000">
                  <a:solidFill>
                    <a:srgbClr val="000000"/>
                  </a:solidFill>
                  <a:latin typeface="Symbol" pitchFamily="18" charset="2"/>
                </a:rPr>
                <a:t>+</a:t>
              </a:r>
            </a:p>
          </p:txBody>
        </p:sp>
        <p:sp>
          <p:nvSpPr>
            <p:cNvPr id="25611" name="Line 8"/>
            <p:cNvSpPr>
              <a:spLocks noChangeShapeType="1"/>
            </p:cNvSpPr>
            <p:nvPr/>
          </p:nvSpPr>
          <p:spPr bwMode="auto">
            <a:xfrm flipH="1">
              <a:off x="1056" y="2736"/>
              <a:ext cx="1584" cy="0"/>
            </a:xfrm>
            <a:prstGeom prst="line">
              <a:avLst/>
            </a:prstGeom>
            <a:noFill/>
            <a:ln w="3810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612" name="Line 9"/>
            <p:cNvSpPr>
              <a:spLocks noChangeShapeType="1"/>
            </p:cNvSpPr>
            <p:nvPr/>
          </p:nvSpPr>
          <p:spPr bwMode="auto">
            <a:xfrm>
              <a:off x="2640" y="2736"/>
              <a:ext cx="168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613" name="Line 10"/>
            <p:cNvSpPr>
              <a:spLocks noChangeShapeType="1"/>
            </p:cNvSpPr>
            <p:nvPr/>
          </p:nvSpPr>
          <p:spPr bwMode="auto">
            <a:xfrm rot="11392955" flipH="1">
              <a:off x="2640" y="2880"/>
              <a:ext cx="1584" cy="1"/>
            </a:xfrm>
            <a:prstGeom prst="line">
              <a:avLst/>
            </a:prstGeom>
            <a:noFill/>
            <a:ln w="3810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614" name="Text Box 11"/>
            <p:cNvSpPr txBox="1">
              <a:spLocks noChangeArrowheads="1"/>
            </p:cNvSpPr>
            <p:nvPr/>
          </p:nvSpPr>
          <p:spPr bwMode="auto">
            <a:xfrm>
              <a:off x="816" y="2496"/>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algn="l" eaLnBrk="1" hangingPunct="1">
                <a:spcBef>
                  <a:spcPct val="50000"/>
                </a:spcBef>
              </a:pPr>
              <a:r>
                <a:rPr lang="en-US" altLang="ko-KR" sz="3200">
                  <a:solidFill>
                    <a:srgbClr val="000000"/>
                  </a:solidFill>
                  <a:latin typeface="Symbol" pitchFamily="18" charset="2"/>
                </a:rPr>
                <a:t>g</a:t>
              </a:r>
              <a:r>
                <a:rPr lang="en-US" altLang="ko-KR" sz="3200" baseline="-25000">
                  <a:solidFill>
                    <a:srgbClr val="000000"/>
                  </a:solidFill>
                  <a:latin typeface="Symbol" pitchFamily="18" charset="2"/>
                </a:rPr>
                <a:t>1</a:t>
              </a:r>
            </a:p>
          </p:txBody>
        </p:sp>
        <p:sp>
          <p:nvSpPr>
            <p:cNvPr id="25615" name="Text Box 12"/>
            <p:cNvSpPr txBox="1">
              <a:spLocks noChangeArrowheads="1"/>
            </p:cNvSpPr>
            <p:nvPr/>
          </p:nvSpPr>
          <p:spPr bwMode="auto">
            <a:xfrm>
              <a:off x="4272" y="2832"/>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algn="l" eaLnBrk="1" hangingPunct="1">
                <a:spcBef>
                  <a:spcPct val="50000"/>
                </a:spcBef>
              </a:pPr>
              <a:r>
                <a:rPr lang="en-US" altLang="ko-KR" sz="3200">
                  <a:solidFill>
                    <a:srgbClr val="000000"/>
                  </a:solidFill>
                  <a:latin typeface="Symbol" pitchFamily="18" charset="2"/>
                </a:rPr>
                <a:t>g</a:t>
              </a:r>
              <a:r>
                <a:rPr lang="en-US" altLang="ko-KR" sz="3200" baseline="-25000">
                  <a:solidFill>
                    <a:srgbClr val="000000"/>
                  </a:solidFill>
                  <a:latin typeface="Symbol" pitchFamily="18" charset="2"/>
                </a:rPr>
                <a:t>2</a:t>
              </a:r>
            </a:p>
          </p:txBody>
        </p:sp>
        <p:sp>
          <p:nvSpPr>
            <p:cNvPr id="25616" name="Line 13"/>
            <p:cNvSpPr>
              <a:spLocks noChangeShapeType="1"/>
            </p:cNvSpPr>
            <p:nvPr/>
          </p:nvSpPr>
          <p:spPr bwMode="auto">
            <a:xfrm rot="11392955" flipH="1">
              <a:off x="1056" y="2880"/>
              <a:ext cx="1584"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617" name="Line 14"/>
            <p:cNvSpPr>
              <a:spLocks noChangeShapeType="1"/>
            </p:cNvSpPr>
            <p:nvPr/>
          </p:nvSpPr>
          <p:spPr bwMode="auto">
            <a:xfrm flipH="1">
              <a:off x="2592" y="3024"/>
              <a:ext cx="15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618" name="Line 15"/>
            <p:cNvSpPr>
              <a:spLocks noChangeShapeType="1"/>
            </p:cNvSpPr>
            <p:nvPr/>
          </p:nvSpPr>
          <p:spPr bwMode="auto">
            <a:xfrm flipH="1">
              <a:off x="2592" y="2736"/>
              <a:ext cx="48" cy="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619" name="AutoShape 16"/>
            <p:cNvSpPr>
              <a:spLocks noChangeArrowheads="1"/>
            </p:cNvSpPr>
            <p:nvPr/>
          </p:nvSpPr>
          <p:spPr bwMode="auto">
            <a:xfrm>
              <a:off x="3888" y="2736"/>
              <a:ext cx="96" cy="240"/>
            </a:xfrm>
            <a:prstGeom prst="curvedLeftArrow">
              <a:avLst>
                <a:gd name="adj1" fmla="val 50000"/>
                <a:gd name="adj2" fmla="val 10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eaLnBrk="1" hangingPunct="1"/>
              <a:endParaRPr lang="en-US" altLang="en-US">
                <a:solidFill>
                  <a:srgbClr val="000000"/>
                </a:solidFill>
              </a:endParaRPr>
            </a:p>
          </p:txBody>
        </p:sp>
        <p:sp>
          <p:nvSpPr>
            <p:cNvPr id="25620" name="Text Box 17"/>
            <p:cNvSpPr txBox="1">
              <a:spLocks noChangeArrowheads="1"/>
            </p:cNvSpPr>
            <p:nvPr/>
          </p:nvSpPr>
          <p:spPr bwMode="auto">
            <a:xfrm>
              <a:off x="3984" y="268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algn="l" eaLnBrk="1" hangingPunct="1">
                <a:spcBef>
                  <a:spcPct val="50000"/>
                </a:spcBef>
              </a:pPr>
              <a:r>
                <a:rPr lang="en-US" altLang="ko-KR" b="0">
                  <a:solidFill>
                    <a:srgbClr val="000000"/>
                  </a:solidFill>
                  <a:latin typeface="Symbol" pitchFamily="18" charset="2"/>
                </a:rPr>
                <a:t>q</a:t>
              </a:r>
            </a:p>
          </p:txBody>
        </p:sp>
      </p:grpSp>
    </p:spTree>
    <p:extLst>
      <p:ext uri="{BB962C8B-B14F-4D97-AF65-F5344CB8AC3E}">
        <p14:creationId xmlns:p14="http://schemas.microsoft.com/office/powerpoint/2010/main" val="32556588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D711F5C-536E-42A5-AD28-FD15BE5B6E7E}"/>
              </a:ext>
            </a:extLst>
          </p:cNvPr>
          <p:cNvSpPr>
            <a:spLocks noGrp="1" noChangeArrowheads="1"/>
          </p:cNvSpPr>
          <p:nvPr>
            <p:ph type="body" sz="half" idx="1"/>
          </p:nvPr>
        </p:nvSpPr>
        <p:spPr/>
        <p:txBody>
          <a:bodyPr/>
          <a:lstStyle/>
          <a:p>
            <a:pPr>
              <a:spcAft>
                <a:spcPct val="40000"/>
              </a:spcAft>
              <a:buFontTx/>
              <a:buNone/>
            </a:pPr>
            <a:r>
              <a:rPr lang="en-US" altLang="en-US" sz="2000" b="1"/>
              <a:t> </a:t>
            </a:r>
          </a:p>
        </p:txBody>
      </p:sp>
      <p:pic>
        <p:nvPicPr>
          <p:cNvPr id="80917" name="Picture 21">
            <a:extLst>
              <a:ext uri="{FF2B5EF4-FFF2-40B4-BE49-F238E27FC236}">
                <a16:creationId xmlns:a16="http://schemas.microsoft.com/office/drawing/2014/main" id="{549CADD5-3782-4F8A-9FDA-82AAC2887C32}"/>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2400" y="2133600"/>
            <a:ext cx="5638800" cy="2265363"/>
          </a:xfrm>
          <a:ln/>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Lst>
        </p:spPr>
      </p:pic>
      <p:sp>
        <p:nvSpPr>
          <p:cNvPr id="80900" name="Rectangle 4">
            <a:extLst>
              <a:ext uri="{FF2B5EF4-FFF2-40B4-BE49-F238E27FC236}">
                <a16:creationId xmlns:a16="http://schemas.microsoft.com/office/drawing/2014/main" id="{C011AE49-C109-42C2-BDB2-FBDAF6A38C57}"/>
              </a:ext>
            </a:extLst>
          </p:cNvPr>
          <p:cNvSpPr>
            <a:spLocks noChangeArrowheads="1"/>
          </p:cNvSpPr>
          <p:nvPr/>
        </p:nvSpPr>
        <p:spPr bwMode="auto">
          <a:xfrm>
            <a:off x="0" y="1371600"/>
            <a:ext cx="8839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Wingdings" panose="05000000000000000000" pitchFamily="2" charset="2"/>
              </a:rPr>
              <a:t>    </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Wingdings" panose="05000000000000000000" pitchFamily="2" charset="2"/>
              </a:rPr>
              <a:t>The 511 keV photon is Doppler shifted by the </a:t>
            </a:r>
            <a:r>
              <a:rPr kumimoji="0" lang="en-US" altLang="en-US" sz="2000" b="1" i="0" u="sng"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Wingdings" panose="05000000000000000000" pitchFamily="2" charset="2"/>
              </a:rPr>
              <a:t>longitudinal component</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Wingdings" panose="05000000000000000000" pitchFamily="2" charset="2"/>
              </a:rPr>
              <a:t> of the electron momentum.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Wingdings" panose="05000000000000000000" pitchFamily="2" charset="2"/>
            </a:endParaRPr>
          </a:p>
        </p:txBody>
      </p:sp>
      <p:sp>
        <p:nvSpPr>
          <p:cNvPr id="80902" name="Rectangle 6">
            <a:extLst>
              <a:ext uri="{FF2B5EF4-FFF2-40B4-BE49-F238E27FC236}">
                <a16:creationId xmlns:a16="http://schemas.microsoft.com/office/drawing/2014/main" id="{AAB208A8-2E9B-4879-AC85-4FB8E4E55A3E}"/>
              </a:ext>
            </a:extLst>
          </p:cNvPr>
          <p:cNvSpPr>
            <a:spLocks noChangeArrowheads="1"/>
          </p:cNvSpPr>
          <p:nvPr/>
        </p:nvSpPr>
        <p:spPr bwMode="auto">
          <a:xfrm>
            <a:off x="304800" y="228600"/>
            <a:ext cx="8077200" cy="914400"/>
          </a:xfrm>
          <a:prstGeom prst="rect">
            <a:avLst/>
          </a:prstGeom>
          <a:gradFill rotWithShape="1">
            <a:gsLst>
              <a:gs pos="0">
                <a:srgbClr val="45A9B0">
                  <a:alpha val="57001"/>
                </a:srgbClr>
              </a:gs>
              <a:gs pos="100000">
                <a:srgbClr val="FFFFFF"/>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 </a:t>
            </a: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Doppler spectroscopy</a:t>
            </a:r>
          </a:p>
        </p:txBody>
      </p:sp>
      <p:pic>
        <p:nvPicPr>
          <p:cNvPr id="80918" name="Picture 22">
            <a:extLst>
              <a:ext uri="{FF2B5EF4-FFF2-40B4-BE49-F238E27FC236}">
                <a16:creationId xmlns:a16="http://schemas.microsoft.com/office/drawing/2014/main" id="{282D94CA-0D44-4D7E-BE86-31745CF06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24325"/>
            <a:ext cx="3581400" cy="2733675"/>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19" name="Text Box 23">
            <a:extLst>
              <a:ext uri="{FF2B5EF4-FFF2-40B4-BE49-F238E27FC236}">
                <a16:creationId xmlns:a16="http://schemas.microsoft.com/office/drawing/2014/main" id="{7DC26102-265D-48FF-ACB4-263989043FBF}"/>
              </a:ext>
            </a:extLst>
          </p:cNvPr>
          <p:cNvSpPr txBox="1">
            <a:spLocks noChangeArrowheads="1"/>
          </p:cNvSpPr>
          <p:nvPr/>
        </p:nvSpPr>
        <p:spPr bwMode="auto">
          <a:xfrm>
            <a:off x="228600" y="4800600"/>
            <a:ext cx="4724400" cy="1735138"/>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Wingdings" panose="05000000000000000000" pitchFamily="2" charset="2"/>
              </a:rPr>
              <a:t>From this measurement we can extract one-dimensional electron momentum distributions</a:t>
            </a:r>
          </a:p>
          <a:p>
            <a:pPr marL="0" marR="0" lvl="0" indent="0" algn="ctr" defTabSz="914400" rtl="0" eaLnBrk="1" fontAlgn="base" latinLnBrk="1" hangingPunct="1">
              <a:lnSpc>
                <a:spcPct val="100000"/>
              </a:lnSpc>
              <a:spcBef>
                <a:spcPct val="50000"/>
              </a:spcBef>
              <a:spcAft>
                <a:spcPct val="0"/>
              </a:spcAft>
              <a:buClrTx/>
              <a:buSzTx/>
              <a:buFontTx/>
              <a:buNone/>
              <a:tabLst/>
              <a:defRPr/>
            </a:pPr>
            <a:endPar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Tree>
    <p:extLst>
      <p:ext uri="{BB962C8B-B14F-4D97-AF65-F5344CB8AC3E}">
        <p14:creationId xmlns:p14="http://schemas.microsoft.com/office/powerpoint/2010/main" val="48003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AC6E01EA-B706-4494-8F90-FD4A0EB2FC6C}"/>
              </a:ext>
            </a:extLst>
          </p:cNvPr>
          <p:cNvSpPr>
            <a:spLocks noGrp="1" noChangeArrowheads="1"/>
          </p:cNvSpPr>
          <p:nvPr>
            <p:ph type="body" sz="half" idx="1"/>
          </p:nvPr>
        </p:nvSpPr>
        <p:spPr/>
        <p:txBody>
          <a:bodyPr/>
          <a:lstStyle/>
          <a:p>
            <a:pPr>
              <a:spcAft>
                <a:spcPct val="40000"/>
              </a:spcAft>
              <a:buFontTx/>
              <a:buNone/>
            </a:pPr>
            <a:r>
              <a:rPr lang="en-US" altLang="en-US" sz="2000" b="1"/>
              <a:t> </a:t>
            </a:r>
          </a:p>
        </p:txBody>
      </p:sp>
      <p:pic>
        <p:nvPicPr>
          <p:cNvPr id="342019" name="Picture 3">
            <a:extLst>
              <a:ext uri="{FF2B5EF4-FFF2-40B4-BE49-F238E27FC236}">
                <a16:creationId xmlns:a16="http://schemas.microsoft.com/office/drawing/2014/main" id="{08D05858-6D9C-4AD6-BE04-ABD8AC6FCBFF}"/>
              </a:ext>
            </a:extLst>
          </p:cNvPr>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917864" y="1981200"/>
            <a:ext cx="3270671" cy="1981200"/>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42024" name="Picture 8">
            <a:extLst>
              <a:ext uri="{FF2B5EF4-FFF2-40B4-BE49-F238E27FC236}">
                <a16:creationId xmlns:a16="http://schemas.microsoft.com/office/drawing/2014/main" id="{3C6A002E-5365-45CC-93F0-B85C5C9ED3E8}"/>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l="3972" t="82509" r="70280" b="13297"/>
          <a:stretch>
            <a:fillRect/>
          </a:stretch>
        </p:blipFill>
        <p:spPr>
          <a:xfrm>
            <a:off x="6400800" y="2057400"/>
            <a:ext cx="2438400" cy="304800"/>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42021" name="Rectangle 5">
            <a:extLst>
              <a:ext uri="{FF2B5EF4-FFF2-40B4-BE49-F238E27FC236}">
                <a16:creationId xmlns:a16="http://schemas.microsoft.com/office/drawing/2014/main" id="{FE922D99-D85D-4B55-B152-1ECE898F10A7}"/>
              </a:ext>
            </a:extLst>
          </p:cNvPr>
          <p:cNvSpPr>
            <a:spLocks noChangeArrowheads="1"/>
          </p:cNvSpPr>
          <p:nvPr/>
        </p:nvSpPr>
        <p:spPr bwMode="auto">
          <a:xfrm>
            <a:off x="381000" y="1066800"/>
            <a:ext cx="8458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 </a:t>
            </a:r>
            <a:r>
              <a:rPr kumimoji="0" lang="en-US" altLang="en-US" sz="2000" b="1" i="0" u="sng"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The perpendicular components</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   of the electron momentum cause small angular deviation in the emission of the two photons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
        <p:nvSpPr>
          <p:cNvPr id="342023" name="Rectangle 7">
            <a:extLst>
              <a:ext uri="{FF2B5EF4-FFF2-40B4-BE49-F238E27FC236}">
                <a16:creationId xmlns:a16="http://schemas.microsoft.com/office/drawing/2014/main" id="{D1912632-2CA5-4625-B82C-79BAC98C00B5}"/>
              </a:ext>
            </a:extLst>
          </p:cNvPr>
          <p:cNvSpPr>
            <a:spLocks noChangeArrowheads="1"/>
          </p:cNvSpPr>
          <p:nvPr/>
        </p:nvSpPr>
        <p:spPr bwMode="auto">
          <a:xfrm>
            <a:off x="1066800" y="0"/>
            <a:ext cx="6248400" cy="1143000"/>
          </a:xfrm>
          <a:prstGeom prst="rect">
            <a:avLst/>
          </a:prstGeom>
          <a:gradFill rotWithShape="1">
            <a:gsLst>
              <a:gs pos="0">
                <a:srgbClr val="3EA9B0">
                  <a:alpha val="57001"/>
                </a:srgbClr>
              </a:gs>
              <a:gs pos="100000">
                <a:srgbClr val="FFFFFF"/>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ACAR measurements</a:t>
            </a:r>
          </a:p>
        </p:txBody>
      </p:sp>
      <p:pic>
        <p:nvPicPr>
          <p:cNvPr id="342026" name="Picture 10">
            <a:extLst>
              <a:ext uri="{FF2B5EF4-FFF2-40B4-BE49-F238E27FC236}">
                <a16:creationId xmlns:a16="http://schemas.microsoft.com/office/drawing/2014/main" id="{B9A383F8-CF31-4B78-806B-1EEC5E2B9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09" r="5307" b="403"/>
          <a:stretch>
            <a:fillRect/>
          </a:stretch>
        </p:blipFill>
        <p:spPr bwMode="auto">
          <a:xfrm>
            <a:off x="0" y="1828800"/>
            <a:ext cx="6096000" cy="2743200"/>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2027" name="Rectangle 11">
            <a:extLst>
              <a:ext uri="{FF2B5EF4-FFF2-40B4-BE49-F238E27FC236}">
                <a16:creationId xmlns:a16="http://schemas.microsoft.com/office/drawing/2014/main" id="{EE4784E9-1CC9-40F6-BB22-5EB420D27219}"/>
              </a:ext>
            </a:extLst>
          </p:cNvPr>
          <p:cNvSpPr>
            <a:spLocks noChangeArrowheads="1"/>
          </p:cNvSpPr>
          <p:nvPr/>
        </p:nvSpPr>
        <p:spPr bwMode="auto">
          <a:xfrm>
            <a:off x="6105525" y="3962400"/>
            <a:ext cx="3038475" cy="762000"/>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Two dimensional electron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momentum distributions </a:t>
            </a:r>
          </a:p>
        </p:txBody>
      </p:sp>
      <p:pic>
        <p:nvPicPr>
          <p:cNvPr id="342030" name="Picture 14">
            <a:extLst>
              <a:ext uri="{FF2B5EF4-FFF2-40B4-BE49-F238E27FC236}">
                <a16:creationId xmlns:a16="http://schemas.microsoft.com/office/drawing/2014/main" id="{9E707A83-08AF-4B1E-A7A6-23633B3DC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497" r="-4774" b="7549"/>
          <a:stretch>
            <a:fillRect/>
          </a:stretch>
        </p:blipFill>
        <p:spPr bwMode="auto">
          <a:xfrm>
            <a:off x="4114800" y="4572000"/>
            <a:ext cx="21526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2031" name="Text Box 15">
            <a:extLst>
              <a:ext uri="{FF2B5EF4-FFF2-40B4-BE49-F238E27FC236}">
                <a16:creationId xmlns:a16="http://schemas.microsoft.com/office/drawing/2014/main" id="{DF3B14A0-36DD-4B54-B50F-509358FA5F3A}"/>
              </a:ext>
            </a:extLst>
          </p:cNvPr>
          <p:cNvSpPr txBox="1">
            <a:spLocks noChangeArrowheads="1"/>
          </p:cNvSpPr>
          <p:nvPr/>
        </p:nvSpPr>
        <p:spPr bwMode="auto">
          <a:xfrm>
            <a:off x="228600" y="5181600"/>
            <a:ext cx="3733800" cy="822325"/>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From Doppler broadening and ACAR measurements</a:t>
            </a:r>
          </a:p>
        </p:txBody>
      </p:sp>
    </p:spTree>
    <p:extLst>
      <p:ext uri="{BB962C8B-B14F-4D97-AF65-F5344CB8AC3E}">
        <p14:creationId xmlns:p14="http://schemas.microsoft.com/office/powerpoint/2010/main" val="188486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43317" y="5713299"/>
            <a:ext cx="3703258" cy="110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marL="342900" marR="0" lvl="0" indent="-342900" algn="l" defTabSz="914400" rtl="0" eaLnBrk="1" fontAlgn="base" latinLnBrk="1" hangingPunct="1">
              <a:lnSpc>
                <a:spcPct val="90000"/>
              </a:lnSpc>
              <a:spcBef>
                <a:spcPct val="20000"/>
              </a:spcBef>
              <a:spcAft>
                <a:spcPct val="0"/>
              </a:spcAft>
              <a:buClrTx/>
              <a:buSzTx/>
              <a:buFontTx/>
              <a:buNone/>
              <a:tabLst/>
              <a:defRPr/>
            </a:pPr>
            <a:r>
              <a:rPr kumimoji="1" lang="en-US" altLang="en-US" sz="2400" b="1" i="0" u="none" strike="noStrike" kern="1200" cap="none" spc="0" normalizeH="0" baseline="0" noProof="0" dirty="0">
                <a:ln>
                  <a:noFill/>
                </a:ln>
                <a:solidFill>
                  <a:srgbClr val="000000"/>
                </a:solidFill>
                <a:effectLst/>
                <a:uLnTx/>
                <a:uFillTx/>
                <a:latin typeface="Times New Roman" pitchFamily="18" charset="0"/>
                <a:ea typeface="Gulim" pitchFamily="34" charset="-127"/>
                <a:cs typeface="+mn-cs"/>
              </a:rPr>
              <a:t>e+ diffusion length:100 nm</a:t>
            </a:r>
          </a:p>
          <a:p>
            <a:pPr marL="342900" marR="0" lvl="0" indent="-342900" algn="l" defTabSz="914400" rtl="0" eaLnBrk="1" fontAlgn="base" latinLnBrk="1" hangingPunct="1">
              <a:lnSpc>
                <a:spcPct val="90000"/>
              </a:lnSpc>
              <a:spcBef>
                <a:spcPct val="20000"/>
              </a:spcBef>
              <a:spcAft>
                <a:spcPct val="0"/>
              </a:spcAft>
              <a:buClrTx/>
              <a:buSzTx/>
              <a:buFontTx/>
              <a:buNone/>
              <a:tabLst/>
              <a:defRPr/>
            </a:pPr>
            <a:r>
              <a:rPr kumimoji="1" lang="en-US" altLang="en-US" sz="2400" b="1" i="0" u="none" strike="noStrike" kern="1200" cap="none" spc="0" normalizeH="0" baseline="0" noProof="0" dirty="0">
                <a:ln>
                  <a:noFill/>
                </a:ln>
                <a:solidFill>
                  <a:srgbClr val="FF0000"/>
                </a:solidFill>
                <a:effectLst/>
                <a:uLnTx/>
                <a:uFillTx/>
                <a:latin typeface="Times New Roman" pitchFamily="18" charset="0"/>
                <a:ea typeface="Gulim" pitchFamily="34" charset="-127"/>
                <a:cs typeface="+mn-cs"/>
              </a:rPr>
              <a:t>sensitivity to defects (10</a:t>
            </a:r>
            <a:r>
              <a:rPr kumimoji="1" lang="en-US" altLang="en-US" sz="2400" b="1" i="0" u="none" strike="noStrike" kern="1200" cap="none" spc="0" normalizeH="0" baseline="30000" noProof="0" dirty="0">
                <a:ln>
                  <a:noFill/>
                </a:ln>
                <a:solidFill>
                  <a:srgbClr val="FF0000"/>
                </a:solidFill>
                <a:effectLst/>
                <a:uLnTx/>
                <a:uFillTx/>
                <a:latin typeface="Times New Roman" pitchFamily="18" charset="0"/>
                <a:ea typeface="Gulim" pitchFamily="34" charset="-127"/>
                <a:cs typeface="+mn-cs"/>
              </a:rPr>
              <a:t>-7</a:t>
            </a:r>
            <a:r>
              <a:rPr kumimoji="1" lang="en-US" altLang="en-US" sz="1600" b="1" i="0" u="none" strike="noStrike" kern="1200" cap="none" spc="0" normalizeH="0" baseline="0" noProof="0" dirty="0">
                <a:ln>
                  <a:noFill/>
                </a:ln>
                <a:solidFill>
                  <a:srgbClr val="FF0000"/>
                </a:solidFill>
                <a:effectLst/>
                <a:uLnTx/>
                <a:uFillTx/>
                <a:latin typeface="Times New Roman" pitchFamily="18" charset="0"/>
                <a:ea typeface="Gulim" pitchFamily="34" charset="-127"/>
                <a:cs typeface="+mn-cs"/>
              </a:rPr>
              <a:t>)</a:t>
            </a:r>
          </a:p>
          <a:p>
            <a:pPr marL="342900" marR="0" lvl="0" indent="-342900" algn="l" defTabSz="914400" rtl="0" eaLnBrk="1" fontAlgn="base" latinLnBrk="1" hangingPunct="1">
              <a:lnSpc>
                <a:spcPct val="90000"/>
              </a:lnSpc>
              <a:spcBef>
                <a:spcPct val="20000"/>
              </a:spcBef>
              <a:spcAft>
                <a:spcPct val="0"/>
              </a:spcAft>
              <a:buClrTx/>
              <a:buSzTx/>
              <a:buFontTx/>
              <a:buNone/>
              <a:tabLst/>
              <a:defRPr/>
            </a:pPr>
            <a:r>
              <a:rPr kumimoji="1" lang="en-US" altLang="en-US" sz="1600" b="1" i="0" u="none" strike="noStrike" kern="1200" cap="none" spc="0" normalizeH="0" baseline="0" noProof="0" dirty="0">
                <a:ln>
                  <a:noFill/>
                </a:ln>
                <a:solidFill>
                  <a:srgbClr val="000000"/>
                </a:solidFill>
                <a:effectLst/>
                <a:uLnTx/>
                <a:uFillTx/>
                <a:latin typeface="Times New Roman" pitchFamily="18" charset="0"/>
                <a:ea typeface="Gulim" pitchFamily="34" charset="-127"/>
                <a:cs typeface="+mn-cs"/>
              </a:rPr>
              <a:t> </a:t>
            </a:r>
          </a:p>
        </p:txBody>
      </p:sp>
      <p:sp>
        <p:nvSpPr>
          <p:cNvPr id="27651" name="Rectangle 4"/>
          <p:cNvSpPr>
            <a:spLocks noChangeArrowheads="1"/>
          </p:cNvSpPr>
          <p:nvPr/>
        </p:nvSpPr>
        <p:spPr bwMode="auto">
          <a:xfrm>
            <a:off x="485312" y="25761"/>
            <a:ext cx="7924800" cy="887413"/>
          </a:xfrm>
          <a:prstGeom prst="rect">
            <a:avLst/>
          </a:prstGeom>
          <a:gradFill rotWithShape="1">
            <a:gsLst>
              <a:gs pos="0">
                <a:schemeClr val="bg1"/>
              </a:gs>
              <a:gs pos="100000">
                <a:srgbClr val="FFFFFF"/>
              </a:gs>
            </a:gsLst>
            <a:lin ang="5400000" scaled="1"/>
          </a:gradFill>
          <a:ln>
            <a:noFill/>
          </a:ln>
          <a:effectLst/>
        </p:spPr>
        <p:txBody>
          <a:bodyPr anchor="ct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en-US" sz="3200" b="1" i="0" u="none" strike="noStrike" kern="1200" cap="none" spc="0" normalizeH="0" baseline="0" noProof="0" dirty="0">
                <a:ln>
                  <a:noFill/>
                </a:ln>
                <a:solidFill>
                  <a:srgbClr val="000000"/>
                </a:solidFill>
                <a:effectLst/>
                <a:uLnTx/>
                <a:uFillTx/>
                <a:latin typeface="Times New Roman" pitchFamily="18" charset="0"/>
                <a:ea typeface="Gulim" pitchFamily="34" charset="-127"/>
                <a:cs typeface="+mn-cs"/>
                <a:sym typeface="Symbol" pitchFamily="18" charset="2"/>
              </a:rPr>
              <a:t> </a:t>
            </a:r>
            <a:r>
              <a:rPr kumimoji="1" lang="en-US" altLang="en-US" sz="3200" b="1" i="0" u="none" strike="noStrike" kern="1200" cap="none" spc="0" normalizeH="0" baseline="0" noProof="0" dirty="0">
                <a:ln>
                  <a:noFill/>
                </a:ln>
                <a:solidFill>
                  <a:srgbClr val="000000"/>
                </a:solidFill>
                <a:effectLst/>
                <a:uLnTx/>
                <a:uFillTx/>
                <a:latin typeface="+mn-lt"/>
                <a:ea typeface="Gulim" pitchFamily="34" charset="-127"/>
                <a:cs typeface="+mn-cs"/>
                <a:sym typeface="Symbol" pitchFamily="18" charset="2"/>
              </a:rPr>
              <a:t>Positron  trapping at defects</a:t>
            </a:r>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t="-613" r="8360"/>
          <a:stretch>
            <a:fillRect/>
          </a:stretch>
        </p:blipFill>
        <p:spPr bwMode="auto">
          <a:xfrm>
            <a:off x="38436" y="2491235"/>
            <a:ext cx="5243513" cy="3048000"/>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569" y="927800"/>
            <a:ext cx="2628900" cy="4387246"/>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Rectangle 1"/>
          <p:cNvSpPr>
            <a:spLocks noChangeArrowheads="1"/>
          </p:cNvSpPr>
          <p:nvPr/>
        </p:nvSpPr>
        <p:spPr bwMode="auto">
          <a:xfrm>
            <a:off x="5546156" y="2826154"/>
            <a:ext cx="35978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2000" b="1" i="0" u="none" strike="noStrike" kern="1200" cap="none" spc="0" normalizeH="0" baseline="0" noProof="0" dirty="0">
                <a:ln>
                  <a:noFill/>
                </a:ln>
                <a:solidFill>
                  <a:srgbClr val="3333CC"/>
                </a:solidFill>
                <a:effectLst/>
                <a:uLnTx/>
                <a:uFillTx/>
                <a:latin typeface="Times New Roman" pitchFamily="18" charset="0"/>
                <a:ea typeface="Gulim" pitchFamily="34" charset="-127"/>
                <a:cs typeface="+mn-cs"/>
              </a:rPr>
              <a:t>Free positron in the Bloch state</a:t>
            </a:r>
            <a:endParaRPr kumimoji="1" lang="en-US" altLang="en-US" sz="2000" b="1" i="0" u="none" strike="noStrike" kern="1200" cap="none" spc="0" normalizeH="0" baseline="0" noProof="0" dirty="0">
              <a:ln>
                <a:noFill/>
              </a:ln>
              <a:solidFill>
                <a:srgbClr val="3333CC"/>
              </a:solidFill>
              <a:effectLst/>
              <a:uLnTx/>
              <a:uFillTx/>
              <a:latin typeface="Times New Roman" pitchFamily="18" charset="0"/>
              <a:ea typeface="Gulim" pitchFamily="34" charset="-127"/>
              <a:cs typeface="+mn-cs"/>
            </a:endParaRPr>
          </a:p>
        </p:txBody>
      </p:sp>
      <p:pic>
        <p:nvPicPr>
          <p:cNvPr id="2765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1" y="5124617"/>
            <a:ext cx="3889375" cy="501650"/>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243317" y="866323"/>
            <a:ext cx="3820277" cy="156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marL="342900" marR="0" lvl="0" indent="-342900" algn="l" defTabSz="914400" rtl="0" eaLnBrk="1" fontAlgn="base" latinLnBrk="1" hangingPunct="1">
              <a:lnSpc>
                <a:spcPct val="90000"/>
              </a:lnSpc>
              <a:spcBef>
                <a:spcPct val="20000"/>
              </a:spcBef>
              <a:spcAft>
                <a:spcPct val="0"/>
              </a:spcAft>
              <a:buClrTx/>
              <a:buSzTx/>
              <a:buFontTx/>
              <a:buNone/>
              <a:tabLst/>
              <a:defRPr/>
            </a:pPr>
            <a:r>
              <a:rPr kumimoji="1" lang="en-US" altLang="en-US" sz="1800" b="1" i="1" u="none" strike="noStrike" kern="1200" cap="none" spc="0" normalizeH="0" baseline="0" noProof="0" dirty="0">
                <a:ln>
                  <a:noFill/>
                </a:ln>
                <a:solidFill>
                  <a:srgbClr val="FF0000"/>
                </a:solidFill>
                <a:effectLst/>
                <a:uLnTx/>
                <a:uFillTx/>
                <a:latin typeface="Times New Roman" pitchFamily="18" charset="0"/>
                <a:ea typeface="Gulim" pitchFamily="34" charset="-127"/>
                <a:cs typeface="+mn-cs"/>
              </a:rPr>
              <a:t>Atomic size defects</a:t>
            </a:r>
          </a:p>
          <a:p>
            <a:pPr marL="342900" marR="0" lvl="0" indent="-342900" algn="l" defTabSz="914400" rtl="0" eaLnBrk="1" fontAlgn="base" latinLnBrk="1" hangingPunct="1">
              <a:lnSpc>
                <a:spcPct val="90000"/>
              </a:lnSpc>
              <a:spcBef>
                <a:spcPct val="20000"/>
              </a:spcBef>
              <a:spcAft>
                <a:spcPct val="0"/>
              </a:spcAft>
              <a:buClrTx/>
              <a:buSzTx/>
              <a:buFontTx/>
              <a:buNone/>
              <a:tabLst/>
              <a:defRPr/>
            </a:pPr>
            <a:r>
              <a:rPr kumimoji="1" lang="en-US" altLang="en-US" sz="1800" b="1" i="1" u="none" strike="noStrike" kern="1200" cap="none" spc="0" normalizeH="0" baseline="0" noProof="0" dirty="0">
                <a:ln>
                  <a:noFill/>
                </a:ln>
                <a:solidFill>
                  <a:srgbClr val="FF0000"/>
                </a:solidFill>
                <a:effectLst/>
                <a:uLnTx/>
                <a:uFillTx/>
                <a:latin typeface="Times New Roman" pitchFamily="18" charset="0"/>
                <a:ea typeface="Gulim" pitchFamily="34" charset="-127"/>
                <a:cs typeface="+mn-cs"/>
              </a:rPr>
              <a:t>High sensitivity </a:t>
            </a:r>
          </a:p>
          <a:p>
            <a:pPr marL="0" marR="0" lvl="0" indent="0" algn="l" defTabSz="914400" rtl="0" eaLnBrk="1" fontAlgn="base" latinLnBrk="1" hangingPunct="1">
              <a:lnSpc>
                <a:spcPct val="90000"/>
              </a:lnSpc>
              <a:spcBef>
                <a:spcPct val="20000"/>
              </a:spcBef>
              <a:spcAft>
                <a:spcPct val="0"/>
              </a:spcAft>
              <a:buClrTx/>
              <a:buSzTx/>
              <a:buFontTx/>
              <a:buNone/>
              <a:tabLst/>
              <a:defRPr/>
            </a:pPr>
            <a:r>
              <a:rPr kumimoji="1" lang="en-US" altLang="en-US" sz="1800" b="1" i="1" u="none" strike="noStrike" kern="1200" cap="none" spc="0" normalizeH="0" baseline="0" noProof="0" dirty="0">
                <a:ln>
                  <a:noFill/>
                </a:ln>
                <a:solidFill>
                  <a:srgbClr val="FF0000"/>
                </a:solidFill>
                <a:effectLst/>
                <a:uLnTx/>
                <a:uFillTx/>
                <a:latin typeface="Times New Roman" pitchFamily="18" charset="0"/>
                <a:ea typeface="Gulim" pitchFamily="34" charset="-127"/>
                <a:cs typeface="+mn-cs"/>
              </a:rPr>
              <a:t>Defect quantification</a:t>
            </a:r>
          </a:p>
          <a:p>
            <a:pPr marL="0" marR="0" lvl="0" indent="0" algn="l" defTabSz="914400" rtl="0" eaLnBrk="1" fontAlgn="base" latinLnBrk="1" hangingPunct="1">
              <a:lnSpc>
                <a:spcPct val="90000"/>
              </a:lnSpc>
              <a:spcBef>
                <a:spcPct val="20000"/>
              </a:spcBef>
              <a:spcAft>
                <a:spcPct val="0"/>
              </a:spcAft>
              <a:buClrTx/>
              <a:buSzTx/>
              <a:buFontTx/>
              <a:buNone/>
              <a:tabLst/>
              <a:defRPr/>
            </a:pPr>
            <a:r>
              <a:rPr kumimoji="1" lang="en-US" altLang="en-US" sz="1800" b="1" i="1" u="none" strike="noStrike" kern="1200" cap="none" spc="0" normalizeH="0" baseline="0" noProof="0" dirty="0">
                <a:ln>
                  <a:noFill/>
                </a:ln>
                <a:solidFill>
                  <a:srgbClr val="FF0000"/>
                </a:solidFill>
                <a:effectLst/>
                <a:uLnTx/>
                <a:uFillTx/>
                <a:latin typeface="Times New Roman" pitchFamily="18" charset="0"/>
                <a:ea typeface="Gulim" pitchFamily="34" charset="-127"/>
                <a:cs typeface="+mn-cs"/>
              </a:rPr>
              <a:t>Chemical environment around defects</a:t>
            </a:r>
          </a:p>
          <a:p>
            <a:pPr marL="0" marR="0" lvl="0" indent="0" algn="l" defTabSz="914400" rtl="0" eaLnBrk="1" fontAlgn="base" latinLnBrk="1" hangingPunct="1">
              <a:lnSpc>
                <a:spcPct val="90000"/>
              </a:lnSpc>
              <a:spcBef>
                <a:spcPct val="20000"/>
              </a:spcBef>
              <a:spcAft>
                <a:spcPct val="0"/>
              </a:spcAft>
              <a:buClrTx/>
              <a:buSzTx/>
              <a:buFontTx/>
              <a:buNone/>
              <a:tabLst/>
              <a:defRPr/>
            </a:pPr>
            <a:r>
              <a:rPr kumimoji="1" lang="en-US" altLang="en-US" sz="1800" b="1" i="1" u="none" strike="noStrike" kern="1200" cap="none" spc="0" normalizeH="0" baseline="0" noProof="0" dirty="0">
                <a:ln>
                  <a:noFill/>
                </a:ln>
                <a:solidFill>
                  <a:srgbClr val="FF0000"/>
                </a:solidFill>
                <a:effectLst/>
                <a:uLnTx/>
                <a:uFillTx/>
                <a:latin typeface="Times New Roman" pitchFamily="18" charset="0"/>
                <a:ea typeface="Gulim" pitchFamily="34" charset="-127"/>
                <a:cs typeface="+mn-cs"/>
              </a:rPr>
              <a:t>Defect charge state </a:t>
            </a:r>
          </a:p>
        </p:txBody>
      </p:sp>
      <p:sp>
        <p:nvSpPr>
          <p:cNvPr id="10" name="TextBox 9">
            <a:extLst>
              <a:ext uri="{FF2B5EF4-FFF2-40B4-BE49-F238E27FC236}">
                <a16:creationId xmlns:a16="http://schemas.microsoft.com/office/drawing/2014/main" id="{79FC3C44-32D3-44D4-8279-F8FBEEEB022B}"/>
              </a:ext>
            </a:extLst>
          </p:cNvPr>
          <p:cNvSpPr txBox="1"/>
          <p:nvPr/>
        </p:nvSpPr>
        <p:spPr>
          <a:xfrm>
            <a:off x="5197427" y="5713299"/>
            <a:ext cx="37632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Ref: F. A. Selim, Materials Characterization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Volume 174, 2021, 110952</a:t>
            </a:r>
          </a:p>
        </p:txBody>
      </p:sp>
    </p:spTree>
    <p:extLst>
      <p:ext uri="{BB962C8B-B14F-4D97-AF65-F5344CB8AC3E}">
        <p14:creationId xmlns:p14="http://schemas.microsoft.com/office/powerpoint/2010/main" val="74629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B780548-7D8A-492B-B7B3-B2ABC935B25A}"/>
              </a:ext>
            </a:extLst>
          </p:cNvPr>
          <p:cNvSpPr>
            <a:spLocks noGrp="1" noChangeArrowheads="1"/>
          </p:cNvSpPr>
          <p:nvPr>
            <p:ph type="title"/>
          </p:nvPr>
        </p:nvSpPr>
        <p:spPr>
          <a:xfrm>
            <a:off x="457200" y="0"/>
            <a:ext cx="7924800" cy="1524000"/>
          </a:xfrm>
          <a:gradFill rotWithShape="1">
            <a:gsLst>
              <a:gs pos="0">
                <a:srgbClr val="3EA9B0">
                  <a:alpha val="57001"/>
                </a:srgbClr>
              </a:gs>
              <a:gs pos="100000">
                <a:srgbClr val="FFFFFF"/>
              </a:gs>
            </a:gsLst>
            <a:lin ang="5400000" scaled="1"/>
          </a:gradFill>
          <a:ln/>
          <a:extLst>
            <a:ext uri="{91240B29-F687-4F45-9708-019B960494DF}">
              <a14:hiddenLine xmlns:a14="http://schemas.microsoft.com/office/drawing/2010/main" w="38100">
                <a:solidFill>
                  <a:srgbClr val="FF0000"/>
                </a:solidFill>
                <a:miter lim="800000"/>
                <a:headEnd/>
                <a:tailEnd/>
              </a14:hiddenLine>
            </a:ext>
          </a:extLst>
        </p:spPr>
        <p:txBody>
          <a:bodyPr/>
          <a:lstStyle/>
          <a:p>
            <a:r>
              <a:rPr lang="en-US" altLang="en-US" sz="3200" b="1">
                <a:cs typeface="Times New Roman" panose="02020603050405020304" pitchFamily="18" charset="0"/>
              </a:rPr>
              <a:t>e</a:t>
            </a:r>
            <a:r>
              <a:rPr lang="en-US" altLang="en-US" sz="3200" b="1" baseline="30000">
                <a:cs typeface="Times New Roman" panose="02020603050405020304" pitchFamily="18" charset="0"/>
              </a:rPr>
              <a:t>+</a:t>
            </a:r>
            <a:r>
              <a:rPr lang="en-US" altLang="en-US" sz="3200" b="1">
                <a:cs typeface="Times New Roman" panose="02020603050405020304" pitchFamily="18" charset="0"/>
              </a:rPr>
              <a:t> trapping at defects leads to characteristic changes in the measured parameters of PAS</a:t>
            </a:r>
          </a:p>
        </p:txBody>
      </p:sp>
      <p:sp>
        <p:nvSpPr>
          <p:cNvPr id="89091" name="Rectangle 3">
            <a:extLst>
              <a:ext uri="{FF2B5EF4-FFF2-40B4-BE49-F238E27FC236}">
                <a16:creationId xmlns:a16="http://schemas.microsoft.com/office/drawing/2014/main" id="{512C81BA-5FCD-4F73-994B-3EB2B15417D3}"/>
              </a:ext>
            </a:extLst>
          </p:cNvPr>
          <p:cNvSpPr>
            <a:spLocks noGrp="1" noChangeArrowheads="1"/>
          </p:cNvSpPr>
          <p:nvPr>
            <p:ph idx="1"/>
          </p:nvPr>
        </p:nvSpPr>
        <p:spPr>
          <a:xfrm>
            <a:off x="457200" y="1524000"/>
            <a:ext cx="7924800" cy="5638800"/>
          </a:xfrm>
        </p:spPr>
        <p:txBody>
          <a:bodyPr/>
          <a:lstStyle/>
          <a:p>
            <a:pPr>
              <a:spcAft>
                <a:spcPct val="40000"/>
              </a:spcAft>
              <a:buFontTx/>
              <a:buNone/>
            </a:pPr>
            <a:r>
              <a:rPr lang="en-US" altLang="en-US" sz="2400" b="1" u="sng">
                <a:solidFill>
                  <a:srgbClr val="FF0000"/>
                </a:solidFill>
              </a:rPr>
              <a:t> In Doppler spectroscopy</a:t>
            </a:r>
            <a:r>
              <a:rPr lang="en-US" altLang="en-US" sz="2400" b="1">
                <a:solidFill>
                  <a:srgbClr val="FF0000"/>
                </a:solidFill>
              </a:rPr>
              <a:t>:</a:t>
            </a:r>
          </a:p>
          <a:p>
            <a:pPr>
              <a:spcAft>
                <a:spcPct val="40000"/>
              </a:spcAft>
              <a:buFontTx/>
              <a:buNone/>
            </a:pPr>
            <a:r>
              <a:rPr lang="en-US" altLang="en-US" b="1"/>
              <a:t> </a:t>
            </a:r>
            <a:endParaRPr lang="en-US" altLang="en-US" sz="4000" b="1" u="sng">
              <a:solidFill>
                <a:srgbClr val="FF3300"/>
              </a:solidFill>
              <a:sym typeface="Symbol" panose="05050102010706020507" pitchFamily="18" charset="2"/>
            </a:endParaRPr>
          </a:p>
        </p:txBody>
      </p:sp>
      <p:pic>
        <p:nvPicPr>
          <p:cNvPr id="89094" name="Picture 6">
            <a:extLst>
              <a:ext uri="{FF2B5EF4-FFF2-40B4-BE49-F238E27FC236}">
                <a16:creationId xmlns:a16="http://schemas.microsoft.com/office/drawing/2014/main" id="{109D4C22-571D-41F2-88D5-C618BC995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87" t="13377" r="20827" b="9531"/>
          <a:stretch>
            <a:fillRect/>
          </a:stretch>
        </p:blipFill>
        <p:spPr bwMode="auto">
          <a:xfrm>
            <a:off x="304800" y="2057400"/>
            <a:ext cx="4648200"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Rectangle 7">
            <a:extLst>
              <a:ext uri="{FF2B5EF4-FFF2-40B4-BE49-F238E27FC236}">
                <a16:creationId xmlns:a16="http://schemas.microsoft.com/office/drawing/2014/main" id="{D219F211-1A89-4D48-A09A-96BA1A7AD9FD}"/>
              </a:ext>
            </a:extLst>
          </p:cNvPr>
          <p:cNvSpPr>
            <a:spLocks noChangeArrowheads="1"/>
          </p:cNvSpPr>
          <p:nvPr/>
        </p:nvSpPr>
        <p:spPr bwMode="auto">
          <a:xfrm>
            <a:off x="228600" y="4572000"/>
            <a:ext cx="4191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4000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increase in the annihilation fraction with low momentum electrons (S-parameter) and   </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Symbol" panose="05050102010706020507" pitchFamily="18" charset="2"/>
              </a:rPr>
              <a:t>reduction in the Doppler broadening of the 511 peak</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 </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 </a:t>
            </a:r>
          </a:p>
        </p:txBody>
      </p:sp>
      <p:pic>
        <p:nvPicPr>
          <p:cNvPr id="89096" name="Picture 8">
            <a:extLst>
              <a:ext uri="{FF2B5EF4-FFF2-40B4-BE49-F238E27FC236}">
                <a16:creationId xmlns:a16="http://schemas.microsoft.com/office/drawing/2014/main" id="{4D4EEC61-D1C3-4CD3-A43F-095724050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4251325" cy="19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7" name="Rectangle 9">
            <a:extLst>
              <a:ext uri="{FF2B5EF4-FFF2-40B4-BE49-F238E27FC236}">
                <a16:creationId xmlns:a16="http://schemas.microsoft.com/office/drawing/2014/main" id="{10222427-97C0-447B-83B3-C1EC6B705B1D}"/>
              </a:ext>
            </a:extLst>
          </p:cNvPr>
          <p:cNvSpPr>
            <a:spLocks noChangeArrowheads="1"/>
          </p:cNvSpPr>
          <p:nvPr/>
        </p:nvSpPr>
        <p:spPr bwMode="auto">
          <a:xfrm>
            <a:off x="4267200" y="16002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3300"/>
                </a:solidFill>
                <a:effectLst/>
                <a:uLnTx/>
                <a:uFillTx/>
                <a:latin typeface="Times New Roman" panose="02020603050405020304" pitchFamily="18" charset="0"/>
                <a:ea typeface="Gulim" panose="020B0600000101010101" pitchFamily="34" charset="-127"/>
                <a:cs typeface="+mn-cs"/>
                <a:sym typeface="Symbol" panose="05050102010706020507" pitchFamily="18" charset="2"/>
              </a:rPr>
              <a:t>In ACAR measurements :</a:t>
            </a: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Symbol" panose="05050102010706020507" pitchFamily="18" charset="2"/>
            </a:endParaRPr>
          </a:p>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Symbol" panose="05050102010706020507" pitchFamily="18" charset="2"/>
              </a:rPr>
              <a:t>   </a:t>
            </a:r>
          </a:p>
        </p:txBody>
      </p:sp>
      <p:sp>
        <p:nvSpPr>
          <p:cNvPr id="89098" name="Rectangle 10">
            <a:extLst>
              <a:ext uri="{FF2B5EF4-FFF2-40B4-BE49-F238E27FC236}">
                <a16:creationId xmlns:a16="http://schemas.microsoft.com/office/drawing/2014/main" id="{2771BCB6-7BDB-4B6E-A83C-03664A32AD88}"/>
              </a:ext>
            </a:extLst>
          </p:cNvPr>
          <p:cNvSpPr>
            <a:spLocks noChangeArrowheads="1"/>
          </p:cNvSpPr>
          <p:nvPr/>
        </p:nvSpPr>
        <p:spPr bwMode="auto">
          <a:xfrm>
            <a:off x="4724400" y="4876800"/>
            <a:ext cx="3962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Symbol" panose="05050102010706020507" pitchFamily="18" charset="2"/>
              </a:rPr>
              <a:t>reduction in the angular deviation of the annihilation </a:t>
            </a:r>
          </a:p>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sym typeface="Symbol" panose="05050102010706020507" pitchFamily="18" charset="2"/>
              </a:rPr>
              <a:t>radiation</a:t>
            </a:r>
          </a:p>
        </p:txBody>
      </p:sp>
      <p:sp>
        <p:nvSpPr>
          <p:cNvPr id="89099" name="Rectangle 11">
            <a:extLst>
              <a:ext uri="{FF2B5EF4-FFF2-40B4-BE49-F238E27FC236}">
                <a16:creationId xmlns:a16="http://schemas.microsoft.com/office/drawing/2014/main" id="{652660A5-494D-4E24-A346-9BCB3B07AF8D}"/>
              </a:ext>
            </a:extLst>
          </p:cNvPr>
          <p:cNvSpPr>
            <a:spLocks noChangeArrowheads="1"/>
          </p:cNvSpPr>
          <p:nvPr/>
        </p:nvSpPr>
        <p:spPr bwMode="auto">
          <a:xfrm>
            <a:off x="-28575" y="6096000"/>
            <a:ext cx="661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P. J. Schutz and K. G. Lynn, J. Appl. Phys. 76, 4935 (1994)</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 </a:t>
            </a:r>
          </a:p>
        </p:txBody>
      </p:sp>
      <p:sp>
        <p:nvSpPr>
          <p:cNvPr id="89100" name="Line 12">
            <a:extLst>
              <a:ext uri="{FF2B5EF4-FFF2-40B4-BE49-F238E27FC236}">
                <a16:creationId xmlns:a16="http://schemas.microsoft.com/office/drawing/2014/main" id="{22416E71-2E4D-4B45-9C59-CB913E0E91BD}"/>
              </a:ext>
            </a:extLst>
          </p:cNvPr>
          <p:cNvSpPr>
            <a:spLocks noChangeShapeType="1"/>
          </p:cNvSpPr>
          <p:nvPr/>
        </p:nvSpPr>
        <p:spPr bwMode="auto">
          <a:xfrm>
            <a:off x="3048000" y="2209800"/>
            <a:ext cx="838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
        <p:nvSpPr>
          <p:cNvPr id="89102" name="Line 14">
            <a:extLst>
              <a:ext uri="{FF2B5EF4-FFF2-40B4-BE49-F238E27FC236}">
                <a16:creationId xmlns:a16="http://schemas.microsoft.com/office/drawing/2014/main" id="{285AAD23-FE73-4253-A723-C9E67B822864}"/>
              </a:ext>
            </a:extLst>
          </p:cNvPr>
          <p:cNvSpPr>
            <a:spLocks noChangeShapeType="1"/>
          </p:cNvSpPr>
          <p:nvPr/>
        </p:nvSpPr>
        <p:spPr bwMode="auto">
          <a:xfrm flipV="1">
            <a:off x="3276600" y="2286000"/>
            <a:ext cx="609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1" hangingPunct="1">
              <a:lnSpc>
                <a:spcPct val="100000"/>
              </a:lnSpc>
              <a:spcBef>
                <a:spcPct val="0"/>
              </a:spcBef>
              <a:spcAft>
                <a:spcPct val="0"/>
              </a:spcAft>
              <a:buClrTx/>
              <a:buSzTx/>
              <a:buFontTx/>
              <a:buNone/>
              <a:tabLst/>
              <a:defRPr/>
            </a:pPr>
            <a:endParaRPr kumimoji="1" 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
        <p:nvSpPr>
          <p:cNvPr id="89103" name="Text Box 15">
            <a:extLst>
              <a:ext uri="{FF2B5EF4-FFF2-40B4-BE49-F238E27FC236}">
                <a16:creationId xmlns:a16="http://schemas.microsoft.com/office/drawing/2014/main" id="{F824B1F0-C227-468B-AF85-D0801ECC0CB4}"/>
              </a:ext>
            </a:extLst>
          </p:cNvPr>
          <p:cNvSpPr txBox="1">
            <a:spLocks noChangeArrowheads="1"/>
          </p:cNvSpPr>
          <p:nvPr/>
        </p:nvSpPr>
        <p:spPr bwMode="auto">
          <a:xfrm>
            <a:off x="3886200" y="2209800"/>
            <a:ext cx="1143000" cy="457200"/>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defects</a:t>
            </a:r>
          </a:p>
        </p:txBody>
      </p:sp>
    </p:spTree>
    <p:extLst>
      <p:ext uri="{BB962C8B-B14F-4D97-AF65-F5344CB8AC3E}">
        <p14:creationId xmlns:p14="http://schemas.microsoft.com/office/powerpoint/2010/main" val="176825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a:extLst>
              <a:ext uri="{FF2B5EF4-FFF2-40B4-BE49-F238E27FC236}">
                <a16:creationId xmlns:a16="http://schemas.microsoft.com/office/drawing/2014/main" id="{0CD4BA4D-30FC-4A76-BDFC-B321A80B3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3657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403" name="Rectangle 3">
            <a:extLst>
              <a:ext uri="{FF2B5EF4-FFF2-40B4-BE49-F238E27FC236}">
                <a16:creationId xmlns:a16="http://schemas.microsoft.com/office/drawing/2014/main" id="{62A2C64E-06D0-486A-98BF-95892A08E546}"/>
              </a:ext>
            </a:extLst>
          </p:cNvPr>
          <p:cNvSpPr>
            <a:spLocks noChangeArrowheads="1"/>
          </p:cNvSpPr>
          <p:nvPr/>
        </p:nvSpPr>
        <p:spPr bwMode="auto">
          <a:xfrm>
            <a:off x="0" y="304800"/>
            <a:ext cx="5715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20000"/>
              </a:spcBef>
              <a:spcAft>
                <a:spcPct val="4000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Gulim" panose="020B0600000101010101" pitchFamily="34" charset="-127"/>
                <a:cs typeface="+mn-cs"/>
              </a:rPr>
              <a:t>Doppler broadening can be characterized by S &amp;W parameters</a:t>
            </a:r>
          </a:p>
          <a:p>
            <a:pPr marL="342900" marR="0" lvl="0" indent="-342900" algn="l" defTabSz="914400" rtl="0" eaLnBrk="1" fontAlgn="base" latinLnBrk="0" hangingPunct="1">
              <a:lnSpc>
                <a:spcPct val="100000"/>
              </a:lnSpc>
              <a:spcBef>
                <a:spcPct val="20000"/>
              </a:spcBef>
              <a:spcAft>
                <a:spcPct val="4000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a:p>
            <a:pPr marL="342900" marR="0" lvl="0" indent="-342900" algn="l" defTabSz="914400" rtl="0" eaLnBrk="1" fontAlgn="base" latinLnBrk="0" hangingPunct="1">
              <a:lnSpc>
                <a:spcPct val="100000"/>
              </a:lnSpc>
              <a:spcBef>
                <a:spcPct val="20000"/>
              </a:spcBef>
              <a:spcAft>
                <a:spcPct val="4000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S     reflects the annihilation with valence electrons    S= A / C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W   reflects the annihilation with core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       electrons   W= B / C</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S   is known as open volume defect parameter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
        <p:nvSpPr>
          <p:cNvPr id="230404" name="Rectangle 4">
            <a:extLst>
              <a:ext uri="{FF2B5EF4-FFF2-40B4-BE49-F238E27FC236}">
                <a16:creationId xmlns:a16="http://schemas.microsoft.com/office/drawing/2014/main" id="{FCBF9308-56F4-41AC-8CA4-C2AE301F0645}"/>
              </a:ext>
            </a:extLst>
          </p:cNvPr>
          <p:cNvSpPr>
            <a:spLocks noGrp="1" noChangeArrowheads="1"/>
          </p:cNvSpPr>
          <p:nvPr>
            <p:ph idx="1"/>
          </p:nvPr>
        </p:nvSpPr>
        <p:spPr>
          <a:xfrm>
            <a:off x="152400" y="1828800"/>
            <a:ext cx="8991600" cy="5029200"/>
          </a:xfrm>
        </p:spPr>
        <p:txBody>
          <a:bodyPr/>
          <a:lstStyle/>
          <a:p>
            <a:pPr>
              <a:buFontTx/>
              <a:buNone/>
            </a:pPr>
            <a:r>
              <a:rPr lang="en-US" altLang="en-US" sz="2400" b="1"/>
              <a:t> </a:t>
            </a:r>
          </a:p>
        </p:txBody>
      </p:sp>
      <p:sp>
        <p:nvSpPr>
          <p:cNvPr id="230405" name="Rectangle 5">
            <a:extLst>
              <a:ext uri="{FF2B5EF4-FFF2-40B4-BE49-F238E27FC236}">
                <a16:creationId xmlns:a16="http://schemas.microsoft.com/office/drawing/2014/main" id="{4D7AAD2B-A78C-4F2D-BEB1-EDF6948DC28C}"/>
              </a:ext>
            </a:extLst>
          </p:cNvPr>
          <p:cNvSpPr>
            <a:spLocks noChangeArrowheads="1"/>
          </p:cNvSpPr>
          <p:nvPr/>
        </p:nvSpPr>
        <p:spPr bwMode="auto">
          <a:xfrm>
            <a:off x="5257800" y="6019800"/>
            <a:ext cx="364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J. Appl. Phys. 76 (1994), p. 4935</a:t>
            </a:r>
          </a:p>
        </p:txBody>
      </p:sp>
    </p:spTree>
    <p:extLst>
      <p:ext uri="{BB962C8B-B14F-4D97-AF65-F5344CB8AC3E}">
        <p14:creationId xmlns:p14="http://schemas.microsoft.com/office/powerpoint/2010/main" val="379243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ChangeArrowheads="1"/>
          </p:cNvSpPr>
          <p:nvPr/>
        </p:nvSpPr>
        <p:spPr bwMode="auto">
          <a:xfrm>
            <a:off x="0" y="0"/>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latinLnBrk="1"/>
            <a:r>
              <a:rPr lang="en-US" sz="2400" b="1" u="sng" dirty="0">
                <a:solidFill>
                  <a:srgbClr val="FF3300"/>
                </a:solidFill>
                <a:latin typeface="Times New Roman" pitchFamily="18" charset="0"/>
                <a:ea typeface="Gulim" pitchFamily="34" charset="-127"/>
                <a:sym typeface="Symbol" pitchFamily="18" charset="2"/>
              </a:rPr>
              <a:t> lifetime spectroscopy :</a:t>
            </a:r>
            <a:r>
              <a:rPr lang="en-US" sz="2400" b="1" dirty="0">
                <a:solidFill>
                  <a:srgbClr val="000000"/>
                </a:solidFill>
                <a:latin typeface="Times New Roman" pitchFamily="18" charset="0"/>
                <a:ea typeface="Gulim" pitchFamily="34" charset="-127"/>
                <a:sym typeface="Symbol" pitchFamily="18" charset="2"/>
              </a:rPr>
              <a:t> </a:t>
            </a:r>
          </a:p>
          <a:p>
            <a:pPr algn="ctr" latinLnBrk="1"/>
            <a:r>
              <a:rPr lang="en-US" sz="2400" b="1" dirty="0">
                <a:solidFill>
                  <a:srgbClr val="000000"/>
                </a:solidFill>
                <a:latin typeface="Times New Roman" pitchFamily="18" charset="0"/>
                <a:ea typeface="Gulim" pitchFamily="34" charset="-127"/>
                <a:sym typeface="Symbol" pitchFamily="18" charset="2"/>
              </a:rPr>
              <a:t>    </a:t>
            </a:r>
          </a:p>
          <a:p>
            <a:pPr algn="ctr" latinLnBrk="1"/>
            <a:endParaRPr lang="en-US" sz="2400" b="1" dirty="0">
              <a:solidFill>
                <a:srgbClr val="000000"/>
              </a:solidFill>
              <a:latin typeface="Times New Roman" pitchFamily="18" charset="0"/>
              <a:ea typeface="Gulim" pitchFamily="34" charset="-127"/>
              <a:sym typeface="Symbol" pitchFamily="18" charset="2"/>
            </a:endParaRPr>
          </a:p>
        </p:txBody>
      </p:sp>
      <p:pic>
        <p:nvPicPr>
          <p:cNvPr id="1648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90600"/>
            <a:ext cx="3840163" cy="48006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868" name="Rectangle 8"/>
          <p:cNvSpPr>
            <a:spLocks noChangeArrowheads="1"/>
          </p:cNvSpPr>
          <p:nvPr/>
        </p:nvSpPr>
        <p:spPr bwMode="auto">
          <a:xfrm>
            <a:off x="4876800" y="60198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0000"/>
                </a:solidFill>
                <a:latin typeface="Times New Roman" pitchFamily="18" charset="0"/>
                <a:ea typeface="Gulim" pitchFamily="34" charset="-127"/>
                <a:cs typeface="Times New Roman" pitchFamily="18" charset="0"/>
              </a:rPr>
              <a:t>Ref.: Positron Annihilation in Semiconductors, </a:t>
            </a:r>
          </a:p>
          <a:p>
            <a:r>
              <a:rPr lang="en-US" sz="1600" b="1">
                <a:solidFill>
                  <a:srgbClr val="000000"/>
                </a:solidFill>
                <a:latin typeface="Times New Roman" pitchFamily="18" charset="0"/>
                <a:ea typeface="Gulim" pitchFamily="34" charset="-127"/>
                <a:cs typeface="Times New Roman" pitchFamily="18" charset="0"/>
              </a:rPr>
              <a:t>Krause-Rehberg,   Berlin,  1999 </a:t>
            </a:r>
            <a:r>
              <a:rPr lang="en-US" sz="2000" b="1">
                <a:solidFill>
                  <a:srgbClr val="000000"/>
                </a:solidFill>
                <a:latin typeface="Times New Roman" pitchFamily="18" charset="0"/>
                <a:ea typeface="Gulim" pitchFamily="34" charset="-127"/>
                <a:cs typeface="Times New Roman" pitchFamily="18" charset="0"/>
              </a:rPr>
              <a:t> </a:t>
            </a:r>
          </a:p>
        </p:txBody>
      </p:sp>
      <p:sp>
        <p:nvSpPr>
          <p:cNvPr id="164869" name="Rectangle 9"/>
          <p:cNvSpPr>
            <a:spLocks noChangeArrowheads="1"/>
          </p:cNvSpPr>
          <p:nvPr/>
        </p:nvSpPr>
        <p:spPr bwMode="auto">
          <a:xfrm>
            <a:off x="0" y="457200"/>
            <a:ext cx="533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atinLnBrk="1"/>
            <a:r>
              <a:rPr lang="en-US" sz="2400" b="1" dirty="0">
                <a:solidFill>
                  <a:srgbClr val="000000"/>
                </a:solidFill>
                <a:latin typeface="Times New Roman" pitchFamily="18" charset="0"/>
                <a:ea typeface="Gulim" pitchFamily="34" charset="-127"/>
              </a:rPr>
              <a:t>In a free defect metal or semiconductor  only one lifetime component is </a:t>
            </a:r>
          </a:p>
          <a:p>
            <a:pPr latinLnBrk="1"/>
            <a:r>
              <a:rPr lang="en-US" sz="2400" b="1" dirty="0">
                <a:solidFill>
                  <a:srgbClr val="000000"/>
                </a:solidFill>
                <a:latin typeface="Times New Roman" pitchFamily="18" charset="0"/>
                <a:ea typeface="Gulim" pitchFamily="34" charset="-127"/>
              </a:rPr>
              <a:t>existed</a:t>
            </a:r>
          </a:p>
          <a:p>
            <a:pPr algn="ctr" latinLnBrk="1"/>
            <a:endParaRPr lang="en-US" sz="2400" b="1" dirty="0">
              <a:solidFill>
                <a:srgbClr val="000000"/>
              </a:solidFill>
              <a:latin typeface="Times New Roman" pitchFamily="18" charset="0"/>
              <a:ea typeface="Gulim" pitchFamily="34" charset="-127"/>
            </a:endParaRPr>
          </a:p>
          <a:p>
            <a:pPr algn="ctr" latinLnBrk="1"/>
            <a:r>
              <a:rPr lang="en-US" sz="2400" b="1" dirty="0">
                <a:solidFill>
                  <a:srgbClr val="000000"/>
                </a:solidFill>
                <a:latin typeface="Times New Roman" pitchFamily="18" charset="0"/>
                <a:ea typeface="Gulim" pitchFamily="34" charset="-127"/>
              </a:rPr>
              <a:t>Open volume defects lead to long</a:t>
            </a:r>
          </a:p>
          <a:p>
            <a:pPr algn="ctr" latinLnBrk="1"/>
            <a:r>
              <a:rPr lang="en-US" sz="2400" b="1" dirty="0">
                <a:solidFill>
                  <a:srgbClr val="000000"/>
                </a:solidFill>
                <a:latin typeface="Times New Roman" pitchFamily="18" charset="0"/>
                <a:ea typeface="Gulim" pitchFamily="34" charset="-127"/>
              </a:rPr>
              <a:t> lived lifetime components</a:t>
            </a:r>
          </a:p>
          <a:p>
            <a:pPr algn="ctr" latinLnBrk="1"/>
            <a:endParaRPr lang="en-US" sz="2400" b="1" dirty="0">
              <a:solidFill>
                <a:srgbClr val="000000"/>
              </a:solidFill>
              <a:latin typeface="Times New Roman" pitchFamily="18" charset="0"/>
              <a:ea typeface="Gulim" pitchFamily="34" charset="-127"/>
            </a:endParaRPr>
          </a:p>
          <a:p>
            <a:pPr algn="ctr" latinLnBrk="1"/>
            <a:r>
              <a:rPr lang="en-US" sz="2400" b="1" dirty="0">
                <a:solidFill>
                  <a:srgbClr val="000000"/>
                </a:solidFill>
                <a:latin typeface="Times New Roman" pitchFamily="18" charset="0"/>
                <a:ea typeface="Gulim" pitchFamily="34" charset="-127"/>
              </a:rPr>
              <a:t>From spectrum analysis, we can </a:t>
            </a:r>
          </a:p>
          <a:p>
            <a:pPr algn="ctr" latinLnBrk="1"/>
            <a:r>
              <a:rPr lang="en-US" sz="2400" b="1" dirty="0">
                <a:solidFill>
                  <a:srgbClr val="000000"/>
                </a:solidFill>
                <a:latin typeface="Times New Roman" pitchFamily="18" charset="0"/>
                <a:ea typeface="Gulim" pitchFamily="34" charset="-127"/>
              </a:rPr>
              <a:t>obtain the lifetime </a:t>
            </a:r>
            <a:r>
              <a:rPr lang="en-US" sz="2400" b="1" dirty="0">
                <a:solidFill>
                  <a:srgbClr val="FF0000"/>
                </a:solidFill>
                <a:latin typeface="Times New Roman" pitchFamily="18" charset="0"/>
                <a:ea typeface="Gulim" pitchFamily="34" charset="-127"/>
                <a:sym typeface="Symbol" pitchFamily="18" charset="2"/>
              </a:rPr>
              <a:t></a:t>
            </a:r>
            <a:r>
              <a:rPr lang="en-US" sz="2400" b="1" baseline="-25000" dirty="0">
                <a:solidFill>
                  <a:srgbClr val="FF0000"/>
                </a:solidFill>
                <a:latin typeface="Times New Roman" pitchFamily="18" charset="0"/>
                <a:ea typeface="Gulim" pitchFamily="34" charset="-127"/>
                <a:sym typeface="Symbol" pitchFamily="18" charset="2"/>
              </a:rPr>
              <a:t>i</a:t>
            </a:r>
            <a:r>
              <a:rPr lang="en-US" sz="2400" b="1" dirty="0">
                <a:solidFill>
                  <a:srgbClr val="000000"/>
                </a:solidFill>
                <a:latin typeface="Times New Roman" pitchFamily="18" charset="0"/>
                <a:ea typeface="Gulim" pitchFamily="34" charset="-127"/>
                <a:sym typeface="Symbol" pitchFamily="18" charset="2"/>
              </a:rPr>
              <a:t>  and</a:t>
            </a:r>
          </a:p>
          <a:p>
            <a:pPr algn="ctr" latinLnBrk="1"/>
            <a:r>
              <a:rPr lang="en-US" sz="2400" b="1" dirty="0">
                <a:solidFill>
                  <a:srgbClr val="000000"/>
                </a:solidFill>
                <a:latin typeface="Times New Roman" pitchFamily="18" charset="0"/>
                <a:ea typeface="Gulim" pitchFamily="34" charset="-127"/>
                <a:sym typeface="Symbol" pitchFamily="18" charset="2"/>
              </a:rPr>
              <a:t> its intensity </a:t>
            </a:r>
            <a:r>
              <a:rPr lang="en-US" sz="2400" b="1" dirty="0">
                <a:solidFill>
                  <a:srgbClr val="FF0000"/>
                </a:solidFill>
                <a:latin typeface="Times New Roman" pitchFamily="18" charset="0"/>
                <a:ea typeface="Gulim" pitchFamily="34" charset="-127"/>
                <a:sym typeface="Symbol" pitchFamily="18" charset="2"/>
              </a:rPr>
              <a:t>I</a:t>
            </a:r>
            <a:r>
              <a:rPr lang="en-US" sz="2400" b="1" baseline="-25000" dirty="0">
                <a:solidFill>
                  <a:srgbClr val="FF0000"/>
                </a:solidFill>
                <a:latin typeface="Times New Roman" pitchFamily="18" charset="0"/>
                <a:ea typeface="Gulim" pitchFamily="34" charset="-127"/>
                <a:sym typeface="Symbol" pitchFamily="18" charset="2"/>
              </a:rPr>
              <a:t>i</a:t>
            </a:r>
          </a:p>
        </p:txBody>
      </p:sp>
      <p:pic>
        <p:nvPicPr>
          <p:cNvPr id="16487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9600"/>
            <a:ext cx="3429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71" name="Text Box 11"/>
          <p:cNvSpPr txBox="1">
            <a:spLocks noChangeArrowheads="1"/>
          </p:cNvSpPr>
          <p:nvPr/>
        </p:nvSpPr>
        <p:spPr bwMode="auto">
          <a:xfrm>
            <a:off x="5410200" y="3810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latinLnBrk="1" hangingPunct="1">
              <a:spcBef>
                <a:spcPct val="50000"/>
              </a:spcBef>
            </a:pPr>
            <a:r>
              <a:rPr kumimoji="1" lang="en-US" sz="2400" b="1" dirty="0">
                <a:solidFill>
                  <a:srgbClr val="000000"/>
                </a:solidFill>
                <a:latin typeface="Times New Roman" pitchFamily="18" charset="0"/>
                <a:ea typeface="Gulim" pitchFamily="34" charset="-127"/>
              </a:rPr>
              <a:t>Positron decay curve</a:t>
            </a:r>
          </a:p>
        </p:txBody>
      </p:sp>
      <p:sp>
        <p:nvSpPr>
          <p:cNvPr id="164872" name="Text Box 12"/>
          <p:cNvSpPr txBox="1">
            <a:spLocks noChangeArrowheads="1"/>
          </p:cNvSpPr>
          <p:nvPr/>
        </p:nvSpPr>
        <p:spPr bwMode="auto">
          <a:xfrm>
            <a:off x="0" y="5257800"/>
            <a:ext cx="510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latinLnBrk="1" hangingPunct="1">
              <a:spcBef>
                <a:spcPct val="50000"/>
              </a:spcBef>
            </a:pPr>
            <a:r>
              <a:rPr kumimoji="1" lang="en-US" sz="2000" b="1">
                <a:solidFill>
                  <a:srgbClr val="FF0000"/>
                </a:solidFill>
                <a:latin typeface="Times New Roman" pitchFamily="18" charset="0"/>
                <a:ea typeface="Gulim" pitchFamily="34" charset="-127"/>
              </a:rPr>
              <a:t> </a:t>
            </a:r>
          </a:p>
        </p:txBody>
      </p:sp>
    </p:spTree>
    <p:extLst>
      <p:ext uri="{BB962C8B-B14F-4D97-AF65-F5344CB8AC3E}">
        <p14:creationId xmlns:p14="http://schemas.microsoft.com/office/powerpoint/2010/main" val="29147470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sz="half" idx="1"/>
          </p:nvPr>
        </p:nvSpPr>
        <p:spPr/>
        <p:txBody>
          <a:bodyPr/>
          <a:lstStyle/>
          <a:p>
            <a:pPr eaLnBrk="1" hangingPunct="1">
              <a:buFontTx/>
              <a:buNone/>
            </a:pPr>
            <a:r>
              <a:rPr lang="en-US" sz="2800"/>
              <a:t> </a:t>
            </a:r>
          </a:p>
        </p:txBody>
      </p:sp>
      <p:pic>
        <p:nvPicPr>
          <p:cNvPr id="31747"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l="52196" t="70474" r="5220"/>
          <a:stretch>
            <a:fillRect/>
          </a:stretch>
        </p:blipFill>
        <p:spPr>
          <a:xfrm>
            <a:off x="5638800" y="2286000"/>
            <a:ext cx="3390840" cy="2209800"/>
          </a:xfrm>
          <a:noFill/>
        </p:spPr>
      </p:pic>
      <p:pic>
        <p:nvPicPr>
          <p:cNvPr id="31748" name="Picture 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l="5205" t="24661" r="36436" b="39894"/>
          <a:stretch>
            <a:fillRect/>
          </a:stretch>
        </p:blipFill>
        <p:spPr>
          <a:xfrm>
            <a:off x="381000" y="2057400"/>
            <a:ext cx="5257800" cy="3773488"/>
          </a:xfrm>
          <a:noFill/>
        </p:spPr>
      </p:pic>
      <p:sp>
        <p:nvSpPr>
          <p:cNvPr id="31749" name="Rectangle 10"/>
          <p:cNvSpPr>
            <a:spLocks noGrp="1" noChangeArrowheads="1"/>
          </p:cNvSpPr>
          <p:nvPr>
            <p:ph type="title"/>
          </p:nvPr>
        </p:nvSpPr>
        <p:spPr>
          <a:xfrm>
            <a:off x="685800" y="228600"/>
            <a:ext cx="7772400" cy="1524000"/>
          </a:xfrm>
          <a:gradFill rotWithShape="1">
            <a:gsLst>
              <a:gs pos="0">
                <a:srgbClr val="48A9B0">
                  <a:alpha val="57001"/>
                </a:srgbClr>
              </a:gs>
              <a:gs pos="100000">
                <a:schemeClr val="bg1">
                  <a:alpha val="18999"/>
                </a:schemeClr>
              </a:gs>
            </a:gsLst>
            <a:lin ang="5400000" scaled="1"/>
          </a:gradFill>
        </p:spPr>
        <p:txBody>
          <a:bodyPr/>
          <a:lstStyle/>
          <a:p>
            <a:pPr algn="l" eaLnBrk="1" hangingPunct="1"/>
            <a:r>
              <a:rPr lang="en-US" sz="3200" b="1" i="1"/>
              <a:t> positron trapping depends on the defect charge state </a:t>
            </a:r>
            <a:br>
              <a:rPr lang="en-US" sz="3200" b="1" i="1"/>
            </a:br>
            <a:endParaRPr lang="en-US" sz="3200" b="1" i="1"/>
          </a:p>
        </p:txBody>
      </p:sp>
      <p:sp>
        <p:nvSpPr>
          <p:cNvPr id="31750" name="Text Box 11"/>
          <p:cNvSpPr txBox="1">
            <a:spLocks noChangeArrowheads="1"/>
          </p:cNvSpPr>
          <p:nvPr/>
        </p:nvSpPr>
        <p:spPr bwMode="auto">
          <a:xfrm>
            <a:off x="457200" y="6019800"/>
            <a:ext cx="7924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Gulim" pitchFamily="34" charset="-127"/>
              </a:defRPr>
            </a:lvl1pPr>
            <a:lvl2pPr marL="742950" indent="-285750" eaLnBrk="0" hangingPunct="0">
              <a:defRPr kumimoji="1" sz="2400" b="1">
                <a:solidFill>
                  <a:schemeClr val="tx1"/>
                </a:solidFill>
                <a:latin typeface="Times New Roman" pitchFamily="18" charset="0"/>
                <a:ea typeface="Gulim" pitchFamily="34" charset="-127"/>
              </a:defRPr>
            </a:lvl2pPr>
            <a:lvl3pPr marL="1143000" indent="-228600" eaLnBrk="0" hangingPunct="0">
              <a:defRPr kumimoji="1" sz="2400" b="1">
                <a:solidFill>
                  <a:schemeClr val="tx1"/>
                </a:solidFill>
                <a:latin typeface="Times New Roman" pitchFamily="18" charset="0"/>
                <a:ea typeface="Gulim" pitchFamily="34" charset="-127"/>
              </a:defRPr>
            </a:lvl3pPr>
            <a:lvl4pPr marL="1600200" indent="-228600" eaLnBrk="0" hangingPunct="0">
              <a:defRPr kumimoji="1" sz="2400" b="1">
                <a:solidFill>
                  <a:schemeClr val="tx1"/>
                </a:solidFill>
                <a:latin typeface="Times New Roman" pitchFamily="18" charset="0"/>
                <a:ea typeface="Gulim" pitchFamily="34" charset="-127"/>
              </a:defRPr>
            </a:lvl4pPr>
            <a:lvl5pPr marL="2057400" indent="-228600" eaLnBrk="0" hangingPunct="0">
              <a:defRPr kumimoji="1" sz="2400" b="1">
                <a:solidFill>
                  <a:schemeClr val="tx1"/>
                </a:solidFill>
                <a:latin typeface="Times New Roman" pitchFamily="18" charset="0"/>
                <a:ea typeface="Gulim" pitchFamily="34" charset="-127"/>
              </a:defRPr>
            </a:lvl5pPr>
            <a:lvl6pPr marL="25146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6pPr>
            <a:lvl7pPr marL="29718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7pPr>
            <a:lvl8pPr marL="34290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8pPr>
            <a:lvl9pPr marL="3886200" indent="-228600" algn="ctr" eaLnBrk="0" fontAlgn="base" latinLnBrk="1" hangingPunct="0">
              <a:spcBef>
                <a:spcPct val="0"/>
              </a:spcBef>
              <a:spcAft>
                <a:spcPct val="0"/>
              </a:spcAft>
              <a:defRPr kumimoji="1" sz="2400" b="1">
                <a:solidFill>
                  <a:schemeClr val="tx1"/>
                </a:solidFill>
                <a:latin typeface="Times New Roman" pitchFamily="18" charset="0"/>
                <a:ea typeface="Gulim" pitchFamily="34" charset="-127"/>
              </a:defRPr>
            </a:lvl9pPr>
          </a:lstStyle>
          <a:p>
            <a:pPr eaLnBrk="1" latinLnBrk="1" hangingPunct="1">
              <a:spcBef>
                <a:spcPct val="50000"/>
              </a:spcBef>
            </a:pPr>
            <a:r>
              <a:rPr lang="en-US">
                <a:solidFill>
                  <a:srgbClr val="FF0000"/>
                </a:solidFill>
              </a:rPr>
              <a:t>makes positron very effective tool in semiconductors</a:t>
            </a:r>
          </a:p>
          <a:p>
            <a:pPr algn="ctr" eaLnBrk="1" latinLnBrk="1" hangingPunct="1">
              <a:spcBef>
                <a:spcPct val="50000"/>
              </a:spcBef>
            </a:pPr>
            <a:endParaRPr lang="en-US">
              <a:solidFill>
                <a:srgbClr val="000000"/>
              </a:solidFill>
            </a:endParaRPr>
          </a:p>
        </p:txBody>
      </p:sp>
    </p:spTree>
    <p:extLst>
      <p:ext uri="{BB962C8B-B14F-4D97-AF65-F5344CB8AC3E}">
        <p14:creationId xmlns:p14="http://schemas.microsoft.com/office/powerpoint/2010/main" val="257863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D4941B-2E93-3E22-E6C2-E9CB0B92C870}"/>
              </a:ext>
            </a:extLst>
          </p:cNvPr>
          <p:cNvPicPr>
            <a:picLocks noChangeAspect="1"/>
          </p:cNvPicPr>
          <p:nvPr/>
        </p:nvPicPr>
        <p:blipFill>
          <a:blip r:embed="rId2"/>
          <a:stretch>
            <a:fillRect/>
          </a:stretch>
        </p:blipFill>
        <p:spPr>
          <a:xfrm>
            <a:off x="376552" y="1799733"/>
            <a:ext cx="8390896" cy="3258534"/>
          </a:xfrm>
          <a:prstGeom prst="rect">
            <a:avLst/>
          </a:prstGeom>
        </p:spPr>
      </p:pic>
      <p:sp>
        <p:nvSpPr>
          <p:cNvPr id="5" name="TextBox 4">
            <a:extLst>
              <a:ext uri="{FF2B5EF4-FFF2-40B4-BE49-F238E27FC236}">
                <a16:creationId xmlns:a16="http://schemas.microsoft.com/office/drawing/2014/main" id="{B38A323E-F3CB-4D7E-CF52-870796E7DDA5}"/>
              </a:ext>
            </a:extLst>
          </p:cNvPr>
          <p:cNvSpPr txBox="1"/>
          <p:nvPr/>
        </p:nvSpPr>
        <p:spPr>
          <a:xfrm>
            <a:off x="609600" y="381000"/>
            <a:ext cx="772403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e + is a unique powerful probe in material science</a:t>
            </a:r>
          </a:p>
        </p:txBody>
      </p:sp>
    </p:spTree>
    <p:extLst>
      <p:ext uri="{BB962C8B-B14F-4D97-AF65-F5344CB8AC3E}">
        <p14:creationId xmlns:p14="http://schemas.microsoft.com/office/powerpoint/2010/main" val="628061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 little bit of history</a:t>
            </a:r>
          </a:p>
        </p:txBody>
      </p:sp>
      <p:pic>
        <p:nvPicPr>
          <p:cNvPr id="188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1230040" cy="155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19600"/>
            <a:ext cx="1245293"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0200" y="1371600"/>
            <a:ext cx="6629400" cy="1200329"/>
          </a:xfrm>
          <a:prstGeom prst="rect">
            <a:avLst/>
          </a:prstGeom>
          <a:noFill/>
        </p:spPr>
        <p:txBody>
          <a:bodyPr wrap="square" rtlCol="0">
            <a:spAutoFit/>
          </a:bodyPr>
          <a:lstStyle/>
          <a:p>
            <a:r>
              <a:rPr lang="en-US" sz="2400" dirty="0"/>
              <a:t>Dirac:   His theory predicted  negative  energy holes with properties similar to  electron   </a:t>
            </a:r>
          </a:p>
          <a:p>
            <a:r>
              <a:rPr lang="en-US" sz="2400" dirty="0"/>
              <a:t>Nobel prize  1933 </a:t>
            </a:r>
          </a:p>
        </p:txBody>
      </p:sp>
      <p:pic>
        <p:nvPicPr>
          <p:cNvPr id="1884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667000"/>
            <a:ext cx="168218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1600" y="2819400"/>
            <a:ext cx="5334000" cy="830997"/>
          </a:xfrm>
          <a:prstGeom prst="rect">
            <a:avLst/>
          </a:prstGeom>
          <a:noFill/>
        </p:spPr>
        <p:txBody>
          <a:bodyPr wrap="square" rtlCol="0">
            <a:spAutoFit/>
          </a:bodyPr>
          <a:lstStyle/>
          <a:p>
            <a:r>
              <a:rPr lang="en-US" sz="2400" dirty="0" err="1"/>
              <a:t>Andreson</a:t>
            </a:r>
            <a:r>
              <a:rPr lang="en-US" sz="2400" dirty="0"/>
              <a:t>:   positron  detection</a:t>
            </a:r>
          </a:p>
          <a:p>
            <a:r>
              <a:rPr lang="en-US" sz="2400" dirty="0"/>
              <a:t>    Nobel Prize 1936 </a:t>
            </a:r>
          </a:p>
        </p:txBody>
      </p:sp>
      <p:sp>
        <p:nvSpPr>
          <p:cNvPr id="4" name="TextBox 3"/>
          <p:cNvSpPr txBox="1"/>
          <p:nvPr/>
        </p:nvSpPr>
        <p:spPr>
          <a:xfrm>
            <a:off x="1295400" y="4800600"/>
            <a:ext cx="7467600" cy="461665"/>
          </a:xfrm>
          <a:prstGeom prst="rect">
            <a:avLst/>
          </a:prstGeom>
          <a:noFill/>
        </p:spPr>
        <p:txBody>
          <a:bodyPr wrap="square" rtlCol="0">
            <a:spAutoFit/>
          </a:bodyPr>
          <a:lstStyle/>
          <a:p>
            <a:r>
              <a:rPr lang="en-US" dirty="0"/>
              <a:t>  </a:t>
            </a:r>
            <a:r>
              <a:rPr lang="en-US" sz="2400" dirty="0"/>
              <a:t>Deutsch:   proved the existence of </a:t>
            </a:r>
            <a:r>
              <a:rPr lang="en-US" sz="2400" dirty="0" err="1"/>
              <a:t>positronium</a:t>
            </a:r>
            <a:r>
              <a:rPr lang="en-US" sz="2400" dirty="0"/>
              <a:t> </a:t>
            </a:r>
          </a:p>
        </p:txBody>
      </p:sp>
      <p:pic>
        <p:nvPicPr>
          <p:cNvPr id="1884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066800"/>
            <a:ext cx="947737" cy="137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F7C847A-B9BD-4E61-BF1D-EA2465B094E1}"/>
              </a:ext>
            </a:extLst>
          </p:cNvPr>
          <p:cNvSpPr txBox="1"/>
          <p:nvPr/>
        </p:nvSpPr>
        <p:spPr>
          <a:xfrm>
            <a:off x="1325880" y="3722011"/>
            <a:ext cx="5664949" cy="461665"/>
          </a:xfrm>
          <a:prstGeom prst="rect">
            <a:avLst/>
          </a:prstGeom>
          <a:noFill/>
        </p:spPr>
        <p:txBody>
          <a:bodyPr wrap="none" rtlCol="0">
            <a:spAutoFit/>
          </a:bodyPr>
          <a:lstStyle/>
          <a:p>
            <a:r>
              <a:rPr lang="en-US" sz="2400" dirty="0"/>
              <a:t>1933,  PRL V. 43,   The positive electron</a:t>
            </a:r>
          </a:p>
        </p:txBody>
      </p:sp>
    </p:spTree>
    <p:extLst>
      <p:ext uri="{BB962C8B-B14F-4D97-AF65-F5344CB8AC3E}">
        <p14:creationId xmlns:p14="http://schemas.microsoft.com/office/powerpoint/2010/main" val="2027322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E9621D-FA4D-4298-A388-08D599835E90}"/>
              </a:ext>
            </a:extLst>
          </p:cNvPr>
          <p:cNvSpPr/>
          <p:nvPr/>
        </p:nvSpPr>
        <p:spPr>
          <a:xfrm rot="16200000">
            <a:off x="4204692" y="-4231910"/>
            <a:ext cx="680180" cy="9144001"/>
          </a:xfrm>
          <a:prstGeom prst="rect">
            <a:avLst/>
          </a:prstGeom>
          <a:gradFill>
            <a:gsLst>
              <a:gs pos="43000">
                <a:srgbClr val="0099CC"/>
              </a:gs>
              <a:gs pos="100000">
                <a:schemeClr val="accent5">
                  <a:lumMod val="105000"/>
                  <a:satMod val="109000"/>
                  <a:tint val="81000"/>
                </a:schemeClr>
              </a:gs>
            </a:gsLst>
          </a:gradFill>
          <a:ln/>
          <a:effectLst>
            <a:outerShdw blurRad="50800" dist="38100" dir="16200000" rotWithShape="0">
              <a:prstClr val="black">
                <a:alpha val="40000"/>
              </a:prstClr>
            </a:outerShdw>
            <a:softEdge rad="12700"/>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42" name="Picture 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46790" t="19878" r="1213" b="31123"/>
          <a:stretch>
            <a:fillRect/>
          </a:stretch>
        </p:blipFill>
        <p:spPr>
          <a:xfrm>
            <a:off x="7934" y="915963"/>
            <a:ext cx="3382947" cy="2324740"/>
          </a:xfrm>
          <a:noFill/>
        </p:spPr>
      </p:pic>
      <p:sp>
        <p:nvSpPr>
          <p:cNvPr id="10243" name="Text Box 10"/>
          <p:cNvSpPr txBox="1">
            <a:spLocks noChangeArrowheads="1"/>
          </p:cNvSpPr>
          <p:nvPr/>
        </p:nvSpPr>
        <p:spPr bwMode="auto">
          <a:xfrm>
            <a:off x="5029200" y="2057400"/>
            <a:ext cx="4114800" cy="461963"/>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pic>
        <p:nvPicPr>
          <p:cNvPr id="1024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888" t="20266" r="11888" b="1987"/>
          <a:stretch/>
        </p:blipFill>
        <p:spPr bwMode="auto">
          <a:xfrm>
            <a:off x="3735392" y="974781"/>
            <a:ext cx="2151251" cy="3491241"/>
          </a:xfrm>
          <a:prstGeom prst="rect">
            <a:avLst/>
          </a:prstGeom>
          <a:noFill/>
          <a:ln>
            <a:noFill/>
          </a:ln>
          <a:effectLst/>
          <a:extLst>
            <a:ext uri="{909E8E84-426E-40DD-AFC4-6F175D3DCCD1}">
              <a14:hiddenFill xmlns:a14="http://schemas.microsoft.com/office/drawing/2010/main">
                <a:gradFill rotWithShape="1">
                  <a:gsLst>
                    <a:gs pos="0">
                      <a:srgbClr val="48A9B0">
                        <a:alpha val="57001"/>
                      </a:srgbClr>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8763" y="1250943"/>
            <a:ext cx="8002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ZnO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849761" y="4582843"/>
            <a:ext cx="244573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 A. Selim et al, PRL 99,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085502, 2007</a:t>
            </a:r>
          </a:p>
        </p:txBody>
      </p:sp>
      <p:sp>
        <p:nvSpPr>
          <p:cNvPr id="4" name="Rectangle 3"/>
          <p:cNvSpPr/>
          <p:nvPr/>
        </p:nvSpPr>
        <p:spPr>
          <a:xfrm>
            <a:off x="4811018" y="5562600"/>
            <a:ext cx="261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angle 4"/>
          <p:cNvSpPr/>
          <p:nvPr/>
        </p:nvSpPr>
        <p:spPr>
          <a:xfrm>
            <a:off x="7934" y="3212173"/>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 Krause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Rehberg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http://www.saha.ac.in/cs/icpa.15/</a:t>
            </a:r>
          </a:p>
        </p:txBody>
      </p:sp>
      <p:sp>
        <p:nvSpPr>
          <p:cNvPr id="10" name="Title 7"/>
          <p:cNvSpPr>
            <a:spLocks noGrp="1"/>
          </p:cNvSpPr>
          <p:nvPr>
            <p:ph type="title"/>
          </p:nvPr>
        </p:nvSpPr>
        <p:spPr>
          <a:xfrm>
            <a:off x="228600" y="-71625"/>
            <a:ext cx="8065008" cy="843534"/>
          </a:xfrm>
        </p:spPr>
        <p:txBody>
          <a:bodyPr>
            <a:normAutofit/>
          </a:bodyPr>
          <a:lstStyle/>
          <a:p>
            <a:pPr algn="ctr"/>
            <a:r>
              <a:rPr lang="en-US" b="1" dirty="0"/>
              <a:t>                Point Defects in functional materials</a:t>
            </a:r>
          </a:p>
        </p:txBody>
      </p:sp>
      <p:sp>
        <p:nvSpPr>
          <p:cNvPr id="12" name="Rectangle 11">
            <a:extLst>
              <a:ext uri="{FF2B5EF4-FFF2-40B4-BE49-F238E27FC236}">
                <a16:creationId xmlns:a16="http://schemas.microsoft.com/office/drawing/2014/main" id="{39D72A49-5FD4-43A3-B6D2-218FCFD91DE3}"/>
              </a:ext>
            </a:extLst>
          </p:cNvPr>
          <p:cNvSpPr/>
          <p:nvPr/>
        </p:nvSpPr>
        <p:spPr>
          <a:xfrm rot="16200000">
            <a:off x="4511121" y="-3820183"/>
            <a:ext cx="121757" cy="9144000"/>
          </a:xfrm>
          <a:prstGeom prst="rect">
            <a:avLst/>
          </a:prstGeom>
          <a:solidFill>
            <a:srgbClr val="0099CC"/>
          </a:solidFill>
          <a:ln>
            <a:noFill/>
          </a:ln>
          <a:effectLst>
            <a:softEdge rad="12700"/>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7C24688-03DA-D340-5094-18B564CDD3FC}"/>
              </a:ext>
            </a:extLst>
          </p:cNvPr>
          <p:cNvSpPr txBox="1"/>
          <p:nvPr/>
        </p:nvSpPr>
        <p:spPr>
          <a:xfrm>
            <a:off x="2914051" y="5888649"/>
            <a:ext cx="4656219"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Tracing the formation of oxygen vacancies at the conductive LaAlO3/SrTiO3 interface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Opto-Electronic Science (2022).  </a:t>
            </a:r>
          </a:p>
        </p:txBody>
      </p:sp>
      <p:pic>
        <p:nvPicPr>
          <p:cNvPr id="8" name="Picture 7">
            <a:extLst>
              <a:ext uri="{FF2B5EF4-FFF2-40B4-BE49-F238E27FC236}">
                <a16:creationId xmlns:a16="http://schemas.microsoft.com/office/drawing/2014/main" id="{FDC64284-9D42-4A4D-D069-4B146A127E86}"/>
              </a:ext>
            </a:extLst>
          </p:cNvPr>
          <p:cNvPicPr>
            <a:picLocks noChangeAspect="1"/>
          </p:cNvPicPr>
          <p:nvPr/>
        </p:nvPicPr>
        <p:blipFill>
          <a:blip r:embed="rId5"/>
          <a:stretch>
            <a:fillRect/>
          </a:stretch>
        </p:blipFill>
        <p:spPr>
          <a:xfrm>
            <a:off x="503731" y="4422793"/>
            <a:ext cx="2516980" cy="1892177"/>
          </a:xfrm>
          <a:prstGeom prst="rect">
            <a:avLst/>
          </a:prstGeom>
        </p:spPr>
      </p:pic>
      <p:pic>
        <p:nvPicPr>
          <p:cNvPr id="6" name="Picture 5">
            <a:extLst>
              <a:ext uri="{FF2B5EF4-FFF2-40B4-BE49-F238E27FC236}">
                <a16:creationId xmlns:a16="http://schemas.microsoft.com/office/drawing/2014/main" id="{0B59FE23-C314-52E1-3631-0C0C00AFEDE1}"/>
              </a:ext>
            </a:extLst>
          </p:cNvPr>
          <p:cNvPicPr>
            <a:picLocks noChangeAspect="1"/>
          </p:cNvPicPr>
          <p:nvPr/>
        </p:nvPicPr>
        <p:blipFill>
          <a:blip r:embed="rId6"/>
          <a:stretch>
            <a:fillRect/>
          </a:stretch>
        </p:blipFill>
        <p:spPr>
          <a:xfrm>
            <a:off x="6601325" y="1391077"/>
            <a:ext cx="2334127" cy="2446855"/>
          </a:xfrm>
          <a:prstGeom prst="rect">
            <a:avLst/>
          </a:prstGeom>
        </p:spPr>
      </p:pic>
      <p:sp>
        <p:nvSpPr>
          <p:cNvPr id="9" name="TextBox 8">
            <a:extLst>
              <a:ext uri="{FF2B5EF4-FFF2-40B4-BE49-F238E27FC236}">
                <a16:creationId xmlns:a16="http://schemas.microsoft.com/office/drawing/2014/main" id="{90F2E075-3E64-6D09-7063-39601D4310EF}"/>
              </a:ext>
            </a:extLst>
          </p:cNvPr>
          <p:cNvSpPr txBox="1"/>
          <p:nvPr/>
        </p:nvSpPr>
        <p:spPr>
          <a:xfrm>
            <a:off x="228600" y="6411612"/>
            <a:ext cx="46562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Scientific Reports 5(1):8023, 2015</a:t>
            </a:r>
          </a:p>
        </p:txBody>
      </p:sp>
      <p:sp>
        <p:nvSpPr>
          <p:cNvPr id="14" name="TextBox 13">
            <a:extLst>
              <a:ext uri="{FF2B5EF4-FFF2-40B4-BE49-F238E27FC236}">
                <a16:creationId xmlns:a16="http://schemas.microsoft.com/office/drawing/2014/main" id="{F9F3D767-5138-7563-9D75-49F3DB07970C}"/>
              </a:ext>
            </a:extLst>
          </p:cNvPr>
          <p:cNvSpPr txBox="1"/>
          <p:nvPr/>
        </p:nvSpPr>
        <p:spPr>
          <a:xfrm>
            <a:off x="5482388" y="4005073"/>
            <a:ext cx="457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Nature Communications 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3650 (2020)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63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8572CF60-4833-4AED-AF25-D937B7C0DD5C}"/>
              </a:ext>
            </a:extLst>
          </p:cNvPr>
          <p:cNvSpPr>
            <a:spLocks noGrp="1" noChangeArrowheads="1"/>
          </p:cNvSpPr>
          <p:nvPr>
            <p:ph type="title"/>
          </p:nvPr>
        </p:nvSpPr>
        <p:spPr>
          <a:xfrm>
            <a:off x="457200" y="228600"/>
            <a:ext cx="7772400" cy="776288"/>
          </a:xfrm>
          <a:gradFill rotWithShape="1">
            <a:gsLst>
              <a:gs pos="0">
                <a:srgbClr val="3EA9B0"/>
              </a:gs>
              <a:gs pos="100000">
                <a:srgbClr val="FFFFFF"/>
              </a:gs>
            </a:gsLst>
            <a:lin ang="5400000" scaled="1"/>
          </a:gradFill>
          <a:ln/>
          <a:extLst>
            <a:ext uri="{91240B29-F687-4F45-9708-019B960494DF}">
              <a14:hiddenLine xmlns:a14="http://schemas.microsoft.com/office/drawing/2010/main" w="15875">
                <a:solidFill>
                  <a:srgbClr val="FF3300"/>
                </a:solidFill>
                <a:miter lim="800000"/>
                <a:headEnd/>
                <a:tailEnd/>
              </a14:hiddenLine>
            </a:ext>
          </a:extLst>
        </p:spPr>
        <p:txBody>
          <a:bodyPr/>
          <a:lstStyle/>
          <a:p>
            <a:r>
              <a:rPr lang="en-US" altLang="en-US" sz="2800" b="1" dirty="0"/>
              <a:t>Conventional positron techniques</a:t>
            </a:r>
          </a:p>
        </p:txBody>
      </p:sp>
      <p:sp>
        <p:nvSpPr>
          <p:cNvPr id="132101" name="Rectangle 5">
            <a:extLst>
              <a:ext uri="{FF2B5EF4-FFF2-40B4-BE49-F238E27FC236}">
                <a16:creationId xmlns:a16="http://schemas.microsoft.com/office/drawing/2014/main" id="{2B8DB591-6488-45CE-9D25-FDA84E65288D}"/>
              </a:ext>
            </a:extLst>
          </p:cNvPr>
          <p:cNvSpPr>
            <a:spLocks noGrp="1" noChangeArrowheads="1"/>
          </p:cNvSpPr>
          <p:nvPr>
            <p:ph sz="half" idx="1"/>
          </p:nvPr>
        </p:nvSpPr>
        <p:spPr>
          <a:xfrm>
            <a:off x="609600" y="1143000"/>
            <a:ext cx="7848600" cy="4953000"/>
          </a:xfrm>
        </p:spPr>
        <p:txBody>
          <a:bodyPr/>
          <a:lstStyle/>
          <a:p>
            <a:pPr>
              <a:buFontTx/>
              <a:buNone/>
            </a:pPr>
            <a:r>
              <a:rPr lang="en-US" altLang="en-US" sz="2400" u="sng"/>
              <a:t> Bulk measurements</a:t>
            </a:r>
          </a:p>
        </p:txBody>
      </p:sp>
      <p:sp>
        <p:nvSpPr>
          <p:cNvPr id="132103" name="Rectangle 7">
            <a:extLst>
              <a:ext uri="{FF2B5EF4-FFF2-40B4-BE49-F238E27FC236}">
                <a16:creationId xmlns:a16="http://schemas.microsoft.com/office/drawing/2014/main" id="{4659F432-7459-44FF-A5F0-A0447F255685}"/>
              </a:ext>
            </a:extLst>
          </p:cNvPr>
          <p:cNvSpPr>
            <a:spLocks noChangeArrowheads="1"/>
          </p:cNvSpPr>
          <p:nvPr/>
        </p:nvSpPr>
        <p:spPr bwMode="auto">
          <a:xfrm>
            <a:off x="304800" y="3657600"/>
            <a:ext cx="3930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Depth  resolved measurements</a:t>
            </a:r>
          </a:p>
        </p:txBody>
      </p:sp>
      <p:pic>
        <p:nvPicPr>
          <p:cNvPr id="132104" name="Picture 8">
            <a:extLst>
              <a:ext uri="{FF2B5EF4-FFF2-40B4-BE49-F238E27FC236}">
                <a16:creationId xmlns:a16="http://schemas.microsoft.com/office/drawing/2014/main" id="{86B17823-7166-42E1-AEAB-EB9B1B2E2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6499" b="23503"/>
          <a:stretch>
            <a:fillRect/>
          </a:stretch>
        </p:blipFill>
        <p:spPr bwMode="auto">
          <a:xfrm>
            <a:off x="4495800" y="1143000"/>
            <a:ext cx="3556000"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5" name="Picture 9" descr="Microprobe">
            <a:extLst>
              <a:ext uri="{FF2B5EF4-FFF2-40B4-BE49-F238E27FC236}">
                <a16:creationId xmlns:a16="http://schemas.microsoft.com/office/drawing/2014/main" id="{79495F4F-A5C0-430C-BFEF-E25C16FD1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24313"/>
            <a:ext cx="3308350" cy="2833687"/>
          </a:xfrm>
          <a:prstGeom prst="rect">
            <a:avLst/>
          </a:prstGeom>
          <a:noFill/>
          <a:extLst>
            <a:ext uri="{909E8E84-426E-40DD-AFC4-6F175D3DCCD1}">
              <a14:hiddenFill xmlns:a14="http://schemas.microsoft.com/office/drawing/2010/main">
                <a:solidFill>
                  <a:srgbClr val="FFFFFF"/>
                </a:solidFill>
              </a14:hiddenFill>
            </a:ext>
          </a:extLst>
        </p:spPr>
      </p:pic>
      <p:sp>
        <p:nvSpPr>
          <p:cNvPr id="132106" name="Rectangle 10">
            <a:extLst>
              <a:ext uri="{FF2B5EF4-FFF2-40B4-BE49-F238E27FC236}">
                <a16:creationId xmlns:a16="http://schemas.microsoft.com/office/drawing/2014/main" id="{536B7D6B-EC63-4507-91CE-02C5635D56FF}"/>
              </a:ext>
            </a:extLst>
          </p:cNvPr>
          <p:cNvSpPr>
            <a:spLocks noChangeArrowheads="1"/>
          </p:cNvSpPr>
          <p:nvPr/>
        </p:nvSpPr>
        <p:spPr bwMode="auto">
          <a:xfrm>
            <a:off x="719138" y="2057400"/>
            <a:ext cx="2847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2400" b="1"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 </a:t>
            </a:r>
            <a:r>
              <a:rPr kumimoji="1"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100</a:t>
            </a:r>
            <a:r>
              <a:rPr kumimoji="1" lang="el-GR" altLang="ko-KR" sz="2400" b="0"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Times New Roman" panose="02020603050405020304" pitchFamily="18" charset="0"/>
              </a:rPr>
              <a:t>μ</a:t>
            </a:r>
            <a:r>
              <a:rPr kumimoji="1"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rPr>
              <a:t>m bulk property</a:t>
            </a: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cs typeface="+mn-cs"/>
            </a:endParaRPr>
          </a:p>
        </p:txBody>
      </p:sp>
      <p:sp>
        <p:nvSpPr>
          <p:cNvPr id="132107" name="Rectangle 11">
            <a:extLst>
              <a:ext uri="{FF2B5EF4-FFF2-40B4-BE49-F238E27FC236}">
                <a16:creationId xmlns:a16="http://schemas.microsoft.com/office/drawing/2014/main" id="{5E388AD4-211E-4AC7-8685-D8366891DF84}"/>
              </a:ext>
            </a:extLst>
          </p:cNvPr>
          <p:cNvSpPr>
            <a:spLocks noChangeArrowheads="1"/>
          </p:cNvSpPr>
          <p:nvPr/>
        </p:nvSpPr>
        <p:spPr bwMode="auto">
          <a:xfrm>
            <a:off x="0" y="434340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mn-cs"/>
              </a:rPr>
              <a:t>Slow or variable energy positron beams</a:t>
            </a:r>
          </a:p>
        </p:txBody>
      </p:sp>
      <p:sp>
        <p:nvSpPr>
          <p:cNvPr id="132108" name="Rectangle 12">
            <a:extLst>
              <a:ext uri="{FF2B5EF4-FFF2-40B4-BE49-F238E27FC236}">
                <a16:creationId xmlns:a16="http://schemas.microsoft.com/office/drawing/2014/main" id="{88346BBE-00A2-45C8-9F10-0C85C92A76BD}"/>
              </a:ext>
            </a:extLst>
          </p:cNvPr>
          <p:cNvSpPr>
            <a:spLocks noChangeArrowheads="1"/>
          </p:cNvSpPr>
          <p:nvPr/>
        </p:nvSpPr>
        <p:spPr bwMode="auto">
          <a:xfrm>
            <a:off x="0" y="5410200"/>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mn-cs"/>
              </a:rPr>
              <a:t> .</a:t>
            </a:r>
          </a:p>
        </p:txBody>
      </p:sp>
    </p:spTree>
    <p:extLst>
      <p:ext uri="{BB962C8B-B14F-4D97-AF65-F5344CB8AC3E}">
        <p14:creationId xmlns:p14="http://schemas.microsoft.com/office/powerpoint/2010/main" val="233435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D6F2-2187-1231-A48C-C4C7BB92C160}"/>
              </a:ext>
            </a:extLst>
          </p:cNvPr>
          <p:cNvSpPr>
            <a:spLocks noGrp="1"/>
          </p:cNvSpPr>
          <p:nvPr>
            <p:ph type="title"/>
          </p:nvPr>
        </p:nvSpPr>
        <p:spPr>
          <a:xfrm>
            <a:off x="381000" y="230188"/>
            <a:ext cx="8382000" cy="387798"/>
          </a:xfrm>
        </p:spPr>
        <p:txBody>
          <a:bodyPr/>
          <a:lstStyle/>
          <a:p>
            <a:pPr algn="ctr">
              <a:spcBef>
                <a:spcPts val="1000"/>
              </a:spcBef>
              <a:spcAft>
                <a:spcPts val="1000"/>
              </a:spcAft>
            </a:pPr>
            <a:r>
              <a:rPr lang="en-US" sz="2800" dirty="0"/>
              <a:t>Slow Positron beams for Fundamental and Applied Science</a:t>
            </a:r>
          </a:p>
        </p:txBody>
      </p:sp>
      <p:sp>
        <p:nvSpPr>
          <p:cNvPr id="3" name="Content Placeholder 2">
            <a:extLst>
              <a:ext uri="{FF2B5EF4-FFF2-40B4-BE49-F238E27FC236}">
                <a16:creationId xmlns:a16="http://schemas.microsoft.com/office/drawing/2014/main" id="{23E8FC16-240D-CC3B-88DD-6E2C02397DF6}"/>
              </a:ext>
            </a:extLst>
          </p:cNvPr>
          <p:cNvSpPr>
            <a:spLocks noGrp="1"/>
          </p:cNvSpPr>
          <p:nvPr>
            <p:ph idx="1"/>
          </p:nvPr>
        </p:nvSpPr>
        <p:spPr>
          <a:xfrm>
            <a:off x="228600" y="990600"/>
            <a:ext cx="8382000" cy="4041106"/>
          </a:xfrm>
        </p:spPr>
        <p:txBody>
          <a:bodyPr/>
          <a:lstStyle/>
          <a:p>
            <a:pPr>
              <a:spcBef>
                <a:spcPts val="300"/>
              </a:spcBef>
              <a:buFont typeface="Wingdings" panose="05000000000000000000" pitchFamily="2" charset="2"/>
              <a:buChar char="q"/>
            </a:pPr>
            <a:r>
              <a:rPr lang="en-US" sz="2400" dirty="0"/>
              <a:t>Fundamental research in atomic Physics</a:t>
            </a:r>
          </a:p>
          <a:p>
            <a:pPr marL="0" indent="0">
              <a:spcBef>
                <a:spcPts val="300"/>
              </a:spcBef>
              <a:buNone/>
            </a:pPr>
            <a:endParaRPr lang="en-US" sz="2400" dirty="0"/>
          </a:p>
          <a:p>
            <a:pPr>
              <a:spcBef>
                <a:spcPts val="300"/>
              </a:spcBef>
              <a:buFont typeface="Wingdings" panose="05000000000000000000" pitchFamily="2" charset="2"/>
              <a:buChar char="q"/>
            </a:pPr>
            <a:r>
              <a:rPr lang="en-US" sz="2400" dirty="0"/>
              <a:t>Depth resolved probe for material science</a:t>
            </a:r>
          </a:p>
          <a:p>
            <a:pPr marL="0" indent="0">
              <a:spcBef>
                <a:spcPts val="300"/>
              </a:spcBef>
              <a:buNone/>
            </a:pPr>
            <a:endParaRPr lang="en-US" sz="2400" dirty="0"/>
          </a:p>
          <a:p>
            <a:pPr>
              <a:spcBef>
                <a:spcPts val="300"/>
              </a:spcBef>
              <a:buFont typeface="Wingdings" panose="05000000000000000000" pitchFamily="2" charset="2"/>
              <a:buChar char="q"/>
            </a:pPr>
            <a:r>
              <a:rPr lang="en-US" sz="2400" dirty="0"/>
              <a:t>Unique tool for surface science</a:t>
            </a:r>
          </a:p>
          <a:p>
            <a:pPr>
              <a:spcBef>
                <a:spcPts val="300"/>
              </a:spcBef>
              <a:buFont typeface="Wingdings" panose="05000000000000000000" pitchFamily="2" charset="2"/>
              <a:buChar char="q"/>
            </a:pPr>
            <a:endParaRPr lang="en-US" sz="2400" dirty="0"/>
          </a:p>
          <a:p>
            <a:pPr>
              <a:spcBef>
                <a:spcPts val="300"/>
              </a:spcBef>
              <a:buFont typeface="Wingdings" panose="05000000000000000000" pitchFamily="2" charset="2"/>
              <a:buChar char="q"/>
            </a:pPr>
            <a:r>
              <a:rPr lang="en-US" sz="2400" dirty="0"/>
              <a:t>Semiconductor and microelectronics</a:t>
            </a:r>
          </a:p>
          <a:p>
            <a:pPr>
              <a:spcBef>
                <a:spcPts val="300"/>
              </a:spcBef>
              <a:buFont typeface="Wingdings" panose="05000000000000000000" pitchFamily="2" charset="2"/>
              <a:buChar char="q"/>
            </a:pPr>
            <a:endParaRPr lang="en-US" sz="2400" dirty="0"/>
          </a:p>
          <a:p>
            <a:pPr>
              <a:spcBef>
                <a:spcPts val="300"/>
              </a:spcBef>
              <a:buFont typeface="Wingdings" panose="05000000000000000000" pitchFamily="2" charset="2"/>
              <a:buChar char="q"/>
            </a:pPr>
            <a:r>
              <a:rPr lang="en-US" sz="2400" dirty="0"/>
              <a:t>Polarized beam for spin and magnetism studies</a:t>
            </a:r>
          </a:p>
          <a:p>
            <a:pPr marL="0" indent="0">
              <a:spcBef>
                <a:spcPts val="300"/>
              </a:spcBef>
              <a:buNone/>
            </a:pPr>
            <a:endParaRPr lang="en-US" sz="2400" dirty="0"/>
          </a:p>
          <a:p>
            <a:pPr>
              <a:spcBef>
                <a:spcPts val="300"/>
              </a:spcBef>
              <a:buFont typeface="Wingdings" panose="05000000000000000000" pitchFamily="2" charset="2"/>
              <a:buChar char="q"/>
            </a:pPr>
            <a:r>
              <a:rPr lang="en-US" sz="2400" dirty="0"/>
              <a:t>Positronium  beams</a:t>
            </a:r>
          </a:p>
        </p:txBody>
      </p:sp>
      <p:sp>
        <p:nvSpPr>
          <p:cNvPr id="5" name="TextBox 4">
            <a:extLst>
              <a:ext uri="{FF2B5EF4-FFF2-40B4-BE49-F238E27FC236}">
                <a16:creationId xmlns:a16="http://schemas.microsoft.com/office/drawing/2014/main" id="{0182DDA0-4633-0EBA-E8C9-6C43A9125655}"/>
              </a:ext>
            </a:extLst>
          </p:cNvPr>
          <p:cNvSpPr txBox="1"/>
          <p:nvPr/>
        </p:nvSpPr>
        <p:spPr>
          <a:xfrm>
            <a:off x="381000" y="5426048"/>
            <a:ext cx="8793678" cy="369332"/>
          </a:xfrm>
          <a:prstGeom prst="rect">
            <a:avLst/>
          </a:prstGeom>
          <a:noFill/>
        </p:spPr>
        <p:txBody>
          <a:bodyPr wrap="square">
            <a:spAutoFit/>
          </a:bodyPr>
          <a:lstStyle/>
          <a:p>
            <a:r>
              <a:rPr lang="en-US" dirty="0" err="1">
                <a:solidFill>
                  <a:srgbClr val="FF0000"/>
                </a:solidFill>
              </a:rPr>
              <a:t>Jlab</a:t>
            </a:r>
            <a:r>
              <a:rPr lang="en-US" dirty="0">
                <a:solidFill>
                  <a:srgbClr val="FF0000"/>
                </a:solidFill>
              </a:rPr>
              <a:t>: Opportunity for high-brightness, high-intensity beams</a:t>
            </a:r>
          </a:p>
        </p:txBody>
      </p:sp>
    </p:spTree>
    <p:extLst>
      <p:ext uri="{BB962C8B-B14F-4D97-AF65-F5344CB8AC3E}">
        <p14:creationId xmlns:p14="http://schemas.microsoft.com/office/powerpoint/2010/main" val="41592439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ED9A-A50C-69BE-1D58-F3A17614E83E}"/>
              </a:ext>
            </a:extLst>
          </p:cNvPr>
          <p:cNvSpPr>
            <a:spLocks noGrp="1"/>
          </p:cNvSpPr>
          <p:nvPr>
            <p:ph type="title"/>
          </p:nvPr>
        </p:nvSpPr>
        <p:spPr>
          <a:xfrm>
            <a:off x="381000" y="230188"/>
            <a:ext cx="8382000" cy="553998"/>
          </a:xfrm>
        </p:spPr>
        <p:txBody>
          <a:bodyPr/>
          <a:lstStyle/>
          <a:p>
            <a:r>
              <a:rPr lang="en-US" sz="4000" dirty="0"/>
              <a:t>R&amp;D tool for microelectronics</a:t>
            </a:r>
          </a:p>
        </p:txBody>
      </p:sp>
      <p:pic>
        <p:nvPicPr>
          <p:cNvPr id="4" name="Content Placeholder 3">
            <a:extLst>
              <a:ext uri="{FF2B5EF4-FFF2-40B4-BE49-F238E27FC236}">
                <a16:creationId xmlns:a16="http://schemas.microsoft.com/office/drawing/2014/main" id="{79047E5E-D488-C859-628B-F43FD1DA24B8}"/>
              </a:ext>
            </a:extLst>
          </p:cNvPr>
          <p:cNvPicPr>
            <a:picLocks noGrp="1" noChangeAspect="1"/>
          </p:cNvPicPr>
          <p:nvPr>
            <p:ph idx="1"/>
          </p:nvPr>
        </p:nvPicPr>
        <p:blipFill>
          <a:blip r:embed="rId2"/>
          <a:stretch>
            <a:fillRect/>
          </a:stretch>
        </p:blipFill>
        <p:spPr>
          <a:xfrm>
            <a:off x="1233889" y="1097280"/>
            <a:ext cx="6676222" cy="4663440"/>
          </a:xfrm>
          <a:prstGeom prst="rect">
            <a:avLst/>
          </a:prstGeom>
        </p:spPr>
      </p:pic>
    </p:spTree>
    <p:extLst>
      <p:ext uri="{BB962C8B-B14F-4D97-AF65-F5344CB8AC3E}">
        <p14:creationId xmlns:p14="http://schemas.microsoft.com/office/powerpoint/2010/main" val="42513812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492876"/>
            <a:ext cx="91440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93D680-8D8E-4FE8-96A3-D6E270377E8D}"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p:nvPr/>
        </p:nvSpPr>
        <p:spPr>
          <a:xfrm>
            <a:off x="-7572" y="0"/>
            <a:ext cx="9227772" cy="44627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Existing intense positron beam facilities and their success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NEPOMUC,  Munich (Germany)</a:t>
            </a:r>
            <a:endParaRPr kumimoji="0" lang="en-US" alt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lang="en-US" sz="2400" dirty="0" err="1">
                <a:solidFill>
                  <a:srgbClr val="000000"/>
                </a:solidFill>
                <a:latin typeface="Arial" panose="020B0604020202020204" pitchFamily="34" charset="0"/>
                <a:cs typeface="Arial" panose="020B0604020202020204" pitchFamily="34" charset="0"/>
              </a:rPr>
              <a:t>MePS</a:t>
            </a:r>
            <a:r>
              <a:rPr lang="en-US" sz="2400" dirty="0">
                <a:solidFill>
                  <a:srgbClr val="000000"/>
                </a:solidFill>
                <a:latin typeface="Arial" panose="020B0604020202020204" pitchFamily="34" charset="0"/>
                <a:cs typeface="Arial" panose="020B0604020202020204" pitchFamily="34" charset="0"/>
              </a:rPr>
              <a:t>            Dresden (Germany)</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lang="en-US" sz="2400" dirty="0">
                <a:solidFill>
                  <a:srgbClr val="000000"/>
                </a:solidFill>
                <a:latin typeface="Arial" panose="020B0604020202020204" pitchFamily="34" charset="0"/>
                <a:cs typeface="Arial" panose="020B0604020202020204" pitchFamily="34" charset="0"/>
              </a:rPr>
              <a:t>KEK               Japan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AI</a:t>
            </a:r>
            <a:r>
              <a:rPr lang="en-US" sz="2400" dirty="0">
                <a:solidFill>
                  <a:srgbClr val="000000"/>
                </a:solidFill>
                <a:latin typeface="Arial" panose="020B0604020202020204" pitchFamily="34" charset="0"/>
                <a:cs typeface="Arial" panose="020B0604020202020204" pitchFamily="34" charset="0"/>
              </a:rPr>
              <a:t>ST              Japan</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Experiments realized at KEK:</a:t>
            </a:r>
          </a:p>
          <a:p>
            <a:pPr marR="0" lvl="0" algn="l" defTabSz="914400" rtl="0" eaLnBrk="1" fontAlgn="base" latinLnBrk="0" hangingPunct="1">
              <a:lnSpc>
                <a:spcPct val="100000"/>
              </a:lnSpc>
              <a:spcBef>
                <a:spcPct val="0"/>
              </a:spcBef>
              <a:spcAft>
                <a:spcPct val="0"/>
              </a:spcAft>
              <a:buClrTx/>
              <a:buSzTx/>
              <a:tabLst/>
              <a:defRPr/>
            </a:pPr>
            <a:r>
              <a:rPr kumimoji="0" lang="en-US" altLang="en-US"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TRHEPD</a:t>
            </a:r>
            <a:r>
              <a:rPr kumimoji="0" lang="en-US" altLang="en-US"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(total-reflection high-energy positron diffraction), </a:t>
            </a:r>
            <a:r>
              <a:rPr kumimoji="0" lang="en-US" altLang="en-US"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LEPD</a:t>
            </a:r>
            <a:r>
              <a:rPr kumimoji="0" lang="en-US" altLang="en-US"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(low-energy positron diffraction), </a:t>
            </a:r>
            <a:r>
              <a:rPr kumimoji="0" lang="en-US" altLang="en-US"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Ps− </a:t>
            </a:r>
            <a:r>
              <a:rPr kumimoji="0" lang="en-US" altLang="en-US"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(positronium negative ion), and</a:t>
            </a:r>
            <a:r>
              <a:rPr kumimoji="0" lang="en-US" altLang="en-US"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Ps-TOF </a:t>
            </a:r>
            <a:r>
              <a:rPr kumimoji="0" lang="en-US" altLang="en-US"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(positronium time-of-flight) experiments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2B317E05-8193-37AF-4179-37A34EAC837F}"/>
              </a:ext>
            </a:extLst>
          </p:cNvPr>
          <p:cNvSpPr txBox="1"/>
          <p:nvPr/>
        </p:nvSpPr>
        <p:spPr>
          <a:xfrm>
            <a:off x="1219200" y="4572000"/>
            <a:ext cx="7391400" cy="830997"/>
          </a:xfrm>
          <a:prstGeom prst="rect">
            <a:avLst/>
          </a:prstGeom>
          <a:noFill/>
        </p:spPr>
        <p:txBody>
          <a:bodyPr wrap="square">
            <a:spAutoFit/>
          </a:bodyPr>
          <a:lstStyle/>
          <a:p>
            <a:pPr algn="ctr"/>
            <a:r>
              <a:rPr kumimoji="0" lang="en-US" sz="2400" b="0" i="0" u="none" strike="noStrike" kern="1200" cap="none" spc="0" normalizeH="0" baseline="0" noProof="0" dirty="0" err="1">
                <a:ln>
                  <a:noFill/>
                </a:ln>
                <a:solidFill>
                  <a:srgbClr val="FF0000"/>
                </a:solidFill>
                <a:effectLst/>
                <a:uLnTx/>
                <a:uFillTx/>
                <a:latin typeface="Arial" charset="0"/>
                <a:ea typeface="+mn-ea"/>
                <a:cs typeface="+mn-cs"/>
              </a:rPr>
              <a:t>JLab</a:t>
            </a:r>
            <a:r>
              <a:rPr kumimoji="0" lang="en-US" sz="2400" b="0" i="0" u="none" strike="noStrike" kern="1200" cap="none" spc="0" normalizeH="0" baseline="0" noProof="0" dirty="0">
                <a:ln>
                  <a:noFill/>
                </a:ln>
                <a:solidFill>
                  <a:srgbClr val="FF0000"/>
                </a:solidFill>
                <a:effectLst/>
                <a:uLnTx/>
                <a:uFillTx/>
                <a:latin typeface="Arial" charset="0"/>
                <a:ea typeface="+mn-ea"/>
                <a:cs typeface="+mn-cs"/>
              </a:rPr>
              <a:t> is uniquely positioned to lead the next generation of low-energy positron science</a:t>
            </a:r>
            <a:endParaRPr lang="en-US" dirty="0">
              <a:solidFill>
                <a:srgbClr val="FF0000"/>
              </a:solidFill>
            </a:endParaRPr>
          </a:p>
        </p:txBody>
      </p:sp>
    </p:spTree>
    <p:extLst>
      <p:ext uri="{BB962C8B-B14F-4D97-AF65-F5344CB8AC3E}">
        <p14:creationId xmlns:p14="http://schemas.microsoft.com/office/powerpoint/2010/main" val="961918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C1B0-7732-1637-4513-1C6B9A12B0B8}"/>
              </a:ext>
            </a:extLst>
          </p:cNvPr>
          <p:cNvSpPr>
            <a:spLocks noGrp="1"/>
          </p:cNvSpPr>
          <p:nvPr>
            <p:ph type="title"/>
          </p:nvPr>
        </p:nvSpPr>
        <p:spPr>
          <a:xfrm>
            <a:off x="381000" y="230188"/>
            <a:ext cx="8382000" cy="443198"/>
          </a:xfrm>
        </p:spPr>
        <p:txBody>
          <a:bodyPr/>
          <a:lstStyle/>
          <a:p>
            <a:r>
              <a:rPr lang="en-US" sz="3200" dirty="0"/>
              <a:t>Science enabled by high  intensity positron beam</a:t>
            </a:r>
          </a:p>
        </p:txBody>
      </p:sp>
      <p:sp>
        <p:nvSpPr>
          <p:cNvPr id="3" name="Content Placeholder 2">
            <a:extLst>
              <a:ext uri="{FF2B5EF4-FFF2-40B4-BE49-F238E27FC236}">
                <a16:creationId xmlns:a16="http://schemas.microsoft.com/office/drawing/2014/main" id="{B6CE42CC-D2D4-D627-4BF7-262D7F2EE9CF}"/>
              </a:ext>
            </a:extLst>
          </p:cNvPr>
          <p:cNvSpPr>
            <a:spLocks noGrp="1"/>
          </p:cNvSpPr>
          <p:nvPr>
            <p:ph idx="1"/>
          </p:nvPr>
        </p:nvSpPr>
        <p:spPr>
          <a:xfrm>
            <a:off x="381000" y="1412875"/>
            <a:ext cx="8382000" cy="4038029"/>
          </a:xfrm>
        </p:spPr>
        <p:txBody>
          <a:bodyPr/>
          <a:lstStyle/>
          <a:p>
            <a:pPr marL="0" indent="0" algn="ctr">
              <a:buNone/>
            </a:pPr>
            <a:r>
              <a:rPr lang="en-US" b="1" dirty="0">
                <a:solidFill>
                  <a:srgbClr val="FF0000"/>
                </a:solidFill>
              </a:rPr>
              <a:t>High brightness beams</a:t>
            </a:r>
          </a:p>
          <a:p>
            <a:pPr marL="0" indent="0" algn="ctr">
              <a:buNone/>
            </a:pPr>
            <a:endParaRPr lang="en-US" b="1" dirty="0">
              <a:solidFill>
                <a:srgbClr val="FF0000"/>
              </a:solidFill>
            </a:endParaRPr>
          </a:p>
          <a:p>
            <a:r>
              <a:rPr lang="en-US" dirty="0"/>
              <a:t>Positron microprobe and positron microscope for a broad range of applications in materials and defect studies </a:t>
            </a:r>
          </a:p>
          <a:p>
            <a:endParaRPr lang="en-US" dirty="0"/>
          </a:p>
          <a:p>
            <a:r>
              <a:rPr lang="en-US" dirty="0"/>
              <a:t>Advancing positron induced Auger Spectroscopy </a:t>
            </a:r>
          </a:p>
          <a:p>
            <a:pPr marL="0" indent="0">
              <a:buNone/>
            </a:pPr>
            <a:endParaRPr lang="en-US" dirty="0"/>
          </a:p>
        </p:txBody>
      </p:sp>
    </p:spTree>
    <p:extLst>
      <p:ext uri="{BB962C8B-B14F-4D97-AF65-F5344CB8AC3E}">
        <p14:creationId xmlns:p14="http://schemas.microsoft.com/office/powerpoint/2010/main" val="8947716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C1B0-7732-1637-4513-1C6B9A12B0B8}"/>
              </a:ext>
            </a:extLst>
          </p:cNvPr>
          <p:cNvSpPr>
            <a:spLocks noGrp="1"/>
          </p:cNvSpPr>
          <p:nvPr>
            <p:ph type="title"/>
          </p:nvPr>
        </p:nvSpPr>
        <p:spPr>
          <a:xfrm>
            <a:off x="381000" y="230188"/>
            <a:ext cx="8382000" cy="443198"/>
          </a:xfrm>
        </p:spPr>
        <p:txBody>
          <a:bodyPr/>
          <a:lstStyle/>
          <a:p>
            <a:r>
              <a:rPr lang="en-US" sz="3200" dirty="0"/>
              <a:t>Science enabled by high  intensity positron beam</a:t>
            </a:r>
          </a:p>
        </p:txBody>
      </p:sp>
      <p:sp>
        <p:nvSpPr>
          <p:cNvPr id="3" name="Content Placeholder 2">
            <a:extLst>
              <a:ext uri="{FF2B5EF4-FFF2-40B4-BE49-F238E27FC236}">
                <a16:creationId xmlns:a16="http://schemas.microsoft.com/office/drawing/2014/main" id="{B6CE42CC-D2D4-D627-4BF7-262D7F2EE9CF}"/>
              </a:ext>
            </a:extLst>
          </p:cNvPr>
          <p:cNvSpPr>
            <a:spLocks noGrp="1"/>
          </p:cNvSpPr>
          <p:nvPr>
            <p:ph idx="1"/>
          </p:nvPr>
        </p:nvSpPr>
        <p:spPr>
          <a:xfrm>
            <a:off x="381000" y="838200"/>
            <a:ext cx="8382000" cy="5219891"/>
          </a:xfrm>
        </p:spPr>
        <p:txBody>
          <a:bodyPr/>
          <a:lstStyle/>
          <a:p>
            <a:pPr marL="0" indent="0">
              <a:buNone/>
            </a:pPr>
            <a:endParaRPr lang="en-US" dirty="0"/>
          </a:p>
          <a:p>
            <a:r>
              <a:rPr lang="en-US" dirty="0"/>
              <a:t>Positron diffraction  (LEPD, TRHEPD) </a:t>
            </a:r>
          </a:p>
          <a:p>
            <a:pPr marL="0" indent="0">
              <a:buNone/>
            </a:pPr>
            <a:r>
              <a:rPr lang="en-US" dirty="0"/>
              <a:t>          - LEPD provide 2D image of the surface with </a:t>
            </a:r>
          </a:p>
          <a:p>
            <a:pPr marL="0" indent="0">
              <a:buNone/>
            </a:pPr>
            <a:r>
              <a:rPr lang="en-US" dirty="0"/>
              <a:t>           crystal order </a:t>
            </a:r>
          </a:p>
          <a:p>
            <a:pPr marL="0" indent="0">
              <a:buNone/>
            </a:pPr>
            <a:r>
              <a:rPr lang="en-US" dirty="0"/>
              <a:t>          - TRHEPD   is affected only by the top </a:t>
            </a:r>
          </a:p>
          <a:p>
            <a:pPr marL="0" indent="0">
              <a:buNone/>
            </a:pPr>
            <a:r>
              <a:rPr lang="en-US" dirty="0"/>
              <a:t>            monolayer because e+ are repelled by the   </a:t>
            </a:r>
          </a:p>
          <a:p>
            <a:pPr marL="0" indent="0">
              <a:buNone/>
            </a:pPr>
            <a:r>
              <a:rPr lang="en-US" dirty="0"/>
              <a:t>              inner potential</a:t>
            </a:r>
          </a:p>
          <a:p>
            <a:r>
              <a:rPr lang="en-US" dirty="0"/>
              <a:t>Angle resolved positronium emission spectroscopy (</a:t>
            </a:r>
            <a:r>
              <a:rPr lang="en-US" dirty="0" err="1"/>
              <a:t>ARPsES</a:t>
            </a:r>
            <a:r>
              <a:rPr lang="en-US" dirty="0"/>
              <a:t>) similar to ARPES</a:t>
            </a:r>
          </a:p>
          <a:p>
            <a:pPr marL="0" indent="0">
              <a:buNone/>
            </a:pPr>
            <a:endParaRPr lang="en-US" dirty="0"/>
          </a:p>
        </p:txBody>
      </p:sp>
    </p:spTree>
    <p:extLst>
      <p:ext uri="{BB962C8B-B14F-4D97-AF65-F5344CB8AC3E}">
        <p14:creationId xmlns:p14="http://schemas.microsoft.com/office/powerpoint/2010/main" val="208543986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C1B0-7732-1637-4513-1C6B9A12B0B8}"/>
              </a:ext>
            </a:extLst>
          </p:cNvPr>
          <p:cNvSpPr>
            <a:spLocks noGrp="1"/>
          </p:cNvSpPr>
          <p:nvPr>
            <p:ph type="title"/>
          </p:nvPr>
        </p:nvSpPr>
        <p:spPr>
          <a:xfrm>
            <a:off x="381000" y="230188"/>
            <a:ext cx="8382000" cy="443198"/>
          </a:xfrm>
        </p:spPr>
        <p:txBody>
          <a:bodyPr/>
          <a:lstStyle/>
          <a:p>
            <a:r>
              <a:rPr lang="en-US" sz="3200" dirty="0"/>
              <a:t>Science enabled by high  density positronium</a:t>
            </a:r>
          </a:p>
        </p:txBody>
      </p:sp>
      <p:sp>
        <p:nvSpPr>
          <p:cNvPr id="3" name="Content Placeholder 2">
            <a:extLst>
              <a:ext uri="{FF2B5EF4-FFF2-40B4-BE49-F238E27FC236}">
                <a16:creationId xmlns:a16="http://schemas.microsoft.com/office/drawing/2014/main" id="{B6CE42CC-D2D4-D627-4BF7-262D7F2EE9CF}"/>
              </a:ext>
            </a:extLst>
          </p:cNvPr>
          <p:cNvSpPr>
            <a:spLocks noGrp="1"/>
          </p:cNvSpPr>
          <p:nvPr>
            <p:ph idx="1"/>
          </p:nvPr>
        </p:nvSpPr>
        <p:spPr>
          <a:xfrm>
            <a:off x="381000" y="917543"/>
            <a:ext cx="8382000" cy="2609945"/>
          </a:xfrm>
        </p:spPr>
        <p:txBody>
          <a:bodyPr/>
          <a:lstStyle/>
          <a:p>
            <a:pPr marL="0" indent="0">
              <a:buNone/>
            </a:pPr>
            <a:endParaRPr lang="en-US" dirty="0"/>
          </a:p>
          <a:p>
            <a:r>
              <a:rPr lang="en-US" dirty="0"/>
              <a:t>Testing QED</a:t>
            </a:r>
          </a:p>
          <a:p>
            <a:r>
              <a:rPr lang="en-US" dirty="0" err="1"/>
              <a:t>PsBEC</a:t>
            </a:r>
            <a:endParaRPr lang="en-US" dirty="0"/>
          </a:p>
          <a:p>
            <a:r>
              <a:rPr lang="en-US" dirty="0"/>
              <a:t>Gamma laser </a:t>
            </a:r>
          </a:p>
          <a:p>
            <a:r>
              <a:rPr lang="en-US" dirty="0"/>
              <a:t>Search /test for PS antigravity</a:t>
            </a:r>
          </a:p>
        </p:txBody>
      </p:sp>
    </p:spTree>
    <p:extLst>
      <p:ext uri="{BB962C8B-B14F-4D97-AF65-F5344CB8AC3E}">
        <p14:creationId xmlns:p14="http://schemas.microsoft.com/office/powerpoint/2010/main" val="162745667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123F-6EE1-2778-8A43-00991A72773B}"/>
              </a:ext>
            </a:extLst>
          </p:cNvPr>
          <p:cNvSpPr>
            <a:spLocks noGrp="1"/>
          </p:cNvSpPr>
          <p:nvPr>
            <p:ph type="title"/>
          </p:nvPr>
        </p:nvSpPr>
        <p:spPr/>
        <p:txBody>
          <a:bodyPr/>
          <a:lstStyle/>
          <a:p>
            <a:r>
              <a:rPr lang="en-US" dirty="0"/>
              <a:t>BEC  and </a:t>
            </a:r>
            <a:r>
              <a:rPr lang="en-US" dirty="0">
                <a:sym typeface="Symbol" panose="05050102010706020507" pitchFamily="18" charset="2"/>
              </a:rPr>
              <a:t> laser </a:t>
            </a:r>
            <a:endParaRPr lang="en-US" dirty="0"/>
          </a:p>
        </p:txBody>
      </p:sp>
      <p:pic>
        <p:nvPicPr>
          <p:cNvPr id="4" name="Content Placeholder 3">
            <a:extLst>
              <a:ext uri="{FF2B5EF4-FFF2-40B4-BE49-F238E27FC236}">
                <a16:creationId xmlns:a16="http://schemas.microsoft.com/office/drawing/2014/main" id="{7A8514FD-A1C0-7320-DDFD-40C301FE7968}"/>
              </a:ext>
            </a:extLst>
          </p:cNvPr>
          <p:cNvPicPr>
            <a:picLocks noGrp="1" noChangeAspect="1"/>
          </p:cNvPicPr>
          <p:nvPr>
            <p:ph idx="1"/>
          </p:nvPr>
        </p:nvPicPr>
        <p:blipFill>
          <a:blip r:embed="rId2"/>
          <a:stretch>
            <a:fillRect/>
          </a:stretch>
        </p:blipFill>
        <p:spPr>
          <a:xfrm>
            <a:off x="4854335" y="1319629"/>
            <a:ext cx="4321654" cy="3749040"/>
          </a:xfrm>
          <a:prstGeom prst="rect">
            <a:avLst/>
          </a:prstGeom>
        </p:spPr>
      </p:pic>
      <p:sp>
        <p:nvSpPr>
          <p:cNvPr id="6" name="TextBox 5">
            <a:extLst>
              <a:ext uri="{FF2B5EF4-FFF2-40B4-BE49-F238E27FC236}">
                <a16:creationId xmlns:a16="http://schemas.microsoft.com/office/drawing/2014/main" id="{4677C813-AD0C-7A07-29CB-1E38A65DC328}"/>
              </a:ext>
            </a:extLst>
          </p:cNvPr>
          <p:cNvSpPr txBox="1"/>
          <p:nvPr/>
        </p:nvSpPr>
        <p:spPr>
          <a:xfrm>
            <a:off x="5257800" y="479465"/>
            <a:ext cx="4581524" cy="369332"/>
          </a:xfrm>
          <a:prstGeom prst="rect">
            <a:avLst/>
          </a:prstGeom>
          <a:noFill/>
        </p:spPr>
        <p:txBody>
          <a:bodyPr wrap="square">
            <a:spAutoFit/>
          </a:bodyPr>
          <a:lstStyle/>
          <a:p>
            <a:r>
              <a:rPr lang="en-US" dirty="0"/>
              <a:t>https://physics.aps.org/articles/v17/145</a:t>
            </a:r>
          </a:p>
        </p:txBody>
      </p:sp>
      <p:sp>
        <p:nvSpPr>
          <p:cNvPr id="8" name="TextBox 7">
            <a:extLst>
              <a:ext uri="{FF2B5EF4-FFF2-40B4-BE49-F238E27FC236}">
                <a16:creationId xmlns:a16="http://schemas.microsoft.com/office/drawing/2014/main" id="{5C2B5FE5-F057-E5C2-2F1F-1B697791E311}"/>
              </a:ext>
            </a:extLst>
          </p:cNvPr>
          <p:cNvSpPr txBox="1"/>
          <p:nvPr/>
        </p:nvSpPr>
        <p:spPr>
          <a:xfrm>
            <a:off x="4683919" y="5400675"/>
            <a:ext cx="4662486" cy="369332"/>
          </a:xfrm>
          <a:prstGeom prst="rect">
            <a:avLst/>
          </a:prstGeom>
          <a:noFill/>
        </p:spPr>
        <p:txBody>
          <a:bodyPr wrap="square">
            <a:spAutoFit/>
          </a:bodyPr>
          <a:lstStyle/>
          <a:p>
            <a:r>
              <a:rPr lang="en-US" dirty="0"/>
              <a:t>Kosuke Yoshioka, University of Tokyo</a:t>
            </a:r>
          </a:p>
        </p:txBody>
      </p:sp>
      <p:sp>
        <p:nvSpPr>
          <p:cNvPr id="11" name="TextBox 10">
            <a:extLst>
              <a:ext uri="{FF2B5EF4-FFF2-40B4-BE49-F238E27FC236}">
                <a16:creationId xmlns:a16="http://schemas.microsoft.com/office/drawing/2014/main" id="{E9770895-25DF-DE8F-B42B-48E0C0CD739D}"/>
              </a:ext>
            </a:extLst>
          </p:cNvPr>
          <p:cNvSpPr txBox="1"/>
          <p:nvPr/>
        </p:nvSpPr>
        <p:spPr>
          <a:xfrm>
            <a:off x="0" y="1171575"/>
            <a:ext cx="4681536" cy="415498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t>If a dense Ps gas </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(&gt; 10</a:t>
            </a:r>
            <a:r>
              <a:rPr kumimoji="0" lang="en-US" sz="2400" b="0" i="0" u="none" strike="noStrike" kern="1200" cap="none" spc="0" normalizeH="0" baseline="30000" noProof="0" dirty="0">
                <a:ln>
                  <a:noFill/>
                </a:ln>
                <a:solidFill>
                  <a:srgbClr val="000000"/>
                </a:solidFill>
                <a:effectLst/>
                <a:uLnTx/>
                <a:uFillTx/>
                <a:latin typeface="Arial" charset="0"/>
                <a:ea typeface="+mn-ea"/>
                <a:cs typeface="+mn-cs"/>
              </a:rPr>
              <a:t>18</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atoms per cm</a:t>
            </a:r>
            <a:r>
              <a:rPr kumimoji="0" lang="en-US" sz="2400" b="0" i="0" u="none" strike="noStrike" kern="1200" cap="none" spc="0" normalizeH="0" baseline="30000" noProof="0" dirty="0">
                <a:ln>
                  <a:noFill/>
                </a:ln>
                <a:solidFill>
                  <a:srgbClr val="000000"/>
                </a:solidFill>
                <a:effectLst/>
                <a:uLnTx/>
                <a:uFillTx/>
                <a:latin typeface="Arial" charset="0"/>
                <a:ea typeface="+mn-ea"/>
                <a:cs typeface="+mn-cs"/>
              </a:rPr>
              <a:t>3</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a:t>
            </a:r>
            <a:r>
              <a:rPr lang="en-US" sz="2400" dirty="0"/>
              <a:t> can be cooled to  (&lt; 10 K)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t>It is  expected to form a Bose-Einstein condensate (BEC).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t>As PS self-annihilates, it would generate a coherent pulse of gamma rays (Gamma-Ray Lasers). </a:t>
            </a:r>
          </a:p>
        </p:txBody>
      </p:sp>
    </p:spTree>
    <p:extLst>
      <p:ext uri="{BB962C8B-B14F-4D97-AF65-F5344CB8AC3E}">
        <p14:creationId xmlns:p14="http://schemas.microsoft.com/office/powerpoint/2010/main" val="8333141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23"/>
            <a:ext cx="8382000" cy="664797"/>
          </a:xfrm>
        </p:spPr>
        <p:txBody>
          <a:bodyPr/>
          <a:lstStyle/>
          <a:p>
            <a:pPr algn="ctr" defTabSz="914363" eaLnBrk="1" fontAlgn="auto" hangingPunct="1">
              <a:spcAft>
                <a:spcPts val="0"/>
              </a:spcAft>
              <a:defRPr/>
            </a:pPr>
            <a:r>
              <a:rPr lang="en-US" dirty="0"/>
              <a:t>Summary</a:t>
            </a:r>
            <a:endParaRPr dirty="0"/>
          </a:p>
        </p:txBody>
      </p:sp>
      <p:sp>
        <p:nvSpPr>
          <p:cNvPr id="27651" name="Text Placeholder 2"/>
          <p:cNvSpPr>
            <a:spLocks noGrp="1"/>
          </p:cNvSpPr>
          <p:nvPr>
            <p:ph type="body" sz="quarter" idx="10"/>
          </p:nvPr>
        </p:nvSpPr>
        <p:spPr>
          <a:xfrm>
            <a:off x="228600" y="686920"/>
            <a:ext cx="9144000" cy="2600712"/>
          </a:xfrm>
        </p:spPr>
        <p:txBody>
          <a:bodyPr/>
          <a:lstStyle/>
          <a:p>
            <a:pPr marL="0" indent="0" eaLnBrk="1" hangingPunct="1">
              <a:spcAft>
                <a:spcPts val="200"/>
              </a:spcAft>
              <a:buNone/>
            </a:pPr>
            <a:r>
              <a:rPr lang="en-US" sz="3600" b="1" dirty="0"/>
              <a:t> </a:t>
            </a:r>
            <a:r>
              <a:rPr lang="en-US" sz="2800" b="1" dirty="0"/>
              <a:t> </a:t>
            </a:r>
          </a:p>
          <a:p>
            <a:pPr eaLnBrk="1" hangingPunct="1"/>
            <a:endParaRPr lang="en-US" sz="2800" b="1" baseline="-25000" dirty="0"/>
          </a:p>
          <a:p>
            <a:pPr eaLnBrk="1" hangingPunct="1"/>
            <a:endParaRPr lang="en-US" sz="3600" b="1" dirty="0"/>
          </a:p>
          <a:p>
            <a:pPr eaLnBrk="1" hangingPunct="1"/>
            <a:endParaRPr lang="en-US" sz="3600" b="1" dirty="0"/>
          </a:p>
          <a:p>
            <a:pPr eaLnBrk="1" hangingPunct="1">
              <a:buFontTx/>
              <a:buNone/>
            </a:pPr>
            <a:endParaRPr lang="en-US" dirty="0"/>
          </a:p>
        </p:txBody>
      </p:sp>
      <p:sp>
        <p:nvSpPr>
          <p:cNvPr id="4" name="TextBox 3">
            <a:extLst>
              <a:ext uri="{FF2B5EF4-FFF2-40B4-BE49-F238E27FC236}">
                <a16:creationId xmlns:a16="http://schemas.microsoft.com/office/drawing/2014/main" id="{EEDA621C-9AA9-DC59-3B03-9A06A9267DE5}"/>
              </a:ext>
            </a:extLst>
          </p:cNvPr>
          <p:cNvSpPr txBox="1"/>
          <p:nvPr/>
        </p:nvSpPr>
        <p:spPr>
          <a:xfrm>
            <a:off x="685800" y="1143001"/>
            <a:ext cx="8229600" cy="5262979"/>
          </a:xfrm>
          <a:prstGeom prst="rect">
            <a:avLst/>
          </a:prstGeom>
          <a:noFill/>
        </p:spPr>
        <p:txBody>
          <a:bodyPr wrap="square">
            <a:spAutoFit/>
          </a:bodyPr>
          <a:lstStyle/>
          <a:p>
            <a:pPr marL="457200" indent="-457200">
              <a:buFont typeface="Wingdings" panose="05000000000000000000" pitchFamily="2" charset="2"/>
              <a:buChar char="q"/>
            </a:pPr>
            <a:r>
              <a:rPr lang="en-US" sz="2800" dirty="0"/>
              <a:t>Positrons interact via: </a:t>
            </a:r>
          </a:p>
          <a:p>
            <a:r>
              <a:rPr lang="en-US" sz="2800" dirty="0"/>
              <a:t>Scattering,  Annihilation, Positronium formation</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 a fundamental probe of electron structure from QED bound states to condensed matter systems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Low-energy positrons offer a powerful and underutilized capability—</a:t>
            </a:r>
            <a:r>
              <a:rPr lang="en-US" sz="2800" dirty="0" err="1"/>
              <a:t>JLab</a:t>
            </a:r>
            <a:r>
              <a:rPr lang="en-US" sz="2800" dirty="0"/>
              <a:t> can lead the next generation.”</a:t>
            </a:r>
          </a:p>
          <a:p>
            <a:endParaRPr lang="en-US" sz="2800" dirty="0"/>
          </a:p>
        </p:txBody>
      </p:sp>
    </p:spTree>
    <p:extLst>
      <p:ext uri="{BB962C8B-B14F-4D97-AF65-F5344CB8AC3E}">
        <p14:creationId xmlns:p14="http://schemas.microsoft.com/office/powerpoint/2010/main" val="12658365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419BDA51-767B-4BF9-A9A4-F7B99309D56E}"/>
              </a:ext>
            </a:extLst>
          </p:cNvPr>
          <p:cNvSpPr>
            <a:spLocks noGrp="1" noChangeArrowheads="1"/>
          </p:cNvSpPr>
          <p:nvPr>
            <p:ph type="body" idx="1"/>
          </p:nvPr>
        </p:nvSpPr>
        <p:spPr>
          <a:xfrm>
            <a:off x="381000" y="228600"/>
            <a:ext cx="7924800" cy="5810822"/>
          </a:xfrm>
        </p:spPr>
        <p:txBody>
          <a:bodyPr/>
          <a:lstStyle/>
          <a:p>
            <a:pPr marL="609600" indent="-609600">
              <a:lnSpc>
                <a:spcPct val="80000"/>
              </a:lnSpc>
            </a:pPr>
            <a:endParaRPr kumimoji="1" lang="en-US" altLang="ko-KR" sz="1200"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1928     Predicted by Dirac</a:t>
            </a:r>
          </a:p>
          <a:p>
            <a:pPr marL="609600" indent="-609600">
              <a:lnSpc>
                <a:spcPct val="80000"/>
              </a:lnSpc>
            </a:pPr>
            <a:endParaRPr kumimoji="1" lang="en-US" altLang="ko-KR" sz="1600" b="1"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1932     Found in cosmic</a:t>
            </a:r>
          </a:p>
          <a:p>
            <a:pPr marL="609600" indent="-609600">
              <a:lnSpc>
                <a:spcPct val="80000"/>
              </a:lnSpc>
              <a:buFontTx/>
              <a:buNone/>
            </a:pPr>
            <a:r>
              <a:rPr kumimoji="1" lang="en-US" altLang="ko-KR" sz="1600" b="1" dirty="0">
                <a:ea typeface="Gulim" panose="020B0600000101010101" pitchFamily="34" charset="-127"/>
              </a:rPr>
              <a:t>                             Radiations by Anderson</a:t>
            </a:r>
          </a:p>
          <a:p>
            <a:pPr marL="609600" indent="-609600">
              <a:lnSpc>
                <a:spcPct val="80000"/>
              </a:lnSpc>
            </a:pPr>
            <a:endParaRPr kumimoji="1" lang="en-US" altLang="ko-KR" sz="1600" b="1"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1940’s  First studies of </a:t>
            </a:r>
          </a:p>
          <a:p>
            <a:pPr marL="609600" indent="-609600">
              <a:lnSpc>
                <a:spcPct val="80000"/>
              </a:lnSpc>
              <a:buFontTx/>
              <a:buNone/>
            </a:pPr>
            <a:r>
              <a:rPr kumimoji="1" lang="en-US" altLang="ko-KR" sz="1600" b="1" dirty="0">
                <a:ea typeface="Gulim" panose="020B0600000101010101" pitchFamily="34" charset="-127"/>
              </a:rPr>
              <a:t>                           Electronic structures</a:t>
            </a:r>
          </a:p>
          <a:p>
            <a:pPr marL="609600" indent="-609600">
              <a:lnSpc>
                <a:spcPct val="80000"/>
              </a:lnSpc>
              <a:buFontTx/>
              <a:buNone/>
            </a:pPr>
            <a:endParaRPr kumimoji="1" lang="en-US" altLang="ko-KR" sz="1600" b="1"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1950’s  Establishment of Positron</a:t>
            </a:r>
          </a:p>
          <a:p>
            <a:pPr marL="609600" indent="-609600">
              <a:lnSpc>
                <a:spcPct val="80000"/>
              </a:lnSpc>
              <a:buFontTx/>
              <a:buNone/>
            </a:pPr>
            <a:r>
              <a:rPr kumimoji="1" lang="en-US" altLang="ko-KR" sz="1600" b="1" dirty="0">
                <a:ea typeface="Gulim" panose="020B0600000101010101" pitchFamily="34" charset="-127"/>
              </a:rPr>
              <a:t>                           Annihilation Spectroscopy</a:t>
            </a:r>
          </a:p>
          <a:p>
            <a:pPr marL="609600" indent="-609600">
              <a:lnSpc>
                <a:spcPct val="80000"/>
              </a:lnSpc>
              <a:buFontTx/>
              <a:buNone/>
            </a:pPr>
            <a:endParaRPr kumimoji="1" lang="en-US" altLang="ko-KR" sz="1600" b="1"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1950’s  First demonstration of annihilation radiation</a:t>
            </a:r>
          </a:p>
          <a:p>
            <a:pPr marL="609600" indent="-609600">
              <a:lnSpc>
                <a:spcPct val="80000"/>
              </a:lnSpc>
              <a:buFontTx/>
              <a:buNone/>
            </a:pPr>
            <a:r>
              <a:rPr kumimoji="1" lang="en-US" altLang="ko-KR" sz="1600" b="1" dirty="0">
                <a:ea typeface="Gulim" panose="020B0600000101010101" pitchFamily="34" charset="-127"/>
              </a:rPr>
              <a:t>	              for medical imaging and development of PET</a:t>
            </a:r>
          </a:p>
          <a:p>
            <a:pPr marL="609600" indent="-609600">
              <a:lnSpc>
                <a:spcPct val="80000"/>
              </a:lnSpc>
            </a:pPr>
            <a:endParaRPr kumimoji="1" lang="en-US" altLang="ko-KR" sz="1600" b="1" dirty="0">
              <a:ea typeface="Gulim" panose="020B0600000101010101" pitchFamily="34" charset="-127"/>
            </a:endParaRPr>
          </a:p>
          <a:p>
            <a:pPr marL="609600" indent="-609600">
              <a:lnSpc>
                <a:spcPct val="80000"/>
              </a:lnSpc>
            </a:pPr>
            <a:endParaRPr kumimoji="1" lang="en-US" altLang="ko-KR" sz="1600" b="1"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1952   Positronium discovery, other positron interactions.</a:t>
            </a:r>
          </a:p>
          <a:p>
            <a:pPr marL="609600" indent="-609600">
              <a:lnSpc>
                <a:spcPct val="80000"/>
              </a:lnSpc>
            </a:pPr>
            <a:endParaRPr kumimoji="1" lang="en-US" altLang="ko-KR" sz="1600" b="1"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1960’s    Positron trapping at defects</a:t>
            </a:r>
          </a:p>
          <a:p>
            <a:pPr marL="609600" indent="-609600">
              <a:lnSpc>
                <a:spcPct val="80000"/>
              </a:lnSpc>
            </a:pPr>
            <a:endParaRPr kumimoji="1" lang="en-US" altLang="ko-KR" sz="1600" b="1"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1982     Slow positron beams</a:t>
            </a:r>
          </a:p>
          <a:p>
            <a:pPr marL="609600" indent="-609600">
              <a:lnSpc>
                <a:spcPct val="80000"/>
              </a:lnSpc>
            </a:pPr>
            <a:endParaRPr kumimoji="1" lang="en-US" altLang="ko-KR" sz="1600" b="1" dirty="0">
              <a:ea typeface="Gulim" panose="020B0600000101010101" pitchFamily="34" charset="-127"/>
            </a:endParaRPr>
          </a:p>
          <a:p>
            <a:pPr marL="609600" indent="-609600">
              <a:lnSpc>
                <a:spcPct val="80000"/>
              </a:lnSpc>
            </a:pPr>
            <a:r>
              <a:rPr kumimoji="1" lang="en-US" altLang="ko-KR" sz="1600" b="1" dirty="0">
                <a:ea typeface="Gulim" panose="020B0600000101010101" pitchFamily="34" charset="-127"/>
              </a:rPr>
              <a:t>2005     Gamma induced positron spectroscopy</a:t>
            </a:r>
          </a:p>
          <a:p>
            <a:pPr marL="609600" indent="-609600">
              <a:lnSpc>
                <a:spcPct val="80000"/>
              </a:lnSpc>
            </a:pPr>
            <a:endParaRPr lang="en-US" altLang="en-US" sz="1600" b="1" dirty="0"/>
          </a:p>
        </p:txBody>
      </p:sp>
    </p:spTree>
    <p:extLst>
      <p:ext uri="{BB962C8B-B14F-4D97-AF65-F5344CB8AC3E}">
        <p14:creationId xmlns:p14="http://schemas.microsoft.com/office/powerpoint/2010/main" val="16574990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23"/>
            <a:ext cx="8382000" cy="664797"/>
          </a:xfrm>
        </p:spPr>
        <p:txBody>
          <a:bodyPr/>
          <a:lstStyle/>
          <a:p>
            <a:pPr algn="ctr" defTabSz="914363" eaLnBrk="1" fontAlgn="auto" hangingPunct="1">
              <a:spcAft>
                <a:spcPts val="0"/>
              </a:spcAft>
              <a:defRPr/>
            </a:pPr>
            <a:r>
              <a:rPr lang="en-US" dirty="0"/>
              <a:t>Outlines</a:t>
            </a:r>
            <a:endParaRPr dirty="0"/>
          </a:p>
        </p:txBody>
      </p:sp>
      <p:sp>
        <p:nvSpPr>
          <p:cNvPr id="27651" name="Text Placeholder 2"/>
          <p:cNvSpPr>
            <a:spLocks noGrp="1"/>
          </p:cNvSpPr>
          <p:nvPr>
            <p:ph type="body" sz="quarter" idx="10"/>
          </p:nvPr>
        </p:nvSpPr>
        <p:spPr>
          <a:xfrm>
            <a:off x="228600" y="686920"/>
            <a:ext cx="9144000" cy="6040628"/>
          </a:xfrm>
        </p:spPr>
        <p:txBody>
          <a:bodyPr/>
          <a:lstStyle/>
          <a:p>
            <a:pPr eaLnBrk="1" hangingPunct="1">
              <a:buFontTx/>
              <a:buNone/>
            </a:pPr>
            <a:endParaRPr lang="en-US" dirty="0"/>
          </a:p>
          <a:p>
            <a:pPr eaLnBrk="1" hangingPunct="1">
              <a:spcAft>
                <a:spcPts val="200"/>
              </a:spcAft>
            </a:pPr>
            <a:r>
              <a:rPr lang="en-US" sz="3600" b="1" dirty="0"/>
              <a:t> </a:t>
            </a:r>
            <a:r>
              <a:rPr lang="en-US" sz="2800" b="1" dirty="0"/>
              <a:t>Positron interactions with matter</a:t>
            </a:r>
          </a:p>
          <a:p>
            <a:pPr eaLnBrk="1" hangingPunct="1">
              <a:spcAft>
                <a:spcPts val="200"/>
              </a:spcAft>
            </a:pPr>
            <a:r>
              <a:rPr lang="en-US" sz="2800" b="1" dirty="0"/>
              <a:t> Positron annihilation Spectroscopy</a:t>
            </a:r>
          </a:p>
          <a:p>
            <a:pPr eaLnBrk="1" hangingPunct="1">
              <a:spcAft>
                <a:spcPts val="200"/>
              </a:spcAft>
            </a:pPr>
            <a:r>
              <a:rPr lang="en-US" sz="2800" b="1" dirty="0"/>
              <a:t>Positronium formation</a:t>
            </a:r>
          </a:p>
          <a:p>
            <a:pPr eaLnBrk="1" hangingPunct="1">
              <a:spcAft>
                <a:spcPts val="200"/>
              </a:spcAft>
            </a:pPr>
            <a:r>
              <a:rPr lang="en-US" sz="2800" b="1" dirty="0"/>
              <a:t> PAS as a unique probe in condensed matter physics and materials science</a:t>
            </a:r>
          </a:p>
          <a:p>
            <a:pPr eaLnBrk="1" hangingPunct="1">
              <a:spcAft>
                <a:spcPts val="200"/>
              </a:spcAft>
            </a:pPr>
            <a:r>
              <a:rPr lang="en-US" sz="2800" b="1" dirty="0"/>
              <a:t> existing intense slow positron beam facilities</a:t>
            </a:r>
          </a:p>
          <a:p>
            <a:pPr eaLnBrk="1" hangingPunct="1">
              <a:spcAft>
                <a:spcPts val="200"/>
              </a:spcAft>
            </a:pPr>
            <a:r>
              <a:rPr lang="en-US" sz="2800" b="1" dirty="0"/>
              <a:t>Science to be enabled by intense positron beams</a:t>
            </a:r>
          </a:p>
          <a:p>
            <a:pPr eaLnBrk="1" hangingPunct="1"/>
            <a:endParaRPr lang="en-US" sz="2800" b="1" baseline="-25000" dirty="0"/>
          </a:p>
          <a:p>
            <a:pPr eaLnBrk="1" hangingPunct="1"/>
            <a:endParaRPr lang="en-US" sz="3600" b="1" dirty="0"/>
          </a:p>
          <a:p>
            <a:pPr eaLnBrk="1" hangingPunct="1"/>
            <a:endParaRPr lang="en-US" sz="3600" b="1" dirty="0"/>
          </a:p>
          <a:p>
            <a:pPr eaLnBrk="1" hangingPunct="1">
              <a:buFontTx/>
              <a:buNone/>
            </a:pPr>
            <a:endParaRPr lang="en-US" dirty="0"/>
          </a:p>
        </p:txBody>
      </p:sp>
    </p:spTree>
    <p:extLst>
      <p:ext uri="{BB962C8B-B14F-4D97-AF65-F5344CB8AC3E}">
        <p14:creationId xmlns:p14="http://schemas.microsoft.com/office/powerpoint/2010/main" val="14973660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Positron interacts with matter</a:t>
            </a:r>
          </a:p>
        </p:txBody>
      </p:sp>
      <p:sp>
        <p:nvSpPr>
          <p:cNvPr id="3" name="TextBox 2"/>
          <p:cNvSpPr txBox="1"/>
          <p:nvPr/>
        </p:nvSpPr>
        <p:spPr>
          <a:xfrm>
            <a:off x="160310" y="1397347"/>
            <a:ext cx="30480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Scattering</a:t>
            </a:r>
          </a:p>
        </p:txBody>
      </p:sp>
      <p:sp>
        <p:nvSpPr>
          <p:cNvPr id="9" name="TextBox 8"/>
          <p:cNvSpPr txBox="1"/>
          <p:nvPr/>
        </p:nvSpPr>
        <p:spPr>
          <a:xfrm>
            <a:off x="131735" y="2446863"/>
            <a:ext cx="270744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Annihilation</a:t>
            </a:r>
          </a:p>
        </p:txBody>
      </p:sp>
      <p:sp>
        <p:nvSpPr>
          <p:cNvPr id="4" name="TextBox 3"/>
          <p:cNvSpPr txBox="1"/>
          <p:nvPr/>
        </p:nvSpPr>
        <p:spPr>
          <a:xfrm>
            <a:off x="-19050" y="3607978"/>
            <a:ext cx="51054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Forming bound states with electron</a:t>
            </a:r>
          </a:p>
        </p:txBody>
      </p:sp>
      <p:sp>
        <p:nvSpPr>
          <p:cNvPr id="5" name="TextBox 4">
            <a:extLst>
              <a:ext uri="{FF2B5EF4-FFF2-40B4-BE49-F238E27FC236}">
                <a16:creationId xmlns:a16="http://schemas.microsoft.com/office/drawing/2014/main" id="{DF7C847A-B9BD-4E61-BF1D-EA2465B094E1}"/>
              </a:ext>
            </a:extLst>
          </p:cNvPr>
          <p:cNvSpPr txBox="1"/>
          <p:nvPr/>
        </p:nvSpPr>
        <p:spPr>
          <a:xfrm>
            <a:off x="1325880" y="3722011"/>
            <a:ext cx="26962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a:t>
            </a:r>
          </a:p>
        </p:txBody>
      </p:sp>
      <p:pic>
        <p:nvPicPr>
          <p:cNvPr id="6" name="Picture 5">
            <a:extLst>
              <a:ext uri="{FF2B5EF4-FFF2-40B4-BE49-F238E27FC236}">
                <a16:creationId xmlns:a16="http://schemas.microsoft.com/office/drawing/2014/main" id="{6895345A-1E0C-F06D-DB88-F47C30CD846F}"/>
              </a:ext>
            </a:extLst>
          </p:cNvPr>
          <p:cNvPicPr>
            <a:picLocks noChangeAspect="1"/>
          </p:cNvPicPr>
          <p:nvPr/>
        </p:nvPicPr>
        <p:blipFill>
          <a:blip r:embed="rId2"/>
          <a:stretch>
            <a:fillRect/>
          </a:stretch>
        </p:blipFill>
        <p:spPr>
          <a:xfrm>
            <a:off x="5029200" y="1270422"/>
            <a:ext cx="3964015" cy="2268965"/>
          </a:xfrm>
          <a:prstGeom prst="rect">
            <a:avLst/>
          </a:prstGeom>
        </p:spPr>
      </p:pic>
      <p:sp>
        <p:nvSpPr>
          <p:cNvPr id="7" name="TextBox 6">
            <a:extLst>
              <a:ext uri="{FF2B5EF4-FFF2-40B4-BE49-F238E27FC236}">
                <a16:creationId xmlns:a16="http://schemas.microsoft.com/office/drawing/2014/main" id="{CBD0641C-16D0-3873-2C80-27B2C64F62EB}"/>
              </a:ext>
            </a:extLst>
          </p:cNvPr>
          <p:cNvSpPr txBox="1"/>
          <p:nvPr/>
        </p:nvSpPr>
        <p:spPr>
          <a:xfrm>
            <a:off x="1605031" y="4420827"/>
            <a:ext cx="6019800" cy="1200329"/>
          </a:xfrm>
          <a:prstGeom prst="rect">
            <a:avLst/>
          </a:prstGeom>
          <a:noFill/>
        </p:spPr>
        <p:txBody>
          <a:bodyPr wrap="square" rtlCol="0">
            <a:spAutoFit/>
          </a:bodyPr>
          <a:lstStyle/>
          <a:p>
            <a:pPr algn="ctr"/>
            <a:r>
              <a:rPr lang="en-US" sz="2400" dirty="0">
                <a:solidFill>
                  <a:srgbClr val="FF0000"/>
                </a:solidFill>
              </a:rPr>
              <a:t>These three interaction pathways are not separate phenomena, they form the foundation of how positrons probe matter</a:t>
            </a:r>
          </a:p>
        </p:txBody>
      </p:sp>
    </p:spTree>
    <p:extLst>
      <p:ext uri="{BB962C8B-B14F-4D97-AF65-F5344CB8AC3E}">
        <p14:creationId xmlns:p14="http://schemas.microsoft.com/office/powerpoint/2010/main" val="16084632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3505200" cy="717860"/>
          </a:xfrm>
        </p:spPr>
        <p:txBody>
          <a:bodyPr>
            <a:normAutofit/>
          </a:bodyPr>
          <a:lstStyle/>
          <a:p>
            <a:pPr marL="0" indent="0" algn="ctr">
              <a:buNone/>
            </a:pPr>
            <a:r>
              <a:rPr lang="en-US" altLang="en-US" dirty="0">
                <a:solidFill>
                  <a:schemeClr val="tx1"/>
                </a:solidFill>
              </a:rPr>
              <a:t>Scattering</a:t>
            </a:r>
            <a:endParaRPr lang="en-US" altLang="en-US" dirty="0"/>
          </a:p>
        </p:txBody>
      </p:sp>
      <p:pic>
        <p:nvPicPr>
          <p:cNvPr id="2" name="Picture 1">
            <a:extLst>
              <a:ext uri="{FF2B5EF4-FFF2-40B4-BE49-F238E27FC236}">
                <a16:creationId xmlns:a16="http://schemas.microsoft.com/office/drawing/2014/main" id="{549FB3DE-E89D-A594-0D1E-7C05A5CB7723}"/>
              </a:ext>
            </a:extLst>
          </p:cNvPr>
          <p:cNvPicPr>
            <a:picLocks noChangeAspect="1"/>
          </p:cNvPicPr>
          <p:nvPr/>
        </p:nvPicPr>
        <p:blipFill>
          <a:blip r:embed="rId2"/>
          <a:stretch>
            <a:fillRect/>
          </a:stretch>
        </p:blipFill>
        <p:spPr>
          <a:xfrm>
            <a:off x="4876800" y="1295400"/>
            <a:ext cx="4048125" cy="3400425"/>
          </a:xfrm>
          <a:prstGeom prst="rect">
            <a:avLst/>
          </a:prstGeom>
        </p:spPr>
      </p:pic>
      <p:sp>
        <p:nvSpPr>
          <p:cNvPr id="5" name="TextBox 4">
            <a:extLst>
              <a:ext uri="{FF2B5EF4-FFF2-40B4-BE49-F238E27FC236}">
                <a16:creationId xmlns:a16="http://schemas.microsoft.com/office/drawing/2014/main" id="{E9674824-8303-3C49-ECBC-1740554D80F4}"/>
              </a:ext>
            </a:extLst>
          </p:cNvPr>
          <p:cNvSpPr txBox="1"/>
          <p:nvPr/>
        </p:nvSpPr>
        <p:spPr>
          <a:xfrm>
            <a:off x="66675" y="990601"/>
            <a:ext cx="4505325" cy="4524315"/>
          </a:xfrm>
          <a:prstGeom prst="rect">
            <a:avLst/>
          </a:prstGeom>
          <a:noFill/>
        </p:spPr>
        <p:txBody>
          <a:bodyPr wrap="square">
            <a:spAutoFit/>
          </a:bodyPr>
          <a:lstStyle/>
          <a:p>
            <a:r>
              <a:rPr lang="en-US" dirty="0"/>
              <a:t>Positrons interact with electrons and nuclei via Coulomb forces</a:t>
            </a:r>
          </a:p>
          <a:p>
            <a:endParaRPr lang="en-US" dirty="0"/>
          </a:p>
          <a:p>
            <a:endParaRPr lang="en-US" dirty="0"/>
          </a:p>
          <a:p>
            <a:r>
              <a:rPr lang="en-US" dirty="0"/>
              <a:t>Elastic scattering → change in direction</a:t>
            </a:r>
          </a:p>
          <a:p>
            <a:endParaRPr lang="en-US" dirty="0"/>
          </a:p>
          <a:p>
            <a:r>
              <a:rPr lang="en-US" dirty="0"/>
              <a:t>Inelastic scattering → energy loss </a:t>
            </a:r>
          </a:p>
          <a:p>
            <a:endParaRPr lang="en-US" dirty="0"/>
          </a:p>
          <a:p>
            <a:endParaRPr lang="en-US" dirty="0"/>
          </a:p>
          <a:p>
            <a:r>
              <a:rPr lang="en-US" dirty="0"/>
              <a:t>Bhabha scattering </a:t>
            </a:r>
          </a:p>
          <a:p>
            <a:endParaRPr lang="en-US" dirty="0"/>
          </a:p>
          <a:p>
            <a:endParaRPr lang="en-US" dirty="0"/>
          </a:p>
          <a:p>
            <a:r>
              <a:rPr lang="en-US" dirty="0"/>
              <a:t>(excitation, ionization)Dominates during thermalization</a:t>
            </a:r>
          </a:p>
          <a:p>
            <a:endParaRPr lang="en-US" dirty="0"/>
          </a:p>
          <a:p>
            <a:endParaRPr lang="en-US" dirty="0"/>
          </a:p>
        </p:txBody>
      </p:sp>
    </p:spTree>
    <p:extLst>
      <p:ext uri="{BB962C8B-B14F-4D97-AF65-F5344CB8AC3E}">
        <p14:creationId xmlns:p14="http://schemas.microsoft.com/office/powerpoint/2010/main" val="11625893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5089"/>
            <a:ext cx="3810000" cy="696911"/>
          </a:xfrm>
        </p:spPr>
        <p:txBody>
          <a:bodyPr>
            <a:normAutofit/>
          </a:bodyPr>
          <a:lstStyle/>
          <a:p>
            <a:pPr marL="0" indent="0" algn="ctr">
              <a:buNone/>
            </a:pPr>
            <a:r>
              <a:rPr lang="en-US" altLang="en-US" dirty="0">
                <a:solidFill>
                  <a:schemeClr val="tx1"/>
                </a:solidFill>
              </a:rPr>
              <a:t>Annihilation</a:t>
            </a:r>
            <a:endParaRPr lang="en-US" altLang="en-US" dirty="0"/>
          </a:p>
        </p:txBody>
      </p:sp>
      <p:pic>
        <p:nvPicPr>
          <p:cNvPr id="2" name="Picture 1">
            <a:extLst>
              <a:ext uri="{FF2B5EF4-FFF2-40B4-BE49-F238E27FC236}">
                <a16:creationId xmlns:a16="http://schemas.microsoft.com/office/drawing/2014/main" id="{1E1D196C-5EC7-75DB-1D34-5F1658AAA511}"/>
              </a:ext>
            </a:extLst>
          </p:cNvPr>
          <p:cNvPicPr>
            <a:picLocks noChangeAspect="1"/>
          </p:cNvPicPr>
          <p:nvPr/>
        </p:nvPicPr>
        <p:blipFill>
          <a:blip r:embed="rId2"/>
          <a:stretch>
            <a:fillRect/>
          </a:stretch>
        </p:blipFill>
        <p:spPr>
          <a:xfrm>
            <a:off x="6172200" y="214590"/>
            <a:ext cx="2767263" cy="2418588"/>
          </a:xfrm>
          <a:prstGeom prst="rect">
            <a:avLst/>
          </a:prstGeom>
        </p:spPr>
      </p:pic>
      <p:sp>
        <p:nvSpPr>
          <p:cNvPr id="3" name="Rectangle 3">
            <a:extLst>
              <a:ext uri="{FF2B5EF4-FFF2-40B4-BE49-F238E27FC236}">
                <a16:creationId xmlns:a16="http://schemas.microsoft.com/office/drawing/2014/main" id="{ADDA4503-F57F-D562-BE6D-9BACE007CDA3}"/>
              </a:ext>
            </a:extLst>
          </p:cNvPr>
          <p:cNvSpPr txBox="1">
            <a:spLocks noChangeArrowheads="1"/>
          </p:cNvSpPr>
          <p:nvPr/>
        </p:nvSpPr>
        <p:spPr>
          <a:xfrm>
            <a:off x="419100" y="2396022"/>
            <a:ext cx="8153400" cy="20574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80000"/>
              </a:lnSpc>
              <a:spcBef>
                <a:spcPts val="1000"/>
              </a:spcBef>
              <a:spcAft>
                <a:spcPts val="0"/>
              </a:spcAft>
              <a:buClrTx/>
              <a:buSzTx/>
              <a:buFontTx/>
              <a:buNone/>
              <a:tabLst/>
              <a:defRPr/>
            </a:pPr>
            <a:r>
              <a:rPr kumimoji="0" lang="en-US" alt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rest  </a:t>
            </a:r>
            <a:r>
              <a:rPr kumimoji="0" lang="en-US" alt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TQA(</a:t>
            </a:r>
            <a:r>
              <a:rPr kumimoji="0" lang="en-US" alt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two quantum annihilation </a:t>
            </a:r>
            <a:r>
              <a:rPr kumimoji="0" lang="en-US" alt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a:t>
            </a:r>
            <a:r>
              <a:rPr kumimoji="0" lang="en-US" alt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 </a:t>
            </a:r>
          </a:p>
          <a:p>
            <a:pPr marL="228600" marR="0" lvl="0" indent="-228600" algn="l" defTabSz="914400" rtl="0" eaLnBrk="1" fontAlgn="auto" latinLnBrk="0" hangingPunct="1">
              <a:lnSpc>
                <a:spcPct val="80000"/>
              </a:lnSpc>
              <a:spcBef>
                <a:spcPts val="1000"/>
              </a:spcBef>
              <a:spcAft>
                <a:spcPts val="0"/>
              </a:spcAft>
              <a:buClrTx/>
              <a:buSzTx/>
              <a:buFontTx/>
              <a:buNone/>
              <a:tabLst/>
              <a:defRPr/>
            </a:pPr>
            <a:r>
              <a:rPr kumimoji="0" lang="en-US" alt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                                                              is the most probable</a:t>
            </a:r>
          </a:p>
          <a:p>
            <a:pPr marL="228600" marR="0" lvl="0" indent="-228600" algn="l" defTabSz="914400" rtl="0" eaLnBrk="1" fontAlgn="auto" latinLnBrk="0" hangingPunct="1">
              <a:lnSpc>
                <a:spcPct val="80000"/>
              </a:lnSpc>
              <a:spcBef>
                <a:spcPts val="1000"/>
              </a:spcBef>
              <a:spcAft>
                <a:spcPts val="0"/>
              </a:spcAft>
              <a:buClrTx/>
              <a:buSzTx/>
              <a:buFontTx/>
              <a:buNone/>
              <a:tabLst/>
              <a:defRPr/>
            </a:pPr>
            <a:r>
              <a:rPr kumimoji="0" lang="en-US" alt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Positron annihilates</a:t>
            </a:r>
          </a:p>
          <a:p>
            <a:pPr marL="228600" marR="0" lvl="0" indent="-228600" algn="l" defTabSz="914400" rtl="0" eaLnBrk="1" fontAlgn="auto" latinLnBrk="0" hangingPunct="1">
              <a:lnSpc>
                <a:spcPct val="80000"/>
              </a:lnSpc>
              <a:spcBef>
                <a:spcPts val="1000"/>
              </a:spcBef>
              <a:spcAft>
                <a:spcPts val="0"/>
              </a:spcAft>
              <a:buClrTx/>
              <a:buSzTx/>
              <a:buFontTx/>
              <a:buNone/>
              <a:tabLst/>
              <a:defRPr/>
            </a:pPr>
            <a:r>
              <a:rPr kumimoji="0" lang="en-US" alt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                                                     </a:t>
            </a:r>
          </a:p>
          <a:p>
            <a:pPr marL="228600" marR="0" lvl="0" indent="-228600" algn="l" defTabSz="914400" rtl="0" eaLnBrk="1" fontAlgn="auto" latinLnBrk="0" hangingPunct="1">
              <a:lnSpc>
                <a:spcPct val="80000"/>
              </a:lnSpc>
              <a:spcBef>
                <a:spcPts val="1000"/>
              </a:spcBef>
              <a:spcAft>
                <a:spcPts val="0"/>
              </a:spcAft>
              <a:buClrTx/>
              <a:buSzTx/>
              <a:buFontTx/>
              <a:buNone/>
              <a:tabLst/>
              <a:defRPr/>
            </a:pPr>
            <a:r>
              <a:rPr kumimoji="0" lang="en-US" alt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                                        in flight TQA (</a:t>
            </a:r>
            <a:r>
              <a:rPr kumimoji="0" lang="en-US" alt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two quantum annihilation</a:t>
            </a:r>
            <a:r>
              <a:rPr kumimoji="0" lang="en-US" alt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a:t>
            </a:r>
            <a:r>
              <a:rPr kumimoji="0" lang="en-US" alt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                                                                                                   </a:t>
            </a:r>
            <a:r>
              <a:rPr kumimoji="0" lang="en-US" alt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                                                                        </a:t>
            </a:r>
          </a:p>
          <a:p>
            <a:pPr marL="228600" marR="0" lvl="0" indent="-228600" algn="l" defTabSz="914400" rtl="0" eaLnBrk="1" fontAlgn="auto" latinLnBrk="0" hangingPunct="1">
              <a:lnSpc>
                <a:spcPct val="80000"/>
              </a:lnSpc>
              <a:spcBef>
                <a:spcPts val="1000"/>
              </a:spcBef>
              <a:spcAft>
                <a:spcPts val="0"/>
              </a:spcAft>
              <a:buClrTx/>
              <a:buSzTx/>
              <a:buFontTx/>
              <a:buNone/>
              <a:tabLst/>
              <a:defRPr/>
            </a:pPr>
            <a:r>
              <a:rPr kumimoji="0" lang="en-US" alt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                                                              SQA(</a:t>
            </a:r>
            <a:r>
              <a:rPr kumimoji="0" lang="en-US" alt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single quantum annihilation</a:t>
            </a:r>
            <a:r>
              <a:rPr kumimoji="0" lang="en-US" alt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a:t>
            </a:r>
            <a:r>
              <a:rPr kumimoji="0" lang="en-US" alt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rPr>
              <a:t> </a:t>
            </a:r>
            <a:endPar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Symbol" panose="05050102010706020507" pitchFamily="18" charset="2"/>
            </a:endParaRPr>
          </a:p>
        </p:txBody>
      </p:sp>
      <p:sp>
        <p:nvSpPr>
          <p:cNvPr id="4" name="Line 19">
            <a:extLst>
              <a:ext uri="{FF2B5EF4-FFF2-40B4-BE49-F238E27FC236}">
                <a16:creationId xmlns:a16="http://schemas.microsoft.com/office/drawing/2014/main" id="{D2924B5A-CBC5-D7FE-5210-D1497F3BFDB4}"/>
              </a:ext>
            </a:extLst>
          </p:cNvPr>
          <p:cNvSpPr>
            <a:spLocks noChangeShapeType="1"/>
          </p:cNvSpPr>
          <p:nvPr/>
        </p:nvSpPr>
        <p:spPr bwMode="auto">
          <a:xfrm flipV="1">
            <a:off x="2667000" y="2633178"/>
            <a:ext cx="381000" cy="4572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1" lang="en-US" sz="2400" b="1"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endParaRPr>
          </a:p>
        </p:txBody>
      </p:sp>
      <p:sp>
        <p:nvSpPr>
          <p:cNvPr id="5" name="Line 20">
            <a:extLst>
              <a:ext uri="{FF2B5EF4-FFF2-40B4-BE49-F238E27FC236}">
                <a16:creationId xmlns:a16="http://schemas.microsoft.com/office/drawing/2014/main" id="{384B523A-5524-9712-389A-508409A5E195}"/>
              </a:ext>
            </a:extLst>
          </p:cNvPr>
          <p:cNvSpPr>
            <a:spLocks noChangeShapeType="1"/>
          </p:cNvSpPr>
          <p:nvPr/>
        </p:nvSpPr>
        <p:spPr bwMode="auto">
          <a:xfrm>
            <a:off x="2647950" y="3415197"/>
            <a:ext cx="685800" cy="2286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1" lang="en-US" sz="2400" b="1" i="0" u="none" strike="noStrike" kern="0" cap="none" spc="0" normalizeH="0" baseline="0" noProof="0">
              <a:ln>
                <a:noFill/>
              </a:ln>
              <a:solidFill>
                <a:srgbClr val="000000"/>
              </a:solidFill>
              <a:effectLst/>
              <a:uLnTx/>
              <a:uFillTx/>
              <a:latin typeface="Times New Roman" panose="02020603050405020304" pitchFamily="18" charset="0"/>
              <a:ea typeface="Gulim" panose="020B0600000101010101" pitchFamily="34" charset="-127"/>
            </a:endParaRPr>
          </a:p>
        </p:txBody>
      </p:sp>
      <p:sp>
        <p:nvSpPr>
          <p:cNvPr id="6" name="Text Box 21">
            <a:extLst>
              <a:ext uri="{FF2B5EF4-FFF2-40B4-BE49-F238E27FC236}">
                <a16:creationId xmlns:a16="http://schemas.microsoft.com/office/drawing/2014/main" id="{340A9BDD-D63E-1D0E-16A5-EB97272175BA}"/>
              </a:ext>
            </a:extLst>
          </p:cNvPr>
          <p:cNvSpPr txBox="1">
            <a:spLocks noChangeArrowheads="1"/>
          </p:cNvSpPr>
          <p:nvPr/>
        </p:nvSpPr>
        <p:spPr bwMode="auto">
          <a:xfrm>
            <a:off x="228600" y="5044281"/>
            <a:ext cx="8534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latinLnBrk="1">
              <a:defRPr/>
            </a:pPr>
            <a:r>
              <a:rPr lang="en-US" altLang="en-US" i="1" dirty="0">
                <a:solidFill>
                  <a:srgbClr val="FF0000"/>
                </a:solidFill>
                <a:latin typeface="Times New Roman" panose="02020603050405020304" pitchFamily="18" charset="0"/>
                <a:ea typeface="Gulim" panose="020B0600000101010101" pitchFamily="34" charset="-127"/>
                <a:sym typeface="Symbol" panose="05050102010706020507" pitchFamily="18" charset="2"/>
              </a:rPr>
              <a:t>Positron annihilation at rest has been  developed as a powerful tool for materials science and study defects</a:t>
            </a:r>
            <a:r>
              <a:rPr lang="en-US" altLang="en-US" i="1" dirty="0">
                <a:solidFill>
                  <a:srgbClr val="000000"/>
                </a:solidFill>
                <a:latin typeface="Times New Roman" panose="02020603050405020304" pitchFamily="18" charset="0"/>
                <a:ea typeface="Gulim" panose="020B0600000101010101" pitchFamily="34" charset="-127"/>
                <a:sym typeface="Symbol" panose="05050102010706020507" pitchFamily="18" charset="2"/>
              </a:rPr>
              <a:t> </a:t>
            </a:r>
          </a:p>
          <a:p>
            <a:pPr algn="ctr" latinLnBrk="1">
              <a:defRPr/>
            </a:pPr>
            <a:endParaRPr lang="en-US" altLang="en-US" i="1" dirty="0">
              <a:solidFill>
                <a:srgbClr val="000000"/>
              </a:solidFill>
              <a:latin typeface="Times New Roman" panose="02020603050405020304" pitchFamily="18" charset="0"/>
              <a:ea typeface="Gulim" panose="020B0600000101010101" pitchFamily="34" charset="-127"/>
              <a:sym typeface="Symbol" panose="05050102010706020507" pitchFamily="18" charset="2"/>
            </a:endParaRPr>
          </a:p>
          <a:p>
            <a:pPr algn="ctr" latinLnBrk="1">
              <a:spcBef>
                <a:spcPct val="50000"/>
              </a:spcBef>
              <a:defRPr/>
            </a:pPr>
            <a:endParaRPr kumimoji="1" lang="en-US" altLang="en-US" sz="2400" b="1" dirty="0">
              <a:solidFill>
                <a:srgbClr val="000000"/>
              </a:solidFill>
              <a:latin typeface="Times New Roman" panose="02020603050405020304" pitchFamily="18" charset="0"/>
              <a:ea typeface="Gulim" panose="020B0600000101010101" pitchFamily="34" charset="-127"/>
            </a:endParaRPr>
          </a:p>
        </p:txBody>
      </p:sp>
    </p:spTree>
    <p:extLst>
      <p:ext uri="{BB962C8B-B14F-4D97-AF65-F5344CB8AC3E}">
        <p14:creationId xmlns:p14="http://schemas.microsoft.com/office/powerpoint/2010/main" val="9392038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956E2100-4B6B-4854-8167-C9F2550B9BE0}"/>
              </a:ext>
            </a:extLst>
          </p:cNvPr>
          <p:cNvSpPr>
            <a:spLocks noChangeArrowheads="1"/>
          </p:cNvSpPr>
          <p:nvPr/>
        </p:nvSpPr>
        <p:spPr bwMode="auto">
          <a:xfrm>
            <a:off x="228600" y="1508125"/>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20000"/>
              </a:lnSpc>
              <a:spcBef>
                <a:spcPct val="20000"/>
              </a:spcBef>
              <a:spcAft>
                <a:spcPct val="0"/>
              </a:spcAft>
              <a:buClrTx/>
              <a:buSzTx/>
              <a:buNone/>
              <a:tabLst/>
              <a:defRPr/>
            </a:pP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Hydrogen-like bound state of an electron and a positron.</a:t>
            </a: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lang="en-US" altLang="ja-JP" sz="2400" dirty="0">
              <a:effectLst>
                <a:outerShdw blurRad="38100" dist="38100" dir="2700000" algn="tl">
                  <a:srgbClr val="C0C0C0"/>
                </a:outerShdw>
              </a:effectLst>
              <a:ea typeface="MS PGothic" panose="020B0600070205080204" pitchFamily="34" charset="-128"/>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lang="en-US" altLang="ja-JP" sz="2400" dirty="0">
              <a:effectLst>
                <a:outerShdw blurRad="38100" dist="38100" dir="2700000" algn="tl">
                  <a:srgbClr val="C0C0C0"/>
                </a:outerShdw>
              </a:effectLst>
              <a:ea typeface="MS PGothic" panose="020B0600070205080204" pitchFamily="34" charset="-128"/>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1" fontAlgn="base" latinLnBrk="0" hangingPunct="1">
              <a:lnSpc>
                <a:spcPct val="120000"/>
              </a:lnSpc>
              <a:spcBef>
                <a:spcPct val="20000"/>
              </a:spcBef>
              <a:spcAft>
                <a:spcPct val="0"/>
              </a:spcAft>
              <a:buClrTx/>
              <a:buSzTx/>
              <a:buNone/>
              <a:tabLst/>
              <a:defRPr/>
            </a:pP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p>
        </p:txBody>
      </p:sp>
      <p:sp>
        <p:nvSpPr>
          <p:cNvPr id="330755" name="Rectangle 3">
            <a:extLst>
              <a:ext uri="{FF2B5EF4-FFF2-40B4-BE49-F238E27FC236}">
                <a16:creationId xmlns:a16="http://schemas.microsoft.com/office/drawing/2014/main" id="{77C7211E-9B91-4651-9F19-FD1631174007}"/>
              </a:ext>
            </a:extLst>
          </p:cNvPr>
          <p:cNvSpPr>
            <a:spLocks noChangeArrowheads="1"/>
          </p:cNvSpPr>
          <p:nvPr/>
        </p:nvSpPr>
        <p:spPr bwMode="auto">
          <a:xfrm>
            <a:off x="4724400" y="-47625"/>
            <a:ext cx="4038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CC00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Positronium</a:t>
            </a:r>
            <a:r>
              <a:rPr kumimoji="0" lang="en-US" altLang="ja-JP" sz="3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br>
              <a:rPr kumimoji="0" lang="en-US" altLang="ja-JP" sz="3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br>
            <a:r>
              <a:rPr kumimoji="0" lang="en-US" altLang="ja-JP" sz="3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r>
              <a:rPr kumimoji="0" lang="en-US" altLang="ja-JP"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e</a:t>
            </a:r>
            <a:r>
              <a:rPr kumimoji="0" lang="en-US" altLang="ja-JP" sz="3200" b="1" i="0" u="none" strike="noStrike" kern="1200" cap="none" spc="0" normalizeH="0" baseline="3000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a:t>
            </a:r>
            <a:r>
              <a:rPr kumimoji="0" lang="en-US" altLang="ja-JP" sz="3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r>
              <a:rPr kumimoji="0" lang="en-US" altLang="ja-JP" sz="32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e</a:t>
            </a:r>
            <a:r>
              <a:rPr kumimoji="0" lang="en-US" altLang="ja-JP" sz="3200" b="1" i="0" u="none" strike="noStrike" kern="1200" cap="none" spc="0" normalizeH="0" baseline="30000" noProof="0" dirty="0">
                <a:ln>
                  <a:noFill/>
                </a:ln>
                <a:solidFill>
                  <a:srgbClr val="3333CC"/>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a:t>
            </a:r>
            <a:r>
              <a:rPr kumimoji="0" lang="en-US" altLang="ja-JP" sz="3200" b="1" i="0" u="none" strike="noStrike" kern="1200" cap="none" spc="0" normalizeH="0" baseline="3000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r>
              <a:rPr kumimoji="0" lang="en-US" altLang="ja-JP" sz="3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a:t>
            </a:r>
            <a:r>
              <a:rPr kumimoji="0" lang="en-US" altLang="ja-JP" sz="3200" b="1" i="0" u="none" strike="noStrike" kern="1200" cap="none" spc="0" normalizeH="0" baseline="0" noProof="0" dirty="0">
                <a:ln>
                  <a:noFill/>
                </a:ln>
                <a:solidFill>
                  <a:srgbClr val="CCCCFF"/>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Ps</a:t>
            </a:r>
          </a:p>
        </p:txBody>
      </p:sp>
      <p:pic>
        <p:nvPicPr>
          <p:cNvPr id="330773" name="Picture 21">
            <a:extLst>
              <a:ext uri="{FF2B5EF4-FFF2-40B4-BE49-F238E27FC236}">
                <a16:creationId xmlns:a16="http://schemas.microsoft.com/office/drawing/2014/main" id="{B26C8641-0DA2-4873-AE4C-A9660B09C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41910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6D835FF-77B6-4704-2A06-1AD71F929E97}"/>
              </a:ext>
            </a:extLst>
          </p:cNvPr>
          <p:cNvPicPr>
            <a:picLocks noChangeAspect="1"/>
          </p:cNvPicPr>
          <p:nvPr/>
        </p:nvPicPr>
        <p:blipFill>
          <a:blip r:embed="rId4"/>
          <a:stretch>
            <a:fillRect/>
          </a:stretch>
        </p:blipFill>
        <p:spPr>
          <a:xfrm>
            <a:off x="28575" y="4343400"/>
            <a:ext cx="5562600" cy="2240385"/>
          </a:xfrm>
          <a:prstGeom prst="rect">
            <a:avLst/>
          </a:prstGeom>
        </p:spPr>
      </p:pic>
      <p:sp>
        <p:nvSpPr>
          <p:cNvPr id="3" name="Title 1">
            <a:extLst>
              <a:ext uri="{FF2B5EF4-FFF2-40B4-BE49-F238E27FC236}">
                <a16:creationId xmlns:a16="http://schemas.microsoft.com/office/drawing/2014/main" id="{6DB032CD-772C-66D5-038D-E36392E084AF}"/>
              </a:ext>
            </a:extLst>
          </p:cNvPr>
          <p:cNvSpPr txBox="1">
            <a:spLocks/>
          </p:cNvSpPr>
          <p:nvPr/>
        </p:nvSpPr>
        <p:spPr>
          <a:xfrm>
            <a:off x="57150" y="204633"/>
            <a:ext cx="3505200" cy="717860"/>
          </a:xfrm>
          <a:prstGeom prst="rect">
            <a:avLst/>
          </a:prstGeom>
        </p:spPr>
        <p:txBody>
          <a:bodyPr vert="horz" wrap="square" lIns="0" tIns="0" rIns="0" bIns="0" rtlCol="0" anchor="t">
            <a:normAutofit/>
          </a:bodyPr>
          <a:lst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pPr marL="0" marR="0" lvl="0" indent="0" algn="ctr" defTabSz="912813" rtl="0" eaLnBrk="0" fontAlgn="base" latinLnBrk="0" hangingPunct="0">
              <a:lnSpc>
                <a:spcPct val="90000"/>
              </a:lnSpc>
              <a:spcBef>
                <a:spcPct val="0"/>
              </a:spcBef>
              <a:spcAft>
                <a:spcPct val="0"/>
              </a:spcAft>
              <a:buClrTx/>
              <a:buSzTx/>
              <a:buFontTx/>
              <a:buNone/>
              <a:tabLst/>
              <a:defRPr/>
            </a:pPr>
            <a:endParaRPr kumimoji="0" lang="en-US" altLang="en-US" sz="4800" b="0" i="0" u="none" strike="noStrike" kern="1200" cap="none" spc="-150"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Calibri"/>
              <a:ea typeface="+mn-ea"/>
              <a:cs typeface="Arial" charset="0"/>
            </a:endParaRPr>
          </a:p>
        </p:txBody>
      </p:sp>
      <p:sp>
        <p:nvSpPr>
          <p:cNvPr id="4" name="Title 1">
            <a:extLst>
              <a:ext uri="{FF2B5EF4-FFF2-40B4-BE49-F238E27FC236}">
                <a16:creationId xmlns:a16="http://schemas.microsoft.com/office/drawing/2014/main" id="{80AFFC8B-FB0E-0F95-09F3-37F1E3805178}"/>
              </a:ext>
            </a:extLst>
          </p:cNvPr>
          <p:cNvSpPr txBox="1">
            <a:spLocks/>
          </p:cNvSpPr>
          <p:nvPr/>
        </p:nvSpPr>
        <p:spPr>
          <a:xfrm>
            <a:off x="533400" y="396875"/>
            <a:ext cx="3505200" cy="717860"/>
          </a:xfrm>
          <a:prstGeom prst="rect">
            <a:avLst/>
          </a:prstGeom>
        </p:spPr>
        <p:txBody>
          <a:bodyPr vert="horz" wrap="square" lIns="0" tIns="0" rIns="0" bIns="0" rtlCol="0" anchor="t">
            <a:normAutofit fontScale="62500" lnSpcReduction="20000"/>
          </a:bodyPr>
          <a:lst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pPr marL="0" marR="0" lvl="0" indent="0" algn="ctr" defTabSz="912813" rtl="0" eaLnBrk="0" fontAlgn="base" latinLnBrk="0" hangingPunct="0">
              <a:lnSpc>
                <a:spcPct val="90000"/>
              </a:lnSpc>
              <a:spcBef>
                <a:spcPct val="0"/>
              </a:spcBef>
              <a:spcAft>
                <a:spcPct val="0"/>
              </a:spcAft>
              <a:buClrTx/>
              <a:buSzTx/>
              <a:buFontTx/>
              <a:buNone/>
              <a:tabLst/>
              <a:defRPr/>
            </a:pPr>
            <a:r>
              <a:rPr kumimoji="0" lang="en-US" altLang="en-US" sz="4800" b="0" i="0" u="none" strike="noStrike" kern="1200" cap="none" spc="-150" normalizeH="0" baseline="0" noProof="0" dirty="0">
                <a:ln w="3175">
                  <a:noFill/>
                </a:ln>
                <a:solidFill>
                  <a:srgbClr val="000000"/>
                </a:solidFill>
                <a:effectLst>
                  <a:outerShdw blurRad="50800" dist="38100" dir="2700000" algn="tl" rotWithShape="0">
                    <a:prstClr val="black">
                      <a:alpha val="40000"/>
                    </a:prstClr>
                  </a:outerShdw>
                </a:effectLst>
                <a:uLnTx/>
                <a:uFillTx/>
                <a:latin typeface="Calibri"/>
                <a:ea typeface="+mn-ea"/>
                <a:cs typeface="Arial" charset="0"/>
              </a:rPr>
              <a:t>Positronium formation</a:t>
            </a:r>
            <a:endParaRPr kumimoji="0" lang="en-US" altLang="en-US" sz="4800" b="0" i="0" u="none" strike="noStrike" kern="1200" cap="none" spc="-150"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Calibri"/>
              <a:ea typeface="+mn-ea"/>
              <a:cs typeface="Arial" charset="0"/>
            </a:endParaRPr>
          </a:p>
        </p:txBody>
      </p:sp>
    </p:spTree>
    <p:extLst>
      <p:ext uri="{BB962C8B-B14F-4D97-AF65-F5344CB8AC3E}">
        <p14:creationId xmlns:p14="http://schemas.microsoft.com/office/powerpoint/2010/main" val="363339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30754">
                                            <p:txEl>
                                              <p:pRg st="9" end="9"/>
                                            </p:txEl>
                                          </p:spTgt>
                                        </p:tgtEl>
                                        <p:attrNameLst>
                                          <p:attrName>style.visibility</p:attrName>
                                        </p:attrNameLst>
                                      </p:cBhvr>
                                      <p:to>
                                        <p:strVal val="visible"/>
                                      </p:to>
                                    </p:set>
                                    <p:anim calcmode="lin" valueType="num">
                                      <p:cBhvr>
                                        <p:cTn id="7" dur="500" fill="hold"/>
                                        <p:tgtEl>
                                          <p:spTgt spid="330754">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330754">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3307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956E2100-4B6B-4854-8167-C9F2550B9BE0}"/>
              </a:ext>
            </a:extLst>
          </p:cNvPr>
          <p:cNvSpPr>
            <a:spLocks noChangeArrowheads="1"/>
          </p:cNvSpPr>
          <p:nvPr/>
        </p:nvSpPr>
        <p:spPr bwMode="auto">
          <a:xfrm>
            <a:off x="-2" y="1041399"/>
            <a:ext cx="8077201" cy="368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20000"/>
              </a:lnSpc>
              <a:spcBef>
                <a:spcPct val="20000"/>
              </a:spcBef>
              <a:spcAft>
                <a:spcPct val="0"/>
              </a:spcAft>
              <a:buClrTx/>
              <a:buSzTx/>
              <a:buNone/>
              <a:tabLst/>
              <a:defRPr/>
            </a:pP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Exists in two states: </a:t>
            </a:r>
          </a:p>
          <a:p>
            <a:pPr marL="0" marR="0" lvl="0" indent="0" algn="l" defTabSz="914400" rtl="0" eaLnBrk="1" fontAlgn="base" latinLnBrk="0" hangingPunct="1">
              <a:lnSpc>
                <a:spcPct val="120000"/>
              </a:lnSpc>
              <a:spcBef>
                <a:spcPct val="20000"/>
              </a:spcBef>
              <a:spcAft>
                <a:spcPct val="0"/>
              </a:spcAft>
              <a:buClrTx/>
              <a:buSzTx/>
              <a:buNone/>
              <a:tabLst/>
              <a:defRPr/>
            </a:pPr>
            <a:r>
              <a:rPr lang="en-US" altLang="ja-JP" sz="2400" dirty="0">
                <a:effectLst>
                  <a:outerShdw blurRad="38100" dist="38100" dir="2700000" algn="tl">
                    <a:srgbClr val="C0C0C0"/>
                  </a:outerShdw>
                </a:effectLst>
                <a:ea typeface="MS PGothic" panose="020B0600070205080204" pitchFamily="34" charset="-128"/>
              </a:rPr>
              <a:t>   </a:t>
            </a: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p-Ps(</a:t>
            </a: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sym typeface="Symbol" panose="05050102010706020507" pitchFamily="18" charset="2"/>
              </a:rPr>
              <a:t>)</a:t>
            </a: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and o-Ps(</a:t>
            </a: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sym typeface="Symbol" panose="05050102010706020507" pitchFamily="18" charset="2"/>
              </a:rPr>
              <a:t>)      </a:t>
            </a: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1" fontAlgn="base" latinLnBrk="0" hangingPunct="1">
              <a:lnSpc>
                <a:spcPct val="120000"/>
              </a:lnSpc>
              <a:spcBef>
                <a:spcPct val="20000"/>
              </a:spcBef>
              <a:spcAft>
                <a:spcPct val="0"/>
              </a:spcAft>
              <a:buClrTx/>
              <a:buSzTx/>
              <a:buNone/>
              <a:tabLst/>
              <a:defRPr/>
            </a:pPr>
            <a:endParaRPr lang="en-US" altLang="ja-JP" sz="2400" dirty="0">
              <a:effectLst>
                <a:outerShdw blurRad="38100" dist="38100" dir="2700000" algn="tl">
                  <a:srgbClr val="C0C0C0"/>
                </a:outerShdw>
              </a:effectLst>
              <a:ea typeface="MS PGothic" panose="020B0600070205080204" pitchFamily="34" charset="-128"/>
            </a:endParaRPr>
          </a:p>
          <a:p>
            <a:pPr marL="0" marR="0" lvl="0" indent="0" algn="l" defTabSz="914400" rtl="0" eaLnBrk="1" fontAlgn="base" latinLnBrk="0" hangingPunct="1">
              <a:lnSpc>
                <a:spcPct val="120000"/>
              </a:lnSpc>
              <a:spcBef>
                <a:spcPct val="20000"/>
              </a:spcBef>
              <a:spcAft>
                <a:spcPct val="0"/>
              </a:spcAft>
              <a:buClrTx/>
              <a:buSzTx/>
              <a:buNone/>
              <a:tabLst/>
              <a:defRPr/>
            </a:pP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In vacuum: p-Ps lives 0.125 ns, o-Ps – 142 ns.</a:t>
            </a:r>
          </a:p>
          <a:p>
            <a:pPr marL="342900" marR="0" lvl="0" indent="-342900" algn="l" defTabSz="914400" rtl="0" eaLnBrk="1" fontAlgn="base" latinLnBrk="0" hangingPunct="1">
              <a:lnSpc>
                <a:spcPct val="120000"/>
              </a:lnSpc>
              <a:spcBef>
                <a:spcPct val="20000"/>
              </a:spcBef>
              <a:spcAft>
                <a:spcPct val="0"/>
              </a:spcAft>
              <a:buClrTx/>
              <a:buSzTx/>
              <a:buFontTx/>
              <a:buNone/>
              <a:tabLst/>
              <a:defRPr/>
            </a:pPr>
            <a:endPar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In </a:t>
            </a:r>
            <a:r>
              <a:rPr lang="en-US" altLang="ja-JP" sz="2400" dirty="0">
                <a:effectLst>
                  <a:outerShdw blurRad="38100" dist="38100" dir="2700000" algn="tl">
                    <a:srgbClr val="C0C0C0"/>
                  </a:outerShdw>
                </a:effectLst>
                <a:ea typeface="MS PGothic" panose="020B0600070205080204" pitchFamily="34" charset="-128"/>
              </a:rPr>
              <a:t>porous</a:t>
            </a:r>
            <a:r>
              <a:rPr kumimoji="0" lang="en-US" altLang="ja-JP" sz="2400" b="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materials, o-Ps lifetime is quenched to some ns because of the pick-off annihilation.</a:t>
            </a:r>
          </a:p>
        </p:txBody>
      </p:sp>
      <p:sp>
        <p:nvSpPr>
          <p:cNvPr id="330755" name="Rectangle 3">
            <a:extLst>
              <a:ext uri="{FF2B5EF4-FFF2-40B4-BE49-F238E27FC236}">
                <a16:creationId xmlns:a16="http://schemas.microsoft.com/office/drawing/2014/main" id="{77C7211E-9B91-4651-9F19-FD1631174007}"/>
              </a:ext>
            </a:extLst>
          </p:cNvPr>
          <p:cNvSpPr>
            <a:spLocks noChangeArrowheads="1"/>
          </p:cNvSpPr>
          <p:nvPr/>
        </p:nvSpPr>
        <p:spPr bwMode="auto">
          <a:xfrm>
            <a:off x="-19050" y="-76200"/>
            <a:ext cx="4038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CC00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Positronium</a:t>
            </a:r>
            <a:r>
              <a:rPr kumimoji="0" lang="en-US" altLang="ja-JP" sz="3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br>
              <a:rPr kumimoji="0" lang="en-US" altLang="ja-JP" sz="3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br>
            <a:r>
              <a:rPr kumimoji="0" lang="en-US" altLang="ja-JP" sz="3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endParaRPr kumimoji="0" lang="en-US" altLang="ja-JP" sz="3200" b="1" i="0" u="none" strike="noStrike" kern="1200" cap="none" spc="0" normalizeH="0" baseline="0" noProof="0" dirty="0">
              <a:ln>
                <a:noFill/>
              </a:ln>
              <a:solidFill>
                <a:srgbClr val="CCCCFF"/>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p:txBody>
      </p:sp>
      <p:pic>
        <p:nvPicPr>
          <p:cNvPr id="2" name="Picture 1">
            <a:extLst>
              <a:ext uri="{FF2B5EF4-FFF2-40B4-BE49-F238E27FC236}">
                <a16:creationId xmlns:a16="http://schemas.microsoft.com/office/drawing/2014/main" id="{58EC5615-968A-97C5-3BB6-EAFB46E1E7D4}"/>
              </a:ext>
            </a:extLst>
          </p:cNvPr>
          <p:cNvPicPr>
            <a:picLocks noChangeAspect="1"/>
          </p:cNvPicPr>
          <p:nvPr/>
        </p:nvPicPr>
        <p:blipFill>
          <a:blip r:embed="rId3"/>
          <a:stretch>
            <a:fillRect/>
          </a:stretch>
        </p:blipFill>
        <p:spPr>
          <a:xfrm>
            <a:off x="4781552" y="578667"/>
            <a:ext cx="4035866" cy="3261543"/>
          </a:xfrm>
          <a:prstGeom prst="rect">
            <a:avLst/>
          </a:prstGeom>
        </p:spPr>
      </p:pic>
      <p:sp>
        <p:nvSpPr>
          <p:cNvPr id="3" name="TextBox 2">
            <a:extLst>
              <a:ext uri="{FF2B5EF4-FFF2-40B4-BE49-F238E27FC236}">
                <a16:creationId xmlns:a16="http://schemas.microsoft.com/office/drawing/2014/main" id="{5CE5CC07-7EA7-A838-1C64-A7B4F417C603}"/>
              </a:ext>
            </a:extLst>
          </p:cNvPr>
          <p:cNvSpPr txBox="1"/>
          <p:nvPr/>
        </p:nvSpPr>
        <p:spPr>
          <a:xfrm>
            <a:off x="4781552" y="316984"/>
            <a:ext cx="4581524"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doi.org/10.3390/electronics11193178</a:t>
            </a:r>
          </a:p>
        </p:txBody>
      </p:sp>
      <p:sp>
        <p:nvSpPr>
          <p:cNvPr id="5" name="TextBox 4">
            <a:extLst>
              <a:ext uri="{FF2B5EF4-FFF2-40B4-BE49-F238E27FC236}">
                <a16:creationId xmlns:a16="http://schemas.microsoft.com/office/drawing/2014/main" id="{451C39E3-AE95-8A23-76CD-29B9A9B27BEA}"/>
              </a:ext>
            </a:extLst>
          </p:cNvPr>
          <p:cNvSpPr txBox="1"/>
          <p:nvPr/>
        </p:nvSpPr>
        <p:spPr>
          <a:xfrm>
            <a:off x="1219200" y="5943600"/>
            <a:ext cx="6629400"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mn-cs"/>
              </a:rPr>
              <a:t>It provides a unique platform</a:t>
            </a:r>
            <a:r>
              <a:rPr lang="en-US" sz="2400" dirty="0">
                <a:solidFill>
                  <a:srgbClr val="FF0000"/>
                </a:solidFill>
              </a:rPr>
              <a:t>m to test QED</a:t>
            </a:r>
            <a:endParaRPr kumimoji="0" lang="en-US" sz="2400" b="0"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1689930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30754">
                                            <p:txEl>
                                              <p:pRg st="5" end="5"/>
                                            </p:txEl>
                                          </p:spTgt>
                                        </p:tgtEl>
                                        <p:attrNameLst>
                                          <p:attrName>style.visibility</p:attrName>
                                        </p:attrNameLst>
                                      </p:cBhvr>
                                      <p:to>
                                        <p:strVal val="visible"/>
                                      </p:to>
                                    </p:set>
                                    <p:anim calcmode="lin" valueType="num">
                                      <p:cBhvr>
                                        <p:cTn id="7" dur="500" fill="hold"/>
                                        <p:tgtEl>
                                          <p:spTgt spid="33075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3075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30754">
                                            <p:txEl>
                                              <p:pRg st="5" end="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30754">
                                            <p:txEl>
                                              <p:pRg st="7" end="7"/>
                                            </p:txEl>
                                          </p:spTgt>
                                        </p:tgtEl>
                                        <p:attrNameLst>
                                          <p:attrName>style.visibility</p:attrName>
                                        </p:attrNameLst>
                                      </p:cBhvr>
                                      <p:to>
                                        <p:strVal val="visible"/>
                                      </p:to>
                                    </p:set>
                                    <p:anim calcmode="lin" valueType="num">
                                      <p:cBhvr>
                                        <p:cTn id="14" dur="500" fill="hold"/>
                                        <p:tgtEl>
                                          <p:spTgt spid="330754">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30754">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307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3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4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5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48A9B0">
                <a:alpha val="57001"/>
              </a:srgbClr>
            </a:gs>
            <a:gs pos="100000">
              <a:schemeClr val="bg1"/>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ea typeface="Gulim" pitchFamily="34" charset="-127"/>
          </a:defRPr>
        </a:defPPr>
      </a:lstStyle>
    </a:spDef>
    <a:lnDef>
      <a:spPr bwMode="auto">
        <a:xfrm>
          <a:off x="0" y="0"/>
          <a:ext cx="1" cy="1"/>
        </a:xfrm>
        <a:custGeom>
          <a:avLst/>
          <a:gdLst/>
          <a:ahLst/>
          <a:cxnLst/>
          <a:rect l="0" t="0" r="0" b="0"/>
          <a:pathLst/>
        </a:custGeom>
        <a:gradFill rotWithShape="1">
          <a:gsLst>
            <a:gs pos="0">
              <a:srgbClr val="48A9B0">
                <a:alpha val="57001"/>
              </a:srgbClr>
            </a:gs>
            <a:gs pos="100000">
              <a:schemeClr val="bg1"/>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ea typeface="Gulim" pitchFamily="34" charset="-127"/>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1_White with Blue Bar Segoe Template</Template>
  <TotalTime>13530</TotalTime>
  <Words>1709</Words>
  <Application>Microsoft Office PowerPoint</Application>
  <PresentationFormat>On-screen Show (4:3)</PresentationFormat>
  <Paragraphs>292</Paragraphs>
  <Slides>29</Slides>
  <Notes>7</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29</vt:i4>
      </vt:variant>
    </vt:vector>
  </HeadingPairs>
  <TitlesOfParts>
    <vt:vector size="47" baseType="lpstr">
      <vt:lpstr>Gulim</vt:lpstr>
      <vt:lpstr>Arial</vt:lpstr>
      <vt:lpstr>Calibri</vt:lpstr>
      <vt:lpstr>Calibri Light</vt:lpstr>
      <vt:lpstr>Courier New</vt:lpstr>
      <vt:lpstr>Symbol</vt:lpstr>
      <vt:lpstr>Times New Roman</vt:lpstr>
      <vt:lpstr>Wingdings</vt:lpstr>
      <vt:lpstr>1_White with Blue Bar Segoe Template</vt:lpstr>
      <vt:lpstr>White with Courier font for code slides</vt:lpstr>
      <vt:lpstr>2_White with Blue Bar Segoe Template</vt:lpstr>
      <vt:lpstr>3_White with Blue Bar Segoe Template</vt:lpstr>
      <vt:lpstr>4_White with Blue Bar Segoe Template</vt:lpstr>
      <vt:lpstr>5_White with Blue Bar Segoe Template</vt:lpstr>
      <vt:lpstr>Default Design</vt:lpstr>
      <vt:lpstr>2_Office Theme</vt:lpstr>
      <vt:lpstr>Office Theme</vt:lpstr>
      <vt:lpstr>Equation</vt:lpstr>
      <vt:lpstr>  Antimatter to Materials  The power of low energy positrons </vt:lpstr>
      <vt:lpstr> A little bit of history</vt:lpstr>
      <vt:lpstr>PowerPoint Presentation</vt:lpstr>
      <vt:lpstr>Outlines</vt:lpstr>
      <vt:lpstr> Positron interacts with matter</vt:lpstr>
      <vt:lpstr>Scattering</vt:lpstr>
      <vt:lpstr>Annihilation</vt:lpstr>
      <vt:lpstr>PowerPoint Presentation</vt:lpstr>
      <vt:lpstr>PowerPoint Presentation</vt:lpstr>
      <vt:lpstr>Basics of positron annihilation spectroscopy </vt:lpstr>
      <vt:lpstr>PowerPoint Presentation</vt:lpstr>
      <vt:lpstr>PowerPoint Presentation</vt:lpstr>
      <vt:lpstr>PowerPoint Presentation</vt:lpstr>
      <vt:lpstr>PowerPoint Presentation</vt:lpstr>
      <vt:lpstr>e+ trapping at defects leads to characteristic changes in the measured parameters of PAS</vt:lpstr>
      <vt:lpstr>PowerPoint Presentation</vt:lpstr>
      <vt:lpstr>PowerPoint Presentation</vt:lpstr>
      <vt:lpstr> positron trapping depends on the defect charge state  </vt:lpstr>
      <vt:lpstr>PowerPoint Presentation</vt:lpstr>
      <vt:lpstr>                Point Defects in functional materials</vt:lpstr>
      <vt:lpstr>Conventional positron techniques</vt:lpstr>
      <vt:lpstr>Slow Positron beams for Fundamental and Applied Science</vt:lpstr>
      <vt:lpstr>R&amp;D tool for microelectronics</vt:lpstr>
      <vt:lpstr>PowerPoint Presentation</vt:lpstr>
      <vt:lpstr>Science enabled by high  intensity positron beam</vt:lpstr>
      <vt:lpstr>Science enabled by high  intensity positron beam</vt:lpstr>
      <vt:lpstr>Science enabled by high  density positronium</vt:lpstr>
      <vt:lpstr>BEC  and  laser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photonic, electronic and magnetic properties in oxides and complex oxides</dc:title>
  <dc:creator>Farida_selim</dc:creator>
  <cp:lastModifiedBy>Farida Selim</cp:lastModifiedBy>
  <cp:revision>265</cp:revision>
  <cp:lastPrinted>2013-11-19T01:44:27Z</cp:lastPrinted>
  <dcterms:created xsi:type="dcterms:W3CDTF">2013-02-21T07:00:30Z</dcterms:created>
  <dcterms:modified xsi:type="dcterms:W3CDTF">2026-03-23T13:59:34Z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