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3"/>
  </p:notesMasterIdLst>
  <p:sldIdLst>
    <p:sldId id="256" r:id="rId2"/>
    <p:sldId id="277" r:id="rId3"/>
    <p:sldId id="358" r:id="rId4"/>
    <p:sldId id="280" r:id="rId5"/>
    <p:sldId id="362" r:id="rId6"/>
    <p:sldId id="363" r:id="rId7"/>
    <p:sldId id="360" r:id="rId8"/>
    <p:sldId id="361" r:id="rId9"/>
    <p:sldId id="359" r:id="rId10"/>
    <p:sldId id="373" r:id="rId11"/>
    <p:sldId id="257" r:id="rId12"/>
    <p:sldId id="281" r:id="rId13"/>
    <p:sldId id="261" r:id="rId14"/>
    <p:sldId id="262" r:id="rId15"/>
    <p:sldId id="258" r:id="rId16"/>
    <p:sldId id="259" r:id="rId17"/>
    <p:sldId id="274" r:id="rId18"/>
    <p:sldId id="272" r:id="rId19"/>
    <p:sldId id="372" r:id="rId20"/>
    <p:sldId id="275" r:id="rId21"/>
    <p:sldId id="273" r:id="rId22"/>
    <p:sldId id="369" r:id="rId23"/>
    <p:sldId id="278" r:id="rId24"/>
    <p:sldId id="263" r:id="rId25"/>
    <p:sldId id="264" r:id="rId26"/>
    <p:sldId id="265" r:id="rId27"/>
    <p:sldId id="267" r:id="rId28"/>
    <p:sldId id="268" r:id="rId29"/>
    <p:sldId id="269" r:id="rId30"/>
    <p:sldId id="282" r:id="rId31"/>
    <p:sldId id="276" r:id="rId32"/>
    <p:sldId id="279" r:id="rId33"/>
    <p:sldId id="367" r:id="rId34"/>
    <p:sldId id="368" r:id="rId35"/>
    <p:sldId id="364" r:id="rId36"/>
    <p:sldId id="365" r:id="rId37"/>
    <p:sldId id="366" r:id="rId38"/>
    <p:sldId id="266" r:id="rId39"/>
    <p:sldId id="260" r:id="rId40"/>
    <p:sldId id="370" r:id="rId41"/>
    <p:sldId id="371" r:id="rId4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autoAdjust="0"/>
    <p:restoredTop sz="94773" autoAdjust="0"/>
  </p:normalViewPr>
  <p:slideViewPr>
    <p:cSldViewPr snapToGrid="0">
      <p:cViewPr varScale="1">
        <p:scale>
          <a:sx n="76" d="100"/>
          <a:sy n="76" d="100"/>
        </p:scale>
        <p:origin x="854" y="3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1143000" y="685800"/>
            <a:ext cx="4572000" cy="3429000"/>
          </a:xfrm>
          <a:prstGeom prst="rect">
            <a:avLst/>
          </a:prstGeom>
        </p:spPr>
        <p:txBody>
          <a:bodyPr/>
          <a:lstStyle/>
          <a:p>
            <a:endParaRPr/>
          </a:p>
        </p:txBody>
      </p:sp>
      <p:sp>
        <p:nvSpPr>
          <p:cNvPr id="228" name="Shape 22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62711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pic>
        <p:nvPicPr>
          <p:cNvPr id="14" name="Bild 6" descr="Bild 6"/>
          <p:cNvPicPr>
            <a:picLocks noChangeAspect="1"/>
          </p:cNvPicPr>
          <p:nvPr/>
        </p:nvPicPr>
        <p:blipFill>
          <a:blip r:embed="rId2"/>
          <a:stretch>
            <a:fillRect/>
          </a:stretch>
        </p:blipFill>
        <p:spPr>
          <a:xfrm>
            <a:off x="207940" y="139448"/>
            <a:ext cx="1201143" cy="889823"/>
          </a:xfrm>
          <a:prstGeom prst="rect">
            <a:avLst/>
          </a:prstGeom>
          <a:ln w="12700">
            <a:miter lim="400000"/>
          </a:ln>
        </p:spPr>
      </p:pic>
      <p:sp>
        <p:nvSpPr>
          <p:cNvPr id="15" name="Gerade Verbindung 8"/>
          <p:cNvSpPr/>
          <p:nvPr/>
        </p:nvSpPr>
        <p:spPr>
          <a:xfrm>
            <a:off x="224203" y="1127874"/>
            <a:ext cx="11743593" cy="15"/>
          </a:xfrm>
          <a:prstGeom prst="line">
            <a:avLst/>
          </a:prstGeom>
          <a:ln w="57150">
            <a:solidFill>
              <a:schemeClr val="accent5"/>
            </a:solidFill>
            <a:miter/>
          </a:ln>
        </p:spPr>
        <p:txBody>
          <a:bodyPr lIns="45719" rIns="45719"/>
          <a:lstStyle/>
          <a:p>
            <a:endParaRPr/>
          </a:p>
        </p:txBody>
      </p:sp>
      <p:sp>
        <p:nvSpPr>
          <p:cNvPr id="16" name="Gerade Verbindung 9"/>
          <p:cNvSpPr/>
          <p:nvPr/>
        </p:nvSpPr>
        <p:spPr>
          <a:xfrm flipV="1">
            <a:off x="224203" y="6272283"/>
            <a:ext cx="11743593" cy="6815"/>
          </a:xfrm>
          <a:prstGeom prst="line">
            <a:avLst/>
          </a:prstGeom>
          <a:ln w="57150">
            <a:solidFill>
              <a:schemeClr val="accent5"/>
            </a:solidFill>
            <a:miter/>
          </a:ln>
        </p:spPr>
        <p:txBody>
          <a:bodyPr lIns="45719" rIns="45719"/>
          <a:lstStyle/>
          <a:p>
            <a:endParaRPr/>
          </a:p>
        </p:txBody>
      </p:sp>
      <p:sp>
        <p:nvSpPr>
          <p:cNvPr id="17" name="Title Text"/>
          <p:cNvSpPr txBox="1">
            <a:spLocks noGrp="1"/>
          </p:cNvSpPr>
          <p:nvPr>
            <p:ph type="title"/>
          </p:nvPr>
        </p:nvSpPr>
        <p:spPr>
          <a:xfrm>
            <a:off x="349624" y="1289374"/>
            <a:ext cx="11492752" cy="3160342"/>
          </a:xfrm>
          <a:prstGeom prst="rect">
            <a:avLst/>
          </a:prstGeom>
        </p:spPr>
        <p:txBody>
          <a:bodyPr/>
          <a:lstStyle>
            <a:lvl1pPr algn="ctr">
              <a:defRPr sz="6000"/>
            </a:lvl1pPr>
          </a:lstStyle>
          <a:p>
            <a:r>
              <a:t>Title Text</a:t>
            </a:r>
          </a:p>
        </p:txBody>
      </p:sp>
      <p:sp>
        <p:nvSpPr>
          <p:cNvPr id="18" name="Body Level One…"/>
          <p:cNvSpPr txBox="1">
            <a:spLocks noGrp="1"/>
          </p:cNvSpPr>
          <p:nvPr>
            <p:ph type="body" sz="half" idx="1"/>
          </p:nvPr>
        </p:nvSpPr>
        <p:spPr>
          <a:xfrm>
            <a:off x="349624" y="4542304"/>
            <a:ext cx="11492752"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98" name="Title Text"/>
          <p:cNvSpPr txBox="1">
            <a:spLocks noGrp="1"/>
          </p:cNvSpPr>
          <p:nvPr>
            <p:ph type="title"/>
          </p:nvPr>
        </p:nvSpPr>
        <p:spPr>
          <a:prstGeom prst="rect">
            <a:avLst/>
          </a:prstGeom>
        </p:spPr>
        <p:txBody>
          <a:bodyPr/>
          <a:lstStyle/>
          <a:p>
            <a:r>
              <a:t>Title Text</a:t>
            </a: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
        <p:nvSpPr>
          <p:cNvPr id="100" name="Title 1"/>
          <p:cNvSpPr txBox="1"/>
          <p:nvPr/>
        </p:nvSpPr>
        <p:spPr>
          <a:xfrm>
            <a:off x="210600" y="1298954"/>
            <a:ext cx="11652154" cy="3473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algn="ctr">
              <a:lnSpc>
                <a:spcPct val="90000"/>
              </a:lnSpc>
              <a:defRPr sz="6000">
                <a:latin typeface="Calibri Light"/>
                <a:ea typeface="Calibri Light"/>
                <a:cs typeface="Calibri Light"/>
                <a:sym typeface="Calibri Light"/>
              </a:defRPr>
            </a:lvl1pPr>
          </a:lstStyle>
          <a:p>
            <a:r>
              <a:t>Click to edit Master title style</a:t>
            </a:r>
          </a:p>
        </p:txBody>
      </p:sp>
      <p:sp>
        <p:nvSpPr>
          <p:cNvPr id="101" name="Body Level One…"/>
          <p:cNvSpPr txBox="1">
            <a:spLocks noGrp="1"/>
          </p:cNvSpPr>
          <p:nvPr>
            <p:ph type="body" sz="quarter" idx="1"/>
          </p:nvPr>
        </p:nvSpPr>
        <p:spPr>
          <a:xfrm>
            <a:off x="164880" y="5020262"/>
            <a:ext cx="11743592" cy="1088588"/>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Slide">
    <p:spTree>
      <p:nvGrpSpPr>
        <p:cNvPr id="1" name=""/>
        <p:cNvGrpSpPr/>
        <p:nvPr/>
      </p:nvGrpSpPr>
      <p:grpSpPr>
        <a:xfrm>
          <a:off x="0" y="0"/>
          <a:ext cx="0" cy="0"/>
          <a:chOff x="0" y="0"/>
          <a:chExt cx="0" cy="0"/>
        </a:xfrm>
      </p:grpSpPr>
      <p:pic>
        <p:nvPicPr>
          <p:cNvPr id="108"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09"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10"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13"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nd Content">
    <p:spTree>
      <p:nvGrpSpPr>
        <p:cNvPr id="1" name=""/>
        <p:cNvGrpSpPr/>
        <p:nvPr/>
      </p:nvGrpSpPr>
      <p:grpSpPr>
        <a:xfrm>
          <a:off x="0" y="0"/>
          <a:ext cx="0" cy="0"/>
          <a:chOff x="0" y="0"/>
          <a:chExt cx="0" cy="0"/>
        </a:xfrm>
      </p:grpSpPr>
      <p:pic>
        <p:nvPicPr>
          <p:cNvPr id="120"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21"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22"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23"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24" name="Body Level One…"/>
          <p:cNvSpPr txBox="1">
            <a:spLocks noGrp="1"/>
          </p:cNvSpPr>
          <p:nvPr>
            <p:ph type="body" idx="1"/>
          </p:nvPr>
        </p:nvSpPr>
        <p:spPr>
          <a:xfrm>
            <a:off x="838200" y="992484"/>
            <a:ext cx="10515600" cy="52395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5"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nd Content 0">
    <p:spTree>
      <p:nvGrpSpPr>
        <p:cNvPr id="1" name=""/>
        <p:cNvGrpSpPr/>
        <p:nvPr/>
      </p:nvGrpSpPr>
      <p:grpSpPr>
        <a:xfrm>
          <a:off x="0" y="0"/>
          <a:ext cx="0" cy="0"/>
          <a:chOff x="0" y="0"/>
          <a:chExt cx="0" cy="0"/>
        </a:xfrm>
      </p:grpSpPr>
      <p:pic>
        <p:nvPicPr>
          <p:cNvPr id="132"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33"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34"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35"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36" name="Body Level One…"/>
          <p:cNvSpPr txBox="1">
            <a:spLocks noGrp="1"/>
          </p:cNvSpPr>
          <p:nvPr>
            <p:ph type="body" idx="1"/>
          </p:nvPr>
        </p:nvSpPr>
        <p:spPr>
          <a:xfrm>
            <a:off x="838200" y="992484"/>
            <a:ext cx="10515600" cy="523956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Section Header">
    <p:spTree>
      <p:nvGrpSpPr>
        <p:cNvPr id="1" name=""/>
        <p:cNvGrpSpPr/>
        <p:nvPr/>
      </p:nvGrpSpPr>
      <p:grpSpPr>
        <a:xfrm>
          <a:off x="0" y="0"/>
          <a:ext cx="0" cy="0"/>
          <a:chOff x="0" y="0"/>
          <a:chExt cx="0" cy="0"/>
        </a:xfrm>
      </p:grpSpPr>
      <p:pic>
        <p:nvPicPr>
          <p:cNvPr id="144"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45"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46"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47"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148"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49"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wo Content">
    <p:spTree>
      <p:nvGrpSpPr>
        <p:cNvPr id="1" name=""/>
        <p:cNvGrpSpPr/>
        <p:nvPr/>
      </p:nvGrpSpPr>
      <p:grpSpPr>
        <a:xfrm>
          <a:off x="0" y="0"/>
          <a:ext cx="0" cy="0"/>
          <a:chOff x="0" y="0"/>
          <a:chExt cx="0" cy="0"/>
        </a:xfrm>
      </p:grpSpPr>
      <p:pic>
        <p:nvPicPr>
          <p:cNvPr id="156"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57"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58"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59"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60"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1"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Comparison">
    <p:spTree>
      <p:nvGrpSpPr>
        <p:cNvPr id="1" name=""/>
        <p:cNvGrpSpPr/>
        <p:nvPr/>
      </p:nvGrpSpPr>
      <p:grpSpPr>
        <a:xfrm>
          <a:off x="0" y="0"/>
          <a:ext cx="0" cy="0"/>
          <a:chOff x="0" y="0"/>
          <a:chExt cx="0" cy="0"/>
        </a:xfrm>
      </p:grpSpPr>
      <p:pic>
        <p:nvPicPr>
          <p:cNvPr id="168"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69"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70"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71" name="Title Text"/>
          <p:cNvSpPr txBox="1">
            <a:spLocks noGrp="1"/>
          </p:cNvSpPr>
          <p:nvPr>
            <p:ph type="title"/>
          </p:nvPr>
        </p:nvSpPr>
        <p:spPr>
          <a:xfrm>
            <a:off x="839787" y="365125"/>
            <a:ext cx="10515601" cy="1325563"/>
          </a:xfrm>
          <a:prstGeom prst="rect">
            <a:avLst/>
          </a:prstGeom>
        </p:spPr>
        <p:txBody>
          <a:bodyPr/>
          <a:lstStyle>
            <a:lvl1pPr>
              <a:defRPr sz="4000"/>
            </a:lvl1pPr>
          </a:lstStyle>
          <a:p>
            <a:r>
              <a:t>Title Text</a:t>
            </a:r>
          </a:p>
        </p:txBody>
      </p:sp>
      <p:sp>
        <p:nvSpPr>
          <p:cNvPr id="172"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73"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174"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Title Only">
    <p:spTree>
      <p:nvGrpSpPr>
        <p:cNvPr id="1" name=""/>
        <p:cNvGrpSpPr/>
        <p:nvPr/>
      </p:nvGrpSpPr>
      <p:grpSpPr>
        <a:xfrm>
          <a:off x="0" y="0"/>
          <a:ext cx="0" cy="0"/>
          <a:chOff x="0" y="0"/>
          <a:chExt cx="0" cy="0"/>
        </a:xfrm>
      </p:grpSpPr>
      <p:pic>
        <p:nvPicPr>
          <p:cNvPr id="181"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82"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83"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84" name="Title Text"/>
          <p:cNvSpPr txBox="1">
            <a:spLocks noGrp="1"/>
          </p:cNvSpPr>
          <p:nvPr>
            <p:ph type="title"/>
          </p:nvPr>
        </p:nvSpPr>
        <p:spPr>
          <a:xfrm>
            <a:off x="1244905" y="122754"/>
            <a:ext cx="10108895" cy="657842"/>
          </a:xfrm>
          <a:prstGeom prst="rect">
            <a:avLst/>
          </a:prstGeom>
        </p:spPr>
        <p:txBody>
          <a:bodyPr/>
          <a:lstStyle>
            <a:lvl1pPr>
              <a:defRPr sz="4000"/>
            </a:lvl1pPr>
          </a:lstStyle>
          <a:p>
            <a:r>
              <a:t>Title Text</a:t>
            </a:r>
          </a:p>
        </p:txBody>
      </p:sp>
      <p:sp>
        <p:nvSpPr>
          <p:cNvPr id="185"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pic>
        <p:nvPicPr>
          <p:cNvPr id="192"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193"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194"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195"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Content with Caption">
    <p:spTree>
      <p:nvGrpSpPr>
        <p:cNvPr id="1" name=""/>
        <p:cNvGrpSpPr/>
        <p:nvPr/>
      </p:nvGrpSpPr>
      <p:grpSpPr>
        <a:xfrm>
          <a:off x="0" y="0"/>
          <a:ext cx="0" cy="0"/>
          <a:chOff x="0" y="0"/>
          <a:chExt cx="0" cy="0"/>
        </a:xfrm>
      </p:grpSpPr>
      <p:pic>
        <p:nvPicPr>
          <p:cNvPr id="202"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203"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204"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205"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06"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207"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208"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6" name="Title Text"/>
          <p:cNvSpPr txBox="1">
            <a:spLocks noGrp="1"/>
          </p:cNvSpPr>
          <p:nvPr>
            <p:ph type="title"/>
          </p:nvPr>
        </p:nvSpPr>
        <p:spPr>
          <a:prstGeom prst="rect">
            <a:avLst/>
          </a:prstGeom>
        </p:spPr>
        <p:txBody>
          <a:bodyPr/>
          <a:lstStyle/>
          <a:p>
            <a:r>
              <a:t>Title Text</a:t>
            </a:r>
          </a:p>
        </p:txBody>
      </p:sp>
      <p:sp>
        <p:nvSpPr>
          <p:cNvPr id="2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Picture with Caption">
    <p:spTree>
      <p:nvGrpSpPr>
        <p:cNvPr id="1" name=""/>
        <p:cNvGrpSpPr/>
        <p:nvPr/>
      </p:nvGrpSpPr>
      <p:grpSpPr>
        <a:xfrm>
          <a:off x="0" y="0"/>
          <a:ext cx="0" cy="0"/>
          <a:chOff x="0" y="0"/>
          <a:chExt cx="0" cy="0"/>
        </a:xfrm>
      </p:grpSpPr>
      <p:pic>
        <p:nvPicPr>
          <p:cNvPr id="215" name="Logo Small" descr="Logo Small"/>
          <p:cNvPicPr>
            <a:picLocks noChangeAspect="1"/>
          </p:cNvPicPr>
          <p:nvPr/>
        </p:nvPicPr>
        <p:blipFill>
          <a:blip r:embed="rId2"/>
          <a:stretch>
            <a:fillRect/>
          </a:stretch>
        </p:blipFill>
        <p:spPr>
          <a:xfrm>
            <a:off x="224203" y="215305"/>
            <a:ext cx="763103" cy="565317"/>
          </a:xfrm>
          <a:prstGeom prst="rect">
            <a:avLst/>
          </a:prstGeom>
          <a:ln w="12700">
            <a:miter lim="400000"/>
          </a:ln>
        </p:spPr>
      </p:pic>
      <p:sp>
        <p:nvSpPr>
          <p:cNvPr id="216" name="Straight Connector 2"/>
          <p:cNvSpPr/>
          <p:nvPr/>
        </p:nvSpPr>
        <p:spPr>
          <a:xfrm flipV="1">
            <a:off x="224203" y="6350055"/>
            <a:ext cx="11743593" cy="6815"/>
          </a:xfrm>
          <a:prstGeom prst="line">
            <a:avLst/>
          </a:prstGeom>
          <a:ln w="38100">
            <a:solidFill>
              <a:schemeClr val="accent5"/>
            </a:solidFill>
            <a:miter/>
          </a:ln>
        </p:spPr>
        <p:txBody>
          <a:bodyPr lIns="45719" rIns="45719"/>
          <a:lstStyle/>
          <a:p>
            <a:endParaRPr/>
          </a:p>
        </p:txBody>
      </p:sp>
      <p:sp>
        <p:nvSpPr>
          <p:cNvPr id="217" name="Straight Connector 1"/>
          <p:cNvSpPr/>
          <p:nvPr/>
        </p:nvSpPr>
        <p:spPr>
          <a:xfrm>
            <a:off x="224203" y="860786"/>
            <a:ext cx="11743593" cy="15"/>
          </a:xfrm>
          <a:prstGeom prst="line">
            <a:avLst/>
          </a:prstGeom>
          <a:ln w="38100">
            <a:solidFill>
              <a:schemeClr val="accent5"/>
            </a:solidFill>
            <a:miter/>
          </a:ln>
        </p:spPr>
        <p:txBody>
          <a:bodyPr lIns="45719" rIns="45719"/>
          <a:lstStyle/>
          <a:p>
            <a:endParaRPr/>
          </a:p>
        </p:txBody>
      </p:sp>
      <p:sp>
        <p:nvSpPr>
          <p:cNvPr id="21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21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22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221" name="Slide Number"/>
          <p:cNvSpPr txBox="1">
            <a:spLocks noGrp="1"/>
          </p:cNvSpPr>
          <p:nvPr>
            <p:ph type="sldNum" sz="quarter" idx="2"/>
          </p:nvPr>
        </p:nvSpPr>
        <p:spPr>
          <a:xfrm>
            <a:off x="11095176" y="6491879"/>
            <a:ext cx="258624" cy="248305"/>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5" name="Title Text"/>
          <p:cNvSpPr txBox="1">
            <a:spLocks noGrp="1"/>
          </p:cNvSpPr>
          <p:nvPr>
            <p:ph type="title"/>
          </p:nvPr>
        </p:nvSpPr>
        <p:spPr>
          <a:xfrm>
            <a:off x="831850" y="1709738"/>
            <a:ext cx="10515600" cy="2852737"/>
          </a:xfrm>
          <a:prstGeom prst="rect">
            <a:avLst/>
          </a:prstGeom>
        </p:spPr>
        <p:txBody>
          <a:bodyPr anchor="b"/>
          <a:lstStyle>
            <a:lvl1pPr>
              <a:defRPr sz="6000"/>
            </a:lvl1pPr>
          </a:lstStyle>
          <a:p>
            <a:r>
              <a:t>Title Text</a:t>
            </a:r>
          </a:p>
        </p:txBody>
      </p:sp>
      <p:sp>
        <p:nvSpPr>
          <p:cNvPr id="36" name="Body Level One…"/>
          <p:cNvSpPr txBox="1">
            <a:spLocks noGrp="1"/>
          </p:cNvSpPr>
          <p:nvPr>
            <p:ph type="body" sz="quarter" idx="1"/>
          </p:nvPr>
        </p:nvSpPr>
        <p:spPr>
          <a:xfrm>
            <a:off x="831850" y="4589462"/>
            <a:ext cx="10515600" cy="1500188"/>
          </a:xfrm>
          <a:prstGeom prst="rect">
            <a:avLst/>
          </a:prstGeom>
        </p:spPr>
        <p:txBody>
          <a:bodyPr/>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4" name="Title Text"/>
          <p:cNvSpPr txBox="1">
            <a:spLocks noGrp="1"/>
          </p:cNvSpPr>
          <p:nvPr>
            <p:ph type="title"/>
          </p:nvPr>
        </p:nvSpPr>
        <p:spPr>
          <a:prstGeom prst="rect">
            <a:avLst/>
          </a:prstGeom>
        </p:spPr>
        <p:txBody>
          <a:bodyPr/>
          <a:lstStyle/>
          <a:p>
            <a:r>
              <a:t>Title Text</a:t>
            </a:r>
          </a:p>
        </p:txBody>
      </p:sp>
      <p:sp>
        <p:nvSpPr>
          <p:cNvPr id="45" name="Body Level One…"/>
          <p:cNvSpPr txBox="1">
            <a:spLocks noGrp="1"/>
          </p:cNvSpPr>
          <p:nvPr>
            <p:ph type="body" sz="half" idx="1"/>
          </p:nvPr>
        </p:nvSpPr>
        <p:spPr>
          <a:xfrm>
            <a:off x="838200" y="1825625"/>
            <a:ext cx="5181600" cy="43513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3" name="Title Text"/>
          <p:cNvSpPr txBox="1">
            <a:spLocks noGrp="1"/>
          </p:cNvSpPr>
          <p:nvPr>
            <p:ph type="title"/>
          </p:nvPr>
        </p:nvSpPr>
        <p:spPr>
          <a:xfrm>
            <a:off x="839787" y="365125"/>
            <a:ext cx="10515601" cy="1325563"/>
          </a:xfrm>
          <a:prstGeom prst="rect">
            <a:avLst/>
          </a:prstGeom>
        </p:spPr>
        <p:txBody>
          <a:bodyPr/>
          <a:lstStyle/>
          <a:p>
            <a:r>
              <a:t>Title Text</a:t>
            </a:r>
          </a:p>
        </p:txBody>
      </p:sp>
      <p:sp>
        <p:nvSpPr>
          <p:cNvPr id="54" name="Body Level One…"/>
          <p:cNvSpPr txBox="1">
            <a:spLocks noGrp="1"/>
          </p:cNvSpPr>
          <p:nvPr>
            <p:ph type="body" sz="quarter" idx="1"/>
          </p:nvPr>
        </p:nvSpPr>
        <p:spPr>
          <a:xfrm>
            <a:off x="839787" y="1681163"/>
            <a:ext cx="5157789" cy="823913"/>
          </a:xfrm>
          <a:prstGeom prst="rect">
            <a:avLst/>
          </a:prstGeom>
        </p:spPr>
        <p:txBody>
          <a:bodyPr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55" name="Text Placeholder 4"/>
          <p:cNvSpPr>
            <a:spLocks noGrp="1"/>
          </p:cNvSpPr>
          <p:nvPr>
            <p:ph type="body" sz="quarter" idx="21"/>
          </p:nvPr>
        </p:nvSpPr>
        <p:spPr>
          <a:xfrm>
            <a:off x="6172200" y="1681163"/>
            <a:ext cx="5183188" cy="823913"/>
          </a:xfrm>
          <a:prstGeom prst="rect">
            <a:avLst/>
          </a:prstGeom>
        </p:spPr>
        <p:txBody>
          <a:bodyPr anchor="b"/>
          <a:lstStyle/>
          <a:p>
            <a:pPr marL="0" indent="0">
              <a:buSzTx/>
              <a:buFontTx/>
              <a:buNone/>
              <a:defRPr sz="2400" b="1"/>
            </a:pPr>
            <a:endParaRP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3" name="Title Text"/>
          <p:cNvSpPr txBox="1">
            <a:spLocks noGrp="1"/>
          </p:cNvSpPr>
          <p:nvPr>
            <p:ph type="title"/>
          </p:nvPr>
        </p:nvSpPr>
        <p:spPr>
          <a:prstGeom prst="rect">
            <a:avLst/>
          </a:prstGeom>
        </p:spPr>
        <p:txBody>
          <a:bodyPr/>
          <a:lstStyle/>
          <a:p>
            <a:r>
              <a:t>Title Text</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79" name="Body Level One…"/>
          <p:cNvSpPr txBox="1">
            <a:spLocks noGrp="1"/>
          </p:cNvSpPr>
          <p:nvPr>
            <p:ph type="body" sz="half" idx="1"/>
          </p:nvPr>
        </p:nvSpPr>
        <p:spPr>
          <a:xfrm>
            <a:off x="5183187" y="987425"/>
            <a:ext cx="6172201"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80" name="Text Placeholder 3"/>
          <p:cNvSpPr>
            <a:spLocks noGrp="1"/>
          </p:cNvSpPr>
          <p:nvPr>
            <p:ph type="body" sz="quarter" idx="21"/>
          </p:nvPr>
        </p:nvSpPr>
        <p:spPr>
          <a:xfrm>
            <a:off x="839787" y="2057400"/>
            <a:ext cx="3932239" cy="3811588"/>
          </a:xfrm>
          <a:prstGeom prst="rect">
            <a:avLst/>
          </a:prstGeom>
        </p:spPr>
        <p:txBody>
          <a:bodyPr/>
          <a:lstStyle/>
          <a:p>
            <a:pPr marL="0" indent="0">
              <a:buSzTx/>
              <a:buFontTx/>
              <a:buNone/>
              <a:defRPr sz="1600"/>
            </a:pPr>
            <a:endParaRP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8" name="Title Text"/>
          <p:cNvSpPr txBox="1">
            <a:spLocks noGrp="1"/>
          </p:cNvSpPr>
          <p:nvPr>
            <p:ph type="title"/>
          </p:nvPr>
        </p:nvSpPr>
        <p:spPr>
          <a:xfrm>
            <a:off x="839787" y="457200"/>
            <a:ext cx="3932239" cy="1600200"/>
          </a:xfrm>
          <a:prstGeom prst="rect">
            <a:avLst/>
          </a:prstGeom>
        </p:spPr>
        <p:txBody>
          <a:bodyPr anchor="b"/>
          <a:lstStyle>
            <a:lvl1pPr>
              <a:defRPr sz="3200"/>
            </a:lvl1pPr>
          </a:lstStyle>
          <a:p>
            <a:r>
              <a:t>Title Text</a:t>
            </a:r>
          </a:p>
        </p:txBody>
      </p:sp>
      <p:sp>
        <p:nvSpPr>
          <p:cNvPr id="89" name="Picture Placeholder 2"/>
          <p:cNvSpPr>
            <a:spLocks noGrp="1"/>
          </p:cNvSpPr>
          <p:nvPr>
            <p:ph type="pic" sz="half" idx="21"/>
          </p:nvPr>
        </p:nvSpPr>
        <p:spPr>
          <a:xfrm>
            <a:off x="5183187" y="987425"/>
            <a:ext cx="6172201" cy="4873625"/>
          </a:xfrm>
          <a:prstGeom prst="rect">
            <a:avLst/>
          </a:prstGeom>
        </p:spPr>
        <p:txBody>
          <a:bodyPr lIns="91439" rIns="91439">
            <a:noAutofit/>
          </a:bodyPr>
          <a:lstStyle/>
          <a:p>
            <a:endParaRPr/>
          </a:p>
        </p:txBody>
      </p:sp>
      <p:sp>
        <p:nvSpPr>
          <p:cNvPr id="90" name="Body Level One…"/>
          <p:cNvSpPr txBox="1">
            <a:spLocks noGrp="1"/>
          </p:cNvSpPr>
          <p:nvPr>
            <p:ph type="body" sz="quarter" idx="1"/>
          </p:nvPr>
        </p:nvSpPr>
        <p:spPr>
          <a:xfrm>
            <a:off x="839787" y="2057400"/>
            <a:ext cx="3932239" cy="3811588"/>
          </a:xfrm>
          <a:prstGeom prst="rect">
            <a:avLst/>
          </a:prstGeom>
        </p:spPr>
        <p:txBody>
          <a:bodyPr/>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t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Bild 6" descr="Bild 6"/>
          <p:cNvPicPr>
            <a:picLocks noChangeAspect="1"/>
          </p:cNvPicPr>
          <p:nvPr/>
        </p:nvPicPr>
        <p:blipFill>
          <a:blip r:embed="rId22"/>
          <a:stretch>
            <a:fillRect/>
          </a:stretch>
        </p:blipFill>
        <p:spPr>
          <a:xfrm>
            <a:off x="207940" y="139448"/>
            <a:ext cx="1201143" cy="889823"/>
          </a:xfrm>
          <a:prstGeom prst="rect">
            <a:avLst/>
          </a:prstGeom>
          <a:ln w="12700">
            <a:miter lim="400000"/>
          </a:ln>
        </p:spPr>
      </p:pic>
      <p:sp>
        <p:nvSpPr>
          <p:cNvPr id="3" name="Gerade Verbindung 8"/>
          <p:cNvSpPr/>
          <p:nvPr/>
        </p:nvSpPr>
        <p:spPr>
          <a:xfrm>
            <a:off x="224203" y="1127874"/>
            <a:ext cx="11743593" cy="15"/>
          </a:xfrm>
          <a:prstGeom prst="line">
            <a:avLst/>
          </a:prstGeom>
          <a:ln w="57150">
            <a:solidFill>
              <a:schemeClr val="accent5"/>
            </a:solidFill>
            <a:miter/>
          </a:ln>
        </p:spPr>
        <p:txBody>
          <a:bodyPr lIns="45719" rIns="45719"/>
          <a:lstStyle/>
          <a:p>
            <a:endParaRPr/>
          </a:p>
        </p:txBody>
      </p:sp>
      <p:sp>
        <p:nvSpPr>
          <p:cNvPr id="4" name="Gerade Verbindung 9"/>
          <p:cNvSpPr/>
          <p:nvPr/>
        </p:nvSpPr>
        <p:spPr>
          <a:xfrm flipV="1">
            <a:off x="224203" y="6272283"/>
            <a:ext cx="11743593" cy="6815"/>
          </a:xfrm>
          <a:prstGeom prst="line">
            <a:avLst/>
          </a:prstGeom>
          <a:ln w="57150">
            <a:solidFill>
              <a:schemeClr val="accent5"/>
            </a:solidFill>
            <a:miter/>
          </a:ln>
        </p:spPr>
        <p:txBody>
          <a:bodyPr lIns="45719" rIns="45719"/>
          <a:lstStyle/>
          <a:p>
            <a:endParaRPr/>
          </a:p>
        </p:txBody>
      </p:sp>
      <p:sp>
        <p:nvSpPr>
          <p:cNvPr id="5" name="Title Text"/>
          <p:cNvSpPr txBox="1">
            <a:spLocks noGrp="1"/>
          </p:cNvSpPr>
          <p:nvPr>
            <p:ph type="title"/>
          </p:nvPr>
        </p:nvSpPr>
        <p:spPr>
          <a:xfrm>
            <a:off x="1568824" y="134111"/>
            <a:ext cx="9784977" cy="877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6" name="Body Level One…"/>
          <p:cNvSpPr txBox="1">
            <a:spLocks noGrp="1"/>
          </p:cNvSpPr>
          <p:nvPr>
            <p:ph type="body" idx="1"/>
          </p:nvPr>
        </p:nvSpPr>
        <p:spPr>
          <a:xfrm>
            <a:off x="838200" y="1308861"/>
            <a:ext cx="10515600" cy="4762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 name="Slide Number"/>
          <p:cNvSpPr txBox="1">
            <a:spLocks noGrp="1"/>
          </p:cNvSpPr>
          <p:nvPr>
            <p:ph type="sldNum" sz="quarter" idx="2"/>
          </p:nvPr>
        </p:nvSpPr>
        <p:spPr>
          <a:xfrm>
            <a:off x="11095176" y="6441654"/>
            <a:ext cx="258624" cy="248306"/>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med"/>
  <p:hf hdr="0" dt="0"/>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80.png"/></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3.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emf"/><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openfoam.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Title 1"/>
          <p:cNvSpPr txBox="1">
            <a:spLocks noGrp="1"/>
          </p:cNvSpPr>
          <p:nvPr>
            <p:ph type="ctrTitle"/>
          </p:nvPr>
        </p:nvSpPr>
        <p:spPr>
          <a:xfrm>
            <a:off x="246882" y="1211891"/>
            <a:ext cx="11492752" cy="2854001"/>
          </a:xfrm>
          <a:prstGeom prst="rect">
            <a:avLst/>
          </a:prstGeom>
        </p:spPr>
        <p:txBody>
          <a:bodyPr/>
          <a:lstStyle/>
          <a:p>
            <a:pPr>
              <a:defRPr sz="5400"/>
            </a:pPr>
            <a:r>
              <a:rPr dirty="0"/>
              <a:t>A high-power positron converter</a:t>
            </a:r>
            <a:br>
              <a:rPr dirty="0"/>
            </a:br>
            <a:r>
              <a:rPr dirty="0"/>
              <a:t>based on a recirculated liquid metal</a:t>
            </a:r>
            <a:br>
              <a:rPr dirty="0"/>
            </a:br>
            <a:r>
              <a:rPr dirty="0"/>
              <a:t>in-vacuum target</a:t>
            </a:r>
          </a:p>
        </p:txBody>
      </p:sp>
      <p:sp>
        <p:nvSpPr>
          <p:cNvPr id="231" name="Subtitle 2"/>
          <p:cNvSpPr txBox="1">
            <a:spLocks noGrp="1"/>
          </p:cNvSpPr>
          <p:nvPr>
            <p:ph type="subTitle" sz="half" idx="1"/>
          </p:nvPr>
        </p:nvSpPr>
        <p:spPr>
          <a:xfrm>
            <a:off x="349624" y="4065892"/>
            <a:ext cx="11492752" cy="2182508"/>
          </a:xfrm>
          <a:prstGeom prst="rect">
            <a:avLst/>
          </a:prstGeom>
        </p:spPr>
        <p:txBody>
          <a:bodyPr/>
          <a:lstStyle/>
          <a:p>
            <a:r>
              <a:rPr b="1" dirty="0"/>
              <a:t>V.O. </a:t>
            </a:r>
            <a:r>
              <a:rPr b="1" dirty="0" err="1"/>
              <a:t>Kostroun</a:t>
            </a:r>
            <a:r>
              <a:rPr dirty="0"/>
              <a:t>, Joe Conway, Colwyn Gulliford, Will Hutte</a:t>
            </a:r>
            <a:r>
              <a:rPr lang="en-US" dirty="0"/>
              <a:t>r</a:t>
            </a:r>
            <a:r>
              <a:rPr dirty="0"/>
              <a:t>, </a:t>
            </a:r>
            <a:r>
              <a:rPr u="sng" dirty="0"/>
              <a:t>Karl Smolenski</a:t>
            </a:r>
            <a:r>
              <a:rPr dirty="0"/>
              <a:t>, Nick Taylor</a:t>
            </a:r>
          </a:p>
          <a:p>
            <a:r>
              <a:rPr b="1" dirty="0" err="1"/>
              <a:t>Xelera</a:t>
            </a:r>
            <a:r>
              <a:rPr b="1" dirty="0"/>
              <a:t> Research LLC</a:t>
            </a:r>
          </a:p>
          <a:p>
            <a:pPr>
              <a:defRPr sz="2000"/>
            </a:pPr>
            <a:endParaRPr dirty="0"/>
          </a:p>
          <a:p>
            <a:pPr>
              <a:defRPr sz="2000"/>
            </a:pPr>
            <a:r>
              <a:rPr lang="en-US" dirty="0"/>
              <a:t>March</a:t>
            </a:r>
            <a:r>
              <a:rPr dirty="0"/>
              <a:t> </a:t>
            </a:r>
            <a:r>
              <a:rPr lang="en-US" dirty="0"/>
              <a:t>23</a:t>
            </a:r>
            <a:r>
              <a:rPr dirty="0"/>
              <a:t>, 202</a:t>
            </a:r>
            <a:r>
              <a:rPr lang="en-US" dirty="0"/>
              <a:t>6</a:t>
            </a:r>
            <a:endParaRPr dirty="0"/>
          </a:p>
          <a:p>
            <a:pPr>
              <a:defRPr sz="2000"/>
            </a:pPr>
            <a:r>
              <a:rPr lang="en-US" dirty="0"/>
              <a:t>LEEPP Workshop</a:t>
            </a:r>
            <a:endParaRPr dirty="0"/>
          </a:p>
        </p:txBody>
      </p:sp>
      <p:pic>
        <p:nvPicPr>
          <p:cNvPr id="232" name="Picture 7" descr="Picture 7"/>
          <p:cNvPicPr>
            <a:picLocks noChangeAspect="1"/>
          </p:cNvPicPr>
          <p:nvPr/>
        </p:nvPicPr>
        <p:blipFill>
          <a:blip r:embed="rId2"/>
          <a:stretch>
            <a:fillRect/>
          </a:stretch>
        </p:blipFill>
        <p:spPr>
          <a:xfrm>
            <a:off x="9292232" y="220982"/>
            <a:ext cx="2677135" cy="777233"/>
          </a:xfrm>
          <a:prstGeom prst="rect">
            <a:avLst/>
          </a:prstGeom>
          <a:ln w="12700">
            <a:miter lim="400000"/>
          </a:ln>
        </p:spPr>
      </p:pic>
      <p:pic>
        <p:nvPicPr>
          <p:cNvPr id="233" name="Picture 4" descr="Picture 4"/>
          <p:cNvPicPr>
            <a:picLocks noChangeAspect="1"/>
          </p:cNvPicPr>
          <p:nvPr/>
        </p:nvPicPr>
        <p:blipFill>
          <a:blip r:embed="rId3"/>
          <a:stretch>
            <a:fillRect/>
          </a:stretch>
        </p:blipFill>
        <p:spPr>
          <a:xfrm>
            <a:off x="4310022" y="346584"/>
            <a:ext cx="3133806" cy="52603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B691B-ADF5-67E4-94C7-503F4CB68483}"/>
            </a:ext>
          </a:extLst>
        </p:cNvPr>
        <p:cNvGrpSpPr/>
        <p:nvPr/>
      </p:nvGrpSpPr>
      <p:grpSpPr>
        <a:xfrm>
          <a:off x="0" y="0"/>
          <a:ext cx="0" cy="0"/>
          <a:chOff x="0" y="0"/>
          <a:chExt cx="0" cy="0"/>
        </a:xfrm>
      </p:grpSpPr>
      <p:sp>
        <p:nvSpPr>
          <p:cNvPr id="236" name="Title 12">
            <a:extLst>
              <a:ext uri="{FF2B5EF4-FFF2-40B4-BE49-F238E27FC236}">
                <a16:creationId xmlns:a16="http://schemas.microsoft.com/office/drawing/2014/main" id="{1CD53B84-307B-94A6-1EAC-8A1D8AECF9C5}"/>
              </a:ext>
            </a:extLst>
          </p:cNvPr>
          <p:cNvSpPr txBox="1">
            <a:spLocks noGrp="1"/>
          </p:cNvSpPr>
          <p:nvPr>
            <p:ph type="title"/>
          </p:nvPr>
        </p:nvSpPr>
        <p:spPr>
          <a:xfrm>
            <a:off x="1244906" y="122754"/>
            <a:ext cx="10108894" cy="657842"/>
          </a:xfrm>
          <a:prstGeom prst="rect">
            <a:avLst/>
          </a:prstGeom>
        </p:spPr>
        <p:txBody>
          <a:bodyPr/>
          <a:lstStyle/>
          <a:p>
            <a:r>
              <a:t>View of the prototype positron converter</a:t>
            </a:r>
          </a:p>
        </p:txBody>
      </p:sp>
      <p:pic>
        <p:nvPicPr>
          <p:cNvPr id="5" name="Picture 4">
            <a:extLst>
              <a:ext uri="{FF2B5EF4-FFF2-40B4-BE49-F238E27FC236}">
                <a16:creationId xmlns:a16="http://schemas.microsoft.com/office/drawing/2014/main" id="{530D8D6C-DDBD-6390-FCAB-24EB6F7E0517}"/>
              </a:ext>
            </a:extLst>
          </p:cNvPr>
          <p:cNvPicPr>
            <a:picLocks noChangeAspect="1"/>
          </p:cNvPicPr>
          <p:nvPr/>
        </p:nvPicPr>
        <p:blipFill>
          <a:blip r:embed="rId2"/>
          <a:stretch>
            <a:fillRect/>
          </a:stretch>
        </p:blipFill>
        <p:spPr>
          <a:xfrm>
            <a:off x="6132073" y="1177964"/>
            <a:ext cx="6015494" cy="4502072"/>
          </a:xfrm>
          <a:prstGeom prst="rect">
            <a:avLst/>
          </a:prstGeom>
        </p:spPr>
      </p:pic>
      <p:sp>
        <p:nvSpPr>
          <p:cNvPr id="2" name="Slide Number Placeholder 1">
            <a:extLst>
              <a:ext uri="{FF2B5EF4-FFF2-40B4-BE49-F238E27FC236}">
                <a16:creationId xmlns:a16="http://schemas.microsoft.com/office/drawing/2014/main" id="{D8F8044B-1278-9E46-3107-B630CB931975}"/>
              </a:ext>
            </a:extLst>
          </p:cNvPr>
          <p:cNvSpPr>
            <a:spLocks noGrp="1"/>
          </p:cNvSpPr>
          <p:nvPr>
            <p:ph type="sldNum" sz="quarter" idx="2"/>
          </p:nvPr>
        </p:nvSpPr>
        <p:spPr/>
        <p:txBody>
          <a:bodyPr/>
          <a:lstStyle/>
          <a:p>
            <a:fld id="{86CB4B4D-7CA3-9044-876B-883B54F8677D}" type="slidenum">
              <a:rPr lang="en-US" smtClean="0"/>
              <a:t>10</a:t>
            </a:fld>
            <a:endParaRPr lang="en-US"/>
          </a:p>
        </p:txBody>
      </p:sp>
      <p:pic>
        <p:nvPicPr>
          <p:cNvPr id="4" name="Picture 3">
            <a:extLst>
              <a:ext uri="{FF2B5EF4-FFF2-40B4-BE49-F238E27FC236}">
                <a16:creationId xmlns:a16="http://schemas.microsoft.com/office/drawing/2014/main" id="{486845C5-2879-0AB2-A30A-97CAD56D9515}"/>
              </a:ext>
            </a:extLst>
          </p:cNvPr>
          <p:cNvPicPr>
            <a:picLocks noChangeAspect="1"/>
          </p:cNvPicPr>
          <p:nvPr/>
        </p:nvPicPr>
        <p:blipFill>
          <a:blip r:embed="rId3"/>
          <a:stretch>
            <a:fillRect/>
          </a:stretch>
        </p:blipFill>
        <p:spPr>
          <a:xfrm>
            <a:off x="446216" y="1084885"/>
            <a:ext cx="5371042" cy="4688230"/>
          </a:xfrm>
          <a:prstGeom prst="rect">
            <a:avLst/>
          </a:prstGeom>
        </p:spPr>
      </p:pic>
    </p:spTree>
    <p:extLst>
      <p:ext uri="{BB962C8B-B14F-4D97-AF65-F5344CB8AC3E}">
        <p14:creationId xmlns:p14="http://schemas.microsoft.com/office/powerpoint/2010/main" val="203893087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Title 12"/>
          <p:cNvSpPr txBox="1">
            <a:spLocks noGrp="1"/>
          </p:cNvSpPr>
          <p:nvPr>
            <p:ph type="title"/>
          </p:nvPr>
        </p:nvSpPr>
        <p:spPr>
          <a:xfrm>
            <a:off x="1244906" y="122754"/>
            <a:ext cx="10108894" cy="657842"/>
          </a:xfrm>
          <a:prstGeom prst="rect">
            <a:avLst/>
          </a:prstGeom>
        </p:spPr>
        <p:txBody>
          <a:bodyPr/>
          <a:lstStyle/>
          <a:p>
            <a:r>
              <a:t>View of the prototype positron converter</a:t>
            </a:r>
          </a:p>
        </p:txBody>
      </p:sp>
      <p:pic>
        <p:nvPicPr>
          <p:cNvPr id="3" name="Picture 2">
            <a:extLst>
              <a:ext uri="{FF2B5EF4-FFF2-40B4-BE49-F238E27FC236}">
                <a16:creationId xmlns:a16="http://schemas.microsoft.com/office/drawing/2014/main" id="{5F681808-3CF0-FC24-A12C-428FD82D0754}"/>
              </a:ext>
            </a:extLst>
          </p:cNvPr>
          <p:cNvPicPr>
            <a:picLocks noChangeAspect="1"/>
          </p:cNvPicPr>
          <p:nvPr/>
        </p:nvPicPr>
        <p:blipFill>
          <a:blip r:embed="rId2"/>
          <a:stretch>
            <a:fillRect/>
          </a:stretch>
        </p:blipFill>
        <p:spPr>
          <a:xfrm>
            <a:off x="61510" y="1177964"/>
            <a:ext cx="6034490" cy="4502072"/>
          </a:xfrm>
          <a:prstGeom prst="rect">
            <a:avLst/>
          </a:prstGeom>
        </p:spPr>
      </p:pic>
      <p:pic>
        <p:nvPicPr>
          <p:cNvPr id="5" name="Picture 4">
            <a:extLst>
              <a:ext uri="{FF2B5EF4-FFF2-40B4-BE49-F238E27FC236}">
                <a16:creationId xmlns:a16="http://schemas.microsoft.com/office/drawing/2014/main" id="{3C7703BA-B466-C113-EE98-AB00D2589E20}"/>
              </a:ext>
            </a:extLst>
          </p:cNvPr>
          <p:cNvPicPr>
            <a:picLocks noChangeAspect="1"/>
          </p:cNvPicPr>
          <p:nvPr/>
        </p:nvPicPr>
        <p:blipFill>
          <a:blip r:embed="rId3"/>
          <a:stretch>
            <a:fillRect/>
          </a:stretch>
        </p:blipFill>
        <p:spPr>
          <a:xfrm>
            <a:off x="6132073" y="1177964"/>
            <a:ext cx="6015494" cy="4502072"/>
          </a:xfrm>
          <a:prstGeom prst="rect">
            <a:avLst/>
          </a:prstGeom>
        </p:spPr>
      </p:pic>
      <p:sp>
        <p:nvSpPr>
          <p:cNvPr id="2" name="Slide Number Placeholder 1">
            <a:extLst>
              <a:ext uri="{FF2B5EF4-FFF2-40B4-BE49-F238E27FC236}">
                <a16:creationId xmlns:a16="http://schemas.microsoft.com/office/drawing/2014/main" id="{86DF1941-667D-0386-255E-D0F1A2B4D575}"/>
              </a:ext>
            </a:extLst>
          </p:cNvPr>
          <p:cNvSpPr>
            <a:spLocks noGrp="1"/>
          </p:cNvSpPr>
          <p:nvPr>
            <p:ph type="sldNum" sz="quarter" idx="2"/>
          </p:nvPr>
        </p:nvSpPr>
        <p:spPr/>
        <p:txBody>
          <a:bodyPr/>
          <a:lstStyle/>
          <a:p>
            <a:fld id="{86CB4B4D-7CA3-9044-876B-883B54F8677D}" type="slidenum">
              <a:rPr lang="en-US" smtClean="0"/>
              <a:t>11</a:t>
            </a:fld>
            <a:endParaRPr lang="en-US"/>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A07A4-D3B2-7CA0-B6B7-6B7283EC2C79}"/>
              </a:ext>
            </a:extLst>
          </p:cNvPr>
          <p:cNvSpPr>
            <a:spLocks noGrp="1"/>
          </p:cNvSpPr>
          <p:nvPr>
            <p:ph type="title"/>
          </p:nvPr>
        </p:nvSpPr>
        <p:spPr/>
        <p:txBody>
          <a:bodyPr/>
          <a:lstStyle/>
          <a:p>
            <a:r>
              <a:rPr lang="en-US" dirty="0"/>
              <a:t>Accomplishments along the way</a:t>
            </a:r>
          </a:p>
        </p:txBody>
      </p:sp>
      <p:sp>
        <p:nvSpPr>
          <p:cNvPr id="3" name="Text Placeholder 2">
            <a:extLst>
              <a:ext uri="{FF2B5EF4-FFF2-40B4-BE49-F238E27FC236}">
                <a16:creationId xmlns:a16="http://schemas.microsoft.com/office/drawing/2014/main" id="{7DC6B902-121F-D500-4B67-1C4B96A31175}"/>
              </a:ext>
            </a:extLst>
          </p:cNvPr>
          <p:cNvSpPr>
            <a:spLocks noGrp="1"/>
          </p:cNvSpPr>
          <p:nvPr>
            <p:ph type="body" idx="1"/>
          </p:nvPr>
        </p:nvSpPr>
        <p:spPr>
          <a:xfrm>
            <a:off x="838200" y="1251020"/>
            <a:ext cx="10515600" cy="4981029"/>
          </a:xfrm>
        </p:spPr>
        <p:txBody>
          <a:bodyPr/>
          <a:lstStyle/>
          <a:p>
            <a:r>
              <a:rPr lang="en-US" dirty="0"/>
              <a:t>Jet Laser doppler velocity measurements (through vacuum window)</a:t>
            </a:r>
          </a:p>
          <a:p>
            <a:r>
              <a:rPr lang="en-US" dirty="0"/>
              <a:t>EPICS control system for remote control</a:t>
            </a:r>
          </a:p>
          <a:p>
            <a:r>
              <a:rPr lang="en-US" dirty="0"/>
              <a:t>Impact of magnetic field on Jet</a:t>
            </a:r>
          </a:p>
          <a:p>
            <a:r>
              <a:rPr lang="en-US" dirty="0"/>
              <a:t>Liquid metal flow meters (Keyence vs. home made) (Calibration)</a:t>
            </a:r>
          </a:p>
          <a:p>
            <a:r>
              <a:rPr lang="en-US" dirty="0"/>
              <a:t>Jet thickness / stability image processing</a:t>
            </a:r>
          </a:p>
          <a:p>
            <a:endParaRPr lang="en-US" dirty="0"/>
          </a:p>
          <a:p>
            <a:r>
              <a:rPr lang="en-US" dirty="0">
                <a:solidFill>
                  <a:schemeClr val="tx1">
                    <a:lumMod val="50000"/>
                    <a:lumOff val="50000"/>
                  </a:schemeClr>
                </a:solidFill>
              </a:rPr>
              <a:t>Radioisotope production (in Backup)</a:t>
            </a:r>
          </a:p>
          <a:p>
            <a:r>
              <a:rPr lang="en-US" dirty="0">
                <a:solidFill>
                  <a:schemeClr val="tx1">
                    <a:lumMod val="50000"/>
                    <a:lumOff val="50000"/>
                  </a:schemeClr>
                </a:solidFill>
              </a:rPr>
              <a:t>Operational Gamma Field (neutrons too) (in Backup)</a:t>
            </a:r>
          </a:p>
          <a:p>
            <a:endParaRPr lang="en-US" dirty="0"/>
          </a:p>
          <a:p>
            <a:endParaRPr lang="en-US" dirty="0"/>
          </a:p>
        </p:txBody>
      </p:sp>
      <p:sp>
        <p:nvSpPr>
          <p:cNvPr id="4" name="Slide Number Placeholder 3">
            <a:extLst>
              <a:ext uri="{FF2B5EF4-FFF2-40B4-BE49-F238E27FC236}">
                <a16:creationId xmlns:a16="http://schemas.microsoft.com/office/drawing/2014/main" id="{6170A7AE-88BF-9ADF-885B-D4289C07E4E8}"/>
              </a:ext>
            </a:extLst>
          </p:cNvPr>
          <p:cNvSpPr>
            <a:spLocks noGrp="1"/>
          </p:cNvSpPr>
          <p:nvPr>
            <p:ph type="sldNum" sz="quarter" idx="2"/>
          </p:nvPr>
        </p:nvSpPr>
        <p:spPr/>
        <p:txBody>
          <a:bodyPr/>
          <a:lstStyle/>
          <a:p>
            <a:fld id="{86CB4B4D-7CA3-9044-876B-883B54F8677D}" type="slidenum">
              <a:rPr lang="en-US" smtClean="0"/>
              <a:t>12</a:t>
            </a:fld>
            <a:endParaRPr lang="en-US"/>
          </a:p>
        </p:txBody>
      </p:sp>
    </p:spTree>
    <p:extLst>
      <p:ext uri="{BB962C8B-B14F-4D97-AF65-F5344CB8AC3E}">
        <p14:creationId xmlns:p14="http://schemas.microsoft.com/office/powerpoint/2010/main" val="278301655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 name="Title 8"/>
          <p:cNvSpPr txBox="1">
            <a:spLocks noGrp="1"/>
          </p:cNvSpPr>
          <p:nvPr>
            <p:ph type="title"/>
          </p:nvPr>
        </p:nvSpPr>
        <p:spPr>
          <a:xfrm>
            <a:off x="1244906" y="122754"/>
            <a:ext cx="10108894" cy="657842"/>
          </a:xfrm>
          <a:prstGeom prst="rect">
            <a:avLst/>
          </a:prstGeom>
        </p:spPr>
        <p:txBody>
          <a:bodyPr/>
          <a:lstStyle>
            <a:lvl1pPr>
              <a:defRPr sz="3600"/>
            </a:lvl1pPr>
          </a:lstStyle>
          <a:p>
            <a:r>
              <a:rPr dirty="0"/>
              <a:t>Calibration of Laser Doppler Velocimeter</a:t>
            </a:r>
            <a:r>
              <a:rPr lang="en-US" dirty="0"/>
              <a:t> (</a:t>
            </a:r>
            <a:r>
              <a:rPr lang="en-US" dirty="0" err="1"/>
              <a:t>miniLDV</a:t>
            </a:r>
            <a:r>
              <a:rPr lang="en-US" dirty="0"/>
              <a:t>)</a:t>
            </a:r>
            <a:endParaRPr dirty="0"/>
          </a:p>
        </p:txBody>
      </p:sp>
      <p:sp>
        <p:nvSpPr>
          <p:cNvPr id="286" name="TextBox 1"/>
          <p:cNvSpPr txBox="1"/>
          <p:nvPr/>
        </p:nvSpPr>
        <p:spPr>
          <a:xfrm>
            <a:off x="1941404" y="905743"/>
            <a:ext cx="6225420" cy="4616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sz="2400" dirty="0"/>
              <a:t>Calibration method </a:t>
            </a:r>
            <a:r>
              <a:rPr lang="en-US" sz="2400" dirty="0"/>
              <a:t>is </a:t>
            </a:r>
            <a:r>
              <a:rPr sz="2400" dirty="0"/>
              <a:t>based on a spinning wheel.</a:t>
            </a:r>
          </a:p>
        </p:txBody>
      </p:sp>
      <p:pic>
        <p:nvPicPr>
          <p:cNvPr id="287" name="Picture 11" descr="Picture 11"/>
          <p:cNvPicPr>
            <a:picLocks noChangeAspect="1"/>
          </p:cNvPicPr>
          <p:nvPr/>
        </p:nvPicPr>
        <p:blipFill>
          <a:blip r:embed="rId2"/>
          <a:stretch>
            <a:fillRect/>
          </a:stretch>
        </p:blipFill>
        <p:spPr>
          <a:xfrm>
            <a:off x="8614286" y="932318"/>
            <a:ext cx="2281225" cy="2760094"/>
          </a:xfrm>
          <a:prstGeom prst="rect">
            <a:avLst/>
          </a:prstGeom>
          <a:ln w="12700">
            <a:miter lim="400000"/>
          </a:ln>
        </p:spPr>
      </p:pic>
      <p:pic>
        <p:nvPicPr>
          <p:cNvPr id="288" name="Picture 13" descr="Picture 13"/>
          <p:cNvPicPr>
            <a:picLocks noChangeAspect="1"/>
          </p:cNvPicPr>
          <p:nvPr/>
        </p:nvPicPr>
        <p:blipFill>
          <a:blip r:embed="rId3"/>
          <a:stretch>
            <a:fillRect/>
          </a:stretch>
        </p:blipFill>
        <p:spPr>
          <a:xfrm>
            <a:off x="129819" y="1542258"/>
            <a:ext cx="6805600" cy="4643532"/>
          </a:xfrm>
          <a:prstGeom prst="rect">
            <a:avLst/>
          </a:prstGeom>
          <a:ln w="12700">
            <a:miter lim="400000"/>
          </a:ln>
        </p:spPr>
      </p:pic>
      <p:sp>
        <p:nvSpPr>
          <p:cNvPr id="289" name="TextBox 2"/>
          <p:cNvSpPr txBox="1"/>
          <p:nvPr/>
        </p:nvSpPr>
        <p:spPr>
          <a:xfrm>
            <a:off x="7719361" y="3692412"/>
            <a:ext cx="3960092" cy="92845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latin typeface="Calibri Light"/>
                <a:ea typeface="Calibri Light"/>
                <a:cs typeface="Calibri Light"/>
                <a:sym typeface="Calibri Light"/>
              </a:defRPr>
            </a:pPr>
            <a:r>
              <a:rPr dirty="0"/>
              <a:t>At a wheel rpm=3201, measured with a</a:t>
            </a:r>
          </a:p>
          <a:p>
            <a:pPr>
              <a:defRPr>
                <a:latin typeface="Calibri Light"/>
                <a:ea typeface="Calibri Light"/>
                <a:cs typeface="Calibri Light"/>
                <a:sym typeface="Calibri Light"/>
              </a:defRPr>
            </a:pPr>
            <a:r>
              <a:rPr dirty="0" err="1"/>
              <a:t>CyberTech</a:t>
            </a:r>
            <a:r>
              <a:rPr dirty="0"/>
              <a:t> Digital Tachometer, </a:t>
            </a:r>
            <a:r>
              <a:rPr dirty="0">
                <a:latin typeface="Symbol"/>
                <a:ea typeface="Symbol"/>
                <a:cs typeface="Symbol"/>
                <a:sym typeface="Symbol"/>
              </a:rPr>
              <a:t>w</a:t>
            </a:r>
            <a:r>
              <a:rPr dirty="0"/>
              <a:t> = 335.21</a:t>
            </a:r>
          </a:p>
          <a:p>
            <a:pPr>
              <a:defRPr>
                <a:latin typeface="Calibri Light"/>
                <a:ea typeface="Calibri Light"/>
                <a:cs typeface="Calibri Light"/>
                <a:sym typeface="Calibri Light"/>
              </a:defRPr>
            </a:pPr>
            <a:r>
              <a:rPr dirty="0"/>
              <a:t>rad/s. The following data was obtained</a:t>
            </a:r>
            <a:r>
              <a:rPr dirty="0">
                <a:latin typeface="+mj-lt"/>
                <a:ea typeface="+mj-ea"/>
                <a:cs typeface="+mj-cs"/>
                <a:sym typeface="Calibri"/>
              </a:rPr>
              <a:t>:</a:t>
            </a:r>
          </a:p>
        </p:txBody>
      </p:sp>
      <p:sp>
        <p:nvSpPr>
          <p:cNvPr id="290" name="TextBox 7"/>
          <p:cNvSpPr txBox="1"/>
          <p:nvPr/>
        </p:nvSpPr>
        <p:spPr>
          <a:xfrm>
            <a:off x="7904366" y="4584706"/>
            <a:ext cx="3590083"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rPr dirty="0"/>
              <a:t>r(mm)	v = </a:t>
            </a:r>
            <a:r>
              <a:rPr dirty="0" err="1"/>
              <a:t>r</a:t>
            </a:r>
            <a:r>
              <a:rPr dirty="0" err="1">
                <a:latin typeface="Symbol"/>
                <a:ea typeface="Symbol"/>
                <a:cs typeface="Symbol"/>
                <a:sym typeface="Symbol"/>
              </a:rPr>
              <a:t>w</a:t>
            </a:r>
            <a:r>
              <a:rPr dirty="0"/>
              <a:t> (m/s)       v (</a:t>
            </a:r>
            <a:r>
              <a:rPr dirty="0" err="1"/>
              <a:t>miniLDV</a:t>
            </a:r>
            <a:r>
              <a:rPr dirty="0"/>
              <a:t>)</a:t>
            </a:r>
          </a:p>
          <a:p>
            <a:r>
              <a:rPr dirty="0"/>
              <a:t>18.13	     6.077		6.075</a:t>
            </a:r>
          </a:p>
          <a:p>
            <a:r>
              <a:rPr dirty="0"/>
              <a:t>21.78	     7.300		7.296</a:t>
            </a:r>
          </a:p>
          <a:p>
            <a:r>
              <a:rPr dirty="0"/>
              <a:t>24.56	     8.233		8.226</a:t>
            </a:r>
          </a:p>
          <a:p>
            <a:r>
              <a:rPr dirty="0"/>
              <a:t>28.35	     9.503		9.497</a:t>
            </a:r>
          </a:p>
          <a:p>
            <a:r>
              <a:rPr dirty="0"/>
              <a:t>32.15	   10.777	               10.77</a:t>
            </a:r>
            <a:r>
              <a:rPr lang="en-US" dirty="0"/>
              <a:t>0</a:t>
            </a:r>
            <a:endParaRPr dirty="0"/>
          </a:p>
          <a:p>
            <a:r>
              <a:rPr dirty="0"/>
              <a:t>	</a:t>
            </a:r>
          </a:p>
        </p:txBody>
      </p:sp>
      <p:sp>
        <p:nvSpPr>
          <p:cNvPr id="2" name="Slide Number Placeholder 1">
            <a:extLst>
              <a:ext uri="{FF2B5EF4-FFF2-40B4-BE49-F238E27FC236}">
                <a16:creationId xmlns:a16="http://schemas.microsoft.com/office/drawing/2014/main" id="{85A72807-6D2C-D952-4D3B-0F6A9B457BB3}"/>
              </a:ext>
            </a:extLst>
          </p:cNvPr>
          <p:cNvSpPr>
            <a:spLocks noGrp="1"/>
          </p:cNvSpPr>
          <p:nvPr>
            <p:ph type="sldNum" sz="quarter" idx="2"/>
          </p:nvPr>
        </p:nvSpPr>
        <p:spPr/>
        <p:txBody>
          <a:bodyPr/>
          <a:lstStyle/>
          <a:p>
            <a:fld id="{86CB4B4D-7CA3-9044-876B-883B54F8677D}" type="slidenum">
              <a:rPr lang="en-US" smtClean="0"/>
              <a:t>13</a:t>
            </a:fld>
            <a:endParaRPr lang="en-US"/>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itle 8"/>
          <p:cNvSpPr txBox="1">
            <a:spLocks noGrp="1"/>
          </p:cNvSpPr>
          <p:nvPr>
            <p:ph type="title"/>
          </p:nvPr>
        </p:nvSpPr>
        <p:spPr>
          <a:xfrm>
            <a:off x="1244906" y="122754"/>
            <a:ext cx="10108894" cy="657842"/>
          </a:xfrm>
          <a:prstGeom prst="rect">
            <a:avLst/>
          </a:prstGeom>
        </p:spPr>
        <p:txBody>
          <a:bodyPr/>
          <a:lstStyle>
            <a:lvl1pPr>
              <a:defRPr sz="3600"/>
            </a:lvl1pPr>
          </a:lstStyle>
          <a:p>
            <a:r>
              <a:t>Example of Liquid Metal Jet Velocity Measurement</a:t>
            </a:r>
          </a:p>
        </p:txBody>
      </p:sp>
      <p:pic>
        <p:nvPicPr>
          <p:cNvPr id="296" name="Picture 4" descr="Picture 4"/>
          <p:cNvPicPr>
            <a:picLocks noChangeAspect="1"/>
          </p:cNvPicPr>
          <p:nvPr/>
        </p:nvPicPr>
        <p:blipFill>
          <a:blip r:embed="rId2"/>
          <a:stretch>
            <a:fillRect/>
          </a:stretch>
        </p:blipFill>
        <p:spPr>
          <a:xfrm>
            <a:off x="83976" y="1230596"/>
            <a:ext cx="8522565" cy="4572001"/>
          </a:xfrm>
          <a:prstGeom prst="rect">
            <a:avLst/>
          </a:prstGeom>
          <a:ln w="12700">
            <a:miter lim="400000"/>
          </a:ln>
        </p:spPr>
      </p:pic>
      <p:sp>
        <p:nvSpPr>
          <p:cNvPr id="297" name="TextBox 7"/>
          <p:cNvSpPr txBox="1"/>
          <p:nvPr/>
        </p:nvSpPr>
        <p:spPr>
          <a:xfrm>
            <a:off x="8928463" y="965464"/>
            <a:ext cx="2472629"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Digitized profile, fitted to </a:t>
            </a:r>
          </a:p>
        </p:txBody>
      </p:sp>
      <p:pic>
        <p:nvPicPr>
          <p:cNvPr id="298" name="Picture 14" descr="Picture 14"/>
          <p:cNvPicPr>
            <a:picLocks noChangeAspect="1"/>
          </p:cNvPicPr>
          <p:nvPr/>
        </p:nvPicPr>
        <p:blipFill>
          <a:blip r:embed="rId3"/>
          <a:stretch>
            <a:fillRect/>
          </a:stretch>
        </p:blipFill>
        <p:spPr>
          <a:xfrm>
            <a:off x="8788669" y="3709825"/>
            <a:ext cx="3319355" cy="2484093"/>
          </a:xfrm>
          <a:prstGeom prst="rect">
            <a:avLst/>
          </a:prstGeom>
          <a:ln w="12700">
            <a:miter lim="400000"/>
          </a:ln>
        </p:spPr>
      </p:pic>
      <p:sp>
        <p:nvSpPr>
          <p:cNvPr id="299" name="TextBox 9"/>
          <p:cNvSpPr txBox="1"/>
          <p:nvPr/>
        </p:nvSpPr>
        <p:spPr>
          <a:xfrm>
            <a:off x="8878062" y="2288101"/>
            <a:ext cx="2720986" cy="66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With a = 708, v</a:t>
            </a:r>
            <a:r>
              <a:rPr baseline="-25000"/>
              <a:t>o</a:t>
            </a:r>
            <a:r>
              <a:t> = 6.427 m/s</a:t>
            </a:r>
          </a:p>
          <a:p>
            <a:r>
              <a:t>b = 0.308</a:t>
            </a:r>
          </a:p>
        </p:txBody>
      </p:sp>
      <p:sp>
        <p:nvSpPr>
          <p:cNvPr id="300" name="TextBox 10"/>
          <p:cNvSpPr txBox="1"/>
          <p:nvPr/>
        </p:nvSpPr>
        <p:spPr>
          <a:xfrm>
            <a:off x="8923102" y="2929416"/>
            <a:ext cx="3147825" cy="9718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Fitted v</a:t>
            </a:r>
            <a:r>
              <a:rPr baseline="-25000"/>
              <a:t>o</a:t>
            </a:r>
            <a:r>
              <a:t> = 6.427 (m/s), </a:t>
            </a:r>
            <a:r>
              <a:rPr>
                <a:latin typeface="Symbol"/>
                <a:ea typeface="Symbol"/>
                <a:cs typeface="Symbol"/>
                <a:sym typeface="Symbol"/>
              </a:rPr>
              <a:t>s</a:t>
            </a:r>
            <a:r>
              <a:rPr>
                <a:latin typeface="Calibri Light"/>
                <a:ea typeface="Calibri Light"/>
                <a:cs typeface="Calibri Light"/>
                <a:sym typeface="Calibri Light"/>
              </a:rPr>
              <a:t> = </a:t>
            </a:r>
            <a:r>
              <a:t>0.218</a:t>
            </a:r>
          </a:p>
          <a:p>
            <a:r>
              <a:t>miniLDV = 6.450 (m/s), </a:t>
            </a:r>
            <a:r>
              <a:rPr>
                <a:latin typeface="Symbol"/>
                <a:ea typeface="Symbol"/>
                <a:cs typeface="Symbol"/>
                <a:sym typeface="Symbol"/>
              </a:rPr>
              <a:t>s =</a:t>
            </a:r>
            <a:r>
              <a:t>0.268</a:t>
            </a:r>
          </a:p>
          <a:p>
            <a:pPr>
              <a:defRPr>
                <a:latin typeface="Calibri Light"/>
                <a:ea typeface="Calibri Light"/>
                <a:cs typeface="Calibri Light"/>
                <a:sym typeface="Calibri Light"/>
              </a:defRPr>
            </a:pPr>
            <a:r>
              <a:t> </a:t>
            </a:r>
          </a:p>
        </p:txBody>
      </p:sp>
      <mc:AlternateContent xmlns:mc="http://schemas.openxmlformats.org/markup-compatibility/2006" xmlns:a14="http://schemas.microsoft.com/office/drawing/2010/main">
        <mc:Choice Requires="a14">
          <p:sp>
            <p:nvSpPr>
              <p:cNvPr id="301" name="Equation"/>
              <p:cNvSpPr txBox="1"/>
              <p:nvPr/>
            </p:nvSpPr>
            <p:spPr>
              <a:xfrm>
                <a:off x="9297578" y="1421911"/>
                <a:ext cx="2440605" cy="616387"/>
              </a:xfrm>
              <a:prstGeom prst="rect">
                <a:avLst/>
              </a:prstGeom>
              <a:ln w="12700">
                <a:miter lim="400000"/>
              </a:ln>
            </p:spPr>
            <p:txBody>
              <a:bodyPr wrap="none" lIns="0" tIns="0" rIns="0" bIns="0">
                <a:spAutoFit/>
              </a:bodyPr>
              <a:lstStyle/>
              <a:p>
                <a:pPr latinLnBrk="1"/>
                <a14:m>
                  <m:oMathPara xmlns:m="http://schemas.openxmlformats.org/officeDocument/2006/math">
                    <m:oMathParaPr>
                      <m:jc m:val="centerGroup"/>
                    </m:oMathParaPr>
                    <m:oMath xmlns:m="http://schemas.openxmlformats.org/officeDocument/2006/math">
                      <m:r>
                        <a:rPr lang="en-US" sz="1800" i="1" smtClean="0">
                          <a:solidFill>
                            <a:srgbClr val="000000"/>
                          </a:solidFill>
                          <a:latin typeface="Cambria Math" panose="02040503050406030204" pitchFamily="18" charset="0"/>
                        </a:rPr>
                        <m:t>𝐴</m:t>
                      </m:r>
                      <m:r>
                        <a:rPr lang="en-US" sz="1800" i="1" smtClean="0">
                          <a:solidFill>
                            <a:srgbClr val="000000"/>
                          </a:solidFill>
                          <a:latin typeface="Cambria Math" panose="02040503050406030204" pitchFamily="18" charset="0"/>
                        </a:rPr>
                        <m:t>=</m:t>
                      </m:r>
                      <m:r>
                        <a:rPr lang="en-US" sz="1800" i="1" smtClean="0">
                          <a:solidFill>
                            <a:srgbClr val="000000"/>
                          </a:solidFill>
                          <a:latin typeface="Cambria Math" panose="02040503050406030204" pitchFamily="18" charset="0"/>
                        </a:rPr>
                        <m:t>𝑎</m:t>
                      </m:r>
                      <m:r>
                        <a:rPr lang="en-US" sz="1800" b="0" i="1" smtClean="0">
                          <a:solidFill>
                            <a:srgbClr val="000000"/>
                          </a:solidFill>
                          <a:latin typeface="Cambria Math" panose="02040503050406030204" pitchFamily="18" charset="0"/>
                        </a:rPr>
                        <m:t> </m:t>
                      </m:r>
                      <m:r>
                        <m:rPr>
                          <m:sty m:val="p"/>
                        </m:rPr>
                        <a:rPr lang="en-US" sz="1800" i="1">
                          <a:solidFill>
                            <a:srgbClr val="000000"/>
                          </a:solidFill>
                          <a:latin typeface="Cambria Math" panose="02040503050406030204" pitchFamily="18" charset="0"/>
                        </a:rPr>
                        <m:t>exp</m:t>
                      </m:r>
                      <m:d>
                        <m:dPr>
                          <m:begChr m:val="["/>
                          <m:endChr m:val="]"/>
                          <m:ctrlPr>
                            <a:rPr lang="ar-AE" sz="1800" i="1">
                              <a:solidFill>
                                <a:srgbClr val="000000"/>
                              </a:solidFill>
                              <a:latin typeface="Cambria Math" panose="02040503050406030204" pitchFamily="18" charset="0"/>
                            </a:rPr>
                          </m:ctrlPr>
                        </m:dPr>
                        <m:e>
                          <m:r>
                            <a:rPr lang="ar-AE" sz="1800" i="1">
                              <a:solidFill>
                                <a:srgbClr val="000000"/>
                              </a:solidFill>
                              <a:latin typeface="Cambria Math" panose="02040503050406030204" pitchFamily="18" charset="0"/>
                            </a:rPr>
                            <m:t>−</m:t>
                          </m:r>
                          <m:sSup>
                            <m:sSupPr>
                              <m:ctrlPr>
                                <a:rPr lang="ar-AE" sz="1800" i="1">
                                  <a:solidFill>
                                    <a:srgbClr val="000000"/>
                                  </a:solidFill>
                                  <a:latin typeface="Cambria Math" panose="02040503050406030204" pitchFamily="18" charset="0"/>
                                </a:rPr>
                              </m:ctrlPr>
                            </m:sSupPr>
                            <m:e>
                              <m:d>
                                <m:dPr>
                                  <m:ctrlPr>
                                    <a:rPr lang="ar-AE" sz="1800" i="1">
                                      <a:solidFill>
                                        <a:srgbClr val="000000"/>
                                      </a:solidFill>
                                      <a:latin typeface="Cambria Math" panose="02040503050406030204" pitchFamily="18" charset="0"/>
                                    </a:rPr>
                                  </m:ctrlPr>
                                </m:dPr>
                                <m:e>
                                  <m:f>
                                    <m:fPr>
                                      <m:ctrlPr>
                                        <a:rPr lang="ar-AE" sz="1800" i="1">
                                          <a:solidFill>
                                            <a:srgbClr val="000000"/>
                                          </a:solidFill>
                                          <a:latin typeface="Cambria Math" panose="02040503050406030204" pitchFamily="18" charset="0"/>
                                        </a:rPr>
                                      </m:ctrlPr>
                                    </m:fPr>
                                    <m:num>
                                      <m:r>
                                        <a:rPr lang="ar-AE" sz="1800" i="1">
                                          <a:solidFill>
                                            <a:srgbClr val="000000"/>
                                          </a:solidFill>
                                          <a:latin typeface="Cambria Math" panose="02040503050406030204" pitchFamily="18" charset="0"/>
                                        </a:rPr>
                                        <m:t>𝑣</m:t>
                                      </m:r>
                                      <m:r>
                                        <a:rPr lang="ar-AE" sz="1800" i="1">
                                          <a:solidFill>
                                            <a:srgbClr val="000000"/>
                                          </a:solidFill>
                                          <a:latin typeface="Cambria Math" panose="02040503050406030204" pitchFamily="18" charset="0"/>
                                        </a:rPr>
                                        <m:t>−</m:t>
                                      </m:r>
                                      <m:sSub>
                                        <m:sSubPr>
                                          <m:ctrlPr>
                                            <a:rPr lang="ar-AE" sz="1800" i="1">
                                              <a:solidFill>
                                                <a:srgbClr val="000000"/>
                                              </a:solidFill>
                                              <a:latin typeface="Cambria Math" panose="02040503050406030204" pitchFamily="18" charset="0"/>
                                            </a:rPr>
                                          </m:ctrlPr>
                                        </m:sSubPr>
                                        <m:e>
                                          <m:r>
                                            <a:rPr lang="ar-AE" sz="1800" i="1">
                                              <a:solidFill>
                                                <a:srgbClr val="000000"/>
                                              </a:solidFill>
                                              <a:latin typeface="Cambria Math" panose="02040503050406030204" pitchFamily="18" charset="0"/>
                                            </a:rPr>
                                            <m:t>𝑣</m:t>
                                          </m:r>
                                        </m:e>
                                        <m:sub>
                                          <m:r>
                                            <a:rPr lang="ar-AE" sz="1800" i="1">
                                              <a:solidFill>
                                                <a:srgbClr val="000000"/>
                                              </a:solidFill>
                                              <a:latin typeface="Cambria Math" panose="02040503050406030204" pitchFamily="18" charset="0"/>
                                            </a:rPr>
                                            <m:t>0</m:t>
                                          </m:r>
                                        </m:sub>
                                      </m:sSub>
                                    </m:num>
                                    <m:den>
                                      <m:r>
                                        <a:rPr lang="ar-AE" sz="1800" i="1">
                                          <a:solidFill>
                                            <a:srgbClr val="000000"/>
                                          </a:solidFill>
                                          <a:latin typeface="Cambria Math" panose="02040503050406030204" pitchFamily="18" charset="0"/>
                                        </a:rPr>
                                        <m:t>𝑏</m:t>
                                      </m:r>
                                    </m:den>
                                  </m:f>
                                </m:e>
                              </m:d>
                            </m:e>
                            <m:sup>
                              <m:r>
                                <a:rPr lang="ar-AE" sz="1800" i="1">
                                  <a:solidFill>
                                    <a:srgbClr val="000000"/>
                                  </a:solidFill>
                                  <a:latin typeface="Cambria Math" panose="02040503050406030204" pitchFamily="18" charset="0"/>
                                </a:rPr>
                                <m:t>2</m:t>
                              </m:r>
                            </m:sup>
                          </m:sSup>
                        </m:e>
                      </m:d>
                    </m:oMath>
                  </m:oMathPara>
                </a14:m>
                <a:endParaRPr dirty="0"/>
              </a:p>
            </p:txBody>
          </p:sp>
        </mc:Choice>
        <mc:Fallback xmlns="">
          <p:sp>
            <p:nvSpPr>
              <p:cNvPr id="301" name="Equation"/>
              <p:cNvSpPr txBox="1">
                <a:spLocks noRot="1" noChangeAspect="1" noMove="1" noResize="1" noEditPoints="1" noAdjustHandles="1" noChangeArrowheads="1" noChangeShapeType="1" noTextEdit="1"/>
              </p:cNvSpPr>
              <p:nvPr/>
            </p:nvSpPr>
            <p:spPr>
              <a:xfrm>
                <a:off x="9297578" y="1421911"/>
                <a:ext cx="2440605" cy="616387"/>
              </a:xfrm>
              <a:prstGeom prst="rect">
                <a:avLst/>
              </a:prstGeom>
              <a:blipFill>
                <a:blip r:embed="rId4"/>
                <a:stretch>
                  <a:fillRect b="-990"/>
                </a:stretch>
              </a:blipFill>
              <a:ln w="12700">
                <a:miter lim="400000"/>
              </a:ln>
            </p:spPr>
            <p:txBody>
              <a:bodyPr/>
              <a:lstStyle/>
              <a:p>
                <a:r>
                  <a:rPr lang="en-US">
                    <a:noFill/>
                  </a:rPr>
                  <a:t> </a:t>
                </a:r>
              </a:p>
            </p:txBody>
          </p:sp>
        </mc:Fallback>
      </mc:AlternateContent>
      <p:sp>
        <p:nvSpPr>
          <p:cNvPr id="2" name="Slide Number Placeholder 1">
            <a:extLst>
              <a:ext uri="{FF2B5EF4-FFF2-40B4-BE49-F238E27FC236}">
                <a16:creationId xmlns:a16="http://schemas.microsoft.com/office/drawing/2014/main" id="{8073AC71-31F2-00B7-05DF-6C553AE54A12}"/>
              </a:ext>
            </a:extLst>
          </p:cNvPr>
          <p:cNvSpPr>
            <a:spLocks noGrp="1"/>
          </p:cNvSpPr>
          <p:nvPr>
            <p:ph type="sldNum" sz="quarter" idx="2"/>
          </p:nvPr>
        </p:nvSpPr>
        <p:spPr/>
        <p:txBody>
          <a:bodyPr/>
          <a:lstStyle/>
          <a:p>
            <a:fld id="{86CB4B4D-7CA3-9044-876B-883B54F8677D}" type="slidenum">
              <a:rPr lang="en-US" smtClean="0"/>
              <a:t>14</a:t>
            </a:fld>
            <a:endParaRPr lang="en-US"/>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Title 8"/>
          <p:cNvSpPr txBox="1">
            <a:spLocks noGrp="1"/>
          </p:cNvSpPr>
          <p:nvPr>
            <p:ph type="title"/>
          </p:nvPr>
        </p:nvSpPr>
        <p:spPr>
          <a:xfrm>
            <a:off x="1244906" y="122754"/>
            <a:ext cx="10108894" cy="657842"/>
          </a:xfrm>
          <a:prstGeom prst="rect">
            <a:avLst/>
          </a:prstGeom>
        </p:spPr>
        <p:txBody>
          <a:bodyPr/>
          <a:lstStyle/>
          <a:p>
            <a:r>
              <a:rPr dirty="0"/>
              <a:t>EPICS </a:t>
            </a:r>
            <a:r>
              <a:rPr lang="en-US" dirty="0"/>
              <a:t>based control system</a:t>
            </a:r>
            <a:endParaRPr dirty="0"/>
          </a:p>
        </p:txBody>
      </p:sp>
      <p:pic>
        <p:nvPicPr>
          <p:cNvPr id="245" name="Picture 4" descr="Picture 4"/>
          <p:cNvPicPr>
            <a:picLocks noChangeAspect="1"/>
          </p:cNvPicPr>
          <p:nvPr/>
        </p:nvPicPr>
        <p:blipFill>
          <a:blip r:embed="rId2"/>
          <a:srcRect/>
          <a:stretch>
            <a:fillRect/>
          </a:stretch>
        </p:blipFill>
        <p:spPr>
          <a:xfrm>
            <a:off x="3651144" y="996140"/>
            <a:ext cx="4615773" cy="5218888"/>
          </a:xfrm>
          <a:prstGeom prst="rect">
            <a:avLst/>
          </a:prstGeom>
          <a:ln w="12700">
            <a:miter lim="400000"/>
          </a:ln>
        </p:spPr>
      </p:pic>
      <p:sp>
        <p:nvSpPr>
          <p:cNvPr id="246" name="Remote control of 2 RPI cameras, viewing the thickness and width of the GaInSn jet…"/>
          <p:cNvSpPr txBox="1"/>
          <p:nvPr/>
        </p:nvSpPr>
        <p:spPr>
          <a:xfrm>
            <a:off x="296952" y="1638562"/>
            <a:ext cx="3139505" cy="1195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pPr>
            <a:r>
              <a:t>Remote control of 2 RPI cameras, viewing the thickness and width of the GaInSn jet</a:t>
            </a:r>
          </a:p>
          <a:p>
            <a:pPr>
              <a:defRPr sz="1400"/>
            </a:pPr>
            <a:endParaRPr/>
          </a:p>
          <a:p>
            <a:pPr>
              <a:defRPr sz="1400"/>
            </a:pPr>
            <a:r>
              <a:t>Online analysis of jet thickness (discussed later)</a:t>
            </a:r>
          </a:p>
        </p:txBody>
      </p:sp>
      <p:sp>
        <p:nvSpPr>
          <p:cNvPr id="247" name="Remote control of the Dura Impulse GS 20 sensor-less drive (VFD) controlling the Liquiflo gear pump motor."/>
          <p:cNvSpPr txBox="1"/>
          <p:nvPr/>
        </p:nvSpPr>
        <p:spPr>
          <a:xfrm>
            <a:off x="8623106" y="5247142"/>
            <a:ext cx="3139504"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Remote control of the Dura Impulse GS 20 sensor-less drive (VFD) controlling the Liquiflo gear pump motor.</a:t>
            </a:r>
          </a:p>
        </p:txBody>
      </p:sp>
      <p:sp>
        <p:nvSpPr>
          <p:cNvPr id="248" name="Readout of Measurement Science Enterprise miniLDV laser Doppler velocimeter"/>
          <p:cNvSpPr txBox="1"/>
          <p:nvPr/>
        </p:nvSpPr>
        <p:spPr>
          <a:xfrm>
            <a:off x="296952" y="4728858"/>
            <a:ext cx="3139505"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t>Readout of Measurement Science Enterprise miniLDV laser Doppler velocimeter</a:t>
            </a:r>
          </a:p>
        </p:txBody>
      </p:sp>
      <p:sp>
        <p:nvSpPr>
          <p:cNvPr id="249" name="Readout of the Leybold Turbolab 300 l/s turbomolecular pump vacuum."/>
          <p:cNvSpPr txBox="1"/>
          <p:nvPr/>
        </p:nvSpPr>
        <p:spPr>
          <a:xfrm>
            <a:off x="8623106" y="4303440"/>
            <a:ext cx="3139504" cy="7386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rPr dirty="0"/>
              <a:t>Readout of the Leybold </a:t>
            </a:r>
            <a:r>
              <a:rPr dirty="0" err="1"/>
              <a:t>Turbolab</a:t>
            </a:r>
            <a:r>
              <a:rPr dirty="0"/>
              <a:t> 300 l/s turbomolecular pump vacuum</a:t>
            </a:r>
            <a:r>
              <a:rPr lang="en-US" dirty="0"/>
              <a:t> and Gamma Vacuum ion pump</a:t>
            </a:r>
            <a:endParaRPr dirty="0"/>
          </a:p>
        </p:txBody>
      </p:sp>
      <p:sp>
        <p:nvSpPr>
          <p:cNvPr id="250" name="Readout of the Keyence MD-MZ50AYK flow meter."/>
          <p:cNvSpPr txBox="1"/>
          <p:nvPr/>
        </p:nvSpPr>
        <p:spPr>
          <a:xfrm>
            <a:off x="296952" y="3995553"/>
            <a:ext cx="3139505" cy="509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rPr dirty="0"/>
              <a:t>Readout of the Keyence MD-MZ50AYK flow meter.</a:t>
            </a:r>
          </a:p>
        </p:txBody>
      </p:sp>
      <p:sp>
        <p:nvSpPr>
          <p:cNvPr id="251" name="Flow Monitors:"/>
          <p:cNvSpPr txBox="1"/>
          <p:nvPr/>
        </p:nvSpPr>
        <p:spPr>
          <a:xfrm>
            <a:off x="924250" y="3262456"/>
            <a:ext cx="1506214"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Flow Monitors:</a:t>
            </a:r>
          </a:p>
        </p:txBody>
      </p:sp>
      <p:sp>
        <p:nvSpPr>
          <p:cNvPr id="252" name="Temperature Monitors:"/>
          <p:cNvSpPr txBox="1"/>
          <p:nvPr/>
        </p:nvSpPr>
        <p:spPr>
          <a:xfrm>
            <a:off x="9031540" y="1087335"/>
            <a:ext cx="2256419"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Temperature Monitors:</a:t>
            </a:r>
          </a:p>
        </p:txBody>
      </p:sp>
      <p:sp>
        <p:nvSpPr>
          <p:cNvPr id="253" name="Jet Characterization:"/>
          <p:cNvSpPr txBox="1"/>
          <p:nvPr/>
        </p:nvSpPr>
        <p:spPr>
          <a:xfrm>
            <a:off x="771604" y="1108749"/>
            <a:ext cx="1995225" cy="333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Jet Characterization:</a:t>
            </a:r>
          </a:p>
        </p:txBody>
      </p:sp>
      <p:sp>
        <p:nvSpPr>
          <p:cNvPr id="254" name="Gear pump and Vacuum:"/>
          <p:cNvSpPr txBox="1"/>
          <p:nvPr/>
        </p:nvSpPr>
        <p:spPr>
          <a:xfrm>
            <a:off x="8989807" y="3774733"/>
            <a:ext cx="2406102"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u="sng"/>
            </a:lvl1pPr>
          </a:lstStyle>
          <a:p>
            <a:r>
              <a:t>Gear pump and Vacuum:</a:t>
            </a:r>
          </a:p>
        </p:txBody>
      </p:sp>
      <p:sp>
        <p:nvSpPr>
          <p:cNvPr id="255" name="Readout of thermocouples (K-type) by serving DataQ instruments Di808 data logger to EPICS"/>
          <p:cNvSpPr txBox="1"/>
          <p:nvPr/>
        </p:nvSpPr>
        <p:spPr>
          <a:xfrm>
            <a:off x="8623106" y="1617147"/>
            <a:ext cx="3139504" cy="958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nSpc>
                <a:spcPct val="80000"/>
              </a:lnSpc>
              <a:spcBef>
                <a:spcPts val="2400"/>
              </a:spcBef>
              <a:buClr>
                <a:srgbClr val="000000"/>
              </a:buClr>
              <a:defRPr sz="1400"/>
            </a:pPr>
            <a:r>
              <a:rPr dirty="0"/>
              <a:t>Readout of thermocouples (K-type) by serving </a:t>
            </a:r>
            <a:r>
              <a:rPr dirty="0" err="1"/>
              <a:t>DataQ</a:t>
            </a:r>
            <a:r>
              <a:rPr dirty="0"/>
              <a:t> instruments Di808 data logger to EPICS</a:t>
            </a:r>
            <a:br>
              <a:rPr dirty="0"/>
            </a:br>
            <a:br>
              <a:rPr dirty="0"/>
            </a:br>
            <a:endParaRPr dirty="0"/>
          </a:p>
        </p:txBody>
      </p:sp>
      <p:sp>
        <p:nvSpPr>
          <p:cNvPr id="256" name="Water inlet/outlet…"/>
          <p:cNvSpPr txBox="1"/>
          <p:nvPr/>
        </p:nvSpPr>
        <p:spPr>
          <a:xfrm>
            <a:off x="9151115" y="2282576"/>
            <a:ext cx="2273522" cy="146258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marL="228600" indent="-228600" algn="just">
              <a:lnSpc>
                <a:spcPct val="80000"/>
              </a:lnSpc>
              <a:spcBef>
                <a:spcPts val="2400"/>
              </a:spcBef>
              <a:buSzPct val="100000"/>
              <a:buAutoNum type="arabicPeriod"/>
              <a:defRPr sz="1400"/>
            </a:pPr>
            <a:r>
              <a:t>Water inlet/outlet</a:t>
            </a:r>
          </a:p>
          <a:p>
            <a:pPr marL="228600" indent="-228600" algn="just">
              <a:lnSpc>
                <a:spcPct val="80000"/>
              </a:lnSpc>
              <a:spcBef>
                <a:spcPts val="2400"/>
              </a:spcBef>
              <a:buSzPct val="100000"/>
              <a:buAutoNum type="arabicPeriod"/>
              <a:defRPr sz="1400"/>
            </a:pPr>
            <a:r>
              <a:t>GaInSn coming inlet/outlet</a:t>
            </a:r>
          </a:p>
          <a:p>
            <a:pPr marL="228600" indent="-228600" algn="just">
              <a:lnSpc>
                <a:spcPct val="80000"/>
              </a:lnSpc>
              <a:spcBef>
                <a:spcPts val="2400"/>
              </a:spcBef>
              <a:buSzPct val="100000"/>
              <a:buAutoNum type="arabicPeriod"/>
              <a:defRPr sz="1400"/>
            </a:pPr>
            <a:r>
              <a:t>LiquiFlo Gear Pump</a:t>
            </a:r>
            <a:br/>
            <a:endParaRPr/>
          </a:p>
        </p:txBody>
      </p:sp>
      <p:sp>
        <p:nvSpPr>
          <p:cNvPr id="257" name="Line"/>
          <p:cNvSpPr/>
          <p:nvPr/>
        </p:nvSpPr>
        <p:spPr>
          <a:xfrm flipV="1">
            <a:off x="3475153" y="1785301"/>
            <a:ext cx="2767220" cy="147615"/>
          </a:xfrm>
          <a:prstGeom prst="line">
            <a:avLst/>
          </a:prstGeom>
          <a:ln w="12700">
            <a:solidFill>
              <a:schemeClr val="accent1"/>
            </a:solidFill>
            <a:miter/>
            <a:tailEnd type="triangle"/>
          </a:ln>
        </p:spPr>
        <p:txBody>
          <a:bodyPr lIns="45719" rIns="45719"/>
          <a:lstStyle/>
          <a:p>
            <a:endParaRPr/>
          </a:p>
        </p:txBody>
      </p:sp>
      <p:sp>
        <p:nvSpPr>
          <p:cNvPr id="258" name="Line"/>
          <p:cNvSpPr/>
          <p:nvPr/>
        </p:nvSpPr>
        <p:spPr>
          <a:xfrm flipV="1">
            <a:off x="3489012" y="1508603"/>
            <a:ext cx="657905" cy="327499"/>
          </a:xfrm>
          <a:prstGeom prst="line">
            <a:avLst/>
          </a:prstGeom>
          <a:ln w="12700">
            <a:solidFill>
              <a:schemeClr val="accent1"/>
            </a:solidFill>
            <a:miter/>
            <a:tailEnd type="triangle"/>
          </a:ln>
        </p:spPr>
        <p:txBody>
          <a:bodyPr lIns="45719" rIns="45719"/>
          <a:lstStyle/>
          <a:p>
            <a:endParaRPr/>
          </a:p>
        </p:txBody>
      </p:sp>
      <p:sp>
        <p:nvSpPr>
          <p:cNvPr id="259" name="Line"/>
          <p:cNvSpPr/>
          <p:nvPr/>
        </p:nvSpPr>
        <p:spPr>
          <a:xfrm flipV="1">
            <a:off x="3475354" y="2178688"/>
            <a:ext cx="3197033" cy="295279"/>
          </a:xfrm>
          <a:prstGeom prst="line">
            <a:avLst/>
          </a:prstGeom>
          <a:ln w="12700">
            <a:solidFill>
              <a:schemeClr val="accent1"/>
            </a:solidFill>
            <a:miter/>
            <a:tailEnd type="triangle"/>
          </a:ln>
        </p:spPr>
        <p:txBody>
          <a:bodyPr lIns="45719" rIns="45719"/>
          <a:lstStyle/>
          <a:p>
            <a:endParaRPr/>
          </a:p>
        </p:txBody>
      </p:sp>
      <p:sp>
        <p:nvSpPr>
          <p:cNvPr id="260" name="Line"/>
          <p:cNvSpPr/>
          <p:nvPr/>
        </p:nvSpPr>
        <p:spPr>
          <a:xfrm>
            <a:off x="3246553" y="4174533"/>
            <a:ext cx="2296163" cy="1"/>
          </a:xfrm>
          <a:prstGeom prst="line">
            <a:avLst/>
          </a:prstGeom>
          <a:ln w="12700">
            <a:solidFill>
              <a:schemeClr val="accent1"/>
            </a:solidFill>
            <a:miter/>
            <a:tailEnd type="triangle"/>
          </a:ln>
        </p:spPr>
        <p:txBody>
          <a:bodyPr lIns="45719" rIns="45719"/>
          <a:lstStyle/>
          <a:p>
            <a:endParaRPr/>
          </a:p>
        </p:txBody>
      </p:sp>
      <p:sp>
        <p:nvSpPr>
          <p:cNvPr id="261" name="Line"/>
          <p:cNvSpPr/>
          <p:nvPr/>
        </p:nvSpPr>
        <p:spPr>
          <a:xfrm flipV="1">
            <a:off x="3265462" y="4769141"/>
            <a:ext cx="2259102" cy="250058"/>
          </a:xfrm>
          <a:prstGeom prst="line">
            <a:avLst/>
          </a:prstGeom>
          <a:ln w="12700">
            <a:solidFill>
              <a:schemeClr val="accent1"/>
            </a:solidFill>
            <a:miter/>
            <a:tailEnd type="triangle"/>
          </a:ln>
        </p:spPr>
        <p:txBody>
          <a:bodyPr lIns="45719" rIns="45719"/>
          <a:lstStyle/>
          <a:p>
            <a:endParaRPr/>
          </a:p>
        </p:txBody>
      </p:sp>
      <p:sp>
        <p:nvSpPr>
          <p:cNvPr id="262" name="Oval"/>
          <p:cNvSpPr/>
          <p:nvPr/>
        </p:nvSpPr>
        <p:spPr>
          <a:xfrm>
            <a:off x="6166932" y="4524463"/>
            <a:ext cx="657024" cy="1270001"/>
          </a:xfrm>
          <a:prstGeom prst="ellipse">
            <a:avLst/>
          </a:prstGeom>
          <a:ln w="12700">
            <a:solidFill>
              <a:schemeClr val="accent1"/>
            </a:solidFill>
            <a:miter/>
          </a:ln>
        </p:spPr>
        <p:txBody>
          <a:bodyPr lIns="45719" rIns="45719" anchor="ctr"/>
          <a:lstStyle/>
          <a:p>
            <a:endParaRPr/>
          </a:p>
        </p:txBody>
      </p:sp>
      <p:sp>
        <p:nvSpPr>
          <p:cNvPr id="263" name="Line"/>
          <p:cNvSpPr/>
          <p:nvPr/>
        </p:nvSpPr>
        <p:spPr>
          <a:xfrm flipH="1">
            <a:off x="6542343" y="2792634"/>
            <a:ext cx="2402407" cy="1730451"/>
          </a:xfrm>
          <a:prstGeom prst="line">
            <a:avLst/>
          </a:prstGeom>
          <a:ln w="12700">
            <a:solidFill>
              <a:schemeClr val="accent1"/>
            </a:solidFill>
            <a:miter/>
            <a:tailEnd type="triangle"/>
          </a:ln>
        </p:spPr>
        <p:txBody>
          <a:bodyPr lIns="45719" rIns="45719"/>
          <a:lstStyle/>
          <a:p>
            <a:endParaRPr/>
          </a:p>
        </p:txBody>
      </p:sp>
      <p:sp>
        <p:nvSpPr>
          <p:cNvPr id="264" name="Line"/>
          <p:cNvSpPr/>
          <p:nvPr/>
        </p:nvSpPr>
        <p:spPr>
          <a:xfrm flipH="1">
            <a:off x="6012662" y="3430040"/>
            <a:ext cx="2932142" cy="2117720"/>
          </a:xfrm>
          <a:prstGeom prst="line">
            <a:avLst/>
          </a:prstGeom>
          <a:ln w="12700">
            <a:solidFill>
              <a:schemeClr val="accent1"/>
            </a:solidFill>
            <a:miter/>
            <a:tailEnd type="triangle"/>
          </a:ln>
        </p:spPr>
        <p:txBody>
          <a:bodyPr lIns="45719" rIns="45719"/>
          <a:lstStyle/>
          <a:p>
            <a:endParaRPr/>
          </a:p>
        </p:txBody>
      </p:sp>
      <p:sp>
        <p:nvSpPr>
          <p:cNvPr id="265" name="Line"/>
          <p:cNvSpPr/>
          <p:nvPr/>
        </p:nvSpPr>
        <p:spPr>
          <a:xfrm flipH="1">
            <a:off x="6139662" y="5674759"/>
            <a:ext cx="2296163" cy="1"/>
          </a:xfrm>
          <a:prstGeom prst="line">
            <a:avLst/>
          </a:prstGeom>
          <a:ln w="12700">
            <a:solidFill>
              <a:schemeClr val="accent1"/>
            </a:solidFill>
            <a:miter/>
            <a:tailEnd type="triangle"/>
          </a:ln>
        </p:spPr>
        <p:txBody>
          <a:bodyPr lIns="45719" rIns="45719"/>
          <a:lstStyle/>
          <a:p>
            <a:endParaRPr/>
          </a:p>
        </p:txBody>
      </p:sp>
      <p:sp>
        <p:nvSpPr>
          <p:cNvPr id="2" name="Slide Number Placeholder 1">
            <a:extLst>
              <a:ext uri="{FF2B5EF4-FFF2-40B4-BE49-F238E27FC236}">
                <a16:creationId xmlns:a16="http://schemas.microsoft.com/office/drawing/2014/main" id="{47AB89DA-D4B1-9307-32BA-6DDDD4DF611B}"/>
              </a:ext>
            </a:extLst>
          </p:cNvPr>
          <p:cNvSpPr>
            <a:spLocks noGrp="1"/>
          </p:cNvSpPr>
          <p:nvPr>
            <p:ph type="sldNum" sz="quarter" idx="2"/>
          </p:nvPr>
        </p:nvSpPr>
        <p:spPr/>
        <p:txBody>
          <a:bodyPr/>
          <a:lstStyle/>
          <a:p>
            <a:fld id="{86CB4B4D-7CA3-9044-876B-883B54F8677D}" type="slidenum">
              <a:rPr lang="en-US" smtClean="0"/>
              <a:t>15</a:t>
            </a:fld>
            <a:endParaRPr lang="en-US"/>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Title 8"/>
          <p:cNvSpPr txBox="1">
            <a:spLocks noGrp="1"/>
          </p:cNvSpPr>
          <p:nvPr>
            <p:ph type="title"/>
          </p:nvPr>
        </p:nvSpPr>
        <p:spPr>
          <a:xfrm>
            <a:off x="1244906" y="122754"/>
            <a:ext cx="10108894" cy="657842"/>
          </a:xfrm>
          <a:prstGeom prst="rect">
            <a:avLst/>
          </a:prstGeom>
        </p:spPr>
        <p:txBody>
          <a:bodyPr/>
          <a:lstStyle/>
          <a:p>
            <a:r>
              <a:rPr dirty="0"/>
              <a:t>Example of Data Logged and Stored</a:t>
            </a:r>
            <a:r>
              <a:rPr lang="en-US" dirty="0"/>
              <a:t> (6.5 m/s)</a:t>
            </a:r>
            <a:endParaRPr dirty="0"/>
          </a:p>
        </p:txBody>
      </p:sp>
      <p:pic>
        <p:nvPicPr>
          <p:cNvPr id="271" name="Picture 7" descr="Picture 7"/>
          <p:cNvPicPr>
            <a:picLocks noChangeAspect="1"/>
          </p:cNvPicPr>
          <p:nvPr/>
        </p:nvPicPr>
        <p:blipFill>
          <a:blip r:embed="rId2"/>
          <a:stretch>
            <a:fillRect/>
          </a:stretch>
        </p:blipFill>
        <p:spPr>
          <a:xfrm>
            <a:off x="141232" y="947381"/>
            <a:ext cx="8200204" cy="5318466"/>
          </a:xfrm>
          <a:prstGeom prst="rect">
            <a:avLst/>
          </a:prstGeom>
          <a:ln w="12700">
            <a:miter lim="400000"/>
          </a:ln>
        </p:spPr>
      </p:pic>
      <p:sp>
        <p:nvSpPr>
          <p:cNvPr id="272" name="Dashboards via Holoviews Python package  Basic dashboard served securely over web  EPICS PVs updated on 1 - 10 Hz range…"/>
          <p:cNvSpPr txBox="1"/>
          <p:nvPr/>
        </p:nvSpPr>
        <p:spPr>
          <a:xfrm>
            <a:off x="8566425" y="1472314"/>
            <a:ext cx="3139505" cy="4167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1400"/>
            </a:pPr>
            <a:r>
              <a:t>Dashboards via Holoviews Python package</a:t>
            </a:r>
            <a:br/>
            <a:br/>
            <a:r>
              <a:t>Basic dashboard served securely over web</a:t>
            </a:r>
            <a:br/>
            <a:br/>
            <a:r>
              <a:t>EPICS PVs updated on 1 - 10 Hz range</a:t>
            </a:r>
          </a:p>
          <a:p>
            <a:pPr>
              <a:defRPr sz="1400"/>
            </a:pPr>
            <a:endParaRPr/>
          </a:p>
          <a:p>
            <a:pPr>
              <a:defRPr sz="1400"/>
            </a:pPr>
            <a:r>
              <a:t>Data logging script for saving comprehensive data set for a single experimental run (tested over hours)</a:t>
            </a:r>
          </a:p>
          <a:p>
            <a:pPr>
              <a:defRPr sz="1400"/>
            </a:pPr>
            <a:endParaRPr/>
          </a:p>
          <a:p>
            <a:pPr>
              <a:defRPr sz="1400"/>
            </a:pPr>
            <a:r>
              <a:t>Scripts for combing logged camera images into movies</a:t>
            </a:r>
          </a:p>
          <a:p>
            <a:pPr>
              <a:defRPr sz="1400"/>
            </a:pPr>
            <a:endParaRPr/>
          </a:p>
          <a:p>
            <a:pPr>
              <a:defRPr sz="1400"/>
            </a:pPr>
            <a:r>
              <a:t>Scripts for plotting logged data traces over the course of a full experiment</a:t>
            </a:r>
          </a:p>
          <a:p>
            <a:pPr>
              <a:defRPr sz="1400"/>
            </a:pPr>
            <a:endParaRPr/>
          </a:p>
        </p:txBody>
      </p:sp>
      <p:sp>
        <p:nvSpPr>
          <p:cNvPr id="2" name="Slide Number Placeholder 1">
            <a:extLst>
              <a:ext uri="{FF2B5EF4-FFF2-40B4-BE49-F238E27FC236}">
                <a16:creationId xmlns:a16="http://schemas.microsoft.com/office/drawing/2014/main" id="{2657A0FD-4A06-C980-2536-4B5DCA6FEC0F}"/>
              </a:ext>
            </a:extLst>
          </p:cNvPr>
          <p:cNvSpPr>
            <a:spLocks noGrp="1"/>
          </p:cNvSpPr>
          <p:nvPr>
            <p:ph type="sldNum" sz="quarter" idx="2"/>
          </p:nvPr>
        </p:nvSpPr>
        <p:spPr/>
        <p:txBody>
          <a:bodyPr/>
          <a:lstStyle/>
          <a:p>
            <a:fld id="{86CB4B4D-7CA3-9044-876B-883B54F8677D}" type="slidenum">
              <a:rPr lang="en-US" smtClean="0"/>
              <a:t>16</a:t>
            </a:fld>
            <a:endParaRPr lang="en-US"/>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94801-2598-AB0D-0BB5-EC6E7A1B8D0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DB5AF43-3D07-72B6-33EF-3C7BA6F8AE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2451" y="928914"/>
            <a:ext cx="6669709" cy="5350933"/>
          </a:xfrm>
          <a:prstGeom prst="rect">
            <a:avLst/>
          </a:prstGeom>
        </p:spPr>
      </p:pic>
      <p:sp>
        <p:nvSpPr>
          <p:cNvPr id="7" name="Title 1">
            <a:extLst>
              <a:ext uri="{FF2B5EF4-FFF2-40B4-BE49-F238E27FC236}">
                <a16:creationId xmlns:a16="http://schemas.microsoft.com/office/drawing/2014/main" id="{344A9DB1-B667-F3AC-7DA2-B19A8CA987C5}"/>
              </a:ext>
            </a:extLst>
          </p:cNvPr>
          <p:cNvSpPr txBox="1">
            <a:spLocks/>
          </p:cNvSpPr>
          <p:nvPr/>
        </p:nvSpPr>
        <p:spPr>
          <a:xfrm>
            <a:off x="1348621" y="181718"/>
            <a:ext cx="10108895" cy="65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25 Hour Duration Run (Thermal / Vacuum)</a:t>
            </a:r>
          </a:p>
        </p:txBody>
      </p:sp>
      <p:sp>
        <p:nvSpPr>
          <p:cNvPr id="8" name="TextBox 7">
            <a:extLst>
              <a:ext uri="{FF2B5EF4-FFF2-40B4-BE49-F238E27FC236}">
                <a16:creationId xmlns:a16="http://schemas.microsoft.com/office/drawing/2014/main" id="{73173BC9-5977-796F-9F21-7FDAFBBEA47D}"/>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1</a:t>
            </a:r>
            <a:r>
              <a:rPr lang="en-US" sz="3200" baseline="30000" dirty="0">
                <a:solidFill>
                  <a:srgbClr val="FF0000"/>
                </a:solidFill>
              </a:rPr>
              <a:t>st</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7DF59222-309B-88D5-B169-10EC44C65C2E}"/>
              </a:ext>
            </a:extLst>
          </p:cNvPr>
          <p:cNvSpPr>
            <a:spLocks noGrp="1"/>
          </p:cNvSpPr>
          <p:nvPr>
            <p:ph type="sldNum" sz="quarter" idx="2"/>
          </p:nvPr>
        </p:nvSpPr>
        <p:spPr/>
        <p:txBody>
          <a:bodyPr/>
          <a:lstStyle/>
          <a:p>
            <a:fld id="{86CB4B4D-7CA3-9044-876B-883B54F8677D}" type="slidenum">
              <a:rPr lang="en-US" smtClean="0"/>
              <a:t>17</a:t>
            </a:fld>
            <a:endParaRPr lang="en-US"/>
          </a:p>
        </p:txBody>
      </p:sp>
      <p:sp>
        <p:nvSpPr>
          <p:cNvPr id="3" name="TextBox 2">
            <a:extLst>
              <a:ext uri="{FF2B5EF4-FFF2-40B4-BE49-F238E27FC236}">
                <a16:creationId xmlns:a16="http://schemas.microsoft.com/office/drawing/2014/main" id="{F54B861D-93DF-C3D0-B1F4-BBB805613585}"/>
              </a:ext>
            </a:extLst>
          </p:cNvPr>
          <p:cNvSpPr txBox="1"/>
          <p:nvPr/>
        </p:nvSpPr>
        <p:spPr>
          <a:xfrm>
            <a:off x="316523" y="6370854"/>
            <a:ext cx="27100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a:t>
            </a:r>
          </a:p>
        </p:txBody>
      </p:sp>
    </p:spTree>
    <p:extLst>
      <p:ext uri="{BB962C8B-B14F-4D97-AF65-F5344CB8AC3E}">
        <p14:creationId xmlns:p14="http://schemas.microsoft.com/office/powerpoint/2010/main" val="441477943"/>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9D38F4-C692-C9BB-DB1B-FEAADDEB71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2531" y="952500"/>
            <a:ext cx="6704007" cy="5378450"/>
          </a:xfrm>
          <a:prstGeom prst="rect">
            <a:avLst/>
          </a:prstGeom>
        </p:spPr>
      </p:pic>
      <p:sp>
        <p:nvSpPr>
          <p:cNvPr id="6" name="Title 1">
            <a:extLst>
              <a:ext uri="{FF2B5EF4-FFF2-40B4-BE49-F238E27FC236}">
                <a16:creationId xmlns:a16="http://schemas.microsoft.com/office/drawing/2014/main" id="{FEDD0861-D350-59C4-100D-B9A968CA05BC}"/>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36 Hour Duration Run (Thermal / Vacuum)</a:t>
            </a:r>
          </a:p>
        </p:txBody>
      </p:sp>
      <p:sp>
        <p:nvSpPr>
          <p:cNvPr id="7" name="TextBox 6">
            <a:extLst>
              <a:ext uri="{FF2B5EF4-FFF2-40B4-BE49-F238E27FC236}">
                <a16:creationId xmlns:a16="http://schemas.microsoft.com/office/drawing/2014/main" id="{C4D63ED2-7099-AB6B-4426-873A493663F2}"/>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2</a:t>
            </a:r>
            <a:r>
              <a:rPr lang="en-US" sz="3200" baseline="30000" dirty="0">
                <a:solidFill>
                  <a:srgbClr val="FF0000"/>
                </a:solidFill>
              </a:rPr>
              <a:t>nd</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8" name="TextBox 7">
            <a:extLst>
              <a:ext uri="{FF2B5EF4-FFF2-40B4-BE49-F238E27FC236}">
                <a16:creationId xmlns:a16="http://schemas.microsoft.com/office/drawing/2014/main" id="{204C0032-2DA7-7C82-165C-B5A17F1B2292}"/>
              </a:ext>
            </a:extLst>
          </p:cNvPr>
          <p:cNvSpPr txBox="1"/>
          <p:nvPr/>
        </p:nvSpPr>
        <p:spPr>
          <a:xfrm>
            <a:off x="9448800" y="1784350"/>
            <a:ext cx="215265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70C0"/>
                </a:solidFill>
                <a:effectLst/>
                <a:uFillTx/>
                <a:latin typeface="+mj-lt"/>
                <a:ea typeface="+mj-ea"/>
                <a:cs typeface="+mj-cs"/>
                <a:sym typeface="Calibri"/>
              </a:rPr>
              <a:t>Thermocouple fell off</a:t>
            </a:r>
          </a:p>
        </p:txBody>
      </p:sp>
      <p:sp>
        <p:nvSpPr>
          <p:cNvPr id="2" name="Slide Number Placeholder 1">
            <a:extLst>
              <a:ext uri="{FF2B5EF4-FFF2-40B4-BE49-F238E27FC236}">
                <a16:creationId xmlns:a16="http://schemas.microsoft.com/office/drawing/2014/main" id="{0A3DD98A-E733-039D-3803-9DB2B22308BF}"/>
              </a:ext>
            </a:extLst>
          </p:cNvPr>
          <p:cNvSpPr>
            <a:spLocks noGrp="1"/>
          </p:cNvSpPr>
          <p:nvPr>
            <p:ph type="sldNum" sz="quarter" idx="2"/>
          </p:nvPr>
        </p:nvSpPr>
        <p:spPr/>
        <p:txBody>
          <a:bodyPr/>
          <a:lstStyle/>
          <a:p>
            <a:fld id="{86CB4B4D-7CA3-9044-876B-883B54F8677D}" type="slidenum">
              <a:rPr lang="en-US" smtClean="0"/>
              <a:t>18</a:t>
            </a:fld>
            <a:endParaRPr lang="en-US"/>
          </a:p>
        </p:txBody>
      </p:sp>
      <p:sp>
        <p:nvSpPr>
          <p:cNvPr id="3" name="TextBox 2">
            <a:extLst>
              <a:ext uri="{FF2B5EF4-FFF2-40B4-BE49-F238E27FC236}">
                <a16:creationId xmlns:a16="http://schemas.microsoft.com/office/drawing/2014/main" id="{79C2502B-B887-1CEF-A8A2-29C1A184A9C4}"/>
              </a:ext>
            </a:extLst>
          </p:cNvPr>
          <p:cNvSpPr txBox="1"/>
          <p:nvPr/>
        </p:nvSpPr>
        <p:spPr>
          <a:xfrm>
            <a:off x="316523" y="6370854"/>
            <a:ext cx="271003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a:t>
            </a:r>
          </a:p>
        </p:txBody>
      </p:sp>
    </p:spTree>
    <p:extLst>
      <p:ext uri="{BB962C8B-B14F-4D97-AF65-F5344CB8AC3E}">
        <p14:creationId xmlns:p14="http://schemas.microsoft.com/office/powerpoint/2010/main" val="1439941154"/>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DA8D1-709E-D8A2-4245-FC18EB41CC7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19680195-3DEF-DB96-1C53-8CFCA51F5F81}"/>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Heat Exchanger tests (Thermal / Vacuum)</a:t>
            </a:r>
          </a:p>
        </p:txBody>
      </p:sp>
      <p:sp>
        <p:nvSpPr>
          <p:cNvPr id="7" name="TextBox 6">
            <a:extLst>
              <a:ext uri="{FF2B5EF4-FFF2-40B4-BE49-F238E27FC236}">
                <a16:creationId xmlns:a16="http://schemas.microsoft.com/office/drawing/2014/main" id="{098DDF8F-E9F1-A722-E964-D80E8B7397F3}"/>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Short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29A7DD21-086F-235F-02D0-E7134486F0D1}"/>
              </a:ext>
            </a:extLst>
          </p:cNvPr>
          <p:cNvSpPr>
            <a:spLocks noGrp="1"/>
          </p:cNvSpPr>
          <p:nvPr>
            <p:ph type="sldNum" sz="quarter" idx="2"/>
          </p:nvPr>
        </p:nvSpPr>
        <p:spPr/>
        <p:txBody>
          <a:bodyPr/>
          <a:lstStyle/>
          <a:p>
            <a:fld id="{86CB4B4D-7CA3-9044-876B-883B54F8677D}" type="slidenum">
              <a:rPr lang="en-US" smtClean="0"/>
              <a:t>19</a:t>
            </a:fld>
            <a:endParaRPr lang="en-US"/>
          </a:p>
        </p:txBody>
      </p:sp>
      <p:sp>
        <p:nvSpPr>
          <p:cNvPr id="3" name="TextBox 2">
            <a:extLst>
              <a:ext uri="{FF2B5EF4-FFF2-40B4-BE49-F238E27FC236}">
                <a16:creationId xmlns:a16="http://schemas.microsoft.com/office/drawing/2014/main" id="{B40DCD65-22B5-7F47-2DB4-29AE81875706}"/>
              </a:ext>
            </a:extLst>
          </p:cNvPr>
          <p:cNvSpPr txBox="1"/>
          <p:nvPr/>
        </p:nvSpPr>
        <p:spPr>
          <a:xfrm>
            <a:off x="316523" y="6370854"/>
            <a:ext cx="36061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 removed</a:t>
            </a:r>
          </a:p>
        </p:txBody>
      </p:sp>
      <p:pic>
        <p:nvPicPr>
          <p:cNvPr id="9" name="Picture 8">
            <a:extLst>
              <a:ext uri="{FF2B5EF4-FFF2-40B4-BE49-F238E27FC236}">
                <a16:creationId xmlns:a16="http://schemas.microsoft.com/office/drawing/2014/main" id="{09C807ED-C4A4-A62C-5FAD-34078941C1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7209" y="923207"/>
            <a:ext cx="6682154" cy="5360918"/>
          </a:xfrm>
          <a:prstGeom prst="rect">
            <a:avLst/>
          </a:prstGeom>
        </p:spPr>
      </p:pic>
      <p:sp>
        <p:nvSpPr>
          <p:cNvPr id="4" name="TextBox 3">
            <a:extLst>
              <a:ext uri="{FF2B5EF4-FFF2-40B4-BE49-F238E27FC236}">
                <a16:creationId xmlns:a16="http://schemas.microsoft.com/office/drawing/2014/main" id="{006C5559-E6FA-FD71-98F8-A54AF7BF2FD5}"/>
              </a:ext>
            </a:extLst>
          </p:cNvPr>
          <p:cNvSpPr txBox="1"/>
          <p:nvPr/>
        </p:nvSpPr>
        <p:spPr>
          <a:xfrm>
            <a:off x="9349991" y="5968721"/>
            <a:ext cx="1251020"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minutes</a:t>
            </a:r>
          </a:p>
        </p:txBody>
      </p:sp>
    </p:spTree>
    <p:extLst>
      <p:ext uri="{BB962C8B-B14F-4D97-AF65-F5344CB8AC3E}">
        <p14:creationId xmlns:p14="http://schemas.microsoft.com/office/powerpoint/2010/main" val="2383729156"/>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DC94E-25A3-5762-B3D4-262988B85602}"/>
              </a:ext>
            </a:extLst>
          </p:cNvPr>
          <p:cNvSpPr>
            <a:spLocks noGrp="1"/>
          </p:cNvSpPr>
          <p:nvPr>
            <p:ph type="title"/>
          </p:nvPr>
        </p:nvSpPr>
        <p:spPr/>
        <p:txBody>
          <a:bodyPr>
            <a:noAutofit/>
          </a:bodyPr>
          <a:lstStyle/>
          <a:p>
            <a:r>
              <a:rPr lang="en-US" dirty="0"/>
              <a:t>Liquid metal (LM) targets: Introduction</a:t>
            </a:r>
            <a:endParaRPr lang="en-US" sz="1800" dirty="0"/>
          </a:p>
        </p:txBody>
      </p:sp>
      <p:sp>
        <p:nvSpPr>
          <p:cNvPr id="3" name="Text Placeholder 2">
            <a:extLst>
              <a:ext uri="{FF2B5EF4-FFF2-40B4-BE49-F238E27FC236}">
                <a16:creationId xmlns:a16="http://schemas.microsoft.com/office/drawing/2014/main" id="{CBE7C60C-A816-545F-8D09-4CDAECFFE04B}"/>
              </a:ext>
            </a:extLst>
          </p:cNvPr>
          <p:cNvSpPr>
            <a:spLocks noGrp="1"/>
          </p:cNvSpPr>
          <p:nvPr>
            <p:ph type="body" idx="1"/>
          </p:nvPr>
        </p:nvSpPr>
        <p:spPr/>
        <p:txBody>
          <a:bodyPr>
            <a:normAutofit fontScale="85000" lnSpcReduction="10000"/>
          </a:bodyPr>
          <a:lstStyle/>
          <a:p>
            <a:r>
              <a:rPr lang="en-US" dirty="0"/>
              <a:t>The very large power in electron beams needed to generate positrons require that solid tantalum, tungsten, or tungsten-rhenium targets have some means of heat removal, e.g. by cooling high speed rotating discs of such materials.</a:t>
            </a:r>
          </a:p>
          <a:p>
            <a:r>
              <a:rPr lang="en-US" dirty="0"/>
              <a:t>The mechanical complexity of such rotating discs in the ultra high vacuum of an accelerator beam line suggests that other target possibilities be considered.</a:t>
            </a:r>
          </a:p>
          <a:p>
            <a:r>
              <a:rPr lang="en-US" dirty="0"/>
              <a:t>A free surface liquid metal jet target possesses some advantages. It is conceptually simple compared to a solid metal target, it can operate directly in an ultra high vacuum environment due to the very low vapor pressure of LMs used, it can handle very high heat loads and act directly as target coolant.</a:t>
            </a:r>
          </a:p>
          <a:p>
            <a:r>
              <a:rPr lang="en-US" dirty="0"/>
              <a:t>Two possible eutectics are </a:t>
            </a:r>
            <a:r>
              <a:rPr lang="en-US" dirty="0" err="1"/>
              <a:t>GaInSn</a:t>
            </a:r>
            <a:r>
              <a:rPr lang="en-US" dirty="0"/>
              <a:t> and </a:t>
            </a:r>
            <a:r>
              <a:rPr lang="en-US" dirty="0" err="1"/>
              <a:t>PbBi</a:t>
            </a:r>
            <a:r>
              <a:rPr lang="en-US" dirty="0"/>
              <a:t>.  </a:t>
            </a:r>
            <a:r>
              <a:rPr lang="en-US" dirty="0" err="1"/>
              <a:t>GaInSn</a:t>
            </a:r>
            <a:r>
              <a:rPr lang="en-US" dirty="0"/>
              <a:t> is a liquid at 20°C while </a:t>
            </a:r>
            <a:r>
              <a:rPr lang="en-US" dirty="0" err="1"/>
              <a:t>PbBi</a:t>
            </a:r>
            <a:r>
              <a:rPr lang="en-US" dirty="0"/>
              <a:t> requires operation at 150°C.  </a:t>
            </a:r>
            <a:r>
              <a:rPr lang="en-US" dirty="0" err="1"/>
              <a:t>PbBi</a:t>
            </a:r>
            <a:r>
              <a:rPr lang="en-US" dirty="0"/>
              <a:t> is preferable for positron production because of its higher Z and density. But since </a:t>
            </a:r>
            <a:r>
              <a:rPr lang="en-US" dirty="0" err="1"/>
              <a:t>GaInSn</a:t>
            </a:r>
            <a:r>
              <a:rPr lang="en-US" dirty="0"/>
              <a:t> is a liquid at room temperature, it was selected for this prototype.</a:t>
            </a:r>
          </a:p>
        </p:txBody>
      </p:sp>
      <p:sp>
        <p:nvSpPr>
          <p:cNvPr id="4" name="Slide Number Placeholder 3">
            <a:extLst>
              <a:ext uri="{FF2B5EF4-FFF2-40B4-BE49-F238E27FC236}">
                <a16:creationId xmlns:a16="http://schemas.microsoft.com/office/drawing/2014/main" id="{D708F973-B443-526A-4D2A-BFB1F5E9FF7B}"/>
              </a:ext>
            </a:extLst>
          </p:cNvPr>
          <p:cNvSpPr>
            <a:spLocks noGrp="1"/>
          </p:cNvSpPr>
          <p:nvPr>
            <p:ph type="sldNum" sz="quarter" idx="2"/>
          </p:nvPr>
        </p:nvSpPr>
        <p:spPr/>
        <p:txBody>
          <a:bodyPr/>
          <a:lstStyle/>
          <a:p>
            <a:fld id="{86CB4B4D-7CA3-9044-876B-883B54F8677D}" type="slidenum">
              <a:rPr lang="en-US" smtClean="0"/>
              <a:t>2</a:t>
            </a:fld>
            <a:endParaRPr lang="en-US"/>
          </a:p>
        </p:txBody>
      </p:sp>
    </p:spTree>
    <p:extLst>
      <p:ext uri="{BB962C8B-B14F-4D97-AF65-F5344CB8AC3E}">
        <p14:creationId xmlns:p14="http://schemas.microsoft.com/office/powerpoint/2010/main" val="220355879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99C4E-97CA-7088-73AF-70CAB948521F}"/>
              </a:ext>
            </a:extLst>
          </p:cNvPr>
          <p:cNvSpPr>
            <a:spLocks noGrp="1"/>
          </p:cNvSpPr>
          <p:nvPr>
            <p:ph type="title"/>
          </p:nvPr>
        </p:nvSpPr>
        <p:spPr/>
        <p:txBody>
          <a:bodyPr/>
          <a:lstStyle/>
          <a:p>
            <a:r>
              <a:rPr lang="en-US" dirty="0"/>
              <a:t>36 Hour Duration Gun (Start / End)</a:t>
            </a:r>
          </a:p>
        </p:txBody>
      </p:sp>
      <p:pic>
        <p:nvPicPr>
          <p:cNvPr id="5" name="Picture 4">
            <a:extLst>
              <a:ext uri="{FF2B5EF4-FFF2-40B4-BE49-F238E27FC236}">
                <a16:creationId xmlns:a16="http://schemas.microsoft.com/office/drawing/2014/main" id="{69E6C436-71CF-1B85-5EDB-2DE0F1A1F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330474"/>
            <a:ext cx="5874787" cy="4453468"/>
          </a:xfrm>
          <a:prstGeom prst="rect">
            <a:avLst/>
          </a:prstGeom>
        </p:spPr>
      </p:pic>
      <p:pic>
        <p:nvPicPr>
          <p:cNvPr id="7" name="Picture 6">
            <a:extLst>
              <a:ext uri="{FF2B5EF4-FFF2-40B4-BE49-F238E27FC236}">
                <a16:creationId xmlns:a16="http://schemas.microsoft.com/office/drawing/2014/main" id="{E72733A9-AE2F-3B64-0AF2-FBDDBADC5E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157" y="1330475"/>
            <a:ext cx="5874786" cy="4453467"/>
          </a:xfrm>
          <a:prstGeom prst="rect">
            <a:avLst/>
          </a:prstGeom>
        </p:spPr>
      </p:pic>
      <p:sp>
        <p:nvSpPr>
          <p:cNvPr id="3" name="Slide Number Placeholder 2">
            <a:extLst>
              <a:ext uri="{FF2B5EF4-FFF2-40B4-BE49-F238E27FC236}">
                <a16:creationId xmlns:a16="http://schemas.microsoft.com/office/drawing/2014/main" id="{851C6FA0-4A02-10DF-5C5B-BC2406B6E76E}"/>
              </a:ext>
            </a:extLst>
          </p:cNvPr>
          <p:cNvSpPr>
            <a:spLocks noGrp="1"/>
          </p:cNvSpPr>
          <p:nvPr>
            <p:ph type="sldNum" sz="quarter" idx="2"/>
          </p:nvPr>
        </p:nvSpPr>
        <p:spPr/>
        <p:txBody>
          <a:bodyPr/>
          <a:lstStyle/>
          <a:p>
            <a:fld id="{86CB4B4D-7CA3-9044-876B-883B54F8677D}" type="slidenum">
              <a:rPr lang="en-US" smtClean="0"/>
              <a:t>20</a:t>
            </a:fld>
            <a:endParaRPr lang="en-US"/>
          </a:p>
        </p:txBody>
      </p:sp>
    </p:spTree>
    <p:extLst>
      <p:ext uri="{BB962C8B-B14F-4D97-AF65-F5344CB8AC3E}">
        <p14:creationId xmlns:p14="http://schemas.microsoft.com/office/powerpoint/2010/main" val="225522267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DC2E-54C2-02CE-E0DF-EE6D2357AF37}"/>
              </a:ext>
            </a:extLst>
          </p:cNvPr>
          <p:cNvSpPr>
            <a:spLocks noGrp="1"/>
          </p:cNvSpPr>
          <p:nvPr>
            <p:ph type="title"/>
          </p:nvPr>
        </p:nvSpPr>
        <p:spPr/>
        <p:txBody>
          <a:bodyPr/>
          <a:lstStyle/>
          <a:p>
            <a:r>
              <a:rPr lang="en-US" dirty="0"/>
              <a:t>Time Lapse video</a:t>
            </a:r>
          </a:p>
        </p:txBody>
      </p:sp>
      <p:pic>
        <p:nvPicPr>
          <p:cNvPr id="4" name="long_run_20260311">
            <a:hlinkClick r:id="" action="ppaction://media"/>
            <a:extLst>
              <a:ext uri="{FF2B5EF4-FFF2-40B4-BE49-F238E27FC236}">
                <a16:creationId xmlns:a16="http://schemas.microsoft.com/office/drawing/2014/main" id="{378ADCFE-D455-A47D-2980-B841D9D4CE9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73894" y="892402"/>
            <a:ext cx="9650563" cy="5428442"/>
          </a:xfrm>
          <a:prstGeom prst="rect">
            <a:avLst/>
          </a:prstGeom>
        </p:spPr>
      </p:pic>
      <p:sp>
        <p:nvSpPr>
          <p:cNvPr id="3" name="Slide Number Placeholder 2">
            <a:extLst>
              <a:ext uri="{FF2B5EF4-FFF2-40B4-BE49-F238E27FC236}">
                <a16:creationId xmlns:a16="http://schemas.microsoft.com/office/drawing/2014/main" id="{C5A56B48-DC7F-0398-E3CB-92B3AED14C72}"/>
              </a:ext>
            </a:extLst>
          </p:cNvPr>
          <p:cNvSpPr>
            <a:spLocks noGrp="1"/>
          </p:cNvSpPr>
          <p:nvPr>
            <p:ph type="sldNum" sz="quarter" idx="2"/>
          </p:nvPr>
        </p:nvSpPr>
        <p:spPr/>
        <p:txBody>
          <a:bodyPr/>
          <a:lstStyle/>
          <a:p>
            <a:fld id="{86CB4B4D-7CA3-9044-876B-883B54F8677D}" type="slidenum">
              <a:rPr lang="en-US" smtClean="0"/>
              <a:t>21</a:t>
            </a:fld>
            <a:endParaRPr lang="en-US"/>
          </a:p>
        </p:txBody>
      </p:sp>
    </p:spTree>
    <p:extLst>
      <p:ext uri="{BB962C8B-B14F-4D97-AF65-F5344CB8AC3E}">
        <p14:creationId xmlns:p14="http://schemas.microsoft.com/office/powerpoint/2010/main" val="12581646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6DC2E-54C2-02CE-E0DF-EE6D2357AF37}"/>
              </a:ext>
            </a:extLst>
          </p:cNvPr>
          <p:cNvSpPr>
            <a:spLocks noGrp="1"/>
          </p:cNvSpPr>
          <p:nvPr>
            <p:ph type="title"/>
          </p:nvPr>
        </p:nvSpPr>
        <p:spPr/>
        <p:txBody>
          <a:bodyPr/>
          <a:lstStyle/>
          <a:p>
            <a:r>
              <a:rPr lang="en-US" dirty="0"/>
              <a:t>Jet Images (beam direction / side view)</a:t>
            </a:r>
          </a:p>
        </p:txBody>
      </p:sp>
      <p:sp>
        <p:nvSpPr>
          <p:cNvPr id="3" name="Slide Number Placeholder 2">
            <a:extLst>
              <a:ext uri="{FF2B5EF4-FFF2-40B4-BE49-F238E27FC236}">
                <a16:creationId xmlns:a16="http://schemas.microsoft.com/office/drawing/2014/main" id="{C5A56B48-DC7F-0398-E3CB-92B3AED14C72}"/>
              </a:ext>
            </a:extLst>
          </p:cNvPr>
          <p:cNvSpPr>
            <a:spLocks noGrp="1"/>
          </p:cNvSpPr>
          <p:nvPr>
            <p:ph type="sldNum" sz="quarter" idx="2"/>
          </p:nvPr>
        </p:nvSpPr>
        <p:spPr/>
        <p:txBody>
          <a:bodyPr/>
          <a:lstStyle/>
          <a:p>
            <a:fld id="{86CB4B4D-7CA3-9044-876B-883B54F8677D}" type="slidenum">
              <a:rPr lang="en-US" smtClean="0"/>
              <a:t>22</a:t>
            </a:fld>
            <a:endParaRPr lang="en-US"/>
          </a:p>
        </p:txBody>
      </p:sp>
      <p:pic>
        <p:nvPicPr>
          <p:cNvPr id="5" name="Picture 4">
            <a:extLst>
              <a:ext uri="{FF2B5EF4-FFF2-40B4-BE49-F238E27FC236}">
                <a16:creationId xmlns:a16="http://schemas.microsoft.com/office/drawing/2014/main" id="{AAFE9093-3B92-AFC8-15D7-ECA19339E9D6}"/>
              </a:ext>
            </a:extLst>
          </p:cNvPr>
          <p:cNvPicPr>
            <a:picLocks noChangeAspect="1"/>
          </p:cNvPicPr>
          <p:nvPr/>
        </p:nvPicPr>
        <p:blipFill>
          <a:blip r:embed="rId2"/>
          <a:stretch>
            <a:fillRect/>
          </a:stretch>
        </p:blipFill>
        <p:spPr>
          <a:xfrm>
            <a:off x="946779" y="904351"/>
            <a:ext cx="9637484" cy="5421085"/>
          </a:xfrm>
          <a:prstGeom prst="rect">
            <a:avLst/>
          </a:prstGeom>
        </p:spPr>
      </p:pic>
    </p:spTree>
    <p:extLst>
      <p:ext uri="{BB962C8B-B14F-4D97-AF65-F5344CB8AC3E}">
        <p14:creationId xmlns:p14="http://schemas.microsoft.com/office/powerpoint/2010/main" val="2709765522"/>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F42B5-38C3-B902-E464-68954560BACD}"/>
              </a:ext>
            </a:extLst>
          </p:cNvPr>
          <p:cNvSpPr>
            <a:spLocks noGrp="1"/>
          </p:cNvSpPr>
          <p:nvPr>
            <p:ph type="title"/>
          </p:nvPr>
        </p:nvSpPr>
        <p:spPr/>
        <p:txBody>
          <a:bodyPr/>
          <a:lstStyle/>
          <a:p>
            <a:r>
              <a:rPr lang="en-US" dirty="0"/>
              <a:t>Effect of magnetic field on jet flow (6.5 m/s)</a:t>
            </a:r>
          </a:p>
        </p:txBody>
      </p:sp>
      <p:pic>
        <p:nvPicPr>
          <p:cNvPr id="7" name="Picture 6">
            <a:extLst>
              <a:ext uri="{FF2B5EF4-FFF2-40B4-BE49-F238E27FC236}">
                <a16:creationId xmlns:a16="http://schemas.microsoft.com/office/drawing/2014/main" id="{0F26D668-BF4C-1CD7-1431-6E1B564F322B}"/>
              </a:ext>
            </a:extLst>
          </p:cNvPr>
          <p:cNvPicPr>
            <a:picLocks noChangeAspect="1"/>
          </p:cNvPicPr>
          <p:nvPr/>
        </p:nvPicPr>
        <p:blipFill>
          <a:blip r:embed="rId2"/>
          <a:stretch>
            <a:fillRect/>
          </a:stretch>
        </p:blipFill>
        <p:spPr>
          <a:xfrm>
            <a:off x="93638" y="2032000"/>
            <a:ext cx="3929796" cy="3155950"/>
          </a:xfrm>
          <a:prstGeom prst="rect">
            <a:avLst/>
          </a:prstGeom>
        </p:spPr>
      </p:pic>
      <p:pic>
        <p:nvPicPr>
          <p:cNvPr id="9" name="Picture 8">
            <a:extLst>
              <a:ext uri="{FF2B5EF4-FFF2-40B4-BE49-F238E27FC236}">
                <a16:creationId xmlns:a16="http://schemas.microsoft.com/office/drawing/2014/main" id="{B033BE98-87B2-9D8E-3F05-3B3F5F2F69B6}"/>
              </a:ext>
            </a:extLst>
          </p:cNvPr>
          <p:cNvPicPr>
            <a:picLocks noChangeAspect="1"/>
          </p:cNvPicPr>
          <p:nvPr/>
        </p:nvPicPr>
        <p:blipFill>
          <a:blip r:embed="rId3"/>
          <a:stretch>
            <a:fillRect/>
          </a:stretch>
        </p:blipFill>
        <p:spPr>
          <a:xfrm>
            <a:off x="4194013" y="1921213"/>
            <a:ext cx="4382744" cy="3438187"/>
          </a:xfrm>
          <a:prstGeom prst="rect">
            <a:avLst/>
          </a:prstGeom>
        </p:spPr>
      </p:pic>
      <p:pic>
        <p:nvPicPr>
          <p:cNvPr id="11" name="Picture 10">
            <a:extLst>
              <a:ext uri="{FF2B5EF4-FFF2-40B4-BE49-F238E27FC236}">
                <a16:creationId xmlns:a16="http://schemas.microsoft.com/office/drawing/2014/main" id="{FA570CAA-AF2A-7381-A943-A19C2923394A}"/>
              </a:ext>
            </a:extLst>
          </p:cNvPr>
          <p:cNvPicPr>
            <a:picLocks noChangeAspect="1"/>
          </p:cNvPicPr>
          <p:nvPr/>
        </p:nvPicPr>
        <p:blipFill>
          <a:blip r:embed="rId4"/>
          <a:stretch>
            <a:fillRect/>
          </a:stretch>
        </p:blipFill>
        <p:spPr>
          <a:xfrm>
            <a:off x="8979649" y="933449"/>
            <a:ext cx="3030583" cy="5387703"/>
          </a:xfrm>
          <a:prstGeom prst="rect">
            <a:avLst/>
          </a:prstGeom>
        </p:spPr>
      </p:pic>
      <p:sp>
        <p:nvSpPr>
          <p:cNvPr id="12" name="TextBox 11">
            <a:extLst>
              <a:ext uri="{FF2B5EF4-FFF2-40B4-BE49-F238E27FC236}">
                <a16:creationId xmlns:a16="http://schemas.microsoft.com/office/drawing/2014/main" id="{C9848B51-45B7-C0B5-60DA-58C6A7C87DC7}"/>
              </a:ext>
            </a:extLst>
          </p:cNvPr>
          <p:cNvSpPr txBox="1"/>
          <p:nvPr/>
        </p:nvSpPr>
        <p:spPr>
          <a:xfrm>
            <a:off x="457200" y="967108"/>
            <a:ext cx="81026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t>A 3 x 1 ½” NdFeB N52 magnet was used to investigate the effect of a magnetic field on the jet behavior.</a:t>
            </a:r>
            <a:endParaRPr kumimoji="0" lang="en-US" sz="2800" b="0" i="0" u="none" strike="noStrike" cap="none" spc="0" normalizeH="0" baseline="0" dirty="0">
              <a:ln>
                <a:noFill/>
              </a:ln>
              <a:solidFill>
                <a:srgbClr val="000000"/>
              </a:solidFill>
              <a:effectLst/>
              <a:uFillTx/>
              <a:latin typeface="+mj-lt"/>
              <a:ea typeface="+mj-ea"/>
              <a:cs typeface="+mj-cs"/>
              <a:sym typeface="Calibri"/>
            </a:endParaRPr>
          </a:p>
        </p:txBody>
      </p:sp>
      <p:sp>
        <p:nvSpPr>
          <p:cNvPr id="13" name="TextBox 12">
            <a:extLst>
              <a:ext uri="{FF2B5EF4-FFF2-40B4-BE49-F238E27FC236}">
                <a16:creationId xmlns:a16="http://schemas.microsoft.com/office/drawing/2014/main" id="{0EE7D74E-7F31-2B29-95D7-C1D0D8513544}"/>
              </a:ext>
            </a:extLst>
          </p:cNvPr>
          <p:cNvSpPr txBox="1"/>
          <p:nvPr/>
        </p:nvSpPr>
        <p:spPr>
          <a:xfrm>
            <a:off x="294603" y="5359400"/>
            <a:ext cx="8483600"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800" dirty="0"/>
              <a:t>At the jet center, 19.5 mm from the magnet, the B field is 2400 Gauss – </a:t>
            </a:r>
            <a:r>
              <a:rPr lang="en-US" sz="2800" dirty="0">
                <a:solidFill>
                  <a:srgbClr val="FF0000"/>
                </a:solidFill>
              </a:rPr>
              <a:t>no measurable impact on jet</a:t>
            </a:r>
            <a:endParaRPr kumimoji="0" lang="en-US" sz="2800" b="0" i="0" u="none" strike="noStrike" cap="none" spc="0" normalizeH="0" baseline="0" dirty="0">
              <a:ln>
                <a:noFill/>
              </a:ln>
              <a:solidFill>
                <a:srgbClr val="FF0000"/>
              </a:solidFill>
              <a:effectLst/>
              <a:uFillTx/>
              <a:latin typeface="+mj-lt"/>
              <a:ea typeface="+mj-ea"/>
              <a:cs typeface="+mj-cs"/>
              <a:sym typeface="Calibri"/>
            </a:endParaRPr>
          </a:p>
        </p:txBody>
      </p:sp>
      <p:sp>
        <p:nvSpPr>
          <p:cNvPr id="3" name="Slide Number Placeholder 2">
            <a:extLst>
              <a:ext uri="{FF2B5EF4-FFF2-40B4-BE49-F238E27FC236}">
                <a16:creationId xmlns:a16="http://schemas.microsoft.com/office/drawing/2014/main" id="{E091389E-A149-1963-A889-5FE3B93AA124}"/>
              </a:ext>
            </a:extLst>
          </p:cNvPr>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81934939"/>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Title 8"/>
          <p:cNvSpPr txBox="1">
            <a:spLocks noGrp="1"/>
          </p:cNvSpPr>
          <p:nvPr>
            <p:ph type="title"/>
          </p:nvPr>
        </p:nvSpPr>
        <p:spPr>
          <a:xfrm>
            <a:off x="1244906" y="122754"/>
            <a:ext cx="10108894" cy="657842"/>
          </a:xfrm>
          <a:prstGeom prst="rect">
            <a:avLst/>
          </a:prstGeom>
        </p:spPr>
        <p:txBody>
          <a:bodyPr/>
          <a:lstStyle/>
          <a:p>
            <a:r>
              <a:rPr dirty="0" err="1"/>
              <a:t>Liquiflo</a:t>
            </a:r>
            <a:r>
              <a:rPr dirty="0"/>
              <a:t> Gear Pump</a:t>
            </a:r>
            <a:r>
              <a:rPr lang="en-US" dirty="0"/>
              <a:t>:</a:t>
            </a:r>
            <a:r>
              <a:rPr dirty="0"/>
              <a:t> Flow vs Speed Curve</a:t>
            </a:r>
          </a:p>
        </p:txBody>
      </p:sp>
      <p:pic>
        <p:nvPicPr>
          <p:cNvPr id="307" name="Picture 11" descr="Picture 11"/>
          <p:cNvPicPr>
            <a:picLocks noChangeAspect="1"/>
          </p:cNvPicPr>
          <p:nvPr/>
        </p:nvPicPr>
        <p:blipFill>
          <a:blip r:embed="rId2"/>
          <a:stretch>
            <a:fillRect/>
          </a:stretch>
        </p:blipFill>
        <p:spPr>
          <a:xfrm>
            <a:off x="96688" y="2176466"/>
            <a:ext cx="4198057" cy="1989233"/>
          </a:xfrm>
          <a:prstGeom prst="rect">
            <a:avLst/>
          </a:prstGeom>
          <a:ln w="12700">
            <a:miter lim="400000"/>
          </a:ln>
        </p:spPr>
      </p:pic>
      <p:sp>
        <p:nvSpPr>
          <p:cNvPr id="308" name="TextBox 15"/>
          <p:cNvSpPr txBox="1"/>
          <p:nvPr/>
        </p:nvSpPr>
        <p:spPr>
          <a:xfrm>
            <a:off x="426719" y="4446025"/>
            <a:ext cx="11114550" cy="15696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285750" indent="-285750">
              <a:buFont typeface="Arial" panose="020B0604020202020204" pitchFamily="34" charset="0"/>
              <a:buChar char="•"/>
              <a:defRPr>
                <a:latin typeface="Calibri Light"/>
                <a:ea typeface="Calibri Light"/>
                <a:cs typeface="Calibri Light"/>
                <a:sym typeface="Calibri Light"/>
              </a:defRPr>
            </a:pPr>
            <a:r>
              <a:rPr lang="en-US" sz="2400" dirty="0"/>
              <a:t>Pump manufacture data </a:t>
            </a:r>
            <a:r>
              <a:rPr sz="2400" dirty="0"/>
              <a:t>give</a:t>
            </a:r>
            <a:r>
              <a:rPr lang="en-US" sz="2400" dirty="0"/>
              <a:t>s</a:t>
            </a:r>
            <a:r>
              <a:rPr sz="2400" dirty="0"/>
              <a:t> </a:t>
            </a:r>
            <a:r>
              <a:rPr sz="2400" i="1" dirty="0"/>
              <a:t>Flow = 6.14 x 10</a:t>
            </a:r>
            <a:r>
              <a:rPr sz="2400" i="1" baseline="30000" dirty="0"/>
              <a:t>-3</a:t>
            </a:r>
            <a:r>
              <a:rPr sz="2400" i="1" dirty="0"/>
              <a:t> </a:t>
            </a:r>
            <a:r>
              <a:rPr lang="en-US" sz="2400" i="1" dirty="0"/>
              <a:t>* Pump RPM</a:t>
            </a:r>
            <a:r>
              <a:rPr sz="2400" i="1" baseline="30000" dirty="0"/>
              <a:t>  </a:t>
            </a:r>
            <a:r>
              <a:rPr sz="2400" i="1" dirty="0"/>
              <a:t>- 0.76 </a:t>
            </a:r>
            <a:endParaRPr lang="en-US" sz="2400" i="1" dirty="0"/>
          </a:p>
          <a:p>
            <a:pPr marL="285750" indent="-285750">
              <a:buFont typeface="Arial" panose="020B0604020202020204" pitchFamily="34" charset="0"/>
              <a:buChar char="•"/>
              <a:defRPr>
                <a:latin typeface="Calibri Light"/>
                <a:ea typeface="Calibri Light"/>
                <a:cs typeface="Calibri Light"/>
                <a:sym typeface="Calibri Light"/>
              </a:defRPr>
            </a:pPr>
            <a:r>
              <a:rPr sz="2400" dirty="0"/>
              <a:t>At 1588 RPM, the fitted flow rate is 8.99 GPM, while the </a:t>
            </a:r>
            <a:r>
              <a:rPr sz="2400" dirty="0" err="1"/>
              <a:t>Liquiflo</a:t>
            </a:r>
            <a:r>
              <a:rPr sz="2400" dirty="0"/>
              <a:t> curve gives 9 GPM</a:t>
            </a:r>
          </a:p>
          <a:p>
            <a:pPr marL="285750" indent="-285750">
              <a:buFont typeface="Arial" panose="020B0604020202020204" pitchFamily="34" charset="0"/>
              <a:buChar char="•"/>
              <a:defRPr>
                <a:latin typeface="Calibri Light"/>
                <a:ea typeface="Calibri Light"/>
                <a:cs typeface="Calibri Light"/>
                <a:sym typeface="Calibri Light"/>
              </a:defRPr>
            </a:pPr>
            <a:r>
              <a:rPr sz="2400" dirty="0"/>
              <a:t>Also plotted in red is the curve Flow = 9/1588 speed, based on the amount pumped per revolution.</a:t>
            </a:r>
          </a:p>
        </p:txBody>
      </p:sp>
      <p:pic>
        <p:nvPicPr>
          <p:cNvPr id="309" name="Picture 17" descr="Picture 17"/>
          <p:cNvPicPr>
            <a:picLocks noChangeAspect="1"/>
          </p:cNvPicPr>
          <p:nvPr/>
        </p:nvPicPr>
        <p:blipFill>
          <a:blip r:embed="rId3"/>
          <a:stretch>
            <a:fillRect/>
          </a:stretch>
        </p:blipFill>
        <p:spPr>
          <a:xfrm>
            <a:off x="4412730" y="1996023"/>
            <a:ext cx="4067152" cy="2404405"/>
          </a:xfrm>
          <a:prstGeom prst="rect">
            <a:avLst/>
          </a:prstGeom>
          <a:ln w="12700">
            <a:miter lim="400000"/>
          </a:ln>
        </p:spPr>
      </p:pic>
      <p:pic>
        <p:nvPicPr>
          <p:cNvPr id="310" name="Picture 4" descr="Picture 4"/>
          <p:cNvPicPr>
            <a:picLocks noChangeAspect="1"/>
          </p:cNvPicPr>
          <p:nvPr/>
        </p:nvPicPr>
        <p:blipFill>
          <a:blip r:embed="rId4"/>
          <a:stretch>
            <a:fillRect/>
          </a:stretch>
        </p:blipFill>
        <p:spPr>
          <a:xfrm>
            <a:off x="8668206" y="1941738"/>
            <a:ext cx="3360249" cy="2611831"/>
          </a:xfrm>
          <a:prstGeom prst="rect">
            <a:avLst/>
          </a:prstGeom>
          <a:ln w="12700">
            <a:miter lim="400000"/>
          </a:ln>
        </p:spPr>
      </p:pic>
      <p:sp>
        <p:nvSpPr>
          <p:cNvPr id="311" name="TextBox 1"/>
          <p:cNvSpPr txBox="1"/>
          <p:nvPr/>
        </p:nvSpPr>
        <p:spPr>
          <a:xfrm>
            <a:off x="426718" y="880478"/>
            <a:ext cx="11531397"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latin typeface="Calibri Light"/>
                <a:ea typeface="Calibri Light"/>
                <a:cs typeface="Calibri Light"/>
                <a:sym typeface="Calibri Light"/>
              </a:defRPr>
            </a:lvl1pPr>
          </a:lstStyle>
          <a:p>
            <a:pPr marL="285750" indent="-285750">
              <a:buFont typeface="Arial" panose="020B0604020202020204" pitchFamily="34" charset="0"/>
              <a:buChar char="•"/>
            </a:pPr>
            <a:r>
              <a:rPr lang="en-US" sz="2000" dirty="0"/>
              <a:t>The </a:t>
            </a:r>
            <a:r>
              <a:rPr sz="2000" dirty="0"/>
              <a:t>Flow </a:t>
            </a:r>
            <a:r>
              <a:rPr lang="en-US" sz="2000" dirty="0"/>
              <a:t>(GPM) </a:t>
            </a:r>
            <a:r>
              <a:rPr sz="2000" dirty="0"/>
              <a:t>vs Speed Curve</a:t>
            </a:r>
            <a:r>
              <a:rPr lang="en-US" sz="2000" dirty="0"/>
              <a:t> (RPM)</a:t>
            </a:r>
            <a:r>
              <a:rPr sz="2000" dirty="0"/>
              <a:t> and the Performance Curve provided by the manufacturer for a 2.45 </a:t>
            </a:r>
            <a:r>
              <a:rPr sz="2000" dirty="0" err="1"/>
              <a:t>cP</a:t>
            </a:r>
            <a:r>
              <a:rPr sz="2000" dirty="0"/>
              <a:t> fluid (viscosity of </a:t>
            </a:r>
            <a:r>
              <a:rPr sz="2000" dirty="0" err="1"/>
              <a:t>GaInSn</a:t>
            </a:r>
            <a:r>
              <a:rPr sz="2000" dirty="0"/>
              <a:t> at room temperature) are needed</a:t>
            </a:r>
            <a:endParaRPr lang="en-US" sz="2000" dirty="0"/>
          </a:p>
          <a:p>
            <a:pPr marL="285750" indent="-285750">
              <a:buFont typeface="Arial" panose="020B0604020202020204" pitchFamily="34" charset="0"/>
              <a:buChar char="•"/>
            </a:pPr>
            <a:r>
              <a:rPr sz="2000" dirty="0"/>
              <a:t>The performance curve shows that the flow rate is essentially independent of the differential pressure.</a:t>
            </a:r>
          </a:p>
        </p:txBody>
      </p:sp>
      <p:sp>
        <p:nvSpPr>
          <p:cNvPr id="2" name="Slide Number Placeholder 1">
            <a:extLst>
              <a:ext uri="{FF2B5EF4-FFF2-40B4-BE49-F238E27FC236}">
                <a16:creationId xmlns:a16="http://schemas.microsoft.com/office/drawing/2014/main" id="{FA001D1E-3137-8C0F-1EAE-38A8542B1398}"/>
              </a:ext>
            </a:extLst>
          </p:cNvPr>
          <p:cNvSpPr>
            <a:spLocks noGrp="1"/>
          </p:cNvSpPr>
          <p:nvPr>
            <p:ph type="sldNum" sz="quarter" idx="2"/>
          </p:nvPr>
        </p:nvSpPr>
        <p:spPr/>
        <p:txBody>
          <a:bodyPr/>
          <a:lstStyle/>
          <a:p>
            <a:fld id="{86CB4B4D-7CA3-9044-876B-883B54F8677D}" type="slidenum">
              <a:rPr lang="en-US" smtClean="0"/>
              <a:t>24</a:t>
            </a:fld>
            <a:endParaRPr lang="en-US"/>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Title 8"/>
          <p:cNvSpPr txBox="1">
            <a:spLocks noGrp="1"/>
          </p:cNvSpPr>
          <p:nvPr>
            <p:ph type="title"/>
          </p:nvPr>
        </p:nvSpPr>
        <p:spPr>
          <a:xfrm>
            <a:off x="1244906" y="122754"/>
            <a:ext cx="10108894" cy="657842"/>
          </a:xfrm>
          <a:prstGeom prst="rect">
            <a:avLst/>
          </a:prstGeom>
        </p:spPr>
        <p:txBody>
          <a:bodyPr/>
          <a:lstStyle/>
          <a:p>
            <a:r>
              <a:t>Calibration of the Variable Frequency Drive</a:t>
            </a:r>
          </a:p>
        </p:txBody>
      </p:sp>
      <p:sp>
        <p:nvSpPr>
          <p:cNvPr id="317" name="TextBox 1"/>
          <p:cNvSpPr txBox="1"/>
          <p:nvPr/>
        </p:nvSpPr>
        <p:spPr>
          <a:xfrm>
            <a:off x="612949" y="988601"/>
            <a:ext cx="11117842" cy="7078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Font typeface="Arial" panose="020B0604020202020204" pitchFamily="34" charset="0"/>
              <a:buChar char="•"/>
            </a:pPr>
            <a:r>
              <a:rPr lang="en-US" sz="2000" dirty="0"/>
              <a:t>At</a:t>
            </a:r>
            <a:r>
              <a:rPr sz="2000" dirty="0"/>
              <a:t> 60 Hz, the motor rated speed is 1750 RPM. </a:t>
            </a:r>
            <a:r>
              <a:rPr lang="en-US" sz="2000" dirty="0"/>
              <a:t>Giving</a:t>
            </a:r>
            <a:r>
              <a:rPr sz="2000" dirty="0"/>
              <a:t> 29.167 RPM/Hz.</a:t>
            </a:r>
          </a:p>
          <a:p>
            <a:pPr marL="285750" indent="-285750">
              <a:buFont typeface="Arial" panose="020B0604020202020204" pitchFamily="34" charset="0"/>
              <a:buChar char="•"/>
            </a:pPr>
            <a:r>
              <a:rPr lang="en-US" sz="2000" dirty="0"/>
              <a:t>S</a:t>
            </a:r>
            <a:r>
              <a:rPr sz="2000" dirty="0"/>
              <a:t>peed was measured with the </a:t>
            </a:r>
            <a:r>
              <a:rPr sz="2000" dirty="0" err="1"/>
              <a:t>CyberTech</a:t>
            </a:r>
            <a:r>
              <a:rPr sz="2000" dirty="0"/>
              <a:t> digital tachometer at different VFD frequencies</a:t>
            </a:r>
          </a:p>
        </p:txBody>
      </p:sp>
      <p:pic>
        <p:nvPicPr>
          <p:cNvPr id="318" name="Picture 4" descr="Picture 4"/>
          <p:cNvPicPr>
            <a:picLocks noChangeAspect="1"/>
          </p:cNvPicPr>
          <p:nvPr/>
        </p:nvPicPr>
        <p:blipFill>
          <a:blip r:embed="rId2"/>
          <a:stretch>
            <a:fillRect/>
          </a:stretch>
        </p:blipFill>
        <p:spPr>
          <a:xfrm>
            <a:off x="61641" y="1776633"/>
            <a:ext cx="3896750" cy="3056624"/>
          </a:xfrm>
          <a:prstGeom prst="rect">
            <a:avLst/>
          </a:prstGeom>
          <a:ln w="12700">
            <a:miter lim="400000"/>
          </a:ln>
        </p:spPr>
      </p:pic>
      <p:sp>
        <p:nvSpPr>
          <p:cNvPr id="319" name="TextBox 2"/>
          <p:cNvSpPr txBox="1"/>
          <p:nvPr/>
        </p:nvSpPr>
        <p:spPr>
          <a:xfrm>
            <a:off x="840201" y="4851452"/>
            <a:ext cx="264431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latin typeface="Calibri Light"/>
                <a:ea typeface="Calibri Light"/>
                <a:cs typeface="Calibri Light"/>
                <a:sym typeface="Calibri Light"/>
              </a:defRPr>
            </a:pPr>
            <a:r>
              <a:rPr dirty="0"/>
              <a:t>A linear fit to the data gives</a:t>
            </a:r>
          </a:p>
          <a:p>
            <a:pPr>
              <a:defRPr>
                <a:latin typeface="Calibri Light"/>
                <a:ea typeface="Calibri Light"/>
                <a:cs typeface="Calibri Light"/>
                <a:sym typeface="Calibri Light"/>
              </a:defRPr>
            </a:pPr>
            <a:r>
              <a:rPr dirty="0"/>
              <a:t>speed = 29.73 x freq-1.0  </a:t>
            </a:r>
          </a:p>
        </p:txBody>
      </p:sp>
      <p:sp>
        <p:nvSpPr>
          <p:cNvPr id="320" name="TextBox 7"/>
          <p:cNvSpPr txBox="1"/>
          <p:nvPr/>
        </p:nvSpPr>
        <p:spPr>
          <a:xfrm>
            <a:off x="1337860" y="7109853"/>
            <a:ext cx="8449234" cy="15014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To convert frequency to pump flow, replace speed in </a:t>
            </a:r>
          </a:p>
          <a:p>
            <a:r>
              <a:rPr dirty="0"/>
              <a:t>flow = 6.14522 x 10</a:t>
            </a:r>
            <a:r>
              <a:rPr baseline="30000" dirty="0"/>
              <a:t>-3</a:t>
            </a:r>
            <a:r>
              <a:rPr dirty="0"/>
              <a:t> speed</a:t>
            </a:r>
            <a:r>
              <a:rPr baseline="30000" dirty="0"/>
              <a:t>  </a:t>
            </a:r>
            <a:r>
              <a:rPr dirty="0"/>
              <a:t>- 0.76451923 with speed = 29.73333 x freq-1.0  </a:t>
            </a:r>
          </a:p>
          <a:p>
            <a:r>
              <a:rPr dirty="0"/>
              <a:t>So that</a:t>
            </a:r>
          </a:p>
          <a:p>
            <a:r>
              <a:rPr dirty="0"/>
              <a:t> flow = 0.1827179 x freq-0.7706645</a:t>
            </a:r>
          </a:p>
          <a:p>
            <a:r>
              <a:rPr dirty="0"/>
              <a:t>The resulting plot of flow vs frequency is </a:t>
            </a:r>
          </a:p>
        </p:txBody>
      </p:sp>
      <p:pic>
        <p:nvPicPr>
          <p:cNvPr id="321" name="Picture 11" descr="Picture 11"/>
          <p:cNvPicPr>
            <a:picLocks noChangeAspect="1"/>
          </p:cNvPicPr>
          <p:nvPr/>
        </p:nvPicPr>
        <p:blipFill>
          <a:blip r:embed="rId3"/>
          <a:stretch>
            <a:fillRect/>
          </a:stretch>
        </p:blipFill>
        <p:spPr>
          <a:xfrm>
            <a:off x="3958391" y="1933344"/>
            <a:ext cx="3805070" cy="2918108"/>
          </a:xfrm>
          <a:prstGeom prst="rect">
            <a:avLst/>
          </a:prstGeom>
          <a:ln w="12700">
            <a:miter lim="400000"/>
          </a:ln>
        </p:spPr>
      </p:pic>
      <p:sp>
        <p:nvSpPr>
          <p:cNvPr id="322" name="TextBox 12"/>
          <p:cNvSpPr txBox="1"/>
          <p:nvPr/>
        </p:nvSpPr>
        <p:spPr>
          <a:xfrm>
            <a:off x="4377456" y="4775885"/>
            <a:ext cx="3598120" cy="16004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sz="1400" dirty="0"/>
              <a:t>At 6 Hz, the flow rate is 0.326 GPM</a:t>
            </a:r>
          </a:p>
          <a:p>
            <a:r>
              <a:rPr sz="1400" dirty="0"/>
              <a:t>at 6 Hz, pump speed is 177 RPM</a:t>
            </a:r>
          </a:p>
          <a:p>
            <a:r>
              <a:rPr sz="1400" dirty="0"/>
              <a:t>177 RPM corresponds to 0.323 GPM</a:t>
            </a:r>
          </a:p>
          <a:p>
            <a:endParaRPr sz="1400" dirty="0"/>
          </a:p>
          <a:p>
            <a:r>
              <a:rPr sz="1400" dirty="0"/>
              <a:t>At 60 Hz, the flow rate is 10.192 GPM</a:t>
            </a:r>
          </a:p>
          <a:p>
            <a:r>
              <a:rPr sz="1400" dirty="0"/>
              <a:t>at 60 Hz, pump speed is 1760 RPM</a:t>
            </a:r>
          </a:p>
          <a:p>
            <a:r>
              <a:rPr sz="1400" dirty="0"/>
              <a:t>1760 RPM corresponds to 10.051 GPM</a:t>
            </a:r>
          </a:p>
        </p:txBody>
      </p:sp>
      <p:sp>
        <p:nvSpPr>
          <p:cNvPr id="2" name="Slide Number Placeholder 1">
            <a:extLst>
              <a:ext uri="{FF2B5EF4-FFF2-40B4-BE49-F238E27FC236}">
                <a16:creationId xmlns:a16="http://schemas.microsoft.com/office/drawing/2014/main" id="{6B083806-BE94-42CA-392E-B9B05D205500}"/>
              </a:ext>
            </a:extLst>
          </p:cNvPr>
          <p:cNvSpPr>
            <a:spLocks noGrp="1"/>
          </p:cNvSpPr>
          <p:nvPr>
            <p:ph type="sldNum" sz="quarter" idx="2"/>
          </p:nvPr>
        </p:nvSpPr>
        <p:spPr/>
        <p:txBody>
          <a:bodyPr/>
          <a:lstStyle/>
          <a:p>
            <a:fld id="{86CB4B4D-7CA3-9044-876B-883B54F8677D}" type="slidenum">
              <a:rPr lang="en-US" smtClean="0"/>
              <a:t>25</a:t>
            </a:fld>
            <a:endParaRPr lang="en-US"/>
          </a:p>
        </p:txBody>
      </p:sp>
      <p:pic>
        <p:nvPicPr>
          <p:cNvPr id="4" name="Picture 3">
            <a:extLst>
              <a:ext uri="{FF2B5EF4-FFF2-40B4-BE49-F238E27FC236}">
                <a16:creationId xmlns:a16="http://schemas.microsoft.com/office/drawing/2014/main" id="{68F6A881-BA70-8E0A-F4E2-9F118EB9D4E8}"/>
              </a:ext>
            </a:extLst>
          </p:cNvPr>
          <p:cNvPicPr>
            <a:picLocks noChangeAspect="1"/>
          </p:cNvPicPr>
          <p:nvPr/>
        </p:nvPicPr>
        <p:blipFill>
          <a:blip r:embed="rId4">
            <a:extLst>
              <a:ext uri="{28A0092B-C50C-407E-A947-70E740481C1C}">
                <a14:useLocalDpi xmlns:a14="http://schemas.microsoft.com/office/drawing/2010/main" val="0"/>
              </a:ext>
            </a:extLst>
          </a:blip>
          <a:srcRect l="48999"/>
          <a:stretch>
            <a:fillRect/>
          </a:stretch>
        </p:blipFill>
        <p:spPr>
          <a:xfrm>
            <a:off x="7920764" y="1776633"/>
            <a:ext cx="4209595" cy="3164138"/>
          </a:xfrm>
          <a:prstGeom prst="rect">
            <a:avLst/>
          </a:prstGeom>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5" name="Title 8"/>
          <p:cNvSpPr txBox="1">
            <a:spLocks noGrp="1"/>
          </p:cNvSpPr>
          <p:nvPr>
            <p:ph type="title"/>
          </p:nvPr>
        </p:nvSpPr>
        <p:spPr>
          <a:xfrm>
            <a:off x="1244906" y="122754"/>
            <a:ext cx="10108894" cy="657842"/>
          </a:xfrm>
          <a:prstGeom prst="rect">
            <a:avLst/>
          </a:prstGeom>
        </p:spPr>
        <p:txBody>
          <a:bodyPr/>
          <a:lstStyle/>
          <a:p>
            <a:r>
              <a:t>GaInSn Jet</a:t>
            </a:r>
          </a:p>
        </p:txBody>
      </p:sp>
      <p:pic>
        <p:nvPicPr>
          <p:cNvPr id="328" name="Picture 2" descr="Picture 2"/>
          <p:cNvPicPr>
            <a:picLocks noChangeAspect="1"/>
          </p:cNvPicPr>
          <p:nvPr/>
        </p:nvPicPr>
        <p:blipFill>
          <a:blip r:embed="rId3"/>
          <a:stretch>
            <a:fillRect/>
          </a:stretch>
        </p:blipFill>
        <p:spPr>
          <a:xfrm>
            <a:off x="618067" y="949406"/>
            <a:ext cx="3624349" cy="2743201"/>
          </a:xfrm>
          <a:prstGeom prst="rect">
            <a:avLst/>
          </a:prstGeom>
          <a:ln w="12700">
            <a:miter lim="400000"/>
          </a:ln>
        </p:spPr>
      </p:pic>
      <p:sp>
        <p:nvSpPr>
          <p:cNvPr id="329" name="TextBox 4"/>
          <p:cNvSpPr txBox="1"/>
          <p:nvPr/>
        </p:nvSpPr>
        <p:spPr>
          <a:xfrm>
            <a:off x="4566919" y="968256"/>
            <a:ext cx="6938813" cy="333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r>
              <a:t>The jet flow in GPM is obtained from the measured jet velocity as follows:</a:t>
            </a:r>
          </a:p>
        </p:txBody>
      </p:sp>
      <p:sp>
        <p:nvSpPr>
          <p:cNvPr id="330" name="TextBox 1"/>
          <p:cNvSpPr txBox="1"/>
          <p:nvPr/>
        </p:nvSpPr>
        <p:spPr>
          <a:xfrm>
            <a:off x="4512130" y="1389748"/>
            <a:ext cx="7048391" cy="23028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From the properties of the nozzle, v</a:t>
            </a:r>
            <a:r>
              <a:rPr baseline="-25000"/>
              <a:t>in</a:t>
            </a:r>
            <a:r>
              <a:t>A</a:t>
            </a:r>
            <a:r>
              <a:rPr baseline="-25000"/>
              <a:t>in</a:t>
            </a:r>
            <a:r>
              <a:t>= v</a:t>
            </a:r>
            <a:r>
              <a:rPr baseline="-25000"/>
              <a:t>out</a:t>
            </a:r>
            <a:r>
              <a:t>A</a:t>
            </a:r>
            <a:r>
              <a:rPr baseline="-25000"/>
              <a:t>out</a:t>
            </a:r>
            <a:r>
              <a:t> , so that v</a:t>
            </a:r>
            <a:r>
              <a:rPr baseline="-25000"/>
              <a:t>in</a:t>
            </a:r>
            <a:r>
              <a:t>= v</a:t>
            </a:r>
            <a:r>
              <a:rPr baseline="-25000"/>
              <a:t>out</a:t>
            </a:r>
            <a:r>
              <a:t>A</a:t>
            </a:r>
            <a:r>
              <a:rPr baseline="-25000"/>
              <a:t>out</a:t>
            </a:r>
            <a:r>
              <a:t>/A</a:t>
            </a:r>
            <a:r>
              <a:rPr baseline="-25000"/>
              <a:t>in</a:t>
            </a:r>
          </a:p>
          <a:p>
            <a:r>
              <a:t> since A</a:t>
            </a:r>
            <a:r>
              <a:rPr baseline="-25000"/>
              <a:t>out</a:t>
            </a:r>
            <a:r>
              <a:t> / A</a:t>
            </a:r>
            <a:r>
              <a:rPr baseline="-25000"/>
              <a:t>in</a:t>
            </a:r>
            <a:r>
              <a:t>=0.150, v</a:t>
            </a:r>
            <a:r>
              <a:rPr baseline="-25000"/>
              <a:t>in</a:t>
            </a:r>
            <a:r>
              <a:t>= 0.15v</a:t>
            </a:r>
            <a:r>
              <a:rPr baseline="-25000"/>
              <a:t>out</a:t>
            </a:r>
          </a:p>
          <a:p>
            <a:pPr>
              <a:defRPr baseline="-25000"/>
            </a:pPr>
            <a:endParaRPr baseline="-25000"/>
          </a:p>
          <a:p>
            <a:r>
              <a:t>Inflow(GPM) = v</a:t>
            </a:r>
            <a:r>
              <a:rPr baseline="-25000"/>
              <a:t>in</a:t>
            </a:r>
            <a:r>
              <a:t>A</a:t>
            </a:r>
            <a:r>
              <a:rPr baseline="-25000"/>
              <a:t>in</a:t>
            </a:r>
            <a:r>
              <a:t> = 0.15v</a:t>
            </a:r>
            <a:r>
              <a:rPr baseline="-25000"/>
              <a:t>out</a:t>
            </a:r>
            <a:r>
              <a:t>A</a:t>
            </a:r>
            <a:r>
              <a:rPr baseline="-25000"/>
              <a:t>in</a:t>
            </a:r>
          </a:p>
          <a:p>
            <a:r>
              <a:t>                       = 0.15  v</a:t>
            </a:r>
            <a:r>
              <a:rPr baseline="-25000"/>
              <a:t>out</a:t>
            </a:r>
            <a:r>
              <a:t> (m/s) 100 (cm/m) A</a:t>
            </a:r>
            <a:r>
              <a:rPr baseline="-25000"/>
              <a:t>in</a:t>
            </a:r>
            <a:r>
              <a:t> (cm</a:t>
            </a:r>
            <a:r>
              <a:rPr baseline="30000"/>
              <a:t>2</a:t>
            </a:r>
            <a:r>
              <a:t>) 60 (s/min) </a:t>
            </a:r>
          </a:p>
          <a:p>
            <a:r>
              <a:t>                          /1000 (cm</a:t>
            </a:r>
            <a:r>
              <a:rPr baseline="30000"/>
              <a:t>3</a:t>
            </a:r>
            <a:r>
              <a:t>/l)/2.7853 (l/gal)  </a:t>
            </a:r>
          </a:p>
          <a:p>
            <a:r>
              <a:t>Outflow = Inflow</a:t>
            </a:r>
          </a:p>
        </p:txBody>
      </p:sp>
      <p:sp>
        <p:nvSpPr>
          <p:cNvPr id="332" name="TextBox 13"/>
          <p:cNvSpPr txBox="1"/>
          <p:nvPr/>
        </p:nvSpPr>
        <p:spPr>
          <a:xfrm>
            <a:off x="719191" y="3833672"/>
            <a:ext cx="6367925"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Problem:</a:t>
            </a:r>
          </a:p>
          <a:p>
            <a:r>
              <a:rPr dirty="0"/>
              <a:t>Plot of </a:t>
            </a:r>
            <a:r>
              <a:rPr lang="en-US" dirty="0"/>
              <a:t>f</a:t>
            </a:r>
            <a:r>
              <a:rPr dirty="0"/>
              <a:t>low vs frequency</a:t>
            </a:r>
            <a:r>
              <a:rPr lang="en-US" dirty="0"/>
              <a:t> obtained from jet velocity measurements</a:t>
            </a:r>
            <a:endParaRPr dirty="0"/>
          </a:p>
          <a:p>
            <a:r>
              <a:rPr dirty="0"/>
              <a:t>does not agree</a:t>
            </a:r>
            <a:r>
              <a:rPr lang="en-US" dirty="0"/>
              <a:t> with the Keyence flowmeter data or with the flow vs frequency data derived from plot provided by </a:t>
            </a:r>
            <a:r>
              <a:rPr lang="en-US" dirty="0" err="1"/>
              <a:t>Liquiflo</a:t>
            </a:r>
            <a:r>
              <a:rPr lang="en-US" dirty="0"/>
              <a:t>. While </a:t>
            </a:r>
            <a:endParaRPr dirty="0"/>
          </a:p>
          <a:p>
            <a:r>
              <a:rPr lang="en-US" dirty="0"/>
              <a:t>the overall trends are similar, the values do not agree with one another</a:t>
            </a:r>
            <a:r>
              <a:rPr dirty="0"/>
              <a:t>. </a:t>
            </a:r>
          </a:p>
        </p:txBody>
      </p:sp>
      <p:pic>
        <p:nvPicPr>
          <p:cNvPr id="3" name="Picture 2">
            <a:extLst>
              <a:ext uri="{FF2B5EF4-FFF2-40B4-BE49-F238E27FC236}">
                <a16:creationId xmlns:a16="http://schemas.microsoft.com/office/drawing/2014/main" id="{0335F331-E026-56D8-23BD-35B7AA60C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0168" y="3429000"/>
            <a:ext cx="3536414" cy="2743200"/>
          </a:xfrm>
          <a:prstGeom prst="rect">
            <a:avLst/>
          </a:prstGeom>
        </p:spPr>
      </p:pic>
      <p:sp>
        <p:nvSpPr>
          <p:cNvPr id="2" name="Slide Number Placeholder 1">
            <a:extLst>
              <a:ext uri="{FF2B5EF4-FFF2-40B4-BE49-F238E27FC236}">
                <a16:creationId xmlns:a16="http://schemas.microsoft.com/office/drawing/2014/main" id="{99057B59-6F79-26B3-6434-FFABDE16C8EC}"/>
              </a:ext>
            </a:extLst>
          </p:cNvPr>
          <p:cNvSpPr>
            <a:spLocks noGrp="1"/>
          </p:cNvSpPr>
          <p:nvPr>
            <p:ph type="sldNum" sz="quarter" idx="2"/>
          </p:nvPr>
        </p:nvSpPr>
        <p:spPr/>
        <p:txBody>
          <a:bodyPr/>
          <a:lstStyle/>
          <a:p>
            <a:fld id="{86CB4B4D-7CA3-9044-876B-883B54F8677D}" type="slidenum">
              <a:rPr lang="en-US" smtClean="0"/>
              <a:t>26</a:t>
            </a:fld>
            <a:endParaRPr lang="en-US"/>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Title 8"/>
          <p:cNvSpPr txBox="1">
            <a:spLocks noGrp="1"/>
          </p:cNvSpPr>
          <p:nvPr>
            <p:ph type="title"/>
          </p:nvPr>
        </p:nvSpPr>
        <p:spPr>
          <a:xfrm>
            <a:off x="1244906" y="122754"/>
            <a:ext cx="10108894" cy="657842"/>
          </a:xfrm>
          <a:prstGeom prst="rect">
            <a:avLst/>
          </a:prstGeom>
        </p:spPr>
        <p:txBody>
          <a:bodyPr/>
          <a:lstStyle/>
          <a:p>
            <a:r>
              <a:t>Flow meter cont’d</a:t>
            </a:r>
          </a:p>
        </p:txBody>
      </p:sp>
      <p:pic>
        <p:nvPicPr>
          <p:cNvPr id="346" name="Picture 2" descr="Picture 2"/>
          <p:cNvPicPr>
            <a:picLocks noChangeAspect="1"/>
          </p:cNvPicPr>
          <p:nvPr/>
        </p:nvPicPr>
        <p:blipFill>
          <a:blip r:embed="rId2"/>
          <a:stretch>
            <a:fillRect/>
          </a:stretch>
        </p:blipFill>
        <p:spPr>
          <a:xfrm>
            <a:off x="679994" y="1223734"/>
            <a:ext cx="3089352" cy="1828801"/>
          </a:xfrm>
          <a:prstGeom prst="rect">
            <a:avLst/>
          </a:prstGeom>
          <a:ln w="12700">
            <a:miter lim="400000"/>
          </a:ln>
        </p:spPr>
      </p:pic>
      <p:pic>
        <p:nvPicPr>
          <p:cNvPr id="347" name="Picture 4" descr="Picture 4"/>
          <p:cNvPicPr>
            <a:picLocks noChangeAspect="1"/>
          </p:cNvPicPr>
          <p:nvPr/>
        </p:nvPicPr>
        <p:blipFill>
          <a:blip r:embed="rId3"/>
          <a:stretch>
            <a:fillRect/>
          </a:stretch>
        </p:blipFill>
        <p:spPr>
          <a:xfrm>
            <a:off x="7848223" y="1099461"/>
            <a:ext cx="3200401" cy="1828801"/>
          </a:xfrm>
          <a:prstGeom prst="rect">
            <a:avLst/>
          </a:prstGeom>
          <a:ln w="12700">
            <a:miter lim="400000"/>
          </a:ln>
        </p:spPr>
      </p:pic>
      <p:pic>
        <p:nvPicPr>
          <p:cNvPr id="348" name="Picture 11" descr="Picture 11"/>
          <p:cNvPicPr>
            <a:picLocks noChangeAspect="1"/>
          </p:cNvPicPr>
          <p:nvPr/>
        </p:nvPicPr>
        <p:blipFill>
          <a:blip r:embed="rId4"/>
          <a:stretch>
            <a:fillRect/>
          </a:stretch>
        </p:blipFill>
        <p:spPr>
          <a:xfrm>
            <a:off x="5944877" y="3429000"/>
            <a:ext cx="1573907" cy="2743200"/>
          </a:xfrm>
          <a:prstGeom prst="rect">
            <a:avLst/>
          </a:prstGeom>
          <a:ln w="12700">
            <a:miter lim="400000"/>
          </a:ln>
        </p:spPr>
      </p:pic>
      <p:pic>
        <p:nvPicPr>
          <p:cNvPr id="349" name="Picture 10" descr="Picture 10"/>
          <p:cNvPicPr>
            <a:picLocks noChangeAspect="1"/>
          </p:cNvPicPr>
          <p:nvPr/>
        </p:nvPicPr>
        <p:blipFill>
          <a:blip r:embed="rId5"/>
          <a:stretch>
            <a:fillRect/>
          </a:stretch>
        </p:blipFill>
        <p:spPr>
          <a:xfrm>
            <a:off x="4038600" y="1099461"/>
            <a:ext cx="3540370" cy="1828801"/>
          </a:xfrm>
          <a:prstGeom prst="rect">
            <a:avLst/>
          </a:prstGeom>
          <a:ln w="12700">
            <a:miter lim="400000"/>
          </a:ln>
        </p:spPr>
      </p:pic>
      <p:sp>
        <p:nvSpPr>
          <p:cNvPr id="350" name="TextBox 12"/>
          <p:cNvSpPr txBox="1"/>
          <p:nvPr/>
        </p:nvSpPr>
        <p:spPr>
          <a:xfrm>
            <a:off x="4495763" y="3013160"/>
            <a:ext cx="2812379"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Flow meter dimensions and materials</a:t>
            </a:r>
          </a:p>
        </p:txBody>
      </p:sp>
      <p:sp>
        <p:nvSpPr>
          <p:cNvPr id="351" name="TextBox 13"/>
          <p:cNvSpPr txBox="1"/>
          <p:nvPr/>
        </p:nvSpPr>
        <p:spPr>
          <a:xfrm>
            <a:off x="7944388" y="3010286"/>
            <a:ext cx="3147229"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Flow meter as constructed with KF flanges</a:t>
            </a:r>
          </a:p>
        </p:txBody>
      </p:sp>
      <p:sp>
        <p:nvSpPr>
          <p:cNvPr id="352" name="TextBox 14"/>
          <p:cNvSpPr txBox="1"/>
          <p:nvPr/>
        </p:nvSpPr>
        <p:spPr>
          <a:xfrm>
            <a:off x="1169127" y="5320931"/>
            <a:ext cx="1177539"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Magnet holder</a:t>
            </a:r>
          </a:p>
        </p:txBody>
      </p:sp>
      <p:pic>
        <p:nvPicPr>
          <p:cNvPr id="353" name="Picture 16" descr="Picture 16"/>
          <p:cNvPicPr>
            <a:picLocks noChangeAspect="1"/>
          </p:cNvPicPr>
          <p:nvPr/>
        </p:nvPicPr>
        <p:blipFill>
          <a:blip r:embed="rId6"/>
          <a:stretch>
            <a:fillRect/>
          </a:stretch>
        </p:blipFill>
        <p:spPr>
          <a:xfrm>
            <a:off x="2800174" y="3344872"/>
            <a:ext cx="3111584" cy="2103121"/>
          </a:xfrm>
          <a:prstGeom prst="rect">
            <a:avLst/>
          </a:prstGeom>
          <a:ln w="12700">
            <a:miter lim="400000"/>
          </a:ln>
        </p:spPr>
      </p:pic>
      <p:sp>
        <p:nvSpPr>
          <p:cNvPr id="354" name="TextBox 17"/>
          <p:cNvSpPr txBox="1"/>
          <p:nvPr/>
        </p:nvSpPr>
        <p:spPr>
          <a:xfrm>
            <a:off x="3261342" y="5289057"/>
            <a:ext cx="2399827" cy="280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B field as calculated with FEMM</a:t>
            </a:r>
          </a:p>
        </p:txBody>
      </p:sp>
      <p:sp>
        <p:nvSpPr>
          <p:cNvPr id="355" name="TextBox 18"/>
          <p:cNvSpPr txBox="1"/>
          <p:nvPr/>
        </p:nvSpPr>
        <p:spPr>
          <a:xfrm>
            <a:off x="7648299" y="3441265"/>
            <a:ext cx="3130821"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400"/>
            </a:lvl1pPr>
          </a:lstStyle>
          <a:p>
            <a:r>
              <a:t>Assembled flow meter being leak checked</a:t>
            </a:r>
          </a:p>
        </p:txBody>
      </p:sp>
      <p:pic>
        <p:nvPicPr>
          <p:cNvPr id="356" name="Picture 20" descr="Picture 20"/>
          <p:cNvPicPr>
            <a:picLocks noChangeAspect="1"/>
          </p:cNvPicPr>
          <p:nvPr/>
        </p:nvPicPr>
        <p:blipFill>
          <a:blip r:embed="rId7"/>
          <a:stretch>
            <a:fillRect/>
          </a:stretch>
        </p:blipFill>
        <p:spPr>
          <a:xfrm>
            <a:off x="8270165" y="3718954"/>
            <a:ext cx="2661266" cy="1828801"/>
          </a:xfrm>
          <a:prstGeom prst="rect">
            <a:avLst/>
          </a:prstGeom>
          <a:ln w="12700">
            <a:miter lim="400000"/>
          </a:ln>
        </p:spPr>
      </p:pic>
      <p:sp>
        <p:nvSpPr>
          <p:cNvPr id="357" name="TextBox 21"/>
          <p:cNvSpPr txBox="1"/>
          <p:nvPr/>
        </p:nvSpPr>
        <p:spPr>
          <a:xfrm>
            <a:off x="7763669" y="5556058"/>
            <a:ext cx="3893070" cy="738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1400"/>
            </a:pPr>
            <a:r>
              <a:t>Comparison of voltages generated using equations </a:t>
            </a:r>
          </a:p>
          <a:p>
            <a:pPr>
              <a:defRPr sz="1400"/>
            </a:pPr>
            <a:r>
              <a:t>given in the above mentioned references for GaInSn </a:t>
            </a:r>
          </a:p>
          <a:p>
            <a:pPr>
              <a:defRPr sz="1400"/>
            </a:pPr>
            <a:r>
              <a:t>flowing in a 4747 gauss field.</a:t>
            </a:r>
          </a:p>
        </p:txBody>
      </p:sp>
      <p:pic>
        <p:nvPicPr>
          <p:cNvPr id="358" name="Picture 7" descr="Picture 7"/>
          <p:cNvPicPr>
            <a:picLocks noChangeAspect="1"/>
          </p:cNvPicPr>
          <p:nvPr/>
        </p:nvPicPr>
        <p:blipFill>
          <a:blip r:embed="rId8"/>
          <a:stretch>
            <a:fillRect/>
          </a:stretch>
        </p:blipFill>
        <p:spPr>
          <a:xfrm>
            <a:off x="301503" y="3344872"/>
            <a:ext cx="2299505" cy="1828801"/>
          </a:xfrm>
          <a:prstGeom prst="rect">
            <a:avLst/>
          </a:prstGeom>
          <a:ln w="12700">
            <a:miter lim="400000"/>
          </a:ln>
        </p:spPr>
      </p:pic>
      <p:sp>
        <p:nvSpPr>
          <p:cNvPr id="2" name="Slide Number Placeholder 1">
            <a:extLst>
              <a:ext uri="{FF2B5EF4-FFF2-40B4-BE49-F238E27FC236}">
                <a16:creationId xmlns:a16="http://schemas.microsoft.com/office/drawing/2014/main" id="{CBC4CD40-9340-FB59-6000-E13BFE631706}"/>
              </a:ext>
            </a:extLst>
          </p:cNvPr>
          <p:cNvSpPr>
            <a:spLocks noGrp="1"/>
          </p:cNvSpPr>
          <p:nvPr>
            <p:ph type="sldNum" sz="quarter" idx="2"/>
          </p:nvPr>
        </p:nvSpPr>
        <p:spPr/>
        <p:txBody>
          <a:bodyPr/>
          <a:lstStyle/>
          <a:p>
            <a:fld id="{86CB4B4D-7CA3-9044-876B-883B54F8677D}" type="slidenum">
              <a:rPr lang="en-US" smtClean="0"/>
              <a:t>27</a:t>
            </a:fld>
            <a:endParaRPr lang="en-US"/>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Title 8"/>
          <p:cNvSpPr txBox="1">
            <a:spLocks noGrp="1"/>
          </p:cNvSpPr>
          <p:nvPr>
            <p:ph type="title"/>
          </p:nvPr>
        </p:nvSpPr>
        <p:spPr>
          <a:xfrm>
            <a:off x="1244906" y="122754"/>
            <a:ext cx="10108894" cy="657842"/>
          </a:xfrm>
          <a:prstGeom prst="rect">
            <a:avLst/>
          </a:prstGeom>
        </p:spPr>
        <p:txBody>
          <a:bodyPr/>
          <a:lstStyle/>
          <a:p>
            <a:r>
              <a:rPr lang="en-US" dirty="0"/>
              <a:t>Jet Thickness M</a:t>
            </a:r>
            <a:r>
              <a:rPr dirty="0"/>
              <a:t>easurement</a:t>
            </a:r>
            <a:r>
              <a:rPr lang="en-US" dirty="0"/>
              <a:t> – image processing</a:t>
            </a:r>
            <a:endParaRPr dirty="0"/>
          </a:p>
        </p:txBody>
      </p:sp>
      <p:sp>
        <p:nvSpPr>
          <p:cNvPr id="364" name="TextBox 1"/>
          <p:cNvSpPr txBox="1"/>
          <p:nvPr/>
        </p:nvSpPr>
        <p:spPr>
          <a:xfrm>
            <a:off x="641350" y="1059920"/>
            <a:ext cx="11074400" cy="5262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lang="en-US" sz="2400" b="1" dirty="0"/>
              <a:t>It is critical </a:t>
            </a:r>
            <a:r>
              <a:rPr sz="2400" b="1" dirty="0"/>
              <a:t>that the target thickness remains constant</a:t>
            </a:r>
            <a:endParaRPr lang="en-US" sz="2400" b="1" dirty="0"/>
          </a:p>
          <a:p>
            <a:r>
              <a:rPr lang="en-US" sz="2400" dirty="0"/>
              <a:t>Summer undergraduate intern developed a image processing technique to </a:t>
            </a:r>
            <a:r>
              <a:rPr sz="2400" dirty="0"/>
              <a:t>measure the variation of the jet thickness in time was implemented using Python +</a:t>
            </a:r>
            <a:r>
              <a:rPr lang="en-US" sz="2400" dirty="0"/>
              <a:t> </a:t>
            </a:r>
            <a:r>
              <a:rPr sz="2400" dirty="0"/>
              <a:t>Open CV:</a:t>
            </a:r>
          </a:p>
          <a:p>
            <a:endParaRPr sz="2400" dirty="0">
              <a:latin typeface="Calibri" panose="020F0502020204030204" pitchFamily="34" charset="0"/>
              <a:cs typeface="Calibri" panose="020F0502020204030204" pitchFamily="34" charset="0"/>
            </a:endParaRP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ROI and noise reduction </a:t>
            </a:r>
            <a:r>
              <a:rPr lang="en-US" sz="2400" dirty="0">
                <a:latin typeface="Calibri" panose="020F0502020204030204" pitchFamily="34" charset="0"/>
                <a:cs typeface="Calibri" panose="020F0502020204030204" pitchFamily="34" charset="0"/>
              </a:rPr>
              <a:t>a</a:t>
            </a:r>
            <a:r>
              <a:rPr sz="2400" dirty="0">
                <a:latin typeface="Calibri" panose="020F0502020204030204" pitchFamily="34" charset="0"/>
                <a:cs typeface="Calibri" panose="020F0502020204030204" pitchFamily="34" charset="0"/>
              </a:rPr>
              <a:t>pplied to image from the RPi camera </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Canny </a:t>
            </a:r>
            <a:r>
              <a:rPr lang="en-US" sz="2400" dirty="0">
                <a:latin typeface="Calibri" panose="020F0502020204030204" pitchFamily="34" charset="0"/>
                <a:cs typeface="Calibri" panose="020F0502020204030204" pitchFamily="34" charset="0"/>
              </a:rPr>
              <a:t>e</a:t>
            </a:r>
            <a:r>
              <a:rPr sz="2400" dirty="0">
                <a:latin typeface="Calibri" panose="020F0502020204030204" pitchFamily="34" charset="0"/>
                <a:cs typeface="Calibri" panose="020F0502020204030204" pitchFamily="34" charset="0"/>
              </a:rPr>
              <a:t>dge detection is then applied to each processed subarea. This is a binary pixel map that highlights high contrast pixels. </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The Hough </a:t>
            </a:r>
            <a:r>
              <a:rPr lang="en-US" sz="2400" dirty="0">
                <a:latin typeface="Calibri" panose="020F0502020204030204" pitchFamily="34" charset="0"/>
                <a:cs typeface="Calibri" panose="020F0502020204030204" pitchFamily="34" charset="0"/>
              </a:rPr>
              <a:t>l</a:t>
            </a:r>
            <a:r>
              <a:rPr sz="2400" dirty="0">
                <a:latin typeface="Calibri" panose="020F0502020204030204" pitchFamily="34" charset="0"/>
                <a:cs typeface="Calibri" panose="020F0502020204030204" pitchFamily="34" charset="0"/>
              </a:rPr>
              <a:t>ines algorithm is then applied to probabilistically find straight lines in the Canny Edge map.</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The lines that are fa</a:t>
            </a:r>
            <a:r>
              <a:rPr lang="en-US" sz="2400" dirty="0">
                <a:latin typeface="Calibri" panose="020F0502020204030204" pitchFamily="34" charset="0"/>
                <a:cs typeface="Calibri" panose="020F0502020204030204" pitchFamily="34" charset="0"/>
              </a:rPr>
              <a:t>r</a:t>
            </a:r>
            <a:r>
              <a:rPr sz="2400" dirty="0">
                <a:latin typeface="Calibri" panose="020F0502020204030204" pitchFamily="34" charset="0"/>
                <a:cs typeface="Calibri" panose="020F0502020204030204" pitchFamily="34" charset="0"/>
              </a:rPr>
              <a:t>the</a:t>
            </a:r>
            <a:r>
              <a:rPr lang="en-US" sz="2400" dirty="0">
                <a:latin typeface="Calibri" panose="020F0502020204030204" pitchFamily="34" charset="0"/>
                <a:cs typeface="Calibri" panose="020F0502020204030204" pitchFamily="34" charset="0"/>
              </a:rPr>
              <a:t>st</a:t>
            </a:r>
            <a:r>
              <a:rPr sz="2400" dirty="0">
                <a:latin typeface="Calibri" panose="020F0502020204030204" pitchFamily="34" charset="0"/>
                <a:cs typeface="Calibri" panose="020F0502020204030204" pitchFamily="34" charset="0"/>
              </a:rPr>
              <a:t> apart are selected</a:t>
            </a:r>
            <a:r>
              <a:rPr lang="en-US" sz="2400" dirty="0">
                <a:latin typeface="Calibri" panose="020F0502020204030204" pitchFamily="34" charset="0"/>
                <a:cs typeface="Calibri" panose="020F0502020204030204" pitchFamily="34" charset="0"/>
              </a:rPr>
              <a:t>.  </a:t>
            </a:r>
            <a:r>
              <a:rPr sz="2400" dirty="0">
                <a:latin typeface="Calibri" panose="020F0502020204030204" pitchFamily="34" charset="0"/>
                <a:cs typeface="Calibri" panose="020F0502020204030204" pitchFamily="34" charset="0"/>
              </a:rPr>
              <a:t>The change in distance </a:t>
            </a:r>
            <a:r>
              <a:rPr lang="en-US" sz="2400" dirty="0">
                <a:latin typeface="Calibri" panose="020F0502020204030204" pitchFamily="34" charset="0"/>
                <a:cs typeface="Calibri" panose="020F0502020204030204" pitchFamily="34" charset="0"/>
              </a:rPr>
              <a:t>between</a:t>
            </a:r>
            <a:r>
              <a:rPr sz="2400" dirty="0">
                <a:latin typeface="Calibri" panose="020F0502020204030204" pitchFamily="34" charset="0"/>
                <a:cs typeface="Calibri" panose="020F0502020204030204" pitchFamily="34" charset="0"/>
              </a:rPr>
              <a:t> the line pairs is then determined.</a:t>
            </a:r>
          </a:p>
          <a:p>
            <a:pPr marL="342900" indent="-342900">
              <a:buFont typeface="+mj-lt"/>
              <a:buAutoNum type="arabicPeriod"/>
              <a:defRPr>
                <a:latin typeface="Times New Roman"/>
                <a:ea typeface="Times New Roman"/>
                <a:cs typeface="Times New Roman"/>
                <a:sym typeface="Times New Roman"/>
              </a:defRPr>
            </a:pPr>
            <a:r>
              <a:rPr sz="2400" dirty="0">
                <a:latin typeface="Calibri" panose="020F0502020204030204" pitchFamily="34" charset="0"/>
                <a:cs typeface="Calibri" panose="020F0502020204030204" pitchFamily="34" charset="0"/>
              </a:rPr>
              <a:t>Assuming that the change in width is constant, the known starting width (3mm) and distance between the nozzle and the flow capturing tube (20mm) are then used to find the width halfway between the nozzle and the receptacle.</a:t>
            </a:r>
            <a:endParaRPr dirty="0"/>
          </a:p>
        </p:txBody>
      </p:sp>
      <p:sp>
        <p:nvSpPr>
          <p:cNvPr id="2" name="Slide Number Placeholder 1">
            <a:extLst>
              <a:ext uri="{FF2B5EF4-FFF2-40B4-BE49-F238E27FC236}">
                <a16:creationId xmlns:a16="http://schemas.microsoft.com/office/drawing/2014/main" id="{A3C4D500-4C8E-2FE2-EA46-1E6A652EB353}"/>
              </a:ext>
            </a:extLst>
          </p:cNvPr>
          <p:cNvSpPr>
            <a:spLocks noGrp="1"/>
          </p:cNvSpPr>
          <p:nvPr>
            <p:ph type="sldNum" sz="quarter" idx="2"/>
          </p:nvPr>
        </p:nvSpPr>
        <p:spPr/>
        <p:txBody>
          <a:bodyPr/>
          <a:lstStyle/>
          <a:p>
            <a:fld id="{86CB4B4D-7CA3-9044-876B-883B54F8677D}" type="slidenum">
              <a:rPr lang="en-US" smtClean="0"/>
              <a:t>28</a:t>
            </a:fld>
            <a:endParaRPr lang="en-US"/>
          </a:p>
        </p:txBody>
      </p:sp>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8"/>
          <p:cNvSpPr txBox="1">
            <a:spLocks noGrp="1"/>
          </p:cNvSpPr>
          <p:nvPr>
            <p:ph type="title"/>
          </p:nvPr>
        </p:nvSpPr>
        <p:spPr>
          <a:xfrm>
            <a:off x="1244906" y="122754"/>
            <a:ext cx="10108894" cy="657842"/>
          </a:xfrm>
          <a:prstGeom prst="rect">
            <a:avLst/>
          </a:prstGeom>
        </p:spPr>
        <p:txBody>
          <a:bodyPr/>
          <a:lstStyle/>
          <a:p>
            <a:r>
              <a:rPr dirty="0"/>
              <a:t>Flow width measurement</a:t>
            </a:r>
            <a:r>
              <a:rPr lang="en-US" dirty="0"/>
              <a:t> – image processing</a:t>
            </a:r>
            <a:endParaRPr dirty="0"/>
          </a:p>
        </p:txBody>
      </p:sp>
      <p:sp>
        <p:nvSpPr>
          <p:cNvPr id="370" name="TextBox 2"/>
          <p:cNvSpPr txBox="1"/>
          <p:nvPr/>
        </p:nvSpPr>
        <p:spPr>
          <a:xfrm>
            <a:off x="6167008" y="3797248"/>
            <a:ext cx="5771983" cy="10156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a:latin typeface="Times New Roman"/>
                <a:ea typeface="Times New Roman"/>
                <a:cs typeface="Times New Roman"/>
                <a:sym typeface="Times New Roman"/>
              </a:defRPr>
            </a:lvl1pPr>
          </a:lstStyle>
          <a:p>
            <a:r>
              <a:rPr lang="en-US" sz="2000" dirty="0">
                <a:latin typeface="+mj-lt"/>
              </a:rPr>
              <a:t>P</a:t>
            </a:r>
            <a:r>
              <a:rPr sz="2000" dirty="0">
                <a:latin typeface="+mj-lt"/>
              </a:rPr>
              <a:t>reliminary test taken at a frequency of  3 Hz provided an average width measurement of 3.17 mm with a standard deviation of 0.057 mm (1.78%).</a:t>
            </a:r>
          </a:p>
        </p:txBody>
      </p:sp>
      <p:sp>
        <p:nvSpPr>
          <p:cNvPr id="371" name="TextBox 9"/>
          <p:cNvSpPr txBox="1"/>
          <p:nvPr/>
        </p:nvSpPr>
        <p:spPr>
          <a:xfrm>
            <a:off x="361405" y="5094425"/>
            <a:ext cx="11611206"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Font typeface="Arial" panose="020B0604020202020204" pitchFamily="34" charset="0"/>
              <a:buChar char="•"/>
            </a:pPr>
            <a:r>
              <a:rPr lang="en-US" sz="2400" dirty="0"/>
              <a:t>A</a:t>
            </a:r>
            <a:r>
              <a:rPr sz="2400" dirty="0">
                <a:cs typeface="Calibri" panose="020F0502020204030204" pitchFamily="34" charset="0"/>
              </a:rPr>
              <a:t>lgorithm is a convenient and reliable method to </a:t>
            </a:r>
            <a:r>
              <a:rPr lang="en-US" sz="2400" dirty="0">
                <a:cs typeface="Calibri" panose="020F0502020204030204" pitchFamily="34" charset="0"/>
              </a:rPr>
              <a:t>visually </a:t>
            </a:r>
            <a:r>
              <a:rPr sz="2400" dirty="0">
                <a:cs typeface="Calibri" panose="020F0502020204030204" pitchFamily="34" charset="0"/>
              </a:rPr>
              <a:t>measure changes in the width of the liquid metal jet</a:t>
            </a:r>
          </a:p>
          <a:p>
            <a:pPr marL="285750" indent="-285750">
              <a:buFont typeface="Arial" panose="020B0604020202020204" pitchFamily="34" charset="0"/>
              <a:buChar char="•"/>
              <a:defRPr>
                <a:latin typeface="Times New Roman"/>
                <a:ea typeface="Times New Roman"/>
                <a:cs typeface="Times New Roman"/>
                <a:sym typeface="Times New Roman"/>
              </a:defRPr>
            </a:pPr>
            <a:r>
              <a:rPr lang="en-US" sz="2400" dirty="0">
                <a:latin typeface="Calibri" panose="020F0502020204030204" pitchFamily="34" charset="0"/>
                <a:ea typeface="Calibri" panose="020F0502020204030204" pitchFamily="34" charset="0"/>
                <a:cs typeface="Calibri" panose="020F0502020204030204" pitchFamily="34" charset="0"/>
              </a:rPr>
              <a:t>Sen</a:t>
            </a:r>
            <a:r>
              <a:rPr sz="2400" dirty="0">
                <a:latin typeface="Calibri" panose="020F0502020204030204" pitchFamily="34" charset="0"/>
                <a:ea typeface="Calibri" panose="020F0502020204030204" pitchFamily="34" charset="0"/>
                <a:cs typeface="Calibri" panose="020F0502020204030204" pitchFamily="34" charset="0"/>
              </a:rPr>
              <a:t>sitive to lighting conditions and camera mounting</a:t>
            </a:r>
            <a:r>
              <a:rPr lang="en-US" sz="2400" dirty="0">
                <a:latin typeface="Calibri" panose="020F0502020204030204" pitchFamily="34" charset="0"/>
                <a:ea typeface="Calibri" panose="020F0502020204030204" pitchFamily="34" charset="0"/>
                <a:cs typeface="Calibri" panose="020F0502020204030204" pitchFamily="34" charset="0"/>
              </a:rPr>
              <a:t> (Sealed Camera volume)</a:t>
            </a:r>
            <a:endParaRPr sz="2400" dirty="0">
              <a:latin typeface="Calibri" panose="020F0502020204030204" pitchFamily="34" charset="0"/>
              <a:ea typeface="Calibri" panose="020F0502020204030204" pitchFamily="34" charset="0"/>
              <a:cs typeface="Calibri" panose="020F0502020204030204" pitchFamily="34" charset="0"/>
            </a:endParaRPr>
          </a:p>
        </p:txBody>
      </p:sp>
      <p:pic>
        <p:nvPicPr>
          <p:cNvPr id="372" name="Picture 1" descr="Picture 1"/>
          <p:cNvPicPr>
            <a:picLocks noChangeAspect="1"/>
          </p:cNvPicPr>
          <p:nvPr/>
        </p:nvPicPr>
        <p:blipFill>
          <a:blip r:embed="rId2"/>
          <a:stretch>
            <a:fillRect/>
          </a:stretch>
        </p:blipFill>
        <p:spPr>
          <a:xfrm>
            <a:off x="6373780" y="941712"/>
            <a:ext cx="4721396" cy="2883384"/>
          </a:xfrm>
          <a:prstGeom prst="rect">
            <a:avLst/>
          </a:prstGeom>
          <a:ln w="12700">
            <a:miter lim="400000"/>
          </a:ln>
        </p:spPr>
      </p:pic>
      <p:pic>
        <p:nvPicPr>
          <p:cNvPr id="373" name="Picture 10" descr="Picture 10"/>
          <p:cNvPicPr>
            <a:picLocks noChangeAspect="1"/>
          </p:cNvPicPr>
          <p:nvPr/>
        </p:nvPicPr>
        <p:blipFill>
          <a:blip r:embed="rId3"/>
          <a:stretch>
            <a:fillRect/>
          </a:stretch>
        </p:blipFill>
        <p:spPr>
          <a:xfrm>
            <a:off x="2870734" y="1098570"/>
            <a:ext cx="2541811" cy="3116110"/>
          </a:xfrm>
          <a:prstGeom prst="rect">
            <a:avLst/>
          </a:prstGeom>
          <a:ln w="12700">
            <a:miter lim="400000"/>
          </a:ln>
        </p:spPr>
      </p:pic>
      <p:sp>
        <p:nvSpPr>
          <p:cNvPr id="374" name="TextBox 11"/>
          <p:cNvSpPr txBox="1"/>
          <p:nvPr/>
        </p:nvSpPr>
        <p:spPr>
          <a:xfrm>
            <a:off x="2870734" y="4305080"/>
            <a:ext cx="2442057" cy="280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sz="1400"/>
            </a:lvl1pPr>
          </a:lstStyle>
          <a:p>
            <a:r>
              <a:rPr dirty="0"/>
              <a:t>Example of Hough Lines used.</a:t>
            </a:r>
          </a:p>
        </p:txBody>
      </p:sp>
      <p:pic>
        <p:nvPicPr>
          <p:cNvPr id="375" name="Picture 13" descr="Picture 13"/>
          <p:cNvPicPr>
            <a:picLocks noChangeAspect="1"/>
          </p:cNvPicPr>
          <p:nvPr/>
        </p:nvPicPr>
        <p:blipFill>
          <a:blip r:embed="rId4"/>
          <a:stretch>
            <a:fillRect/>
          </a:stretch>
        </p:blipFill>
        <p:spPr>
          <a:xfrm>
            <a:off x="158220" y="1140193"/>
            <a:ext cx="2501062" cy="3038400"/>
          </a:xfrm>
          <a:prstGeom prst="rect">
            <a:avLst/>
          </a:prstGeom>
          <a:ln w="12700">
            <a:miter lim="400000"/>
          </a:ln>
        </p:spPr>
      </p:pic>
      <p:sp>
        <p:nvSpPr>
          <p:cNvPr id="376" name="TextBox 14"/>
          <p:cNvSpPr txBox="1"/>
          <p:nvPr/>
        </p:nvSpPr>
        <p:spPr>
          <a:xfrm>
            <a:off x="187722" y="4305080"/>
            <a:ext cx="2442057"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400"/>
            </a:lvl1pPr>
          </a:lstStyle>
          <a:p>
            <a:r>
              <a:rPr sz="1600" dirty="0"/>
              <a:t>Typical </a:t>
            </a:r>
            <a:r>
              <a:rPr lang="en-US" sz="1600" dirty="0"/>
              <a:t>camera image </a:t>
            </a:r>
            <a:r>
              <a:rPr sz="1600" dirty="0"/>
              <a:t>used</a:t>
            </a:r>
          </a:p>
        </p:txBody>
      </p:sp>
      <p:sp>
        <p:nvSpPr>
          <p:cNvPr id="2" name="Slide Number Placeholder 1">
            <a:extLst>
              <a:ext uri="{FF2B5EF4-FFF2-40B4-BE49-F238E27FC236}">
                <a16:creationId xmlns:a16="http://schemas.microsoft.com/office/drawing/2014/main" id="{11F51357-1671-344A-775D-C3D1C210CA33}"/>
              </a:ext>
            </a:extLst>
          </p:cNvPr>
          <p:cNvSpPr>
            <a:spLocks noGrp="1"/>
          </p:cNvSpPr>
          <p:nvPr>
            <p:ph type="sldNum" sz="quarter" idx="2"/>
          </p:nvPr>
        </p:nvSpPr>
        <p:spPr/>
        <p:txBody>
          <a:bodyPr/>
          <a:lstStyle/>
          <a:p>
            <a:fld id="{86CB4B4D-7CA3-9044-876B-883B54F8677D}" type="slidenum">
              <a:rPr lang="en-US" smtClean="0"/>
              <a:t>29</a:t>
            </a:fld>
            <a:endParaRPr lang="en-US"/>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F57B05-68D9-4FA2-938B-1C08D9A4568D}"/>
              </a:ext>
            </a:extLst>
          </p:cNvPr>
          <p:cNvSpPr txBox="1"/>
          <p:nvPr/>
        </p:nvSpPr>
        <p:spPr>
          <a:xfrm>
            <a:off x="786911" y="1287489"/>
            <a:ext cx="10733524" cy="48320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457200" lvl="2" indent="-457200">
              <a:buFont typeface="Arial" panose="020B0604020202020204" pitchFamily="34" charset="0"/>
              <a:buChar char="•"/>
            </a:pPr>
            <a:r>
              <a:rPr lang="en-US" sz="2800" dirty="0"/>
              <a:t>Fixed targets (such as CESR) – tungsten windows / paddles, typically water cooled.  Power density (melting, thermal stress) and cooling capacity (boiling of coolant) quickly limit maximum power capability</a:t>
            </a:r>
          </a:p>
          <a:p>
            <a:pPr marL="457200" lvl="2" indent="-457200">
              <a:buFont typeface="Arial" panose="020B0604020202020204" pitchFamily="34" charset="0"/>
              <a:buChar char="•"/>
            </a:pPr>
            <a:endParaRPr lang="en-US" sz="2800" dirty="0"/>
          </a:p>
          <a:p>
            <a:pPr marL="457200" lvl="2" indent="-457200">
              <a:buFont typeface="Arial" panose="020B0604020202020204" pitchFamily="34" charset="0"/>
              <a:buChar char="•"/>
            </a:pPr>
            <a:r>
              <a:rPr lang="en-US" sz="2800" dirty="0"/>
              <a:t>Rotating targets – spread power deposition over a larger surface.     Failure mode analysis, large / bulky, brute force, but still complex, thermal fatigue, radiation damage</a:t>
            </a:r>
          </a:p>
          <a:p>
            <a:pPr marL="457200" lvl="2" indent="-457200">
              <a:buFont typeface="Arial" panose="020B0604020202020204" pitchFamily="34" charset="0"/>
              <a:buChar char="•"/>
            </a:pPr>
            <a:endParaRPr lang="en-US" sz="2800" dirty="0"/>
          </a:p>
          <a:p>
            <a:pPr marL="457200" lvl="2" indent="-457200">
              <a:buFont typeface="Arial" panose="020B0604020202020204" pitchFamily="34" charset="0"/>
              <a:buChar char="•"/>
            </a:pPr>
            <a:r>
              <a:rPr lang="en-US" sz="2800" dirty="0">
                <a:solidFill>
                  <a:srgbClr val="FF0000"/>
                </a:solidFill>
              </a:rPr>
              <a:t>Liquid targets (Xelera)– power deposited in liquid itself, higher ultimate powers possible.  Coolant and converter are one.  Sufficiently novel to be considered for an SBIR grant / research funding.</a:t>
            </a:r>
            <a:endParaRPr lang="en-US" sz="2800" dirty="0"/>
          </a:p>
        </p:txBody>
      </p:sp>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1705610" y="276931"/>
            <a:ext cx="3808730" cy="752158"/>
          </a:xfrm>
        </p:spPr>
        <p:txBody>
          <a:bodyPr>
            <a:normAutofit/>
          </a:bodyPr>
          <a:lstStyle/>
          <a:p>
            <a:pPr marL="0" indent="0">
              <a:buNone/>
            </a:pPr>
            <a:r>
              <a:rPr lang="en-US" sz="4000" dirty="0"/>
              <a:t>Targets</a:t>
            </a:r>
          </a:p>
        </p:txBody>
      </p:sp>
      <p:sp>
        <p:nvSpPr>
          <p:cNvPr id="2" name="Slide Number Placeholder 1">
            <a:extLst>
              <a:ext uri="{FF2B5EF4-FFF2-40B4-BE49-F238E27FC236}">
                <a16:creationId xmlns:a16="http://schemas.microsoft.com/office/drawing/2014/main" id="{F64D5C42-8469-BFCD-26E1-85326B712745}"/>
              </a:ext>
            </a:extLst>
          </p:cNvPr>
          <p:cNvSpPr>
            <a:spLocks noGrp="1"/>
          </p:cNvSpPr>
          <p:nvPr>
            <p:ph type="sldNum" sz="quarter" idx="2"/>
          </p:nvPr>
        </p:nvSpPr>
        <p:spPr/>
        <p:txBody>
          <a:bodyPr/>
          <a:lstStyle/>
          <a:p>
            <a:fld id="{86CB4B4D-7CA3-9044-876B-883B54F8677D}" type="slidenum">
              <a:rPr lang="en-US" smtClean="0"/>
              <a:t>3</a:t>
            </a:fld>
            <a:endParaRPr lang="en-US"/>
          </a:p>
        </p:txBody>
      </p:sp>
    </p:spTree>
    <p:extLst>
      <p:ext uri="{BB962C8B-B14F-4D97-AF65-F5344CB8AC3E}">
        <p14:creationId xmlns:p14="http://schemas.microsoft.com/office/powerpoint/2010/main" val="353768880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C8A75-8883-B4FD-9716-FC8810517BE1}"/>
              </a:ext>
            </a:extLst>
          </p:cNvPr>
          <p:cNvSpPr>
            <a:spLocks noGrp="1"/>
          </p:cNvSpPr>
          <p:nvPr>
            <p:ph type="title"/>
          </p:nvPr>
        </p:nvSpPr>
        <p:spPr/>
        <p:txBody>
          <a:bodyPr/>
          <a:lstStyle/>
          <a:p>
            <a:r>
              <a:rPr lang="en-US" dirty="0"/>
              <a:t>Readiness for </a:t>
            </a:r>
            <a:r>
              <a:rPr lang="en-US" dirty="0" err="1"/>
              <a:t>JLab</a:t>
            </a:r>
            <a:r>
              <a:rPr lang="en-US" dirty="0"/>
              <a:t> LERF beam test</a:t>
            </a:r>
          </a:p>
        </p:txBody>
      </p:sp>
      <p:sp>
        <p:nvSpPr>
          <p:cNvPr id="3" name="Text Placeholder 2">
            <a:extLst>
              <a:ext uri="{FF2B5EF4-FFF2-40B4-BE49-F238E27FC236}">
                <a16:creationId xmlns:a16="http://schemas.microsoft.com/office/drawing/2014/main" id="{B2B7248D-D249-FD82-DC30-3AD102BAE652}"/>
              </a:ext>
            </a:extLst>
          </p:cNvPr>
          <p:cNvSpPr>
            <a:spLocks noGrp="1"/>
          </p:cNvSpPr>
          <p:nvPr>
            <p:ph type="body" idx="1"/>
          </p:nvPr>
        </p:nvSpPr>
        <p:spPr>
          <a:xfrm>
            <a:off x="792983" y="1090246"/>
            <a:ext cx="10515600" cy="4976005"/>
          </a:xfrm>
        </p:spPr>
        <p:txBody>
          <a:bodyPr/>
          <a:lstStyle/>
          <a:p>
            <a:r>
              <a:rPr lang="en-US" dirty="0"/>
              <a:t>A second system is being built incorporating all the improvements we’ve developed over the past two years, to be delivered later this spring to </a:t>
            </a:r>
            <a:r>
              <a:rPr lang="en-US" dirty="0" err="1"/>
              <a:t>Jlab</a:t>
            </a:r>
            <a:r>
              <a:rPr lang="en-US" dirty="0"/>
              <a:t> for testing.</a:t>
            </a:r>
          </a:p>
        </p:txBody>
      </p:sp>
      <p:sp>
        <p:nvSpPr>
          <p:cNvPr id="4" name="Slide Number Placeholder 3">
            <a:extLst>
              <a:ext uri="{FF2B5EF4-FFF2-40B4-BE49-F238E27FC236}">
                <a16:creationId xmlns:a16="http://schemas.microsoft.com/office/drawing/2014/main" id="{C0022E89-DCF9-7064-801F-ABEE62C020C2}"/>
              </a:ext>
            </a:extLst>
          </p:cNvPr>
          <p:cNvSpPr>
            <a:spLocks noGrp="1"/>
          </p:cNvSpPr>
          <p:nvPr>
            <p:ph type="sldNum" sz="quarter" idx="2"/>
          </p:nvPr>
        </p:nvSpPr>
        <p:spPr/>
        <p:txBody>
          <a:bodyPr/>
          <a:lstStyle/>
          <a:p>
            <a:fld id="{86CB4B4D-7CA3-9044-876B-883B54F8677D}" type="slidenum">
              <a:rPr lang="en-US" smtClean="0"/>
              <a:t>30</a:t>
            </a:fld>
            <a:endParaRPr lang="en-US"/>
          </a:p>
        </p:txBody>
      </p:sp>
      <p:pic>
        <p:nvPicPr>
          <p:cNvPr id="8" name="Picture 7">
            <a:extLst>
              <a:ext uri="{FF2B5EF4-FFF2-40B4-BE49-F238E27FC236}">
                <a16:creationId xmlns:a16="http://schemas.microsoft.com/office/drawing/2014/main" id="{8BA9FA2F-5203-0A98-BAF5-E06FF63A32E3}"/>
              </a:ext>
            </a:extLst>
          </p:cNvPr>
          <p:cNvPicPr>
            <a:picLocks noChangeAspect="1"/>
          </p:cNvPicPr>
          <p:nvPr/>
        </p:nvPicPr>
        <p:blipFill>
          <a:blip r:embed="rId2" cstate="print">
            <a:extLst>
              <a:ext uri="{28A0092B-C50C-407E-A947-70E740481C1C}">
                <a14:useLocalDpi xmlns:a14="http://schemas.microsoft.com/office/drawing/2010/main" val="0"/>
              </a:ext>
            </a:extLst>
          </a:blip>
          <a:srcRect t="6043"/>
          <a:stretch>
            <a:fillRect/>
          </a:stretch>
        </p:blipFill>
        <p:spPr>
          <a:xfrm>
            <a:off x="48568" y="2946652"/>
            <a:ext cx="3298112" cy="3332413"/>
          </a:xfrm>
          <a:prstGeom prst="rect">
            <a:avLst/>
          </a:prstGeom>
        </p:spPr>
      </p:pic>
      <p:pic>
        <p:nvPicPr>
          <p:cNvPr id="10" name="Picture 9">
            <a:extLst>
              <a:ext uri="{FF2B5EF4-FFF2-40B4-BE49-F238E27FC236}">
                <a16:creationId xmlns:a16="http://schemas.microsoft.com/office/drawing/2014/main" id="{4D905002-A07F-D324-B9CC-4DCF6D338A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31776" y="2445841"/>
            <a:ext cx="2911656" cy="3833224"/>
          </a:xfrm>
          <a:prstGeom prst="rect">
            <a:avLst/>
          </a:prstGeom>
        </p:spPr>
      </p:pic>
      <p:pic>
        <p:nvPicPr>
          <p:cNvPr id="6" name="Picture 5">
            <a:extLst>
              <a:ext uri="{FF2B5EF4-FFF2-40B4-BE49-F238E27FC236}">
                <a16:creationId xmlns:a16="http://schemas.microsoft.com/office/drawing/2014/main" id="{AABDA996-DBB6-9049-EF9C-71FFC374BD1A}"/>
              </a:ext>
            </a:extLst>
          </p:cNvPr>
          <p:cNvPicPr>
            <a:picLocks noChangeAspect="1"/>
          </p:cNvPicPr>
          <p:nvPr/>
        </p:nvPicPr>
        <p:blipFill>
          <a:blip r:embed="rId4"/>
          <a:stretch>
            <a:fillRect/>
          </a:stretch>
        </p:blipFill>
        <p:spPr>
          <a:xfrm>
            <a:off x="3409327" y="3055807"/>
            <a:ext cx="5749746" cy="3116851"/>
          </a:xfrm>
          <a:prstGeom prst="rect">
            <a:avLst/>
          </a:prstGeom>
        </p:spPr>
      </p:pic>
    </p:spTree>
    <p:extLst>
      <p:ext uri="{BB962C8B-B14F-4D97-AF65-F5344CB8AC3E}">
        <p14:creationId xmlns:p14="http://schemas.microsoft.com/office/powerpoint/2010/main" val="305303438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E815F-9F73-4521-EA18-7E6F85BE64D5}"/>
            </a:ext>
          </a:extLst>
        </p:cNvPr>
        <p:cNvGrpSpPr/>
        <p:nvPr/>
      </p:nvGrpSpPr>
      <p:grpSpPr>
        <a:xfrm>
          <a:off x="0" y="0"/>
          <a:ext cx="0" cy="0"/>
          <a:chOff x="0" y="0"/>
          <a:chExt cx="0" cy="0"/>
        </a:xfrm>
      </p:grpSpPr>
      <p:sp>
        <p:nvSpPr>
          <p:cNvPr id="379" name="Title 8">
            <a:extLst>
              <a:ext uri="{FF2B5EF4-FFF2-40B4-BE49-F238E27FC236}">
                <a16:creationId xmlns:a16="http://schemas.microsoft.com/office/drawing/2014/main" id="{66A55813-89DD-5609-4EB6-511410A36227}"/>
              </a:ext>
            </a:extLst>
          </p:cNvPr>
          <p:cNvSpPr txBox="1">
            <a:spLocks noGrp="1"/>
          </p:cNvSpPr>
          <p:nvPr>
            <p:ph type="title"/>
          </p:nvPr>
        </p:nvSpPr>
        <p:spPr>
          <a:xfrm>
            <a:off x="1244906" y="122754"/>
            <a:ext cx="10108894" cy="657842"/>
          </a:xfrm>
          <a:prstGeom prst="rect">
            <a:avLst/>
          </a:prstGeom>
        </p:spPr>
        <p:txBody>
          <a:bodyPr/>
          <a:lstStyle>
            <a:lvl1pPr marL="571500" indent="-571500">
              <a:buSzPct val="100000"/>
              <a:buFont typeface="Arial"/>
              <a:buChar char="•"/>
            </a:lvl1pPr>
          </a:lstStyle>
          <a:p>
            <a:pPr marL="0" indent="0">
              <a:buNone/>
            </a:pPr>
            <a:r>
              <a:rPr dirty="0"/>
              <a:t>Next steps</a:t>
            </a:r>
          </a:p>
        </p:txBody>
      </p:sp>
      <p:sp>
        <p:nvSpPr>
          <p:cNvPr id="382" name="TextBox 4">
            <a:extLst>
              <a:ext uri="{FF2B5EF4-FFF2-40B4-BE49-F238E27FC236}">
                <a16:creationId xmlns:a16="http://schemas.microsoft.com/office/drawing/2014/main" id="{C62B3FFA-64D2-5806-D2B5-2C118ABE64F3}"/>
              </a:ext>
            </a:extLst>
          </p:cNvPr>
          <p:cNvSpPr txBox="1"/>
          <p:nvPr/>
        </p:nvSpPr>
        <p:spPr>
          <a:xfrm>
            <a:off x="494616" y="983334"/>
            <a:ext cx="10859184" cy="42780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285750" indent="-285750">
              <a:buSzPct val="100000"/>
              <a:buFont typeface="Arial"/>
              <a:buChar char="•"/>
              <a:defRPr sz="2400"/>
            </a:pPr>
            <a:r>
              <a:rPr lang="en-US" sz="2800" dirty="0"/>
              <a:t>Continue</a:t>
            </a:r>
            <a:r>
              <a:rPr sz="2800" dirty="0"/>
              <a:t> experiments that investigate jet properties</a:t>
            </a:r>
            <a:r>
              <a:rPr lang="en-US" sz="2800" dirty="0"/>
              <a:t>, new 3D printed nozzles</a:t>
            </a:r>
            <a:endParaRPr sz="2800" dirty="0"/>
          </a:p>
          <a:p>
            <a:pPr>
              <a:defRPr sz="2400"/>
            </a:pPr>
            <a:endParaRPr sz="2800" dirty="0"/>
          </a:p>
          <a:p>
            <a:pPr marL="285750" indent="-285750">
              <a:buSzPct val="100000"/>
              <a:buFont typeface="Arial"/>
              <a:buChar char="•"/>
              <a:defRPr sz="2400"/>
            </a:pPr>
            <a:r>
              <a:rPr sz="2800" dirty="0"/>
              <a:t>Investigate new designs for jet collector</a:t>
            </a:r>
            <a:r>
              <a:rPr lang="en-US" sz="2800" dirty="0"/>
              <a:t> (almost complete) – can we reduce droplets formation to zero – unsteady start up flow (?)</a:t>
            </a:r>
            <a:endParaRPr sz="2800" dirty="0"/>
          </a:p>
          <a:p>
            <a:pPr marL="285750" indent="-285750">
              <a:buSzPct val="100000"/>
              <a:buFont typeface="Arial"/>
              <a:buChar char="•"/>
              <a:defRPr sz="2400"/>
            </a:pPr>
            <a:endParaRPr sz="2800" dirty="0"/>
          </a:p>
          <a:p>
            <a:pPr marL="285750" indent="-285750">
              <a:buSzPct val="100000"/>
              <a:buFont typeface="Arial"/>
              <a:buChar char="•"/>
              <a:defRPr sz="2400"/>
            </a:pPr>
            <a:r>
              <a:rPr sz="2800" dirty="0"/>
              <a:t>Construct final version of positron converter and incorporate lessons learned from</a:t>
            </a:r>
            <a:r>
              <a:rPr sz="2000" dirty="0"/>
              <a:t> </a:t>
            </a:r>
            <a:r>
              <a:rPr sz="2800" dirty="0"/>
              <a:t>the</a:t>
            </a:r>
            <a:r>
              <a:rPr sz="2000" dirty="0"/>
              <a:t> </a:t>
            </a:r>
            <a:r>
              <a:rPr sz="2800" dirty="0"/>
              <a:t>prototype</a:t>
            </a:r>
            <a:r>
              <a:rPr lang="en-US" sz="2800" dirty="0"/>
              <a:t> for delivery to </a:t>
            </a:r>
            <a:r>
              <a:rPr lang="en-US" sz="2800" dirty="0" err="1"/>
              <a:t>Jlab</a:t>
            </a:r>
            <a:r>
              <a:rPr lang="en-US" sz="2800" dirty="0"/>
              <a:t> for upcoming LERF tests</a:t>
            </a:r>
          </a:p>
          <a:p>
            <a:endParaRPr lang="en-US" sz="2400" dirty="0"/>
          </a:p>
          <a:p>
            <a:endParaRPr lang="en-US" sz="2400" dirty="0"/>
          </a:p>
        </p:txBody>
      </p:sp>
      <p:sp>
        <p:nvSpPr>
          <p:cNvPr id="2" name="TextBox 1">
            <a:extLst>
              <a:ext uri="{FF2B5EF4-FFF2-40B4-BE49-F238E27FC236}">
                <a16:creationId xmlns:a16="http://schemas.microsoft.com/office/drawing/2014/main" id="{78B4203A-2348-160D-69A9-5C8372600BF1}"/>
              </a:ext>
            </a:extLst>
          </p:cNvPr>
          <p:cNvSpPr txBox="1"/>
          <p:nvPr/>
        </p:nvSpPr>
        <p:spPr>
          <a:xfrm>
            <a:off x="120650" y="5975794"/>
            <a:ext cx="11950700" cy="6771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sz="2000" b="1" dirty="0"/>
              <a:t>This work is based upon work supported by the U.S. Department of Energy under Award Number </a:t>
            </a:r>
            <a:r>
              <a:rPr lang="en-US" sz="2000" b="1" i="1" dirty="0"/>
              <a:t>DE-SC0023574</a:t>
            </a:r>
            <a:endParaRPr lang="en-US" sz="2800" b="1" dirty="0"/>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3" name="Picture 4" descr="Picture 4">
            <a:extLst>
              <a:ext uri="{FF2B5EF4-FFF2-40B4-BE49-F238E27FC236}">
                <a16:creationId xmlns:a16="http://schemas.microsoft.com/office/drawing/2014/main" id="{4870C00A-BF6C-4FB0-D5E3-C6EEE5057284}"/>
              </a:ext>
            </a:extLst>
          </p:cNvPr>
          <p:cNvPicPr>
            <a:picLocks noChangeAspect="1"/>
          </p:cNvPicPr>
          <p:nvPr/>
        </p:nvPicPr>
        <p:blipFill>
          <a:blip r:embed="rId2"/>
          <a:stretch>
            <a:fillRect/>
          </a:stretch>
        </p:blipFill>
        <p:spPr>
          <a:xfrm>
            <a:off x="4357305" y="5308023"/>
            <a:ext cx="3133806" cy="526032"/>
          </a:xfrm>
          <a:prstGeom prst="rect">
            <a:avLst/>
          </a:prstGeom>
          <a:ln w="12700">
            <a:miter lim="400000"/>
          </a:ln>
        </p:spPr>
      </p:pic>
      <p:sp>
        <p:nvSpPr>
          <p:cNvPr id="4" name="Slide Number Placeholder 3">
            <a:extLst>
              <a:ext uri="{FF2B5EF4-FFF2-40B4-BE49-F238E27FC236}">
                <a16:creationId xmlns:a16="http://schemas.microsoft.com/office/drawing/2014/main" id="{6D47BF4D-5175-087C-8AC2-1B2C040CF7F7}"/>
              </a:ext>
            </a:extLst>
          </p:cNvPr>
          <p:cNvSpPr>
            <a:spLocks noGrp="1"/>
          </p:cNvSpPr>
          <p:nvPr>
            <p:ph type="sldNum" sz="quarter" idx="2"/>
          </p:nvPr>
        </p:nvSpPr>
        <p:spPr/>
        <p:txBody>
          <a:bodyPr/>
          <a:lstStyle/>
          <a:p>
            <a:fld id="{86CB4B4D-7CA3-9044-876B-883B54F8677D}" type="slidenum">
              <a:rPr lang="en-US" smtClean="0"/>
              <a:t>31</a:t>
            </a:fld>
            <a:endParaRPr lang="en-US"/>
          </a:p>
        </p:txBody>
      </p:sp>
    </p:spTree>
    <p:extLst>
      <p:ext uri="{BB962C8B-B14F-4D97-AF65-F5344CB8AC3E}">
        <p14:creationId xmlns:p14="http://schemas.microsoft.com/office/powerpoint/2010/main" val="155342199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40CC0-B4BB-6347-6A82-33A4C9F4977D}"/>
              </a:ext>
            </a:extLst>
          </p:cNvPr>
          <p:cNvSpPr>
            <a:spLocks noGrp="1"/>
          </p:cNvSpPr>
          <p:nvPr>
            <p:ph type="title"/>
          </p:nvPr>
        </p:nvSpPr>
        <p:spPr/>
        <p:txBody>
          <a:bodyPr/>
          <a:lstStyle/>
          <a:p>
            <a:r>
              <a:rPr lang="en-US" dirty="0"/>
              <a:t>Backup Slides</a:t>
            </a:r>
          </a:p>
        </p:txBody>
      </p:sp>
      <p:sp>
        <p:nvSpPr>
          <p:cNvPr id="3" name="Text Placeholder 2">
            <a:extLst>
              <a:ext uri="{FF2B5EF4-FFF2-40B4-BE49-F238E27FC236}">
                <a16:creationId xmlns:a16="http://schemas.microsoft.com/office/drawing/2014/main" id="{248556E6-5F17-3C49-1964-84742C3F27CD}"/>
              </a:ext>
            </a:extLst>
          </p:cNvPr>
          <p:cNvSpPr>
            <a:spLocks noGrp="1"/>
          </p:cNvSpPr>
          <p:nvPr>
            <p:ph type="body" idx="1"/>
          </p:nvPr>
        </p:nvSpPr>
        <p:spPr>
          <a:xfrm>
            <a:off x="3898900" y="2984500"/>
            <a:ext cx="7454900" cy="3247549"/>
          </a:xfrm>
        </p:spPr>
        <p:txBody>
          <a:bodyPr>
            <a:normAutofit/>
          </a:bodyPr>
          <a:lstStyle/>
          <a:p>
            <a:r>
              <a:rPr lang="en-US" sz="4400" dirty="0"/>
              <a:t>Backup Slides</a:t>
            </a:r>
          </a:p>
        </p:txBody>
      </p:sp>
      <p:sp>
        <p:nvSpPr>
          <p:cNvPr id="4" name="Slide Number Placeholder 3">
            <a:extLst>
              <a:ext uri="{FF2B5EF4-FFF2-40B4-BE49-F238E27FC236}">
                <a16:creationId xmlns:a16="http://schemas.microsoft.com/office/drawing/2014/main" id="{AD4B686C-EEDF-D168-02B3-C375D46C6397}"/>
              </a:ext>
            </a:extLst>
          </p:cNvPr>
          <p:cNvSpPr>
            <a:spLocks noGrp="1"/>
          </p:cNvSpPr>
          <p:nvPr>
            <p:ph type="sldNum" sz="quarter" idx="2"/>
          </p:nvPr>
        </p:nvSpPr>
        <p:spPr/>
        <p:txBody>
          <a:bodyPr/>
          <a:lstStyle/>
          <a:p>
            <a:fld id="{86CB4B4D-7CA3-9044-876B-883B54F8677D}" type="slidenum">
              <a:rPr lang="en-US" smtClean="0"/>
              <a:t>32</a:t>
            </a:fld>
            <a:endParaRPr lang="en-US"/>
          </a:p>
        </p:txBody>
      </p:sp>
    </p:spTree>
    <p:extLst>
      <p:ext uri="{BB962C8B-B14F-4D97-AF65-F5344CB8AC3E}">
        <p14:creationId xmlns:p14="http://schemas.microsoft.com/office/powerpoint/2010/main" val="255648380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B73DD-5B75-D16E-23A9-76A57E7DF86A}"/>
              </a:ext>
            </a:extLst>
          </p:cNvPr>
          <p:cNvSpPr>
            <a:spLocks noGrp="1"/>
          </p:cNvSpPr>
          <p:nvPr>
            <p:ph type="title"/>
          </p:nvPr>
        </p:nvSpPr>
        <p:spPr/>
        <p:txBody>
          <a:bodyPr/>
          <a:lstStyle/>
          <a:p>
            <a:r>
              <a:rPr lang="en-US" dirty="0"/>
              <a:t>Radioisotope production in the </a:t>
            </a:r>
            <a:r>
              <a:rPr lang="en-US" dirty="0" err="1"/>
              <a:t>GaInSn</a:t>
            </a:r>
            <a:r>
              <a:rPr lang="en-US" dirty="0"/>
              <a:t> target</a:t>
            </a:r>
          </a:p>
        </p:txBody>
      </p:sp>
      <p:pic>
        <p:nvPicPr>
          <p:cNvPr id="5" name="Picture 4">
            <a:extLst>
              <a:ext uri="{FF2B5EF4-FFF2-40B4-BE49-F238E27FC236}">
                <a16:creationId xmlns:a16="http://schemas.microsoft.com/office/drawing/2014/main" id="{A32F55C8-06A8-96E4-D2C9-09D68375FD93}"/>
              </a:ext>
            </a:extLst>
          </p:cNvPr>
          <p:cNvPicPr>
            <a:picLocks noChangeAspect="1"/>
          </p:cNvPicPr>
          <p:nvPr/>
        </p:nvPicPr>
        <p:blipFill>
          <a:blip r:embed="rId2"/>
          <a:stretch>
            <a:fillRect/>
          </a:stretch>
        </p:blipFill>
        <p:spPr>
          <a:xfrm>
            <a:off x="138570" y="1333501"/>
            <a:ext cx="4147679" cy="4605854"/>
          </a:xfrm>
          <a:prstGeom prst="rect">
            <a:avLst/>
          </a:prstGeom>
        </p:spPr>
      </p:pic>
      <p:pic>
        <p:nvPicPr>
          <p:cNvPr id="9" name="Picture 8">
            <a:extLst>
              <a:ext uri="{FF2B5EF4-FFF2-40B4-BE49-F238E27FC236}">
                <a16:creationId xmlns:a16="http://schemas.microsoft.com/office/drawing/2014/main" id="{5BEE3429-5000-364A-B23F-D42C981CA180}"/>
              </a:ext>
            </a:extLst>
          </p:cNvPr>
          <p:cNvPicPr>
            <a:picLocks noChangeAspect="1"/>
          </p:cNvPicPr>
          <p:nvPr/>
        </p:nvPicPr>
        <p:blipFill>
          <a:blip r:embed="rId3"/>
          <a:stretch>
            <a:fillRect/>
          </a:stretch>
        </p:blipFill>
        <p:spPr>
          <a:xfrm>
            <a:off x="4337049" y="1008332"/>
            <a:ext cx="7387227" cy="5191826"/>
          </a:xfrm>
          <a:prstGeom prst="rect">
            <a:avLst/>
          </a:prstGeom>
        </p:spPr>
      </p:pic>
      <p:sp>
        <p:nvSpPr>
          <p:cNvPr id="3" name="Slide Number Placeholder 2">
            <a:extLst>
              <a:ext uri="{FF2B5EF4-FFF2-40B4-BE49-F238E27FC236}">
                <a16:creationId xmlns:a16="http://schemas.microsoft.com/office/drawing/2014/main" id="{64D8EDFC-8A44-5822-A45A-A53108482A1C}"/>
              </a:ext>
            </a:extLst>
          </p:cNvPr>
          <p:cNvSpPr>
            <a:spLocks noGrp="1"/>
          </p:cNvSpPr>
          <p:nvPr>
            <p:ph type="sldNum" sz="quarter" idx="2"/>
          </p:nvPr>
        </p:nvSpPr>
        <p:spPr/>
        <p:txBody>
          <a:bodyPr/>
          <a:lstStyle/>
          <a:p>
            <a:fld id="{86CB4B4D-7CA3-9044-876B-883B54F8677D}" type="slidenum">
              <a:rPr lang="en-US" smtClean="0"/>
              <a:t>33</a:t>
            </a:fld>
            <a:endParaRPr lang="en-US"/>
          </a:p>
        </p:txBody>
      </p:sp>
    </p:spTree>
    <p:extLst>
      <p:ext uri="{BB962C8B-B14F-4D97-AF65-F5344CB8AC3E}">
        <p14:creationId xmlns:p14="http://schemas.microsoft.com/office/powerpoint/2010/main" val="4277373587"/>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451E-6CE4-A09C-7086-56637C169BDE}"/>
              </a:ext>
            </a:extLst>
          </p:cNvPr>
          <p:cNvSpPr>
            <a:spLocks noGrp="1"/>
          </p:cNvSpPr>
          <p:nvPr>
            <p:ph type="title"/>
          </p:nvPr>
        </p:nvSpPr>
        <p:spPr/>
        <p:txBody>
          <a:bodyPr/>
          <a:lstStyle/>
          <a:p>
            <a:r>
              <a:rPr lang="en-US" dirty="0"/>
              <a:t>Radio isotope production</a:t>
            </a:r>
          </a:p>
        </p:txBody>
      </p:sp>
      <p:pic>
        <p:nvPicPr>
          <p:cNvPr id="5" name="Picture 4">
            <a:extLst>
              <a:ext uri="{FF2B5EF4-FFF2-40B4-BE49-F238E27FC236}">
                <a16:creationId xmlns:a16="http://schemas.microsoft.com/office/drawing/2014/main" id="{6A961492-5C5B-DA23-9E30-A362D1308A57}"/>
              </a:ext>
            </a:extLst>
          </p:cNvPr>
          <p:cNvPicPr>
            <a:picLocks noChangeAspect="1"/>
          </p:cNvPicPr>
          <p:nvPr/>
        </p:nvPicPr>
        <p:blipFill>
          <a:blip r:embed="rId2"/>
          <a:stretch>
            <a:fillRect/>
          </a:stretch>
        </p:blipFill>
        <p:spPr>
          <a:xfrm>
            <a:off x="1052629" y="957216"/>
            <a:ext cx="9914785" cy="5234033"/>
          </a:xfrm>
          <a:prstGeom prst="rect">
            <a:avLst/>
          </a:prstGeom>
        </p:spPr>
      </p:pic>
      <p:sp>
        <p:nvSpPr>
          <p:cNvPr id="3" name="Slide Number Placeholder 2">
            <a:extLst>
              <a:ext uri="{FF2B5EF4-FFF2-40B4-BE49-F238E27FC236}">
                <a16:creationId xmlns:a16="http://schemas.microsoft.com/office/drawing/2014/main" id="{2D40BC6C-6471-5FF8-7BD3-8305535F49C2}"/>
              </a:ext>
            </a:extLst>
          </p:cNvPr>
          <p:cNvSpPr>
            <a:spLocks noGrp="1"/>
          </p:cNvSpPr>
          <p:nvPr>
            <p:ph type="sldNum" sz="quarter" idx="2"/>
          </p:nvPr>
        </p:nvSpPr>
        <p:spPr/>
        <p:txBody>
          <a:bodyPr/>
          <a:lstStyle/>
          <a:p>
            <a:fld id="{86CB4B4D-7CA3-9044-876B-883B54F8677D}" type="slidenum">
              <a:rPr lang="en-US" smtClean="0"/>
              <a:t>34</a:t>
            </a:fld>
            <a:endParaRPr lang="en-US"/>
          </a:p>
        </p:txBody>
      </p:sp>
    </p:spTree>
    <p:extLst>
      <p:ext uri="{BB962C8B-B14F-4D97-AF65-F5344CB8AC3E}">
        <p14:creationId xmlns:p14="http://schemas.microsoft.com/office/powerpoint/2010/main" val="2646170240"/>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E9C597-E1F2-6347-A47B-DBA8A51C55E6}"/>
              </a:ext>
            </a:extLst>
          </p:cNvPr>
          <p:cNvPicPr>
            <a:picLocks noChangeAspect="1"/>
          </p:cNvPicPr>
          <p:nvPr/>
        </p:nvPicPr>
        <p:blipFill>
          <a:blip r:embed="rId2"/>
          <a:stretch>
            <a:fillRect/>
          </a:stretch>
        </p:blipFill>
        <p:spPr>
          <a:xfrm>
            <a:off x="161926" y="1625776"/>
            <a:ext cx="5943600" cy="4322618"/>
          </a:xfrm>
          <a:prstGeom prst="rect">
            <a:avLst/>
          </a:prstGeom>
        </p:spPr>
      </p:pic>
      <p:pic>
        <p:nvPicPr>
          <p:cNvPr id="3" name="Picture 2">
            <a:extLst>
              <a:ext uri="{FF2B5EF4-FFF2-40B4-BE49-F238E27FC236}">
                <a16:creationId xmlns:a16="http://schemas.microsoft.com/office/drawing/2014/main" id="{429C52A7-1E83-4C4C-85CC-7DFB787FAB78}"/>
              </a:ext>
            </a:extLst>
          </p:cNvPr>
          <p:cNvPicPr>
            <a:picLocks/>
          </p:cNvPicPr>
          <p:nvPr/>
        </p:nvPicPr>
        <p:blipFill>
          <a:blip r:embed="rId3"/>
          <a:stretch>
            <a:fillRect/>
          </a:stretch>
        </p:blipFill>
        <p:spPr>
          <a:xfrm>
            <a:off x="6086474" y="1684391"/>
            <a:ext cx="5943600" cy="4325112"/>
          </a:xfrm>
          <a:prstGeom prst="rect">
            <a:avLst/>
          </a:prstGeom>
        </p:spPr>
      </p:pic>
      <p:sp>
        <p:nvSpPr>
          <p:cNvPr id="2" name="TextBox 1">
            <a:extLst>
              <a:ext uri="{FF2B5EF4-FFF2-40B4-BE49-F238E27FC236}">
                <a16:creationId xmlns:a16="http://schemas.microsoft.com/office/drawing/2014/main" id="{1A8D1B3B-BB27-D844-A30D-0A282D60E3FD}"/>
              </a:ext>
            </a:extLst>
          </p:cNvPr>
          <p:cNvSpPr txBox="1"/>
          <p:nvPr/>
        </p:nvSpPr>
        <p:spPr>
          <a:xfrm>
            <a:off x="1768510" y="0"/>
            <a:ext cx="10178979"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chemeClr val="tx1"/>
                </a:solidFill>
                <a:effectLst/>
                <a:uFillTx/>
                <a:ea typeface="+mn-ea"/>
                <a:cs typeface="+mn-cs"/>
                <a:sym typeface="Calibri"/>
              </a:rPr>
              <a:t>Gamma dose rates in (rem/h)/(el/s) in </a:t>
            </a:r>
            <a:r>
              <a:rPr kumimoji="0" lang="en-US" sz="3200" b="0" i="0" u="none" strike="noStrike" cap="none" spc="0" normalizeH="0" baseline="0" dirty="0" err="1">
                <a:ln>
                  <a:noFill/>
                </a:ln>
                <a:solidFill>
                  <a:schemeClr val="tx1"/>
                </a:solidFill>
                <a:effectLst/>
                <a:uFillTx/>
                <a:ea typeface="+mn-ea"/>
                <a:cs typeface="+mn-cs"/>
                <a:sym typeface="Calibri"/>
              </a:rPr>
              <a:t>GaInSn</a:t>
            </a:r>
            <a:r>
              <a:rPr kumimoji="0" lang="en-US" sz="3200" b="0" i="0" u="none" strike="noStrike" cap="none" spc="0" normalizeH="0" baseline="0" dirty="0">
                <a:ln>
                  <a:noFill/>
                </a:ln>
                <a:solidFill>
                  <a:schemeClr val="tx1"/>
                </a:solidFill>
                <a:effectLst/>
                <a:uFillTx/>
                <a:ea typeface="+mn-ea"/>
                <a:cs typeface="+mn-cs"/>
                <a:sym typeface="Calibri"/>
              </a:rPr>
              <a:t> and W targets by 10 MeV electrons</a:t>
            </a:r>
          </a:p>
        </p:txBody>
      </p:sp>
      <p:sp>
        <p:nvSpPr>
          <p:cNvPr id="5" name="Slide Number Placeholder 4">
            <a:extLst>
              <a:ext uri="{FF2B5EF4-FFF2-40B4-BE49-F238E27FC236}">
                <a16:creationId xmlns:a16="http://schemas.microsoft.com/office/drawing/2014/main" id="{F8CD6347-54D8-DB54-4A52-533589D95533}"/>
              </a:ext>
            </a:extLst>
          </p:cNvPr>
          <p:cNvSpPr>
            <a:spLocks noGrp="1"/>
          </p:cNvSpPr>
          <p:nvPr>
            <p:ph type="sldNum" sz="quarter" idx="2"/>
          </p:nvPr>
        </p:nvSpPr>
        <p:spPr/>
        <p:txBody>
          <a:bodyPr/>
          <a:lstStyle/>
          <a:p>
            <a:fld id="{86CB4B4D-7CA3-9044-876B-883B54F8677D}" type="slidenum">
              <a:rPr lang="en-US" smtClean="0"/>
              <a:t>35</a:t>
            </a:fld>
            <a:endParaRPr lang="en-US"/>
          </a:p>
        </p:txBody>
      </p:sp>
    </p:spTree>
    <p:extLst>
      <p:ext uri="{BB962C8B-B14F-4D97-AF65-F5344CB8AC3E}">
        <p14:creationId xmlns:p14="http://schemas.microsoft.com/office/powerpoint/2010/main" val="2346430640"/>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7807D-8945-474D-8447-AD87C4DE9D4C}"/>
              </a:ext>
            </a:extLst>
          </p:cNvPr>
          <p:cNvPicPr>
            <a:picLocks noChangeAspect="1"/>
          </p:cNvPicPr>
          <p:nvPr/>
        </p:nvPicPr>
        <p:blipFill>
          <a:blip r:embed="rId2"/>
          <a:stretch>
            <a:fillRect/>
          </a:stretch>
        </p:blipFill>
        <p:spPr>
          <a:xfrm>
            <a:off x="879020" y="1318033"/>
            <a:ext cx="5029200" cy="3657600"/>
          </a:xfrm>
          <a:prstGeom prst="rect">
            <a:avLst/>
          </a:prstGeom>
        </p:spPr>
      </p:pic>
      <p:pic>
        <p:nvPicPr>
          <p:cNvPr id="5" name="Picture 4">
            <a:extLst>
              <a:ext uri="{FF2B5EF4-FFF2-40B4-BE49-F238E27FC236}">
                <a16:creationId xmlns:a16="http://schemas.microsoft.com/office/drawing/2014/main" id="{CBC9252C-FE4D-0B42-9560-DA21A188BD51}"/>
              </a:ext>
            </a:extLst>
          </p:cNvPr>
          <p:cNvPicPr>
            <a:picLocks noChangeAspect="1"/>
          </p:cNvPicPr>
          <p:nvPr/>
        </p:nvPicPr>
        <p:blipFill>
          <a:blip r:embed="rId3"/>
          <a:stretch>
            <a:fillRect/>
          </a:stretch>
        </p:blipFill>
        <p:spPr>
          <a:xfrm>
            <a:off x="5908220" y="1381977"/>
            <a:ext cx="5029200" cy="3657600"/>
          </a:xfrm>
          <a:prstGeom prst="rect">
            <a:avLst/>
          </a:prstGeom>
        </p:spPr>
      </p:pic>
      <p:sp>
        <p:nvSpPr>
          <p:cNvPr id="7" name="Rectangle 6">
            <a:extLst>
              <a:ext uri="{FF2B5EF4-FFF2-40B4-BE49-F238E27FC236}">
                <a16:creationId xmlns:a16="http://schemas.microsoft.com/office/drawing/2014/main" id="{E480E0B3-38E4-CD4F-8580-E9C4610A4E84}"/>
              </a:ext>
            </a:extLst>
          </p:cNvPr>
          <p:cNvSpPr/>
          <p:nvPr/>
        </p:nvSpPr>
        <p:spPr>
          <a:xfrm>
            <a:off x="810985" y="4896582"/>
            <a:ext cx="10194471" cy="1600438"/>
          </a:xfrm>
          <a:prstGeom prst="rect">
            <a:avLst/>
          </a:prstGeom>
        </p:spPr>
        <p:txBody>
          <a:bodyPr wrap="square">
            <a:spAutoFit/>
          </a:bodyPr>
          <a:lstStyle/>
          <a:p>
            <a:r>
              <a:rPr lang="en-US" sz="1600" dirty="0"/>
              <a:t>In both cases, 3 cm from target, the dose rate is ~4.0E-07 (rem/h)/(el/s).  1 mA corresponds to 6.242E+15</a:t>
            </a:r>
          </a:p>
          <a:p>
            <a:r>
              <a:rPr lang="en-US" sz="1600" dirty="0"/>
              <a:t>(el/s), so dose rate is 2.5E+09 rem/h.  For gammas, rem=rad, so dose rate is 2.5E+09 rad/h.</a:t>
            </a:r>
          </a:p>
          <a:p>
            <a:endParaRPr lang="en-US" sz="1600" dirty="0"/>
          </a:p>
          <a:p>
            <a:r>
              <a:rPr lang="en-US" sz="1600" dirty="0"/>
              <a:t>The </a:t>
            </a:r>
            <a:r>
              <a:rPr lang="en-US" sz="1600" dirty="0" err="1"/>
              <a:t>GigaRad</a:t>
            </a:r>
            <a:r>
              <a:rPr lang="en-US" sz="1600" dirty="0"/>
              <a:t>/h dose rates is a problem for the magnetic field needed to collect the positrons.  No known magnet wire insulation can withstand such high dose rates.  Need bare conductor coils with many turns and several kA currents.</a:t>
            </a:r>
          </a:p>
          <a:p>
            <a:endParaRPr lang="en-US" dirty="0"/>
          </a:p>
        </p:txBody>
      </p:sp>
      <p:sp>
        <p:nvSpPr>
          <p:cNvPr id="6" name="Text Placeholder 8">
            <a:extLst>
              <a:ext uri="{FF2B5EF4-FFF2-40B4-BE49-F238E27FC236}">
                <a16:creationId xmlns:a16="http://schemas.microsoft.com/office/drawing/2014/main" id="{35316BA5-C872-4153-9CB8-E22A5DC7B14D}"/>
              </a:ext>
            </a:extLst>
          </p:cNvPr>
          <p:cNvSpPr txBox="1">
            <a:spLocks/>
          </p:cNvSpPr>
          <p:nvPr/>
        </p:nvSpPr>
        <p:spPr>
          <a:xfrm>
            <a:off x="2039817" y="221768"/>
            <a:ext cx="9842360" cy="752158"/>
          </a:xfrm>
          <a:prstGeom prst="rect">
            <a:avLst/>
          </a:prstGeom>
        </p:spPr>
        <p:txBody>
          <a:bodyPr>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0" hangingPunct="1">
              <a:buNone/>
            </a:pPr>
            <a:r>
              <a:rPr lang="en-US" sz="4000" dirty="0">
                <a:solidFill>
                  <a:schemeClr val="tx1"/>
                </a:solidFill>
              </a:rPr>
              <a:t>Gamma dose near target  (LM and W)</a:t>
            </a:r>
          </a:p>
        </p:txBody>
      </p:sp>
      <p:sp>
        <p:nvSpPr>
          <p:cNvPr id="2" name="Slide Number Placeholder 1">
            <a:extLst>
              <a:ext uri="{FF2B5EF4-FFF2-40B4-BE49-F238E27FC236}">
                <a16:creationId xmlns:a16="http://schemas.microsoft.com/office/drawing/2014/main" id="{D784F638-204F-689A-61EC-8C9EE312E9C6}"/>
              </a:ext>
            </a:extLst>
          </p:cNvPr>
          <p:cNvSpPr>
            <a:spLocks noGrp="1"/>
          </p:cNvSpPr>
          <p:nvPr>
            <p:ph type="sldNum" sz="quarter" idx="2"/>
          </p:nvPr>
        </p:nvSpPr>
        <p:spPr/>
        <p:txBody>
          <a:bodyPr/>
          <a:lstStyle/>
          <a:p>
            <a:fld id="{86CB4B4D-7CA3-9044-876B-883B54F8677D}" type="slidenum">
              <a:rPr lang="en-US" smtClean="0"/>
              <a:t>36</a:t>
            </a:fld>
            <a:endParaRPr lang="en-US"/>
          </a:p>
        </p:txBody>
      </p:sp>
    </p:spTree>
    <p:extLst>
      <p:ext uri="{BB962C8B-B14F-4D97-AF65-F5344CB8AC3E}">
        <p14:creationId xmlns:p14="http://schemas.microsoft.com/office/powerpoint/2010/main" val="222084292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BE27-3C2A-D34D-8A05-BF857792FD5B}"/>
              </a:ext>
            </a:extLst>
          </p:cNvPr>
          <p:cNvSpPr>
            <a:spLocks noGrp="1"/>
          </p:cNvSpPr>
          <p:nvPr>
            <p:ph type="title"/>
          </p:nvPr>
        </p:nvSpPr>
        <p:spPr>
          <a:xfrm>
            <a:off x="1919235" y="22086"/>
            <a:ext cx="9610456" cy="1093275"/>
          </a:xfrm>
        </p:spPr>
        <p:txBody>
          <a:bodyPr>
            <a:noAutofit/>
          </a:bodyPr>
          <a:lstStyle/>
          <a:p>
            <a:r>
              <a:rPr lang="en-US" sz="3600" dirty="0">
                <a:solidFill>
                  <a:schemeClr val="tx1"/>
                </a:solidFill>
              </a:rPr>
              <a:t>Energy per gram deposited in the </a:t>
            </a:r>
            <a:r>
              <a:rPr lang="en-US" sz="3600" dirty="0" err="1">
                <a:solidFill>
                  <a:schemeClr val="tx1"/>
                </a:solidFill>
              </a:rPr>
              <a:t>GaInSn</a:t>
            </a:r>
            <a:r>
              <a:rPr lang="en-US" sz="3600" dirty="0">
                <a:solidFill>
                  <a:schemeClr val="tx1"/>
                </a:solidFill>
              </a:rPr>
              <a:t> target by 10 MeV electrons</a:t>
            </a:r>
          </a:p>
        </p:txBody>
      </p:sp>
      <p:pic>
        <p:nvPicPr>
          <p:cNvPr id="4" name="Picture 3">
            <a:extLst>
              <a:ext uri="{FF2B5EF4-FFF2-40B4-BE49-F238E27FC236}">
                <a16:creationId xmlns:a16="http://schemas.microsoft.com/office/drawing/2014/main" id="{118A415D-9D8A-FE43-A4A1-C874B85A89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1878648"/>
            <a:ext cx="5486400" cy="4239491"/>
          </a:xfrm>
          <a:prstGeom prst="rect">
            <a:avLst/>
          </a:prstGeom>
        </p:spPr>
      </p:pic>
      <p:sp>
        <p:nvSpPr>
          <p:cNvPr id="3" name="TextBox 2">
            <a:extLst>
              <a:ext uri="{FF2B5EF4-FFF2-40B4-BE49-F238E27FC236}">
                <a16:creationId xmlns:a16="http://schemas.microsoft.com/office/drawing/2014/main" id="{AF883637-827E-8A47-8C60-C3C7C7CEFC9A}"/>
              </a:ext>
            </a:extLst>
          </p:cNvPr>
          <p:cNvSpPr txBox="1"/>
          <p:nvPr/>
        </p:nvSpPr>
        <p:spPr>
          <a:xfrm>
            <a:off x="6515058" y="5002915"/>
            <a:ext cx="5241471"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dirty="0"/>
              <a:t>Energy deposited into a 1.2 cm</a:t>
            </a:r>
            <a:r>
              <a:rPr lang="en-US" baseline="30000" dirty="0"/>
              <a:t>2</a:t>
            </a:r>
            <a:r>
              <a:rPr lang="en-US" dirty="0"/>
              <a:t> area of </a:t>
            </a:r>
            <a:r>
              <a:rPr lang="en-US" dirty="0" err="1"/>
              <a:t>GaInSn</a:t>
            </a:r>
            <a:r>
              <a:rPr lang="en-US" dirty="0"/>
              <a:t> vs. target thickness. At 0.3 cm, the energy deposited is 1.15 MeV/g/el, or 2.67 MeV/el. For a 1 mA beam, this corresponds to 2.67 kW. </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pic>
        <p:nvPicPr>
          <p:cNvPr id="6" name="Picture 5">
            <a:extLst>
              <a:ext uri="{FF2B5EF4-FFF2-40B4-BE49-F238E27FC236}">
                <a16:creationId xmlns:a16="http://schemas.microsoft.com/office/drawing/2014/main" id="{0F10901B-A4BE-D649-8D17-6ABCD8080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0300" y="1535815"/>
            <a:ext cx="5143500" cy="3467100"/>
          </a:xfrm>
          <a:prstGeom prst="rect">
            <a:avLst/>
          </a:prstGeom>
        </p:spPr>
      </p:pic>
      <p:sp>
        <p:nvSpPr>
          <p:cNvPr id="5" name="Slide Number Placeholder 4">
            <a:extLst>
              <a:ext uri="{FF2B5EF4-FFF2-40B4-BE49-F238E27FC236}">
                <a16:creationId xmlns:a16="http://schemas.microsoft.com/office/drawing/2014/main" id="{8BFD1C42-E6ED-97AB-3186-35BB8D5EF371}"/>
              </a:ext>
            </a:extLst>
          </p:cNvPr>
          <p:cNvSpPr>
            <a:spLocks noGrp="1"/>
          </p:cNvSpPr>
          <p:nvPr>
            <p:ph type="sldNum" sz="quarter" idx="2"/>
          </p:nvPr>
        </p:nvSpPr>
        <p:spPr/>
        <p:txBody>
          <a:bodyPr/>
          <a:lstStyle/>
          <a:p>
            <a:fld id="{86CB4B4D-7CA3-9044-876B-883B54F8677D}" type="slidenum">
              <a:rPr lang="en-US" smtClean="0"/>
              <a:t>37</a:t>
            </a:fld>
            <a:endParaRPr lang="en-US"/>
          </a:p>
        </p:txBody>
      </p:sp>
    </p:spTree>
    <p:extLst>
      <p:ext uri="{BB962C8B-B14F-4D97-AF65-F5344CB8AC3E}">
        <p14:creationId xmlns:p14="http://schemas.microsoft.com/office/powerpoint/2010/main" val="152781814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Title 8"/>
          <p:cNvSpPr txBox="1">
            <a:spLocks noGrp="1"/>
          </p:cNvSpPr>
          <p:nvPr>
            <p:ph type="title"/>
          </p:nvPr>
        </p:nvSpPr>
        <p:spPr>
          <a:xfrm>
            <a:off x="1244906" y="122754"/>
            <a:ext cx="10108894" cy="657842"/>
          </a:xfrm>
          <a:prstGeom prst="rect">
            <a:avLst/>
          </a:prstGeom>
        </p:spPr>
        <p:txBody>
          <a:bodyPr/>
          <a:lstStyle/>
          <a:p>
            <a:r>
              <a:t>Flow meter</a:t>
            </a:r>
          </a:p>
        </p:txBody>
      </p:sp>
      <p:sp>
        <p:nvSpPr>
          <p:cNvPr id="339" name="TextBox 11"/>
          <p:cNvSpPr txBox="1"/>
          <p:nvPr/>
        </p:nvSpPr>
        <p:spPr>
          <a:xfrm>
            <a:off x="3137263" y="1332410"/>
            <a:ext cx="8817428" cy="4905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r>
              <a:rPr dirty="0"/>
              <a:t>Purchased a model MD-MZ50AYK flow meter from Keyence and incorporated it into the system.  Initially behavior of the device was very erratic, but it settled with time. Not much information about the device was available. This, combined with the fact that the device electronics probably would not survive in a high radiation field led to a design and construction of a device, based two papers available on the web.</a:t>
            </a:r>
          </a:p>
          <a:p>
            <a:pPr>
              <a:defRPr sz="2000"/>
            </a:pPr>
            <a:endParaRPr dirty="0"/>
          </a:p>
          <a:p>
            <a:pPr>
              <a:defRPr sz="2000"/>
            </a:pPr>
            <a:r>
              <a:rPr dirty="0"/>
              <a:t> G.E. Turner, "Liquid Metal Flow Measurement (Sodium) State-of-the-Art Study",      LMEC-Memo-68-9</a:t>
            </a:r>
          </a:p>
          <a:p>
            <a:pPr>
              <a:defRPr sz="2000"/>
            </a:pPr>
            <a:r>
              <a:rPr dirty="0"/>
              <a:t>R. M. Carroll, "A Simple Electromagnetic Flowmeter for Liquid Metals", ORNL-1461</a:t>
            </a:r>
          </a:p>
          <a:p>
            <a:pPr>
              <a:defRPr sz="2000"/>
            </a:pPr>
            <a:endParaRPr dirty="0"/>
          </a:p>
          <a:p>
            <a:pPr>
              <a:defRPr sz="2000"/>
            </a:pPr>
            <a:r>
              <a:rPr dirty="0"/>
              <a:t>Magnetic flowmeter operation is based on the physical phenomenon discovered by Faraday, namely, that a potential is developed across a moving conductor in a magnetic field. This potential is proportional to the object’s velocity and magnetic field strength, and is developed at right angles to both the magnetic field and  the direction of movement of the object.</a:t>
            </a:r>
          </a:p>
        </p:txBody>
      </p:sp>
      <p:pic>
        <p:nvPicPr>
          <p:cNvPr id="340" name="Picture 7" descr="Picture 7"/>
          <p:cNvPicPr>
            <a:picLocks noChangeAspect="1"/>
          </p:cNvPicPr>
          <p:nvPr/>
        </p:nvPicPr>
        <p:blipFill>
          <a:blip r:embed="rId2"/>
          <a:stretch>
            <a:fillRect/>
          </a:stretch>
        </p:blipFill>
        <p:spPr>
          <a:xfrm>
            <a:off x="455886" y="1332411"/>
            <a:ext cx="2438401" cy="1828801"/>
          </a:xfrm>
          <a:prstGeom prst="rect">
            <a:avLst/>
          </a:prstGeom>
          <a:ln w="12700">
            <a:miter lim="400000"/>
          </a:ln>
        </p:spPr>
      </p:pic>
      <p:sp>
        <p:nvSpPr>
          <p:cNvPr id="2" name="Slide Number Placeholder 1">
            <a:extLst>
              <a:ext uri="{FF2B5EF4-FFF2-40B4-BE49-F238E27FC236}">
                <a16:creationId xmlns:a16="http://schemas.microsoft.com/office/drawing/2014/main" id="{C473AD29-8E1B-5029-6D8E-6ABB23CCBFCF}"/>
              </a:ext>
            </a:extLst>
          </p:cNvPr>
          <p:cNvSpPr>
            <a:spLocks noGrp="1"/>
          </p:cNvSpPr>
          <p:nvPr>
            <p:ph type="sldNum" sz="quarter" idx="2"/>
          </p:nvPr>
        </p:nvSpPr>
        <p:spPr/>
        <p:txBody>
          <a:bodyPr/>
          <a:lstStyle/>
          <a:p>
            <a:fld id="{86CB4B4D-7CA3-9044-876B-883B54F8677D}" type="slidenum">
              <a:rPr lang="en-US" smtClean="0"/>
              <a:t>38</a:t>
            </a:fld>
            <a:endParaRPr lang="en-US"/>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Title 8"/>
          <p:cNvSpPr txBox="1">
            <a:spLocks noGrp="1"/>
          </p:cNvSpPr>
          <p:nvPr>
            <p:ph type="title"/>
          </p:nvPr>
        </p:nvSpPr>
        <p:spPr>
          <a:xfrm>
            <a:off x="1244906" y="122754"/>
            <a:ext cx="10108894" cy="657842"/>
          </a:xfrm>
          <a:prstGeom prst="rect">
            <a:avLst/>
          </a:prstGeom>
        </p:spPr>
        <p:txBody>
          <a:bodyPr/>
          <a:lstStyle/>
          <a:p>
            <a:r>
              <a:t>Front and Back View of Cameras Used</a:t>
            </a:r>
          </a:p>
        </p:txBody>
      </p:sp>
      <p:pic>
        <p:nvPicPr>
          <p:cNvPr id="278" name="Picture 2" descr="Picture 2"/>
          <p:cNvPicPr>
            <a:picLocks noChangeAspect="1"/>
          </p:cNvPicPr>
          <p:nvPr/>
        </p:nvPicPr>
        <p:blipFill>
          <a:blip r:embed="rId2"/>
          <a:stretch>
            <a:fillRect/>
          </a:stretch>
        </p:blipFill>
        <p:spPr>
          <a:xfrm>
            <a:off x="429164" y="1649781"/>
            <a:ext cx="4590854" cy="4572001"/>
          </a:xfrm>
          <a:prstGeom prst="rect">
            <a:avLst/>
          </a:prstGeom>
          <a:ln w="12700">
            <a:miter lim="400000"/>
          </a:ln>
        </p:spPr>
      </p:pic>
      <p:pic>
        <p:nvPicPr>
          <p:cNvPr id="279" name="Picture 9" descr="Picture 9"/>
          <p:cNvPicPr>
            <a:picLocks noChangeAspect="1"/>
          </p:cNvPicPr>
          <p:nvPr/>
        </p:nvPicPr>
        <p:blipFill>
          <a:blip r:embed="rId3"/>
          <a:stretch>
            <a:fillRect/>
          </a:stretch>
        </p:blipFill>
        <p:spPr>
          <a:xfrm>
            <a:off x="7171984" y="1649781"/>
            <a:ext cx="4444065" cy="4572001"/>
          </a:xfrm>
          <a:prstGeom prst="rect">
            <a:avLst/>
          </a:prstGeom>
          <a:ln w="12700">
            <a:miter lim="400000"/>
          </a:ln>
        </p:spPr>
      </p:pic>
      <p:sp>
        <p:nvSpPr>
          <p:cNvPr id="280" name="TextBox 1"/>
          <p:cNvSpPr txBox="1"/>
          <p:nvPr/>
        </p:nvSpPr>
        <p:spPr>
          <a:xfrm>
            <a:off x="559526" y="1053734"/>
            <a:ext cx="10673877" cy="370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solidFill>
                  <a:srgbClr val="1D1C1D"/>
                </a:solidFill>
                <a:latin typeface="Slack-Lato"/>
                <a:ea typeface="Slack-Lato"/>
                <a:cs typeface="Slack-Lato"/>
                <a:sym typeface="Slack-Lato"/>
              </a:defRPr>
            </a:lvl1pPr>
          </a:lstStyle>
          <a:p>
            <a:r>
              <a:t>Each camera used is a Raspberry Pi Camera Module 3, 12MP IMX708 75°(D) Autofocus Pi Camera V3. </a:t>
            </a:r>
          </a:p>
        </p:txBody>
      </p:sp>
      <p:sp>
        <p:nvSpPr>
          <p:cNvPr id="2" name="Slide Number Placeholder 1">
            <a:extLst>
              <a:ext uri="{FF2B5EF4-FFF2-40B4-BE49-F238E27FC236}">
                <a16:creationId xmlns:a16="http://schemas.microsoft.com/office/drawing/2014/main" id="{CAFA7503-2216-32F7-6460-457CFD8705EA}"/>
              </a:ext>
            </a:extLst>
          </p:cNvPr>
          <p:cNvSpPr>
            <a:spLocks noGrp="1"/>
          </p:cNvSpPr>
          <p:nvPr>
            <p:ph type="sldNum" sz="quarter" idx="2"/>
          </p:nvPr>
        </p:nvSpPr>
        <p:spPr/>
        <p:txBody>
          <a:bodyPr/>
          <a:lstStyle/>
          <a:p>
            <a:fld id="{86CB4B4D-7CA3-9044-876B-883B54F8677D}" type="slidenum">
              <a:rPr lang="en-US" smtClean="0"/>
              <a:t>39</a:t>
            </a:fld>
            <a:endParaRPr lang="en-US"/>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108E5-D53C-B28F-7D3C-116A6E6B211F}"/>
              </a:ext>
            </a:extLst>
          </p:cNvPr>
          <p:cNvSpPr>
            <a:spLocks noGrp="1"/>
          </p:cNvSpPr>
          <p:nvPr>
            <p:ph type="title"/>
          </p:nvPr>
        </p:nvSpPr>
        <p:spPr>
          <a:xfrm>
            <a:off x="1568824" y="134111"/>
            <a:ext cx="9784977" cy="877229"/>
          </a:xfrm>
        </p:spPr>
        <p:txBody>
          <a:bodyPr/>
          <a:lstStyle/>
          <a:p>
            <a:r>
              <a:rPr lang="en-US" dirty="0"/>
              <a:t>Options for Positron Converter Targets</a:t>
            </a:r>
          </a:p>
        </p:txBody>
      </p:sp>
      <p:sp>
        <p:nvSpPr>
          <p:cNvPr id="3" name="Text Placeholder 2">
            <a:extLst>
              <a:ext uri="{FF2B5EF4-FFF2-40B4-BE49-F238E27FC236}">
                <a16:creationId xmlns:a16="http://schemas.microsoft.com/office/drawing/2014/main" id="{4DF3DD82-3BCD-38C6-9FBD-09BA77E8B0B2}"/>
              </a:ext>
            </a:extLst>
          </p:cNvPr>
          <p:cNvSpPr>
            <a:spLocks noGrp="1"/>
          </p:cNvSpPr>
          <p:nvPr>
            <p:ph type="body" idx="1"/>
          </p:nvPr>
        </p:nvSpPr>
        <p:spPr>
          <a:xfrm>
            <a:off x="838200" y="1308100"/>
            <a:ext cx="10822912" cy="4762500"/>
          </a:xfrm>
        </p:spPr>
        <p:txBody>
          <a:bodyPr>
            <a:normAutofit lnSpcReduction="10000"/>
          </a:bodyPr>
          <a:lstStyle/>
          <a:p>
            <a:r>
              <a:rPr lang="en-US" dirty="0"/>
              <a:t>Fixed</a:t>
            </a:r>
          </a:p>
          <a:p>
            <a:r>
              <a:rPr lang="en-US" dirty="0"/>
              <a:t>Moving / Rotating</a:t>
            </a:r>
          </a:p>
          <a:p>
            <a:r>
              <a:rPr lang="en-US" dirty="0">
                <a:solidFill>
                  <a:srgbClr val="FF0000"/>
                </a:solidFill>
              </a:rPr>
              <a:t>Liquid Jet</a:t>
            </a:r>
          </a:p>
          <a:p>
            <a:endParaRPr lang="en-US" dirty="0"/>
          </a:p>
          <a:p>
            <a:r>
              <a:rPr lang="en-US" dirty="0"/>
              <a:t>Typical Objections</a:t>
            </a:r>
          </a:p>
          <a:p>
            <a:pPr lvl="1"/>
            <a:r>
              <a:rPr lang="en-US" dirty="0"/>
              <a:t>Vacuum contamination</a:t>
            </a:r>
          </a:p>
          <a:p>
            <a:pPr lvl="1"/>
            <a:r>
              <a:rPr lang="en-US" dirty="0"/>
              <a:t>Complexity</a:t>
            </a:r>
          </a:p>
          <a:p>
            <a:pPr lvl="1"/>
            <a:r>
              <a:rPr lang="en-US" dirty="0"/>
              <a:t>Activation</a:t>
            </a:r>
          </a:p>
          <a:p>
            <a:pPr lvl="1"/>
            <a:r>
              <a:rPr lang="en-US" dirty="0"/>
              <a:t>Stability of Jet</a:t>
            </a:r>
          </a:p>
          <a:p>
            <a:pPr lvl="1"/>
            <a:r>
              <a:rPr lang="en-US" dirty="0"/>
              <a:t>Droplet formation</a:t>
            </a:r>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3D5D77A-E082-9A0B-106C-4D20A4B8DD24}"/>
              </a:ext>
            </a:extLst>
          </p:cNvPr>
          <p:cNvSpPr>
            <a:spLocks noGrp="1"/>
          </p:cNvSpPr>
          <p:nvPr>
            <p:ph type="sldNum" sz="quarter" idx="2"/>
          </p:nvPr>
        </p:nvSpPr>
        <p:spPr>
          <a:xfrm>
            <a:off x="11095176" y="6441654"/>
            <a:ext cx="258624" cy="248306"/>
          </a:xfrm>
        </p:spPr>
        <p:txBody>
          <a:bodyPr/>
          <a:lstStyle/>
          <a:p>
            <a:fld id="{86CB4B4D-7CA3-9044-876B-883B54F8677D}" type="slidenum">
              <a:rPr lang="en-US" smtClean="0"/>
              <a:pPr/>
              <a:t>4</a:t>
            </a:fld>
            <a:endParaRPr lang="en-US"/>
          </a:p>
        </p:txBody>
      </p:sp>
    </p:spTree>
    <p:extLst>
      <p:ext uri="{BB962C8B-B14F-4D97-AF65-F5344CB8AC3E}">
        <p14:creationId xmlns:p14="http://schemas.microsoft.com/office/powerpoint/2010/main" val="1381502724"/>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138CF-496F-3578-961A-ABD34424D7F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33CEC785-0584-DC13-411B-DBB0CFE0F570}"/>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25 Hour Duration Gun (Thermal / Vacuum)</a:t>
            </a:r>
          </a:p>
        </p:txBody>
      </p:sp>
      <p:sp>
        <p:nvSpPr>
          <p:cNvPr id="7" name="TextBox 6">
            <a:extLst>
              <a:ext uri="{FF2B5EF4-FFF2-40B4-BE49-F238E27FC236}">
                <a16:creationId xmlns:a16="http://schemas.microsoft.com/office/drawing/2014/main" id="{64E31E67-481D-5CF2-48E3-8E80E8173674}"/>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3</a:t>
            </a:r>
            <a:r>
              <a:rPr lang="en-US" sz="3200" baseline="30000" dirty="0">
                <a:solidFill>
                  <a:srgbClr val="FF0000"/>
                </a:solidFill>
              </a:rPr>
              <a:t>rd</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41D3E8D4-4FC8-063B-E7F3-405A13988AE1}"/>
              </a:ext>
            </a:extLst>
          </p:cNvPr>
          <p:cNvSpPr>
            <a:spLocks noGrp="1"/>
          </p:cNvSpPr>
          <p:nvPr>
            <p:ph type="sldNum" sz="quarter" idx="2"/>
          </p:nvPr>
        </p:nvSpPr>
        <p:spPr/>
        <p:txBody>
          <a:bodyPr/>
          <a:lstStyle/>
          <a:p>
            <a:fld id="{86CB4B4D-7CA3-9044-876B-883B54F8677D}" type="slidenum">
              <a:rPr lang="en-US" smtClean="0"/>
              <a:t>40</a:t>
            </a:fld>
            <a:endParaRPr lang="en-US"/>
          </a:p>
        </p:txBody>
      </p:sp>
      <p:sp>
        <p:nvSpPr>
          <p:cNvPr id="3" name="TextBox 2">
            <a:extLst>
              <a:ext uri="{FF2B5EF4-FFF2-40B4-BE49-F238E27FC236}">
                <a16:creationId xmlns:a16="http://schemas.microsoft.com/office/drawing/2014/main" id="{A9D55DC5-97C5-E973-4555-C5F84AB4DBC1}"/>
              </a:ext>
            </a:extLst>
          </p:cNvPr>
          <p:cNvSpPr txBox="1"/>
          <p:nvPr/>
        </p:nvSpPr>
        <p:spPr>
          <a:xfrm>
            <a:off x="316523" y="6370854"/>
            <a:ext cx="36061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 remo</a:t>
            </a:r>
            <a:r>
              <a:rPr lang="en-US" dirty="0"/>
              <a:t>ved</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9" name="Picture 8">
            <a:extLst>
              <a:ext uri="{FF2B5EF4-FFF2-40B4-BE49-F238E27FC236}">
                <a16:creationId xmlns:a16="http://schemas.microsoft.com/office/drawing/2014/main" id="{EB8F0C7D-DD72-123D-7648-499FD9FB73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967" y="1011884"/>
            <a:ext cx="6621864" cy="5312549"/>
          </a:xfrm>
          <a:prstGeom prst="rect">
            <a:avLst/>
          </a:prstGeom>
        </p:spPr>
      </p:pic>
    </p:spTree>
    <p:extLst>
      <p:ext uri="{BB962C8B-B14F-4D97-AF65-F5344CB8AC3E}">
        <p14:creationId xmlns:p14="http://schemas.microsoft.com/office/powerpoint/2010/main" val="2235001741"/>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79745-4C7F-7BA6-CD89-B95B1DDC8B3E}"/>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A90C49F0-35DC-9479-9675-758004B67236}"/>
              </a:ext>
            </a:extLst>
          </p:cNvPr>
          <p:cNvSpPr txBox="1">
            <a:spLocks/>
          </p:cNvSpPr>
          <p:nvPr/>
        </p:nvSpPr>
        <p:spPr>
          <a:xfrm>
            <a:off x="1324733" y="139687"/>
            <a:ext cx="10108895" cy="6578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lvl1pPr marL="0" marR="0" indent="0" algn="l" defTabSz="914400" rtl="0" latinLnBrk="0">
              <a:lnSpc>
                <a:spcPct val="90000"/>
              </a:lnSpc>
              <a:spcBef>
                <a:spcPts val="0"/>
              </a:spcBef>
              <a:spcAft>
                <a:spcPts val="0"/>
              </a:spcAft>
              <a:buClrTx/>
              <a:buSzTx/>
              <a:buFontTx/>
              <a:buNone/>
              <a:tabLst/>
              <a:defRPr sz="4000" b="0" i="0" u="none" strike="noStrike" cap="none" spc="0" baseline="0">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Calibri Light"/>
                <a:ea typeface="Calibri Light"/>
                <a:cs typeface="Calibri Light"/>
                <a:sym typeface="Calibri Light"/>
              </a:defRPr>
            </a:lvl9pPr>
          </a:lstStyle>
          <a:p>
            <a:pPr hangingPunct="1"/>
            <a:r>
              <a:rPr lang="en-US" dirty="0"/>
              <a:t>36 Hour Duration Gun (Thermal / Vacuum)</a:t>
            </a:r>
          </a:p>
        </p:txBody>
      </p:sp>
      <p:sp>
        <p:nvSpPr>
          <p:cNvPr id="7" name="TextBox 6">
            <a:extLst>
              <a:ext uri="{FF2B5EF4-FFF2-40B4-BE49-F238E27FC236}">
                <a16:creationId xmlns:a16="http://schemas.microsoft.com/office/drawing/2014/main" id="{D1DE2305-28AC-C2B6-9F88-DB56E8AA961D}"/>
              </a:ext>
            </a:extLst>
          </p:cNvPr>
          <p:cNvSpPr txBox="1"/>
          <p:nvPr/>
        </p:nvSpPr>
        <p:spPr>
          <a:xfrm rot="19675830">
            <a:off x="158749" y="1143230"/>
            <a:ext cx="1847850"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3200" dirty="0">
                <a:solidFill>
                  <a:srgbClr val="FF0000"/>
                </a:solidFill>
              </a:rPr>
              <a:t>4</a:t>
            </a:r>
            <a:r>
              <a:rPr lang="en-US" sz="3200" baseline="30000" dirty="0">
                <a:solidFill>
                  <a:srgbClr val="FF0000"/>
                </a:solidFill>
              </a:rPr>
              <a:t>th</a:t>
            </a:r>
            <a:r>
              <a:rPr lang="en-US" sz="3200" dirty="0">
                <a:solidFill>
                  <a:srgbClr val="FF0000"/>
                </a:solidFill>
              </a:rPr>
              <a:t> Run</a:t>
            </a:r>
            <a:endParaRPr kumimoji="0" lang="en-US" sz="3200" b="0" i="0" u="none" strike="noStrike" cap="none" spc="0" normalizeH="0" baseline="0" dirty="0">
              <a:ln>
                <a:noFill/>
              </a:ln>
              <a:solidFill>
                <a:srgbClr val="FF0000"/>
              </a:solidFill>
              <a:effectLst/>
              <a:uFillTx/>
              <a:latin typeface="+mj-lt"/>
              <a:ea typeface="+mj-ea"/>
              <a:cs typeface="+mj-cs"/>
              <a:sym typeface="Calibri"/>
            </a:endParaRPr>
          </a:p>
        </p:txBody>
      </p:sp>
      <p:sp>
        <p:nvSpPr>
          <p:cNvPr id="2" name="Slide Number Placeholder 1">
            <a:extLst>
              <a:ext uri="{FF2B5EF4-FFF2-40B4-BE49-F238E27FC236}">
                <a16:creationId xmlns:a16="http://schemas.microsoft.com/office/drawing/2014/main" id="{36ABDCA1-1A4E-118B-5814-BB264C2B78B1}"/>
              </a:ext>
            </a:extLst>
          </p:cNvPr>
          <p:cNvSpPr>
            <a:spLocks noGrp="1"/>
          </p:cNvSpPr>
          <p:nvPr>
            <p:ph type="sldNum" sz="quarter" idx="2"/>
          </p:nvPr>
        </p:nvSpPr>
        <p:spPr/>
        <p:txBody>
          <a:bodyPr/>
          <a:lstStyle/>
          <a:p>
            <a:fld id="{86CB4B4D-7CA3-9044-876B-883B54F8677D}" type="slidenum">
              <a:rPr lang="en-US" smtClean="0"/>
              <a:t>41</a:t>
            </a:fld>
            <a:endParaRPr lang="en-US"/>
          </a:p>
        </p:txBody>
      </p:sp>
      <p:sp>
        <p:nvSpPr>
          <p:cNvPr id="3" name="TextBox 2">
            <a:extLst>
              <a:ext uri="{FF2B5EF4-FFF2-40B4-BE49-F238E27FC236}">
                <a16:creationId xmlns:a16="http://schemas.microsoft.com/office/drawing/2014/main" id="{E34DC3F0-E478-AD5C-2434-2589D80B4ED0}"/>
              </a:ext>
            </a:extLst>
          </p:cNvPr>
          <p:cNvSpPr txBox="1"/>
          <p:nvPr/>
        </p:nvSpPr>
        <p:spPr>
          <a:xfrm>
            <a:off x="316523" y="6370854"/>
            <a:ext cx="3606113"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Note: with solenoid magnet remo</a:t>
            </a:r>
            <a:r>
              <a:rPr lang="en-US" dirty="0"/>
              <a:t>ved</a:t>
            </a: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pic>
        <p:nvPicPr>
          <p:cNvPr id="5" name="Picture 4">
            <a:extLst>
              <a:ext uri="{FF2B5EF4-FFF2-40B4-BE49-F238E27FC236}">
                <a16:creationId xmlns:a16="http://schemas.microsoft.com/office/drawing/2014/main" id="{78DB0F30-EBD5-E138-397B-B6B805DFE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7064" y="915146"/>
            <a:ext cx="6722347" cy="5393163"/>
          </a:xfrm>
          <a:prstGeom prst="rect">
            <a:avLst/>
          </a:prstGeom>
        </p:spPr>
      </p:pic>
    </p:spTree>
    <p:extLst>
      <p:ext uri="{BB962C8B-B14F-4D97-AF65-F5344CB8AC3E}">
        <p14:creationId xmlns:p14="http://schemas.microsoft.com/office/powerpoint/2010/main" val="212099707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540134" y="5961841"/>
            <a:ext cx="11614150" cy="396058"/>
          </a:xfrm>
        </p:spPr>
        <p:txBody>
          <a:bodyPr>
            <a:noAutofit/>
          </a:bodyPr>
          <a:lstStyle/>
          <a:p>
            <a:pPr marL="0" indent="0">
              <a:buNone/>
            </a:pPr>
            <a:r>
              <a:rPr lang="en-US" sz="1400" i="1" dirty="0">
                <a:solidFill>
                  <a:schemeClr val="tx1"/>
                </a:solidFill>
              </a:rPr>
              <a:t>All </a:t>
            </a:r>
            <a:r>
              <a:rPr lang="en-US" sz="1400" i="1" dirty="0" err="1">
                <a:solidFill>
                  <a:schemeClr val="tx1"/>
                </a:solidFill>
              </a:rPr>
              <a:t>GaInSn</a:t>
            </a:r>
            <a:r>
              <a:rPr lang="en-US" sz="1400" i="1" dirty="0">
                <a:solidFill>
                  <a:schemeClr val="tx1"/>
                </a:solidFill>
              </a:rPr>
              <a:t> properties presented were calculated with the MCNP6.2 code</a:t>
            </a:r>
            <a:endParaRPr lang="en-US" sz="1400" i="1" dirty="0"/>
          </a:p>
        </p:txBody>
      </p:sp>
      <p:pic>
        <p:nvPicPr>
          <p:cNvPr id="4" name="Picture 3" descr="A picture containing chart&#10;&#10;Description automatically generated">
            <a:extLst>
              <a:ext uri="{FF2B5EF4-FFF2-40B4-BE49-F238E27FC236}">
                <a16:creationId xmlns:a16="http://schemas.microsoft.com/office/drawing/2014/main" id="{07AB0EB6-256D-D54D-8A6A-D6AC01871738}"/>
              </a:ext>
            </a:extLst>
          </p:cNvPr>
          <p:cNvPicPr>
            <a:picLocks noChangeAspect="1"/>
          </p:cNvPicPr>
          <p:nvPr/>
        </p:nvPicPr>
        <p:blipFill>
          <a:blip r:embed="rId2"/>
          <a:stretch>
            <a:fillRect/>
          </a:stretch>
        </p:blipFill>
        <p:spPr>
          <a:xfrm>
            <a:off x="732392" y="1161241"/>
            <a:ext cx="5190053" cy="4800600"/>
          </a:xfrm>
          <a:prstGeom prst="rect">
            <a:avLst/>
          </a:prstGeom>
        </p:spPr>
      </p:pic>
      <p:pic>
        <p:nvPicPr>
          <p:cNvPr id="5" name="Picture 4" descr="Chart, line chart&#10;&#10;Description automatically generated">
            <a:extLst>
              <a:ext uri="{FF2B5EF4-FFF2-40B4-BE49-F238E27FC236}">
                <a16:creationId xmlns:a16="http://schemas.microsoft.com/office/drawing/2014/main" id="{7AF175D5-71BA-4E45-9B69-E36412F359A2}"/>
              </a:ext>
            </a:extLst>
          </p:cNvPr>
          <p:cNvPicPr>
            <a:picLocks noChangeAspect="1"/>
          </p:cNvPicPr>
          <p:nvPr/>
        </p:nvPicPr>
        <p:blipFill>
          <a:blip r:embed="rId3"/>
          <a:stretch>
            <a:fillRect/>
          </a:stretch>
        </p:blipFill>
        <p:spPr>
          <a:xfrm>
            <a:off x="7025640" y="1463883"/>
            <a:ext cx="4114800" cy="2388677"/>
          </a:xfrm>
          <a:prstGeom prst="rect">
            <a:avLst/>
          </a:prstGeom>
        </p:spPr>
      </p:pic>
      <p:pic>
        <p:nvPicPr>
          <p:cNvPr id="6" name="Content Placeholder 5">
            <a:extLst>
              <a:ext uri="{FF2B5EF4-FFF2-40B4-BE49-F238E27FC236}">
                <a16:creationId xmlns:a16="http://schemas.microsoft.com/office/drawing/2014/main" id="{C12217F6-D0A3-EF42-B010-2ADC3C0EAB35}"/>
              </a:ext>
            </a:extLst>
          </p:cNvPr>
          <p:cNvPicPr>
            <a:picLocks noChangeAspect="1"/>
          </p:cNvPicPr>
          <p:nvPr/>
        </p:nvPicPr>
        <p:blipFill>
          <a:blip r:embed="rId4"/>
          <a:stretch>
            <a:fillRect/>
          </a:stretch>
        </p:blipFill>
        <p:spPr>
          <a:xfrm>
            <a:off x="7241178" y="3809016"/>
            <a:ext cx="3749040" cy="2369676"/>
          </a:xfrm>
          <a:prstGeom prst="rect">
            <a:avLst/>
          </a:prstGeom>
          <a:ln w="12700">
            <a:miter lim="400000"/>
          </a:ln>
          <a:extLst>
            <a:ext uri="{C572A759-6A51-4108-AA02-DFA0A04FC94B}">
              <ma14:wrappingTextBoxFlag xmlns="" xmlns:ma14="http://schemas.microsoft.com/office/mac/drawingml/2011/main" val="1"/>
            </a:ext>
          </a:extLst>
        </p:spPr>
      </p:pic>
      <p:sp>
        <p:nvSpPr>
          <p:cNvPr id="2" name="Title 1">
            <a:extLst>
              <a:ext uri="{FF2B5EF4-FFF2-40B4-BE49-F238E27FC236}">
                <a16:creationId xmlns:a16="http://schemas.microsoft.com/office/drawing/2014/main" id="{75CEE209-D541-D288-E0C3-275CD429C940}"/>
              </a:ext>
            </a:extLst>
          </p:cNvPr>
          <p:cNvSpPr>
            <a:spLocks noGrp="1"/>
          </p:cNvSpPr>
          <p:nvPr>
            <p:ph type="title"/>
          </p:nvPr>
        </p:nvSpPr>
        <p:spPr>
          <a:xfrm>
            <a:off x="1568824" y="134111"/>
            <a:ext cx="9784977" cy="877229"/>
          </a:xfrm>
        </p:spPr>
        <p:txBody>
          <a:bodyPr>
            <a:noAutofit/>
          </a:bodyPr>
          <a:lstStyle/>
          <a:p>
            <a:r>
              <a:rPr lang="en-US" dirty="0" err="1"/>
              <a:t>GaInSn</a:t>
            </a:r>
            <a:r>
              <a:rPr lang="en-US" dirty="0"/>
              <a:t> Positron Yield (proposed 10 MeV)</a:t>
            </a:r>
            <a:endParaRPr lang="en-US" sz="1800" dirty="0"/>
          </a:p>
        </p:txBody>
      </p:sp>
      <p:sp>
        <p:nvSpPr>
          <p:cNvPr id="3" name="Slide Number Placeholder 2">
            <a:extLst>
              <a:ext uri="{FF2B5EF4-FFF2-40B4-BE49-F238E27FC236}">
                <a16:creationId xmlns:a16="http://schemas.microsoft.com/office/drawing/2014/main" id="{A1DF21FE-7F2A-12BF-94FF-0462CE562E91}"/>
              </a:ext>
            </a:extLst>
          </p:cNvPr>
          <p:cNvSpPr>
            <a:spLocks noGrp="1"/>
          </p:cNvSpPr>
          <p:nvPr>
            <p:ph type="sldNum" sz="quarter" idx="2"/>
          </p:nvPr>
        </p:nvSpPr>
        <p:spPr/>
        <p:txBody>
          <a:bodyPr/>
          <a:lstStyle/>
          <a:p>
            <a:fld id="{86CB4B4D-7CA3-9044-876B-883B54F8677D}" type="slidenum">
              <a:rPr lang="en-US" smtClean="0"/>
              <a:t>5</a:t>
            </a:fld>
            <a:endParaRPr lang="en-US"/>
          </a:p>
        </p:txBody>
      </p:sp>
      <p:sp>
        <p:nvSpPr>
          <p:cNvPr id="7" name="TextBox 6">
            <a:extLst>
              <a:ext uri="{FF2B5EF4-FFF2-40B4-BE49-F238E27FC236}">
                <a16:creationId xmlns:a16="http://schemas.microsoft.com/office/drawing/2014/main" id="{71BF59B0-95A7-D3CF-F4FB-B586B27B92FB}"/>
              </a:ext>
            </a:extLst>
          </p:cNvPr>
          <p:cNvSpPr txBox="1"/>
          <p:nvPr/>
        </p:nvSpPr>
        <p:spPr>
          <a:xfrm>
            <a:off x="7434944" y="1149101"/>
            <a:ext cx="39188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Positron Yield vs. thickness (cm and Xo)</a:t>
            </a:r>
          </a:p>
        </p:txBody>
      </p:sp>
    </p:spTree>
    <p:extLst>
      <p:ext uri="{BB962C8B-B14F-4D97-AF65-F5344CB8AC3E}">
        <p14:creationId xmlns:p14="http://schemas.microsoft.com/office/powerpoint/2010/main" val="635556240"/>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1874018" y="176875"/>
            <a:ext cx="9216500" cy="890006"/>
          </a:xfrm>
        </p:spPr>
        <p:txBody>
          <a:bodyPr>
            <a:normAutofit fontScale="55000" lnSpcReduction="20000"/>
          </a:bodyPr>
          <a:lstStyle/>
          <a:p>
            <a:pPr marL="0" indent="0">
              <a:buNone/>
            </a:pPr>
            <a:r>
              <a:rPr lang="en-US" sz="6400" dirty="0">
                <a:solidFill>
                  <a:schemeClr val="tx1"/>
                </a:solidFill>
              </a:rPr>
              <a:t>Energy and angular distribution of positrons from 3 mm thick </a:t>
            </a:r>
            <a:r>
              <a:rPr lang="en-US" sz="6400" dirty="0" err="1">
                <a:solidFill>
                  <a:schemeClr val="tx1"/>
                </a:solidFill>
              </a:rPr>
              <a:t>GaInSn</a:t>
            </a:r>
            <a:r>
              <a:rPr lang="en-US" sz="6400" dirty="0">
                <a:solidFill>
                  <a:schemeClr val="tx1"/>
                </a:solidFill>
              </a:rPr>
              <a:t> target</a:t>
            </a:r>
          </a:p>
          <a:p>
            <a:endParaRPr lang="en-US" dirty="0"/>
          </a:p>
        </p:txBody>
      </p:sp>
      <p:pic>
        <p:nvPicPr>
          <p:cNvPr id="4" name="Content Placeholder 4" descr="Histogram&#10;&#10;Description automatically generated with medium confidence">
            <a:extLst>
              <a:ext uri="{FF2B5EF4-FFF2-40B4-BE49-F238E27FC236}">
                <a16:creationId xmlns:a16="http://schemas.microsoft.com/office/drawing/2014/main" id="{0C5D0468-9A95-7E4D-A74D-1ECD1C57D946}"/>
              </a:ext>
            </a:extLst>
          </p:cNvPr>
          <p:cNvPicPr>
            <a:picLocks noChangeAspect="1"/>
          </p:cNvPicPr>
          <p:nvPr/>
        </p:nvPicPr>
        <p:blipFill>
          <a:blip r:embed="rId2"/>
          <a:stretch>
            <a:fillRect/>
          </a:stretch>
        </p:blipFill>
        <p:spPr>
          <a:xfrm>
            <a:off x="908374" y="1343944"/>
            <a:ext cx="5257800" cy="4837176"/>
          </a:xfrm>
          <a:prstGeom prst="rect">
            <a:avLst/>
          </a:prstGeom>
          <a:ln w="12700">
            <a:miter lim="400000"/>
          </a:ln>
          <a:extLst>
            <a:ext uri="{C572A759-6A51-4108-AA02-DFA0A04FC94B}">
              <ma14:wrappingTextBoxFlag xmlns="" xmlns:ma14="http://schemas.microsoft.com/office/mac/drawingml/2011/main" val="1"/>
            </a:ext>
          </a:extLst>
        </p:spPr>
      </p:pic>
      <p:pic>
        <p:nvPicPr>
          <p:cNvPr id="5" name="Picture 4" descr="Chart, surface chart&#10;&#10;Description automatically generated">
            <a:extLst>
              <a:ext uri="{FF2B5EF4-FFF2-40B4-BE49-F238E27FC236}">
                <a16:creationId xmlns:a16="http://schemas.microsoft.com/office/drawing/2014/main" id="{82ECA935-8B88-664D-8ECE-E353C6361AC2}"/>
              </a:ext>
            </a:extLst>
          </p:cNvPr>
          <p:cNvPicPr>
            <a:picLocks noChangeAspect="1"/>
          </p:cNvPicPr>
          <p:nvPr/>
        </p:nvPicPr>
        <p:blipFill>
          <a:blip r:embed="rId3"/>
          <a:stretch>
            <a:fillRect/>
          </a:stretch>
        </p:blipFill>
        <p:spPr>
          <a:xfrm>
            <a:off x="6657088" y="1387703"/>
            <a:ext cx="5385862" cy="4793417"/>
          </a:xfrm>
          <a:prstGeom prst="rect">
            <a:avLst/>
          </a:prstGeom>
        </p:spPr>
      </p:pic>
      <p:sp>
        <p:nvSpPr>
          <p:cNvPr id="2" name="Slide Number Placeholder 1">
            <a:extLst>
              <a:ext uri="{FF2B5EF4-FFF2-40B4-BE49-F238E27FC236}">
                <a16:creationId xmlns:a16="http://schemas.microsoft.com/office/drawing/2014/main" id="{224B759A-130E-B8B7-A06F-77422D12BEAE}"/>
              </a:ext>
            </a:extLst>
          </p:cNvPr>
          <p:cNvSpPr>
            <a:spLocks noGrp="1"/>
          </p:cNvSpPr>
          <p:nvPr>
            <p:ph type="sldNum" sz="quarter" idx="2"/>
          </p:nvPr>
        </p:nvSpPr>
        <p:spPr/>
        <p:txBody>
          <a:bodyPr/>
          <a:lstStyle/>
          <a:p>
            <a:fld id="{86CB4B4D-7CA3-9044-876B-883B54F8677D}" type="slidenum">
              <a:rPr lang="en-US" smtClean="0"/>
              <a:t>6</a:t>
            </a:fld>
            <a:endParaRPr lang="en-US"/>
          </a:p>
        </p:txBody>
      </p:sp>
      <p:sp>
        <p:nvSpPr>
          <p:cNvPr id="3" name="TextBox 2">
            <a:extLst>
              <a:ext uri="{FF2B5EF4-FFF2-40B4-BE49-F238E27FC236}">
                <a16:creationId xmlns:a16="http://schemas.microsoft.com/office/drawing/2014/main" id="{125015C8-98A9-D6B0-1085-24104BC62CC6}"/>
              </a:ext>
            </a:extLst>
          </p:cNvPr>
          <p:cNvSpPr txBox="1"/>
          <p:nvPr/>
        </p:nvSpPr>
        <p:spPr>
          <a:xfrm>
            <a:off x="7434944" y="1149101"/>
            <a:ext cx="3918856"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latin typeface="+mj-lt"/>
                <a:ea typeface="+mj-ea"/>
                <a:cs typeface="+mj-cs"/>
                <a:sym typeface="Calibri"/>
              </a:rPr>
              <a:t>Angular and </a:t>
            </a:r>
            <a:r>
              <a:rPr lang="en-US" dirty="0"/>
              <a:t>e</a:t>
            </a:r>
            <a:r>
              <a:rPr kumimoji="0" lang="en-US" sz="1800" b="0" i="0" u="none" strike="noStrike" cap="none" spc="0" normalizeH="0" baseline="0" dirty="0">
                <a:ln>
                  <a:noFill/>
                </a:ln>
                <a:solidFill>
                  <a:srgbClr val="000000"/>
                </a:solidFill>
                <a:effectLst/>
                <a:uFillTx/>
                <a:latin typeface="+mj-lt"/>
                <a:ea typeface="+mj-ea"/>
                <a:cs typeface="+mj-cs"/>
                <a:sym typeface="Calibri"/>
              </a:rPr>
              <a:t>nergy spread of positrons</a:t>
            </a:r>
          </a:p>
        </p:txBody>
      </p:sp>
    </p:spTree>
    <p:extLst>
      <p:ext uri="{BB962C8B-B14F-4D97-AF65-F5344CB8AC3E}">
        <p14:creationId xmlns:p14="http://schemas.microsoft.com/office/powerpoint/2010/main" val="31756246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F20C80C-8F96-4490-9B1D-4F1C63C7D1F9}"/>
              </a:ext>
            </a:extLst>
          </p:cNvPr>
          <p:cNvSpPr>
            <a:spLocks noGrp="1"/>
          </p:cNvSpPr>
          <p:nvPr>
            <p:ph type="body" sz="quarter" idx="1"/>
          </p:nvPr>
        </p:nvSpPr>
        <p:spPr>
          <a:xfrm>
            <a:off x="1879089" y="53520"/>
            <a:ext cx="10064435" cy="1001426"/>
          </a:xfrm>
        </p:spPr>
        <p:txBody>
          <a:bodyPr>
            <a:noAutofit/>
          </a:bodyPr>
          <a:lstStyle/>
          <a:p>
            <a:pPr marL="0" indent="0">
              <a:buNone/>
            </a:pPr>
            <a:r>
              <a:rPr lang="en-US" sz="3200" dirty="0">
                <a:solidFill>
                  <a:schemeClr val="tx1"/>
                </a:solidFill>
              </a:rPr>
              <a:t>Positron production by 10 MeV electrons in various targets of roughly the same radiation length thickness</a:t>
            </a:r>
          </a:p>
        </p:txBody>
      </p:sp>
      <p:pic>
        <p:nvPicPr>
          <p:cNvPr id="4" name="Content Placeholder 4">
            <a:extLst>
              <a:ext uri="{FF2B5EF4-FFF2-40B4-BE49-F238E27FC236}">
                <a16:creationId xmlns:a16="http://schemas.microsoft.com/office/drawing/2014/main" id="{B4445B54-F753-1946-9C69-EAAD179346D4}"/>
              </a:ext>
            </a:extLst>
          </p:cNvPr>
          <p:cNvPicPr>
            <a:picLocks noChangeAspect="1"/>
          </p:cNvPicPr>
          <p:nvPr/>
        </p:nvPicPr>
        <p:blipFill>
          <a:blip r:embed="rId2"/>
          <a:stretch>
            <a:fillRect/>
          </a:stretch>
        </p:blipFill>
        <p:spPr>
          <a:xfrm>
            <a:off x="5328563" y="1391951"/>
            <a:ext cx="6212542" cy="4800600"/>
          </a:xfrm>
          <a:prstGeom prst="rect">
            <a:avLst/>
          </a:prstGeom>
        </p:spPr>
      </p:pic>
      <p:sp>
        <p:nvSpPr>
          <p:cNvPr id="2" name="TextBox 1">
            <a:extLst>
              <a:ext uri="{FF2B5EF4-FFF2-40B4-BE49-F238E27FC236}">
                <a16:creationId xmlns:a16="http://schemas.microsoft.com/office/drawing/2014/main" id="{FECA8874-12D5-714F-965D-93FCAC11F0F3}"/>
              </a:ext>
            </a:extLst>
          </p:cNvPr>
          <p:cNvSpPr txBox="1"/>
          <p:nvPr/>
        </p:nvSpPr>
        <p:spPr>
          <a:xfrm>
            <a:off x="304800" y="1680210"/>
            <a:ext cx="4686300" cy="39703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just" defTabSz="9144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0000"/>
                </a:solidFill>
                <a:effectLst/>
                <a:uFillTx/>
                <a:ea typeface="+mn-ea"/>
                <a:cs typeface="+mn-cs"/>
                <a:sym typeface="Calibri"/>
              </a:rPr>
              <a:t>The </a:t>
            </a:r>
            <a:r>
              <a:rPr kumimoji="0" lang="en-US" sz="1800" b="0" i="0" u="none" strike="noStrike" cap="none" spc="0" normalizeH="0" baseline="0" dirty="0" err="1">
                <a:ln>
                  <a:noFill/>
                </a:ln>
                <a:solidFill>
                  <a:srgbClr val="000000"/>
                </a:solidFill>
                <a:effectLst/>
                <a:uFillTx/>
                <a:ea typeface="+mn-ea"/>
                <a:cs typeface="+mn-cs"/>
                <a:sym typeface="Calibri"/>
              </a:rPr>
              <a:t>PEPPo</a:t>
            </a:r>
            <a:r>
              <a:rPr kumimoji="0" lang="en-US" sz="1800" b="0" i="0" u="none" strike="noStrike" cap="none" spc="0" normalizeH="0" baseline="0" dirty="0">
                <a:ln>
                  <a:noFill/>
                </a:ln>
                <a:solidFill>
                  <a:srgbClr val="000000"/>
                </a:solidFill>
                <a:effectLst/>
                <a:uFillTx/>
                <a:ea typeface="+mn-ea"/>
                <a:cs typeface="+mn-cs"/>
                <a:sym typeface="Calibri"/>
              </a:rPr>
              <a:t> experiment at </a:t>
            </a:r>
            <a:r>
              <a:rPr kumimoji="0" lang="en-US" sz="1800" b="0" i="0" u="none" strike="noStrike" cap="none" spc="0" normalizeH="0" baseline="0" dirty="0" err="1">
                <a:ln>
                  <a:noFill/>
                </a:ln>
                <a:solidFill>
                  <a:srgbClr val="000000"/>
                </a:solidFill>
                <a:effectLst/>
                <a:uFillTx/>
                <a:ea typeface="+mn-ea"/>
                <a:cs typeface="+mn-cs"/>
                <a:sym typeface="Calibri"/>
              </a:rPr>
              <a:t>Jlab</a:t>
            </a:r>
            <a:r>
              <a:rPr kumimoji="0" lang="en-US" sz="1800" b="0" i="0" u="none" strike="noStrike" cap="none" spc="0" normalizeH="0" baseline="0" dirty="0">
                <a:ln>
                  <a:noFill/>
                </a:ln>
                <a:solidFill>
                  <a:srgbClr val="000000"/>
                </a:solidFill>
                <a:effectLst/>
                <a:uFillTx/>
                <a:ea typeface="+mn-ea"/>
                <a:cs typeface="+mn-cs"/>
                <a:sym typeface="Calibri"/>
              </a:rPr>
              <a:t> was designed to evaluate and demonstrate the </a:t>
            </a:r>
            <a:r>
              <a:rPr kumimoji="0" lang="en-US" sz="1800" b="0" i="0" u="none" strike="noStrike" cap="none" spc="0" normalizeH="0" baseline="0" dirty="0" err="1">
                <a:ln>
                  <a:noFill/>
                </a:ln>
                <a:solidFill>
                  <a:srgbClr val="000000"/>
                </a:solidFill>
                <a:effectLst/>
                <a:uFillTx/>
                <a:ea typeface="+mn-ea"/>
                <a:cs typeface="+mn-cs"/>
                <a:sym typeface="Calibri"/>
              </a:rPr>
              <a:t>PEPPo</a:t>
            </a:r>
            <a:r>
              <a:rPr kumimoji="0" lang="en-US" sz="1800" b="0" i="0" u="none" strike="noStrike" cap="none" spc="0" normalizeH="0" baseline="0" dirty="0">
                <a:ln>
                  <a:noFill/>
                </a:ln>
                <a:solidFill>
                  <a:srgbClr val="000000"/>
                </a:solidFill>
                <a:effectLst/>
                <a:uFillTx/>
                <a:ea typeface="+mn-ea"/>
                <a:cs typeface="+mn-cs"/>
                <a:sym typeface="Calibri"/>
              </a:rPr>
              <a:t> concept. A few </a:t>
            </a:r>
            <a:r>
              <a:rPr kumimoji="0" lang="en-US" sz="1800" b="0" i="0" u="none" strike="noStrike" cap="none" spc="0" normalizeH="0" dirty="0">
                <a:ln>
                  <a:noFill/>
                </a:ln>
                <a:solidFill>
                  <a:srgbClr val="000000"/>
                </a:solidFill>
                <a:effectLst/>
                <a:uFillTx/>
                <a:ea typeface="+mn-ea"/>
                <a:cs typeface="+mn-cs"/>
                <a:sym typeface="Calibri"/>
              </a:rPr>
              <a:t>m</a:t>
            </a:r>
            <a:r>
              <a:rPr kumimoji="0" lang="en-US" sz="1800" b="0" i="0" u="none" strike="noStrike" cap="none" spc="0" normalizeH="0" baseline="0" dirty="0">
                <a:ln>
                  <a:noFill/>
                </a:ln>
                <a:solidFill>
                  <a:srgbClr val="000000"/>
                </a:solidFill>
                <a:effectLst/>
                <a:uFillTx/>
                <a:ea typeface="+mn-ea"/>
                <a:cs typeface="+mn-cs"/>
                <a:sym typeface="Calibri"/>
              </a:rPr>
              <a:t>A, 85% polarized 8.25 </a:t>
            </a:r>
            <a:r>
              <a:rPr kumimoji="0" lang="en-US" sz="1800" b="0" i="0" u="none" strike="noStrike" cap="none" spc="0" normalizeH="0" baseline="0" dirty="0" err="1">
                <a:ln>
                  <a:noFill/>
                </a:ln>
                <a:solidFill>
                  <a:srgbClr val="000000"/>
                </a:solidFill>
                <a:effectLst/>
                <a:uFillTx/>
                <a:ea typeface="+mn-ea"/>
                <a:cs typeface="+mn-cs"/>
                <a:sym typeface="Calibri"/>
              </a:rPr>
              <a:t>Mev</a:t>
            </a:r>
            <a:r>
              <a:rPr kumimoji="0" lang="en-US" sz="1800" b="0" i="0" u="none" strike="noStrike" cap="none" spc="0" normalizeH="0" baseline="0" dirty="0">
                <a:ln>
                  <a:noFill/>
                </a:ln>
                <a:solidFill>
                  <a:srgbClr val="000000"/>
                </a:solidFill>
                <a:effectLst/>
                <a:uFillTx/>
                <a:ea typeface="+mn-ea"/>
                <a:cs typeface="+mn-cs"/>
                <a:sym typeface="Calibri"/>
              </a:rPr>
              <a:t>/c continuous electron beam generated positrons in a 0.1-1.0 mm tungsten target. (E. </a:t>
            </a:r>
            <a:r>
              <a:rPr kumimoji="0" lang="en-US" sz="1800" b="0" i="0" u="none" strike="noStrike" cap="none" spc="0" normalizeH="0" baseline="0" dirty="0" err="1">
                <a:ln>
                  <a:noFill/>
                </a:ln>
                <a:solidFill>
                  <a:srgbClr val="000000"/>
                </a:solidFill>
                <a:effectLst/>
                <a:uFillTx/>
                <a:ea typeface="+mn-ea"/>
                <a:cs typeface="+mn-cs"/>
                <a:sym typeface="Calibri"/>
              </a:rPr>
              <a:t>Voutier</a:t>
            </a:r>
            <a:r>
              <a:rPr kumimoji="0" lang="en-US" sz="1800" b="0" i="0" u="none" strike="noStrike" cap="none" spc="0" normalizeH="0" baseline="0" dirty="0">
                <a:ln>
                  <a:noFill/>
                </a:ln>
                <a:solidFill>
                  <a:srgbClr val="000000"/>
                </a:solidFill>
                <a:effectLst/>
                <a:uFillTx/>
                <a:ea typeface="+mn-ea"/>
                <a:cs typeface="+mn-cs"/>
                <a:sym typeface="Calibri"/>
              </a:rPr>
              <a:t>, </a:t>
            </a:r>
            <a:r>
              <a:rPr kumimoji="0" lang="en-US" sz="1800" b="0" i="0" u="none" strike="noStrike" cap="none" spc="0" normalizeH="0" baseline="0" dirty="0" err="1">
                <a:ln>
                  <a:noFill/>
                </a:ln>
                <a:solidFill>
                  <a:srgbClr val="000000"/>
                </a:solidFill>
                <a:effectLst/>
                <a:uFillTx/>
                <a:ea typeface="+mn-ea"/>
                <a:cs typeface="+mn-cs"/>
                <a:sym typeface="Calibri"/>
              </a:rPr>
              <a:t>Nucl</a:t>
            </a:r>
            <a:r>
              <a:rPr kumimoji="0" lang="en-US" sz="1800" b="0" i="0" u="none" strike="noStrike" cap="none" spc="0" normalizeH="0" baseline="0" dirty="0">
                <a:ln>
                  <a:noFill/>
                </a:ln>
                <a:solidFill>
                  <a:srgbClr val="000000"/>
                </a:solidFill>
                <a:effectLst/>
                <a:uFillTx/>
                <a:ea typeface="+mn-ea"/>
                <a:cs typeface="+mn-cs"/>
                <a:sym typeface="Calibri"/>
              </a:rPr>
              <a:t>. Theory </a:t>
            </a:r>
            <a:r>
              <a:rPr kumimoji="0" lang="en-US" sz="1800" b="0" i="0" u="sng" strike="noStrike" cap="none" spc="0" normalizeH="0" baseline="0" dirty="0">
                <a:ln>
                  <a:noFill/>
                </a:ln>
                <a:solidFill>
                  <a:srgbClr val="000000"/>
                </a:solidFill>
                <a:effectLst/>
                <a:uFillTx/>
                <a:ea typeface="+mn-ea"/>
                <a:cs typeface="+mn-cs"/>
                <a:sym typeface="Calibri"/>
              </a:rPr>
              <a:t>33</a:t>
            </a:r>
            <a:r>
              <a:rPr kumimoji="0" lang="en-US" sz="1800" b="0" i="0" strike="noStrike" cap="none" spc="0" normalizeH="0" baseline="0" dirty="0">
                <a:ln>
                  <a:noFill/>
                </a:ln>
                <a:solidFill>
                  <a:srgbClr val="000000"/>
                </a:solidFill>
                <a:effectLst/>
                <a:uFillTx/>
                <a:ea typeface="+mn-ea"/>
                <a:cs typeface="+mn-cs"/>
                <a:sym typeface="Calibri"/>
              </a:rPr>
              <a:t>, (2014))</a:t>
            </a:r>
          </a:p>
          <a:p>
            <a:pPr marL="0" marR="0" indent="0" algn="just" defTabSz="914400" rtl="0" fontAlgn="auto" latinLnBrk="0" hangingPunct="0">
              <a:lnSpc>
                <a:spcPct val="100000"/>
              </a:lnSpc>
              <a:spcBef>
                <a:spcPts val="0"/>
              </a:spcBef>
              <a:spcAft>
                <a:spcPts val="0"/>
              </a:spcAft>
              <a:buClrTx/>
              <a:buSzTx/>
              <a:buFontTx/>
              <a:buNone/>
              <a:tabLst/>
            </a:pPr>
            <a:endParaRPr lang="en-US" u="sng" dirty="0"/>
          </a:p>
          <a:p>
            <a:pPr marL="0" marR="0" indent="0" algn="just" defTabSz="914400" rtl="0" fontAlgn="auto" latinLnBrk="0" hangingPunct="0">
              <a:lnSpc>
                <a:spcPct val="100000"/>
              </a:lnSpc>
              <a:spcBef>
                <a:spcPts val="0"/>
              </a:spcBef>
              <a:spcAft>
                <a:spcPts val="0"/>
              </a:spcAft>
              <a:buClrTx/>
              <a:buSzTx/>
              <a:buFontTx/>
              <a:buNone/>
              <a:tabLst/>
            </a:pPr>
            <a:r>
              <a:rPr kumimoji="0" lang="en-US" sz="1800" b="0" i="0" strike="noStrike" cap="none" spc="0" normalizeH="0" baseline="0" dirty="0">
                <a:ln>
                  <a:noFill/>
                </a:ln>
                <a:solidFill>
                  <a:srgbClr val="000000"/>
                </a:solidFill>
                <a:effectLst/>
                <a:uFillTx/>
                <a:ea typeface="+mn-ea"/>
                <a:cs typeface="+mn-cs"/>
                <a:sym typeface="Calibri"/>
              </a:rPr>
              <a:t>From Yu.</a:t>
            </a:r>
            <a:r>
              <a:rPr lang="en-US" dirty="0"/>
              <a:t> S. Tsai, “Pair Production and </a:t>
            </a:r>
            <a:r>
              <a:rPr lang="en-US" dirty="0" err="1"/>
              <a:t>Bremmstrahlung</a:t>
            </a:r>
            <a:r>
              <a:rPr lang="en-US" dirty="0"/>
              <a:t> of Charged Leptons”, Rev. Mod. Phys., </a:t>
            </a:r>
            <a:r>
              <a:rPr lang="en-US" u="sng" dirty="0"/>
              <a:t>46:4</a:t>
            </a:r>
            <a:r>
              <a:rPr lang="en-US" dirty="0"/>
              <a:t>, 815 (1974), one gets the radiation lengths for various elements. Xo for tungsten, (divided by the density of 19.25 g/cm</a:t>
            </a:r>
            <a:r>
              <a:rPr lang="en-US" baseline="30000" dirty="0"/>
              <a:t>3</a:t>
            </a:r>
            <a:r>
              <a:rPr lang="en-US" dirty="0"/>
              <a:t>) is 0.3513 cm. Thus in the </a:t>
            </a:r>
            <a:r>
              <a:rPr lang="en-US" dirty="0" err="1"/>
              <a:t>Jlab</a:t>
            </a:r>
            <a:r>
              <a:rPr lang="en-US" dirty="0"/>
              <a:t> experiment the W thicknesses were 0.02847 – 0.2847 Xo.</a:t>
            </a:r>
            <a:endParaRPr lang="en-US" baseline="30000" dirty="0"/>
          </a:p>
        </p:txBody>
      </p:sp>
      <p:sp>
        <p:nvSpPr>
          <p:cNvPr id="3" name="Slide Number Placeholder 2">
            <a:extLst>
              <a:ext uri="{FF2B5EF4-FFF2-40B4-BE49-F238E27FC236}">
                <a16:creationId xmlns:a16="http://schemas.microsoft.com/office/drawing/2014/main" id="{DAD0BB64-A016-8321-BB17-F48DF89A5F51}"/>
              </a:ext>
            </a:extLst>
          </p:cNvPr>
          <p:cNvSpPr>
            <a:spLocks noGrp="1"/>
          </p:cNvSpPr>
          <p:nvPr>
            <p:ph type="sldNum" sz="quarter" idx="2"/>
          </p:nvPr>
        </p:nvSpPr>
        <p:spPr/>
        <p:txBody>
          <a:bodyPr/>
          <a:lstStyle/>
          <a:p>
            <a:fld id="{86CB4B4D-7CA3-9044-876B-883B54F8677D}" type="slidenum">
              <a:rPr lang="en-US" smtClean="0"/>
              <a:t>7</a:t>
            </a:fld>
            <a:endParaRPr lang="en-US"/>
          </a:p>
        </p:txBody>
      </p:sp>
      <p:sp>
        <p:nvSpPr>
          <p:cNvPr id="5" name="Arrow: Right 4">
            <a:extLst>
              <a:ext uri="{FF2B5EF4-FFF2-40B4-BE49-F238E27FC236}">
                <a16:creationId xmlns:a16="http://schemas.microsoft.com/office/drawing/2014/main" id="{46EC983E-BA9D-D3B2-7367-76B9212F8231}"/>
              </a:ext>
            </a:extLst>
          </p:cNvPr>
          <p:cNvSpPr/>
          <p:nvPr/>
        </p:nvSpPr>
        <p:spPr>
          <a:xfrm rot="8070506">
            <a:off x="7676941" y="4310743"/>
            <a:ext cx="944545" cy="296426"/>
          </a:xfrm>
          <a:prstGeom prst="rightArrow">
            <a:avLst/>
          </a:prstGeom>
          <a:solidFill>
            <a:srgbClr val="FFFFFF"/>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spTree>
    <p:extLst>
      <p:ext uri="{BB962C8B-B14F-4D97-AF65-F5344CB8AC3E}">
        <p14:creationId xmlns:p14="http://schemas.microsoft.com/office/powerpoint/2010/main" val="364287561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17041-C840-0449-BB1A-0A86A76B5DB0}"/>
              </a:ext>
            </a:extLst>
          </p:cNvPr>
          <p:cNvSpPr>
            <a:spLocks noGrp="1"/>
          </p:cNvSpPr>
          <p:nvPr>
            <p:ph type="title"/>
          </p:nvPr>
        </p:nvSpPr>
        <p:spPr>
          <a:xfrm>
            <a:off x="831850" y="1426029"/>
            <a:ext cx="10515600" cy="4691742"/>
          </a:xfrm>
        </p:spPr>
        <p:txBody>
          <a:bodyPr>
            <a:noAutofit/>
          </a:bodyPr>
          <a:lstStyle/>
          <a:p>
            <a:r>
              <a:rPr lang="en-US" sz="1800" dirty="0">
                <a:latin typeface="Calibri" panose="020F0502020204030204" pitchFamily="34" charset="0"/>
              </a:rPr>
              <a:t>The properties of a </a:t>
            </a:r>
            <a:r>
              <a:rPr lang="en-US" sz="1800" dirty="0" err="1">
                <a:latin typeface="Calibri" panose="020F0502020204030204" pitchFamily="34" charset="0"/>
              </a:rPr>
              <a:t>GaInSn</a:t>
            </a:r>
            <a:r>
              <a:rPr lang="en-US" sz="1800" dirty="0">
                <a:latin typeface="Calibri" panose="020F0502020204030204" pitchFamily="34" charset="0"/>
              </a:rPr>
              <a:t> liquid metal nozzle were calculated using </a:t>
            </a:r>
            <a:r>
              <a:rPr lang="en-US" sz="1800" dirty="0" err="1">
                <a:latin typeface="Calibri" panose="020F0502020204030204" pitchFamily="34" charset="0"/>
              </a:rPr>
              <a:t>OpenFOAM</a:t>
            </a:r>
            <a:r>
              <a:rPr lang="en-US" sz="1800" dirty="0">
                <a:latin typeface="Calibri" panose="020F0502020204030204" pitchFamily="34" charset="0"/>
              </a:rPr>
              <a:t>, a free, open source CFD software.(</a:t>
            </a:r>
            <a:r>
              <a:rPr lang="en-US" sz="1800" dirty="0">
                <a:latin typeface="Calibri" panose="020F0502020204030204" pitchFamily="34" charset="0"/>
                <a:hlinkClick r:id="rId2"/>
              </a:rPr>
              <a:t>https://openfoam.org</a:t>
            </a:r>
            <a:r>
              <a:rPr lang="en-US" sz="1800" dirty="0">
                <a:latin typeface="Calibri" panose="020F0502020204030204" pitchFamily="34" charset="0"/>
              </a:rPr>
              <a:t>) The basic nozzle design was taken from the paper by Gordeev et al. The nozzle contraction ratio given is four. Since the </a:t>
            </a:r>
            <a:r>
              <a:rPr lang="en-US" sz="1800" dirty="0" err="1">
                <a:latin typeface="Calibri" panose="020F0502020204030204" pitchFamily="34" charset="0"/>
              </a:rPr>
              <a:t>GaInSn</a:t>
            </a:r>
            <a:r>
              <a:rPr lang="en-US" sz="1800" dirty="0">
                <a:latin typeface="Calibri" panose="020F0502020204030204" pitchFamily="34" charset="0"/>
              </a:rPr>
              <a:t> positron target thickness at 10 MeV is </a:t>
            </a:r>
            <a:r>
              <a:rPr lang="en-US" sz="1800" b="1" dirty="0">
                <a:latin typeface="Calibri" panose="020F0502020204030204" pitchFamily="34" charset="0"/>
              </a:rPr>
              <a:t>3mm</a:t>
            </a:r>
            <a:r>
              <a:rPr lang="en-US" sz="1800" dirty="0">
                <a:latin typeface="Calibri" panose="020F0502020204030204" pitchFamily="34" charset="0"/>
              </a:rPr>
              <a:t>, the rest of the nozzle dimensions were scaled accordingly, except for the nozzle width, which was set at </a:t>
            </a:r>
            <a:r>
              <a:rPr lang="en-US" sz="1800" b="1" dirty="0">
                <a:latin typeface="Calibri" panose="020F0502020204030204" pitchFamily="34" charset="0"/>
              </a:rPr>
              <a:t>10mm</a:t>
            </a:r>
            <a:r>
              <a:rPr lang="en-US" sz="1800" dirty="0">
                <a:latin typeface="Calibri" panose="020F0502020204030204" pitchFamily="34" charset="0"/>
              </a:rPr>
              <a:t>.</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The shape of the nozzle is given by a </a:t>
            </a:r>
            <a:r>
              <a:rPr lang="en-US" sz="1800" b="1" dirty="0">
                <a:latin typeface="Calibri" panose="020F0502020204030204" pitchFamily="34" charset="0"/>
              </a:rPr>
              <a:t>fifth order polynomial </a:t>
            </a:r>
            <a:r>
              <a:rPr lang="en-US" sz="1800" dirty="0">
                <a:latin typeface="Calibri" panose="020F0502020204030204" pitchFamily="34" charset="0"/>
              </a:rPr>
              <a:t>as discussed in the paper by Bell and Mehta  (JIAA TR-84. April 1988)</a:t>
            </a:r>
            <a:br>
              <a:rPr lang="en-US" sz="1800" dirty="0">
                <a:latin typeface="Calibri" panose="020F0502020204030204" pitchFamily="34" charset="0"/>
              </a:rPr>
            </a:br>
            <a:r>
              <a:rPr lang="en-US" sz="1800" dirty="0">
                <a:latin typeface="Calibri" panose="020F0502020204030204" pitchFamily="34" charset="0"/>
              </a:rPr>
              <a:t> </a:t>
            </a:r>
            <a:br>
              <a:rPr lang="en-US" sz="1800" dirty="0">
                <a:latin typeface="Calibri" panose="020F0502020204030204" pitchFamily="34" charset="0"/>
              </a:rPr>
            </a:br>
            <a:r>
              <a:rPr lang="en-US" sz="1800" dirty="0">
                <a:latin typeface="Calibri" panose="020F0502020204030204" pitchFamily="34" charset="0"/>
              </a:rPr>
              <a:t>			y(x’)/H</a:t>
            </a:r>
            <a:r>
              <a:rPr lang="en-US" sz="1800" baseline="-25000" dirty="0">
                <a:latin typeface="Calibri" panose="020F0502020204030204" pitchFamily="34" charset="0"/>
              </a:rPr>
              <a:t>i</a:t>
            </a:r>
            <a:r>
              <a:rPr lang="en-US" sz="1800" dirty="0">
                <a:latin typeface="Calibri" panose="020F0502020204030204" pitchFamily="34" charset="0"/>
              </a:rPr>
              <a:t> = 1-(1-H</a:t>
            </a:r>
            <a:r>
              <a:rPr lang="en-US" sz="1800" baseline="-25000" dirty="0">
                <a:latin typeface="Calibri" panose="020F0502020204030204" pitchFamily="34" charset="0"/>
              </a:rPr>
              <a:t>e</a:t>
            </a:r>
            <a:r>
              <a:rPr lang="en-US" sz="1800" dirty="0">
                <a:latin typeface="Calibri" panose="020F0502020204030204" pitchFamily="34" charset="0"/>
              </a:rPr>
              <a:t>/H</a:t>
            </a:r>
            <a:r>
              <a:rPr lang="en-US" sz="1800" baseline="-25000" dirty="0">
                <a:latin typeface="Calibri" panose="020F0502020204030204" pitchFamily="34" charset="0"/>
              </a:rPr>
              <a:t>i</a:t>
            </a:r>
            <a:r>
              <a:rPr lang="en-US" sz="1800" dirty="0">
                <a:latin typeface="Calibri" panose="020F0502020204030204" pitchFamily="34" charset="0"/>
              </a:rPr>
              <a:t>)(6 x’</a:t>
            </a:r>
            <a:r>
              <a:rPr lang="en-US" sz="1800" baseline="30000" dirty="0">
                <a:latin typeface="Calibri" panose="020F0502020204030204" pitchFamily="34" charset="0"/>
              </a:rPr>
              <a:t>5 </a:t>
            </a:r>
            <a:r>
              <a:rPr lang="en-US" sz="1800" dirty="0">
                <a:latin typeface="Calibri" panose="020F0502020204030204" pitchFamily="34" charset="0"/>
              </a:rPr>
              <a:t>-15 x’</a:t>
            </a:r>
            <a:r>
              <a:rPr lang="en-US" sz="1800" baseline="30000" dirty="0">
                <a:latin typeface="Calibri" panose="020F0502020204030204" pitchFamily="34" charset="0"/>
              </a:rPr>
              <a:t>4</a:t>
            </a:r>
            <a:r>
              <a:rPr lang="en-US" sz="1800" dirty="0">
                <a:latin typeface="Calibri" panose="020F0502020204030204" pitchFamily="34" charset="0"/>
              </a:rPr>
              <a:t> + 10 x’</a:t>
            </a:r>
            <a:r>
              <a:rPr lang="en-US" sz="1800" baseline="30000" dirty="0">
                <a:latin typeface="Calibri" panose="020F0502020204030204" pitchFamily="34" charset="0"/>
              </a:rPr>
              <a:t>3</a:t>
            </a:r>
            <a:r>
              <a:rPr lang="en-US" sz="1800" dirty="0">
                <a:latin typeface="Calibri" panose="020F0502020204030204" pitchFamily="34" charset="0"/>
              </a:rPr>
              <a:t>)</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Where 0 </a:t>
            </a:r>
            <a:r>
              <a:rPr lang="en-US" sz="1800" u="sng" dirty="0">
                <a:latin typeface="Calibri" panose="020F0502020204030204" pitchFamily="34" charset="0"/>
              </a:rPr>
              <a:t>&lt;</a:t>
            </a:r>
            <a:r>
              <a:rPr lang="en-US" sz="1800" dirty="0">
                <a:latin typeface="Calibri" panose="020F0502020204030204" pitchFamily="34" charset="0"/>
              </a:rPr>
              <a:t> x’</a:t>
            </a:r>
            <a:r>
              <a:rPr lang="en-US" sz="1800" u="sng" dirty="0">
                <a:latin typeface="Calibri" panose="020F0502020204030204" pitchFamily="34" charset="0"/>
              </a:rPr>
              <a:t>&lt;</a:t>
            </a:r>
            <a:r>
              <a:rPr lang="en-US" sz="1800" dirty="0">
                <a:latin typeface="Calibri" panose="020F0502020204030204" pitchFamily="34" charset="0"/>
              </a:rPr>
              <a:t> 1. x’ = x/L, L is the length of the contraction region and H</a:t>
            </a:r>
            <a:r>
              <a:rPr lang="en-US" sz="1800" baseline="-25000" dirty="0">
                <a:latin typeface="Calibri" panose="020F0502020204030204" pitchFamily="34" charset="0"/>
              </a:rPr>
              <a:t>i</a:t>
            </a:r>
            <a:r>
              <a:rPr lang="en-US" sz="1800" dirty="0">
                <a:latin typeface="Calibri" panose="020F0502020204030204" pitchFamily="34" charset="0"/>
              </a:rPr>
              <a:t> and H</a:t>
            </a:r>
            <a:r>
              <a:rPr lang="en-US" sz="1800" baseline="-25000" dirty="0">
                <a:latin typeface="Calibri" panose="020F0502020204030204" pitchFamily="34" charset="0"/>
              </a:rPr>
              <a:t>e</a:t>
            </a:r>
            <a:r>
              <a:rPr lang="en-US" sz="1800" dirty="0">
                <a:latin typeface="Calibri" panose="020F0502020204030204" pitchFamily="34" charset="0"/>
              </a:rPr>
              <a:t> are half the heights of the nozzle at input and exit respectively. (If the widths of the input, W</a:t>
            </a:r>
            <a:r>
              <a:rPr lang="en-US" sz="1800" baseline="-25000" dirty="0">
                <a:latin typeface="Calibri" panose="020F0502020204030204" pitchFamily="34" charset="0"/>
              </a:rPr>
              <a:t>i</a:t>
            </a:r>
            <a:r>
              <a:rPr lang="en-US" sz="1800" dirty="0">
                <a:latin typeface="Calibri" panose="020F0502020204030204" pitchFamily="34" charset="0"/>
              </a:rPr>
              <a:t> and output, W</a:t>
            </a:r>
            <a:r>
              <a:rPr lang="en-US" sz="1800" baseline="-25000" dirty="0">
                <a:latin typeface="Calibri" panose="020F0502020204030204" pitchFamily="34" charset="0"/>
              </a:rPr>
              <a:t>e</a:t>
            </a:r>
            <a:r>
              <a:rPr lang="en-US" sz="1800" dirty="0">
                <a:latin typeface="Calibri" panose="020F0502020204030204" pitchFamily="34" charset="0"/>
              </a:rPr>
              <a:t>, are the same, H</a:t>
            </a:r>
            <a:r>
              <a:rPr lang="en-US" sz="1800" baseline="-25000" dirty="0">
                <a:latin typeface="Calibri" panose="020F0502020204030204" pitchFamily="34" charset="0"/>
              </a:rPr>
              <a:t>i</a:t>
            </a:r>
            <a:r>
              <a:rPr lang="en-US" sz="1800" dirty="0">
                <a:latin typeface="Calibri" panose="020F0502020204030204" pitchFamily="34" charset="0"/>
              </a:rPr>
              <a:t>/H</a:t>
            </a:r>
            <a:r>
              <a:rPr lang="en-US" sz="1800" baseline="-25000" dirty="0">
                <a:latin typeface="Calibri" panose="020F0502020204030204" pitchFamily="34" charset="0"/>
              </a:rPr>
              <a:t>e</a:t>
            </a:r>
            <a:r>
              <a:rPr lang="en-US" sz="1800" dirty="0">
                <a:latin typeface="Calibri" panose="020F0502020204030204" pitchFamily="34" charset="0"/>
              </a:rPr>
              <a:t> is the contraction ratio, otherwise it is </a:t>
            </a:r>
            <a:r>
              <a:rPr lang="en-US" sz="1800" dirty="0" err="1">
                <a:latin typeface="Calibri" panose="020F0502020204030204" pitchFamily="34" charset="0"/>
              </a:rPr>
              <a:t>H</a:t>
            </a:r>
            <a:r>
              <a:rPr lang="en-US" sz="1800" baseline="-25000" dirty="0" err="1">
                <a:latin typeface="Calibri" panose="020F0502020204030204" pitchFamily="34" charset="0"/>
              </a:rPr>
              <a:t>i</a:t>
            </a:r>
            <a:r>
              <a:rPr lang="en-US" sz="1800" dirty="0" err="1">
                <a:latin typeface="Calibri" panose="020F0502020204030204" pitchFamily="34" charset="0"/>
              </a:rPr>
              <a:t>W</a:t>
            </a:r>
            <a:r>
              <a:rPr lang="en-US" sz="1800" baseline="-25000" dirty="0" err="1">
                <a:latin typeface="Calibri" panose="020F0502020204030204" pitchFamily="34" charset="0"/>
              </a:rPr>
              <a:t>i</a:t>
            </a:r>
            <a:r>
              <a:rPr lang="en-US" sz="1800" dirty="0">
                <a:latin typeface="Calibri" panose="020F0502020204030204" pitchFamily="34" charset="0"/>
              </a:rPr>
              <a:t>/</a:t>
            </a:r>
            <a:r>
              <a:rPr lang="en-US" sz="1800" dirty="0" err="1">
                <a:latin typeface="Calibri" panose="020F0502020204030204" pitchFamily="34" charset="0"/>
              </a:rPr>
              <a:t>H</a:t>
            </a:r>
            <a:r>
              <a:rPr lang="en-US" sz="1800" baseline="-25000" dirty="0" err="1">
                <a:latin typeface="Calibri" panose="020F0502020204030204" pitchFamily="34" charset="0"/>
              </a:rPr>
              <a:t>e</a:t>
            </a:r>
            <a:r>
              <a:rPr lang="en-US" sz="1800" dirty="0" err="1">
                <a:latin typeface="Calibri" panose="020F0502020204030204" pitchFamily="34" charset="0"/>
              </a:rPr>
              <a:t>W</a:t>
            </a:r>
            <a:r>
              <a:rPr lang="en-US" sz="1800" baseline="-25000" dirty="0" err="1">
                <a:latin typeface="Calibri" panose="020F0502020204030204" pitchFamily="34" charset="0"/>
              </a:rPr>
              <a:t>e</a:t>
            </a:r>
            <a:r>
              <a:rPr lang="en-US" sz="1800" dirty="0">
                <a:latin typeface="Calibri" panose="020F0502020204030204" pitchFamily="34" charset="0"/>
              </a:rPr>
              <a:t>.)</a:t>
            </a:r>
            <a:br>
              <a:rPr lang="en-US" sz="1800" dirty="0">
                <a:latin typeface="Calibri" panose="020F0502020204030204" pitchFamily="34" charset="0"/>
              </a:rPr>
            </a:br>
            <a:br>
              <a:rPr lang="en-US" sz="1800" dirty="0">
                <a:latin typeface="Calibri" panose="020F0502020204030204" pitchFamily="34" charset="0"/>
              </a:rPr>
            </a:br>
            <a:r>
              <a:rPr lang="en-US" sz="1800" dirty="0">
                <a:latin typeface="Calibri" panose="020F0502020204030204" pitchFamily="34" charset="0"/>
              </a:rPr>
              <a:t>The calculation was carried out using the </a:t>
            </a:r>
            <a:r>
              <a:rPr lang="en-US" sz="1800" dirty="0" err="1">
                <a:latin typeface="Calibri" panose="020F0502020204030204" pitchFamily="34" charset="0"/>
              </a:rPr>
              <a:t>OpenFOAM</a:t>
            </a:r>
            <a:r>
              <a:rPr lang="en-US" sz="1800" dirty="0">
                <a:latin typeface="Calibri" panose="020F0502020204030204" pitchFamily="34" charset="0"/>
              </a:rPr>
              <a:t> standard solver </a:t>
            </a:r>
            <a:r>
              <a:rPr lang="en-US" sz="1800" i="1" dirty="0" err="1">
                <a:latin typeface="Calibri" panose="020F0502020204030204" pitchFamily="34" charset="0"/>
              </a:rPr>
              <a:t>simpleFoam</a:t>
            </a:r>
            <a:r>
              <a:rPr lang="en-US" sz="1800" dirty="0">
                <a:latin typeface="Calibri" panose="020F0502020204030204" pitchFamily="34" charset="0"/>
              </a:rPr>
              <a:t> a steady-state solver for incompressible, turbulent flow, using the SIMPLE algorithm. As per Gordeev et al, the V2F model results exhibited a reasonably good agreement with measured results and therefore the v2f version in </a:t>
            </a:r>
            <a:r>
              <a:rPr lang="en-US" sz="1800" dirty="0" err="1">
                <a:latin typeface="Calibri" panose="020F0502020204030204" pitchFamily="34" charset="0"/>
              </a:rPr>
              <a:t>OpenFOAM</a:t>
            </a:r>
            <a:r>
              <a:rPr lang="en-US" sz="1800" dirty="0">
                <a:latin typeface="Calibri" panose="020F0502020204030204" pitchFamily="34" charset="0"/>
              </a:rPr>
              <a:t> was used in the present calculations.</a:t>
            </a:r>
            <a:br>
              <a:rPr lang="en-US" sz="1800" dirty="0">
                <a:latin typeface="Calibri" panose="020F0502020204030204" pitchFamily="34" charset="0"/>
              </a:rPr>
            </a:br>
            <a:endParaRPr lang="en-US" sz="1800" dirty="0"/>
          </a:p>
        </p:txBody>
      </p:sp>
      <p:sp>
        <p:nvSpPr>
          <p:cNvPr id="3" name="Text Placeholder 8">
            <a:extLst>
              <a:ext uri="{FF2B5EF4-FFF2-40B4-BE49-F238E27FC236}">
                <a16:creationId xmlns:a16="http://schemas.microsoft.com/office/drawing/2014/main" id="{7D2E5468-AB70-4F80-95DC-DB92C50C6AF6}"/>
              </a:ext>
            </a:extLst>
          </p:cNvPr>
          <p:cNvSpPr>
            <a:spLocks noGrp="1"/>
          </p:cNvSpPr>
          <p:nvPr>
            <p:ph type="body" sz="quarter" idx="1"/>
          </p:nvPr>
        </p:nvSpPr>
        <p:spPr>
          <a:xfrm>
            <a:off x="1840444" y="222761"/>
            <a:ext cx="8498411" cy="752158"/>
          </a:xfrm>
        </p:spPr>
        <p:txBody>
          <a:bodyPr>
            <a:noAutofit/>
          </a:bodyPr>
          <a:lstStyle/>
          <a:p>
            <a:pPr marL="0" indent="0">
              <a:buNone/>
            </a:pPr>
            <a:r>
              <a:rPr lang="en-US" sz="4000" dirty="0">
                <a:solidFill>
                  <a:schemeClr val="tx1"/>
                </a:solidFill>
              </a:rPr>
              <a:t>Nozzle Design and CFD Simulation</a:t>
            </a:r>
          </a:p>
        </p:txBody>
      </p:sp>
      <p:sp>
        <p:nvSpPr>
          <p:cNvPr id="4" name="Slide Number Placeholder 3">
            <a:extLst>
              <a:ext uri="{FF2B5EF4-FFF2-40B4-BE49-F238E27FC236}">
                <a16:creationId xmlns:a16="http://schemas.microsoft.com/office/drawing/2014/main" id="{A31BAFCD-74E7-42B1-FB3B-6FC747B9AA73}"/>
              </a:ext>
            </a:extLst>
          </p:cNvPr>
          <p:cNvSpPr>
            <a:spLocks noGrp="1"/>
          </p:cNvSpPr>
          <p:nvPr>
            <p:ph type="sldNum" sz="quarter" idx="2"/>
          </p:nvPr>
        </p:nvSpPr>
        <p:spPr/>
        <p:txBody>
          <a:bodyPr/>
          <a:lstStyle/>
          <a:p>
            <a:fld id="{86CB4B4D-7CA3-9044-876B-883B54F8677D}" type="slidenum">
              <a:rPr lang="en-US" smtClean="0"/>
              <a:t>8</a:t>
            </a:fld>
            <a:endParaRPr lang="en-US"/>
          </a:p>
        </p:txBody>
      </p:sp>
    </p:spTree>
    <p:extLst>
      <p:ext uri="{BB962C8B-B14F-4D97-AF65-F5344CB8AC3E}">
        <p14:creationId xmlns:p14="http://schemas.microsoft.com/office/powerpoint/2010/main" val="227598388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4B3EB2-B7C7-FA48-9103-B034E6313EA9}"/>
              </a:ext>
            </a:extLst>
          </p:cNvPr>
          <p:cNvPicPr>
            <a:picLocks noChangeAspect="1"/>
          </p:cNvPicPr>
          <p:nvPr/>
        </p:nvPicPr>
        <p:blipFill>
          <a:blip r:embed="rId2"/>
          <a:stretch>
            <a:fillRect/>
          </a:stretch>
        </p:blipFill>
        <p:spPr>
          <a:xfrm>
            <a:off x="7142474" y="1204776"/>
            <a:ext cx="3657600" cy="3917531"/>
          </a:xfrm>
          <a:prstGeom prst="rect">
            <a:avLst/>
          </a:prstGeom>
        </p:spPr>
      </p:pic>
      <p:sp>
        <p:nvSpPr>
          <p:cNvPr id="8" name="TextBox 7">
            <a:extLst>
              <a:ext uri="{FF2B5EF4-FFF2-40B4-BE49-F238E27FC236}">
                <a16:creationId xmlns:a16="http://schemas.microsoft.com/office/drawing/2014/main" id="{33F1B5B7-2FC8-3C4C-84B9-3B9F3C929123}"/>
              </a:ext>
            </a:extLst>
          </p:cNvPr>
          <p:cNvSpPr txBox="1"/>
          <p:nvPr/>
        </p:nvSpPr>
        <p:spPr>
          <a:xfrm>
            <a:off x="377192" y="5167524"/>
            <a:ext cx="11635613" cy="1200329"/>
          </a:xfrm>
          <a:prstGeom prst="rect">
            <a:avLst/>
          </a:prstGeom>
          <a:noFill/>
        </p:spPr>
        <p:txBody>
          <a:bodyPr wrap="square">
            <a:spAutoFit/>
          </a:bodyPr>
          <a:lstStyle/>
          <a:p>
            <a:pPr marL="285750" indent="-285750">
              <a:buFont typeface="Arial" panose="020B0604020202020204" pitchFamily="34" charset="0"/>
              <a:buChar char="•"/>
            </a:pPr>
            <a:r>
              <a:rPr lang="en-US" dirty="0">
                <a:effectLst/>
                <a:latin typeface="+mn-ea"/>
              </a:rPr>
              <a:t>The </a:t>
            </a:r>
            <a:r>
              <a:rPr lang="en-US" dirty="0" err="1">
                <a:effectLst/>
                <a:latin typeface="+mn-ea"/>
              </a:rPr>
              <a:t>GaInSn</a:t>
            </a:r>
            <a:r>
              <a:rPr lang="en-US" dirty="0">
                <a:effectLst/>
                <a:latin typeface="+mn-ea"/>
              </a:rPr>
              <a:t> flow is shown in red and the nozzle walls in blue. So far, the best flow occurred for an input velocity </a:t>
            </a:r>
            <a:r>
              <a:rPr lang="en-US" b="1" dirty="0">
                <a:effectLst/>
                <a:latin typeface="+mn-ea"/>
              </a:rPr>
              <a:t>U = 6 m/s</a:t>
            </a:r>
            <a:r>
              <a:rPr lang="en-US" dirty="0">
                <a:effectLst/>
                <a:latin typeface="+mn-ea"/>
              </a:rPr>
              <a:t>.</a:t>
            </a:r>
          </a:p>
          <a:p>
            <a:pPr marL="285750" indent="-285750">
              <a:buFont typeface="Arial" panose="020B0604020202020204" pitchFamily="34" charset="0"/>
              <a:buChar char="•"/>
            </a:pPr>
            <a:r>
              <a:rPr lang="en-US" dirty="0">
                <a:latin typeface="+mn-ea"/>
              </a:rPr>
              <a:t>Since the input area is 1.2 cm</a:t>
            </a:r>
            <a:r>
              <a:rPr lang="en-US" baseline="30000" dirty="0">
                <a:latin typeface="+mn-ea"/>
              </a:rPr>
              <a:t>2</a:t>
            </a:r>
            <a:r>
              <a:rPr lang="en-US" dirty="0">
                <a:latin typeface="+mn-ea"/>
              </a:rPr>
              <a:t>, the flow of </a:t>
            </a:r>
            <a:r>
              <a:rPr lang="en-US" dirty="0" err="1">
                <a:latin typeface="+mn-ea"/>
              </a:rPr>
              <a:t>GaInSn</a:t>
            </a:r>
            <a:r>
              <a:rPr lang="en-US" dirty="0">
                <a:latin typeface="+mn-ea"/>
              </a:rPr>
              <a:t> has to be 1.2 cm</a:t>
            </a:r>
            <a:r>
              <a:rPr lang="en-US" baseline="30000" dirty="0">
                <a:latin typeface="+mn-ea"/>
              </a:rPr>
              <a:t>2</a:t>
            </a:r>
            <a:r>
              <a:rPr lang="en-US" dirty="0">
                <a:latin typeface="+mn-ea"/>
              </a:rPr>
              <a:t> times 600 cm/s or 0.72 l/s (</a:t>
            </a:r>
            <a:r>
              <a:rPr lang="en-US" b="1" dirty="0">
                <a:latin typeface="+mn-ea"/>
              </a:rPr>
              <a:t>11.41 </a:t>
            </a:r>
            <a:r>
              <a:rPr lang="en-US" b="1" dirty="0" err="1">
                <a:latin typeface="+mn-ea"/>
              </a:rPr>
              <a:t>gpm</a:t>
            </a:r>
            <a:r>
              <a:rPr lang="en-US" dirty="0">
                <a:latin typeface="+mn-ea"/>
              </a:rPr>
              <a:t>).</a:t>
            </a:r>
          </a:p>
          <a:p>
            <a:r>
              <a:rPr lang="en-US" dirty="0">
                <a:effectLst/>
                <a:latin typeface="Helvetica" pitchFamily="2" charset="0"/>
              </a:rPr>
              <a:t> </a:t>
            </a:r>
          </a:p>
        </p:txBody>
      </p:sp>
      <p:pic>
        <p:nvPicPr>
          <p:cNvPr id="3" name="Picture 2">
            <a:extLst>
              <a:ext uri="{FF2B5EF4-FFF2-40B4-BE49-F238E27FC236}">
                <a16:creationId xmlns:a16="http://schemas.microsoft.com/office/drawing/2014/main" id="{3EB3D2FA-D327-EE44-98F6-42F9FECE0AC2}"/>
              </a:ext>
            </a:extLst>
          </p:cNvPr>
          <p:cNvPicPr>
            <a:picLocks noChangeAspect="1"/>
          </p:cNvPicPr>
          <p:nvPr/>
        </p:nvPicPr>
        <p:blipFill>
          <a:blip r:embed="rId3">
            <a:extLst>
              <a:ext uri="{28A0092B-C50C-407E-A947-70E740481C1C}">
                <a14:useLocalDpi xmlns:a14="http://schemas.microsoft.com/office/drawing/2010/main" val="0"/>
              </a:ext>
            </a:extLst>
          </a:blip>
          <a:srcRect t="12423" b="9131"/>
          <a:stretch>
            <a:fillRect/>
          </a:stretch>
        </p:blipFill>
        <p:spPr>
          <a:xfrm>
            <a:off x="532791" y="1271117"/>
            <a:ext cx="6234946" cy="3557116"/>
          </a:xfrm>
          <a:prstGeom prst="rect">
            <a:avLst/>
          </a:prstGeom>
        </p:spPr>
      </p:pic>
      <p:sp>
        <p:nvSpPr>
          <p:cNvPr id="5" name="Text Placeholder 8">
            <a:extLst>
              <a:ext uri="{FF2B5EF4-FFF2-40B4-BE49-F238E27FC236}">
                <a16:creationId xmlns:a16="http://schemas.microsoft.com/office/drawing/2014/main" id="{CA93A39A-842B-42A5-9B7F-052A184CD880}"/>
              </a:ext>
            </a:extLst>
          </p:cNvPr>
          <p:cNvSpPr txBox="1">
            <a:spLocks/>
          </p:cNvSpPr>
          <p:nvPr/>
        </p:nvSpPr>
        <p:spPr>
          <a:xfrm>
            <a:off x="2157865" y="260998"/>
            <a:ext cx="8498411" cy="752158"/>
          </a:xfrm>
          <a:prstGeom prst="rect">
            <a:avLst/>
          </a:prstGeom>
          <a:ln w="12700">
            <a:miter lim="400000"/>
          </a:ln>
          <a:extLst>
            <a:ext uri="{C572A759-6A51-4108-AA02-DFA0A04FC94B}">
              <ma14:wrappingTextBoxFlag xmlns="" xmlns:ma14="http://schemas.microsoft.com/office/mac/drawingml/2011/main" val="1"/>
            </a:ext>
          </a:extLst>
        </p:spPr>
        <p:txBody>
          <a:bodyPr lIns="45719" rIns="45719">
            <a:noAutofit/>
          </a:bodyPr>
          <a:lst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a:lstStyle>
          <a:p>
            <a:pPr marL="0" indent="0" hangingPunct="1">
              <a:buNone/>
            </a:pPr>
            <a:r>
              <a:rPr lang="en-US" sz="4000" dirty="0">
                <a:solidFill>
                  <a:schemeClr val="tx1"/>
                </a:solidFill>
                <a:latin typeface="+mj-lt"/>
              </a:rPr>
              <a:t>Nozzle Geometry</a:t>
            </a:r>
          </a:p>
        </p:txBody>
      </p:sp>
      <p:sp>
        <p:nvSpPr>
          <p:cNvPr id="2" name="Slide Number Placeholder 1">
            <a:extLst>
              <a:ext uri="{FF2B5EF4-FFF2-40B4-BE49-F238E27FC236}">
                <a16:creationId xmlns:a16="http://schemas.microsoft.com/office/drawing/2014/main" id="{C15C01E2-EF54-7384-8476-9989F7D297BA}"/>
              </a:ext>
            </a:extLst>
          </p:cNvPr>
          <p:cNvSpPr>
            <a:spLocks noGrp="1"/>
          </p:cNvSpPr>
          <p:nvPr>
            <p:ph type="sldNum" sz="quarter" idx="2"/>
          </p:nvPr>
        </p:nvSpPr>
        <p:spPr/>
        <p:txBody>
          <a:bodyPr/>
          <a:lstStyle/>
          <a:p>
            <a:fld id="{86CB4B4D-7CA3-9044-876B-883B54F8677D}" type="slidenum">
              <a:rPr lang="en-US" smtClean="0"/>
              <a:t>9</a:t>
            </a:fld>
            <a:endParaRPr lang="en-US"/>
          </a:p>
        </p:txBody>
      </p:sp>
    </p:spTree>
    <p:extLst>
      <p:ext uri="{BB962C8B-B14F-4D97-AF65-F5344CB8AC3E}">
        <p14:creationId xmlns:p14="http://schemas.microsoft.com/office/powerpoint/2010/main" val="4238623208"/>
      </p:ext>
    </p:extLst>
  </p:cSld>
  <p:clrMapOvr>
    <a:masterClrMapping/>
  </p:clrMapOvr>
  <p:transition spd="med"/>
</p:sld>
</file>

<file path=ppt/theme/theme1.xml><?xml version="1.0" encoding="utf-8"?>
<a:theme xmlns:a="http://schemas.openxmlformats.org/drawingml/2006/main" name="xelera_ppt_theme">
  <a:themeElements>
    <a:clrScheme name="xelera_ppt_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xelera_ppt_theme">
      <a:majorFont>
        <a:latin typeface="Calibri"/>
        <a:ea typeface="Calibri"/>
        <a:cs typeface="Calibri"/>
      </a:majorFont>
      <a:minorFont>
        <a:latin typeface="Helvetica"/>
        <a:ea typeface="Helvetica"/>
        <a:cs typeface="Helvetica"/>
      </a:minorFont>
    </a:fontScheme>
    <a:fmtScheme name="xelera_ppt_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xelera_ppt_theme">
  <a:themeElements>
    <a:clrScheme name="xelera_ppt_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xelera_ppt_theme">
      <a:majorFont>
        <a:latin typeface="Calibri"/>
        <a:ea typeface="Calibri"/>
        <a:cs typeface="Calibri"/>
      </a:majorFont>
      <a:minorFont>
        <a:latin typeface="Helvetica"/>
        <a:ea typeface="Helvetica"/>
        <a:cs typeface="Helvetica"/>
      </a:minorFont>
    </a:fontScheme>
    <a:fmtScheme name="xelera_ppt_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497</TotalTime>
  <Words>2742</Words>
  <Application>Microsoft Office PowerPoint</Application>
  <PresentationFormat>Widescreen</PresentationFormat>
  <Paragraphs>252</Paragraphs>
  <Slides>41</Slides>
  <Notes>1</Notes>
  <HiddenSlides>1</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Cambria Math</vt:lpstr>
      <vt:lpstr>Helvetica</vt:lpstr>
      <vt:lpstr>Symbol</vt:lpstr>
      <vt:lpstr>xelera_ppt_theme</vt:lpstr>
      <vt:lpstr>A high-power positron converter based on a recirculated liquid metal in-vacuum target</vt:lpstr>
      <vt:lpstr>Liquid metal (LM) targets: Introduction</vt:lpstr>
      <vt:lpstr>PowerPoint Presentation</vt:lpstr>
      <vt:lpstr>Options for Positron Converter Targets</vt:lpstr>
      <vt:lpstr>GaInSn Positron Yield (proposed 10 MeV)</vt:lpstr>
      <vt:lpstr>PowerPoint Presentation</vt:lpstr>
      <vt:lpstr>PowerPoint Presentation</vt:lpstr>
      <vt:lpstr>The properties of a GaInSn liquid metal nozzle were calculated using OpenFOAM, a free, open source CFD software.(https://openfoam.org) The basic nozzle design was taken from the paper by Gordeev et al. The nozzle contraction ratio given is four. Since the GaInSn positron target thickness at 10 MeV is 3mm, the rest of the nozzle dimensions were scaled accordingly, except for the nozzle width, which was set at 10mm.  The shape of the nozzle is given by a fifth order polynomial as discussed in the paper by Bell and Mehta  (JIAA TR-84. April 1988)      y(x’)/Hi = 1-(1-He/Hi)(6 x’5 -15 x’4 + 10 x’3)  Where 0 &lt; x’&lt; 1. x’ = x/L, L is the length of the contraction region and Hi and He are half the heights of the nozzle at input and exit respectively. (If the widths of the input, Wi and output, We, are the same, Hi/He is the contraction ratio, otherwise it is HiWi/HeWe.)  The calculation was carried out using the OpenFOAM standard solver simpleFoam a steady-state solver for incompressible, turbulent flow, using the SIMPLE algorithm. As per Gordeev et al, the V2F model results exhibited a reasonably good agreement with measured results and therefore the v2f version in OpenFOAM was used in the present calculations. </vt:lpstr>
      <vt:lpstr>PowerPoint Presentation</vt:lpstr>
      <vt:lpstr>View of the prototype positron converter</vt:lpstr>
      <vt:lpstr>View of the prototype positron converter</vt:lpstr>
      <vt:lpstr>Accomplishments along the way</vt:lpstr>
      <vt:lpstr>Calibration of Laser Doppler Velocimeter (miniLDV)</vt:lpstr>
      <vt:lpstr>Example of Liquid Metal Jet Velocity Measurement</vt:lpstr>
      <vt:lpstr>EPICS based control system</vt:lpstr>
      <vt:lpstr>Example of Data Logged and Stored (6.5 m/s)</vt:lpstr>
      <vt:lpstr>PowerPoint Presentation</vt:lpstr>
      <vt:lpstr>PowerPoint Presentation</vt:lpstr>
      <vt:lpstr>PowerPoint Presentation</vt:lpstr>
      <vt:lpstr>36 Hour Duration Gun (Start / End)</vt:lpstr>
      <vt:lpstr>Time Lapse video</vt:lpstr>
      <vt:lpstr>Jet Images (beam direction / side view)</vt:lpstr>
      <vt:lpstr>Effect of magnetic field on jet flow (6.5 m/s)</vt:lpstr>
      <vt:lpstr>Liquiflo Gear Pump: Flow vs Speed Curve</vt:lpstr>
      <vt:lpstr>Calibration of the Variable Frequency Drive</vt:lpstr>
      <vt:lpstr>GaInSn Jet</vt:lpstr>
      <vt:lpstr>Flow meter cont’d</vt:lpstr>
      <vt:lpstr>Jet Thickness Measurement – image processing</vt:lpstr>
      <vt:lpstr>Flow width measurement – image processing</vt:lpstr>
      <vt:lpstr>Readiness for JLab LERF beam test</vt:lpstr>
      <vt:lpstr>Next steps</vt:lpstr>
      <vt:lpstr>Backup Slides</vt:lpstr>
      <vt:lpstr>Radioisotope production in the GaInSn target</vt:lpstr>
      <vt:lpstr>Radio isotope production</vt:lpstr>
      <vt:lpstr>PowerPoint Presentation</vt:lpstr>
      <vt:lpstr>PowerPoint Presentation</vt:lpstr>
      <vt:lpstr>Energy per gram deposited in the GaInSn target by 10 MeV electrons</vt:lpstr>
      <vt:lpstr>Flow meter</vt:lpstr>
      <vt:lpstr>Front and Back View of Cameras Used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high-power positron converter based on a recirculated liquid metal in-vacuum target</dc:title>
  <cp:lastModifiedBy>Karl Smolenski</cp:lastModifiedBy>
  <cp:revision>19</cp:revision>
  <dcterms:modified xsi:type="dcterms:W3CDTF">2026-03-23T16:28:15Z</dcterms:modified>
</cp:coreProperties>
</file>