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32"/>
  </p:notesMasterIdLst>
  <p:sldIdLst>
    <p:sldId id="264" r:id="rId5"/>
    <p:sldId id="274" r:id="rId6"/>
    <p:sldId id="275" r:id="rId7"/>
    <p:sldId id="267" r:id="rId8"/>
    <p:sldId id="276" r:id="rId9"/>
    <p:sldId id="294" r:id="rId10"/>
    <p:sldId id="270" r:id="rId11"/>
    <p:sldId id="273" r:id="rId12"/>
    <p:sldId id="271" r:id="rId13"/>
    <p:sldId id="272" r:id="rId14"/>
    <p:sldId id="291" r:id="rId15"/>
    <p:sldId id="281" r:id="rId16"/>
    <p:sldId id="282" r:id="rId17"/>
    <p:sldId id="290" r:id="rId18"/>
    <p:sldId id="284" r:id="rId19"/>
    <p:sldId id="296" r:id="rId20"/>
    <p:sldId id="292" r:id="rId21"/>
    <p:sldId id="277" r:id="rId22"/>
    <p:sldId id="286" r:id="rId23"/>
    <p:sldId id="287" r:id="rId24"/>
    <p:sldId id="288" r:id="rId25"/>
    <p:sldId id="289" r:id="rId26"/>
    <p:sldId id="278" r:id="rId27"/>
    <p:sldId id="293" r:id="rId28"/>
    <p:sldId id="295" r:id="rId29"/>
    <p:sldId id="279" r:id="rId30"/>
    <p:sldId id="285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FAF99-005E-4E5A-9EBC-3182EA12F9BD}" v="891" dt="2026-03-25T12:26:12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1"/>
    <p:restoredTop sz="93983"/>
  </p:normalViewPr>
  <p:slideViewPr>
    <p:cSldViewPr snapToGrid="0">
      <p:cViewPr varScale="1">
        <p:scale>
          <a:sx n="81" d="100"/>
          <a:sy n="81" d="100"/>
        </p:scale>
        <p:origin x="10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FBFBC-BE98-4EC9-9C51-EF2466B2E9C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3B27C-0D54-430A-A11B-7E43339C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5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3B27C-0D54-430A-A11B-7E43339C7D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1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61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7" y="3442098"/>
            <a:ext cx="7886700" cy="98973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35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497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497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2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497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497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4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1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62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43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8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4500" baseline="0">
                <a:solidFill>
                  <a:srgbClr val="DCA538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63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4500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11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4500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611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4500" baseline="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00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4500" baseline="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56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055944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1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055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8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7" y="3442098"/>
            <a:ext cx="7886700" cy="98973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8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0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79" r:id="rId7"/>
    <p:sldLayoutId id="2147483695" r:id="rId8"/>
    <p:sldLayoutId id="2147483680" r:id="rId9"/>
    <p:sldLayoutId id="2147483696" r:id="rId10"/>
    <p:sldLayoutId id="2147483682" r:id="rId11"/>
    <p:sldLayoutId id="2147483699" r:id="rId12"/>
    <p:sldLayoutId id="2147483684" r:id="rId13"/>
    <p:sldLayoutId id="2147483697" r:id="rId14"/>
    <p:sldLayoutId id="2147483686" r:id="rId15"/>
    <p:sldLayoutId id="2147483698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rgbClr val="DCA538"/>
          </a:solidFill>
          <a:latin typeface="Georgia" panose="02040502050405020303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0A1231"/>
          </a:solidFill>
          <a:latin typeface="Arial" panose="020B06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 baseline="0">
          <a:solidFill>
            <a:srgbClr val="0A1231"/>
          </a:solidFill>
          <a:latin typeface="Arial" panose="020B060402020202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Courier New" panose="02070309020205020404" pitchFamily="49" charset="0"/>
        <a:buChar char="o"/>
        <a:defRPr sz="1800" kern="1200" baseline="0">
          <a:solidFill>
            <a:srgbClr val="0A1231"/>
          </a:solidFill>
          <a:latin typeface="Arial" panose="020B060402020202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rgbClr val="0A1231"/>
          </a:solidFill>
          <a:latin typeface="Arial" panose="020B060402020202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rgbClr val="0A1231"/>
          </a:solidFill>
          <a:latin typeface="Arial" panose="020B060402020202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3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hyperlink" Target="https://www.youtube.com/watch?v=WdD8Y8WeE5g&amp;t=59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image" Target="../media/image72.png"/><Relationship Id="rId3" Type="http://schemas.openxmlformats.org/officeDocument/2006/relationships/image" Target="../media/image70.jpeg"/><Relationship Id="rId12" Type="http://schemas.openxmlformats.org/officeDocument/2006/relationships/image" Target="../media/image86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850.png"/><Relationship Id="rId15" Type="http://schemas.openxmlformats.org/officeDocument/2006/relationships/image" Target="../media/image74.png"/><Relationship Id="rId10" Type="http://schemas.openxmlformats.org/officeDocument/2006/relationships/image" Target="../media/image840.png"/><Relationship Id="rId4" Type="http://schemas.openxmlformats.org/officeDocument/2006/relationships/image" Target="../media/image71.png"/><Relationship Id="rId9" Type="http://schemas.openxmlformats.org/officeDocument/2006/relationships/image" Target="../media/image830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3E63-CED0-512F-FBE7-DC53C9AC9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731" y="841772"/>
            <a:ext cx="7537269" cy="17907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Electron Plasmas and Positron Bunches in Levitating and Supported Magnetic Dipole Traps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C2490-0A28-F552-E037-2F4E19A1C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731" y="2701528"/>
            <a:ext cx="7537269" cy="1241822"/>
          </a:xfrm>
        </p:spPr>
        <p:txBody>
          <a:bodyPr>
            <a:normAutofit/>
          </a:bodyPr>
          <a:lstStyle/>
          <a:p>
            <a:r>
              <a:rPr lang="en-US" sz="2400" cap="none" dirty="0"/>
              <a:t>Matthew R. Stoneking</a:t>
            </a:r>
          </a:p>
          <a:p>
            <a:r>
              <a:rPr lang="en-US" sz="2400" cap="none" dirty="0"/>
              <a:t>for the APEX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9354F-CB64-1B50-2A18-DE095D832073}"/>
              </a:ext>
            </a:extLst>
          </p:cNvPr>
          <p:cNvSpPr txBox="1"/>
          <p:nvPr/>
        </p:nvSpPr>
        <p:spPr>
          <a:xfrm>
            <a:off x="2997582" y="4400121"/>
            <a:ext cx="5767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Presented at: Low Energy Electron and Positron Physics Workshop,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     Newport News, VA – 25 March 2026</a:t>
            </a:r>
          </a:p>
        </p:txBody>
      </p:sp>
    </p:spTree>
    <p:extLst>
      <p:ext uri="{BB962C8B-B14F-4D97-AF65-F5344CB8AC3E}">
        <p14:creationId xmlns:p14="http://schemas.microsoft.com/office/powerpoint/2010/main" val="122803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6A74D-8614-3141-8E84-F9363063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Experiments in a Permanent (Supported) Magnetic Dipole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AA65C-9854-C64E-57E1-B5075A83C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36" y="1300652"/>
            <a:ext cx="4861722" cy="36895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Efficient injection of a DC positron beam.</a:t>
            </a:r>
          </a:p>
          <a:p>
            <a:endParaRPr lang="en-US" dirty="0"/>
          </a:p>
          <a:p>
            <a:r>
              <a:rPr lang="en-US" dirty="0"/>
              <a:t>Good confinement of a gated DC positron beam.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Injection of DC positron beam into a pre-formed electron plasma.</a:t>
            </a:r>
          </a:p>
          <a:p>
            <a:endParaRPr lang="en-US" dirty="0"/>
          </a:p>
          <a:p>
            <a:r>
              <a:rPr lang="en-US" dirty="0"/>
              <a:t>Efficient injection and confinement of positron pulses.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Resolving positron transport and positronium formation rates in dipole trap.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BCD75-E189-88F1-DE68-C6EC9F1AB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277" y="1376461"/>
            <a:ext cx="2476626" cy="2498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6DFE0-E24C-2A1D-A980-B90CFD55481A}"/>
              </a:ext>
            </a:extLst>
          </p:cNvPr>
          <p:cNvSpPr txBox="1"/>
          <p:nvPr/>
        </p:nvSpPr>
        <p:spPr>
          <a:xfrm>
            <a:off x="5629979" y="3851248"/>
            <a:ext cx="2134534" cy="26186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200" dirty="0"/>
              <a:t>Proto APEX. </a:t>
            </a:r>
            <a:r>
              <a:rPr lang="en-US" sz="1200" i="1" dirty="0"/>
              <a:t>Photo: Markus Singer</a:t>
            </a:r>
          </a:p>
        </p:txBody>
      </p:sp>
    </p:spTree>
    <p:extLst>
      <p:ext uri="{BB962C8B-B14F-4D97-AF65-F5344CB8AC3E}">
        <p14:creationId xmlns:p14="http://schemas.microsoft.com/office/powerpoint/2010/main" val="392042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0972-1E4A-314E-1728-2649E08A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Charged Particle Motion in a Dipole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468BC-3AD0-0849-1D91-A75B3B217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687" y="1498595"/>
            <a:ext cx="2746586" cy="1376650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9B6F14D7-8D92-59B8-6AB1-9958BD5EB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4852" y="3060832"/>
            <a:ext cx="2107666" cy="183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88AD0B-DB71-A6D9-1E30-CCB01A395D44}"/>
              </a:ext>
            </a:extLst>
          </p:cNvPr>
          <p:cNvSpPr txBox="1"/>
          <p:nvPr/>
        </p:nvSpPr>
        <p:spPr>
          <a:xfrm>
            <a:off x="601755" y="1218223"/>
            <a:ext cx="32778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Single-particle motion: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Gyration about the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Poloidal bounce/mirror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Toroidal drift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A12B6-1154-B4E8-E566-C3CDDBD0A55F}"/>
              </a:ext>
            </a:extLst>
          </p:cNvPr>
          <p:cNvSpPr txBox="1"/>
          <p:nvPr/>
        </p:nvSpPr>
        <p:spPr>
          <a:xfrm rot="16200000">
            <a:off x="-419614" y="2212926"/>
            <a:ext cx="16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Slow 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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Fast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6042B-D155-F679-7079-91416275C3D8}"/>
              </a:ext>
            </a:extLst>
          </p:cNvPr>
          <p:cNvSpPr txBox="1"/>
          <p:nvPr/>
        </p:nvSpPr>
        <p:spPr>
          <a:xfrm>
            <a:off x="3520491" y="980967"/>
            <a:ext cx="26933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Frequency scales:</a:t>
            </a: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Magnetosphere      Laboratory</a:t>
            </a:r>
          </a:p>
          <a:p>
            <a:pPr algn="ctr"/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kHz			GHz</a:t>
            </a:r>
          </a:p>
          <a:p>
            <a:pPr algn="ctr"/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Hz			MHz</a:t>
            </a:r>
          </a:p>
          <a:p>
            <a:pPr algn="ctr"/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mHz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			kHz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C7EEB9-7A85-9174-B3CB-43916F1BDE4C}"/>
                  </a:ext>
                </a:extLst>
              </p:cNvPr>
              <p:cNvSpPr txBox="1"/>
              <p:nvPr/>
            </p:nvSpPr>
            <p:spPr>
              <a:xfrm>
                <a:off x="2867003" y="3073783"/>
                <a:ext cx="5360570" cy="1835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Dipole moment is adiabatically conserved: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Stronger field at poles produces an effective potential energy:</a:t>
                </a:r>
              </a:p>
              <a:p>
                <a:r>
                  <a:rPr lang="en-US" sz="1600" dirty="0"/>
                  <a:t>	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16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en-US" sz="1600" b="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1600" b="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  <m:d>
                      <m:dPr>
                        <m:begChr m:val="|"/>
                        <m:endChr m:val="|"/>
                        <m:ctrlPr>
                          <a:rPr lang="en-US" sz="1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en-US" sz="16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Some particles escape (loss-cone in velocity space).</a:t>
                </a:r>
              </a:p>
              <a:p>
                <a:r>
                  <a:rPr lang="en-US" sz="1600" dirty="0"/>
                  <a:t>In lab, biasing the magnet plugs the loss cone electrostatically: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𝑈</m:t>
                      </m:r>
                      <m:r>
                        <a:rPr lang="en-US" sz="160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>
                          <a:solidFill>
                            <a:srgbClr val="7030A0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1600" b="0" i="1">
                          <a:solidFill>
                            <a:srgbClr val="7030A0"/>
                          </a:solidFill>
                          <a:latin typeface="Cambria Math"/>
                        </a:rPr>
                        <m:t>𝜙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C7EEB9-7A85-9174-B3CB-43916F1BD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03" y="3073783"/>
                <a:ext cx="5360570" cy="1835631"/>
              </a:xfrm>
              <a:prstGeom prst="rect">
                <a:avLst/>
              </a:prstGeom>
              <a:blipFill>
                <a:blip r:embed="rId4"/>
                <a:stretch>
                  <a:fillRect l="-568" t="-997" b="-1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1192C5-BF9C-2067-8F55-66EFBEC44A28}"/>
                  </a:ext>
                </a:extLst>
              </p:cNvPr>
              <p:cNvSpPr txBox="1"/>
              <p:nvPr/>
            </p:nvSpPr>
            <p:spPr>
              <a:xfrm>
                <a:off x="6560290" y="2992652"/>
                <a:ext cx="926792" cy="492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1192C5-BF9C-2067-8F55-66EFBEC44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290" y="2992652"/>
                <a:ext cx="926792" cy="492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1801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4828-7D65-19DA-B19D-B75B30C4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52" y="195797"/>
            <a:ext cx="7886700" cy="994172"/>
          </a:xfrm>
        </p:spPr>
        <p:txBody>
          <a:bodyPr/>
          <a:lstStyle/>
          <a:p>
            <a:r>
              <a:rPr lang="en-US" dirty="0" err="1"/>
              <a:t>ExB</a:t>
            </a:r>
            <a:r>
              <a:rPr lang="en-US" dirty="0"/>
              <a:t> drift technique for injection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A90FB3-4579-9A4C-1670-475D625A4936}"/>
              </a:ext>
            </a:extLst>
          </p:cNvPr>
          <p:cNvSpPr txBox="1">
            <a:spLocks/>
          </p:cNvSpPr>
          <p:nvPr/>
        </p:nvSpPr>
        <p:spPr>
          <a:xfrm>
            <a:off x="286551" y="898010"/>
            <a:ext cx="8392886" cy="495380"/>
          </a:xfrm>
          <a:prstGeom prst="rect">
            <a:avLst/>
          </a:prstGeom>
        </p:spPr>
        <p:txBody>
          <a:bodyPr lIns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b="1" kern="1200" dirty="0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Nearly 100% of positrons can be injected onto orbits that drift 180° toroidally.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EF17E-9C49-BE67-1CFE-DB55124C2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2" y="2050474"/>
            <a:ext cx="2882646" cy="2237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FD116-7048-CCC7-1B91-B635C24D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25" y="2936970"/>
            <a:ext cx="3032213" cy="1714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4FEEA-2344-21C1-8748-5DFBF863E98D}"/>
              </a:ext>
            </a:extLst>
          </p:cNvPr>
          <p:cNvSpPr txBox="1"/>
          <p:nvPr/>
        </p:nvSpPr>
        <p:spPr>
          <a:xfrm>
            <a:off x="3377484" y="4746795"/>
            <a:ext cx="3964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V. </a:t>
            </a:r>
            <a:r>
              <a:rPr lang="en-US" sz="1400" dirty="0" err="1"/>
              <a:t>Stenson</a:t>
            </a:r>
            <a:r>
              <a:rPr lang="en-US" sz="1400" dirty="0"/>
              <a:t>, </a:t>
            </a:r>
            <a:r>
              <a:rPr lang="en-US" sz="1400" i="1" dirty="0"/>
              <a:t>et.al., </a:t>
            </a:r>
            <a:r>
              <a:rPr lang="en-US" sz="1400" dirty="0"/>
              <a:t>Phys. Rev. Lett. </a:t>
            </a:r>
            <a:r>
              <a:rPr lang="en-US" sz="1400" b="1" dirty="0"/>
              <a:t>121</a:t>
            </a:r>
            <a:r>
              <a:rPr lang="en-US" sz="1400" dirty="0"/>
              <a:t>, 235005 (2018).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4ECE8-7A2E-5FF8-CE19-1DB5A2865EF6}"/>
              </a:ext>
            </a:extLst>
          </p:cNvPr>
          <p:cNvSpPr txBox="1"/>
          <p:nvPr/>
        </p:nvSpPr>
        <p:spPr>
          <a:xfrm>
            <a:off x="3818353" y="1672034"/>
            <a:ext cx="5167992" cy="126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Highest efficiency requires (positive) bias on the magnet AND on electrodes localized to injection azimuth.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Gamma diagnostic and direct charge flux measurements agree on location of orbits.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Simulations reproduce measured signals.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0BACB8E-B140-238C-33C4-3BBD51177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15" y="2028379"/>
            <a:ext cx="1744214" cy="2241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BF889-DF69-8DF3-7080-85E283F3FD85}"/>
              </a:ext>
            </a:extLst>
          </p:cNvPr>
          <p:cNvSpPr txBox="1"/>
          <p:nvPr/>
        </p:nvSpPr>
        <p:spPr>
          <a:xfrm>
            <a:off x="189860" y="1497104"/>
            <a:ext cx="343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 positron beam from NEPOMUC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96990-69EA-89B5-9DA7-7FE1391B1DD4}"/>
              </a:ext>
            </a:extLst>
          </p:cNvPr>
          <p:cNvSpPr txBox="1"/>
          <p:nvPr/>
        </p:nvSpPr>
        <p:spPr>
          <a:xfrm>
            <a:off x="322411" y="4377999"/>
            <a:ext cx="2882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Annihilation gammas detected with collimated BGO detectors viewing target probe.</a:t>
            </a:r>
          </a:p>
        </p:txBody>
      </p:sp>
    </p:spTree>
    <p:extLst>
      <p:ext uri="{BB962C8B-B14F-4D97-AF65-F5344CB8AC3E}">
        <p14:creationId xmlns:p14="http://schemas.microsoft.com/office/powerpoint/2010/main" val="28798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2AC7-D1DA-DF3C-276A-B0DF6980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presence of an electron space charge does NOT impede positron injection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A2C7A7-2680-09B7-43C4-8806865C5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92497"/>
            <a:ext cx="1875679" cy="1853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9EB21C-7AC9-3740-C217-A074CF18A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68" y="3370292"/>
            <a:ext cx="2669587" cy="1418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A120D-72C4-A6F5-06F5-F013BE63D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31" y="1586731"/>
            <a:ext cx="2012519" cy="1814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7250C-3C69-FDCA-577F-F67368136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982" y="1563086"/>
            <a:ext cx="1896803" cy="1814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C8C8FB-26B4-3E2E-6166-451D80FC6E5E}"/>
              </a:ext>
            </a:extLst>
          </p:cNvPr>
          <p:cNvSpPr txBox="1"/>
          <p:nvPr/>
        </p:nvSpPr>
        <p:spPr>
          <a:xfrm>
            <a:off x="281731" y="4731156"/>
            <a:ext cx="4059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M. Singer, et. al., Phys. Plasmas </a:t>
            </a:r>
            <a:r>
              <a:rPr lang="en-US" sz="1200" b="1" dirty="0"/>
              <a:t>28</a:t>
            </a:r>
            <a:r>
              <a:rPr lang="en-US" sz="1200" dirty="0"/>
              <a:t>, 062506 (2021).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F1E5B7-FFE7-7788-911D-C1FA5F64A67A}"/>
              </a:ext>
            </a:extLst>
          </p:cNvPr>
          <p:cNvSpPr txBox="1"/>
          <p:nvPr/>
        </p:nvSpPr>
        <p:spPr>
          <a:xfrm>
            <a:off x="2925356" y="1676866"/>
            <a:ext cx="2228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cloud generated with tungsten filament.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Substantial space charge measured on other side of device.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112B19-B4C2-B406-5F26-2FE5E6312C40}"/>
              </a:ext>
            </a:extLst>
          </p:cNvPr>
          <p:cNvSpPr txBox="1"/>
          <p:nvPr/>
        </p:nvSpPr>
        <p:spPr>
          <a:xfrm>
            <a:off x="5611614" y="3084419"/>
            <a:ext cx="1249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 electrons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B79143-93CA-59F1-CCCD-B2275A241DA4}"/>
              </a:ext>
            </a:extLst>
          </p:cNvPr>
          <p:cNvSpPr txBox="1"/>
          <p:nvPr/>
        </p:nvSpPr>
        <p:spPr>
          <a:xfrm>
            <a:off x="7235286" y="5596873"/>
            <a:ext cx="134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electrons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2B30E-EFC1-815B-F3CB-1298D15E5F1E}"/>
              </a:ext>
            </a:extLst>
          </p:cNvPr>
          <p:cNvSpPr txBox="1"/>
          <p:nvPr/>
        </p:nvSpPr>
        <p:spPr>
          <a:xfrm>
            <a:off x="5511833" y="1174867"/>
            <a:ext cx="362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Annihilation signal for different e+ </a:t>
            </a:r>
          </a:p>
          <a:p>
            <a:pPr algn="ctr"/>
            <a:r>
              <a:rPr lang="en-US" sz="1600" dirty="0"/>
              <a:t>beam steering positions.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EB3695-5982-4981-5071-8E1A2565E813}"/>
              </a:ext>
            </a:extLst>
          </p:cNvPr>
          <p:cNvSpPr txBox="1"/>
          <p:nvPr/>
        </p:nvSpPr>
        <p:spPr>
          <a:xfrm>
            <a:off x="7487733" y="3064537"/>
            <a:ext cx="1477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with electrons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CC5FCE-0508-30FA-697F-0ECC66ADD089}"/>
              </a:ext>
            </a:extLst>
          </p:cNvPr>
          <p:cNvSpPr txBox="1"/>
          <p:nvPr/>
        </p:nvSpPr>
        <p:spPr>
          <a:xfrm>
            <a:off x="5166128" y="3325985"/>
            <a:ext cx="4591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Positrons are still efficiently injected!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EB1D7D-5B72-F055-BF1E-4BC05104F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951" y="3737847"/>
            <a:ext cx="1262782" cy="12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53CB-9980-F9F0-26F2-77AC1D80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44" y="202963"/>
            <a:ext cx="7886700" cy="994172"/>
          </a:xfrm>
        </p:spPr>
        <p:txBody>
          <a:bodyPr>
            <a:noAutofit/>
          </a:bodyPr>
          <a:lstStyle/>
          <a:p>
            <a:r>
              <a:rPr lang="en-US" sz="3200" dirty="0"/>
              <a:t>Confinement of positrons in a supported dipole trap </a:t>
            </a:r>
            <a:r>
              <a:rPr lang="en-US" sz="3200" dirty="0">
                <a:sym typeface="Wingdings" panose="05000000000000000000" pitchFamily="2" charset="2"/>
              </a:rPr>
              <a:t> switch off the </a:t>
            </a:r>
            <a:r>
              <a:rPr lang="en-US" sz="3200" dirty="0" err="1">
                <a:sym typeface="Wingdings" panose="05000000000000000000" pitchFamily="2" charset="2"/>
              </a:rPr>
              <a:t>ExB</a:t>
            </a:r>
            <a:r>
              <a:rPr lang="en-US" sz="3200" dirty="0">
                <a:sym typeface="Wingdings" panose="05000000000000000000" pitchFamily="2" charset="2"/>
              </a:rPr>
              <a:t> potentials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D8126-A6CB-438A-1E20-186B61C02B3C}"/>
              </a:ext>
            </a:extLst>
          </p:cNvPr>
          <p:cNvSpPr txBox="1"/>
          <p:nvPr/>
        </p:nvSpPr>
        <p:spPr>
          <a:xfrm>
            <a:off x="449613" y="1336413"/>
            <a:ext cx="309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Gated DC (NEPOMUC) e</a:t>
            </a:r>
            <a:r>
              <a:rPr lang="en-US" baseline="30000" dirty="0"/>
              <a:t>+</a:t>
            </a:r>
            <a:r>
              <a:rPr lang="en-US" dirty="0"/>
              <a:t> beam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6E408F-4E6D-CBC9-DF7B-CA4EA0DFF062}"/>
              </a:ext>
            </a:extLst>
          </p:cNvPr>
          <p:cNvGrpSpPr/>
          <p:nvPr/>
        </p:nvGrpSpPr>
        <p:grpSpPr>
          <a:xfrm>
            <a:off x="370996" y="1687201"/>
            <a:ext cx="2889660" cy="1873090"/>
            <a:chOff x="434790" y="2162115"/>
            <a:chExt cx="2889660" cy="18730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3E860C-DF1C-87B5-C699-214FF036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790" y="2162115"/>
              <a:ext cx="2889660" cy="17196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9627AA-F45D-3048-4834-BAC94A563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1962" y="3882970"/>
              <a:ext cx="557200" cy="1522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F96C0E4-5187-8D3C-A618-2DA8D21CEEEB}"/>
              </a:ext>
            </a:extLst>
          </p:cNvPr>
          <p:cNvSpPr txBox="1"/>
          <p:nvPr/>
        </p:nvSpPr>
        <p:spPr>
          <a:xfrm>
            <a:off x="230597" y="3554408"/>
            <a:ext cx="3497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= magnet biased to +8 V, plugging loss cone</a:t>
            </a:r>
          </a:p>
          <a:p>
            <a:r>
              <a:rPr lang="en-US" sz="1400" dirty="0"/>
              <a:t>B = magnet grounded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96EE17-C68A-C0AC-CDF3-438ABA291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40" t="11003" r="3671" b="38811"/>
          <a:stretch/>
        </p:blipFill>
        <p:spPr>
          <a:xfrm>
            <a:off x="6084077" y="1233382"/>
            <a:ext cx="2966442" cy="2681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28DCA-53F0-C4AE-1C18-20A6FF3394D2}"/>
              </a:ext>
            </a:extLst>
          </p:cNvPr>
          <p:cNvSpPr txBox="1"/>
          <p:nvPr/>
        </p:nvSpPr>
        <p:spPr>
          <a:xfrm>
            <a:off x="6879896" y="1178451"/>
            <a:ext cx="1904560" cy="275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/>
              <a:t>Pulsed (AIST) e+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72066-5100-7C9F-159A-AD4521EA8FD5}"/>
              </a:ext>
            </a:extLst>
          </p:cNvPr>
          <p:cNvSpPr txBox="1"/>
          <p:nvPr/>
        </p:nvSpPr>
        <p:spPr>
          <a:xfrm>
            <a:off x="3927785" y="1767474"/>
            <a:ext cx="3029771" cy="30931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400" b="1" dirty="0" err="1">
                <a:solidFill>
                  <a:schemeClr val="accent1"/>
                </a:solidFill>
              </a:rPr>
              <a:t>Electron</a:t>
            </a:r>
            <a:r>
              <a:rPr lang="de-DE" sz="1400" b="1" dirty="0">
                <a:solidFill>
                  <a:schemeClr val="accent1"/>
                </a:solidFill>
              </a:rPr>
              <a:t> </a:t>
            </a:r>
            <a:r>
              <a:rPr lang="de-DE" sz="1400" b="1" dirty="0" err="1">
                <a:solidFill>
                  <a:schemeClr val="accent1"/>
                </a:solidFill>
              </a:rPr>
              <a:t>source</a:t>
            </a:r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dirty="0"/>
              <a:t>67 kV, 100 mA, 40 Hz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b="1" dirty="0">
                <a:solidFill>
                  <a:schemeClr val="accent1"/>
                </a:solidFill>
              </a:rPr>
              <a:t>LINAC</a:t>
            </a:r>
          </a:p>
          <a:p>
            <a:r>
              <a:rPr lang="de-DE" sz="1400" dirty="0"/>
              <a:t>40 </a:t>
            </a:r>
            <a:r>
              <a:rPr lang="de-DE" sz="1400" dirty="0" err="1"/>
              <a:t>MeV</a:t>
            </a:r>
            <a:r>
              <a:rPr lang="de-DE" sz="1400" dirty="0"/>
              <a:t>, 80 mA, 40 Hz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b="1" dirty="0">
                <a:solidFill>
                  <a:schemeClr val="accent1"/>
                </a:solidFill>
              </a:rPr>
              <a:t>Slow </a:t>
            </a:r>
            <a:r>
              <a:rPr lang="de-DE" sz="1400" b="1" dirty="0" err="1">
                <a:solidFill>
                  <a:schemeClr val="accent1"/>
                </a:solidFill>
              </a:rPr>
              <a:t>positrons</a:t>
            </a:r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i="1" dirty="0" err="1"/>
              <a:t>Ta</a:t>
            </a:r>
            <a:r>
              <a:rPr lang="de-DE" sz="1400" i="1" dirty="0"/>
              <a:t> </a:t>
            </a:r>
            <a:r>
              <a:rPr lang="de-DE" sz="1400" i="1" dirty="0" err="1"/>
              <a:t>converter</a:t>
            </a:r>
            <a:r>
              <a:rPr lang="de-DE" sz="1400" i="1" dirty="0"/>
              <a:t> &amp; W </a:t>
            </a:r>
            <a:r>
              <a:rPr lang="de-DE" sz="1400" i="1" dirty="0" err="1"/>
              <a:t>moderator</a:t>
            </a:r>
            <a:endParaRPr lang="de-DE" sz="1400" i="1" dirty="0"/>
          </a:p>
          <a:p>
            <a:r>
              <a:rPr lang="de-DE" sz="1400" dirty="0"/>
              <a:t>30 eV, ~6 </a:t>
            </a:r>
            <a:r>
              <a:rPr lang="en-DE" sz="1400" dirty="0"/>
              <a:t>×</a:t>
            </a:r>
            <a:r>
              <a:rPr lang="de-DE" sz="1400" dirty="0"/>
              <a:t>10</a:t>
            </a:r>
            <a:r>
              <a:rPr lang="de-DE" sz="1400" baseline="30000" dirty="0"/>
              <a:t>6</a:t>
            </a:r>
            <a:r>
              <a:rPr lang="de-DE" sz="1400" dirty="0"/>
              <a:t>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1400" dirty="0"/>
              <a:t>/s  (1 </a:t>
            </a:r>
            <a:r>
              <a:rPr lang="de-DE" sz="1400" dirty="0" err="1"/>
              <a:t>pA</a:t>
            </a:r>
            <a:r>
              <a:rPr lang="de-DE" sz="1400" dirty="0"/>
              <a:t>), 2 </a:t>
            </a:r>
            <a:r>
              <a:rPr lang="de-DE" sz="1400" dirty="0" err="1"/>
              <a:t>us</a:t>
            </a:r>
            <a:r>
              <a:rPr lang="de-DE" sz="1400" dirty="0"/>
              <a:t>, 40 Hz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b="1" dirty="0" err="1">
                <a:solidFill>
                  <a:schemeClr val="accent1"/>
                </a:solidFill>
              </a:rPr>
              <a:t>Buffer</a:t>
            </a:r>
            <a:r>
              <a:rPr lang="de-DE" sz="1400" b="1" dirty="0">
                <a:solidFill>
                  <a:schemeClr val="accent1"/>
                </a:solidFill>
              </a:rPr>
              <a:t>-gas </a:t>
            </a:r>
            <a:r>
              <a:rPr lang="de-DE" sz="1400" b="1" dirty="0" err="1">
                <a:solidFill>
                  <a:schemeClr val="accent1"/>
                </a:solidFill>
              </a:rPr>
              <a:t>trap</a:t>
            </a:r>
            <a:endParaRPr lang="de-DE" sz="1400" b="1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/>
              <a:t>N=10</a:t>
            </a:r>
            <a:r>
              <a:rPr lang="de-DE" sz="1400" baseline="30000" dirty="0"/>
              <a:t>5</a:t>
            </a:r>
            <a:r>
              <a:rPr lang="de-DE" sz="1400" dirty="0"/>
              <a:t>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1400" dirty="0"/>
              <a:t>/ pulse, ~7 eV, ~100ns, 0.3 Hz</a:t>
            </a:r>
          </a:p>
          <a:p>
            <a:r>
              <a:rPr lang="de-DE" sz="1400" b="1" dirty="0">
                <a:solidFill>
                  <a:schemeClr val="accent1"/>
                </a:solidFill>
              </a:rPr>
              <a:t>	</a:t>
            </a:r>
          </a:p>
          <a:p>
            <a:endParaRPr lang="de-D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73189-08FF-B8D2-7C4A-F71516E0F7A6}"/>
              </a:ext>
            </a:extLst>
          </p:cNvPr>
          <p:cNvSpPr txBox="1"/>
          <p:nvPr/>
        </p:nvSpPr>
        <p:spPr>
          <a:xfrm>
            <a:off x="3926997" y="4410775"/>
            <a:ext cx="3679430" cy="2584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GB" sz="1100" dirty="0"/>
              <a:t>H. </a:t>
            </a:r>
            <a:r>
              <a:rPr lang="en-GB" sz="1100" dirty="0" err="1"/>
              <a:t>Higaki</a:t>
            </a:r>
            <a:r>
              <a:rPr lang="en-GB" sz="1100" dirty="0"/>
              <a:t> </a:t>
            </a:r>
            <a:r>
              <a:rPr lang="en-GB" sz="1100" i="1" dirty="0"/>
              <a:t>et al.</a:t>
            </a:r>
            <a:r>
              <a:rPr lang="en-GB" sz="1100" dirty="0"/>
              <a:t> (2020)  </a:t>
            </a:r>
            <a:r>
              <a:rPr lang="en-GB" sz="1100" i="1" dirty="0"/>
              <a:t>Appl. Phys. Express</a:t>
            </a:r>
            <a:r>
              <a:rPr lang="en-GB" sz="1100" dirty="0"/>
              <a:t> </a:t>
            </a:r>
            <a:r>
              <a:rPr lang="en-GB" sz="1100" b="1" dirty="0"/>
              <a:t>13</a:t>
            </a:r>
            <a:r>
              <a:rPr lang="en-GB" sz="1100" dirty="0"/>
              <a:t> 066003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6AFDF-0789-7643-D731-BDA5CDBD0BB5}"/>
              </a:ext>
            </a:extLst>
          </p:cNvPr>
          <p:cNvSpPr txBox="1"/>
          <p:nvPr/>
        </p:nvSpPr>
        <p:spPr>
          <a:xfrm>
            <a:off x="3798077" y="1162049"/>
            <a:ext cx="4572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AIST Slow-Positron Facility</a:t>
            </a:r>
            <a:br>
              <a:rPr lang="en-US" dirty="0"/>
            </a:br>
            <a:r>
              <a:rPr lang="en-US" sz="1100" b="0" i="1" dirty="0"/>
              <a:t>Tsukuba, Japan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B94E9D-46AE-B88A-16B3-A0BAFE5A92BF}"/>
              </a:ext>
            </a:extLst>
          </p:cNvPr>
          <p:cNvCxnSpPr/>
          <p:nvPr/>
        </p:nvCxnSpPr>
        <p:spPr>
          <a:xfrm>
            <a:off x="3727645" y="1177934"/>
            <a:ext cx="0" cy="3232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361553-2BFD-C194-D522-BFBDEF463AED}"/>
              </a:ext>
            </a:extLst>
          </p:cNvPr>
          <p:cNvSpPr txBox="1"/>
          <p:nvPr/>
        </p:nvSpPr>
        <p:spPr>
          <a:xfrm>
            <a:off x="177209" y="4412420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J. Horn-</a:t>
            </a:r>
            <a:r>
              <a:rPr lang="en-US" sz="1100" dirty="0" err="1"/>
              <a:t>Stanja</a:t>
            </a:r>
            <a:r>
              <a:rPr lang="en-US" sz="1100" dirty="0"/>
              <a:t>, et al., PRL </a:t>
            </a:r>
            <a:r>
              <a:rPr lang="en-US" sz="1100" b="1" dirty="0"/>
              <a:t>121</a:t>
            </a:r>
            <a:r>
              <a:rPr lang="en-US" sz="1100" dirty="0"/>
              <a:t>, 235003 (2018)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481EAD-5C56-BC14-109F-AEB6E5A53DBD}"/>
              </a:ext>
            </a:extLst>
          </p:cNvPr>
          <p:cNvSpPr txBox="1"/>
          <p:nvPr/>
        </p:nvSpPr>
        <p:spPr>
          <a:xfrm>
            <a:off x="6876620" y="3694748"/>
            <a:ext cx="2609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J. Von der Linden, A. Deller, et al., </a:t>
            </a:r>
            <a:r>
              <a:rPr lang="en-US" sz="1100" i="1" dirty="0"/>
              <a:t>in preparation for publication (2026).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6324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0654-A8FB-D166-452D-00874496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8066033" cy="963749"/>
          </a:xfrm>
        </p:spPr>
        <p:txBody>
          <a:bodyPr>
            <a:normAutofit fontScale="90000"/>
          </a:bodyPr>
          <a:lstStyle/>
          <a:p>
            <a:r>
              <a:rPr lang="en-US" dirty="0"/>
              <a:t>Positron pulses </a:t>
            </a:r>
            <a:r>
              <a:rPr lang="en-US" dirty="0">
                <a:sym typeface="Wingdings" panose="05000000000000000000" pitchFamily="2" charset="2"/>
              </a:rPr>
              <a:t> using annihilation signal to observe positronium formation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D4477-FEB2-3DFD-6C74-97484050D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9" y="755718"/>
            <a:ext cx="1959655" cy="1511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79367-4401-4ED6-9C45-64A6532BF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80" y="1511282"/>
            <a:ext cx="1603109" cy="1595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3B0F7-4138-9F97-C052-AAEE59193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27" y="3160727"/>
            <a:ext cx="1718679" cy="1511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662F1B-B8FE-0DED-5C01-FBE07A73A993}"/>
              </a:ext>
            </a:extLst>
          </p:cNvPr>
          <p:cNvSpPr txBox="1"/>
          <p:nvPr/>
        </p:nvSpPr>
        <p:spPr>
          <a:xfrm>
            <a:off x="5734777" y="3028990"/>
            <a:ext cx="1293624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rgbClr val="EF7C00"/>
                </a:solidFill>
              </a:rPr>
              <a:t>positron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D2238-A5F5-A7A6-331F-B7245C8EFD5C}"/>
              </a:ext>
            </a:extLst>
          </p:cNvPr>
          <p:cNvSpPr txBox="1"/>
          <p:nvPr/>
        </p:nvSpPr>
        <p:spPr>
          <a:xfrm>
            <a:off x="5785073" y="1383506"/>
            <a:ext cx="1160574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rgbClr val="EF7C00"/>
                </a:solidFill>
              </a:rPr>
              <a:t>energy spectrum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6364EB-2A0A-DFD0-64CD-4C29A9767C71}"/>
              </a:ext>
            </a:extLst>
          </p:cNvPr>
          <p:cNvGrpSpPr/>
          <p:nvPr/>
        </p:nvGrpSpPr>
        <p:grpSpPr>
          <a:xfrm>
            <a:off x="290218" y="1518300"/>
            <a:ext cx="2737296" cy="2601838"/>
            <a:chOff x="290218" y="1695505"/>
            <a:chExt cx="2737296" cy="26018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1309B1-74DC-24C1-CAC1-664A3F662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18" y="1695505"/>
              <a:ext cx="2601838" cy="2601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30D2364-4408-1FC4-E237-0B3787726BE8}"/>
                    </a:ext>
                  </a:extLst>
                </p:cNvPr>
                <p:cNvSpPr/>
                <p:nvPr/>
              </p:nvSpPr>
              <p:spPr>
                <a:xfrm>
                  <a:off x="1710097" y="3607074"/>
                  <a:ext cx="1317417" cy="4137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11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f>
                          <m:fPr>
                            <m:ctrlPr>
                              <a:rPr lang="en-US" sz="11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dirty="0" smtClean="0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en-US" sz="1100" b="0" i="1" dirty="0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30D2364-4408-1FC4-E237-0B3787726B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097" y="3607074"/>
                  <a:ext cx="1317417" cy="4137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03F977-DAD3-6FE7-11B6-4D1296B3B69B}"/>
                </a:ext>
              </a:extLst>
            </p:cNvPr>
            <p:cNvSpPr txBox="1"/>
            <p:nvPr/>
          </p:nvSpPr>
          <p:spPr>
            <a:xfrm>
              <a:off x="2092360" y="1728890"/>
              <a:ext cx="819135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rgbClr val="EF7C00"/>
                  </a:solidFill>
                </a:rPr>
                <a:t>gamma-ray </a:t>
              </a:r>
              <a:br>
                <a:rPr lang="en-US" sz="1200" dirty="0">
                  <a:solidFill>
                    <a:srgbClr val="EF7C00"/>
                  </a:solidFill>
                </a:rPr>
              </a:br>
              <a:r>
                <a:rPr lang="en-US" sz="1200" dirty="0">
                  <a:solidFill>
                    <a:srgbClr val="EF7C00"/>
                  </a:solidFill>
                </a:rPr>
                <a:t>count rate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1C682D-C4BC-721D-8F56-833818737214}"/>
                </a:ext>
              </a:extLst>
            </p:cNvPr>
            <p:cNvSpPr txBox="1"/>
            <p:nvPr/>
          </p:nvSpPr>
          <p:spPr>
            <a:xfrm>
              <a:off x="2390070" y="2556134"/>
              <a:ext cx="452047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rgbClr val="EF7C00"/>
                  </a:solidFill>
                </a:rPr>
                <a:t>future </a:t>
              </a:r>
              <a:br>
                <a:rPr lang="en-US" sz="1200" dirty="0">
                  <a:solidFill>
                    <a:srgbClr val="EF7C00"/>
                  </a:solidFill>
                </a:rPr>
              </a:br>
              <a:r>
                <a:rPr lang="en-US" sz="1200" dirty="0">
                  <a:solidFill>
                    <a:srgbClr val="EF7C00"/>
                  </a:solidFill>
                </a:rPr>
                <a:t>counts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052044-8288-6246-BC1D-8B4C64423A0E}"/>
                </a:ext>
              </a:extLst>
            </p:cNvPr>
            <p:cNvSpPr txBox="1"/>
            <p:nvPr/>
          </p:nvSpPr>
          <p:spPr>
            <a:xfrm>
              <a:off x="1993124" y="3304748"/>
              <a:ext cx="716543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rgbClr val="EF7C00"/>
                  </a:solidFill>
                </a:rPr>
                <a:t>decay rate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58FA18-92B1-D5E0-4638-D7521BE64F6D}"/>
                </a:ext>
              </a:extLst>
            </p:cNvPr>
            <p:cNvCxnSpPr/>
            <p:nvPr/>
          </p:nvCxnSpPr>
          <p:spPr>
            <a:xfrm>
              <a:off x="1318438" y="1728890"/>
              <a:ext cx="0" cy="228398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4E304C-F361-DEBE-E5DB-520E196532B7}"/>
              </a:ext>
            </a:extLst>
          </p:cNvPr>
          <p:cNvSpPr txBox="1"/>
          <p:nvPr/>
        </p:nvSpPr>
        <p:spPr>
          <a:xfrm>
            <a:off x="94133" y="4829117"/>
            <a:ext cx="4257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J. Von der Linden, A. Deller, et al., </a:t>
            </a:r>
            <a:r>
              <a:rPr lang="en-US" sz="1100" i="1" dirty="0"/>
              <a:t>in preparation for publication (2026).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B4DBF6-2516-464A-85E1-FC70D459C8E0}"/>
                  </a:ext>
                </a:extLst>
              </p:cNvPr>
              <p:cNvSpPr txBox="1"/>
              <p:nvPr/>
            </p:nvSpPr>
            <p:spPr>
              <a:xfrm>
                <a:off x="2941677" y="1510830"/>
                <a:ext cx="249885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Spectrum from early gamma signal is dominantly 3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/>
                  <a:t> due to Ps formation by charge exchange on residual gas. </a:t>
                </a:r>
              </a:p>
              <a:p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Later, cooler e</a:t>
                </a:r>
                <a:r>
                  <a:rPr lang="en-US" sz="1400" baseline="30000" dirty="0"/>
                  <a:t>+</a:t>
                </a:r>
                <a:r>
                  <a:rPr lang="en-US" sz="1400" dirty="0"/>
                  <a:t> population diffuses to wall, due to elastic scattering on residual gas, resulting in 2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200" dirty="0"/>
                  <a:t> </a:t>
                </a:r>
                <a:r>
                  <a:rPr lang="en-US" sz="1400" dirty="0"/>
                  <a:t>spectrum dominated by 511 keV peak.</a:t>
                </a:r>
                <a:endParaRPr 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B4DBF6-2516-464A-85E1-FC70D459C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677" y="1510830"/>
                <a:ext cx="2498852" cy="2677656"/>
              </a:xfrm>
              <a:prstGeom prst="rect">
                <a:avLst/>
              </a:prstGeom>
              <a:blipFill>
                <a:blip r:embed="rId7"/>
                <a:stretch>
                  <a:fillRect l="-489" t="-456" r="-1467" b="-1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A4BD718-9FDE-F1DE-B1FE-6A8E26A47A83}"/>
              </a:ext>
            </a:extLst>
          </p:cNvPr>
          <p:cNvSpPr txBox="1"/>
          <p:nvPr/>
        </p:nvSpPr>
        <p:spPr>
          <a:xfrm>
            <a:off x="6050849" y="3383569"/>
            <a:ext cx="229230" cy="275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Ps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4BBA5-6CC3-EBA9-46F3-38BD262DDC08}"/>
              </a:ext>
            </a:extLst>
          </p:cNvPr>
          <p:cNvSpPr txBox="1"/>
          <p:nvPr/>
        </p:nvSpPr>
        <p:spPr>
          <a:xfrm>
            <a:off x="6355458" y="3602830"/>
            <a:ext cx="382412" cy="275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rgbClr val="FF0000"/>
                </a:solidFill>
              </a:rPr>
              <a:t>wall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65BC20-FCA3-B144-0EA8-47DC14FE3514}"/>
              </a:ext>
            </a:extLst>
          </p:cNvPr>
          <p:cNvCxnSpPr/>
          <p:nvPr/>
        </p:nvCxnSpPr>
        <p:spPr>
          <a:xfrm flipH="1">
            <a:off x="5854996" y="3650414"/>
            <a:ext cx="302567" cy="10635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0D78C0-0FB5-2834-C179-E70E3004D831}"/>
              </a:ext>
            </a:extLst>
          </p:cNvPr>
          <p:cNvCxnSpPr/>
          <p:nvPr/>
        </p:nvCxnSpPr>
        <p:spPr>
          <a:xfrm>
            <a:off x="6567614" y="3956732"/>
            <a:ext cx="60015" cy="27680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23C8A9-1AF9-DC9D-60FE-299D51BA21B2}"/>
                  </a:ext>
                </a:extLst>
              </p:cNvPr>
              <p:cNvSpPr txBox="1"/>
              <p:nvPr/>
            </p:nvSpPr>
            <p:spPr>
              <a:xfrm>
                <a:off x="6122865" y="1953479"/>
                <a:ext cx="284437" cy="2949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l"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600" dirty="0" err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23C8A9-1AF9-DC9D-60FE-299D51BA2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865" y="1953479"/>
                <a:ext cx="284437" cy="294953"/>
              </a:xfrm>
              <a:prstGeom prst="rect">
                <a:avLst/>
              </a:prstGeom>
              <a:blipFill>
                <a:blip r:embed="rId8"/>
                <a:stretch>
                  <a:fillRect l="-19149" r="-17021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496CC81-E480-252D-C1E5-35C531325547}"/>
                  </a:ext>
                </a:extLst>
              </p:cNvPr>
              <p:cNvSpPr txBox="1"/>
              <p:nvPr/>
            </p:nvSpPr>
            <p:spPr>
              <a:xfrm>
                <a:off x="6276219" y="2290813"/>
                <a:ext cx="284437" cy="2949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l"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600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496CC81-E480-252D-C1E5-35C531325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219" y="2290813"/>
                <a:ext cx="284437" cy="294953"/>
              </a:xfrm>
              <a:prstGeom prst="rect">
                <a:avLst/>
              </a:prstGeom>
              <a:blipFill>
                <a:blip r:embed="rId9"/>
                <a:stretch>
                  <a:fillRect l="-21739" r="-1739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4A599D5-1332-E5EC-7F40-BEC7FBE0B593}"/>
              </a:ext>
            </a:extLst>
          </p:cNvPr>
          <p:cNvSpPr txBox="1"/>
          <p:nvPr/>
        </p:nvSpPr>
        <p:spPr>
          <a:xfrm>
            <a:off x="7067113" y="2656651"/>
            <a:ext cx="1956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Positron cooling rate (and diffusion due to elastic scattering) can be enhanced by introduction of CF4.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080B15-114F-87E3-91C5-DF4DD3E909D1}"/>
              </a:ext>
            </a:extLst>
          </p:cNvPr>
          <p:cNvSpPr txBox="1"/>
          <p:nvPr/>
        </p:nvSpPr>
        <p:spPr>
          <a:xfrm>
            <a:off x="692573" y="1245840"/>
            <a:ext cx="1904560" cy="275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/>
              <a:t>Pulsed (AIST) e+ beam</a:t>
            </a:r>
          </a:p>
        </p:txBody>
      </p:sp>
    </p:spTree>
    <p:extLst>
      <p:ext uri="{BB962C8B-B14F-4D97-AF65-F5344CB8AC3E}">
        <p14:creationId xmlns:p14="http://schemas.microsoft.com/office/powerpoint/2010/main" val="322258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0184-78FC-B896-8812-7B9F88B6C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Positron pulses </a:t>
            </a:r>
            <a:r>
              <a:rPr lang="en-US" dirty="0">
                <a:sym typeface="Wingdings" panose="05000000000000000000" pitchFamily="2" charset="2"/>
              </a:rPr>
              <a:t> using annihilation signal to diagnose distinct trapped populations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321BAF-B0FA-33F1-46F0-0CE1CAA859AE}"/>
              </a:ext>
            </a:extLst>
          </p:cNvPr>
          <p:cNvGrpSpPr/>
          <p:nvPr/>
        </p:nvGrpSpPr>
        <p:grpSpPr>
          <a:xfrm>
            <a:off x="256836" y="1392368"/>
            <a:ext cx="3757180" cy="3278873"/>
            <a:chOff x="441131" y="1456160"/>
            <a:chExt cx="3757180" cy="32788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B7FCFB-7EC0-F860-F4FA-44946C1CB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31" y="1805969"/>
              <a:ext cx="3323515" cy="29290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A8C05-239D-D4BD-A050-10024FAB854B}"/>
                </a:ext>
              </a:extLst>
            </p:cNvPr>
            <p:cNvSpPr txBox="1"/>
            <p:nvPr/>
          </p:nvSpPr>
          <p:spPr>
            <a:xfrm>
              <a:off x="950601" y="1640826"/>
              <a:ext cx="200353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slowly ramp magnet bias</a:t>
              </a:r>
              <a:endParaRPr lang="en-GB" sz="1200" dirty="0" err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1B9330-900B-A713-85EA-651AAD3A374F}"/>
                </a:ext>
              </a:extLst>
            </p:cNvPr>
            <p:cNvCxnSpPr/>
            <p:nvPr/>
          </p:nvCxnSpPr>
          <p:spPr>
            <a:xfrm flipH="1">
              <a:off x="2817740" y="1640826"/>
              <a:ext cx="272791" cy="33028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AE844C-51C3-9081-A81E-AE16AEAF901C}"/>
                </a:ext>
              </a:extLst>
            </p:cNvPr>
            <p:cNvSpPr txBox="1"/>
            <p:nvPr/>
          </p:nvSpPr>
          <p:spPr>
            <a:xfrm>
              <a:off x="3090531" y="1456160"/>
              <a:ext cx="110778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 err="1">
                  <a:solidFill>
                    <a:schemeClr val="accent2">
                      <a:lumMod val="75000"/>
                    </a:schemeClr>
                  </a:solidFill>
                </a:rPr>
                <a:t>ExB</a:t>
              </a: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 plates ON</a:t>
              </a:r>
              <a:endParaRPr lang="en-GB" sz="1200" dirty="0" err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6AC8D3-B4B3-B728-7DC7-EBFA55DF0E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7550" y="1825492"/>
              <a:ext cx="914906" cy="50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25B0EC-5E03-1A7E-C90C-2D3D1C64448D}"/>
              </a:ext>
            </a:extLst>
          </p:cNvPr>
          <p:cNvGrpSpPr/>
          <p:nvPr/>
        </p:nvGrpSpPr>
        <p:grpSpPr>
          <a:xfrm>
            <a:off x="5360796" y="1322789"/>
            <a:ext cx="3685097" cy="3264832"/>
            <a:chOff x="4219575" y="1655941"/>
            <a:chExt cx="3685097" cy="3264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4E7817-1264-5B8D-53FF-2D9B9AFEC61F}"/>
                </a:ext>
              </a:extLst>
            </p:cNvPr>
            <p:cNvGrpSpPr/>
            <p:nvPr/>
          </p:nvGrpSpPr>
          <p:grpSpPr>
            <a:xfrm>
              <a:off x="4918657" y="2212760"/>
              <a:ext cx="2363696" cy="2081188"/>
              <a:chOff x="6849517" y="2106560"/>
              <a:chExt cx="3672540" cy="326651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0071866-583D-B79B-522A-4D89017BB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517" y="2106560"/>
                <a:ext cx="3672540" cy="3197963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DB2DB17-C9EC-283C-3467-4CDE5614B876}"/>
                  </a:ext>
                </a:extLst>
              </p:cNvPr>
              <p:cNvSpPr/>
              <p:nvPr/>
            </p:nvSpPr>
            <p:spPr>
              <a:xfrm>
                <a:off x="6974957" y="4352260"/>
                <a:ext cx="1041991" cy="81516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t" anchorCtr="0"/>
              <a:lstStyle/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04AA840-DE06-2C2F-8784-2C028F5AD1ED}"/>
                  </a:ext>
                </a:extLst>
              </p:cNvPr>
              <p:cNvSpPr/>
              <p:nvPr/>
            </p:nvSpPr>
            <p:spPr>
              <a:xfrm>
                <a:off x="7361458" y="4557910"/>
                <a:ext cx="1041991" cy="81516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t" anchorCtr="0"/>
              <a:lstStyle/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6DFEAB-32EF-A2E4-ABCB-72A67562BC29}"/>
                </a:ext>
              </a:extLst>
            </p:cNvPr>
            <p:cNvGrpSpPr/>
            <p:nvPr/>
          </p:nvGrpSpPr>
          <p:grpSpPr>
            <a:xfrm>
              <a:off x="5898304" y="4250273"/>
              <a:ext cx="890333" cy="670500"/>
              <a:chOff x="1449535" y="5616552"/>
              <a:chExt cx="971858" cy="72302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E94086E-C32B-C8F4-8B2E-97C45A3D0971}"/>
                  </a:ext>
                </a:extLst>
              </p:cNvPr>
              <p:cNvCxnSpPr/>
              <p:nvPr/>
            </p:nvCxnSpPr>
            <p:spPr>
              <a:xfrm>
                <a:off x="1449535" y="6152877"/>
                <a:ext cx="72512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7B09772-D48A-C209-BDBD-F2C39C9434EC}"/>
                  </a:ext>
                </a:extLst>
              </p:cNvPr>
              <p:cNvCxnSpPr/>
              <p:nvPr/>
            </p:nvCxnSpPr>
            <p:spPr>
              <a:xfrm flipV="1">
                <a:off x="1459059" y="5820812"/>
                <a:ext cx="415070" cy="328507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8007982-FB1C-27B6-4004-D497F5181248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99" y="6021515"/>
                    <a:ext cx="215994" cy="3180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 anchorCtr="0">
                    <a:spAutoFit/>
                  </a:bodyPr>
                  <a:lstStyle/>
                  <a:p>
                    <a:pPr algn="l">
                      <a:lnSpc>
                        <a:spcPts val="2300"/>
                      </a:lnSpc>
                      <a:spcBef>
                        <a:spcPts val="115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GB" sz="1600" dirty="0" err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E36209F-0D97-364E-AB0C-0EA147BEB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5399" y="6021515"/>
                    <a:ext cx="215994" cy="31805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1875" r="-1875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BE5AF23-F4D8-DDCE-1D42-93104053D26A}"/>
                      </a:ext>
                    </a:extLst>
                  </p:cNvPr>
                  <p:cNvSpPr txBox="1"/>
                  <p:nvPr/>
                </p:nvSpPr>
                <p:spPr>
                  <a:xfrm>
                    <a:off x="1888855" y="5616552"/>
                    <a:ext cx="192057" cy="3180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 anchorCtr="0">
                    <a:spAutoFit/>
                  </a:bodyPr>
                  <a:lstStyle/>
                  <a:p>
                    <a:pPr algn="l">
                      <a:lnSpc>
                        <a:spcPts val="2300"/>
                      </a:lnSpc>
                      <a:spcBef>
                        <a:spcPts val="115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oMath>
                      </m:oMathPara>
                    </a14:m>
                    <a:endParaRPr lang="en-GB" sz="1600" dirty="0" err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3A95F4E-D3F2-8215-54D4-8208C6DAC4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8855" y="5616552"/>
                    <a:ext cx="192057" cy="31805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241" t="-20408" r="-9655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81B7F8-FFF1-44BB-6477-6B1363207C8D}"/>
                </a:ext>
              </a:extLst>
            </p:cNvPr>
            <p:cNvGrpSpPr/>
            <p:nvPr/>
          </p:nvGrpSpPr>
          <p:grpSpPr>
            <a:xfrm>
              <a:off x="5206111" y="1697541"/>
              <a:ext cx="890333" cy="635115"/>
              <a:chOff x="1449535" y="5754075"/>
              <a:chExt cx="971858" cy="684864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A4D9A87-701C-2FAD-7D09-1692F293DD10}"/>
                  </a:ext>
                </a:extLst>
              </p:cNvPr>
              <p:cNvCxnSpPr/>
              <p:nvPr/>
            </p:nvCxnSpPr>
            <p:spPr>
              <a:xfrm>
                <a:off x="1449535" y="6152877"/>
                <a:ext cx="72512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41FF98D-B829-4C37-D7B0-6F3B45A39131}"/>
                  </a:ext>
                </a:extLst>
              </p:cNvPr>
              <p:cNvCxnSpPr/>
              <p:nvPr/>
            </p:nvCxnSpPr>
            <p:spPr>
              <a:xfrm flipV="1">
                <a:off x="1459059" y="6045056"/>
                <a:ext cx="638029" cy="10426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E6FC8C9-D9BF-C631-EF29-DF928D87DD97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99" y="6120881"/>
                    <a:ext cx="215994" cy="3180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 anchorCtr="0">
                    <a:spAutoFit/>
                  </a:bodyPr>
                  <a:lstStyle/>
                  <a:p>
                    <a:pPr algn="l">
                      <a:lnSpc>
                        <a:spcPts val="2300"/>
                      </a:lnSpc>
                      <a:spcBef>
                        <a:spcPts val="115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GB" sz="1600" dirty="0" err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3E36209F-0D97-364E-AB0C-0EA147BEB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5399" y="6120881"/>
                    <a:ext cx="215994" cy="31805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82" r="-1818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1CB539F-5364-F787-D019-7B866D68D36D}"/>
                      </a:ext>
                    </a:extLst>
                  </p:cNvPr>
                  <p:cNvSpPr txBox="1"/>
                  <p:nvPr/>
                </p:nvSpPr>
                <p:spPr>
                  <a:xfrm>
                    <a:off x="2213222" y="5754075"/>
                    <a:ext cx="192057" cy="3180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 anchorCtr="0">
                    <a:spAutoFit/>
                  </a:bodyPr>
                  <a:lstStyle/>
                  <a:p>
                    <a:pPr algn="l">
                      <a:lnSpc>
                        <a:spcPts val="2300"/>
                      </a:lnSpc>
                      <a:spcBef>
                        <a:spcPts val="115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oMath>
                      </m:oMathPara>
                    </a14:m>
                    <a:endParaRPr lang="en-GB" sz="1600" dirty="0" err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23A95F4E-D3F2-8215-54D4-8208C6DAC4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3222" y="5754075"/>
                    <a:ext cx="192057" cy="31805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7241" t="-20408" r="-9655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144E55-5EEC-9D3E-F92A-B42727BC1D0A}"/>
                </a:ext>
              </a:extLst>
            </p:cNvPr>
            <p:cNvSpPr txBox="1"/>
            <p:nvPr/>
          </p:nvSpPr>
          <p:spPr>
            <a:xfrm>
              <a:off x="4219575" y="4114699"/>
              <a:ext cx="1410194" cy="55681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200" dirty="0">
                  <a:solidFill>
                    <a:srgbClr val="C00000"/>
                  </a:solidFill>
                </a:rPr>
                <a:t>Large pitch-angle</a:t>
              </a:r>
              <a:br>
                <a:rPr lang="en-US" sz="1200" dirty="0">
                  <a:solidFill>
                    <a:srgbClr val="C00000"/>
                  </a:solidFill>
                </a:rPr>
              </a:br>
              <a:r>
                <a:rPr lang="en-US" sz="1200" dirty="0">
                  <a:solidFill>
                    <a:srgbClr val="C00000"/>
                  </a:solidFill>
                </a:rPr>
                <a:t>[magnetically trapped]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4C2ED7-305E-50C5-D317-02A63825C28A}"/>
                </a:ext>
              </a:extLst>
            </p:cNvPr>
            <p:cNvSpPr txBox="1"/>
            <p:nvPr/>
          </p:nvSpPr>
          <p:spPr>
            <a:xfrm>
              <a:off x="6300771" y="1655941"/>
              <a:ext cx="1603901" cy="55681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200" dirty="0">
                  <a:solidFill>
                    <a:srgbClr val="7030A0"/>
                  </a:solidFill>
                </a:rPr>
                <a:t>Small pitch-angle</a:t>
              </a:r>
              <a:br>
                <a:rPr lang="en-US" sz="1200" dirty="0">
                  <a:solidFill>
                    <a:srgbClr val="7030A0"/>
                  </a:solidFill>
                </a:rPr>
              </a:br>
              <a:r>
                <a:rPr lang="en-US" sz="1200" dirty="0">
                  <a:solidFill>
                    <a:srgbClr val="7030A0"/>
                  </a:solidFill>
                </a:rPr>
                <a:t>[electrostatically trapped]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672E691-CF56-B5E4-ACFE-2D6A20695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7907" y="2194907"/>
              <a:ext cx="282544" cy="490943"/>
            </a:xfrm>
            <a:prstGeom prst="straightConnector1">
              <a:avLst/>
            </a:prstGeom>
            <a:ln w="19050" cmpd="sng">
              <a:solidFill>
                <a:srgbClr val="7030A0"/>
              </a:solidFill>
              <a:prstDash val="sys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E053D0C-C336-EBFA-0FF8-424ECF247E54}"/>
                </a:ext>
              </a:extLst>
            </p:cNvPr>
            <p:cNvCxnSpPr/>
            <p:nvPr/>
          </p:nvCxnSpPr>
          <p:spPr>
            <a:xfrm flipV="1">
              <a:off x="5424075" y="3731808"/>
              <a:ext cx="297102" cy="604915"/>
            </a:xfrm>
            <a:prstGeom prst="straightConnector1">
              <a:avLst/>
            </a:prstGeom>
            <a:ln w="19050" cmpd="sng">
              <a:solidFill>
                <a:srgbClr val="C00000"/>
              </a:solidFill>
              <a:prstDash val="sys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653F0B6-2A1A-03A9-C7BF-DDF3BB1C3936}"/>
              </a:ext>
            </a:extLst>
          </p:cNvPr>
          <p:cNvSpPr txBox="1"/>
          <p:nvPr/>
        </p:nvSpPr>
        <p:spPr>
          <a:xfrm>
            <a:off x="3514404" y="1682578"/>
            <a:ext cx="2471297" cy="2037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Ramping the magnet bias allows electrostatically trapped particles to escape/annihilate.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Turning on </a:t>
            </a:r>
            <a:r>
              <a:rPr lang="en-US" sz="1400" dirty="0" err="1"/>
              <a:t>ExB</a:t>
            </a:r>
            <a:r>
              <a:rPr lang="en-US" sz="1400" dirty="0"/>
              <a:t> plate bias ejects remaining, magnetically trapped particles.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77D03B-F401-1378-F120-9F8323FF04B0}"/>
              </a:ext>
            </a:extLst>
          </p:cNvPr>
          <p:cNvSpPr txBox="1"/>
          <p:nvPr/>
        </p:nvSpPr>
        <p:spPr>
          <a:xfrm>
            <a:off x="94133" y="4829117"/>
            <a:ext cx="4257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J. Von der Linden, A. Deller, et al., </a:t>
            </a:r>
            <a:r>
              <a:rPr lang="en-US" sz="1100" i="1" dirty="0"/>
              <a:t>in preparation for publication (2026).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00696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D251-745D-2811-85DC-BD6C563A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Levitating dipole </a:t>
            </a:r>
            <a:r>
              <a:rPr lang="en-US" dirty="0">
                <a:sym typeface="Wingdings" panose="05000000000000000000" pitchFamily="2" charset="2"/>
              </a:rPr>
              <a:t> allow passing orbits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A8DC1-09A3-0D97-6F55-01C6700A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64" y="1366664"/>
            <a:ext cx="2203613" cy="22001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D43960-2B4B-D272-5570-F375A1A06A87}"/>
              </a:ext>
            </a:extLst>
          </p:cNvPr>
          <p:cNvSpPr/>
          <p:nvPr/>
        </p:nvSpPr>
        <p:spPr>
          <a:xfrm>
            <a:off x="209844" y="1267009"/>
            <a:ext cx="2998091" cy="237333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74250">
              <a:lnSpc>
                <a:spcPct val="100000"/>
              </a:lnSpc>
              <a:spcBef>
                <a:spcPts val="1500"/>
              </a:spcBef>
            </a:pPr>
            <a:r>
              <a:rPr lang="en-US" sz="1400" b="1" dirty="0">
                <a:solidFill>
                  <a:schemeClr val="tx2"/>
                </a:solidFill>
              </a:rPr>
              <a:t>Levitated Dipole Trap</a:t>
            </a:r>
          </a:p>
          <a:p>
            <a:pPr marL="360000" indent="-28575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Poloidal field lines wrap around current ring.</a:t>
            </a:r>
          </a:p>
          <a:p>
            <a:pPr marL="360000" indent="-28575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Levitation eliminates supports that would interrupt the confinement volume.</a:t>
            </a:r>
          </a:p>
          <a:p>
            <a:pPr marL="360000" indent="-28575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Good confinement for neutral and non-neutral collections of charge.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E5CA16-66E2-3D43-ACD3-EF0F978DA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64" y="1497370"/>
            <a:ext cx="3180822" cy="18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7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91AD-FB82-9F8E-50F4-E0BCEAA4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880"/>
            <a:ext cx="7886700" cy="994172"/>
          </a:xfrm>
        </p:spPr>
        <p:txBody>
          <a:bodyPr>
            <a:noAutofit/>
          </a:bodyPr>
          <a:lstStyle/>
          <a:p>
            <a:r>
              <a:rPr lang="en-US" sz="3200" dirty="0"/>
              <a:t>Design and operation of a levitating dipole trap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9BB14-7D56-D5C8-15D1-1F589447C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70" y="969581"/>
            <a:ext cx="3213996" cy="3894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F0B26-64DC-0363-F761-1B09305D87FB}"/>
              </a:ext>
            </a:extLst>
          </p:cNvPr>
          <p:cNvSpPr txBox="1"/>
          <p:nvPr/>
        </p:nvSpPr>
        <p:spPr>
          <a:xfrm>
            <a:off x="132477" y="4896720"/>
            <a:ext cx="3367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Card, et al., Rev. Sci. </a:t>
            </a:r>
            <a:r>
              <a:rPr lang="en-US" sz="1200" dirty="0" err="1"/>
              <a:t>Instrum</a:t>
            </a:r>
            <a:r>
              <a:rPr lang="en-US" sz="1200" dirty="0"/>
              <a:t>. </a:t>
            </a:r>
            <a:r>
              <a:rPr lang="en-US" sz="1200" b="1" dirty="0"/>
              <a:t>97</a:t>
            </a:r>
            <a:r>
              <a:rPr lang="en-US" sz="1200" dirty="0"/>
              <a:t>, 023501 (2026).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2DA6F-2EBD-0FE4-8DED-550B40FE3618}"/>
              </a:ext>
            </a:extLst>
          </p:cNvPr>
          <p:cNvSpPr txBox="1"/>
          <p:nvPr/>
        </p:nvSpPr>
        <p:spPr>
          <a:xfrm>
            <a:off x="6901619" y="3043441"/>
            <a:ext cx="1638269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chemeClr val="accent1"/>
                </a:solidFill>
              </a:rPr>
              <a:t>HTS Floating coil</a:t>
            </a:r>
            <a:endParaRPr lang="en-GB" sz="1600" dirty="0" err="1">
              <a:solidFill>
                <a:schemeClr val="accent1"/>
              </a:solidFill>
            </a:endParaRPr>
          </a:p>
        </p:txBody>
      </p:sp>
      <p:pic>
        <p:nvPicPr>
          <p:cNvPr id="7" name="Picture 2" descr="https://chat.gwdg.de/file-upload/b4JewzCWwx7zC85DL/IMG_1651.jpg">
            <a:extLst>
              <a:ext uri="{FF2B5EF4-FFF2-40B4-BE49-F238E27FC236}">
                <a16:creationId xmlns:a16="http://schemas.microsoft.com/office/drawing/2014/main" id="{048D191E-9D74-353A-A193-76C98FC35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 b="23287"/>
          <a:stretch/>
        </p:blipFill>
        <p:spPr bwMode="auto">
          <a:xfrm>
            <a:off x="6947125" y="3424878"/>
            <a:ext cx="1244210" cy="9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evitation - including full chamber external view">
            <a:hlinkClick r:id="" action="ppaction://media"/>
            <a:extLst>
              <a:ext uri="{FF2B5EF4-FFF2-40B4-BE49-F238E27FC236}">
                <a16:creationId xmlns:a16="http://schemas.microsoft.com/office/drawing/2014/main" id="{88C91131-360A-C9EF-A31B-9560B0824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6878" y="1054005"/>
            <a:ext cx="2105094" cy="3742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685FF-D6DB-79C8-2336-D7650190E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306" y="1020271"/>
            <a:ext cx="1913122" cy="186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5502-14FD-00D2-B2B1-79DEB93C0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4" y="202910"/>
            <a:ext cx="7886700" cy="994172"/>
          </a:xfrm>
        </p:spPr>
        <p:txBody>
          <a:bodyPr>
            <a:noAutofit/>
          </a:bodyPr>
          <a:lstStyle/>
          <a:p>
            <a:r>
              <a:rPr lang="en-US" sz="3600" dirty="0"/>
              <a:t>High-temperature Superconducting Coils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F5129-18BD-686C-5E97-7C8CBA5F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18" y="2988054"/>
            <a:ext cx="1825507" cy="1680529"/>
          </a:xfrm>
          <a:prstGeom prst="rect">
            <a:avLst/>
          </a:prstGeom>
        </p:spPr>
      </p:pic>
      <p:pic>
        <p:nvPicPr>
          <p:cNvPr id="6" name="Picture 5" descr="A picture containing indoor, several, fresh&#10;&#10;Description automatically generated">
            <a:extLst>
              <a:ext uri="{FF2B5EF4-FFF2-40B4-BE49-F238E27FC236}">
                <a16:creationId xmlns:a16="http://schemas.microsoft.com/office/drawing/2014/main" id="{D78591DA-A172-876D-C60C-35283B6EB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05" b="15814"/>
          <a:stretch/>
        </p:blipFill>
        <p:spPr>
          <a:xfrm>
            <a:off x="265307" y="2827494"/>
            <a:ext cx="1986349" cy="1596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AEA455-DB15-62A4-DFD8-3AB307581812}"/>
              </a:ext>
            </a:extLst>
          </p:cNvPr>
          <p:cNvSpPr txBox="1"/>
          <p:nvPr/>
        </p:nvSpPr>
        <p:spPr>
          <a:xfrm>
            <a:off x="660977" y="1353786"/>
            <a:ext cx="3193691" cy="12618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Floating coil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i="1" u="sng" dirty="0"/>
              <a:t>No-insulation</a:t>
            </a:r>
            <a:r>
              <a:rPr lang="en-US" sz="1200" dirty="0"/>
              <a:t> </a:t>
            </a:r>
            <a:r>
              <a:rPr lang="en-US" sz="1200" dirty="0" err="1"/>
              <a:t>ReBCO</a:t>
            </a:r>
            <a:r>
              <a:rPr lang="en-US" sz="1200" dirty="0"/>
              <a:t> tape (12 mm).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150 turns.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Single pancake coil with 12 return bands.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Inductively charged.</a:t>
            </a:r>
            <a:endParaRPr lang="en-GB" sz="12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99562-9945-6579-C210-845C8D0D24E8}"/>
              </a:ext>
            </a:extLst>
          </p:cNvPr>
          <p:cNvSpPr txBox="1"/>
          <p:nvPr/>
        </p:nvSpPr>
        <p:spPr>
          <a:xfrm>
            <a:off x="4611409" y="1337703"/>
            <a:ext cx="4946166" cy="15234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Charging coil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Insulated, copper-laminated HTS  </a:t>
            </a:r>
            <a:r>
              <a:rPr lang="en-US" sz="1200" dirty="0" err="1"/>
              <a:t>ReBCO</a:t>
            </a:r>
            <a:r>
              <a:rPr lang="en-US" sz="1200" dirty="0"/>
              <a:t> tape (12 mm).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450 turns.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Double-pancake coil.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Epoxy encased.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DC powered.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663CC-E6B1-E23F-9FBE-F086877C88C4}"/>
              </a:ext>
            </a:extLst>
          </p:cNvPr>
          <p:cNvSpPr txBox="1"/>
          <p:nvPr/>
        </p:nvSpPr>
        <p:spPr>
          <a:xfrm>
            <a:off x="2035971" y="4453217"/>
            <a:ext cx="742191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/>
              <a:t>150 mm</a:t>
            </a:r>
            <a:endParaRPr lang="en-GB" sz="1600" dirty="0" err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A5BF5B-83D5-987C-B0B0-767841E4BF17}"/>
              </a:ext>
            </a:extLst>
          </p:cNvPr>
          <p:cNvCxnSpPr>
            <a:cxnSpLocks/>
          </p:cNvCxnSpPr>
          <p:nvPr/>
        </p:nvCxnSpPr>
        <p:spPr>
          <a:xfrm>
            <a:off x="506213" y="4584623"/>
            <a:ext cx="14049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8F9932-A6FD-B167-1092-08BFDB750AB9}"/>
              </a:ext>
            </a:extLst>
          </p:cNvPr>
          <p:cNvCxnSpPr>
            <a:cxnSpLocks/>
          </p:cNvCxnSpPr>
          <p:nvPr/>
        </p:nvCxnSpPr>
        <p:spPr>
          <a:xfrm>
            <a:off x="6806175" y="4226525"/>
            <a:ext cx="12135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965396-0999-1C0F-475D-8C55A863DCEE}"/>
              </a:ext>
            </a:extLst>
          </p:cNvPr>
          <p:cNvSpPr txBox="1"/>
          <p:nvPr/>
        </p:nvSpPr>
        <p:spPr>
          <a:xfrm>
            <a:off x="8150688" y="4084759"/>
            <a:ext cx="742191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/>
              <a:t>260 mm</a:t>
            </a:r>
            <a:endParaRPr lang="en-GB" sz="1600" dirty="0" err="1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0206D6-8749-86C1-27DA-59024CA420F1}"/>
              </a:ext>
            </a:extLst>
          </p:cNvPr>
          <p:cNvGrpSpPr/>
          <p:nvPr/>
        </p:nvGrpSpPr>
        <p:grpSpPr>
          <a:xfrm>
            <a:off x="6520773" y="1911987"/>
            <a:ext cx="2271287" cy="2194041"/>
            <a:chOff x="6520773" y="1911987"/>
            <a:chExt cx="2271287" cy="21940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19B7AA-B5DE-3BB0-DD22-DE304BB38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73" t="18909" r="7308" b="25166"/>
            <a:stretch/>
          </p:blipFill>
          <p:spPr>
            <a:xfrm>
              <a:off x="6520773" y="2148470"/>
              <a:ext cx="2271287" cy="195755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065E79A-9A98-3780-38E0-B98C79C6815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7867314" y="2187319"/>
              <a:ext cx="475050" cy="627993"/>
            </a:xfrm>
            <a:prstGeom prst="straightConnector1">
              <a:avLst/>
            </a:prstGeom>
            <a:ln w="38100">
              <a:solidFill>
                <a:schemeClr val="accent6">
                  <a:lumMod val="90000"/>
                </a:schemeClr>
              </a:solidFill>
              <a:headEnd type="none" w="med" len="med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4A0607-FFD8-1C7B-6B3C-27F32D0EAC23}"/>
                </a:ext>
              </a:extLst>
            </p:cNvPr>
            <p:cNvSpPr txBox="1"/>
            <p:nvPr/>
          </p:nvSpPr>
          <p:spPr>
            <a:xfrm>
              <a:off x="7955302" y="1911987"/>
              <a:ext cx="774123" cy="275332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F-coil tub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A33C9F4-F77D-932D-1F7B-25142F19FD0B}"/>
                </a:ext>
              </a:extLst>
            </p:cNvPr>
            <p:cNvSpPr/>
            <p:nvPr/>
          </p:nvSpPr>
          <p:spPr>
            <a:xfrm rot="21377732">
              <a:off x="7185828" y="2836475"/>
              <a:ext cx="668637" cy="419335"/>
            </a:xfrm>
            <a:prstGeom prst="ellipse">
              <a:avLst/>
            </a:prstGeom>
            <a:noFill/>
            <a:ln w="19050" cmpd="sng">
              <a:solidFill>
                <a:schemeClr val="bg1">
                  <a:lumMod val="85000"/>
                </a:schemeClr>
              </a:solidFill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US" sz="13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D1B0932-395C-A807-5AAC-30B7347A2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2367" y="2973466"/>
            <a:ext cx="1951951" cy="11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1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CA18-09C3-A042-62C8-33DE6D6B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42"/>
            <a:ext cx="7886700" cy="994172"/>
          </a:xfrm>
        </p:spPr>
        <p:txBody>
          <a:bodyPr/>
          <a:lstStyle/>
          <a:p>
            <a:r>
              <a:rPr lang="en-US" dirty="0"/>
              <a:t>What do plasma physicists care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57B1B-B5BF-C819-FED4-4AFE59DA6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77460"/>
            <a:ext cx="7829550" cy="890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PLASMA = charged particles with sufficiently high density and low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	        temperature to exhibit </a:t>
            </a:r>
            <a:r>
              <a:rPr lang="en-US" sz="1900" b="1" i="1" dirty="0">
                <a:solidFill>
                  <a:srgbClr val="7030A0"/>
                </a:solidFill>
              </a:rPr>
              <a:t>collective behavior.</a:t>
            </a:r>
          </a:p>
          <a:p>
            <a:pPr marL="0" indent="0">
              <a:buNone/>
            </a:pPr>
            <a:endParaRPr lang="en-US" sz="19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C27E6-51A1-8053-5437-ACEBA5472D78}"/>
              </a:ext>
            </a:extLst>
          </p:cNvPr>
          <p:cNvSpPr txBox="1"/>
          <p:nvPr/>
        </p:nvSpPr>
        <p:spPr>
          <a:xfrm>
            <a:off x="200244" y="1783598"/>
            <a:ext cx="700777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Trapping, equilibria and transport (of particles, momentum, and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 propagation, resonances, cutoffs, and mode conversion.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Instabilities and nonlinear cascade to broadband turbulence.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Wave-particle interactions, particle acceleration, beam instabilities,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Understanding astrophysical phenomena: solar flares, accretion disks, dynamos, magnetic reconnection,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Enabling other physics studies: neutral antimatter production, </a:t>
            </a:r>
            <a:r>
              <a:rPr lang="en-US" dirty="0" err="1"/>
              <a:t>wakefield</a:t>
            </a:r>
            <a:r>
              <a:rPr lang="en-US" dirty="0"/>
              <a:t> acceleration, gaseous electronics,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Applications for society/industry:  fusion energy, plasma chemistry, semi-conductor manufacturing, lighting, medicine, …</a:t>
            </a:r>
          </a:p>
        </p:txBody>
      </p:sp>
      <p:pic>
        <p:nvPicPr>
          <p:cNvPr id="1026" name="Picture 2" descr="New theory explains mystery behind fast magnetic reconnection">
            <a:extLst>
              <a:ext uri="{FF2B5EF4-FFF2-40B4-BE49-F238E27FC236}">
                <a16:creationId xmlns:a16="http://schemas.microsoft.com/office/drawing/2014/main" id="{D0F87F57-3F1C-F644-4904-56A3D606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50" y="1577043"/>
            <a:ext cx="2017111" cy="11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807DF-70BB-4913-F63E-B9AB499BD4A2}"/>
              </a:ext>
            </a:extLst>
          </p:cNvPr>
          <p:cNvSpPr txBox="1"/>
          <p:nvPr/>
        </p:nvSpPr>
        <p:spPr>
          <a:xfrm>
            <a:off x="8347847" y="264860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phys.org</a:t>
            </a:r>
          </a:p>
        </p:txBody>
      </p:sp>
      <p:pic>
        <p:nvPicPr>
          <p:cNvPr id="1028" name="Picture 4" descr="Stellarator - Wikipedia">
            <a:extLst>
              <a:ext uri="{FF2B5EF4-FFF2-40B4-BE49-F238E27FC236}">
                <a16:creationId xmlns:a16="http://schemas.microsoft.com/office/drawing/2014/main" id="{BF725698-1DE5-4CB5-124C-CB3AA8AA5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9" y="2906985"/>
            <a:ext cx="1854416" cy="11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1ECC2D-0B13-4BEC-7CB8-5F13EFAA772F}"/>
              </a:ext>
            </a:extLst>
          </p:cNvPr>
          <p:cNvSpPr txBox="1"/>
          <p:nvPr/>
        </p:nvSpPr>
        <p:spPr>
          <a:xfrm>
            <a:off x="7297465" y="3982550"/>
            <a:ext cx="1594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Max-Planck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Institut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für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Plasmaphysik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791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7E39-31AD-C960-94BA-1FA000F6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and Charging the F-coil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70085-1128-FCE5-51A0-AF83C1DE9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73" y="3075560"/>
            <a:ext cx="2541565" cy="1775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A3863-8B70-5887-D3DA-E0ED2E576D35}"/>
              </a:ext>
            </a:extLst>
          </p:cNvPr>
          <p:cNvSpPr txBox="1"/>
          <p:nvPr/>
        </p:nvSpPr>
        <p:spPr>
          <a:xfrm>
            <a:off x="4514998" y="3366276"/>
            <a:ext cx="1164723" cy="570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24-hour decay time</a:t>
            </a:r>
            <a:endParaRPr lang="en-DE" sz="1600" dirty="0" err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2635D-7A88-A628-C371-BDB8146020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676" y="1470050"/>
            <a:ext cx="1660206" cy="22136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34C730-CD76-B61C-84E3-FD4815CC2961}"/>
              </a:ext>
            </a:extLst>
          </p:cNvPr>
          <p:cNvSpPr/>
          <p:nvPr/>
        </p:nvSpPr>
        <p:spPr>
          <a:xfrm>
            <a:off x="4039942" y="3981000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 = 6 </a:t>
            </a:r>
            <a:r>
              <a:rPr lang="en-US" sz="1400" dirty="0" err="1"/>
              <a:t>mH</a:t>
            </a:r>
            <a:endParaRPr lang="en-US" sz="1400" dirty="0"/>
          </a:p>
          <a:p>
            <a:r>
              <a:rPr lang="en-US" sz="1400" dirty="0"/>
              <a:t>R = 70 n</a:t>
            </a:r>
            <a:r>
              <a:rPr lang="el-GR" sz="1400" dirty="0"/>
              <a:t>Ω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8098A-BA2A-A3C2-56E7-EB059DACB267}"/>
              </a:ext>
            </a:extLst>
          </p:cNvPr>
          <p:cNvSpPr txBox="1"/>
          <p:nvPr/>
        </p:nvSpPr>
        <p:spPr>
          <a:xfrm>
            <a:off x="6231234" y="1084871"/>
            <a:ext cx="3257698" cy="275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Cooling and charging enclosure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0A379-ED8B-686C-BADE-E17D093D710F}"/>
              </a:ext>
            </a:extLst>
          </p:cNvPr>
          <p:cNvSpPr txBox="1"/>
          <p:nvPr/>
        </p:nvSpPr>
        <p:spPr>
          <a:xfrm>
            <a:off x="432394" y="1240467"/>
            <a:ext cx="2892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C-coil is maintained below 45 K and is energized while F-coil is above SC transition (110 K).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 gas is introduced into sealed enclosure, cooling F-coil below SC transition.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C-coil current is ramped down to induce F-coil current (60 kA-t) which persists for 24 hours (if maintained at 20 K).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970CD-94CD-7FEC-798F-74A1B93F8FE0}"/>
              </a:ext>
            </a:extLst>
          </p:cNvPr>
          <p:cNvSpPr txBox="1"/>
          <p:nvPr/>
        </p:nvSpPr>
        <p:spPr>
          <a:xfrm>
            <a:off x="3593273" y="1247556"/>
            <a:ext cx="2793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Horizontal and vertical translators move enclosure lid into position and remove it after charging.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Vertical translator then raises the charged F-coil into levitation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8F5DA-85EF-69B4-F7CC-54BBC3218041}"/>
              </a:ext>
            </a:extLst>
          </p:cNvPr>
          <p:cNvSpPr txBox="1"/>
          <p:nvPr/>
        </p:nvSpPr>
        <p:spPr>
          <a:xfrm>
            <a:off x="6375308" y="3919260"/>
            <a:ext cx="2682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Maximum on-axis field is 0.5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Exceed 1 T near the coil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B15E5-AF58-4884-9C17-AA138D357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556" y="1186620"/>
            <a:ext cx="3176787" cy="3647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C6815F-840E-6796-8BC7-F7AB94D395B4}"/>
              </a:ext>
            </a:extLst>
          </p:cNvPr>
          <p:cNvSpPr txBox="1"/>
          <p:nvPr/>
        </p:nvSpPr>
        <p:spPr>
          <a:xfrm>
            <a:off x="189183" y="4840014"/>
            <a:ext cx="3367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Card, et al., Rev. Sci. </a:t>
            </a:r>
            <a:r>
              <a:rPr lang="en-US" sz="1200" dirty="0" err="1"/>
              <a:t>Instrum</a:t>
            </a:r>
            <a:r>
              <a:rPr lang="en-US" sz="1200" dirty="0"/>
              <a:t>. </a:t>
            </a:r>
            <a:r>
              <a:rPr lang="en-US" sz="1200" b="1" dirty="0"/>
              <a:t>97</a:t>
            </a:r>
            <a:r>
              <a:rPr lang="en-US" sz="1200" dirty="0"/>
              <a:t>, 023501 (2026).</a:t>
            </a:r>
          </a:p>
        </p:txBody>
      </p:sp>
    </p:spTree>
    <p:extLst>
      <p:ext uri="{BB962C8B-B14F-4D97-AF65-F5344CB8AC3E}">
        <p14:creationId xmlns:p14="http://schemas.microsoft.com/office/powerpoint/2010/main" val="25483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ED0B-3CF5-B5F6-CA62-4A396E77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Stabilizing the Levitation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1AAA1-8B8D-E111-BF0F-06863BC52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1" t="-5072" r="-1087" b="10579"/>
          <a:stretch/>
        </p:blipFill>
        <p:spPr>
          <a:xfrm>
            <a:off x="501760" y="2292100"/>
            <a:ext cx="2525196" cy="2282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2572A-DC95-0770-47D5-ADE71E017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493" y="1286885"/>
            <a:ext cx="2112659" cy="3247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EFDD4B-47C1-0200-B1E1-FF417E515DA3}"/>
              </a:ext>
            </a:extLst>
          </p:cNvPr>
          <p:cNvSpPr txBox="1"/>
          <p:nvPr/>
        </p:nvSpPr>
        <p:spPr>
          <a:xfrm>
            <a:off x="6275660" y="627054"/>
            <a:ext cx="2660414" cy="5702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b="1" dirty="0">
                <a:solidFill>
                  <a:srgbClr val="FF0000"/>
                </a:solidFill>
              </a:rPr>
              <a:t>3 hours </a:t>
            </a:r>
            <a:r>
              <a:rPr lang="en-US" sz="1600" dirty="0">
                <a:solidFill>
                  <a:schemeClr val="accent1"/>
                </a:solidFill>
              </a:rPr>
              <a:t>of stable levitation </a:t>
            </a:r>
          </a:p>
          <a:p>
            <a:pPr algn="ctr">
              <a:lnSpc>
                <a:spcPts val="2300"/>
              </a:lnSpc>
            </a:pPr>
            <a:r>
              <a:rPr lang="en-US" sz="1600" dirty="0">
                <a:solidFill>
                  <a:schemeClr val="accent1"/>
                </a:solidFill>
              </a:rPr>
              <a:t>~20 </a:t>
            </a:r>
            <a:r>
              <a:rPr lang="el-GR" sz="1600" dirty="0">
                <a:solidFill>
                  <a:schemeClr val="accent1"/>
                </a:solidFill>
              </a:rPr>
              <a:t>μ</a:t>
            </a:r>
            <a:r>
              <a:rPr lang="en-US" sz="1600" dirty="0">
                <a:solidFill>
                  <a:schemeClr val="accent1"/>
                </a:solidFill>
              </a:rPr>
              <a:t>m vertical stability</a:t>
            </a:r>
            <a:endParaRPr lang="en-GB" sz="1600" dirty="0" err="1">
              <a:solidFill>
                <a:schemeClr val="accent1"/>
              </a:solidFill>
            </a:endParaRPr>
          </a:p>
        </p:txBody>
      </p:sp>
      <p:pic>
        <p:nvPicPr>
          <p:cNvPr id="7" name="Coil launch_fast">
            <a:hlinkClick r:id="" action="ppaction://media"/>
            <a:extLst>
              <a:ext uri="{FF2B5EF4-FFF2-40B4-BE49-F238E27FC236}">
                <a16:creationId xmlns:a16="http://schemas.microsoft.com/office/drawing/2014/main" id="{2BC3E4C8-3353-D55C-6573-C2B2B2547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045" y="1339932"/>
            <a:ext cx="2112659" cy="24376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9F01B0-8012-8609-20F7-B7709CFB6CCB}"/>
              </a:ext>
            </a:extLst>
          </p:cNvPr>
          <p:cNvSpPr/>
          <p:nvPr/>
        </p:nvSpPr>
        <p:spPr>
          <a:xfrm>
            <a:off x="207926" y="4786712"/>
            <a:ext cx="3601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A. Card </a:t>
            </a:r>
            <a:r>
              <a:rPr lang="en-US" sz="1200" i="1" dirty="0"/>
              <a:t>et al.</a:t>
            </a:r>
            <a:r>
              <a:rPr lang="en-US" sz="1200" dirty="0"/>
              <a:t>, (2024), </a:t>
            </a:r>
            <a:r>
              <a:rPr lang="en-US" sz="1200" i="1" dirty="0"/>
              <a:t>IEEE Trans. Appl. </a:t>
            </a:r>
            <a:r>
              <a:rPr lang="en-US" sz="1200" i="1" dirty="0" err="1"/>
              <a:t>Supercond</a:t>
            </a:r>
            <a:r>
              <a:rPr lang="en-US" sz="1200" i="1" dirty="0"/>
              <a:t>.</a:t>
            </a:r>
            <a:r>
              <a:rPr lang="en-US" sz="1200" dirty="0"/>
              <a:t>, 1–9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3A2FD-56E7-574C-538F-53FB15AB501B}"/>
              </a:ext>
            </a:extLst>
          </p:cNvPr>
          <p:cNvSpPr txBox="1"/>
          <p:nvPr/>
        </p:nvSpPr>
        <p:spPr>
          <a:xfrm>
            <a:off x="3747694" y="1009690"/>
            <a:ext cx="1144544" cy="25039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000" dirty="0"/>
              <a:t>APEX-LD: LAUNCH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5B475-F1F5-A7C1-F063-11B9EB8096D9}"/>
              </a:ext>
            </a:extLst>
          </p:cNvPr>
          <p:cNvSpPr txBox="1"/>
          <p:nvPr/>
        </p:nvSpPr>
        <p:spPr>
          <a:xfrm>
            <a:off x="397088" y="1122549"/>
            <a:ext cx="2991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PID feedback, implemented on an FPGA controller, manipulates lifting coil current, based on 3 laser range finder signals to stabilize the vertical position.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8CBA3-B41F-B129-978D-5EB80BEABFEC}"/>
              </a:ext>
            </a:extLst>
          </p:cNvPr>
          <p:cNvSpPr txBox="1"/>
          <p:nvPr/>
        </p:nvSpPr>
        <p:spPr>
          <a:xfrm>
            <a:off x="3388382" y="3983666"/>
            <a:ext cx="26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Tilt and slide displacements are inherently stable in this configuration.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60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3EA1-AE2D-8DD3-471D-3E3962103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Field Lines and Particle Motion using Helium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3689B-48B9-AC59-B6AB-F17283AA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34" y="1842866"/>
            <a:ext cx="2877460" cy="2877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0A977-0C3E-DA5E-823D-1B0ECEA5F4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886" y="2954276"/>
            <a:ext cx="977649" cy="977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665A94-E24D-8DB3-6D7E-2960AA019566}"/>
              </a:ext>
            </a:extLst>
          </p:cNvPr>
          <p:cNvSpPr txBox="1"/>
          <p:nvPr/>
        </p:nvSpPr>
        <p:spPr>
          <a:xfrm>
            <a:off x="4581766" y="2668386"/>
            <a:ext cx="371897" cy="275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b="1" dirty="0">
                <a:solidFill>
                  <a:srgbClr val="7030A0"/>
                </a:solidFill>
              </a:rPr>
              <a:t>LaB</a:t>
            </a:r>
            <a:r>
              <a:rPr lang="en-US" sz="1600" b="1" baseline="-25000" dirty="0">
                <a:solidFill>
                  <a:srgbClr val="7030A0"/>
                </a:solidFill>
              </a:rPr>
              <a:t>6</a:t>
            </a:r>
            <a:endParaRPr lang="en-GB" sz="1600" b="1" baseline="-25000" dirty="0" err="1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CBAB8-5460-6BA8-9898-1BBC680E9EAC}"/>
              </a:ext>
            </a:extLst>
          </p:cNvPr>
          <p:cNvSpPr txBox="1"/>
          <p:nvPr/>
        </p:nvSpPr>
        <p:spPr>
          <a:xfrm>
            <a:off x="1389393" y="1547913"/>
            <a:ext cx="2119170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Electron orbits in Helium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A5793C3-72C2-A656-7A54-0115175DCEBF}"/>
              </a:ext>
            </a:extLst>
          </p:cNvPr>
          <p:cNvSpPr txBox="1"/>
          <p:nvPr/>
        </p:nvSpPr>
        <p:spPr>
          <a:xfrm>
            <a:off x="6242892" y="5934751"/>
            <a:ext cx="4608361" cy="44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spcBef>
                <a:spcPts val="600"/>
              </a:spcBef>
            </a:pPr>
            <a:r>
              <a:rPr lang="en-US" sz="1200" dirty="0">
                <a:latin typeface="Arial" panose="020B0604020202020204" pitchFamily="34" charset="0"/>
                <a:ea typeface="AR PL New Sung" pitchFamily="2"/>
                <a:cs typeface="Arial" panose="020B0604020202020204" pitchFamily="34" charset="0"/>
                <a:hlinkClick r:id="rId4"/>
              </a:rPr>
              <a:t>YouTube video </a:t>
            </a:r>
            <a:r>
              <a:rPr lang="en-US" sz="1200" b="0" i="1" u="none" strike="noStrike" kern="1200" cap="none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ea typeface="AR PL New Sung" pitchFamily="2"/>
                <a:cs typeface="Arial" panose="020B0604020202020204" pitchFamily="34" charset="0"/>
              </a:rPr>
              <a:t>https://www.ipp.mpg.de/5379974/Levitated_Dipole_apex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5BEA4B-DCA7-ED46-9EF6-4350CFBDE15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764017" y="3443101"/>
            <a:ext cx="5098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E8FC7E4-4958-26B7-18E7-F58E731C9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009" y="1058114"/>
            <a:ext cx="2113794" cy="1213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429391-8D0A-4E1E-057C-7247A402D8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89" y="2410047"/>
            <a:ext cx="2929746" cy="23013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1B24BC-5860-1D13-E79E-D84DC85D66F7}"/>
              </a:ext>
            </a:extLst>
          </p:cNvPr>
          <p:cNvSpPr txBox="1"/>
          <p:nvPr/>
        </p:nvSpPr>
        <p:spPr>
          <a:xfrm>
            <a:off x="3799217" y="1114819"/>
            <a:ext cx="2382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Electrons emitted from a thermionic emitter excite He 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Single particle trajectories are visualized.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02AECD-B22A-23F6-499B-638C01AF84A6}"/>
              </a:ext>
            </a:extLst>
          </p:cNvPr>
          <p:cNvSpPr txBox="1"/>
          <p:nvPr/>
        </p:nvSpPr>
        <p:spPr>
          <a:xfrm>
            <a:off x="484841" y="4833932"/>
            <a:ext cx="54261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>
                <a:latin typeface="ArialUnicodeMS"/>
              </a:rPr>
              <a:t>A. Deller et al. Plasma Phys. Control. Fusion 67 015030 (2025).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0804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96B8-3523-2166-8DD1-FFB1831C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plasma experiments in the levitating trap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7087A-AC92-2681-116E-36B54CCFC387}"/>
              </a:ext>
            </a:extLst>
          </p:cNvPr>
          <p:cNvSpPr txBox="1"/>
          <p:nvPr/>
        </p:nvSpPr>
        <p:spPr>
          <a:xfrm>
            <a:off x="2573404" y="1369360"/>
            <a:ext cx="86765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b="1" dirty="0">
                <a:solidFill>
                  <a:schemeClr val="accent5"/>
                </a:solidFill>
              </a:rPr>
              <a:t>Wall probes</a:t>
            </a:r>
            <a:endParaRPr lang="en-GB" sz="1200" b="1" dirty="0" err="1">
              <a:solidFill>
                <a:schemeClr val="accent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9A7E08-5448-4B47-0C41-04D5D634A5F8}"/>
              </a:ext>
            </a:extLst>
          </p:cNvPr>
          <p:cNvGrpSpPr>
            <a:grpSpLocks noChangeAspect="1"/>
          </p:cNvGrpSpPr>
          <p:nvPr/>
        </p:nvGrpSpPr>
        <p:grpSpPr>
          <a:xfrm>
            <a:off x="562585" y="1565791"/>
            <a:ext cx="2627161" cy="1964823"/>
            <a:chOff x="-21018" y="1830084"/>
            <a:chExt cx="5437926" cy="420135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8B374D5-B2DE-1890-406F-9498B5BC149A}"/>
                </a:ext>
              </a:extLst>
            </p:cNvPr>
            <p:cNvCxnSpPr/>
            <p:nvPr/>
          </p:nvCxnSpPr>
          <p:spPr>
            <a:xfrm flipH="1" flipV="1">
              <a:off x="3319459" y="3157526"/>
              <a:ext cx="1191992" cy="9908"/>
            </a:xfrm>
            <a:prstGeom prst="straightConnector1">
              <a:avLst/>
            </a:prstGeom>
            <a:ln w="38100">
              <a:prstDash val="solid"/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0A5837B-8207-3A9C-4502-6E32EB3A870C}"/>
                </a:ext>
              </a:extLst>
            </p:cNvPr>
            <p:cNvCxnSpPr/>
            <p:nvPr/>
          </p:nvCxnSpPr>
          <p:spPr>
            <a:xfrm flipH="1">
              <a:off x="4201410" y="3167435"/>
              <a:ext cx="310041" cy="968443"/>
            </a:xfrm>
            <a:prstGeom prst="straightConnector1">
              <a:avLst/>
            </a:prstGeom>
            <a:ln w="38100">
              <a:prstDash val="solid"/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0A94C26-80AA-3D5E-9E9D-B5474D3CFE7F}"/>
                </a:ext>
              </a:extLst>
            </p:cNvPr>
            <p:cNvCxnSpPr/>
            <p:nvPr/>
          </p:nvCxnSpPr>
          <p:spPr>
            <a:xfrm>
              <a:off x="815594" y="3781458"/>
              <a:ext cx="592070" cy="410296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EC8CE5-C136-7215-FCDB-E2DA8C33F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018" y="2416501"/>
              <a:ext cx="1229851" cy="1229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A6F7B8-A44A-17BE-F710-F16F4C67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987" y="1935527"/>
              <a:ext cx="1129921" cy="11299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BB1E2C-C583-B9C1-4AF2-18F5A7772924}"/>
                </a:ext>
              </a:extLst>
            </p:cNvPr>
            <p:cNvSpPr txBox="1"/>
            <p:nvPr/>
          </p:nvSpPr>
          <p:spPr>
            <a:xfrm>
              <a:off x="262393" y="1830084"/>
              <a:ext cx="849235" cy="42962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600" b="1" dirty="0">
                  <a:solidFill>
                    <a:srgbClr val="7030A0"/>
                  </a:solidFill>
                </a:rPr>
                <a:t>LaB</a:t>
              </a:r>
              <a:r>
                <a:rPr lang="en-US" sz="1600" b="1" baseline="-25000" dirty="0">
                  <a:solidFill>
                    <a:srgbClr val="7030A0"/>
                  </a:solidFill>
                </a:rPr>
                <a:t>6</a:t>
              </a:r>
              <a:endParaRPr lang="en-GB" sz="1600" b="1" baseline="-25000" dirty="0" err="1">
                <a:solidFill>
                  <a:srgbClr val="7030A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83FFF9-3D7C-DF51-EE18-171CBBCCC499}"/>
                </a:ext>
              </a:extLst>
            </p:cNvPr>
            <p:cNvSpPr/>
            <p:nvPr/>
          </p:nvSpPr>
          <p:spPr>
            <a:xfrm>
              <a:off x="1722930" y="4347288"/>
              <a:ext cx="89305" cy="95026"/>
            </a:xfrm>
            <a:prstGeom prst="ellipse">
              <a:avLst/>
            </a:prstGeom>
            <a:solidFill>
              <a:srgbClr val="7030A0"/>
            </a:solidFill>
            <a:ln w="1270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0DBAE9D-E095-99A8-8769-6C01BCD820CE}"/>
                </a:ext>
              </a:extLst>
            </p:cNvPr>
            <p:cNvSpPr/>
            <p:nvPr/>
          </p:nvSpPr>
          <p:spPr>
            <a:xfrm>
              <a:off x="2436853" y="3976223"/>
              <a:ext cx="882606" cy="882606"/>
            </a:xfrm>
            <a:prstGeom prst="ellipse">
              <a:avLst/>
            </a:prstGeom>
            <a:noFill/>
            <a:ln w="76200" cmpd="sng">
              <a:solidFill>
                <a:schemeClr val="bg1">
                  <a:lumMod val="75000"/>
                </a:schemeClr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Circular Arrow 41">
              <a:extLst>
                <a:ext uri="{FF2B5EF4-FFF2-40B4-BE49-F238E27FC236}">
                  <a16:creationId xmlns:a16="http://schemas.microsoft.com/office/drawing/2014/main" id="{BE9C373D-797C-DE26-26A6-0B601BBCA891}"/>
                </a:ext>
              </a:extLst>
            </p:cNvPr>
            <p:cNvSpPr/>
            <p:nvPr/>
          </p:nvSpPr>
          <p:spPr>
            <a:xfrm rot="3097958" flipH="1">
              <a:off x="1867568" y="3411597"/>
              <a:ext cx="2031082" cy="2031082"/>
            </a:xfrm>
            <a:prstGeom prst="circularArrow">
              <a:avLst>
                <a:gd name="adj1" fmla="val 12275"/>
                <a:gd name="adj2" fmla="val 954201"/>
                <a:gd name="adj3" fmla="val 20078434"/>
                <a:gd name="adj4" fmla="val 2960440"/>
                <a:gd name="adj5" fmla="val 11598"/>
              </a:avLst>
            </a:prstGeom>
            <a:solidFill>
              <a:srgbClr val="99E0F7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BF14B92-0CD9-F75D-5856-C0DFB314F3D0}"/>
                </a:ext>
              </a:extLst>
            </p:cNvPr>
            <p:cNvSpPr/>
            <p:nvPr/>
          </p:nvSpPr>
          <p:spPr>
            <a:xfrm>
              <a:off x="1621149" y="3157526"/>
              <a:ext cx="2520000" cy="2520000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485DE2-62B6-9802-467E-8C811105F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7111" y="3137331"/>
              <a:ext cx="2402666" cy="24278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6BE5C53-3C7B-3D50-C37A-A54A37C6A6C3}"/>
                    </a:ext>
                  </a:extLst>
                </p:cNvPr>
                <p:cNvSpPr txBox="1"/>
                <p:nvPr/>
              </p:nvSpPr>
              <p:spPr>
                <a:xfrm>
                  <a:off x="4315715" y="4108234"/>
                  <a:ext cx="399148" cy="294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 algn="l">
                    <a:lnSpc>
                      <a:spcPts val="2300"/>
                    </a:lnSpc>
                    <a:spcBef>
                      <a:spcPts val="115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180</m:t>
                        </m:r>
                      </m:oMath>
                    </m:oMathPara>
                  </a14:m>
                  <a:endParaRPr lang="en-GB" sz="1600" dirty="0" err="1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5715" y="4108234"/>
                  <a:ext cx="399148" cy="294953"/>
                </a:xfrm>
                <a:prstGeom prst="rect">
                  <a:avLst/>
                </a:prstGeom>
                <a:blipFill>
                  <a:blip r:embed="rId8"/>
                  <a:stretch>
                    <a:fillRect l="-28571" r="-54762" b="-548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5A1EEF8-00CC-3E49-7C5C-E9439752DEE7}"/>
                    </a:ext>
                  </a:extLst>
                </p:cNvPr>
                <p:cNvSpPr txBox="1"/>
                <p:nvPr/>
              </p:nvSpPr>
              <p:spPr>
                <a:xfrm>
                  <a:off x="2704711" y="5736482"/>
                  <a:ext cx="248466" cy="294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>
                    <a:lnSpc>
                      <a:spcPts val="2300"/>
                    </a:lnSpc>
                    <a:spcBef>
                      <a:spcPts val="115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oMath>
                    </m:oMathPara>
                  </a14:m>
                  <a:endParaRPr lang="en-GB" sz="1400" dirty="0" err="1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11" y="5736482"/>
                  <a:ext cx="248466" cy="294953"/>
                </a:xfrm>
                <a:prstGeom prst="rect">
                  <a:avLst/>
                </a:prstGeom>
                <a:blipFill>
                  <a:blip r:embed="rId9"/>
                  <a:stretch>
                    <a:fillRect l="-38462" r="-61538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9358CA-9A93-5DC3-B0D2-50231BDD4B88}"/>
                    </a:ext>
                  </a:extLst>
                </p:cNvPr>
                <p:cNvSpPr txBox="1"/>
                <p:nvPr/>
              </p:nvSpPr>
              <p:spPr>
                <a:xfrm>
                  <a:off x="2704157" y="2617587"/>
                  <a:ext cx="347851" cy="294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>
                    <a:lnSpc>
                      <a:spcPts val="2300"/>
                    </a:lnSpc>
                    <a:spcBef>
                      <a:spcPts val="115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270</m:t>
                        </m:r>
                      </m:oMath>
                    </m:oMathPara>
                  </a14:m>
                  <a:endParaRPr lang="en-GB" sz="1400" dirty="0" err="1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157" y="2617587"/>
                  <a:ext cx="347851" cy="294953"/>
                </a:xfrm>
                <a:prstGeom prst="rect">
                  <a:avLst/>
                </a:prstGeom>
                <a:blipFill>
                  <a:blip r:embed="rId10"/>
                  <a:stretch>
                    <a:fillRect l="-27778" r="-61111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FD3FF57-85D6-0494-334E-76E5B20D49F8}"/>
                    </a:ext>
                  </a:extLst>
                </p:cNvPr>
                <p:cNvSpPr txBox="1"/>
                <p:nvPr/>
              </p:nvSpPr>
              <p:spPr>
                <a:xfrm>
                  <a:off x="1348482" y="4206153"/>
                  <a:ext cx="149080" cy="294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>
                    <a:lnSpc>
                      <a:spcPts val="2300"/>
                    </a:lnSpc>
                    <a:spcBef>
                      <a:spcPts val="115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sz="1400" dirty="0" err="1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8482" y="4206153"/>
                  <a:ext cx="149080" cy="294953"/>
                </a:xfrm>
                <a:prstGeom prst="rect">
                  <a:avLst/>
                </a:prstGeom>
                <a:blipFill>
                  <a:blip r:embed="rId11"/>
                  <a:stretch>
                    <a:fillRect l="-62500" r="-62500" b="-483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1D8A47-D096-03FC-C958-E9E4690BBA03}"/>
                    </a:ext>
                  </a:extLst>
                </p:cNvPr>
                <p:cNvSpPr txBox="1"/>
                <p:nvPr/>
              </p:nvSpPr>
              <p:spPr>
                <a:xfrm>
                  <a:off x="1836821" y="3634282"/>
                  <a:ext cx="538801" cy="294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pPr algn="l">
                    <a:lnSpc>
                      <a:spcPts val="2300"/>
                    </a:lnSpc>
                    <a:spcBef>
                      <a:spcPts val="115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B1EA"/>
                            </a:solidFill>
                            <a:latin typeface="Cambria Math" panose="02040503050406030204" pitchFamily="18" charset="0"/>
                          </a:rPr>
                          <m:t>𝑑𝑟𝑖𝑓𝑡</m:t>
                        </m:r>
                      </m:oMath>
                    </m:oMathPara>
                  </a14:m>
                  <a:endParaRPr lang="en-GB" sz="1600" dirty="0" err="1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6821" y="3634282"/>
                  <a:ext cx="538801" cy="294953"/>
                </a:xfrm>
                <a:prstGeom prst="rect">
                  <a:avLst/>
                </a:prstGeom>
                <a:blipFill>
                  <a:blip r:embed="rId12"/>
                  <a:stretch>
                    <a:fillRect l="-28070" r="-59649" b="-9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053971-A03D-DE32-857D-BB4F1740ADF6}"/>
                </a:ext>
              </a:extLst>
            </p:cNvPr>
            <p:cNvCxnSpPr/>
            <p:nvPr/>
          </p:nvCxnSpPr>
          <p:spPr>
            <a:xfrm flipH="1" flipV="1">
              <a:off x="1530478" y="4391837"/>
              <a:ext cx="218439" cy="0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Flowchart: Direct Access Storage 22">
              <a:extLst>
                <a:ext uri="{FF2B5EF4-FFF2-40B4-BE49-F238E27FC236}">
                  <a16:creationId xmlns:a16="http://schemas.microsoft.com/office/drawing/2014/main" id="{C7058B6E-0989-F817-E10E-B3B8634ADBBF}"/>
                </a:ext>
              </a:extLst>
            </p:cNvPr>
            <p:cNvSpPr/>
            <p:nvPr/>
          </p:nvSpPr>
          <p:spPr>
            <a:xfrm flipH="1">
              <a:off x="4071217" y="4224169"/>
              <a:ext cx="111700" cy="325182"/>
            </a:xfrm>
            <a:prstGeom prst="flowChartMagneticDrum">
              <a:avLst/>
            </a:prstGeom>
            <a:solidFill>
              <a:schemeClr val="accent5"/>
            </a:solidFill>
            <a:ln w="12700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Flowchart: Direct Access Storage 23">
              <a:extLst>
                <a:ext uri="{FF2B5EF4-FFF2-40B4-BE49-F238E27FC236}">
                  <a16:creationId xmlns:a16="http://schemas.microsoft.com/office/drawing/2014/main" id="{594BF428-B1F4-C72C-4421-D81F95408534}"/>
                </a:ext>
              </a:extLst>
            </p:cNvPr>
            <p:cNvSpPr/>
            <p:nvPr/>
          </p:nvSpPr>
          <p:spPr>
            <a:xfrm rot="5400000" flipV="1">
              <a:off x="2833160" y="3009393"/>
              <a:ext cx="111700" cy="325182"/>
            </a:xfrm>
            <a:prstGeom prst="flowChartMagneticDrum">
              <a:avLst/>
            </a:prstGeom>
            <a:solidFill>
              <a:schemeClr val="accent5"/>
            </a:solidFill>
            <a:ln w="12700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D650707-24BB-5724-1299-5D510AB045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2" y="3629937"/>
            <a:ext cx="2676150" cy="1370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A809D6-0C1E-1807-0A08-42EA4A4999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75" y="537187"/>
            <a:ext cx="1116246" cy="88388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D51197-6F14-A7B6-9A87-52C98F050D28}"/>
              </a:ext>
            </a:extLst>
          </p:cNvPr>
          <p:cNvCxnSpPr/>
          <p:nvPr/>
        </p:nvCxnSpPr>
        <p:spPr>
          <a:xfrm flipH="1">
            <a:off x="7182914" y="1225157"/>
            <a:ext cx="305135" cy="294216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DC42B1D1-3B34-DFF7-DF2D-0EA92B71867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434" y="1510801"/>
            <a:ext cx="2231574" cy="301505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F3DDF47-8422-2A3F-EC05-CA96ADFF47F0}"/>
              </a:ext>
            </a:extLst>
          </p:cNvPr>
          <p:cNvSpPr/>
          <p:nvPr/>
        </p:nvSpPr>
        <p:spPr>
          <a:xfrm>
            <a:off x="5441093" y="1823474"/>
            <a:ext cx="605396" cy="121134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7FC96C-7FDC-9F6E-452B-6B1D6AE828FF}"/>
              </a:ext>
            </a:extLst>
          </p:cNvPr>
          <p:cNvSpPr txBox="1"/>
          <p:nvPr/>
        </p:nvSpPr>
        <p:spPr>
          <a:xfrm>
            <a:off x="7764085" y="1349133"/>
            <a:ext cx="549635" cy="1879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rgbClr val="7030A0"/>
                </a:solidFill>
              </a:rPr>
              <a:t>0.1 s fill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CDD1C7-A05E-2FC2-A35D-218F03D307CE}"/>
              </a:ext>
            </a:extLst>
          </p:cNvPr>
          <p:cNvSpPr txBox="1"/>
          <p:nvPr/>
        </p:nvSpPr>
        <p:spPr>
          <a:xfrm>
            <a:off x="3542851" y="1134533"/>
            <a:ext cx="28635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Electrons are injected from edge-localized thermionic emitter.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After early turbulent phase (during injection), a coherent mode emerges, diagnosed with capacitive wall-probes.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Mode has one toroidal wavelength (</a:t>
            </a:r>
            <a:r>
              <a:rPr lang="en-US" sz="1400" i="1" dirty="0"/>
              <a:t>m=</a:t>
            </a:r>
            <a:r>
              <a:rPr lang="en-US" sz="1400" dirty="0"/>
              <a:t>1), but exhibits complicated frequency chirping.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is evidence of collective behavior of a confined electron plasma.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944526-CB16-6665-9B1A-3F5D72E36A7E}"/>
              </a:ext>
            </a:extLst>
          </p:cNvPr>
          <p:cNvSpPr txBox="1"/>
          <p:nvPr/>
        </p:nvSpPr>
        <p:spPr>
          <a:xfrm>
            <a:off x="4022073" y="4790084"/>
            <a:ext cx="331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Deller, et al, submitted to Phys. Plasmas (2026).</a:t>
            </a:r>
          </a:p>
        </p:txBody>
      </p:sp>
    </p:spTree>
    <p:extLst>
      <p:ext uri="{BB962C8B-B14F-4D97-AF65-F5344CB8AC3E}">
        <p14:creationId xmlns:p14="http://schemas.microsoft.com/office/powerpoint/2010/main" val="321256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7699-65BD-6C59-54E1-E7F23684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Diagnosing the electron plasma equilibrium with an electron beam probe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2C77E-85CB-F000-DD93-AE06BC88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13" y="2732627"/>
            <a:ext cx="2405048" cy="2177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F6337-57CF-DEF0-F59B-BAD1E02E9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342" y="1745990"/>
            <a:ext cx="1707338" cy="1598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66885D-CA64-CA9D-448B-F33FCC2B9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688" y="1964604"/>
            <a:ext cx="1800788" cy="16251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C3A29A-9FE0-DC28-3CB1-F5E27090FD29}"/>
              </a:ext>
            </a:extLst>
          </p:cNvPr>
          <p:cNvGrpSpPr/>
          <p:nvPr/>
        </p:nvGrpSpPr>
        <p:grpSpPr>
          <a:xfrm>
            <a:off x="3524648" y="3491661"/>
            <a:ext cx="2599765" cy="1651839"/>
            <a:chOff x="5915585" y="1299683"/>
            <a:chExt cx="2599765" cy="1651839"/>
          </a:xfrm>
          <a:solidFill>
            <a:schemeClr val="bg1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999D1F-51A1-ABD7-B69E-7DFAD2CC2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5585" y="1299683"/>
              <a:ext cx="2599765" cy="14429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9555A1-C42D-DCB0-1E21-85D423D3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8521" y="2715245"/>
              <a:ext cx="1952661" cy="23627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2369B6-D15B-E210-4D15-3BE41285CD96}"/>
              </a:ext>
            </a:extLst>
          </p:cNvPr>
          <p:cNvSpPr txBox="1"/>
          <p:nvPr/>
        </p:nvSpPr>
        <p:spPr>
          <a:xfrm>
            <a:off x="208061" y="1297174"/>
            <a:ext cx="33148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Diagnostic e-beam is sent down the axis.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Beam energy is ramped and transmitted current is collected on lifter.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Clear indication that F-coil becomes charged.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AA1B72-46DC-12C2-5B32-ED956D2B9D17}"/>
              </a:ext>
            </a:extLst>
          </p:cNvPr>
          <p:cNvSpPr txBox="1"/>
          <p:nvPr/>
        </p:nvSpPr>
        <p:spPr>
          <a:xfrm>
            <a:off x="3557240" y="1288521"/>
            <a:ext cx="2297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Sample transmitted current vs. beam energy.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12FF3D-76C5-215F-3CB6-6E48A321A63B}"/>
              </a:ext>
            </a:extLst>
          </p:cNvPr>
          <p:cNvSpPr txBox="1"/>
          <p:nvPr/>
        </p:nvSpPr>
        <p:spPr>
          <a:xfrm>
            <a:off x="5889314" y="1268017"/>
            <a:ext cx="3254686" cy="752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Beam stopping potential is measured during confinement, and as reciprocating probe is inserted.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21198-DC74-7A63-6B82-8B0A984C2188}"/>
              </a:ext>
            </a:extLst>
          </p:cNvPr>
          <p:cNvSpPr txBox="1"/>
          <p:nvPr/>
        </p:nvSpPr>
        <p:spPr>
          <a:xfrm>
            <a:off x="6081161" y="3643428"/>
            <a:ext cx="28289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trapped charge distribution can be backed out from the measured stopping potential as the probe is inserted (assuming a temperature).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228D1-6840-AF61-E054-B0DC8276A7D7}"/>
              </a:ext>
            </a:extLst>
          </p:cNvPr>
          <p:cNvSpPr txBox="1"/>
          <p:nvPr/>
        </p:nvSpPr>
        <p:spPr>
          <a:xfrm>
            <a:off x="4663587" y="355127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1 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37ABAE-C279-1325-EC5E-DAD623060DE1}"/>
              </a:ext>
            </a:extLst>
          </p:cNvPr>
          <p:cNvSpPr txBox="1"/>
          <p:nvPr/>
        </p:nvSpPr>
        <p:spPr>
          <a:xfrm>
            <a:off x="200973" y="4893047"/>
            <a:ext cx="331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Deller, et al, submitted to Phys. Plasmas (2026).</a:t>
            </a:r>
          </a:p>
        </p:txBody>
      </p:sp>
    </p:spTree>
    <p:extLst>
      <p:ext uri="{BB962C8B-B14F-4D97-AF65-F5344CB8AC3E}">
        <p14:creationId xmlns:p14="http://schemas.microsoft.com/office/powerpoint/2010/main" val="329195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07EC-A25B-FFCA-0AE8-B4F03BB8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Electrons and Positrons in an Optimized Stellarator (EPOS)</a:t>
            </a:r>
          </a:p>
        </p:txBody>
      </p:sp>
      <p:pic>
        <p:nvPicPr>
          <p:cNvPr id="4" name="Google Shape;58;p13" title="stray_field_wl_ratio4_R19_top_cropped.png">
            <a:extLst>
              <a:ext uri="{FF2B5EF4-FFF2-40B4-BE49-F238E27FC236}">
                <a16:creationId xmlns:a16="http://schemas.microsoft.com/office/drawing/2014/main" id="{B688D12F-4B01-39D9-EC59-FFD9C829FAB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181" y="1751516"/>
            <a:ext cx="3333135" cy="33168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9746F9-0508-EFB0-BF75-FC5B3E3A756C}"/>
              </a:ext>
            </a:extLst>
          </p:cNvPr>
          <p:cNvSpPr txBox="1"/>
          <p:nvPr/>
        </p:nvSpPr>
        <p:spPr>
          <a:xfrm>
            <a:off x="205164" y="1041611"/>
            <a:ext cx="6395130" cy="37343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1400" b="1" dirty="0">
                <a:solidFill>
                  <a:schemeClr val="accent5"/>
                </a:solidFill>
              </a:rPr>
              <a:t>Motivation:</a:t>
            </a:r>
          </a:p>
          <a:p>
            <a:pPr>
              <a:lnSpc>
                <a:spcPts val="2300"/>
              </a:lnSpc>
            </a:pPr>
            <a:r>
              <a:rPr lang="en-US" sz="1400" dirty="0"/>
              <a:t>Exploit technologies developed for APEX-LD (e.g., HTS coils, positron traps, drift injection) to investigate pair plasma confinement in a compact </a:t>
            </a:r>
            <a:r>
              <a:rPr lang="en-US" sz="1400" dirty="0" err="1"/>
              <a:t>stellarator</a:t>
            </a:r>
            <a:r>
              <a:rPr lang="en-US" sz="1400" dirty="0"/>
              <a:t>.</a:t>
            </a:r>
          </a:p>
          <a:p>
            <a:pPr>
              <a:lnSpc>
                <a:spcPts val="2300"/>
              </a:lnSpc>
            </a:pPr>
            <a:r>
              <a:rPr lang="en-US" sz="1400" b="1" dirty="0">
                <a:solidFill>
                  <a:schemeClr val="accent5"/>
                </a:solidFill>
              </a:rPr>
              <a:t>Goals: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Confine a low-energy electron-positron plasma for transport and stability studies.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Experimentally </a:t>
            </a:r>
            <a:r>
              <a:rPr lang="en-US" sz="1400" b="1" dirty="0">
                <a:solidFill>
                  <a:srgbClr val="FF0000"/>
                </a:solidFill>
              </a:rPr>
              <a:t>validate</a:t>
            </a:r>
            <a:r>
              <a:rPr lang="en-US" sz="1400" dirty="0"/>
              <a:t> state-of-the-art stellarator </a:t>
            </a:r>
            <a:r>
              <a:rPr lang="en-US" sz="1400" dirty="0">
                <a:solidFill>
                  <a:srgbClr val="FF0000"/>
                </a:solidFill>
              </a:rPr>
              <a:t>coil optimization</a:t>
            </a:r>
            <a:r>
              <a:rPr lang="en-US" sz="1400" dirty="0"/>
              <a:t> and advance </a:t>
            </a:r>
            <a:r>
              <a:rPr lang="en-US" sz="1400" dirty="0">
                <a:solidFill>
                  <a:srgbClr val="FF0000"/>
                </a:solidFill>
              </a:rPr>
              <a:t>non-planar HTS</a:t>
            </a:r>
            <a:r>
              <a:rPr lang="en-US" sz="1400" dirty="0"/>
              <a:t> coil technologies.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accent5"/>
                </a:solidFill>
              </a:rPr>
              <a:t>Requirements: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Small volume (limited number of positrons).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Good confinement (low neoclassical transport).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Drift injection access (weave lane).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High B-field for cyclotron cooling (HTS).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Buildable tolerances (HTS strain).</a:t>
            </a:r>
            <a:endParaRPr lang="en-GB" sz="1400" dirty="0" err="1"/>
          </a:p>
        </p:txBody>
      </p:sp>
    </p:spTree>
    <p:extLst>
      <p:ext uri="{BB962C8B-B14F-4D97-AF65-F5344CB8AC3E}">
        <p14:creationId xmlns:p14="http://schemas.microsoft.com/office/powerpoint/2010/main" val="443496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E9360-15BB-1095-C89D-C637D3F2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EPOS stellarator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BEE187-A093-48CF-91BE-3D22AA54F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91" t="13241" r="6930" b="4203"/>
          <a:stretch/>
        </p:blipFill>
        <p:spPr bwMode="auto">
          <a:xfrm>
            <a:off x="5909299" y="273844"/>
            <a:ext cx="2736483" cy="3495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CDA802-414A-D403-25B4-C2C0FD765F4E}"/>
              </a:ext>
            </a:extLst>
          </p:cNvPr>
          <p:cNvSpPr/>
          <p:nvPr/>
        </p:nvSpPr>
        <p:spPr>
          <a:xfrm>
            <a:off x="3069699" y="1054793"/>
            <a:ext cx="258682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Results</a:t>
            </a:r>
            <a:endParaRPr lang="en-US" sz="1400" i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22-coil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Field error &lt; 0.04%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HTS strain &lt; 0.1%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QS error &lt; 0.1%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Iota = 0.06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Feasible tolerances: ~ 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AA9C1-F693-7043-521B-EDECB27C26CD}"/>
              </a:ext>
            </a:extLst>
          </p:cNvPr>
          <p:cNvSpPr/>
          <p:nvPr/>
        </p:nvSpPr>
        <p:spPr>
          <a:xfrm>
            <a:off x="168306" y="1057013"/>
            <a:ext cx="308363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Target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Quasi-axisymmetric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 field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20 cm major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a/λ &gt;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 ~ 2 T on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Stray fields for positron injection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45986-DB63-6803-669B-117E5F1065EA}"/>
              </a:ext>
            </a:extLst>
          </p:cNvPr>
          <p:cNvSpPr/>
          <p:nvPr/>
        </p:nvSpPr>
        <p:spPr>
          <a:xfrm>
            <a:off x="125778" y="2718494"/>
            <a:ext cx="462964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Engineering considerations:</a:t>
            </a:r>
            <a:endParaRPr lang="en-US" sz="1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Cryogenic cooling (20K)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Ultra-high vacuum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Diagnostic access (gamma-rays)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Thermal expansion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Magnetic forces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Feasible tolerances and </a:t>
            </a:r>
            <a:r>
              <a:rPr lang="en-US" sz="1400" dirty="0" err="1"/>
              <a:t>windable</a:t>
            </a:r>
            <a:r>
              <a:rPr lang="en-US" sz="1400" dirty="0"/>
              <a:t> coils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Machinability and material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7C70BF-9FBD-C208-B704-E080D6D74F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168" y="2732434"/>
            <a:ext cx="1105663" cy="22686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392BE1-C168-E360-BFD8-C010B984B2D8}"/>
              </a:ext>
            </a:extLst>
          </p:cNvPr>
          <p:cNvSpPr/>
          <p:nvPr/>
        </p:nvSpPr>
        <p:spPr>
          <a:xfrm>
            <a:off x="5251721" y="3685987"/>
            <a:ext cx="2446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</a:rPr>
              <a:t>1</a:t>
            </a:r>
            <a:r>
              <a:rPr lang="en-US" sz="1600" b="1" baseline="30000" dirty="0">
                <a:solidFill>
                  <a:srgbClr val="FF0000"/>
                </a:solidFill>
              </a:rPr>
              <a:t>st</a:t>
            </a:r>
            <a:r>
              <a:rPr lang="en-US" sz="1600" b="1" dirty="0">
                <a:solidFill>
                  <a:srgbClr val="FF0000"/>
                </a:solidFill>
              </a:rPr>
              <a:t> test coil in the CNC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3F3991-C498-7CB2-4031-05AF9985324D}"/>
              </a:ext>
            </a:extLst>
          </p:cNvPr>
          <p:cNvCxnSpPr>
            <a:cxnSpLocks/>
          </p:cNvCxnSpPr>
          <p:nvPr/>
        </p:nvCxnSpPr>
        <p:spPr>
          <a:xfrm flipH="1" flipV="1">
            <a:off x="5124831" y="3255653"/>
            <a:ext cx="350641" cy="513588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38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6">
            <a:extLst>
              <a:ext uri="{FF2B5EF4-FFF2-40B4-BE49-F238E27FC236}">
                <a16:creationId xmlns:a16="http://schemas.microsoft.com/office/drawing/2014/main" id="{2A1D5C7E-632B-C4A3-E519-CE38AD12D681}"/>
              </a:ext>
            </a:extLst>
          </p:cNvPr>
          <p:cNvSpPr txBox="1"/>
          <p:nvPr/>
        </p:nvSpPr>
        <p:spPr>
          <a:xfrm>
            <a:off x="669524" y="1137310"/>
            <a:ext cx="8253068" cy="1083154"/>
          </a:xfrm>
          <a:prstGeom prst="rect">
            <a:avLst/>
          </a:prstGeom>
          <a:noFill/>
          <a:ln>
            <a:noFill/>
          </a:ln>
        </p:spPr>
        <p:txBody>
          <a:bodyPr wrap="square" lIns="0" tIns="108000" rIns="0" bIns="108000" rtlCol="0">
            <a:spAutoFit/>
          </a:bodyPr>
          <a:lstStyle/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E.V. Stenson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A. Deller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1,2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J.R. Danielson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S. </a:t>
            </a:r>
            <a:r>
              <a:rPr lang="en-US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ißl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1,3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A. Card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V.C. Bayer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P. Gil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P. Huslage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J. von der Linden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P. Steinbrunner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M.R. Stoneking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and C. Hugenschmidt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</a:t>
            </a:r>
            <a:endParaRPr lang="de-DE" sz="1600" kern="400" dirty="0">
              <a:solidFill>
                <a:schemeClr val="bg1">
                  <a:lumMod val="50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H. Higaki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, K. Michishio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, H. Saitoh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r>
              <a:rPr lang="de-DE" sz="16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 , and N. Oshima</a:t>
            </a:r>
            <a:r>
              <a:rPr lang="de-DE" sz="1600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</a:t>
            </a:r>
            <a:endParaRPr lang="de-DE" sz="1600" kern="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CC84F-EDA3-6B21-34C1-30FFFEFA5283}"/>
              </a:ext>
            </a:extLst>
          </p:cNvPr>
          <p:cNvSpPr txBox="1">
            <a:spLocks/>
          </p:cNvSpPr>
          <p:nvPr/>
        </p:nvSpPr>
        <p:spPr>
          <a:xfrm>
            <a:off x="658813" y="416158"/>
            <a:ext cx="9612984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DCA538"/>
                </a:solidFill>
                <a:latin typeface="Garamond" panose="02020404030301010803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Acknowledgements</a:t>
            </a:r>
            <a:br>
              <a:rPr lang="en-US" dirty="0"/>
            </a:br>
            <a:r>
              <a:rPr lang="en-US" sz="1900" dirty="0"/>
              <a:t>APEX collaboration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4ED0F-58F2-B150-3A1F-A3FAF211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70" y="2348091"/>
            <a:ext cx="2051148" cy="2010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3A3FA-2047-4196-ACB6-5F13D66153E1}"/>
              </a:ext>
            </a:extLst>
          </p:cNvPr>
          <p:cNvSpPr txBox="1"/>
          <p:nvPr/>
        </p:nvSpPr>
        <p:spPr>
          <a:xfrm>
            <a:off x="6654741" y="2036988"/>
            <a:ext cx="1958870" cy="26205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400" b="1" u="sng" dirty="0">
                <a:solidFill>
                  <a:schemeClr val="accent5"/>
                </a:solidFill>
              </a:rPr>
              <a:t>Cliff </a:t>
            </a:r>
            <a:r>
              <a:rPr lang="en-US" sz="1400" b="1" u="sng" dirty="0" err="1">
                <a:solidFill>
                  <a:schemeClr val="accent5"/>
                </a:solidFill>
              </a:rPr>
              <a:t>Surko</a:t>
            </a:r>
            <a:r>
              <a:rPr lang="en-US" sz="1400" b="1" u="sng" dirty="0">
                <a:solidFill>
                  <a:schemeClr val="accent5"/>
                </a:solidFill>
              </a:rPr>
              <a:t>, 1941 - 2024</a:t>
            </a:r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C5C7178E-8768-0123-A4A6-78C0886420AA}"/>
              </a:ext>
            </a:extLst>
          </p:cNvPr>
          <p:cNvSpPr txBox="1"/>
          <p:nvPr/>
        </p:nvSpPr>
        <p:spPr>
          <a:xfrm>
            <a:off x="644637" y="2081338"/>
            <a:ext cx="5632930" cy="1274297"/>
          </a:xfrm>
          <a:prstGeom prst="rect">
            <a:avLst/>
          </a:prstGeom>
          <a:noFill/>
          <a:ln>
            <a:noFill/>
          </a:ln>
        </p:spPr>
        <p:txBody>
          <a:bodyPr wrap="square" lIns="0" tIns="108000" rIns="0" bIns="108000" numCol="2" rtlCol="0">
            <a:noAutofit/>
          </a:bodyPr>
          <a:lstStyle/>
          <a:p>
            <a:pPr>
              <a:lnSpc>
                <a:spcPct val="120000"/>
              </a:lnSpc>
            </a:pP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Max-Planck-Institut für Plasmaphysik, </a:t>
            </a:r>
          </a:p>
          <a:p>
            <a:pPr>
              <a:lnSpc>
                <a:spcPct val="120000"/>
              </a:lnSpc>
            </a:pP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University </a:t>
            </a:r>
            <a:r>
              <a:rPr lang="de-DE" sz="1200" i="1" kern="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California San Diego, </a:t>
            </a:r>
          </a:p>
          <a:p>
            <a:pPr>
              <a:lnSpc>
                <a:spcPct val="120000"/>
              </a:lnSpc>
            </a:pP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Technische Universität München, </a:t>
            </a:r>
          </a:p>
          <a:p>
            <a:pPr>
              <a:lnSpc>
                <a:spcPct val="120000"/>
              </a:lnSpc>
            </a:pP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Lawrence University,</a:t>
            </a:r>
          </a:p>
          <a:p>
            <a:pPr>
              <a:lnSpc>
                <a:spcPct val="120000"/>
              </a:lnSpc>
            </a:pP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Hiroshima University,</a:t>
            </a:r>
            <a:b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AIST, </a:t>
            </a:r>
            <a:r>
              <a:rPr lang="de-DE" sz="1200" i="1" kern="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Tsukuba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b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University </a:t>
            </a:r>
            <a:r>
              <a:rPr lang="de-DE" sz="1200" i="1" kern="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of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Tokyo,</a:t>
            </a:r>
          </a:p>
          <a:p>
            <a:pPr>
              <a:lnSpc>
                <a:spcPct val="120000"/>
              </a:lnSpc>
            </a:pPr>
            <a:r>
              <a:rPr lang="de-DE" sz="1200" i="1" kern="4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r>
              <a:rPr lang="de-DE" sz="1200" i="1" kern="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THEA Energy</a:t>
            </a:r>
            <a:endParaRPr lang="de-DE" sz="1200" kern="400" dirty="0">
              <a:solidFill>
                <a:schemeClr val="bg1">
                  <a:lumMod val="50000"/>
                </a:schemeClr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004D479E-604B-BE6E-8E83-58ACEEA5F72D}"/>
              </a:ext>
            </a:extLst>
          </p:cNvPr>
          <p:cNvSpPr txBox="1">
            <a:spLocks/>
          </p:cNvSpPr>
          <p:nvPr/>
        </p:nvSpPr>
        <p:spPr>
          <a:xfrm>
            <a:off x="488912" y="3788693"/>
            <a:ext cx="5762120" cy="1162402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vert="horz" wrap="square" lIns="108000" tIns="252000" rIns="0" bIns="45720" rtlCol="0">
            <a:spAutoFit/>
          </a:bodyPr>
          <a:lstStyle>
            <a:lvl1pPr marL="0" marR="0" indent="0" algn="l" defTabSz="2271004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0" i="0" kern="600" spc="99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271004" rtl="0" eaLnBrk="1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kern="600" spc="99" baseline="0">
                <a:solidFill>
                  <a:srgbClr val="338985"/>
                </a:solidFill>
                <a:latin typeface="+mn-lt"/>
                <a:ea typeface="+mn-ea"/>
                <a:cs typeface="+mn-cs"/>
              </a:defRPr>
            </a:lvl2pPr>
            <a:lvl3pPr marL="445528" indent="-445528" algn="l" defTabSz="2271004" rtl="0" eaLnBrk="1" latinLnBrk="0" hangingPunct="1">
              <a:lnSpc>
                <a:spcPct val="100000"/>
              </a:lnSpc>
              <a:spcBef>
                <a:spcPts val="1490"/>
              </a:spcBef>
              <a:buFont typeface="Arial" panose="020B0604020202020204" pitchFamily="34" charset="0"/>
              <a:buChar char="•"/>
              <a:defRPr sz="3200" b="1" kern="400" spc="99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445528" indent="-445528" algn="l" defTabSz="2271004" rtl="0" eaLnBrk="1" latinLnBrk="0" hangingPunct="1">
              <a:lnSpc>
                <a:spcPct val="100000"/>
              </a:lnSpc>
              <a:spcBef>
                <a:spcPts val="1490"/>
              </a:spcBef>
              <a:buFont typeface="Arial" panose="020B0604020202020204" pitchFamily="34" charset="0"/>
              <a:buChar char="•"/>
              <a:defRPr sz="3200" kern="600" spc="99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7112" indent="-445528" algn="l" defTabSz="2271004" rtl="0" eaLnBrk="1" latinLnBrk="0" hangingPunct="1">
              <a:lnSpc>
                <a:spcPct val="100000"/>
              </a:lnSpc>
              <a:spcBef>
                <a:spcPts val="1490"/>
              </a:spcBef>
              <a:buFont typeface="Arial" panose="020B0604020202020204" pitchFamily="34" charset="0"/>
              <a:buChar char="•"/>
              <a:defRPr lang="de-DE" sz="3200" b="0" i="0" kern="600" spc="99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3785" indent="-709689" algn="l" defTabSz="2271004" rtl="0" eaLnBrk="1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3200" b="0" i="0" kern="600" spc="99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536209" algn="l" defTabSz="2271004" rtl="0" eaLnBrk="1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3200" b="0" i="1" kern="600" spc="99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2271004" rtl="0" eaLnBrk="1" latinLnBrk="0" hangingPunct="1">
              <a:lnSpc>
                <a:spcPct val="100000"/>
              </a:lnSpc>
              <a:spcBef>
                <a:spcPts val="1304"/>
              </a:spcBef>
              <a:spcAft>
                <a:spcPts val="0"/>
              </a:spcAft>
              <a:buSzPct val="110000"/>
              <a:buFont typeface=".SF NS Symbols Regular"/>
              <a:buNone/>
              <a:defRPr sz="2800" b="0" i="1" kern="600" spc="298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2271004" rtl="0" eaLnBrk="1" latinLnBrk="0" hangingPunct="1">
              <a:lnSpc>
                <a:spcPts val="2732"/>
              </a:lnSpc>
              <a:spcBef>
                <a:spcPts val="1304"/>
              </a:spcBef>
              <a:buFont typeface="Arial" panose="020B0604020202020204" pitchFamily="34" charset="0"/>
              <a:buNone/>
              <a:defRPr sz="1987" b="0" i="1" kern="600" spc="298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800"/>
              </a:spcBef>
            </a:pPr>
            <a:r>
              <a:rPr lang="en-US" altLang="en-US" sz="800" i="1" dirty="0"/>
              <a:t>This work has been carried out with support from the National Science Foundation (PHY-2206620), U. S. DOE (DE-SC0019271) and the UCSD Foundation; The work has also received funding from the European Research Council (ERC) under the European Union's Horizon 2020 research and innovation program (grant agreement No. 741322); and the Deutsche </a:t>
            </a:r>
            <a:r>
              <a:rPr lang="en-US" altLang="en-US" sz="800" i="1" dirty="0" err="1"/>
              <a:t>Forschungsgemeinschaft</a:t>
            </a:r>
            <a:r>
              <a:rPr lang="en-US" altLang="en-US" sz="800" i="1" dirty="0"/>
              <a:t>, (Hu 978/15-1 and Sa 2788/2-1). The views and opinions expressed herein do not necessarily reflect those of the European Commission.  The NEPOMUC positron beam facility is operated by FRM II at the Heinz Maier-Leibnitz </a:t>
            </a:r>
            <a:r>
              <a:rPr lang="en-US" altLang="en-US" sz="800" i="1" dirty="0" err="1"/>
              <a:t>Zentrum</a:t>
            </a:r>
            <a:r>
              <a:rPr lang="en-US" altLang="en-US" sz="800" i="1" dirty="0"/>
              <a:t> (MLZ), </a:t>
            </a:r>
            <a:r>
              <a:rPr lang="en-US" altLang="en-US" sz="800" i="1" dirty="0" err="1"/>
              <a:t>Garching</a:t>
            </a:r>
            <a:r>
              <a:rPr lang="en-US" altLang="en-US" sz="800" i="1" dirty="0"/>
              <a:t>, Germany.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AA278-5BE5-8956-6134-F11F441B0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845" y="4474385"/>
            <a:ext cx="1122117" cy="645466"/>
          </a:xfrm>
          <a:prstGeom prst="rect">
            <a:avLst/>
          </a:prstGeom>
        </p:spPr>
      </p:pic>
      <p:sp>
        <p:nvSpPr>
          <p:cNvPr id="13" name="Textfeld 6">
            <a:extLst>
              <a:ext uri="{FF2B5EF4-FFF2-40B4-BE49-F238E27FC236}">
                <a16:creationId xmlns:a16="http://schemas.microsoft.com/office/drawing/2014/main" id="{5AB64C26-8EBD-5A88-3B06-26ECFCBAA5AC}"/>
              </a:ext>
            </a:extLst>
          </p:cNvPr>
          <p:cNvSpPr txBox="1"/>
          <p:nvPr/>
        </p:nvSpPr>
        <p:spPr>
          <a:xfrm>
            <a:off x="582918" y="3103006"/>
            <a:ext cx="5574108" cy="813978"/>
          </a:xfrm>
          <a:prstGeom prst="rect">
            <a:avLst/>
          </a:prstGeom>
          <a:noFill/>
          <a:ln>
            <a:noFill/>
          </a:ln>
        </p:spPr>
        <p:txBody>
          <a:bodyPr wrap="square" lIns="0" tIns="108000" rIns="0" bIns="1080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kern="400" dirty="0">
                <a:solidFill>
                  <a:schemeClr val="accent1"/>
                </a:solidFill>
                <a:ea typeface="Roboto" panose="02000000000000000000" pitchFamily="2" charset="0"/>
                <a:cs typeface="Arial" panose="020B0604020202020204" pitchFamily="34" charset="0"/>
              </a:rPr>
              <a:t>APEX Alumni: 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U. </a:t>
            </a:r>
            <a:r>
              <a:rPr lang="de-DE" sz="1100" kern="400" dirty="0" err="1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Hergenhahn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, X.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Sarasola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J. Horn-</a:t>
            </a:r>
            <a:r>
              <a:rPr lang="de-DE" sz="1100" kern="400" dirty="0" err="1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Stanja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, C.W. Rogge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N. Belmore, S. Ghosh, 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M. Singer, M. Singer, S. K</a:t>
            </a:r>
            <a:r>
              <a:rPr lang="az-Cyrl-AZ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ӧ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nig, T. Schuler, L. </a:t>
            </a:r>
            <a:r>
              <a:rPr lang="de-DE" sz="1100" kern="400" dirty="0" err="1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Schweikhard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, J. Smoniewski, T. </a:t>
            </a:r>
            <a:r>
              <a:rPr lang="de-DE" sz="1100" kern="400" dirty="0" err="1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Sunn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 Pedersen, &amp; C.M. </a:t>
            </a:r>
            <a:r>
              <a:rPr lang="de-DE" sz="1100" kern="400" dirty="0" err="1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Surko</a:t>
            </a:r>
            <a:r>
              <a:rPr lang="de-DE" sz="1100" kern="400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14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F10B-A479-032F-A1BD-6CDEBF0A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Mass-asymmetry is the source of instability in magnetized plasmas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03879-FD31-B734-2EF0-38502535E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61" y="1390482"/>
            <a:ext cx="3273316" cy="3060893"/>
          </a:xfrm>
        </p:spPr>
        <p:txBody>
          <a:bodyPr>
            <a:normAutofit/>
          </a:bodyPr>
          <a:lstStyle/>
          <a:p>
            <a:r>
              <a:rPr lang="en-US" sz="1600" dirty="0"/>
              <a:t>In ion-electron plasmas, the spatial and temporal scales for ion and electron dynamics differ by ~ two orders of magnitude due to mass asymmetry.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Mass asymmetry is source of instabilities that lead to turbulence and transport.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31F1F-3312-3AE3-EDE4-565568938630}"/>
              </a:ext>
            </a:extLst>
          </p:cNvPr>
          <p:cNvSpPr txBox="1"/>
          <p:nvPr/>
        </p:nvSpPr>
        <p:spPr>
          <a:xfrm>
            <a:off x="688657" y="3971956"/>
            <a:ext cx="67476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i="1" dirty="0"/>
              <a:t>Hypothesis (supported by much theory): A mass-symmetric magnetized plasma will be much more stable and therefore better confined than a mass-asymmetric plasma.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0BB7D-805E-7EE5-E547-FAFF544CF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321" y="1306153"/>
            <a:ext cx="2370999" cy="26381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B60F89-938E-4D60-A8A9-C06289A84EB4}"/>
              </a:ext>
            </a:extLst>
          </p:cNvPr>
          <p:cNvSpPr txBox="1"/>
          <p:nvPr/>
        </p:nvSpPr>
        <p:spPr>
          <a:xfrm>
            <a:off x="6557283" y="986454"/>
            <a:ext cx="2437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Example: coupling of density and electric potential fluctuations.</a:t>
            </a:r>
          </a:p>
          <a:p>
            <a:endParaRPr lang="en-US" sz="1600" dirty="0"/>
          </a:p>
          <a:p>
            <a:r>
              <a:rPr lang="en-US" sz="1600" dirty="0"/>
              <a:t>Light electrons leave a density perturbation faster, creating an electric field.</a:t>
            </a:r>
          </a:p>
          <a:p>
            <a:endParaRPr lang="en-US" sz="1600" dirty="0"/>
          </a:p>
          <a:p>
            <a:r>
              <a:rPr lang="en-US" sz="1600" dirty="0">
                <a:sym typeface="Wingdings" panose="05000000000000000000" pitchFamily="2" charset="2"/>
              </a:rPr>
              <a:t>In magnetized plasmas with density gradient  drift wave (or “universal”) instability.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FB542-DF8E-FF1B-4732-9AEBF4F48D6F}"/>
              </a:ext>
            </a:extLst>
          </p:cNvPr>
          <p:cNvSpPr txBox="1"/>
          <p:nvPr/>
        </p:nvSpPr>
        <p:spPr>
          <a:xfrm>
            <a:off x="3766797" y="4835723"/>
            <a:ext cx="3936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M.R. Stoneking, et al., J. Plasma Phys. </a:t>
            </a:r>
            <a:r>
              <a:rPr lang="en-US" sz="1200" b="1" dirty="0"/>
              <a:t>86</a:t>
            </a:r>
            <a:r>
              <a:rPr lang="en-US" sz="1200" dirty="0"/>
              <a:t>, 155860601 (2020).</a:t>
            </a:r>
          </a:p>
        </p:txBody>
      </p:sp>
    </p:spTree>
    <p:extLst>
      <p:ext uri="{BB962C8B-B14F-4D97-AF65-F5344CB8AC3E}">
        <p14:creationId xmlns:p14="http://schemas.microsoft.com/office/powerpoint/2010/main" val="426292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1411-0BF1-0A08-E483-4F7686AB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 physics of mass-symmetric plasmas is predicted to be simple.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21612A-0C81-ED0E-F623-F9D8DD73DC9B}"/>
              </a:ext>
            </a:extLst>
          </p:cNvPr>
          <p:cNvGrpSpPr/>
          <p:nvPr/>
        </p:nvGrpSpPr>
        <p:grpSpPr>
          <a:xfrm>
            <a:off x="1724570" y="1360327"/>
            <a:ext cx="2955777" cy="3435631"/>
            <a:chOff x="1047135" y="1423219"/>
            <a:chExt cx="4122718" cy="44315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504905-A162-2B5D-EE34-09442F275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882"/>
            <a:stretch/>
          </p:blipFill>
          <p:spPr>
            <a:xfrm>
              <a:off x="1122935" y="1423219"/>
              <a:ext cx="4046918" cy="44315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3BF049-799B-89E2-F253-BAC6CEF0C9E4}"/>
                </a:ext>
              </a:extLst>
            </p:cNvPr>
            <p:cNvSpPr/>
            <p:nvPr/>
          </p:nvSpPr>
          <p:spPr>
            <a:xfrm>
              <a:off x="1047135" y="1423219"/>
              <a:ext cx="324465" cy="439368"/>
            </a:xfrm>
            <a:prstGeom prst="rect">
              <a:avLst/>
            </a:pr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6083BE-0929-AB43-B9F9-9CF6E5F1F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08" r="-1619"/>
          <a:stretch/>
        </p:blipFill>
        <p:spPr>
          <a:xfrm>
            <a:off x="4650604" y="1411993"/>
            <a:ext cx="2753276" cy="3408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4DB71D-50B3-DA50-AA94-F1BA387EB515}"/>
                  </a:ext>
                </a:extLst>
              </p:cNvPr>
              <p:cNvSpPr txBox="1"/>
              <p:nvPr/>
            </p:nvSpPr>
            <p:spPr>
              <a:xfrm>
                <a:off x="677631" y="1668503"/>
                <a:ext cx="1042273" cy="2949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𝑖𝑜𝑛</m:t>
                          </m:r>
                        </m:sub>
                      </m:sSub>
                      <m:r>
                        <a:rPr lang="en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4DB71D-50B3-DA50-AA94-F1BA387EB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31" y="1668503"/>
                <a:ext cx="1042273" cy="294953"/>
              </a:xfrm>
              <a:prstGeom prst="rect">
                <a:avLst/>
              </a:prstGeom>
              <a:blipFill>
                <a:blip r:embed="rId3"/>
                <a:stretch>
                  <a:fillRect l="-409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ADBE4B-90A0-692C-AFCB-22F70C9720DE}"/>
                  </a:ext>
                </a:extLst>
              </p:cNvPr>
              <p:cNvSpPr txBox="1"/>
              <p:nvPr/>
            </p:nvSpPr>
            <p:spPr>
              <a:xfrm>
                <a:off x="7420383" y="1661327"/>
                <a:ext cx="903709" cy="2949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ADBE4B-90A0-692C-AFCB-22F70C972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83" y="1661327"/>
                <a:ext cx="903709" cy="294953"/>
              </a:xfrm>
              <a:prstGeom prst="rect">
                <a:avLst/>
              </a:prstGeom>
              <a:blipFill>
                <a:blip r:embed="rId4"/>
                <a:stretch>
                  <a:fillRect l="-201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806B5CF-62AE-6A2D-E8D0-079FEEB32330}"/>
              </a:ext>
            </a:extLst>
          </p:cNvPr>
          <p:cNvSpPr/>
          <p:nvPr/>
        </p:nvSpPr>
        <p:spPr>
          <a:xfrm>
            <a:off x="391984" y="1393940"/>
            <a:ext cx="1613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CMA diagram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D7FB97-9C1B-D718-E527-6FFCB755F78D}"/>
              </a:ext>
            </a:extLst>
          </p:cNvPr>
          <p:cNvCxnSpPr/>
          <p:nvPr/>
        </p:nvCxnSpPr>
        <p:spPr>
          <a:xfrm rot="5400000" flipH="1" flipV="1">
            <a:off x="2540409" y="4362600"/>
            <a:ext cx="14177" cy="8805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A872F2F-88D1-A622-C5EF-8CEB1C014147}"/>
              </a:ext>
            </a:extLst>
          </p:cNvPr>
          <p:cNvSpPr txBox="1"/>
          <p:nvPr/>
        </p:nvSpPr>
        <p:spPr>
          <a:xfrm>
            <a:off x="2143540" y="4833480"/>
            <a:ext cx="447238" cy="25039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000" b="1" dirty="0">
                <a:solidFill>
                  <a:srgbClr val="337777"/>
                </a:solidFill>
              </a:rPr>
              <a:t>density</a:t>
            </a:r>
            <a:endParaRPr lang="en-GB" sz="1000" b="1" dirty="0" err="1">
              <a:solidFill>
                <a:srgbClr val="337777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5CC0DD-7D0C-08FA-2C3D-40978C4A8DEC}"/>
              </a:ext>
            </a:extLst>
          </p:cNvPr>
          <p:cNvCxnSpPr/>
          <p:nvPr/>
        </p:nvCxnSpPr>
        <p:spPr>
          <a:xfrm flipV="1">
            <a:off x="1892165" y="3573660"/>
            <a:ext cx="14177" cy="8805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0E4612-E0DA-B527-4981-1997CC6E7477}"/>
              </a:ext>
            </a:extLst>
          </p:cNvPr>
          <p:cNvSpPr txBox="1"/>
          <p:nvPr/>
        </p:nvSpPr>
        <p:spPr>
          <a:xfrm rot="16200000">
            <a:off x="1227056" y="3935496"/>
            <a:ext cx="859210" cy="25039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000" b="1" dirty="0">
                <a:solidFill>
                  <a:srgbClr val="337777"/>
                </a:solidFill>
              </a:rPr>
              <a:t>magnetic field</a:t>
            </a:r>
            <a:endParaRPr lang="en-GB" sz="1000" b="1" dirty="0" err="1">
              <a:solidFill>
                <a:srgbClr val="33777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48FC5B-3905-9E94-DDA1-6FE9CC342275}"/>
              </a:ext>
            </a:extLst>
          </p:cNvPr>
          <p:cNvSpPr/>
          <p:nvPr/>
        </p:nvSpPr>
        <p:spPr>
          <a:xfrm>
            <a:off x="7287553" y="1397088"/>
            <a:ext cx="10610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Pair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56296-0CDC-1504-0741-44964B5B70B8}"/>
              </a:ext>
            </a:extLst>
          </p:cNvPr>
          <p:cNvSpPr txBox="1"/>
          <p:nvPr/>
        </p:nvSpPr>
        <p:spPr>
          <a:xfrm>
            <a:off x="7365085" y="2117807"/>
            <a:ext cx="15993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symmetry reduces complexity and eliminates sources of instability.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D52465-DBBB-9299-B343-1F6756C046C0}"/>
              </a:ext>
            </a:extLst>
          </p:cNvPr>
          <p:cNvSpPr txBox="1"/>
          <p:nvPr/>
        </p:nvSpPr>
        <p:spPr>
          <a:xfrm>
            <a:off x="125978" y="2154069"/>
            <a:ext cx="1569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asymmetry is a source of complexity and instability in ion-electron plasma.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C187B-E759-D66D-2430-5DB0F0168374}"/>
              </a:ext>
            </a:extLst>
          </p:cNvPr>
          <p:cNvSpPr txBox="1"/>
          <p:nvPr/>
        </p:nvSpPr>
        <p:spPr>
          <a:xfrm>
            <a:off x="4016828" y="4857750"/>
            <a:ext cx="3734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E.V. Stenson, et al., J. Plasma Phys. </a:t>
            </a:r>
            <a:r>
              <a:rPr lang="en-US" sz="1200" b="1" dirty="0"/>
              <a:t>83</a:t>
            </a:r>
            <a:r>
              <a:rPr lang="en-US" sz="1200" dirty="0"/>
              <a:t>, 595830106 (2017)</a:t>
            </a:r>
          </a:p>
        </p:txBody>
      </p:sp>
    </p:spTree>
    <p:extLst>
      <p:ext uri="{BB962C8B-B14F-4D97-AF65-F5344CB8AC3E}">
        <p14:creationId xmlns:p14="http://schemas.microsoft.com/office/powerpoint/2010/main" val="137997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66C3-F8DA-2BA7-1383-1A7E2F01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Choosing electron-positron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25CC-E45F-4A64-CCC6-5964E42D5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4463612" cy="3021479"/>
          </a:xfrm>
        </p:spPr>
        <p:txBody>
          <a:bodyPr/>
          <a:lstStyle/>
          <a:p>
            <a:r>
              <a:rPr lang="en-US" dirty="0"/>
              <a:t>Exact mass symmetry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Light particles are easily magnetized.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Positrons are available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sometimes in some places.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C42B0-AADE-65F7-B937-3C3DC362B8E9}"/>
              </a:ext>
            </a:extLst>
          </p:cNvPr>
          <p:cNvSpPr txBox="1"/>
          <p:nvPr/>
        </p:nvSpPr>
        <p:spPr>
          <a:xfrm>
            <a:off x="4270871" y="3008449"/>
            <a:ext cx="457200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0" i="1" u="none" strike="noStrike" baseline="0" dirty="0">
                <a:latin typeface="Arial" panose="020B0604020202020204" pitchFamily="34" charset="0"/>
              </a:rPr>
              <a:t>“We should not expect to find [anti-electrons] in nature, on account of their rapid rate of recombination with electrons, but if they could be produced experimentally in high-vacuum they would be quite stable and amenable to observation.” </a:t>
            </a:r>
            <a:r>
              <a:rPr lang="en-US" sz="1400" b="0" i="0" u="none" strike="noStrike" baseline="0" dirty="0">
                <a:latin typeface="Arial" panose="020B0604020202020204" pitchFamily="34" charset="0"/>
              </a:rPr>
              <a:t>P.A.M. Dirac (1931)</a:t>
            </a:r>
            <a:endParaRPr lang="en-US" sz="1400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08A3F90-5671-6E99-CD6A-D23FDF46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3" y="3533005"/>
            <a:ext cx="1159193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06CC2-B316-D7B7-E308-6B0BC6FBDC1B}"/>
              </a:ext>
            </a:extLst>
          </p:cNvPr>
          <p:cNvSpPr txBox="1"/>
          <p:nvPr/>
        </p:nvSpPr>
        <p:spPr>
          <a:xfrm>
            <a:off x="655966" y="4611324"/>
            <a:ext cx="10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wikipedia.org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ACC27-C092-B4F6-ADD3-EF94773E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280" y="1567683"/>
            <a:ext cx="2557182" cy="478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E73E2B-C0B0-187B-0E2E-E389852871D5}"/>
              </a:ext>
            </a:extLst>
          </p:cNvPr>
          <p:cNvSpPr txBox="1"/>
          <p:nvPr/>
        </p:nvSpPr>
        <p:spPr>
          <a:xfrm>
            <a:off x="5226267" y="1173421"/>
            <a:ext cx="162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Dirac equation: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FD6DF0-AF02-B7CD-C8D7-49124BEFB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669" y="1971035"/>
            <a:ext cx="3878317" cy="1021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ABE97C-BFB3-ABA2-02A9-90D3E76F97AD}"/>
              </a:ext>
            </a:extLst>
          </p:cNvPr>
          <p:cNvSpPr txBox="1"/>
          <p:nvPr/>
        </p:nvSpPr>
        <p:spPr>
          <a:xfrm>
            <a:off x="2750288" y="4352151"/>
            <a:ext cx="5160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Small numbers of positrons can be confined / are stable for &gt; 3 days.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Haarsman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Abdullah, and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Gabrielse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PRL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75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806 (1995).</a:t>
            </a:r>
          </a:p>
        </p:txBody>
      </p:sp>
    </p:spTree>
    <p:extLst>
      <p:ext uri="{BB962C8B-B14F-4D97-AF65-F5344CB8AC3E}">
        <p14:creationId xmlns:p14="http://schemas.microsoft.com/office/powerpoint/2010/main" val="322482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1B59-B150-0A7C-59F1-EF179B70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Annihilation is not an impediment to doing plasma physics with electrons and positrons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C9436-552F-2A83-4719-5B39141C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99" y="1507756"/>
            <a:ext cx="3871223" cy="2943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A320F-AD14-48BC-21B2-50D50142D08D}"/>
              </a:ext>
            </a:extLst>
          </p:cNvPr>
          <p:cNvSpPr txBox="1"/>
          <p:nvPr/>
        </p:nvSpPr>
        <p:spPr>
          <a:xfrm>
            <a:off x="118288" y="1585650"/>
            <a:ext cx="2795034" cy="286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Radiative recombination / Ps formation </a:t>
            </a:r>
            <a:r>
              <a:rPr lang="en-US" sz="1600" dirty="0">
                <a:sym typeface="Wingdings" panose="05000000000000000000" pitchFamily="2" charset="2"/>
              </a:rPr>
              <a:t> annihilation</a:t>
            </a:r>
            <a:r>
              <a:rPr lang="en-US" sz="1600" dirty="0"/>
              <a:t> limits timescales to hours at low 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Charge exchange Ps formation </a:t>
            </a:r>
            <a:r>
              <a:rPr lang="en-US" sz="1600" dirty="0">
                <a:sym typeface="Wingdings" panose="05000000000000000000" pitchFamily="2" charset="2"/>
              </a:rPr>
              <a:t> annihilation could limit timescales to seconds at higher temperatures (and bad vacuum conditions).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F63A8-F20B-C71B-1047-3D2C38B050B4}"/>
              </a:ext>
            </a:extLst>
          </p:cNvPr>
          <p:cNvSpPr txBox="1"/>
          <p:nvPr/>
        </p:nvSpPr>
        <p:spPr>
          <a:xfrm>
            <a:off x="3766797" y="4835723"/>
            <a:ext cx="3936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M.R. Stoneking, et al., J. Plasma Phys. </a:t>
            </a:r>
            <a:r>
              <a:rPr lang="en-US" sz="1200" b="1" dirty="0"/>
              <a:t>86</a:t>
            </a:r>
            <a:r>
              <a:rPr lang="en-US" sz="1200" dirty="0"/>
              <a:t>, 155860601 (2020).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BA0E8B-74D1-85A7-E3AA-4D9FE6DB6038}"/>
                  </a:ext>
                </a:extLst>
              </p:cNvPr>
              <p:cNvSpPr txBox="1"/>
              <p:nvPr/>
            </p:nvSpPr>
            <p:spPr>
              <a:xfrm>
                <a:off x="6993411" y="1445642"/>
                <a:ext cx="2026389" cy="325050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en-US" sz="1400" dirty="0">
                    <a:solidFill>
                      <a:srgbClr val="7030A0"/>
                    </a:solidFill>
                  </a:rPr>
                  <a:t>direct annihilation</a:t>
                </a:r>
              </a:p>
              <a:p>
                <a:pPr algn="ctr">
                  <a:lnSpc>
                    <a:spcPts val="23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→2</m:t>
                    </m:r>
                    <m:r>
                      <a:rPr lang="en-US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400" dirty="0">
                    <a:solidFill>
                      <a:srgbClr val="7030A0"/>
                    </a:solidFill>
                  </a:rPr>
                  <a:t> (511 </a:t>
                </a:r>
                <a:r>
                  <a:rPr lang="en-GB" sz="1400" dirty="0" err="1">
                    <a:solidFill>
                      <a:srgbClr val="7030A0"/>
                    </a:solidFill>
                  </a:rPr>
                  <a:t>keV</a:t>
                </a:r>
                <a:r>
                  <a:rPr lang="en-GB" sz="1400" dirty="0">
                    <a:solidFill>
                      <a:srgbClr val="7030A0"/>
                    </a:solidFill>
                  </a:rPr>
                  <a:t>)</a:t>
                </a: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charge exchange</a:t>
                </a: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𝑃𝑠</m:t>
                      </m:r>
                    </m:oMath>
                  </m:oMathPara>
                </a14:m>
                <a:endParaRPr lang="en-US" sz="14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en-US" sz="1400" i="1" dirty="0">
                    <a:solidFill>
                      <a:schemeClr val="accent5">
                        <a:lumMod val="75000"/>
                      </a:schemeClr>
                    </a:solidFill>
                  </a:rPr>
                  <a:t>3-body recombination</a:t>
                </a: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Ps</m:t>
                      </m:r>
                      <m:r>
                        <a:rPr lang="en-US" sz="14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en-US" sz="1400" dirty="0">
                    <a:solidFill>
                      <a:srgbClr val="00B050"/>
                    </a:solidFill>
                  </a:rPr>
                  <a:t>radiative recombination</a:t>
                </a: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Ps</m:t>
                      </m:r>
                      <m:r>
                        <a:rPr lang="en-US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sz="1400" dirty="0" err="1">
                  <a:solidFill>
                    <a:srgbClr val="00B050"/>
                  </a:solidFill>
                </a:endParaRPr>
              </a:p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endParaRPr lang="en-GB" sz="1600" dirty="0" err="1">
                  <a:solidFill>
                    <a:srgbClr val="EF7C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BA0E8B-74D1-85A7-E3AA-4D9FE6DB6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411" y="1445642"/>
                <a:ext cx="2026389" cy="3250505"/>
              </a:xfrm>
              <a:prstGeom prst="rect">
                <a:avLst/>
              </a:prstGeom>
              <a:blipFill>
                <a:blip r:embed="rId3"/>
                <a:stretch>
                  <a:fillRect l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541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A0AD-B1A4-1E29-7D85-3B46AD15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~10</a:t>
            </a:r>
            <a:r>
              <a:rPr lang="en-US" baseline="30000" dirty="0"/>
              <a:t>10</a:t>
            </a:r>
            <a:r>
              <a:rPr lang="en-US" dirty="0"/>
              <a:t> low energy (&lt;10 eV) positrons with low energy spread (&lt; 1 eV).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D77D97-53F8-FE46-8FF2-0CAD94F6E0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3112" y="1539940"/>
                <a:ext cx="7995088" cy="359692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Target parameters:</a:t>
                </a:r>
              </a:p>
              <a:p>
                <a:pPr lvl="1"/>
                <a:r>
                  <a:rPr lang="en-US" sz="1600" dirty="0"/>
                  <a:t>Density, typical of non-neutral plasma experiments: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Temperature: low (to increase collective effects):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~ 1 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Plasma size: small (to reduce required number of positrons while reaching collective regime), but not too small (to make it difficult to diagnose):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~ 20 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16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Magnetic field:  large (to magnetize plasma and enhance cyclotron cooling):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Number of positrons required: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D77D97-53F8-FE46-8FF2-0CAD94F6E0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3112" y="1539940"/>
                <a:ext cx="7995088" cy="3596920"/>
              </a:xfrm>
              <a:blipFill>
                <a:blip r:embed="rId2"/>
                <a:stretch>
                  <a:fillRect l="-457" t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91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8DF3-B10B-D4F1-EE42-D2361AC6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 for magnetic traps</a:t>
            </a:r>
          </a:p>
        </p:txBody>
      </p:sp>
      <p:pic>
        <p:nvPicPr>
          <p:cNvPr id="3074" name="Picture 2" descr="Magnetosphere - Mission Juno">
            <a:extLst>
              <a:ext uri="{FF2B5EF4-FFF2-40B4-BE49-F238E27FC236}">
                <a16:creationId xmlns:a16="http://schemas.microsoft.com/office/drawing/2014/main" id="{745FCF1A-2AAD-0922-7A06-7824F7A8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5" y="1783664"/>
            <a:ext cx="3138540" cy="176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CBBE12-FEBC-B4E2-710A-EAD69159AD8D}"/>
              </a:ext>
            </a:extLst>
          </p:cNvPr>
          <p:cNvSpPr txBox="1"/>
          <p:nvPr/>
        </p:nvSpPr>
        <p:spPr>
          <a:xfrm>
            <a:off x="479511" y="3624969"/>
            <a:ext cx="39413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https://www.missionjuno.swri.edu/jupiter/magnetosphere/</a:t>
            </a:r>
          </a:p>
        </p:txBody>
      </p:sp>
      <p:pic>
        <p:nvPicPr>
          <p:cNvPr id="3076" name="Picture 4" descr="World premiere in fusion research: high-energy particles generated by radio  waves in Wendelstein 7-X">
            <a:extLst>
              <a:ext uri="{FF2B5EF4-FFF2-40B4-BE49-F238E27FC236}">
                <a16:creationId xmlns:a16="http://schemas.microsoft.com/office/drawing/2014/main" id="{E53D844D-9B88-0A9A-0EDB-942464B3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04" y="1659822"/>
            <a:ext cx="3234667" cy="19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ECB8C-8FBB-C10D-2B7D-D2345796B4BB}"/>
              </a:ext>
            </a:extLst>
          </p:cNvPr>
          <p:cNvSpPr txBox="1"/>
          <p:nvPr/>
        </p:nvSpPr>
        <p:spPr>
          <a:xfrm>
            <a:off x="5180436" y="3626069"/>
            <a:ext cx="2632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Max Planck Institute for Plasma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4CDA6-3751-2359-BB0F-032B00CDC877}"/>
              </a:ext>
            </a:extLst>
          </p:cNvPr>
          <p:cNvSpPr txBox="1"/>
          <p:nvPr/>
        </p:nvSpPr>
        <p:spPr>
          <a:xfrm>
            <a:off x="220714" y="1053904"/>
            <a:ext cx="3721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nature: </a:t>
            </a:r>
          </a:p>
          <a:p>
            <a:pPr lvl="1"/>
            <a:r>
              <a:rPr lang="en-US" dirty="0"/>
              <a:t>magnetic dipole/magnetosphere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095DF-2004-26F2-1940-92D5C9580C2A}"/>
              </a:ext>
            </a:extLst>
          </p:cNvPr>
          <p:cNvSpPr txBox="1"/>
          <p:nvPr/>
        </p:nvSpPr>
        <p:spPr>
          <a:xfrm>
            <a:off x="5308132" y="1066037"/>
            <a:ext cx="1600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fusion: </a:t>
            </a:r>
          </a:p>
          <a:p>
            <a:pPr lvl="1"/>
            <a:r>
              <a:rPr lang="en-US" dirty="0"/>
              <a:t>stellarator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067ED7-B4FA-A0FB-469F-C7EAB7B5A73C}"/>
              </a:ext>
            </a:extLst>
          </p:cNvPr>
          <p:cNvSpPr txBox="1"/>
          <p:nvPr/>
        </p:nvSpPr>
        <p:spPr>
          <a:xfrm>
            <a:off x="504497" y="3948164"/>
            <a:ext cx="6742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configurations:</a:t>
            </a:r>
          </a:p>
          <a:p>
            <a:pPr marL="800100" lvl="1" indent="-342900">
              <a:buAutoNum type="arabicParenR"/>
            </a:pPr>
            <a:r>
              <a:rPr lang="en-US" dirty="0"/>
              <a:t>Do NOT require plasma currents </a:t>
            </a:r>
          </a:p>
          <a:p>
            <a:pPr marL="800100" lvl="1" indent="-342900">
              <a:buAutoNum type="arabicParenR"/>
            </a:pPr>
            <a:r>
              <a:rPr lang="en-US" dirty="0"/>
              <a:t>Can confine un-neutralized combinations of charged particles</a:t>
            </a:r>
          </a:p>
        </p:txBody>
      </p:sp>
    </p:spTree>
    <p:extLst>
      <p:ext uri="{BB962C8B-B14F-4D97-AF65-F5344CB8AC3E}">
        <p14:creationId xmlns:p14="http://schemas.microsoft.com/office/powerpoint/2010/main" val="3186493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3674990-CDC3-9637-9685-B8B467EE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55" r="50788"/>
          <a:stretch/>
        </p:blipFill>
        <p:spPr>
          <a:xfrm>
            <a:off x="2037966" y="2542903"/>
            <a:ext cx="2285740" cy="205412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E539C-1261-B94F-4C49-C8C608D7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58" y="139836"/>
            <a:ext cx="8326164" cy="8995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 Positron Electron </a:t>
            </a:r>
            <a:r>
              <a:rPr lang="en-US" dirty="0" err="1"/>
              <a:t>eXperiment</a:t>
            </a:r>
            <a:r>
              <a:rPr lang="en-US" dirty="0"/>
              <a:t> (APEX): Grand Scheme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C4F45B-C379-C913-9304-A9A74C258B87}"/>
              </a:ext>
            </a:extLst>
          </p:cNvPr>
          <p:cNvCxnSpPr/>
          <p:nvPr/>
        </p:nvCxnSpPr>
        <p:spPr>
          <a:xfrm flipH="1" flipV="1">
            <a:off x="8515572" y="2386809"/>
            <a:ext cx="350216" cy="29649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27E62E-0ABA-7A4C-451A-231D48DD8ED7}"/>
                  </a:ext>
                </a:extLst>
              </p:cNvPr>
              <p:cNvSpPr txBox="1"/>
              <p:nvPr/>
            </p:nvSpPr>
            <p:spPr>
              <a:xfrm>
                <a:off x="8767173" y="2701681"/>
                <a:ext cx="321691" cy="2949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l"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 err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27E62E-0ABA-7A4C-451A-231D48DD8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173" y="2701681"/>
                <a:ext cx="321691" cy="294953"/>
              </a:xfrm>
              <a:prstGeom prst="rect">
                <a:avLst/>
              </a:prstGeom>
              <a:blipFill>
                <a:blip r:embed="rId3"/>
                <a:stretch>
                  <a:fillRect l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BE577B-7549-CB85-C7AF-28BA0628F0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012" y="1403762"/>
            <a:ext cx="1159625" cy="1639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D5079B-8B15-8058-BBD6-B5CCAFE67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22281" y="3240435"/>
            <a:ext cx="2462175" cy="1376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6CCF3-13D1-D12A-F0A5-446F6F05A728}"/>
              </a:ext>
            </a:extLst>
          </p:cNvPr>
          <p:cNvSpPr txBox="1"/>
          <p:nvPr/>
        </p:nvSpPr>
        <p:spPr>
          <a:xfrm>
            <a:off x="7381864" y="1096875"/>
            <a:ext cx="897682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b="1" dirty="0">
                <a:solidFill>
                  <a:srgbClr val="005555"/>
                </a:solidFill>
              </a:rPr>
              <a:t>APEX-LD</a:t>
            </a:r>
            <a:endParaRPr lang="en-GB" sz="1600" i="1" dirty="0" err="1">
              <a:solidFill>
                <a:srgbClr val="00555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8C235-3C57-EB15-66DF-E7894081811A}"/>
              </a:ext>
            </a:extLst>
          </p:cNvPr>
          <p:cNvSpPr txBox="1"/>
          <p:nvPr/>
        </p:nvSpPr>
        <p:spPr>
          <a:xfrm>
            <a:off x="7094719" y="2977584"/>
            <a:ext cx="1512637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b="1" dirty="0">
                <a:solidFill>
                  <a:srgbClr val="005555"/>
                </a:solidFill>
              </a:rPr>
              <a:t>EPOS</a:t>
            </a:r>
            <a:endParaRPr lang="en-GB" sz="1600" i="1" dirty="0" err="1">
              <a:solidFill>
                <a:srgbClr val="00555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0ECEE6-DDC8-BCFF-ECB0-56162A44B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67" y="1229008"/>
            <a:ext cx="1457233" cy="10936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E6946F-B85D-A0F7-4474-48E0C52C9FAF}"/>
              </a:ext>
            </a:extLst>
          </p:cNvPr>
          <p:cNvSpPr txBox="1"/>
          <p:nvPr/>
        </p:nvSpPr>
        <p:spPr>
          <a:xfrm>
            <a:off x="299255" y="6076545"/>
            <a:ext cx="617157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chemeClr val="bg1"/>
                </a:solidFill>
              </a:rPr>
              <a:t>FRM II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CB671-B7CA-2EB3-74E9-3C191EB1C4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71275" y="857481"/>
            <a:ext cx="952133" cy="193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F9C146-C39F-BB63-438D-C5D51C8D8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33" y="1168556"/>
            <a:ext cx="1182014" cy="1136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4D5295-1C36-E3C6-E6E2-3F8F478A075E}"/>
              </a:ext>
            </a:extLst>
          </p:cNvPr>
          <p:cNvSpPr txBox="1"/>
          <p:nvPr/>
        </p:nvSpPr>
        <p:spPr>
          <a:xfrm>
            <a:off x="2097119" y="2290895"/>
            <a:ext cx="1072269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/>
              <a:t>10</a:t>
            </a:r>
            <a:r>
              <a:rPr lang="en-US" sz="1600" baseline="30000" dirty="0"/>
              <a:t>6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pulse (1 Hz)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0FF3B0-8618-2993-73DF-69B17CA3A526}"/>
              </a:ext>
            </a:extLst>
          </p:cNvPr>
          <p:cNvSpPr txBox="1"/>
          <p:nvPr/>
        </p:nvSpPr>
        <p:spPr>
          <a:xfrm>
            <a:off x="3251235" y="2275133"/>
            <a:ext cx="1257156" cy="5642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/>
              <a:t>10</a:t>
            </a:r>
            <a:r>
              <a:rPr lang="en-US" sz="1600" baseline="30000" dirty="0"/>
              <a:t>8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pulse (1/min)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32F599-9E3D-58CD-2F09-12BBAB642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9" r="15233"/>
          <a:stretch/>
        </p:blipFill>
        <p:spPr>
          <a:xfrm>
            <a:off x="6462190" y="1968856"/>
            <a:ext cx="778619" cy="2643673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C87247E-21CA-F7ED-4350-A64C3C18BAB1}"/>
              </a:ext>
            </a:extLst>
          </p:cNvPr>
          <p:cNvGrpSpPr>
            <a:grpSpLocks noChangeAspect="1"/>
          </p:cNvGrpSpPr>
          <p:nvPr/>
        </p:nvGrpSpPr>
        <p:grpSpPr>
          <a:xfrm>
            <a:off x="4988037" y="2546283"/>
            <a:ext cx="1440103" cy="1982755"/>
            <a:chOff x="6762306" y="2220003"/>
            <a:chExt cx="1920137" cy="264367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EEC78C-AB38-9921-E7CA-DF1F51DCA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325" r="24035"/>
            <a:stretch/>
          </p:blipFill>
          <p:spPr>
            <a:xfrm>
              <a:off x="6762306" y="2220003"/>
              <a:ext cx="1920137" cy="264367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66CF86D-E99D-2488-9045-8A39F2748AA7}"/>
                </a:ext>
              </a:extLst>
            </p:cNvPr>
            <p:cNvSpPr/>
            <p:nvPr/>
          </p:nvSpPr>
          <p:spPr>
            <a:xfrm>
              <a:off x="7587222" y="4222748"/>
              <a:ext cx="309004" cy="123921"/>
            </a:xfrm>
            <a:prstGeom prst="rect">
              <a:avLst/>
            </a:pr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GB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1EF05FF-FD33-E535-EC09-6D8715436074}"/>
                </a:ext>
              </a:extLst>
            </p:cNvPr>
            <p:cNvSpPr txBox="1"/>
            <p:nvPr/>
          </p:nvSpPr>
          <p:spPr>
            <a:xfrm>
              <a:off x="7622699" y="3982668"/>
              <a:ext cx="470600" cy="2976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US" sz="1000" b="1" dirty="0"/>
                <a:t>MCT</a:t>
              </a:r>
              <a:endParaRPr lang="en-GB" sz="1000" b="1" dirty="0" err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4095B6-B6F2-6E40-58D1-ECF081489AB1}"/>
              </a:ext>
            </a:extLst>
          </p:cNvPr>
          <p:cNvGrpSpPr>
            <a:grpSpLocks noChangeAspect="1"/>
          </p:cNvGrpSpPr>
          <p:nvPr/>
        </p:nvGrpSpPr>
        <p:grpSpPr>
          <a:xfrm>
            <a:off x="303668" y="2566073"/>
            <a:ext cx="1074902" cy="2643288"/>
            <a:chOff x="821963" y="1180947"/>
            <a:chExt cx="1433203" cy="3524381"/>
          </a:xfrm>
          <a:solidFill>
            <a:schemeClr val="bg1"/>
          </a:solidFill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E7CE1E9-4497-CBCE-AEDA-6E00AC257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33" r="86720"/>
            <a:stretch/>
          </p:blipFill>
          <p:spPr>
            <a:xfrm>
              <a:off x="821963" y="1180947"/>
              <a:ext cx="1433203" cy="2643669"/>
            </a:xfrm>
            <a:prstGeom prst="rect">
              <a:avLst/>
            </a:prstGeom>
            <a:grpFill/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BD110B7-1A25-794E-D94E-31C4CA8A21C1}"/>
                </a:ext>
              </a:extLst>
            </p:cNvPr>
            <p:cNvSpPr/>
            <p:nvPr/>
          </p:nvSpPr>
          <p:spPr>
            <a:xfrm>
              <a:off x="1180674" y="4534163"/>
              <a:ext cx="434005" cy="171165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327F5F-77C2-0EB9-8133-EE5EE067EF09}"/>
                  </a:ext>
                </a:extLst>
              </p:cNvPr>
              <p:cNvSpPr txBox="1"/>
              <p:nvPr/>
            </p:nvSpPr>
            <p:spPr>
              <a:xfrm>
                <a:off x="228523" y="2299186"/>
                <a:ext cx="1863587" cy="5696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</a:pPr>
                <a:r>
                  <a:rPr lang="en-US" sz="1600" dirty="0"/>
                  <a:t>5 </a:t>
                </a:r>
                <a:r>
                  <a:rPr lang="en-DE" sz="1600" dirty="0"/>
                  <a:t>× </a:t>
                </a:r>
                <a:r>
                  <a:rPr lang="en-US" sz="1600" dirty="0"/>
                  <a:t>10</a:t>
                </a:r>
                <a:r>
                  <a:rPr lang="en-US" sz="1600" baseline="30000" dirty="0"/>
                  <a:t>7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600" dirty="0"/>
                  <a:t>/s @ 5-20 eV</a:t>
                </a:r>
              </a:p>
              <a:p>
                <a:pPr>
                  <a:lnSpc>
                    <a:spcPts val="2300"/>
                  </a:lnSpc>
                </a:pPr>
                <a:r>
                  <a:rPr lang="en-US" sz="1600" dirty="0"/>
                  <a:t>8 </a:t>
                </a:r>
                <a:r>
                  <a:rPr lang="en-US" sz="1600" dirty="0" err="1"/>
                  <a:t>pA</a:t>
                </a:r>
                <a:r>
                  <a:rPr lang="en-US" sz="1600" dirty="0"/>
                  <a:t>, DC, 2-3 mm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GB" sz="1600" dirty="0" err="1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327F5F-77C2-0EB9-8133-EE5EE067E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23" y="2299186"/>
                <a:ext cx="1863587" cy="569643"/>
              </a:xfrm>
              <a:prstGeom prst="rect">
                <a:avLst/>
              </a:prstGeom>
              <a:blipFill>
                <a:blip r:embed="rId9"/>
                <a:stretch>
                  <a:fillRect l="-6536" t="-6383" r="-5556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38103D9-783F-6ECE-674E-03CEEE1BC65E}"/>
              </a:ext>
            </a:extLst>
          </p:cNvPr>
          <p:cNvSpPr txBox="1"/>
          <p:nvPr/>
        </p:nvSpPr>
        <p:spPr>
          <a:xfrm>
            <a:off x="5018229" y="2314878"/>
            <a:ext cx="1479874" cy="5690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dirty="0"/>
              <a:t>10</a:t>
            </a:r>
            <a:r>
              <a:rPr lang="en-US" sz="1600" baseline="30000" dirty="0"/>
              <a:t>10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delivered at 1/hour</a:t>
            </a:r>
            <a:endParaRPr lang="en-GB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4E1730-6E29-8E78-8A88-1C927F97E9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1" r="79726"/>
          <a:stretch/>
        </p:blipFill>
        <p:spPr>
          <a:xfrm>
            <a:off x="1193822" y="2272155"/>
            <a:ext cx="802761" cy="2643673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7EA13E-A70A-BC09-4656-7F4D6473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1" r="79726"/>
          <a:stretch/>
        </p:blipFill>
        <p:spPr>
          <a:xfrm>
            <a:off x="4323179" y="2246448"/>
            <a:ext cx="802761" cy="2643673"/>
          </a:xfrm>
          <a:prstGeom prst="rect">
            <a:avLst/>
          </a:prstGeom>
          <a:noFill/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C94D72-D437-589F-487D-5F3280B90594}"/>
              </a:ext>
            </a:extLst>
          </p:cNvPr>
          <p:cNvCxnSpPr/>
          <p:nvPr/>
        </p:nvCxnSpPr>
        <p:spPr>
          <a:xfrm flipH="1">
            <a:off x="8515572" y="3063436"/>
            <a:ext cx="350216" cy="29649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37B6D9-9DDA-4F34-1106-1D9CFFFF67C3}"/>
              </a:ext>
            </a:extLst>
          </p:cNvPr>
          <p:cNvSpPr txBox="1"/>
          <p:nvPr/>
        </p:nvSpPr>
        <p:spPr>
          <a:xfrm>
            <a:off x="2792016" y="4390384"/>
            <a:ext cx="3140464" cy="58990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91440" tIns="0" rIns="9144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200" dirty="0">
                <a:solidFill>
                  <a:schemeClr val="bg1"/>
                </a:solidFill>
              </a:rPr>
              <a:t>Accumulation in traps with increasing confinement time &amp; space-charge capacity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4EF28-CD7A-CF21-BD2F-E4E446C581D2}"/>
              </a:ext>
            </a:extLst>
          </p:cNvPr>
          <p:cNvCxnSpPr/>
          <p:nvPr/>
        </p:nvCxnSpPr>
        <p:spPr>
          <a:xfrm flipH="1" flipV="1">
            <a:off x="2111299" y="4234631"/>
            <a:ext cx="683920" cy="149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E7EC13-9CE5-A79B-0A5F-C7F4D0D22D22}"/>
              </a:ext>
            </a:extLst>
          </p:cNvPr>
          <p:cNvSpPr txBox="1"/>
          <p:nvPr/>
        </p:nvSpPr>
        <p:spPr>
          <a:xfrm>
            <a:off x="263479" y="1185816"/>
            <a:ext cx="1569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FRM II reactor at TUM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677A39-2FD7-A80E-0BFB-DFEA0E3D61F4}"/>
              </a:ext>
            </a:extLst>
          </p:cNvPr>
          <p:cNvCxnSpPr/>
          <p:nvPr/>
        </p:nvCxnSpPr>
        <p:spPr>
          <a:xfrm flipV="1">
            <a:off x="5950842" y="4170327"/>
            <a:ext cx="378630" cy="214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BE17F7-7507-509B-B215-75FD5B198F09}"/>
              </a:ext>
            </a:extLst>
          </p:cNvPr>
          <p:cNvSpPr txBox="1"/>
          <p:nvPr/>
        </p:nvSpPr>
        <p:spPr>
          <a:xfrm>
            <a:off x="5093705" y="1109222"/>
            <a:ext cx="805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Prototype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D86E3F-208E-3FBF-112F-931BFF882B72}"/>
              </a:ext>
            </a:extLst>
          </p:cNvPr>
          <p:cNvSpPr txBox="1"/>
          <p:nvPr/>
        </p:nvSpPr>
        <p:spPr>
          <a:xfrm>
            <a:off x="2324973" y="1124501"/>
            <a:ext cx="1781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Surko</a:t>
            </a:r>
            <a:r>
              <a:rPr lang="en-US" sz="1200" dirty="0"/>
              <a:t> trap &amp; accumulator</a:t>
            </a:r>
          </a:p>
        </p:txBody>
      </p:sp>
    </p:spTree>
    <p:extLst>
      <p:ext uri="{BB962C8B-B14F-4D97-AF65-F5344CB8AC3E}">
        <p14:creationId xmlns:p14="http://schemas.microsoft.com/office/powerpoint/2010/main" val="80049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_ppt_template_widescreen" id="{0D142983-F001-C446-BE12-62205E697A71}" vid="{1619CA31-A0D8-D04A-9734-53EE44227C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199dd0-de36-4209-903f-fae6e6c7ae9f" xsi:nil="true"/>
    <lcf76f155ced4ddcb4097134ff3c332f xmlns="2452e07f-c61e-496a-9e8d-261fcbdfd3e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2F1D3AD259C4BB65C5B328F658D8A" ma:contentTypeVersion="13" ma:contentTypeDescription="Create a new document." ma:contentTypeScope="" ma:versionID="79c0d22a559189a4e3bc19fff37e9207">
  <xsd:schema xmlns:xsd="http://www.w3.org/2001/XMLSchema" xmlns:xs="http://www.w3.org/2001/XMLSchema" xmlns:p="http://schemas.microsoft.com/office/2006/metadata/properties" xmlns:ns2="2452e07f-c61e-496a-9e8d-261fcbdfd3ea" xmlns:ns3="70199dd0-de36-4209-903f-fae6e6c7ae9f" targetNamespace="http://schemas.microsoft.com/office/2006/metadata/properties" ma:root="true" ma:fieldsID="e020cddb48581d52c4a39fc33cde2530" ns2:_="" ns3:_="">
    <xsd:import namespace="2452e07f-c61e-496a-9e8d-261fcbdfd3ea"/>
    <xsd:import namespace="70199dd0-de36-4209-903f-fae6e6c7ae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2e07f-c61e-496a-9e8d-261fcbdfd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ba6de02-b541-48bf-8a60-6e70a4dc5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99dd0-de36-4209-903f-fae6e6c7ae9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1487bd6-05c6-4213-b992-d1c296220d06}" ma:internalName="TaxCatchAll" ma:showField="CatchAllData" ma:web="70199dd0-de36-4209-903f-fae6e6c7ae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08754C-577B-427D-A2B0-B52FAF752FFF}">
  <ds:schemaRefs>
    <ds:schemaRef ds:uri="http://purl.org/dc/elements/1.1/"/>
    <ds:schemaRef ds:uri="70199dd0-de36-4209-903f-fae6e6c7ae9f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452e07f-c61e-496a-9e8d-261fcbdfd3e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6C8B257-112D-40D7-8F16-2DD84CDC74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389B36-B9CF-4343-8F33-37F2EA75D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52e07f-c61e-496a-9e8d-261fcbdfd3ea"/>
    <ds:schemaRef ds:uri="70199dd0-de36-4209-903f-fae6e6c7ae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LU_ppt_template_widescreen (2)</Template>
  <TotalTime>10367</TotalTime>
  <Words>2597</Words>
  <Application>Microsoft Office PowerPoint</Application>
  <PresentationFormat>On-screen Show (16:9)</PresentationFormat>
  <Paragraphs>338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ArialUnicodeMS</vt:lpstr>
      <vt:lpstr>Calibri</vt:lpstr>
      <vt:lpstr>Cambria Math</vt:lpstr>
      <vt:lpstr>Courier New</vt:lpstr>
      <vt:lpstr>Garamond</vt:lpstr>
      <vt:lpstr>Georgia</vt:lpstr>
      <vt:lpstr>Times New Roman</vt:lpstr>
      <vt:lpstr>Wingdings</vt:lpstr>
      <vt:lpstr>Office Theme</vt:lpstr>
      <vt:lpstr>Electron Plasmas and Positron Bunches in Levitating and Supported Magnetic Dipole Traps</vt:lpstr>
      <vt:lpstr>What do plasma physicists care about?</vt:lpstr>
      <vt:lpstr>Mass-asymmetry is the source of instability in magnetized plasmas</vt:lpstr>
      <vt:lpstr>Wave physics of mass-symmetric plasmas is predicted to be simple.</vt:lpstr>
      <vt:lpstr>Choosing electron-positron plasma</vt:lpstr>
      <vt:lpstr>Annihilation is not an impediment to doing plasma physics with electrons and positrons</vt:lpstr>
      <vt:lpstr>Need ~1010 low energy (&lt;10 eV) positrons with low energy spread (&lt; 1 eV).</vt:lpstr>
      <vt:lpstr>Two options for magnetic traps</vt:lpstr>
      <vt:lpstr>A Positron Electron eXperiment (APEX): Grand Scheme</vt:lpstr>
      <vt:lpstr>Experiments in a Permanent (Supported) Magnetic Dipole Trap</vt:lpstr>
      <vt:lpstr>Charged Particle Motion in a Dipole Field</vt:lpstr>
      <vt:lpstr>ExB drift technique for injection</vt:lpstr>
      <vt:lpstr>The presence of an electron space charge does NOT impede positron injection</vt:lpstr>
      <vt:lpstr>Confinement of positrons in a supported dipole trap  switch off the ExB potentials</vt:lpstr>
      <vt:lpstr>Positron pulses  using annihilation signal to observe positronium formation</vt:lpstr>
      <vt:lpstr>Positron pulses  using annihilation signal to diagnose distinct trapped populations</vt:lpstr>
      <vt:lpstr>Levitating dipole  allow passing orbits </vt:lpstr>
      <vt:lpstr>Design and operation of a levitating dipole trap</vt:lpstr>
      <vt:lpstr>High-temperature Superconducting Coils</vt:lpstr>
      <vt:lpstr>Cooling and Charging the F-coil</vt:lpstr>
      <vt:lpstr>Stabilizing the Levitation</vt:lpstr>
      <vt:lpstr>Visualizing Field Lines and Particle Motion using Helium</vt:lpstr>
      <vt:lpstr>Electron plasma experiments in the levitating trap</vt:lpstr>
      <vt:lpstr>Diagnosing the electron plasma equilibrium with an electron beam probe</vt:lpstr>
      <vt:lpstr>Electrons and Positrons in an Optimized Stellarator (EPOS)</vt:lpstr>
      <vt:lpstr>EPOS stellarator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Title Slide</dc:title>
  <dc:creator>Matthew R. Stoneking</dc:creator>
  <cp:lastModifiedBy>Matthew R. Stoneking</cp:lastModifiedBy>
  <cp:revision>2</cp:revision>
  <dcterms:created xsi:type="dcterms:W3CDTF">2026-03-16T13:08:19Z</dcterms:created>
  <dcterms:modified xsi:type="dcterms:W3CDTF">2026-03-25T12:33:28Z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0x0101006322F1D3AD259C4BB65C5B328F658D8A</vt:lpwstr>
  </property>
  <property fmtid="{D5CDD505-2E9C-101B-9397-08002B2CF9AE}" pid="3" name="MediaServiceImageTags">
    <vt:lpwstr/>
  </property>
</Properties>
</file>