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344" r:id="rId2"/>
    <p:sldId id="350" r:id="rId3"/>
    <p:sldId id="360" r:id="rId4"/>
    <p:sldId id="352" r:id="rId5"/>
    <p:sldId id="306" r:id="rId6"/>
    <p:sldId id="292" r:id="rId7"/>
    <p:sldId id="365" r:id="rId8"/>
    <p:sldId id="308" r:id="rId9"/>
    <p:sldId id="259" r:id="rId10"/>
    <p:sldId id="357" r:id="rId11"/>
    <p:sldId id="359" r:id="rId12"/>
    <p:sldId id="313" r:id="rId13"/>
    <p:sldId id="312" r:id="rId14"/>
    <p:sldId id="366" r:id="rId15"/>
    <p:sldId id="356" r:id="rId16"/>
    <p:sldId id="334" r:id="rId17"/>
    <p:sldId id="325" r:id="rId18"/>
    <p:sldId id="281" r:id="rId19"/>
    <p:sldId id="368" r:id="rId20"/>
    <p:sldId id="355" r:id="rId21"/>
    <p:sldId id="363" r:id="rId22"/>
    <p:sldId id="364" r:id="rId23"/>
    <p:sldId id="298" r:id="rId24"/>
    <p:sldId id="367" r:id="rId25"/>
    <p:sldId id="295" r:id="rId26"/>
    <p:sldId id="296" r:id="rId2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s mitteneder" initials="jm" lastIdx="1" clrIdx="0">
    <p:extLst>
      <p:ext uri="{19B8F6BF-5375-455C-9EA6-DF929625EA0E}">
        <p15:presenceInfo xmlns:p15="http://schemas.microsoft.com/office/powerpoint/2012/main" userId="1a1a876b4f32d8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E00"/>
    <a:srgbClr val="32EA16"/>
    <a:srgbClr val="8DB88D"/>
    <a:srgbClr val="463AB7"/>
    <a:srgbClr val="6A6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1487" autoAdjust="0"/>
  </p:normalViewPr>
  <p:slideViewPr>
    <p:cSldViewPr snapToGrid="0">
      <p:cViewPr varScale="1">
        <p:scale>
          <a:sx n="78" d="100"/>
          <a:sy n="78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E19A8-BD0A-40FC-9EFF-D322F6197503}" type="datetimeFigureOut">
              <a:rPr lang="en-DE" smtClean="0"/>
              <a:t>03/24/2026</a:t>
            </a:fld>
            <a:endParaRPr lang="en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F4BFC-8A20-48FE-A5D1-EA8265311883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25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724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78864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232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/>
              <a:t>Aufbau SPM Erklären (Wichtig Strahleigenschaft an Übergabe Punkt)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Messungen dauern mehrere Wochen -&gt; ab an NEPOMUC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Intensität 2 Größenordnungen besser, aber Öffnungswinkel größer -&gt; Zusätzlicher </a:t>
            </a:r>
            <a:r>
              <a:rPr lang="de-DE" dirty="0" err="1"/>
              <a:t>Remoderator</a:t>
            </a: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Aufzug+ Beschleuniger für gleiche Strahleigenschaften an Übergabe Punkt</a:t>
            </a:r>
          </a:p>
          <a:p>
            <a:r>
              <a:rPr lang="de-DE" dirty="0"/>
              <a:t>SPM ein Instrument an der </a:t>
            </a:r>
            <a:r>
              <a:rPr lang="de-DE" dirty="0" err="1"/>
              <a:t>Positronenquelle</a:t>
            </a:r>
            <a:r>
              <a:rPr lang="de-DE" dirty="0"/>
              <a:t> NEPOMUC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455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2846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6FA1-A543-5D2A-E19A-B26CD0E4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F214EC-D1FB-DF37-9AC6-F83E0C8DA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1BBF85-F051-FEF8-3AA7-1034F8DCE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 err="1"/>
              <a:t>Resonazkurve</a:t>
            </a:r>
            <a:r>
              <a:rPr lang="de-DE" dirty="0"/>
              <a:t>, </a:t>
            </a:r>
            <a:r>
              <a:rPr lang="de-DE" dirty="0" err="1"/>
              <a:t>Pickupsignal</a:t>
            </a:r>
            <a:r>
              <a:rPr lang="de-DE" dirty="0"/>
              <a:t> und SWR, keine Nebenresonanzen o.ä.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Genauer hinschauen, bestimmen von Q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Erfolg mit Q und 56 Watt Amplitude von 10 kV erreicht -&gt; Erwärmung Regelung nötig für stabiles Signal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Zwei Regelkreisläufe für Amplitude und Resonanzfrequenz, Erklärung Aufbau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de-DE" dirty="0"/>
              <a:t>Amplitude: Regelung über Signalquelle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de-DE" dirty="0"/>
              <a:t>Frequenz:  Vergleich Phasenlage </a:t>
            </a:r>
            <a:r>
              <a:rPr lang="de-DE" dirty="0" err="1"/>
              <a:t>Siganlquelle</a:t>
            </a:r>
            <a:r>
              <a:rPr lang="de-DE" dirty="0"/>
              <a:t> und </a:t>
            </a:r>
            <a:r>
              <a:rPr lang="de-DE" dirty="0" err="1"/>
              <a:t>Pickupsignal</a:t>
            </a:r>
            <a:endParaRPr lang="de-DE" dirty="0"/>
          </a:p>
          <a:p>
            <a:pPr marL="228600" lvl="0" indent="-228600">
              <a:buFont typeface="+mj-lt"/>
              <a:buAutoNum type="arabicPeriod"/>
            </a:pPr>
            <a:r>
              <a:rPr lang="de-DE" dirty="0"/>
              <a:t>Hoch Stabiles Signal ausreichend für </a:t>
            </a:r>
            <a:r>
              <a:rPr lang="de-DE" dirty="0" err="1"/>
              <a:t>Positronenaufzug</a:t>
            </a:r>
            <a:endParaRPr lang="de-DE" dirty="0"/>
          </a:p>
          <a:p>
            <a:pPr marL="0" lvl="0" indent="0">
              <a:buFont typeface="+mj-lt"/>
              <a:buNone/>
            </a:pPr>
            <a:r>
              <a:rPr lang="de-DE" dirty="0"/>
              <a:t>Überleitung: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5CD68C-CE67-B7DC-2017-79C89A230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994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Convolution</a:t>
            </a:r>
            <a:r>
              <a:rPr lang="de-DE" dirty="0"/>
              <a:t> </a:t>
            </a:r>
            <a:r>
              <a:rPr lang="de-DE" dirty="0" err="1"/>
              <a:t>faltung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134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ÜBERGANG: kann ich damit ortsaufgelöste PALS Messungen machen.</a:t>
            </a:r>
          </a:p>
          <a:p>
            <a:r>
              <a:rPr lang="de-DE" dirty="0"/>
              <a:t>Aus Lebensdauerspektren Häufigkeit und mittlere Lebensdauer, damit Defekttyp</a:t>
            </a:r>
          </a:p>
          <a:p>
            <a:r>
              <a:rPr lang="de-DE" dirty="0"/>
              <a:t>ÜBERGANG: Ein Gerät mit diesen Eigenschaften gab es schon mal… das SPM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6721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736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706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/>
              <a:t>Aufbau SPM Erklären (Wichtig Strahleigenschaft an Übergabe Punkt)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Messungen dauern mehrere Wochen -&gt; ab an NEPOMUC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Intensität 2 Größenordnungen besser, aber Öffnungswinkel größer -&gt; Zusätzlicher </a:t>
            </a:r>
            <a:r>
              <a:rPr lang="de-DE" dirty="0" err="1"/>
              <a:t>Remoderator</a:t>
            </a: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Aufzug+ Beschleuniger für gleiche Strahleigenschaften an Übergabe Punkt</a:t>
            </a:r>
          </a:p>
          <a:p>
            <a:r>
              <a:rPr lang="de-DE" dirty="0"/>
              <a:t>SPM ein Instrument an der </a:t>
            </a:r>
            <a:r>
              <a:rPr lang="de-DE" dirty="0" err="1"/>
              <a:t>Positronenquelle</a:t>
            </a:r>
            <a:r>
              <a:rPr lang="de-DE" dirty="0"/>
              <a:t> NEPOMUC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980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dirty="0">
                <a:latin typeface="Consolas" panose="020B0609020204030204" pitchFamily="49" charset="0"/>
              </a:rPr>
              <a:t>Bild unten, Wir haben jetzt einen gepulsten Strahl hoher Brillanz, aber noch nicht die benötige potenzielle und kinetische Energie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dirty="0">
                <a:latin typeface="Consolas" panose="020B0609020204030204" pitchFamily="49" charset="0"/>
              </a:rPr>
              <a:t>Optimale Effizienz mit Wolfram </a:t>
            </a:r>
            <a:r>
              <a:rPr lang="de-DE" sz="1200" dirty="0" err="1">
                <a:latin typeface="Consolas" panose="020B0609020204030204" pitchFamily="49" charset="0"/>
              </a:rPr>
              <a:t>Remoderator</a:t>
            </a:r>
            <a:r>
              <a:rPr lang="de-DE" sz="1200" dirty="0">
                <a:latin typeface="Consolas" panose="020B0609020204030204" pitchFamily="49" charset="0"/>
              </a:rPr>
              <a:t> in Reflexion bei 5 </a:t>
            </a:r>
            <a:r>
              <a:rPr lang="de-DE" sz="1200" dirty="0" err="1">
                <a:latin typeface="Consolas" panose="020B0609020204030204" pitchFamily="49" charset="0"/>
              </a:rPr>
              <a:t>keV</a:t>
            </a:r>
            <a:r>
              <a:rPr lang="de-DE" sz="1200" dirty="0">
                <a:latin typeface="Consolas" panose="020B0609020204030204" pitchFamily="49" charset="0"/>
              </a:rPr>
              <a:t> kinetischer Energie.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dirty="0">
                <a:latin typeface="Consolas" panose="020B0609020204030204" pitchFamily="49" charset="0"/>
              </a:rPr>
              <a:t>Energieerhöhung durch Erhöhung des umgebenden Potenzials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de-DE" sz="1200" dirty="0">
                <a:latin typeface="Consolas" panose="020B0609020204030204" pitchFamily="49" charset="0"/>
              </a:rPr>
              <a:t>ÜBERGANG: Erhalt der Strahleigenschaften nur mit absolut stabilem 50 MHz 10 kV Sinussignal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Consolas" panose="020B0609020204030204" pitchFamily="49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002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dirty="0"/>
          </a:p>
          <a:p>
            <a:pPr marL="228600" indent="-228600">
              <a:buFont typeface="+mj-lt"/>
              <a:buAutoNum type="arabicPeriod"/>
            </a:pPr>
            <a:endParaRPr lang="de-DE" dirty="0"/>
          </a:p>
          <a:p>
            <a:pPr marL="228600" indent="-228600">
              <a:buFont typeface="+mj-lt"/>
              <a:buAutoNum type="arabicPeriod"/>
            </a:pP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Aufbau innen, Elektroden, kleine Durchmesser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Erzeugt wird das Signal durch einen externen Resonator hoher Güte benötigt, schwierig bei 50 MHz.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 err="1"/>
              <a:t>Resonatorband</a:t>
            </a:r>
            <a:r>
              <a:rPr lang="de-DE" dirty="0"/>
              <a:t> mit </a:t>
            </a:r>
            <a:r>
              <a:rPr lang="de-DE" dirty="0" err="1"/>
              <a:t>lamda</a:t>
            </a:r>
            <a:r>
              <a:rPr lang="de-DE" dirty="0"/>
              <a:t> viertel, </a:t>
            </a:r>
            <a:r>
              <a:rPr lang="de-DE" dirty="0" err="1"/>
              <a:t>Einkopplung</a:t>
            </a:r>
            <a:r>
              <a:rPr lang="de-DE" dirty="0"/>
              <a:t>, Pickup (Wichtig für Messungen), Motor mit Platte zum abstimmen der Resonanzfrequenz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Funktion wie Leiter mit </a:t>
            </a:r>
            <a:r>
              <a:rPr lang="de-DE" dirty="0" err="1"/>
              <a:t>sprung</a:t>
            </a:r>
            <a:r>
              <a:rPr lang="de-DE" dirty="0"/>
              <a:t> in der Impedanz, die Leistung reflektiert. Glas zeigen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U(l) immer ein Spannungsbauch am Ende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Kenngrößen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Funktion Video. Wie </a:t>
            </a:r>
            <a:r>
              <a:rPr lang="de-DE" dirty="0" err="1"/>
              <a:t>Buncher</a:t>
            </a:r>
            <a:r>
              <a:rPr lang="de-DE" dirty="0"/>
              <a:t> aber Ein/Ausgang auf unterschiedlichem Potenzial</a:t>
            </a:r>
          </a:p>
          <a:p>
            <a:pPr marL="0" indent="0">
              <a:buFont typeface="+mj-lt"/>
              <a:buNone/>
            </a:pPr>
            <a:r>
              <a:rPr lang="de-DE" dirty="0"/>
              <a:t>ÜBERGANG: Problem beim erreichend er Benötigten Amplitude</a:t>
            </a:r>
          </a:p>
          <a:p>
            <a:pPr marL="228600" indent="-2286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536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F4BFC-8A20-48FE-A5D1-EA8265311883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697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94D7-2275-BD71-5EB2-1D9054CE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9C6857-ADC9-2C2A-A1C7-3B4AB1D1D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E8D05D-68F9-73A3-699F-793CAC6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AD04-732C-4612-9ACD-F1D3D36CDC7F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88DE39-E471-D6CF-8DE9-BC114ECFC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3A8530-F82E-6DBF-E44F-EEC6F117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1251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7D165-F6AA-F0CB-EF76-E23BD197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082988-C172-D04D-EE1D-71366D2B7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F402C9-E444-F3AB-80F4-A4431B64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51A5-6C76-41DC-B744-9914426E1412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F20DF4-A7D0-84B7-5536-44B33636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DD3812-D3BD-2C1A-D2F9-0B1221B7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267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11FCB8-B861-EF2B-4ECB-D13D857E8D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28E3AF-19E8-5E13-E0A3-BDF8CAF33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4B5D29-C758-FB6A-1E2B-DF697700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AF00-AA47-4E99-BC75-E7B660738863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3C2D3F-9CE2-8EC8-11D7-3721E96D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B84EE7-CD36-6B09-17DE-8580A0C3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12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711AB-0EE6-D438-A723-20B641C0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85A685-9A44-CA08-0A1A-8BB1504A3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FEDF19-E799-191C-2680-E4AD628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94C4-10A1-418B-859E-AF5B518A0036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6DD0F0-CF51-D095-BA1A-207C07CB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C13BCD-D82D-6000-0086-825DD6F4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279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6904D-8150-9CF7-70A6-9F3345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B8D962-C2D9-99B8-971D-A6E9552D2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2A263E-9454-B7BA-6E0A-C75F808C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8B5C-B24D-4EF8-8CBC-1C32AE991969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CF6738-0E9E-DC4A-2211-A8CFD4BF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C96A96-B797-47CE-E92A-8569657C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75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FE26F-7767-754A-55CE-D8FC5C56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72FC6-3245-17F2-CA04-A671CAAC3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B390B4-A8CF-D1E3-367C-9575AFC55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2971FF-DD58-93E7-8DEA-457B4655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D5A2-7CA2-4AC3-B3B3-4C98F7088C30}" type="datetime1">
              <a:rPr lang="de-DE" smtClean="0"/>
              <a:t>24.03.2026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F0BFB8-C75E-F6BA-B894-C31D050D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32BEF2-D630-9BDA-46CE-9E796E4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786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97674-DE0E-C47C-F61E-8D749AF2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6380CF-AE9F-CB2F-9EE6-88642F57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D7C847-2559-012F-B85F-6D3092A8B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C690BF-00C8-FB02-2BA7-2958794E1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6B0CA5-4846-5E3B-6A42-69423319D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689A61-7292-3FC7-5DB9-4DAD4FBC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FFC53-9ED5-4ABF-A6FC-8D83F54CA79F}" type="datetime1">
              <a:rPr lang="de-DE" smtClean="0"/>
              <a:t>24.03.2026</a:t>
            </a:fld>
            <a:endParaRPr lang="en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189EAC-D048-54FC-3A29-3EFC5C66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AE95311-1B97-C4EE-9A16-6C8C7477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645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2A3A7-3983-F50C-6BE8-D1E30201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D878A5-6546-22D4-603F-0A7988D0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BA38-CB98-4B63-803C-744732B9B7CB}" type="datetime1">
              <a:rPr lang="de-DE" smtClean="0"/>
              <a:t>24.03.2026</a:t>
            </a:fld>
            <a:endParaRPr lang="en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460F23-3720-545F-84A5-1254116B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286EEE-11BF-D047-25CC-4CB9815A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5617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8E38730-5B13-1657-5B76-4A42C0CD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D36D-3BE1-47E1-AD0A-97288032C0BC}" type="datetime1">
              <a:rPr lang="de-DE" smtClean="0"/>
              <a:t>24.03.2026</a:t>
            </a:fld>
            <a:endParaRPr lang="en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30B415-F0DD-7BD9-58D2-278363DC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A7F83A-F03C-985F-B87F-09F30270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673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29662-988E-0329-1B7C-DF89A6E3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856C1D-929E-A6FC-59F0-3D2B91AE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3BF018-C143-B27E-90F3-B6257F537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56C25C-3D91-DD10-5F2B-58DD7BE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D6C0-4617-4002-AE11-08FE26E50F6B}" type="datetime1">
              <a:rPr lang="de-DE" smtClean="0"/>
              <a:t>24.03.2026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D2CF46-E544-3E4B-6F35-9063E5C9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C7F7BC-A2EA-14A3-2116-801DF05F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2186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6B480-3585-0D17-6D5D-83346A92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59D437-11B8-741C-6DDA-26BF76B9F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5E6781-AB7C-6CFD-73EC-A3611A133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2A9CA6-7F61-22EB-6D53-96B12B64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39FB-A205-4858-BE90-0483B0E6F9F3}" type="datetime1">
              <a:rPr lang="de-DE" smtClean="0"/>
              <a:t>24.03.2026</a:t>
            </a:fld>
            <a:endParaRPr lang="en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6B72D9-DA48-E94E-3FC1-99DAD04F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B9A548-8EA7-8F85-DC64-682408E0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483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E5816D-23C7-3B01-E8A6-6367634F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B4A2F5-B525-9054-873F-D26E39FA3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C0121D-99D9-688C-3EA6-6EF0AD2B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A9F5D-D34B-4E5A-91AF-19C4485F8136}" type="datetime1">
              <a:rPr lang="de-DE" smtClean="0"/>
              <a:t>24.03.2026</a:t>
            </a:fld>
            <a:endParaRPr lang="en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59D375-A761-3756-426F-B7738AB6F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J.Mitteneder, Promotionsvortrag 2025</a:t>
            </a:r>
            <a:endParaRPr lang="en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CD40E8-9F20-F89E-064A-D97FE8C2C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BDFBB-3DA2-4EE3-8F0F-C4F2748BF722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928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image" Target="../media/image67.JPG"/><Relationship Id="rId7" Type="http://schemas.openxmlformats.org/officeDocument/2006/relationships/image" Target="../media/image380.PNG"/><Relationship Id="rId12" Type="http://schemas.openxmlformats.org/officeDocument/2006/relationships/image" Target="../media/image430.png"/><Relationship Id="rId17" Type="http://schemas.openxmlformats.org/officeDocument/2006/relationships/image" Target="../media/image480.PNG"/><Relationship Id="rId2" Type="http://schemas.openxmlformats.org/officeDocument/2006/relationships/image" Target="../media/image66.JPG"/><Relationship Id="rId16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640.png"/><Relationship Id="rId5" Type="http://schemas.openxmlformats.org/officeDocument/2006/relationships/image" Target="../media/image360.PNG"/><Relationship Id="rId15" Type="http://schemas.openxmlformats.org/officeDocument/2006/relationships/image" Target="../media/image660.png"/><Relationship Id="rId10" Type="http://schemas.openxmlformats.org/officeDocument/2006/relationships/image" Target="../media/image630.PNG"/><Relationship Id="rId4" Type="http://schemas.openxmlformats.org/officeDocument/2006/relationships/image" Target="../media/image68.JPG"/><Relationship Id="rId9" Type="http://schemas.openxmlformats.org/officeDocument/2006/relationships/image" Target="../media/image400.PNG"/><Relationship Id="rId1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1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7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AD1DFF9-C9A1-1B21-0411-B8FEE5833228}"/>
              </a:ext>
            </a:extLst>
          </p:cNvPr>
          <p:cNvSpPr/>
          <p:nvPr/>
        </p:nvSpPr>
        <p:spPr>
          <a:xfrm>
            <a:off x="696000" y="247174"/>
            <a:ext cx="10800000" cy="2880000"/>
          </a:xfrm>
          <a:prstGeom prst="rect">
            <a:avLst/>
          </a:prstGeom>
          <a:solidFill>
            <a:srgbClr val="6A68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Status of the Scanning Positron Microscope at the NEPOMUC positron source:</a:t>
            </a:r>
          </a:p>
          <a:p>
            <a:pPr algn="ctr"/>
            <a:r>
              <a:rPr lang="en-GB" sz="4000" b="1" dirty="0"/>
              <a:t>“A Scanning Positron Microscope for </a:t>
            </a:r>
          </a:p>
          <a:p>
            <a:pPr algn="ctr"/>
            <a:r>
              <a:rPr lang="en-GB" sz="4000" b="1" dirty="0"/>
              <a:t>3D defect mapping”</a:t>
            </a:r>
            <a:r>
              <a:rPr lang="de-DE" sz="4000" dirty="0">
                <a:latin typeface="Consolas" panose="020B0609020204030204" pitchFamily="49" charset="0"/>
              </a:rPr>
              <a:t> </a:t>
            </a:r>
            <a:endParaRPr lang="en-DE" sz="4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5A8CBF-E9D7-5799-8767-09946ABF0CB5}"/>
              </a:ext>
            </a:extLst>
          </p:cNvPr>
          <p:cNvSpPr txBox="1"/>
          <p:nvPr/>
        </p:nvSpPr>
        <p:spPr>
          <a:xfrm>
            <a:off x="1331052" y="3464091"/>
            <a:ext cx="9429184" cy="1354217"/>
          </a:xfrm>
          <a:prstGeom prst="rect">
            <a:avLst/>
          </a:prstGeom>
          <a:solidFill>
            <a:srgbClr val="ED6E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Consolas" panose="020B0609020204030204" pitchFamily="49" charset="0"/>
              </a:rPr>
              <a:t>J. Mitteneder, M. Dickmann, R. Helm, W. Egger, G. Kögel and G. Dollinger </a:t>
            </a:r>
            <a:br>
              <a:rPr lang="de-DE" dirty="0">
                <a:solidFill>
                  <a:schemeClr val="bg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Universität der Bundeswehr München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Low Energy Electron Positron Physics Workshop at Jefferson Lab,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 Newport News</a:t>
            </a:r>
            <a:r>
              <a:rPr lang="de-DE" dirty="0">
                <a:solidFill>
                  <a:schemeClr val="bg1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2026</a:t>
            </a:r>
            <a:endParaRPr lang="en-DE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7FB36C7-D519-58C6-71F9-8361CC6659D4}"/>
              </a:ext>
            </a:extLst>
          </p:cNvPr>
          <p:cNvGrpSpPr/>
          <p:nvPr/>
        </p:nvGrpSpPr>
        <p:grpSpPr>
          <a:xfrm>
            <a:off x="3829868" y="5111140"/>
            <a:ext cx="4241692" cy="669967"/>
            <a:chOff x="3162560" y="4606657"/>
            <a:chExt cx="7129152" cy="111537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81E3C1E-0044-F6A4-A544-24C9EB5D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2560" y="4606657"/>
              <a:ext cx="5917882" cy="1115375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3EBB8DD-CABC-1289-4A72-4477A7239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5530" y="4624142"/>
              <a:ext cx="1086182" cy="1080404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E618C2CA-06DD-43B5-832B-BE424F712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38" y="5770604"/>
            <a:ext cx="894263" cy="8985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225C90-478D-46F6-937C-F1CBB179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560" y="5717809"/>
            <a:ext cx="1872399" cy="14324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7B191E-61C1-4C30-86A2-6E39C586E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467" y="6013142"/>
            <a:ext cx="1440366" cy="66996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12DB52F-9818-DB19-0E8F-7B4814C9E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41" y="5781107"/>
            <a:ext cx="2134135" cy="11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2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98FE-7B87-5886-B997-6279F84B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EBAB9A0-866E-4C59-BCB3-BB0AB84B2A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01" y="1396421"/>
            <a:ext cx="4904334" cy="370246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A3BCF2-A53D-4569-A2A2-E027A5890A80}"/>
              </a:ext>
            </a:extLst>
          </p:cNvPr>
          <p:cNvSpPr txBox="1"/>
          <p:nvPr/>
        </p:nvSpPr>
        <p:spPr>
          <a:xfrm>
            <a:off x="6984981" y="5300654"/>
            <a:ext cx="4263891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SPM-Interface enhances brightness by remoderation, pulses the DC NEPOMUC beam and raises the potential energy to the needs of the SPM.</a:t>
            </a:r>
            <a:endParaRPr lang="en-DE" sz="1400" dirty="0">
              <a:latin typeface="Consolas" panose="020B0609020204030204" pitchFamily="49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80B37A-F1E2-0F35-20A9-D257DB27543E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B7AC0C-4DCE-C9F2-8BBD-136B8CE94781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Scanning Positron Microscope (SPM) from Laboratory to NEPOMUC </a:t>
            </a:r>
            <a:endParaRPr lang="en-DE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9DDF72C2-42F4-9FBA-2FC4-5C090A42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08" y="912959"/>
            <a:ext cx="38103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SPM </a:t>
            </a:r>
            <a:r>
              <a:rPr lang="de-DE" altLang="de-DE" sz="1400" dirty="0" err="1">
                <a:latin typeface="Consolas" panose="020B0609020204030204" pitchFamily="49" charset="0"/>
              </a:rPr>
              <a:t>laboratory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de-DE" altLang="de-DE" sz="1400" dirty="0" err="1">
                <a:latin typeface="Consolas" panose="020B0609020204030204" pitchFamily="49" charset="0"/>
              </a:rPr>
              <a:t>setup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de-DE" altLang="de-DE" sz="1400" dirty="0" err="1">
                <a:latin typeface="Consolas" panose="020B0609020204030204" pitchFamily="49" charset="0"/>
              </a:rPr>
              <a:t>with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de-DE" altLang="de-DE" sz="1400" baseline="30000" dirty="0">
                <a:latin typeface="Consolas" panose="020B0609020204030204" pitchFamily="49" charset="0"/>
              </a:rPr>
              <a:t>22</a:t>
            </a:r>
            <a:r>
              <a:rPr lang="de-DE" altLang="de-DE" sz="1400" dirty="0">
                <a:latin typeface="Consolas" panose="020B0609020204030204" pitchFamily="49" charset="0"/>
              </a:rPr>
              <a:t>Na </a:t>
            </a:r>
            <a:r>
              <a:rPr lang="de-DE" altLang="de-DE" sz="1400" dirty="0" err="1">
                <a:latin typeface="Consolas" panose="020B0609020204030204" pitchFamily="49" charset="0"/>
              </a:rPr>
              <a:t>source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207CA3F9-1D5B-455F-B94A-0CE40CDC2CE3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10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88ABCC-F103-47A7-A34B-F61C2E155F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9" y="1663566"/>
            <a:ext cx="5036991" cy="3752495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8B59EA2E-C31C-40DA-AD34-82C01FE4C742}"/>
              </a:ext>
            </a:extLst>
          </p:cNvPr>
          <p:cNvSpPr/>
          <p:nvPr/>
        </p:nvSpPr>
        <p:spPr>
          <a:xfrm>
            <a:off x="5110643" y="2328937"/>
            <a:ext cx="1762909" cy="1520551"/>
          </a:xfrm>
          <a:prstGeom prst="rightArrow">
            <a:avLst/>
          </a:prstGeom>
          <a:solidFill>
            <a:srgbClr val="ED6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299147-1771-42F4-8E5D-B010ABE7C532}"/>
              </a:ext>
            </a:extLst>
          </p:cNvPr>
          <p:cNvSpPr txBox="1"/>
          <p:nvPr/>
        </p:nvSpPr>
        <p:spPr>
          <a:xfrm>
            <a:off x="5110643" y="2719880"/>
            <a:ext cx="1390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Moving the</a:t>
            </a:r>
          </a:p>
          <a:p>
            <a:pPr algn="ctr"/>
            <a:r>
              <a:rPr lang="en-GB" sz="1400" dirty="0"/>
              <a:t>SPM to</a:t>
            </a:r>
          </a:p>
          <a:p>
            <a:pPr algn="ctr"/>
            <a:r>
              <a:rPr lang="en-GB" sz="1400" dirty="0"/>
              <a:t>NEPOMUC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706877"/>
              </p:ext>
            </p:extLst>
          </p:nvPr>
        </p:nvGraphicFramePr>
        <p:xfrm>
          <a:off x="-124137" y="7406284"/>
          <a:ext cx="6116234" cy="985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1838">
                  <a:extLst>
                    <a:ext uri="{9D8B030D-6E8A-4147-A177-3AD203B41FA5}">
                      <a16:colId xmlns:a16="http://schemas.microsoft.com/office/drawing/2014/main" val="1684009241"/>
                    </a:ext>
                  </a:extLst>
                </a:gridCol>
                <a:gridCol w="1028271">
                  <a:extLst>
                    <a:ext uri="{9D8B030D-6E8A-4147-A177-3AD203B41FA5}">
                      <a16:colId xmlns:a16="http://schemas.microsoft.com/office/drawing/2014/main" val="298443959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14514009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548961677"/>
                    </a:ext>
                  </a:extLst>
                </a:gridCol>
              </a:tblGrid>
              <a:tr h="37588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onsolas" panose="020B0609020204030204" pitchFamily="49" charset="0"/>
                        </a:rPr>
                        <a:t>I [e+/s]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onsolas" panose="020B0609020204030204" pitchFamily="49" charset="0"/>
                        </a:rPr>
                        <a:t>d[mm]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latin typeface="Consolas" panose="020B0609020204030204" pitchFamily="49" charset="0"/>
                        </a:rPr>
                        <a:t>E</a:t>
                      </a:r>
                      <a:r>
                        <a:rPr lang="en-GB" sz="1400" baseline="-25000" dirty="0" err="1">
                          <a:latin typeface="Consolas" panose="020B0609020204030204" pitchFamily="49" charset="0"/>
                        </a:rPr>
                        <a:t>trans</a:t>
                      </a:r>
                      <a:r>
                        <a:rPr lang="en-GB" sz="1400" baseline="-2500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GB" sz="1400" baseline="0" dirty="0"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GB" sz="1400" baseline="-2500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GB" sz="1400" dirty="0">
                          <a:latin typeface="Consolas" panose="020B0609020204030204" pitchFamily="49" charset="0"/>
                        </a:rPr>
                        <a:t>p</a:t>
                      </a:r>
                      <a:r>
                        <a:rPr lang="en-GB" sz="1400" baseline="-25000" dirty="0">
                          <a:latin typeface="Consolas" panose="020B0609020204030204" pitchFamily="49" charset="0"/>
                        </a:rPr>
                        <a:t>trans</a:t>
                      </a:r>
                      <a:r>
                        <a:rPr lang="en-GB" sz="1400" baseline="3000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GB" sz="1400" dirty="0">
                          <a:latin typeface="Consolas" panose="020B0609020204030204" pitchFamily="49" charset="0"/>
                        </a:rPr>
                        <a:t>/2m</a:t>
                      </a:r>
                      <a:r>
                        <a:rPr lang="en-GB" sz="1400" baseline="-25000" dirty="0">
                          <a:latin typeface="Consolas" panose="020B0609020204030204" pitchFamily="49" charset="0"/>
                        </a:rPr>
                        <a:t>e </a:t>
                      </a:r>
                      <a:r>
                        <a:rPr lang="en-GB" sz="1400" dirty="0">
                          <a:latin typeface="Consolas" panose="020B0609020204030204" pitchFamily="49" charset="0"/>
                        </a:rPr>
                        <a:t>[eV]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47908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GB" sz="1400" baseline="30000" dirty="0">
                          <a:latin typeface="Consolas" panose="020B0609020204030204" pitchFamily="49" charset="0"/>
                        </a:rPr>
                        <a:t>22</a:t>
                      </a:r>
                      <a:r>
                        <a:rPr lang="en-GB" sz="1400" dirty="0">
                          <a:latin typeface="Consolas" panose="020B0609020204030204" pitchFamily="49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2.0 10</a:t>
                      </a:r>
                      <a:r>
                        <a:rPr lang="en-GB" sz="1400" baseline="30000" dirty="0"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64311"/>
                  </a:ext>
                </a:extLst>
              </a:tr>
              <a:tr h="29622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NEPOMUC (Rem.)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5.0 10</a:t>
                      </a:r>
                      <a:r>
                        <a:rPr lang="en-GB" sz="1400" baseline="30000" dirty="0"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nsolas" panose="020B0609020204030204" pitchFamily="49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79586"/>
                  </a:ext>
                </a:extLst>
              </a:tr>
            </a:tbl>
          </a:graphicData>
        </a:graphic>
      </p:graphicFrame>
      <p:sp>
        <p:nvSpPr>
          <p:cNvPr id="17" name="Text Box 8">
            <a:extLst>
              <a:ext uri="{FF2B5EF4-FFF2-40B4-BE49-F238E27FC236}">
                <a16:creationId xmlns:a16="http://schemas.microsoft.com/office/drawing/2014/main" id="{A52E8DE2-8421-4672-9CEA-5DC44951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2959"/>
            <a:ext cx="436037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de-DE" sz="1400" dirty="0">
                <a:latin typeface="Consolas" panose="020B0609020204030204" pitchFamily="49" charset="0"/>
              </a:rPr>
              <a:t>SPM interface and SPM at NEPOMUC, FRM II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9" y="5590228"/>
            <a:ext cx="6157494" cy="106079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E9E774B-43B2-4349-8BC9-D7DAA3B32D5D}"/>
              </a:ext>
            </a:extLst>
          </p:cNvPr>
          <p:cNvSpPr/>
          <p:nvPr/>
        </p:nvSpPr>
        <p:spPr>
          <a:xfrm>
            <a:off x="9252037" y="2228677"/>
            <a:ext cx="185878" cy="2005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7961C05-316D-42AD-93C1-DAE3C8FE4023}"/>
              </a:ext>
            </a:extLst>
          </p:cNvPr>
          <p:cNvSpPr/>
          <p:nvPr/>
        </p:nvSpPr>
        <p:spPr>
          <a:xfrm>
            <a:off x="3264894" y="2763137"/>
            <a:ext cx="185878" cy="2005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0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7" grpId="0"/>
      <p:bldP spid="5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FF6A90AB-FCF3-DBA7-CE1E-F85B783BD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07" y="1341263"/>
            <a:ext cx="6559058" cy="370765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44431-CF75-4342-805C-1EF31C9A41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65" y="4345151"/>
            <a:ext cx="2196645" cy="19800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3BCB429-84B8-4609-2208-632BDEE37F96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Electric potential at the SPM/SPM-Interface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23859" y="923290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</a:rPr>
              <a:t>SPM-Interface            SPM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CED5BB0-94EA-F06A-DF72-3C964FD93F23}"/>
              </a:ext>
            </a:extLst>
          </p:cNvPr>
          <p:cNvSpPr txBox="1"/>
          <p:nvPr/>
        </p:nvSpPr>
        <p:spPr>
          <a:xfrm>
            <a:off x="1804940" y="5273177"/>
            <a:ext cx="7798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Increase in beam energy by raising the potential, ΔU ~ 10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kV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Positron injection using a static accelerator </a:t>
            </a:r>
            <a:r>
              <a:rPr lang="en-US" sz="1400" b="1" dirty="0">
                <a:latin typeface="Consolas" panose="020B0609020204030204" pitchFamily="49" charset="0"/>
              </a:rPr>
              <a:t>preserves the beam characteristics</a:t>
            </a:r>
            <a:r>
              <a:rPr lang="en-US" sz="1400" dirty="0">
                <a:latin typeface="Consolas" panose="020B0609020204030204" pitchFamily="49" charset="0"/>
              </a:rPr>
              <a:t>, </a:t>
            </a:r>
            <a:r>
              <a:rPr lang="en-US" sz="1400" b="1" dirty="0">
                <a:latin typeface="Consolas" panose="020B0609020204030204" pitchFamily="49" charset="0"/>
              </a:rPr>
              <a:t>brilliance</a:t>
            </a:r>
            <a:r>
              <a:rPr lang="en-US" sz="1400" dirty="0">
                <a:latin typeface="Consolas" panose="020B0609020204030204" pitchFamily="49" charset="0"/>
              </a:rPr>
              <a:t>, and </a:t>
            </a:r>
            <a:r>
              <a:rPr lang="en-US" sz="1400" b="1" dirty="0">
                <a:latin typeface="Consolas" panose="020B0609020204030204" pitchFamily="49" charset="0"/>
              </a:rPr>
              <a:t>time structure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Requires a stable sinusoidal signal with an amplitude of 10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</a:rPr>
              <a:t>kV</a:t>
            </a:r>
            <a:r>
              <a:rPr lang="en-US" sz="1400" baseline="-25000" dirty="0" err="1">
                <a:latin typeface="Consolas" panose="020B0609020204030204" pitchFamily="49" charset="0"/>
              </a:rPr>
              <a:t>pp</a:t>
            </a:r>
            <a:r>
              <a:rPr lang="en-US" sz="1400" dirty="0">
                <a:latin typeface="Consolas" panose="020B0609020204030204" pitchFamily="49" charset="0"/>
              </a:rPr>
              <a:t> at 50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MHz</a:t>
            </a:r>
            <a:endParaRPr lang="de-DE" sz="1400" dirty="0">
              <a:latin typeface="Consolas" panose="020B0609020204030204" pitchFamily="49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F88D4B-4C76-42B3-8162-6020054B9CA9}"/>
              </a:ext>
            </a:extLst>
          </p:cNvPr>
          <p:cNvSpPr txBox="1"/>
          <p:nvPr/>
        </p:nvSpPr>
        <p:spPr>
          <a:xfrm>
            <a:off x="10162404" y="5706832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nsolas" panose="020B0609020204030204" pitchFamily="49" charset="0"/>
              </a:rPr>
              <a:t>Positronelevator</a:t>
            </a:r>
            <a:r>
              <a:rPr lang="en-US" sz="1400" dirty="0">
                <a:latin typeface="Consolas" panose="020B0609020204030204" pitchFamily="49" charset="0"/>
              </a:rPr>
              <a:t> &amp;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static accelerator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D38A1048-1696-45B7-858C-4D338F9932EE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11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5EAEDD4-B8E3-C180-2F9B-CC3AEABC8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07" y="1341263"/>
            <a:ext cx="6559058" cy="3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625DF8E-3A84-4ADB-8CAA-1E0DF0742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" y="1063246"/>
            <a:ext cx="4887914" cy="3579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8549AFD-5B1E-4A49-B9F0-F102214C3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9" y="824775"/>
            <a:ext cx="4782897" cy="3755867"/>
          </a:xfrm>
          <a:prstGeom prst="rect">
            <a:avLst/>
          </a:prstGeom>
        </p:spPr>
      </p:pic>
      <p:pic>
        <p:nvPicPr>
          <p:cNvPr id="19" name="Elevator_eng">
            <a:hlinkClick r:id="" action="ppaction://media"/>
            <a:extLst>
              <a:ext uri="{FF2B5EF4-FFF2-40B4-BE49-F238E27FC236}">
                <a16:creationId xmlns:a16="http://schemas.microsoft.com/office/drawing/2014/main" id="{DEDC6CD8-10CC-427C-B7EE-48A8B29BD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1650" y="3363192"/>
            <a:ext cx="6134099" cy="345043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289F74B-BE37-9E87-CBFD-F7BB6E1E8FF4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Consolas" panose="020B0609020204030204" pitchFamily="49" charset="0"/>
              </a:rPr>
              <a:t>The Positron Elevator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: </a:t>
            </a:r>
            <a:r>
              <a:rPr lang="de-DE" sz="24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Compact design </a:t>
            </a:r>
            <a:r>
              <a:rPr lang="en-IE" sz="24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resonator</a:t>
            </a:r>
            <a:r>
              <a:rPr lang="de-DE" sz="24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with</a:t>
            </a:r>
            <a:r>
              <a:rPr lang="de-DE" sz="2400" dirty="0">
                <a:solidFill>
                  <a:schemeClr val="tx1"/>
                </a:solidFill>
                <a:latin typeface="Consolas" panose="020B0609020204030204" pitchFamily="49" charset="0"/>
                <a:ea typeface="Cambria Math" panose="02040503050406030204" pitchFamily="18" charset="0"/>
              </a:rPr>
              <a:t> high Q 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AE5F87C1-001F-43E1-950D-3ABC8215C9A8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12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39C5DC6-1F8B-1059-3C31-EC426E6DD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3" y="979320"/>
            <a:ext cx="6670669" cy="204540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206468C-1623-48EF-96BC-9C7A36847DF4}"/>
              </a:ext>
            </a:extLst>
          </p:cNvPr>
          <p:cNvSpPr txBox="1"/>
          <p:nvPr/>
        </p:nvSpPr>
        <p:spPr>
          <a:xfrm>
            <a:off x="293442" y="4534154"/>
            <a:ext cx="4581401" cy="2319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</a:rPr>
              <a:t>At </a:t>
            </a:r>
            <a:r>
              <a:rPr lang="de-DE" sz="1400" dirty="0" err="1">
                <a:latin typeface="Consolas" panose="020B0609020204030204" pitchFamily="49" charset="0"/>
              </a:rPr>
              <a:t>f</a:t>
            </a:r>
            <a:r>
              <a:rPr lang="de-DE" sz="1400" baseline="-25000" dirty="0" err="1">
                <a:latin typeface="Consolas" panose="020B0609020204030204" pitchFamily="49" charset="0"/>
              </a:rPr>
              <a:t>res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=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50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MHz 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sz="1400" dirty="0">
                <a:latin typeface="Consolas" panose="020B0609020204030204" pitchFamily="49" charset="0"/>
              </a:rPr>
              <a:t>/4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</a:rPr>
              <a:t>is</a:t>
            </a:r>
            <a:r>
              <a:rPr lang="de-DE" sz="1400" dirty="0">
                <a:latin typeface="Consolas" panose="020B0609020204030204" pitchFamily="49" charset="0"/>
              </a:rPr>
              <a:t> 1.5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m</a:t>
            </a:r>
            <a:endParaRPr lang="de-DE" sz="1400" dirty="0"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Resonator </a:t>
            </a:r>
            <a:r>
              <a:rPr lang="en-GB" sz="1400" dirty="0">
                <a:latin typeface="Consolas" panose="020B0609020204030204" pitchFamily="49" charset="0"/>
                <a:ea typeface="Cambria Math" panose="02040503050406030204" pitchFamily="18" charset="0"/>
              </a:rPr>
              <a:t>amplitude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   U(t)=</a:t>
            </a:r>
            <a:r>
              <a:rPr lang="de-DE" sz="9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10</a:t>
            </a:r>
            <a:r>
              <a:rPr lang="de-DE" sz="6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ea typeface="Cambria Math" panose="02040503050406030204" pitchFamily="18" charset="0"/>
              </a:rPr>
              <a:t>kV</a:t>
            </a:r>
            <a:r>
              <a:rPr lang="de-DE" sz="1400" baseline="-25000" dirty="0" err="1">
                <a:latin typeface="Consolas" panose="020B0609020204030204" pitchFamily="49" charset="0"/>
                <a:ea typeface="Cambria Math" panose="02040503050406030204" pitchFamily="18" charset="0"/>
              </a:rPr>
              <a:t>PP</a:t>
            </a:r>
            <a:r>
              <a:rPr lang="de-DE" sz="6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sin(2</a:t>
            </a:r>
            <a:r>
              <a:rPr lang="el-GR" sz="1400" dirty="0">
                <a:latin typeface="Consolas" panose="020B0609020204030204" pitchFamily="49" charset="0"/>
                <a:ea typeface="Cambria Math" panose="02040503050406030204" pitchFamily="18" charset="0"/>
              </a:rPr>
              <a:t>π</a:t>
            </a:r>
            <a:r>
              <a:rPr lang="de-DE" sz="800" baseline="-250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50</a:t>
            </a:r>
            <a:r>
              <a:rPr lang="de-DE" sz="800" baseline="-250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MHz</a:t>
            </a:r>
            <a:r>
              <a:rPr lang="de-DE" sz="8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t)</a:t>
            </a:r>
            <a:endParaRPr lang="en-US" sz="1400" dirty="0"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</a:rPr>
              <a:t> Q</a:t>
            </a:r>
            <a:r>
              <a:rPr lang="de-DE" sz="1400" baseline="-25000" dirty="0">
                <a:latin typeface="Consolas" panose="020B0609020204030204" pitchFamily="49" charset="0"/>
              </a:rPr>
              <a:t>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=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1470, Power 56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W, U</a:t>
            </a:r>
            <a:r>
              <a:rPr lang="de-DE" sz="1400" baseline="-25000" dirty="0">
                <a:latin typeface="Consolas" panose="020B0609020204030204" pitchFamily="49" charset="0"/>
              </a:rPr>
              <a:t>PP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=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10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170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V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 Control system: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  </a:t>
            </a:r>
            <a:r>
              <a:rPr lang="en-US" sz="1400" dirty="0" err="1">
                <a:latin typeface="Consolas" panose="020B0609020204030204" pitchFamily="49" charset="0"/>
              </a:rPr>
              <a:t>f</a:t>
            </a:r>
            <a:r>
              <a:rPr lang="en-US" sz="1400" baseline="-25000" dirty="0" err="1">
                <a:latin typeface="Consolas" panose="020B0609020204030204" pitchFamily="49" charset="0"/>
              </a:rPr>
              <a:t>res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50.007 ±0.03%, U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10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170</a:t>
            </a:r>
            <a:r>
              <a:rPr lang="de-DE" sz="800" dirty="0">
                <a:latin typeface="Consolas" panose="020B0609020204030204" pitchFamily="49" charset="0"/>
              </a:rPr>
              <a:t> </a:t>
            </a:r>
            <a:r>
              <a:rPr lang="de-DE" sz="1400" dirty="0">
                <a:latin typeface="Consolas" panose="020B0609020204030204" pitchFamily="49" charset="0"/>
              </a:rPr>
              <a:t>V </a:t>
            </a:r>
            <a:r>
              <a:rPr lang="en-US" sz="1400" dirty="0">
                <a:latin typeface="Consolas" panose="020B0609020204030204" pitchFamily="49" charset="0"/>
              </a:rPr>
              <a:t>±0.4%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206468C-1623-48EF-96BC-9C7A36847DF4}"/>
              </a:ext>
            </a:extLst>
          </p:cNvPr>
          <p:cNvSpPr txBox="1"/>
          <p:nvPr/>
        </p:nvSpPr>
        <p:spPr>
          <a:xfrm>
            <a:off x="8062150" y="2907705"/>
            <a:ext cx="3653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  <a:ea typeface="Cambria Math" panose="02040503050406030204" pitchFamily="18" charset="0"/>
              </a:rPr>
              <a:t>Step in impedance reflects power</a:t>
            </a:r>
          </a:p>
        </p:txBody>
      </p:sp>
    </p:spTree>
    <p:extLst>
      <p:ext uri="{BB962C8B-B14F-4D97-AF65-F5344CB8AC3E}">
        <p14:creationId xmlns:p14="http://schemas.microsoft.com/office/powerpoint/2010/main" val="6629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The SPM-Interface and the SPM at NEPOMUC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CED5BB0-94EA-F06A-DF72-3C964FD93F23}"/>
              </a:ext>
            </a:extLst>
          </p:cNvPr>
          <p:cNvSpPr txBox="1"/>
          <p:nvPr/>
        </p:nvSpPr>
        <p:spPr>
          <a:xfrm>
            <a:off x="2150858" y="5894715"/>
            <a:ext cx="7685119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Multiple steps of pulsing, copping and remoderation are needed to prepare a monochromatic pulsed positron micro beam for P-PALS at the SPM. 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5CAECCD-F890-4A3C-AF0D-2B50953CA1E3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9EA3113-EBA4-4853-A66B-E0CF3AE924F2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13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D589E3-B8C4-4AD3-83EE-E8DD831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52" y="926612"/>
            <a:ext cx="8644333" cy="486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2FE92-774C-B23A-E8D1-3D72CDF8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A44D1FA-EBF7-367F-BE21-C8C261ED6278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8155C8-64B4-A9B3-449D-0768A939B9F3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Outline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401243-DEAD-B869-4A4B-8AC56FAF0378}"/>
              </a:ext>
            </a:extLst>
          </p:cNvPr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0039C52-F384-C686-B990-EE458260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518" y="1487633"/>
            <a:ext cx="5472790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Position resolved Positron Annihilation Lifetime Spectroscopy (P-PALS)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Defects “seen” by positrons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Positron source NEPOMUC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The Scanning Positron Microscope (SPM)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The positron elevator of the SPM,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  (Accelerator with a shunt impedance of 0</a:t>
            </a:r>
            <a:r>
              <a:rPr lang="en-GB" altLang="de-DE" sz="8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l-GR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Ω</a:t>
            </a:r>
            <a:r>
              <a:rPr lang="de-DE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Research with micrometre positron beams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A725E8D-F838-6147-D014-07B99B6C1FA7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14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AE1E760-91BA-E668-5E89-C618B5B5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7" y="1493511"/>
            <a:ext cx="2053770" cy="5357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9A8FCA-5407-F305-5315-9693170D36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" y="3461928"/>
            <a:ext cx="3538124" cy="273359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80EA82D-A626-FB70-CD0D-27EC523E7494}"/>
              </a:ext>
            </a:extLst>
          </p:cNvPr>
          <p:cNvSpPr txBox="1"/>
          <p:nvPr/>
        </p:nvSpPr>
        <p:spPr>
          <a:xfrm>
            <a:off x="1427993" y="5457170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SPM at NEPOMUC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92EBA4-BAD8-3BCB-B261-E5D69A0A02BE}"/>
              </a:ext>
            </a:extLst>
          </p:cNvPr>
          <p:cNvSpPr txBox="1"/>
          <p:nvPr/>
        </p:nvSpPr>
        <p:spPr>
          <a:xfrm>
            <a:off x="9450882" y="4683700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Atomic defects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7EB6C0-C7DA-578E-007E-4DDB35648E84}"/>
              </a:ext>
            </a:extLst>
          </p:cNvPr>
          <p:cNvSpPr txBox="1"/>
          <p:nvPr/>
        </p:nvSpPr>
        <p:spPr>
          <a:xfrm>
            <a:off x="1780300" y="196983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PALS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122A535-CB47-737E-6D17-A42AE838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7" y="2986163"/>
            <a:ext cx="1760909" cy="1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165D9BA-C3D7-5862-3BF2-243831D7DD1A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Future </a:t>
            </a:r>
            <a:r>
              <a:rPr lang="en-GB" sz="2800" dirty="0">
                <a:solidFill>
                  <a:schemeClr val="tx1"/>
                </a:solidFill>
                <a:latin typeface="Consolas" panose="020B0609020204030204" pitchFamily="49" charset="0"/>
              </a:rPr>
              <a:t>Applications for Fusion Materials</a:t>
            </a:r>
          </a:p>
          <a:p>
            <a:pPr algn="ctr"/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53664" y="61259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10DD41-94FB-4675-85DB-F4A19DF76DDC}"/>
              </a:ext>
            </a:extLst>
          </p:cNvPr>
          <p:cNvSpPr txBox="1"/>
          <p:nvPr/>
        </p:nvSpPr>
        <p:spPr>
          <a:xfrm>
            <a:off x="-70562" y="1179869"/>
            <a:ext cx="3859240" cy="34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Extended depth profiles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DA2FE7A0-6A21-4774-BB82-679B0683B22B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15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CEE5B8F-5D3F-4898-9098-17C744442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47" y="3215784"/>
            <a:ext cx="2035400" cy="13989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AB81850-7334-4977-9C24-E9FBF911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18" y="1238970"/>
            <a:ext cx="3459515" cy="1549178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094FA81-9560-45E8-A702-4EEA92AF1CDA}"/>
              </a:ext>
            </a:extLst>
          </p:cNvPr>
          <p:cNvSpPr txBox="1"/>
          <p:nvPr/>
        </p:nvSpPr>
        <p:spPr>
          <a:xfrm>
            <a:off x="37984" y="3153910"/>
            <a:ext cx="3750694" cy="114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Measurements in the ambience of grain boundaries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Single-grain studies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Small sample sizes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606372-C778-49B5-AA60-2172FFEC1F26}"/>
              </a:ext>
            </a:extLst>
          </p:cNvPr>
          <p:cNvSpPr txBox="1"/>
          <p:nvPr/>
        </p:nvSpPr>
        <p:spPr>
          <a:xfrm>
            <a:off x="7391699" y="3215784"/>
            <a:ext cx="4363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Grain sizes of W influence radiation defect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Position resolved PALS offers a understanding of defect migration and supports defect engineering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B85F383-EAE3-4B76-8302-F2714BFE869D}"/>
              </a:ext>
            </a:extLst>
          </p:cNvPr>
          <p:cNvSpPr txBox="1"/>
          <p:nvPr/>
        </p:nvSpPr>
        <p:spPr>
          <a:xfrm>
            <a:off x="37984" y="5062248"/>
            <a:ext cx="3750694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Test of inhomogeneous samples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DF7B49A-3B97-41CC-B93D-EF254652C819}"/>
              </a:ext>
            </a:extLst>
          </p:cNvPr>
          <p:cNvSpPr txBox="1"/>
          <p:nvPr/>
        </p:nvSpPr>
        <p:spPr>
          <a:xfrm>
            <a:off x="7391699" y="4804207"/>
            <a:ext cx="4363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Tungsten composite materials (</a:t>
            </a:r>
            <a:r>
              <a:rPr lang="en-GB" sz="1400" dirty="0" err="1">
                <a:latin typeface="Consolas" panose="020B0609020204030204" pitchFamily="49" charset="0"/>
              </a:rPr>
              <a:t>W</a:t>
            </a:r>
            <a:r>
              <a:rPr lang="en-GB" sz="1400" baseline="-25000" dirty="0" err="1">
                <a:latin typeface="Consolas" panose="020B0609020204030204" pitchFamily="49" charset="0"/>
              </a:rPr>
              <a:t>f</a:t>
            </a:r>
            <a:r>
              <a:rPr lang="en-GB" sz="1400" dirty="0">
                <a:latin typeface="Consolas" panose="020B0609020204030204" pitchFamily="49" charset="0"/>
              </a:rPr>
              <a:t>/W)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Multi-material 3D printing (W/Cu)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7BE10E-C2F2-414A-BF27-3BA3A6585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24" y="5122958"/>
            <a:ext cx="2063323" cy="15227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B90857-67EA-4B20-9918-E9E0A3A16FD2}"/>
              </a:ext>
            </a:extLst>
          </p:cNvPr>
          <p:cNvSpPr txBox="1"/>
          <p:nvPr/>
        </p:nvSpPr>
        <p:spPr>
          <a:xfrm>
            <a:off x="7391698" y="5988194"/>
            <a:ext cx="4363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nsolas" panose="020B0609020204030204" pitchFamily="49" charset="0"/>
              </a:rPr>
              <a:t>[1] A. Kärcher et al. Deuterium </a:t>
            </a:r>
            <a:r>
              <a:rPr lang="de-DE" sz="1200" dirty="0" err="1">
                <a:latin typeface="Consolas" panose="020B0609020204030204" pitchFamily="49" charset="0"/>
              </a:rPr>
              <a:t>retention</a:t>
            </a:r>
            <a:r>
              <a:rPr lang="de-DE" sz="1200" dirty="0">
                <a:latin typeface="Consolas" panose="020B0609020204030204" pitchFamily="49" charset="0"/>
              </a:rPr>
              <a:t> in </a:t>
            </a:r>
            <a:r>
              <a:rPr lang="de-DE" sz="1200" dirty="0" err="1">
                <a:latin typeface="Consolas" panose="020B0609020204030204" pitchFamily="49" charset="0"/>
              </a:rPr>
              <a:t>tungsten</a:t>
            </a:r>
            <a:r>
              <a:rPr lang="de-DE" sz="1200" dirty="0">
                <a:latin typeface="Consolas" panose="020B0609020204030204" pitchFamily="49" charset="0"/>
              </a:rPr>
              <a:t> fiber-</a:t>
            </a:r>
            <a:r>
              <a:rPr lang="de-DE" sz="1200" dirty="0" err="1">
                <a:latin typeface="Consolas" panose="020B0609020204030204" pitchFamily="49" charset="0"/>
              </a:rPr>
              <a:t>reinforced</a:t>
            </a:r>
            <a:r>
              <a:rPr lang="de-DE" sz="1200" dirty="0">
                <a:latin typeface="Consolas" panose="020B0609020204030204" pitchFamily="49" charset="0"/>
              </a:rPr>
              <a:t> </a:t>
            </a:r>
            <a:r>
              <a:rPr lang="de-DE" sz="1200" dirty="0" err="1">
                <a:latin typeface="Consolas" panose="020B0609020204030204" pitchFamily="49" charset="0"/>
              </a:rPr>
              <a:t>tungsten</a:t>
            </a:r>
            <a:r>
              <a:rPr lang="de-DE" sz="1200" dirty="0">
                <a:latin typeface="Consolas" panose="020B0609020204030204" pitchFamily="49" charset="0"/>
              </a:rPr>
              <a:t> </a:t>
            </a:r>
            <a:r>
              <a:rPr lang="de-DE" sz="1200" dirty="0" err="1">
                <a:latin typeface="Consolas" panose="020B0609020204030204" pitchFamily="49" charset="0"/>
              </a:rPr>
              <a:t>composites</a:t>
            </a:r>
            <a:r>
              <a:rPr lang="de-DE" sz="1200" dirty="0">
                <a:latin typeface="Consolas" panose="020B0609020204030204" pitchFamily="49" charset="0"/>
              </a:rPr>
              <a:t>, </a:t>
            </a:r>
            <a:r>
              <a:rPr lang="de-DE" sz="1200" dirty="0" err="1">
                <a:latin typeface="Consolas" panose="020B0609020204030204" pitchFamily="49" charset="0"/>
              </a:rPr>
              <a:t>Nuclear</a:t>
            </a:r>
            <a:r>
              <a:rPr lang="de-DE" sz="1200" dirty="0">
                <a:latin typeface="Consolas" panose="020B0609020204030204" pitchFamily="49" charset="0"/>
              </a:rPr>
              <a:t> Materials and Energy, 2021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81E3FF-2E70-43B0-9492-713FB64FEA13}"/>
              </a:ext>
            </a:extLst>
          </p:cNvPr>
          <p:cNvSpPr txBox="1"/>
          <p:nvPr/>
        </p:nvSpPr>
        <p:spPr>
          <a:xfrm>
            <a:off x="4256250" y="6319618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[1]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C38D8D-E541-4D16-8093-4A5D5225F3A6}"/>
              </a:ext>
            </a:extLst>
          </p:cNvPr>
          <p:cNvSpPr txBox="1"/>
          <p:nvPr/>
        </p:nvSpPr>
        <p:spPr>
          <a:xfrm>
            <a:off x="6939993" y="1186926"/>
            <a:ext cx="3859240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With constant beam energy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Constant information dept</a:t>
            </a:r>
          </a:p>
        </p:txBody>
      </p:sp>
    </p:spTree>
    <p:extLst>
      <p:ext uri="{BB962C8B-B14F-4D97-AF65-F5344CB8AC3E}">
        <p14:creationId xmlns:p14="http://schemas.microsoft.com/office/powerpoint/2010/main" val="158293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165D9BA-C3D7-5862-3BF2-243831D7DD1A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Takeaway Messages</a:t>
            </a:r>
            <a:endParaRPr lang="en-GB" sz="28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53664" y="612592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DA2FE7A0-6A21-4774-BB82-679B0683B22B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16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0AFD05-BEBC-49E8-896A-061A30E9F1CA}"/>
              </a:ext>
            </a:extLst>
          </p:cNvPr>
          <p:cNvSpPr txBox="1"/>
          <p:nvPr/>
        </p:nvSpPr>
        <p:spPr>
          <a:xfrm>
            <a:off x="1294595" y="1478494"/>
            <a:ext cx="50675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PALS is sensitive to atomic defects, like vacancies, clusters and dislocations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PALS can detect vacancy-H complexes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Position resolved PALS: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Can help to understand defect 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Separation of grain boundary and intergranular defects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Supports the development of new materials in extreme conditions by defect engineering</a:t>
            </a:r>
          </a:p>
          <a:p>
            <a:pPr lvl="1"/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The SPM is fully assembled and ready for commissioning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Proposals are welcome!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latin typeface="Consolas" panose="020B0609020204030204" pitchFamily="49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169EE28-5C53-444C-B3F1-613DFC121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03" y="991599"/>
            <a:ext cx="3080532" cy="290725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1A6BE8B-E061-4FFA-B7E9-3B14646ED4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07" y="4004487"/>
            <a:ext cx="2919545" cy="204487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C47739-658E-4DEB-A46D-C71DA903BC42}"/>
              </a:ext>
            </a:extLst>
          </p:cNvPr>
          <p:cNvSpPr txBox="1"/>
          <p:nvPr/>
        </p:nvSpPr>
        <p:spPr>
          <a:xfrm>
            <a:off x="7437438" y="6168420"/>
            <a:ext cx="406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</a:rPr>
              <a:t>SPM at NEPOMUC, </a:t>
            </a:r>
            <a:r>
              <a:rPr lang="en-GB" sz="1400" dirty="0">
                <a:latin typeface="Consolas" panose="020B0609020204030204" pitchFamily="49" charset="0"/>
              </a:rPr>
              <a:t>installation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  <a:r>
              <a:rPr lang="en-GB" sz="1400" dirty="0">
                <a:latin typeface="Consolas" panose="020B0609020204030204" pitchFamily="49" charset="0"/>
              </a:rPr>
              <a:t>completed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86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BE3FDC6-D5D9-A777-4EA7-E800A4BD6CD9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1C5343-A227-4D00-A78A-E1A073EC130D}"/>
              </a:ext>
            </a:extLst>
          </p:cNvPr>
          <p:cNvSpPr txBox="1"/>
          <p:nvPr/>
        </p:nvSpPr>
        <p:spPr>
          <a:xfrm>
            <a:off x="1191462" y="1269082"/>
            <a:ext cx="4381172" cy="2764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400" noProof="0" dirty="0">
                <a:latin typeface="Consolas" panose="020B0609020204030204" pitchFamily="49" charset="0"/>
              </a:rPr>
              <a:t>Universität der Bundeswehr München LRT2: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noProof="0" dirty="0">
                <a:latin typeface="Consolas" panose="020B0609020204030204" pitchFamily="49" charset="0"/>
              </a:rPr>
              <a:t>Prof. Dr. G. Dollinger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sz="1400" noProof="0" dirty="0">
              <a:latin typeface="Consolas" panose="020B0609020204030204" pitchFamily="49" charset="0"/>
            </a:endParaRPr>
          </a:p>
          <a:p>
            <a:pPr>
              <a:lnSpc>
                <a:spcPct val="125000"/>
              </a:lnSpc>
            </a:pPr>
            <a:r>
              <a:rPr lang="de-DE" sz="1400" noProof="0" dirty="0">
                <a:latin typeface="Consolas" panose="020B0609020204030204" pitchFamily="49" charset="0"/>
              </a:rPr>
              <a:t>Positron </a:t>
            </a:r>
            <a:r>
              <a:rPr lang="en-GB" sz="1400" dirty="0">
                <a:latin typeface="Consolas" panose="020B0609020204030204" pitchFamily="49" charset="0"/>
              </a:rPr>
              <a:t>group</a:t>
            </a:r>
            <a:r>
              <a:rPr lang="de-DE" sz="1400" noProof="0" dirty="0">
                <a:latin typeface="Consolas" panose="020B0609020204030204" pitchFamily="49" charset="0"/>
              </a:rPr>
              <a:t> LRT2: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</a:rPr>
              <a:t>M. Dickmann</a:t>
            </a:r>
            <a:endParaRPr lang="de-DE" sz="1400" noProof="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noProof="0" dirty="0">
                <a:latin typeface="Consolas" panose="020B0609020204030204" pitchFamily="49" charset="0"/>
              </a:rPr>
              <a:t>W. Egger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noProof="0" dirty="0">
                <a:latin typeface="Consolas" panose="020B0609020204030204" pitchFamily="49" charset="0"/>
              </a:rPr>
              <a:t>R. Helm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</a:rPr>
              <a:t>G. Kögel</a:t>
            </a:r>
            <a:endParaRPr lang="de-DE" sz="1400" noProof="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</a:rPr>
              <a:t>J. Mitteneder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400" noProof="0" dirty="0">
                <a:latin typeface="Consolas" panose="020B0609020204030204" pitchFamily="49" charset="0"/>
              </a:rPr>
              <a:t>P. Sperr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B01AD5-8300-6A54-5716-349C4F650297}"/>
              </a:ext>
            </a:extLst>
          </p:cNvPr>
          <p:cNvSpPr txBox="1"/>
          <p:nvPr/>
        </p:nvSpPr>
        <p:spPr>
          <a:xfrm>
            <a:off x="4879590" y="96811"/>
            <a:ext cx="1957511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2800" noProof="0" dirty="0">
                <a:latin typeface="Consolas" panose="020B0609020204030204" pitchFamily="49" charset="0"/>
              </a:rPr>
              <a:t>- End -</a:t>
            </a: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F97646C9-EBB1-AD58-B6EA-DB78AC504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00" y="1374915"/>
            <a:ext cx="5204175" cy="3467283"/>
          </a:xfrm>
          <a:prstGeom prst="rect">
            <a:avLst/>
          </a:prstGeom>
        </p:spPr>
      </p:pic>
      <p:sp>
        <p:nvSpPr>
          <p:cNvPr id="46" name="Foliennummernplatzhalter 5">
            <a:extLst>
              <a:ext uri="{FF2B5EF4-FFF2-40B4-BE49-F238E27FC236}">
                <a16:creationId xmlns:a16="http://schemas.microsoft.com/office/drawing/2014/main" id="{D74AAAC9-C336-4973-A68E-1DA64323051C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17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19FE74B-461C-8900-C19E-F458A887AC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75" y="5357874"/>
            <a:ext cx="1071594" cy="128739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B455A63-9191-45F8-B4E0-865CD914B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53" y="3817133"/>
            <a:ext cx="4455266" cy="3152655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4B1752AC-73E0-4B3C-AA98-32074CDDABD9}"/>
              </a:ext>
            </a:extLst>
          </p:cNvPr>
          <p:cNvSpPr txBox="1"/>
          <p:nvPr/>
        </p:nvSpPr>
        <p:spPr>
          <a:xfrm>
            <a:off x="2883773" y="5312846"/>
            <a:ext cx="3227086" cy="114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400" noProof="0" dirty="0">
                <a:latin typeface="Consolas" panose="020B0609020204030204" pitchFamily="49" charset="0"/>
              </a:rPr>
              <a:t>Do not mis</a:t>
            </a:r>
            <a:r>
              <a:rPr lang="en-GB" sz="1400" dirty="0">
                <a:latin typeface="Consolas" panose="020B0609020204030204" pitchFamily="49" charset="0"/>
              </a:rPr>
              <a:t>s the SLOPOS 17 </a:t>
            </a:r>
          </a:p>
          <a:p>
            <a:pPr>
              <a:lnSpc>
                <a:spcPct val="125000"/>
              </a:lnSpc>
            </a:pPr>
            <a:r>
              <a:rPr lang="en-GB" sz="1400" dirty="0">
                <a:latin typeface="Consolas" panose="020B0609020204030204" pitchFamily="49" charset="0"/>
              </a:rPr>
              <a:t>in Germany, September 2026</a:t>
            </a:r>
          </a:p>
          <a:p>
            <a:pPr>
              <a:lnSpc>
                <a:spcPct val="125000"/>
              </a:lnSpc>
            </a:pPr>
            <a:endParaRPr lang="en-GB" sz="1400" noProof="0" dirty="0">
              <a:latin typeface="Consolas" panose="020B0609020204030204" pitchFamily="49" charset="0"/>
            </a:endParaRPr>
          </a:p>
          <a:p>
            <a:pPr>
              <a:lnSpc>
                <a:spcPct val="125000"/>
              </a:lnSpc>
            </a:pPr>
            <a:r>
              <a:rPr lang="en-GB" sz="1400" noProof="0" dirty="0">
                <a:latin typeface="Consolas" panose="020B0609020204030204" pitchFamily="49" charset="0"/>
              </a:rPr>
              <a:t>https://www.unibw.de/slopos17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4468C74-F56C-45DC-A0E8-21C9F6E3C3E9}"/>
              </a:ext>
            </a:extLst>
          </p:cNvPr>
          <p:cNvSpPr txBox="1"/>
          <p:nvPr/>
        </p:nvSpPr>
        <p:spPr>
          <a:xfrm>
            <a:off x="7145026" y="5348842"/>
            <a:ext cx="392614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400" noProof="0" dirty="0">
                <a:latin typeface="Consolas" panose="020B0609020204030204" pitchFamily="49" charset="0"/>
              </a:rPr>
              <a:t>Founded by the German BNFTR project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42" y="5519081"/>
            <a:ext cx="26574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AD1DFF9-C9A1-1B21-0411-B8FEE5833228}"/>
              </a:ext>
            </a:extLst>
          </p:cNvPr>
          <p:cNvSpPr/>
          <p:nvPr/>
        </p:nvSpPr>
        <p:spPr>
          <a:xfrm>
            <a:off x="696000" y="1989000"/>
            <a:ext cx="10800000" cy="2880000"/>
          </a:xfrm>
          <a:prstGeom prst="rect">
            <a:avLst/>
          </a:prstGeom>
          <a:solidFill>
            <a:srgbClr val="6A68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nsolas" panose="020B0609020204030204" pitchFamily="49" charset="0"/>
              </a:rPr>
              <a:t>Some more slides…</a:t>
            </a:r>
          </a:p>
          <a:p>
            <a:pPr algn="ctr"/>
            <a:endParaRPr lang="en-DE" sz="32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2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The SPM-Interface and the SPM at NEPOMUC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98244" y="5292543"/>
            <a:ext cx="29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nsolas" panose="020B0609020204030204" pitchFamily="49" charset="0"/>
              </a:rPr>
              <a:t>SPM-Interface      SPM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CED5BB0-94EA-F06A-DF72-3C964FD93F23}"/>
              </a:ext>
            </a:extLst>
          </p:cNvPr>
          <p:cNvSpPr txBox="1"/>
          <p:nvPr/>
        </p:nvSpPr>
        <p:spPr>
          <a:xfrm>
            <a:off x="1830356" y="5792627"/>
            <a:ext cx="8716482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Multiple steps of pulsing, copping and beam cooling (remoderation) are needed to prepare a monochromatic pulsed positron micro beam.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77" y="762364"/>
            <a:ext cx="8565617" cy="4550200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>
            <a:off x="6373540" y="1405076"/>
            <a:ext cx="83704" cy="4256799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5CAECCD-F890-4A3C-AF0D-2B50953CA1E3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9EA3113-EBA4-4853-A66B-E0CF3AE924F2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19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6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ACA0E8-76C2-F365-061B-F8884975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FB01846-F832-8D22-582B-4A5031520B31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0D5639-13C2-F2EE-5C06-2AE44A6D998B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Outline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3C0CD8-9C80-FBEB-E1FD-4F0369D67E02}"/>
              </a:ext>
            </a:extLst>
          </p:cNvPr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C25DFD7-0C15-21F0-81E9-39E317520085}"/>
              </a:ext>
            </a:extLst>
          </p:cNvPr>
          <p:cNvSpPr txBox="1">
            <a:spLocks noChangeArrowheads="1"/>
          </p:cNvSpPr>
          <p:nvPr/>
        </p:nvSpPr>
        <p:spPr bwMode="auto">
          <a:xfrm rot="21008905">
            <a:off x="325749" y="2517338"/>
            <a:ext cx="11633615" cy="252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000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000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000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eV positron beams</a:t>
            </a:r>
          </a:p>
          <a:p>
            <a:pPr algn="ctr">
              <a:spcBef>
                <a:spcPct val="0"/>
              </a:spcBef>
              <a:buClrTx/>
            </a:pPr>
            <a:endParaRPr lang="en-GB" altLang="de-DE" sz="48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de-DE" sz="4800" dirty="0">
                <a:latin typeface="Consolas" panose="020B0609020204030204" pitchFamily="49" charset="0"/>
              </a:rPr>
              <a:t>0.</a:t>
            </a:r>
            <a:r>
              <a:rPr lang="en-GB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sz="4800" dirty="0">
                <a:latin typeface="Consolas" panose="020B0609020204030204" pitchFamily="49" charset="0"/>
              </a:rPr>
              <a:t>000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sz="4800" dirty="0">
                <a:latin typeface="Consolas" panose="020B0609020204030204" pitchFamily="49" charset="0"/>
              </a:rPr>
              <a:t>000</a:t>
            </a: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sz="4800" dirty="0">
                <a:latin typeface="Consolas" panose="020B0609020204030204" pitchFamily="49" charset="0"/>
              </a:rPr>
              <a:t>001</a:t>
            </a:r>
            <a:r>
              <a:rPr lang="de-DE" sz="1000" dirty="0">
                <a:latin typeface="Consolas" panose="020B0609020204030204" pitchFamily="49" charset="0"/>
              </a:rPr>
              <a:t> </a:t>
            </a:r>
            <a:r>
              <a:rPr lang="de-DE" sz="4800" dirty="0">
                <a:latin typeface="Consolas" panose="020B0609020204030204" pitchFamily="49" charset="0"/>
              </a:rPr>
              <a:t>km </a:t>
            </a:r>
            <a:r>
              <a:rPr lang="en-GB" altLang="de-DE" sz="4800" dirty="0">
                <a:solidFill>
                  <a:schemeClr val="tx1"/>
                </a:solidFill>
                <a:latin typeface="Consolas" panose="020B0609020204030204" pitchFamily="49" charset="0"/>
              </a:rPr>
              <a:t>beam diameter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8AD6C0E1-55EF-4FE4-8564-DD4BF4847D7C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12B851D2-25D8-C7CD-C9AA-89DED65132C1}"/>
              </a:ext>
            </a:extLst>
          </p:cNvPr>
          <p:cNvSpPr txBox="1">
            <a:spLocks noChangeArrowheads="1"/>
          </p:cNvSpPr>
          <p:nvPr/>
        </p:nvSpPr>
        <p:spPr bwMode="auto">
          <a:xfrm rot="21008905">
            <a:off x="9633865" y="4204461"/>
            <a:ext cx="1281468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GB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r>
              <a:rPr lang="en-GB" altLang="de-DE" sz="5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mi</a:t>
            </a:r>
            <a:r>
              <a:rPr lang="de-DE" altLang="de-DE" sz="8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≈</a:t>
            </a:r>
            <a:r>
              <a:rPr lang="de-DE" altLang="de-DE" sz="8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0.62</a:t>
            </a:r>
            <a:r>
              <a:rPr lang="de-DE" altLang="de-DE" sz="5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de-DE" altLang="de-DE" sz="1000" dirty="0">
                <a:solidFill>
                  <a:schemeClr val="tx1"/>
                </a:solidFill>
                <a:latin typeface="Consolas" panose="020B0609020204030204" pitchFamily="49" charset="0"/>
              </a:rPr>
              <a:t>km</a:t>
            </a:r>
            <a:endParaRPr lang="en-GB" altLang="de-DE" sz="10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Multiplikationszeichen 4">
            <a:extLst>
              <a:ext uri="{FF2B5EF4-FFF2-40B4-BE49-F238E27FC236}">
                <a16:creationId xmlns:a16="http://schemas.microsoft.com/office/drawing/2014/main" id="{1022D7E4-4573-7EDF-39FA-F8CD715844DE}"/>
              </a:ext>
            </a:extLst>
          </p:cNvPr>
          <p:cNvSpPr/>
          <p:nvPr/>
        </p:nvSpPr>
        <p:spPr>
          <a:xfrm rot="21004379">
            <a:off x="-1051746" y="2758890"/>
            <a:ext cx="14210544" cy="900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98FE-7B87-5886-B997-6279F84B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80B37A-F1E2-0F35-20A9-D257DB27543E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B7AC0C-4DCE-C9F2-8BBD-136B8CE94781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PLEPS and SPM at NEPOMC </a:t>
            </a:r>
            <a:endParaRPr lang="en-DE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207CA3F9-1D5B-455F-B94A-0CE40CDC2CE3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20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91E0065-5219-4D7A-A2B7-E1C8FCD452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22" y="1845501"/>
            <a:ext cx="2878569" cy="1762030"/>
          </a:xfrm>
          <a:prstGeom prst="rect">
            <a:avLst/>
          </a:prstGeom>
        </p:spPr>
      </p:pic>
      <p:sp>
        <p:nvSpPr>
          <p:cNvPr id="18" name="Text Box 8">
            <a:extLst>
              <a:ext uri="{FF2B5EF4-FFF2-40B4-BE49-F238E27FC236}">
                <a16:creationId xmlns:a16="http://schemas.microsoft.com/office/drawing/2014/main" id="{B10679CF-B9BE-4013-9C6A-C3A7BAC21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92" y="1174933"/>
            <a:ext cx="361036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PLEPS: 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latin typeface="Consolas" panose="020B0609020204030204" pitchFamily="49" charset="0"/>
              </a:rPr>
              <a:t>Pulsed Low Energy </a:t>
            </a:r>
            <a:r>
              <a:rPr lang="de-DE" altLang="de-DE" sz="1400" dirty="0">
                <a:latin typeface="Consolas" panose="020B0609020204030204" pitchFamily="49" charset="0"/>
              </a:rPr>
              <a:t>Positron System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0357341F-5033-4D02-9226-215DDF0A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148" y="1178927"/>
            <a:ext cx="298714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SPM: </a:t>
            </a:r>
          </a:p>
          <a:p>
            <a:pPr>
              <a:spcBef>
                <a:spcPct val="0"/>
              </a:spcBef>
              <a:buClrTx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</a:rPr>
              <a:t>Scanning Positron Microscope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3439C65B-5BE3-4C35-89BD-155981B3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92" y="3699597"/>
            <a:ext cx="3610365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Countrate		: 6</a:t>
            </a:r>
            <a:r>
              <a:rPr lang="de-DE" altLang="de-DE" sz="1400" dirty="0">
                <a:latin typeface="Consolas" panose="020B0609020204030204" pitchFamily="49" charset="0"/>
                <a:sym typeface="Symbol" panose="05050102010706020507" pitchFamily="18" charset="2"/>
              </a:rPr>
              <a:t></a:t>
            </a:r>
            <a:r>
              <a:rPr lang="de-DE" altLang="de-DE" sz="1400" dirty="0">
                <a:latin typeface="Consolas" panose="020B0609020204030204" pitchFamily="49" charset="0"/>
              </a:rPr>
              <a:t>10^3 e</a:t>
            </a:r>
            <a:r>
              <a:rPr lang="de-DE" altLang="de-DE" sz="1400" baseline="30000" dirty="0">
                <a:latin typeface="Consolas" panose="020B0609020204030204" pitchFamily="49" charset="0"/>
              </a:rPr>
              <a:t>+</a:t>
            </a:r>
            <a:r>
              <a:rPr lang="de-DE" altLang="de-DE" sz="1400" dirty="0">
                <a:latin typeface="Consolas" panose="020B0609020204030204" pitchFamily="49" charset="0"/>
              </a:rPr>
              <a:t>/s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latin typeface="Consolas" panose="020B0609020204030204" pitchFamily="49" charset="0"/>
              </a:rPr>
              <a:t>Time resolution	</a:t>
            </a:r>
            <a:r>
              <a:rPr lang="de-DE" altLang="de-DE" sz="1400" dirty="0">
                <a:latin typeface="Consolas" panose="020B0609020204030204" pitchFamily="49" charset="0"/>
              </a:rPr>
              <a:t>: 180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ps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latin typeface="Consolas" panose="020B0609020204030204" pitchFamily="49" charset="0"/>
              </a:rPr>
              <a:t>Beam spot size</a:t>
            </a:r>
            <a:r>
              <a:rPr lang="de-DE" altLang="de-DE" sz="1400" dirty="0">
                <a:latin typeface="Consolas" panose="020B0609020204030204" pitchFamily="49" charset="0"/>
              </a:rPr>
              <a:t>	: ~1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mm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Beam </a:t>
            </a:r>
            <a:r>
              <a:rPr lang="en-GB" altLang="de-DE" sz="1400" dirty="0">
                <a:latin typeface="Consolas" panose="020B0609020204030204" pitchFamily="49" charset="0"/>
              </a:rPr>
              <a:t>energy</a:t>
            </a:r>
            <a:r>
              <a:rPr lang="de-DE" altLang="de-DE" sz="1400" dirty="0">
                <a:latin typeface="Consolas" panose="020B0609020204030204" pitchFamily="49" charset="0"/>
              </a:rPr>
              <a:t>	: 0.5-20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keV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Peak </a:t>
            </a:r>
            <a:r>
              <a:rPr lang="de-DE" altLang="de-DE" sz="1400" dirty="0" err="1">
                <a:latin typeface="Consolas" panose="020B0609020204030204" pitchFamily="49" charset="0"/>
              </a:rPr>
              <a:t>to</a:t>
            </a:r>
            <a:r>
              <a:rPr lang="de-DE" altLang="de-DE" sz="1400" dirty="0">
                <a:latin typeface="Consolas" panose="020B0609020204030204" pitchFamily="49" charset="0"/>
              </a:rPr>
              <a:t> Background	: 1/100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000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10CE326F-F684-45D4-B60C-D617024D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148" y="3699597"/>
            <a:ext cx="3610365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Countrate		: 3</a:t>
            </a:r>
            <a:r>
              <a:rPr lang="de-DE" altLang="de-DE" sz="1400" dirty="0">
                <a:latin typeface="Consolas" panose="020B0609020204030204" pitchFamily="49" charset="0"/>
                <a:sym typeface="Symbol" panose="05050102010706020507" pitchFamily="18" charset="2"/>
              </a:rPr>
              <a:t></a:t>
            </a:r>
            <a:r>
              <a:rPr lang="de-DE" altLang="de-DE" sz="1400" dirty="0">
                <a:latin typeface="Consolas" panose="020B0609020204030204" pitchFamily="49" charset="0"/>
              </a:rPr>
              <a:t>10^3 e</a:t>
            </a:r>
            <a:r>
              <a:rPr lang="de-DE" altLang="de-DE" sz="1400" baseline="30000" dirty="0">
                <a:latin typeface="Consolas" panose="020B0609020204030204" pitchFamily="49" charset="0"/>
              </a:rPr>
              <a:t>+</a:t>
            </a:r>
            <a:r>
              <a:rPr lang="de-DE" altLang="de-DE" sz="1400" dirty="0">
                <a:latin typeface="Consolas" panose="020B0609020204030204" pitchFamily="49" charset="0"/>
              </a:rPr>
              <a:t>/s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latin typeface="Consolas" panose="020B0609020204030204" pitchFamily="49" charset="0"/>
              </a:rPr>
              <a:t>Time resolution	</a:t>
            </a:r>
            <a:r>
              <a:rPr lang="de-DE" altLang="de-DE" sz="1400" dirty="0">
                <a:latin typeface="Consolas" panose="020B0609020204030204" pitchFamily="49" charset="0"/>
              </a:rPr>
              <a:t>: 250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ps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latin typeface="Consolas" panose="020B0609020204030204" pitchFamily="49" charset="0"/>
              </a:rPr>
              <a:t>Beam spot size</a:t>
            </a:r>
            <a:r>
              <a:rPr lang="de-DE" altLang="de-DE" sz="1400" dirty="0">
                <a:latin typeface="Consolas" panose="020B0609020204030204" pitchFamily="49" charset="0"/>
              </a:rPr>
              <a:t>	: &gt; 1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µm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Beam </a:t>
            </a:r>
            <a:r>
              <a:rPr lang="en-GB" altLang="de-DE" sz="1400" dirty="0">
                <a:latin typeface="Consolas" panose="020B0609020204030204" pitchFamily="49" charset="0"/>
              </a:rPr>
              <a:t>energy</a:t>
            </a:r>
            <a:r>
              <a:rPr lang="de-DE" altLang="de-DE" sz="1400" dirty="0">
                <a:latin typeface="Consolas" panose="020B0609020204030204" pitchFamily="49" charset="0"/>
              </a:rPr>
              <a:t>	: 0.5-25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keV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</a:rPr>
              <a:t>Peak </a:t>
            </a:r>
            <a:r>
              <a:rPr lang="de-DE" altLang="de-DE" sz="1400" dirty="0" err="1">
                <a:latin typeface="Consolas" panose="020B0609020204030204" pitchFamily="49" charset="0"/>
              </a:rPr>
              <a:t>to</a:t>
            </a:r>
            <a:r>
              <a:rPr lang="de-DE" altLang="de-DE" sz="1400" dirty="0">
                <a:latin typeface="Consolas" panose="020B0609020204030204" pitchFamily="49" charset="0"/>
              </a:rPr>
              <a:t> Background	: 1/10</a:t>
            </a:r>
            <a:r>
              <a:rPr lang="de-DE" altLang="de-DE" sz="6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000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407F59-892E-45F6-AECF-533EF243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92073" y="1820948"/>
            <a:ext cx="2878568" cy="1762030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54768B0C-19AF-4F64-B8E0-069037F59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92" y="5027870"/>
            <a:ext cx="3610365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High sample throughput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Stable operation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Very good time resolution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Artefact-free spectra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Depth profiles of layered systems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B9A449-807C-4B70-992D-C0A1D258650E}"/>
              </a:ext>
            </a:extLst>
          </p:cNvPr>
          <p:cNvSpPr txBox="1"/>
          <p:nvPr/>
        </p:nvSpPr>
        <p:spPr>
          <a:xfrm>
            <a:off x="4507275" y="4658538"/>
            <a:ext cx="33650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Consolas" panose="020B0609020204030204" pitchFamily="49" charset="0"/>
              </a:rPr>
              <a:t>Two unique instruments operated </a:t>
            </a:r>
          </a:p>
          <a:p>
            <a:pPr algn="ctr"/>
            <a:r>
              <a:rPr lang="en-GB" sz="1400" b="1" dirty="0">
                <a:latin typeface="Consolas" panose="020B0609020204030204" pitchFamily="49" charset="0"/>
              </a:rPr>
              <a:t>by the </a:t>
            </a:r>
            <a:r>
              <a:rPr lang="en-GB" sz="1400" b="1" dirty="0" err="1">
                <a:latin typeface="Consolas" panose="020B0609020204030204" pitchFamily="49" charset="0"/>
              </a:rPr>
              <a:t>UniBwM</a:t>
            </a:r>
            <a:r>
              <a:rPr lang="en-GB" sz="1400" b="1" dirty="0">
                <a:latin typeface="Consolas" panose="020B0609020204030204" pitchFamily="49" charset="0"/>
              </a:rPr>
              <a:t> </a:t>
            </a:r>
          </a:p>
          <a:p>
            <a:pPr algn="ctr"/>
            <a:r>
              <a:rPr lang="en-GB" sz="1400" b="1" dirty="0">
                <a:latin typeface="Consolas" panose="020B0609020204030204" pitchFamily="49" charset="0"/>
              </a:rPr>
              <a:t>in cooperation with the MLZ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0244A0-55AB-4A28-A09D-59992BF3E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75" y="2297749"/>
            <a:ext cx="3385713" cy="1843247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F625EE69-D9DC-4F5B-8359-56BC3DEB3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148" y="4986524"/>
            <a:ext cx="3610365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ＭＳ Ｐゴシック" charset="0"/>
                <a:sym typeface="Symbol" charset="0"/>
              </a:rPr>
              <a:t>Worldwide unique instrument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ea typeface="MS PGothic" pitchFamily="34" charset="-128"/>
              <a:sym typeface="Symbol" pitchFamily="18" charset="2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MS PGothic" pitchFamily="34" charset="-128"/>
                <a:sym typeface="Symbol" pitchFamily="18" charset="2"/>
              </a:rPr>
              <a:t>Characterization of the 3D-defect structure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MS PGothic" pitchFamily="34" charset="-128"/>
                <a:sym typeface="Symbol" pitchFamily="18" charset="2"/>
              </a:rPr>
              <a:t>Resolving defect structure at the boundaries and interfaces of mixed-matrix materials </a:t>
            </a:r>
          </a:p>
        </p:txBody>
      </p:sp>
    </p:spTree>
    <p:extLst>
      <p:ext uri="{BB962C8B-B14F-4D97-AF65-F5344CB8AC3E}">
        <p14:creationId xmlns:p14="http://schemas.microsoft.com/office/powerpoint/2010/main" val="3659989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Resonator Test Measurement in the Laboratory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CED5BB0-94EA-F06A-DF72-3C964FD93F23}"/>
              </a:ext>
            </a:extLst>
          </p:cNvPr>
          <p:cNvSpPr txBox="1"/>
          <p:nvPr/>
        </p:nvSpPr>
        <p:spPr>
          <a:xfrm>
            <a:off x="6240780" y="1354014"/>
            <a:ext cx="5052545" cy="421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onsolas" panose="020B0609020204030204" pitchFamily="49" charset="0"/>
              </a:rPr>
              <a:t>f</a:t>
            </a:r>
            <a:r>
              <a:rPr lang="en-US" sz="1400" baseline="-25000" dirty="0" err="1">
                <a:latin typeface="Consolas" panose="020B0609020204030204" pitchFamily="49" charset="0"/>
              </a:rPr>
              <a:t>res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50,007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MHz, 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sz="1400" dirty="0">
                <a:latin typeface="Consolas" panose="020B0609020204030204" pitchFamily="49" charset="0"/>
              </a:rPr>
              <a:t>f</a:t>
            </a:r>
            <a:r>
              <a:rPr lang="en-US" sz="1400" baseline="-25000" dirty="0">
                <a:latin typeface="Consolas" panose="020B0609020204030204" pitchFamily="49" charset="0"/>
              </a:rPr>
              <a:t>3dB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70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kHz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Q</a:t>
            </a:r>
            <a:r>
              <a:rPr lang="en-US" sz="1400" b="1" baseline="-25000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=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1470±25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With 56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W electric power, U</a:t>
            </a:r>
            <a:r>
              <a:rPr lang="en-US" sz="1400" baseline="-25000" dirty="0">
                <a:latin typeface="Consolas" panose="020B0609020204030204" pitchFamily="49" charset="0"/>
              </a:rPr>
              <a:t>PP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10</a:t>
            </a:r>
            <a:r>
              <a:rPr lang="en-US" sz="6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170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V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SWR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=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1,121</a:t>
            </a:r>
            <a:r>
              <a:rPr lang="en-US" sz="1400" dirty="0">
                <a:latin typeface="Consolas" panose="020B0609020204030204" pitchFamily="49" charset="0"/>
              </a:rPr>
              <a:t> (P</a:t>
            </a:r>
            <a:r>
              <a:rPr lang="en-US" sz="1400" baseline="-25000" dirty="0">
                <a:latin typeface="Consolas" panose="020B0609020204030204" pitchFamily="49" charset="0"/>
              </a:rPr>
              <a:t>R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=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0,3%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P</a:t>
            </a:r>
            <a:r>
              <a:rPr lang="en-US" sz="1400" baseline="-25000" dirty="0">
                <a:latin typeface="Consolas" panose="020B0609020204030204" pitchFamily="49" charset="0"/>
              </a:rPr>
              <a:t>V</a:t>
            </a:r>
            <a:r>
              <a:rPr lang="en-US" sz="1400" dirty="0">
                <a:latin typeface="Consolas" panose="020B0609020204030204" pitchFamily="49" charset="0"/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  <a:ea typeface="Cambria Math" panose="02040503050406030204" pitchFamily="18" charset="0"/>
              </a:rPr>
              <a:t>Changing the amplitude worsens               the time and spatial resolution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ea typeface="Cambria Math" panose="02040503050406030204" pitchFamily="18" charset="0"/>
              </a:rPr>
              <a:t>⇒ Control required for thermal stability</a:t>
            </a:r>
            <a:endParaRPr lang="de-DE" sz="1400" dirty="0"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de-DE" sz="1400" dirty="0">
              <a:latin typeface="Consolas" panose="020B0609020204030204" pitchFamily="49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de-DE" sz="1200" dirty="0">
              <a:latin typeface="Consolas" panose="020B0609020204030204" pitchFamily="49" charset="0"/>
              <a:ea typeface="Cambria Math" panose="02040503050406030204" pitchFamily="18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9B68DDA6-2E15-0C1E-96EF-0F6A26E5E760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FF76D087-20FC-48A5-BC67-4303CC4D3E19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21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BE0C89-F149-4426-93A5-F3229696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1" y="3784333"/>
            <a:ext cx="4546204" cy="28871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6F1A38-9275-4387-85FB-538BA9952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1" y="897209"/>
            <a:ext cx="4546204" cy="28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9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F4F-F50F-6174-0168-454C06E1F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A562504-BFF0-49F3-A2B7-7732F9F5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" y="836271"/>
            <a:ext cx="5895261" cy="44643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1710F2-85FB-47D9-8BCA-86EA663F1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46" y="3702271"/>
            <a:ext cx="4287104" cy="27476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FD8A01-FE33-4933-9C48-A86E910E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46" y="1037410"/>
            <a:ext cx="4355307" cy="274764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4CA4384-B11A-661D-13E1-F57D2230CD51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Resonator test Measurement in the Laboratory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941502-6BDD-2FED-7E8B-8CCE5AEB799A}"/>
              </a:ext>
            </a:extLst>
          </p:cNvPr>
          <p:cNvSpPr txBox="1"/>
          <p:nvPr/>
        </p:nvSpPr>
        <p:spPr>
          <a:xfrm>
            <a:off x="468901" y="5300599"/>
            <a:ext cx="3780938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Motor </a:t>
            </a:r>
            <a:r>
              <a:rPr lang="de-DE" sz="1400" dirty="0" err="1">
                <a:latin typeface="Consolas" panose="020B0609020204030204" pitchFamily="49" charset="0"/>
                <a:ea typeface="Cambria Math" panose="02040503050406030204" pitchFamily="18" charset="0"/>
              </a:rPr>
              <a:t>position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 1,7</a:t>
            </a:r>
            <a:r>
              <a:rPr lang="de-DE" sz="800" dirty="0">
                <a:latin typeface="Consolas" panose="020B0609020204030204" pitchFamily="49" charset="0"/>
                <a:ea typeface="Cambria Math" panose="02040503050406030204" pitchFamily="18" charset="0"/>
              </a:rPr>
              <a:t> </a:t>
            </a:r>
            <a:r>
              <a:rPr lang="de-DE" sz="1400" dirty="0">
                <a:latin typeface="Consolas" panose="020B0609020204030204" pitchFamily="49" charset="0"/>
                <a:ea typeface="Cambria Math" panose="02040503050406030204" pitchFamily="18" charset="0"/>
              </a:rPr>
              <a:t>kHz/mm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Phase sensitivity 1,5°/kHz</a:t>
            </a:r>
            <a:endParaRPr lang="en-DE" sz="1400" b="1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F670CE2-8A96-85C3-BF82-58589B6CA2EA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A3B195C0-E350-9FB7-09FF-12EF6014BF73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22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47949F-32B7-BD88-0395-F04634E9276B}"/>
              </a:ext>
            </a:extLst>
          </p:cNvPr>
          <p:cNvSpPr txBox="1"/>
          <p:nvPr/>
        </p:nvSpPr>
        <p:spPr>
          <a:xfrm>
            <a:off x="3844403" y="5282659"/>
            <a:ext cx="3297219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onsolas" panose="020B0609020204030204" pitchFamily="49" charset="0"/>
              </a:rPr>
              <a:t>Resonance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  <a:r>
              <a:rPr lang="en-GB" sz="1400" dirty="0">
                <a:latin typeface="Consolas" panose="020B0609020204030204" pitchFamily="49" charset="0"/>
              </a:rPr>
              <a:t>frequency</a:t>
            </a:r>
            <a:r>
              <a:rPr lang="en-US" sz="1400" dirty="0"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   50,007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MHz, ±0,03</a:t>
            </a:r>
            <a:r>
              <a:rPr lang="en-US" sz="6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% (±130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Hz)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Total amplitude stability: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  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10</a:t>
            </a:r>
            <a:r>
              <a:rPr lang="en-US" sz="4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170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V, ±0,4</a:t>
            </a:r>
            <a:r>
              <a:rPr lang="en-US" sz="6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% (±40</a:t>
            </a:r>
            <a:r>
              <a:rPr lang="en-US" sz="8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V)</a:t>
            </a:r>
            <a:endParaRPr lang="en-DE" sz="1400" b="1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FFF7C92-72BB-8DD2-94B7-D835B849BC78}"/>
              </a:ext>
            </a:extLst>
          </p:cNvPr>
          <p:cNvCxnSpPr>
            <a:cxnSpLocks/>
          </p:cNvCxnSpPr>
          <p:nvPr/>
        </p:nvCxnSpPr>
        <p:spPr>
          <a:xfrm flipV="1">
            <a:off x="6096000" y="1101969"/>
            <a:ext cx="1431410" cy="679939"/>
          </a:xfrm>
          <a:prstGeom prst="straightConnector1">
            <a:avLst/>
          </a:prstGeom>
          <a:ln w="28575">
            <a:solidFill>
              <a:srgbClr val="8DB8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660FC79-6F13-1B10-9BC1-239379DDCAA1}"/>
              </a:ext>
            </a:extLst>
          </p:cNvPr>
          <p:cNvCxnSpPr>
            <a:cxnSpLocks/>
          </p:cNvCxnSpPr>
          <p:nvPr/>
        </p:nvCxnSpPr>
        <p:spPr>
          <a:xfrm>
            <a:off x="5829237" y="2891692"/>
            <a:ext cx="1611009" cy="893362"/>
          </a:xfrm>
          <a:prstGeom prst="straightConnector1">
            <a:avLst/>
          </a:prstGeom>
          <a:ln w="28575">
            <a:solidFill>
              <a:srgbClr val="32EA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6E4EB354-4805-45C9-93E4-9BE85912BD36}"/>
              </a:ext>
            </a:extLst>
          </p:cNvPr>
          <p:cNvSpPr txBox="1"/>
          <p:nvPr/>
        </p:nvSpPr>
        <p:spPr>
          <a:xfrm>
            <a:off x="7527410" y="6303635"/>
            <a:ext cx="378093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Phase sensitivity 1,5°/kHz</a:t>
            </a:r>
            <a:endParaRPr lang="en-DE" sz="1400" b="1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B50532-C698-316B-5AE9-DE401A86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solidFill>
            <a:srgbClr val="ED6E00"/>
          </a:solidFill>
        </p:spPr>
        <p:txBody>
          <a:bodyPr/>
          <a:lstStyle/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23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Monochromatic beam by re-moderation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ED5BB0-94EA-F06A-DF72-3C964FD93F23}"/>
              </a:ext>
            </a:extLst>
          </p:cNvPr>
          <p:cNvSpPr txBox="1"/>
          <p:nvPr/>
        </p:nvSpPr>
        <p:spPr>
          <a:xfrm>
            <a:off x="6019671" y="856645"/>
            <a:ext cx="5853803" cy="226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onsolas" panose="020B0609020204030204" pitchFamily="49" charset="0"/>
              </a:rPr>
              <a:t>a.)  </a:t>
            </a:r>
            <a:r>
              <a:rPr lang="en-US" sz="1600" dirty="0" err="1">
                <a:latin typeface="Consolas" panose="020B0609020204030204" pitchFamily="49" charset="0"/>
              </a:rPr>
              <a:t>Remoderation</a:t>
            </a:r>
            <a:r>
              <a:rPr lang="en-US" sz="1600" dirty="0">
                <a:latin typeface="Consolas" panose="020B0609020204030204" pitchFamily="49" charset="0"/>
              </a:rPr>
              <a:t> in transmission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latin typeface="Consolas" panose="020B0609020204030204" pitchFamily="49" charset="0"/>
              </a:rPr>
              <a:t>(foil thickness some nm)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onsolas" panose="020B0609020204030204" pitchFamily="49" charset="0"/>
              </a:rPr>
              <a:t>b.)	Reflection with tilted </a:t>
            </a:r>
            <a:r>
              <a:rPr lang="en-US" sz="1600" dirty="0" err="1">
                <a:latin typeface="Consolas" panose="020B0609020204030204" pitchFamily="49" charset="0"/>
              </a:rPr>
              <a:t>remoderator</a:t>
            </a:r>
            <a:endParaRPr lang="en-US" sz="1600" dirty="0">
              <a:latin typeface="Consolas" panose="020B0609020204030204" pitchFamily="49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onsolas" panose="020B0609020204030204" pitchFamily="49" charset="0"/>
              </a:rPr>
              <a:t>c.)	Reflection through the lens.			Separation by weak magnetic dipole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latin typeface="Consolas" panose="020B0609020204030204" pitchFamily="49" charset="0"/>
              </a:rPr>
              <a:t>(short focal length, small diameter)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0997BF-B334-43FF-683B-56514DBC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2" y="989692"/>
            <a:ext cx="4746931" cy="48786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45AE28-BD59-A884-4361-3849769C6200}"/>
              </a:ext>
            </a:extLst>
          </p:cNvPr>
          <p:cNvSpPr txBox="1"/>
          <p:nvPr/>
        </p:nvSpPr>
        <p:spPr>
          <a:xfrm>
            <a:off x="6280982" y="5809393"/>
            <a:ext cx="5192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nsolas" panose="020B0609020204030204" pitchFamily="49" charset="0"/>
              </a:rPr>
              <a:t>[A positron </a:t>
            </a:r>
            <a:r>
              <a:rPr lang="en-US" sz="1000" dirty="0" err="1">
                <a:latin typeface="Consolas" panose="020B0609020204030204" pitchFamily="49" charset="0"/>
              </a:rPr>
              <a:t>remoderator</a:t>
            </a:r>
            <a:r>
              <a:rPr lang="en-US" sz="1000" dirty="0">
                <a:latin typeface="Consolas" panose="020B0609020204030204" pitchFamily="49" charset="0"/>
              </a:rPr>
              <a:t> for the high intensity positron source NEPOMUC,</a:t>
            </a:r>
          </a:p>
          <a:p>
            <a:r>
              <a:rPr lang="en-US" sz="1000" dirty="0">
                <a:latin typeface="Consolas" panose="020B0609020204030204" pitchFamily="49" charset="0"/>
              </a:rPr>
              <a:t>doi.org/10.1016/j.apsusc.2008.05.286.]</a:t>
            </a:r>
            <a:endParaRPr lang="en-GB" sz="1000" dirty="0">
              <a:latin typeface="Consolas" panose="020B0609020204030204" pitchFamily="49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40AA142-ECEF-97E1-A7EF-441DC639C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00" y="3219689"/>
            <a:ext cx="3881899" cy="246331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D3172AE-60EA-BD61-614D-19CC881C9877}"/>
              </a:ext>
            </a:extLst>
          </p:cNvPr>
          <p:cNvSpPr txBox="1"/>
          <p:nvPr/>
        </p:nvSpPr>
        <p:spPr>
          <a:xfrm>
            <a:off x="9781499" y="5060006"/>
            <a:ext cx="232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nsolas" panose="020B0609020204030204" pitchFamily="49" charset="0"/>
              </a:rPr>
              <a:t>In : 1keV, 10^9 e+/s</a:t>
            </a:r>
          </a:p>
          <a:p>
            <a:r>
              <a:rPr lang="en-US" sz="1000" dirty="0">
                <a:latin typeface="Consolas" panose="020B0609020204030204" pitchFamily="49" charset="0"/>
              </a:rPr>
              <a:t>Out: 20 eV, 5 10^7 e+/s, ~5%</a:t>
            </a:r>
            <a:endParaRPr lang="en-GB" sz="10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NEPOMUC as Source for the SPM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Group 8"/>
              <p:cNvGraphicFramePr>
                <a:graphicFrameLocks noGrp="1"/>
              </p:cNvGraphicFramePr>
              <p:nvPr/>
            </p:nvGraphicFramePr>
            <p:xfrm>
              <a:off x="549575" y="3290897"/>
              <a:ext cx="3119718" cy="2425601"/>
            </p:xfrm>
            <a:graphic>
              <a:graphicData uri="http://schemas.openxmlformats.org/drawingml/2006/table">
                <a:tbl>
                  <a:tblPr/>
                  <a:tblGrid>
                    <a:gridCol w="17855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341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2096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endParaRPr kumimoji="0" lang="de-DE" altLang="de-DE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NEPOMUC </a:t>
                          </a:r>
                          <a:r>
                            <a:rPr kumimoji="0" lang="de-DE" altLang="de-DE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(</a:t>
                          </a:r>
                          <a:r>
                            <a:rPr kumimoji="0" lang="de-DE" altLang="de-DE" sz="10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rem</a:t>
                          </a:r>
                          <a:r>
                            <a:rPr kumimoji="0" lang="de-DE" altLang="de-DE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)</a:t>
                          </a: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Modulation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DC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I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/s]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5.0 10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7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 [mm]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1.85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8715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-250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┴ </a:t>
                          </a: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[eV]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1.0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B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/(mm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s)]                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1.8 10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7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    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0958"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l-GR" altLang="de-DE" sz="140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[mm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</a:t>
                          </a:r>
                          <a:r>
                            <a:rPr kumimoji="0" lang="de-DE" altLang="de-DE" sz="1400" b="0" i="0" u="none" strike="noStrike" cap="none" normalizeH="0" baseline="-2500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8.4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58479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Group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47244"/>
                  </p:ext>
                </p:extLst>
              </p:nvPr>
            </p:nvGraphicFramePr>
            <p:xfrm>
              <a:off x="549575" y="3290897"/>
              <a:ext cx="3119718" cy="2425601"/>
            </p:xfrm>
            <a:graphic>
              <a:graphicData uri="http://schemas.openxmlformats.org/drawingml/2006/table">
                <a:tbl>
                  <a:tblPr/>
                  <a:tblGrid>
                    <a:gridCol w="17855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341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2096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endParaRPr kumimoji="0" lang="de-DE" altLang="de-DE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NEPOMUC </a:t>
                          </a:r>
                          <a:r>
                            <a:rPr kumimoji="0" lang="de-DE" altLang="de-DE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(</a:t>
                          </a:r>
                          <a:r>
                            <a:rPr kumimoji="0" lang="de-DE" altLang="de-DE" sz="10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rem</a:t>
                          </a:r>
                          <a:r>
                            <a:rPr kumimoji="0" lang="de-DE" altLang="de-DE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)</a:t>
                          </a: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Modulation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DC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I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/s]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5.0 10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7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 [mm]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1.85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8715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-250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┴ </a:t>
                          </a: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[eV]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1.0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B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/(mm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s)]                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1.8 10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7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    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095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1024" t="-642593" r="-85666" b="-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8.4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58479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Group 27"/>
              <p:cNvGraphicFramePr>
                <a:graphicFrameLocks noGrp="1"/>
              </p:cNvGraphicFramePr>
              <p:nvPr/>
            </p:nvGraphicFramePr>
            <p:xfrm>
              <a:off x="8053777" y="3290897"/>
              <a:ext cx="3102838" cy="2425601"/>
            </p:xfrm>
            <a:graphic>
              <a:graphicData uri="http://schemas.openxmlformats.org/drawingml/2006/table">
                <a:tbl>
                  <a:tblPr/>
                  <a:tblGrid>
                    <a:gridCol w="18232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96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2096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endParaRPr kumimoji="0" lang="de-DE" altLang="de-DE" sz="1400" b="1" i="0" u="none" strike="noStrike" cap="none" normalizeH="0" baseline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22</a:t>
                          </a:r>
                          <a:r>
                            <a:rPr kumimoji="0" lang="de-DE" altLang="de-DE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Na </a:t>
                          </a:r>
                          <a:r>
                            <a:rPr kumimoji="0" lang="de-DE" altLang="de-DE" sz="1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source</a:t>
                          </a:r>
                          <a:endParaRPr kumimoji="0" lang="de-DE" altLang="de-DE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onsolas" panose="020B0609020204030204" pitchFamily="49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Modulation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DC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I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/s]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2.0 10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 [mm]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3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8715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-250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┴ </a:t>
                          </a: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[eV]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0.1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B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/(mm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s)]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4.4 10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0958"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l-GR" altLang="de-DE" sz="140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[mm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</a:t>
                          </a:r>
                          <a:r>
                            <a:rPr kumimoji="0" lang="de-DE" altLang="de-DE" sz="1400" b="0" i="0" u="none" strike="noStrike" cap="none" normalizeH="0" baseline="-2500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2.2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38155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Group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5095321"/>
                  </p:ext>
                </p:extLst>
              </p:nvPr>
            </p:nvGraphicFramePr>
            <p:xfrm>
              <a:off x="8053777" y="3290897"/>
              <a:ext cx="3102838" cy="2425601"/>
            </p:xfrm>
            <a:graphic>
              <a:graphicData uri="http://schemas.openxmlformats.org/drawingml/2006/table">
                <a:tbl>
                  <a:tblPr/>
                  <a:tblGrid>
                    <a:gridCol w="18232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96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2096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endParaRPr kumimoji="0" lang="de-DE" altLang="de-DE" sz="1400" b="1" i="0" u="none" strike="noStrike" cap="none" normalizeH="0" baseline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22</a:t>
                          </a:r>
                          <a:r>
                            <a:rPr kumimoji="0" lang="de-DE" altLang="de-DE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Na </a:t>
                          </a:r>
                          <a:r>
                            <a:rPr kumimoji="0" lang="de-DE" altLang="de-DE" sz="1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source</a:t>
                          </a:r>
                          <a:endParaRPr kumimoji="0" lang="de-DE" altLang="de-DE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onsolas" panose="020B0609020204030204" pitchFamily="49" charset="0"/>
                            <a:ea typeface="Microsoft YaHei" charset="-122"/>
                          </a:endParaRPr>
                        </a:p>
                      </a:txBody>
                      <a:tcPr marL="90000" marR="90000" marT="59246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Modulation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DC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I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/s]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2.0 10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d [mm]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3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8715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</a:t>
                          </a:r>
                          <a:r>
                            <a:rPr kumimoji="0" lang="de-DE" altLang="de-DE" sz="1400" b="0" i="0" u="none" strike="noStrike" cap="none" normalizeH="0" baseline="-250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┴ </a:t>
                          </a:r>
                          <a:r>
                            <a:rPr kumimoji="0" lang="de-DE" altLang="de-DE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[eV]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0.1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0958"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B [e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+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/(mm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eV</a:t>
                          </a:r>
                          <a:r>
                            <a:rPr kumimoji="0" lang="de-DE" altLang="de-DE" sz="1400" b="0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 </a:t>
                          </a: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s)]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1pPr>
                          <a:lvl2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2pPr>
                          <a:lvl3pPr>
                            <a:spcBef>
                              <a:spcPts val="6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 sz="2000"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3pPr>
                          <a:lvl4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4pPr>
                          <a:lvl5pPr>
                            <a:spcBef>
                              <a:spcPts val="500"/>
                            </a:spcBef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5pPr>
                          <a:lvl6pPr marL="25146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6pPr>
                          <a:lvl7pPr marL="29718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7pPr>
                          <a:lvl8pPr marL="34290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8pPr>
                          <a:lvl9pPr marL="3886200" indent="-228600" defTabSz="449263" eaLnBrk="0" fontAlgn="base" hangingPunct="0"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  <a:defRPr>
                              <a:solidFill>
                                <a:srgbClr val="000000"/>
                              </a:solidFill>
                              <a:latin typeface="Arial" charset="0"/>
                              <a:ea typeface="Microsoft YaHei" charset="-122"/>
                            </a:defRPr>
                          </a:lvl9pPr>
                        </a:lstStyle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4.4 10</a:t>
                          </a:r>
                          <a:r>
                            <a:rPr kumimoji="0" lang="de-DE" altLang="de-DE" sz="14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5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095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00" t="-642593" r="-70333" b="-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49263" rtl="0" eaLnBrk="1" fontAlgn="base" latinLnBrk="0" hangingPunct="1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Pct val="100000"/>
                            <a:buFontTx/>
                            <a:buNone/>
                            <a:tabLst>
                              <a:tab pos="0" algn="l"/>
                              <a:tab pos="914400" algn="l"/>
                              <a:tab pos="1828800" algn="l"/>
                              <a:tab pos="2743200" algn="l"/>
                              <a:tab pos="3657600" algn="l"/>
                              <a:tab pos="4572000" algn="l"/>
                              <a:tab pos="5486400" algn="l"/>
                              <a:tab pos="6400800" algn="l"/>
                              <a:tab pos="7315200" algn="l"/>
                              <a:tab pos="8229600" algn="l"/>
                              <a:tab pos="9144000" algn="l"/>
                              <a:tab pos="10058400" algn="l"/>
                            </a:tabLst>
                          </a:pPr>
                          <a:r>
                            <a:rPr kumimoji="0" lang="de-DE" alt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onsolas" panose="020B0609020204030204" pitchFamily="49" charset="0"/>
                              <a:ea typeface="Microsoft YaHei" charset="-122"/>
                            </a:rPr>
                            <a:t>2.2</a:t>
                          </a:r>
                        </a:p>
                      </a:txBody>
                      <a:tcPr marL="90000" marR="90000" marT="55690" marB="46800" horzOverflow="overflow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24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381554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91F8388-C824-48B2-A2BD-89B3405D0938}"/>
              </a:ext>
            </a:extLst>
          </p:cNvPr>
          <p:cNvGrpSpPr/>
          <p:nvPr/>
        </p:nvGrpSpPr>
        <p:grpSpPr>
          <a:xfrm>
            <a:off x="4768542" y="2558650"/>
            <a:ext cx="2211833" cy="500778"/>
            <a:chOff x="4309439" y="977217"/>
            <a:chExt cx="2211833" cy="500778"/>
          </a:xfrm>
        </p:grpSpPr>
        <p:sp>
          <p:nvSpPr>
            <p:cNvPr id="33" name="AutoShape 50"/>
            <p:cNvSpPr>
              <a:spLocks noChangeArrowheads="1"/>
            </p:cNvSpPr>
            <p:nvPr/>
          </p:nvSpPr>
          <p:spPr bwMode="auto">
            <a:xfrm>
              <a:off x="4309439" y="977217"/>
              <a:ext cx="2211833" cy="500778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560" cap="sq">
              <a:solidFill>
                <a:srgbClr val="ED6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sp>
          <p:nvSpPr>
            <p:cNvPr id="38" name="Text Box 51"/>
            <p:cNvSpPr txBox="1">
              <a:spLocks noChangeArrowheads="1"/>
            </p:cNvSpPr>
            <p:nvPr/>
          </p:nvSpPr>
          <p:spPr bwMode="auto">
            <a:xfrm>
              <a:off x="4362101" y="1026461"/>
              <a:ext cx="2106508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2000" dirty="0">
                  <a:latin typeface="Consolas" panose="020B0609020204030204" pitchFamily="49" charset="0"/>
                </a:rPr>
                <a:t>SPM-Interface</a:t>
              </a:r>
            </a:p>
          </p:txBody>
        </p:sp>
      </p:grpSp>
      <p:pic>
        <p:nvPicPr>
          <p:cNvPr id="39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719" y="3373084"/>
            <a:ext cx="3402115" cy="226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49575" y="5826647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Consolas" panose="020B0609020204030204" pitchFamily="49" charset="0"/>
              </a:rPr>
              <a:t>M. Dickmann </a:t>
            </a:r>
            <a:r>
              <a:rPr lang="de-DE" sz="1000" i="1" dirty="0">
                <a:latin typeface="Consolas" panose="020B0609020204030204" pitchFamily="49" charset="0"/>
              </a:rPr>
              <a:t>et al, SLOPOS 15, </a:t>
            </a:r>
          </a:p>
          <a:p>
            <a:r>
              <a:rPr lang="de-DE" sz="1000" i="1" dirty="0">
                <a:latin typeface="Consolas" panose="020B0609020204030204" pitchFamily="49" charset="0"/>
              </a:rPr>
              <a:t>DOI: </a:t>
            </a:r>
            <a:r>
              <a:rPr lang="de-DE" sz="1000" dirty="0">
                <a:latin typeface="Consolas" panose="020B0609020204030204" pitchFamily="49" charset="0"/>
              </a:rPr>
              <a:t>10.12693/APhysPolA.137.149 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8CF99285-6A79-4B6F-BD18-744A4075D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4138" y="1087404"/>
            <a:ext cx="2984289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400" i="1" dirty="0">
                <a:latin typeface="Consolas" panose="020B0609020204030204" pitchFamily="49" charset="0"/>
              </a:rPr>
              <a:t>I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Number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of positrons</a:t>
            </a:r>
          </a:p>
          <a:p>
            <a:pPr>
              <a:spcBef>
                <a:spcPct val="0"/>
              </a:spcBef>
              <a:buClrTx/>
            </a:pPr>
            <a:r>
              <a:rPr lang="el-GR" altLang="de-DE" sz="1400" i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Opening angle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i="1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de-DE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GB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diameter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de-DE" altLang="de-DE" sz="1400" baseline="-250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de-DE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Transverse </a:t>
            </a:r>
            <a:r>
              <a:rPr lang="en-GB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altLang="de-DE" sz="14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3A2ED8AD-43F6-44D0-B323-D0B0909E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0" y="1212576"/>
            <a:ext cx="343459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de-DE" sz="1400" dirty="0">
                <a:latin typeface="Consolas" panose="020B0609020204030204" pitchFamily="49" charset="0"/>
              </a:rPr>
              <a:t>Beam brilliance </a:t>
            </a:r>
            <a:r>
              <a:rPr lang="en-US" altLang="de-DE" sz="1400" i="1" dirty="0">
                <a:latin typeface="Consolas" panose="020B0609020204030204" pitchFamily="49" charset="0"/>
              </a:rPr>
              <a:t>B</a:t>
            </a:r>
            <a:r>
              <a:rPr lang="en-US" altLang="de-DE" sz="1400" dirty="0">
                <a:latin typeface="Consolas" panose="020B0609020204030204" pitchFamily="49" charset="0"/>
              </a:rPr>
              <a:t> as a measure</a:t>
            </a:r>
          </a:p>
          <a:p>
            <a:pPr>
              <a:spcBef>
                <a:spcPct val="0"/>
              </a:spcBef>
              <a:buClrTx/>
            </a:pPr>
            <a:r>
              <a:rPr lang="en-US" altLang="de-DE" sz="1400" dirty="0">
                <a:latin typeface="Consolas" panose="020B0609020204030204" pitchFamily="49" charset="0"/>
              </a:rPr>
              <a:t>of beam quality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56EE73F-DD60-4166-B591-0873156032E4}"/>
              </a:ext>
            </a:extLst>
          </p:cNvPr>
          <p:cNvGrpSpPr/>
          <p:nvPr/>
        </p:nvGrpSpPr>
        <p:grpSpPr>
          <a:xfrm>
            <a:off x="4362633" y="1212576"/>
            <a:ext cx="2984289" cy="705944"/>
            <a:chOff x="184145" y="5530620"/>
            <a:chExt cx="2984289" cy="705944"/>
          </a:xfrm>
        </p:grpSpPr>
        <p:sp>
          <p:nvSpPr>
            <p:cNvPr id="22" name="Abgerundetes Rechteck 7">
              <a:extLst>
                <a:ext uri="{FF2B5EF4-FFF2-40B4-BE49-F238E27FC236}">
                  <a16:creationId xmlns:a16="http://schemas.microsoft.com/office/drawing/2014/main" id="{05092738-944D-4B5C-9409-72505238359A}"/>
                </a:ext>
              </a:extLst>
            </p:cNvPr>
            <p:cNvSpPr/>
            <p:nvPr/>
          </p:nvSpPr>
          <p:spPr>
            <a:xfrm>
              <a:off x="428623" y="5530620"/>
              <a:ext cx="2495332" cy="705944"/>
            </a:xfrm>
            <a:prstGeom prst="roundRect">
              <a:avLst>
                <a:gd name="adj" fmla="val 10625"/>
              </a:avLst>
            </a:prstGeom>
            <a:noFill/>
            <a:ln w="28575">
              <a:solidFill>
                <a:srgbClr val="ED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B39ABDCF-35DF-4C26-A655-C624ECE442EB}"/>
                    </a:ext>
                  </a:extLst>
                </p:cNvPr>
                <p:cNvSpPr txBox="1"/>
                <p:nvPr/>
              </p:nvSpPr>
              <p:spPr>
                <a:xfrm>
                  <a:off x="184145" y="5615763"/>
                  <a:ext cx="2984289" cy="5356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𝐾𝑖𝑛</m:t>
                                </m:r>
                              </m:sub>
                            </m:sSub>
                          </m:den>
                        </m:f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l-GR" altLang="de-DE" sz="16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sz="1600" b="0" dirty="0"/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B39ABDCF-35DF-4C26-A655-C624ECE442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145" y="5615763"/>
                  <a:ext cx="2984289" cy="53565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070B29F-4BC1-4877-A1B9-CFD0CDBE0308}"/>
              </a:ext>
            </a:extLst>
          </p:cNvPr>
          <p:cNvGrpSpPr/>
          <p:nvPr/>
        </p:nvGrpSpPr>
        <p:grpSpPr>
          <a:xfrm>
            <a:off x="990904" y="2558650"/>
            <a:ext cx="2211833" cy="500778"/>
            <a:chOff x="1826767" y="1137563"/>
            <a:chExt cx="2211833" cy="500778"/>
          </a:xfrm>
        </p:grpSpPr>
        <p:sp>
          <p:nvSpPr>
            <p:cNvPr id="25" name="AutoShape 50">
              <a:extLst>
                <a:ext uri="{FF2B5EF4-FFF2-40B4-BE49-F238E27FC236}">
                  <a16:creationId xmlns:a16="http://schemas.microsoft.com/office/drawing/2014/main" id="{AEB9DAE7-D1FC-4F23-B4C6-688269532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767" y="1137563"/>
              <a:ext cx="2211833" cy="500778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560" cap="sq">
              <a:solidFill>
                <a:srgbClr val="ED6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sp>
          <p:nvSpPr>
            <p:cNvPr id="45" name="Text Box 51"/>
            <p:cNvSpPr txBox="1">
              <a:spLocks noChangeArrowheads="1"/>
            </p:cNvSpPr>
            <p:nvPr/>
          </p:nvSpPr>
          <p:spPr bwMode="auto">
            <a:xfrm>
              <a:off x="2297068" y="1184967"/>
              <a:ext cx="1271231" cy="405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2000" dirty="0">
                  <a:latin typeface="Consolas" panose="020B0609020204030204" pitchFamily="49" charset="0"/>
                </a:rPr>
                <a:t>NEPOMUC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2A42064-7CC6-451C-A2D1-A854D5B4056D}"/>
              </a:ext>
            </a:extLst>
          </p:cNvPr>
          <p:cNvGrpSpPr/>
          <p:nvPr/>
        </p:nvGrpSpPr>
        <p:grpSpPr>
          <a:xfrm>
            <a:off x="8457687" y="2558650"/>
            <a:ext cx="2211833" cy="500778"/>
            <a:chOff x="7165217" y="1138483"/>
            <a:chExt cx="2211833" cy="500778"/>
          </a:xfrm>
        </p:grpSpPr>
        <p:sp>
          <p:nvSpPr>
            <p:cNvPr id="26" name="AutoShape 50">
              <a:extLst>
                <a:ext uri="{FF2B5EF4-FFF2-40B4-BE49-F238E27FC236}">
                  <a16:creationId xmlns:a16="http://schemas.microsoft.com/office/drawing/2014/main" id="{57FEEE04-4C9D-4A95-BE43-D4A1A0525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217" y="1138483"/>
              <a:ext cx="2211833" cy="500778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560" cap="sq">
              <a:solidFill>
                <a:srgbClr val="ED6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>
              <a:off x="7869688" y="1188163"/>
              <a:ext cx="802891" cy="40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2000" dirty="0">
                  <a:latin typeface="Consolas" panose="020B0609020204030204" pitchFamily="49" charset="0"/>
                </a:rPr>
                <a:t>SPM</a:t>
              </a:r>
            </a:p>
          </p:txBody>
        </p:sp>
      </p:grp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0A88A880-8191-4AAD-9B60-E4319A29FA0F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5DCABC38-4394-4F29-ADFB-52C2B2B34367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24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7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B50532-C698-316B-5AE9-DE401A86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solidFill>
            <a:srgbClr val="ED6E00"/>
          </a:solidFill>
        </p:spPr>
        <p:txBody>
          <a:bodyPr/>
          <a:lstStyle/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25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nsolas" panose="020B0609020204030204" pitchFamily="49" charset="0"/>
              </a:rPr>
              <a:t>Not so easy trapping model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54" y="988974"/>
            <a:ext cx="7655646" cy="182799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9F78B03-F00D-8F07-8E65-82A6714B534B}"/>
              </a:ext>
            </a:extLst>
          </p:cNvPr>
          <p:cNvSpPr txBox="1"/>
          <p:nvPr/>
        </p:nvSpPr>
        <p:spPr>
          <a:xfrm>
            <a:off x="728324" y="2959324"/>
            <a:ext cx="7293176" cy="226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STM extended by diffusion, Diffusion trapping model (DTM)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Dislocations or grain boundary as closed domain, diffusion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a.) Defect-rich boundary &amp; defect-free grains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b.) Defect-rich boundary &amp; one intergranular defect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c.) Precipitate in matrix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onsolas" panose="020B0609020204030204" pitchFamily="49" charset="0"/>
              </a:rPr>
              <a:t>d.) Defect-rich boundary &amp; two intergranular defect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9F78B03-F00D-8F07-8E65-82A6714B534B}"/>
              </a:ext>
            </a:extLst>
          </p:cNvPr>
          <p:cNvSpPr txBox="1"/>
          <p:nvPr/>
        </p:nvSpPr>
        <p:spPr>
          <a:xfrm>
            <a:off x="1175977" y="5267648"/>
            <a:ext cx="995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>
                <a:latin typeface="Consolas" panose="020B0609020204030204" pitchFamily="49" charset="0"/>
              </a:rPr>
              <a:t>b.) </a:t>
            </a:r>
            <a:r>
              <a:rPr lang="en-US" sz="1000" dirty="0">
                <a:latin typeface="Consolas" panose="020B0609020204030204" pitchFamily="49" charset="0"/>
              </a:rPr>
              <a:t>Positron trapping model for point defects and grain boundaries in polycrystalline materials, [2009, </a:t>
            </a:r>
            <a:r>
              <a:rPr lang="de-DE" sz="1000" dirty="0">
                <a:latin typeface="Consolas" panose="020B0609020204030204" pitchFamily="49" charset="0"/>
              </a:rPr>
              <a:t>doi.org/10.1103/PhysRevB.79.184103</a:t>
            </a:r>
            <a:r>
              <a:rPr lang="de-DE" sz="1000" dirty="0"/>
              <a:t>]</a:t>
            </a:r>
            <a:endParaRPr lang="de-DE" sz="1000" dirty="0"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</a:pPr>
            <a:r>
              <a:rPr lang="de-DE" sz="1000" dirty="0">
                <a:latin typeface="Consolas" panose="020B0609020204030204" pitchFamily="49" charset="0"/>
              </a:rPr>
              <a:t>C.)</a:t>
            </a:r>
            <a:r>
              <a:rPr lang="en-US" sz="1000" dirty="0">
                <a:latin typeface="Consolas" panose="020B0609020204030204" pitchFamily="49" charset="0"/>
              </a:rPr>
              <a:t> Diffusion-reaction model for positron trapping and annihilation at spherical extended defects and in precipitate-matrix composites, 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Consolas" panose="020B0609020204030204" pitchFamily="49" charset="0"/>
              </a:rPr>
              <a:t>    [2018, </a:t>
            </a:r>
            <a:r>
              <a:rPr lang="de-DE" sz="1000" dirty="0">
                <a:latin typeface="Consolas" panose="020B0609020204030204" pitchFamily="49" charset="0"/>
              </a:rPr>
              <a:t>doi.org/10.1103/PhysRevB.97.224108]</a:t>
            </a:r>
          </a:p>
          <a:p>
            <a:pPr>
              <a:lnSpc>
                <a:spcPct val="150000"/>
              </a:lnSpc>
            </a:pPr>
            <a:r>
              <a:rPr lang="de-DE" sz="1000" dirty="0">
                <a:latin typeface="Consolas" panose="020B0609020204030204" pitchFamily="49" charset="0"/>
              </a:rPr>
              <a:t>d.)</a:t>
            </a:r>
            <a:r>
              <a:rPr lang="en-US" sz="1000" dirty="0">
                <a:latin typeface="Consolas" panose="020B0609020204030204" pitchFamily="49" charset="0"/>
              </a:rPr>
              <a:t> Diffusion-reaction model of positron annihilation for complex defect pattern, [2023, </a:t>
            </a:r>
            <a:r>
              <a:rPr lang="de-DE" sz="1000" dirty="0">
                <a:latin typeface="Consolas" panose="020B0609020204030204" pitchFamily="49" charset="0"/>
              </a:rPr>
              <a:t>DOI 10.1088/1361-648X/ad1279]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2118916" y="857044"/>
            <a:ext cx="7954168" cy="2102280"/>
          </a:xfrm>
          <a:prstGeom prst="roundRect">
            <a:avLst>
              <a:gd name="adj" fmla="val 1076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D2C8C1-83EA-4E8A-7070-E9437C80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431" y="3509345"/>
            <a:ext cx="3712903" cy="4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B50532-C698-316B-5AE9-DE401A86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solidFill>
            <a:srgbClr val="ED6E00"/>
          </a:solidFill>
        </p:spPr>
        <p:txBody>
          <a:bodyPr/>
          <a:lstStyle/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26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nsolas" panose="020B0609020204030204" pitchFamily="49" charset="0"/>
              </a:rPr>
              <a:t>Lifetime/Intensity vs. Grain size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3" y="2990156"/>
            <a:ext cx="1985239" cy="70823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9" y="959861"/>
            <a:ext cx="2059132" cy="200193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09800" y="240504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ϒ</a:t>
            </a:r>
            <a:r>
              <a:rPr lang="de-DE" baseline="-25000" dirty="0"/>
              <a:t>d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39" y="985053"/>
            <a:ext cx="6372880" cy="395348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3664039" y="4891286"/>
            <a:ext cx="5574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onsolas" panose="020B0609020204030204" pitchFamily="49" charset="0"/>
              </a:rPr>
              <a:t>Diffusion-reaction model of positron annihilation for complex defect pattern,   [2023, </a:t>
            </a:r>
            <a:r>
              <a:rPr lang="de-DE" sz="1000" dirty="0">
                <a:latin typeface="Consolas" panose="020B0609020204030204" pitchFamily="49" charset="0"/>
              </a:rPr>
              <a:t>DOI 10.1088/1361-648X/ad1279]</a:t>
            </a:r>
            <a:endParaRPr lang="de-DE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865099" y="3462978"/>
                <a:ext cx="71528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099" y="3462978"/>
                <a:ext cx="715280" cy="276999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9158353" y="1267995"/>
                <a:ext cx="1636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353" y="1267995"/>
                <a:ext cx="163635" cy="276999"/>
              </a:xfrm>
              <a:prstGeom prst="rect">
                <a:avLst/>
              </a:prstGeom>
              <a:blipFill>
                <a:blip r:embed="rId6"/>
                <a:stretch>
                  <a:fillRect l="-22222" r="-10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9158353" y="3862971"/>
                <a:ext cx="13131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60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de-DE" sz="1600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de-DE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353" y="3862971"/>
                <a:ext cx="1313115" cy="246221"/>
              </a:xfrm>
              <a:prstGeom prst="rect">
                <a:avLst/>
              </a:prstGeom>
              <a:blipFill>
                <a:blip r:embed="rId7"/>
                <a:stretch>
                  <a:fillRect l="-1389" r="-5093" b="-3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9393270" y="4310384"/>
                <a:ext cx="365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𝐺𝐵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270" y="4310384"/>
                <a:ext cx="365998" cy="276999"/>
              </a:xfrm>
              <a:prstGeom prst="rect">
                <a:avLst/>
              </a:prstGeom>
              <a:blipFill>
                <a:blip r:embed="rId8"/>
                <a:stretch>
                  <a:fillRect l="-15000" r="-5000" b="-1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9059181" y="2535075"/>
                <a:ext cx="3593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181" y="2535075"/>
                <a:ext cx="359321" cy="276999"/>
              </a:xfrm>
              <a:prstGeom prst="rect">
                <a:avLst/>
              </a:prstGeom>
              <a:blipFill>
                <a:blip r:embed="rId9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359645" y="4843028"/>
                <a:ext cx="3100657" cy="1132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de-DE" sz="1600" dirty="0">
                    <a:latin typeface="Consolas" panose="020B0609020204030204" pitchFamily="49" charset="0"/>
                  </a:rPr>
                  <a:t> = </a:t>
                </a:r>
                <a:r>
                  <a:rPr lang="en-GB" sz="1600" dirty="0">
                    <a:latin typeface="Consolas" panose="020B0609020204030204" pitchFamily="49" charset="0"/>
                  </a:rPr>
                  <a:t>Mean positron lifetime</a:t>
                </a:r>
              </a:p>
              <a:p>
                <a:r>
                  <a:rPr lang="en-GB" sz="1600" i="1" dirty="0">
                    <a:latin typeface="Consolas" panose="020B0609020204030204" pitchFamily="49" charset="0"/>
                  </a:rPr>
                  <a:t>C</a:t>
                </a:r>
                <a:r>
                  <a:rPr lang="en-GB" sz="1600" dirty="0">
                    <a:latin typeface="Consolas" panose="020B0609020204030204" pitchFamily="49" charset="0"/>
                  </a:rPr>
                  <a:t> = Def. concentration</a:t>
                </a:r>
              </a:p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400" dirty="0">
                    <a:latin typeface="Consolas" panose="020B0609020204030204" pitchFamily="49" charset="0"/>
                  </a:rPr>
                  <a:t> </a:t>
                </a:r>
                <a:r>
                  <a:rPr lang="en-GB" dirty="0">
                    <a:latin typeface="Consolas" panose="020B0609020204030204" pitchFamily="49" charset="0"/>
                  </a:rPr>
                  <a:t>=</a:t>
                </a:r>
                <a:r>
                  <a:rPr lang="en-GB" sz="1400" dirty="0">
                    <a:latin typeface="Consolas" panose="020B0609020204030204" pitchFamily="49" charset="0"/>
                  </a:rPr>
                  <a:t> </a:t>
                </a:r>
                <a:r>
                  <a:rPr lang="en-GB" dirty="0" err="1">
                    <a:latin typeface="Consolas" panose="020B0609020204030204" pitchFamily="49" charset="0"/>
                  </a:rPr>
                  <a:t>spez</a:t>
                </a:r>
                <a:r>
                  <a:rPr lang="en-GB" dirty="0">
                    <a:latin typeface="Consolas" panose="020B0609020204030204" pitchFamily="49" charset="0"/>
                  </a:rPr>
                  <a:t>. trapping rate</a:t>
                </a:r>
              </a:p>
              <a:p>
                <a:r>
                  <a:rPr lang="en-GB" sz="1600" dirty="0">
                    <a:latin typeface="Consolas" panose="020B0609020204030204" pitchFamily="49" charset="0"/>
                  </a:rPr>
                  <a:t>L</a:t>
                </a:r>
                <a:r>
                  <a:rPr lang="en-GB" sz="1600" baseline="-25000" dirty="0">
                    <a:latin typeface="Consolas" panose="020B0609020204030204" pitchFamily="49" charset="0"/>
                  </a:rPr>
                  <a:t>+</a:t>
                </a:r>
                <a:r>
                  <a:rPr lang="en-GB" sz="1600" dirty="0">
                    <a:latin typeface="Consolas" panose="020B0609020204030204" pitchFamily="49" charset="0"/>
                  </a:rPr>
                  <a:t> ~100 nm (defect free)</a:t>
                </a: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45" y="4843028"/>
                <a:ext cx="3100657" cy="1132426"/>
              </a:xfrm>
              <a:prstGeom prst="rect">
                <a:avLst/>
              </a:prstGeom>
              <a:blipFill>
                <a:blip r:embed="rId10"/>
                <a:stretch>
                  <a:fillRect l="-1179" b="-53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3762778" y="5371608"/>
                <a:ext cx="1264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=120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778" y="5371608"/>
                <a:ext cx="1264320" cy="276999"/>
              </a:xfrm>
              <a:prstGeom prst="rect">
                <a:avLst/>
              </a:prstGeom>
              <a:blipFill>
                <a:blip r:embed="rId11"/>
                <a:stretch>
                  <a:fillRect l="-1923" r="-3365" b="-2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/>
              <p:cNvSpPr/>
              <p:nvPr/>
            </p:nvSpPr>
            <p:spPr>
              <a:xfrm>
                <a:off x="5191826" y="5325441"/>
                <a:ext cx="20560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826" y="5325441"/>
                <a:ext cx="2056012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hteck 33"/>
              <p:cNvSpPr/>
              <p:nvPr/>
            </p:nvSpPr>
            <p:spPr>
              <a:xfrm>
                <a:off x="7412565" y="5325441"/>
                <a:ext cx="14157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Rechteck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565" y="5325441"/>
                <a:ext cx="1415709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rafik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5" y="3740136"/>
            <a:ext cx="2376388" cy="1029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4061341" y="5857923"/>
                <a:ext cx="454573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600" dirty="0">
                    <a:latin typeface="Consolas" panose="020B0609020204030204" pitchFamily="49" charset="0"/>
                  </a:rPr>
                  <a:t> is ~ 30% </a:t>
                </a:r>
                <a:r>
                  <a:rPr lang="en-GB" sz="1600" dirty="0">
                    <a:latin typeface="Consolas" panose="020B0609020204030204" pitchFamily="49" charset="0"/>
                  </a:rPr>
                  <a:t>over estimated</a:t>
                </a:r>
                <a:r>
                  <a:rPr lang="de-DE" sz="1600" dirty="0">
                    <a:latin typeface="Consolas" panose="020B0609020204030204" pitchFamily="49" charset="0"/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de-DE" sz="1600" dirty="0">
                    <a:latin typeface="Consolas" panose="020B0609020204030204" pitchFamily="49" charset="0"/>
                  </a:rPr>
                  <a:t> </a:t>
                </a:r>
                <a:endParaRPr lang="de-DE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341" y="5857923"/>
                <a:ext cx="4545732" cy="362984"/>
              </a:xfrm>
              <a:prstGeom prst="rect">
                <a:avLst/>
              </a:prstGeom>
              <a:blipFill>
                <a:blip r:embed="rId15"/>
                <a:stretch>
                  <a:fillRect b="-20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/>
              <p:cNvSpPr/>
              <p:nvPr/>
            </p:nvSpPr>
            <p:spPr>
              <a:xfrm>
                <a:off x="8865099" y="5672373"/>
                <a:ext cx="255512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de-DE" dirty="0">
                    <a:latin typeface="Consolas" panose="020B0609020204030204" pitchFamily="49" charset="0"/>
                  </a:rPr>
                  <a:t>: </a:t>
                </a:r>
                <a:r>
                  <a:rPr lang="en-GB" dirty="0">
                    <a:latin typeface="Consolas" panose="020B0609020204030204" pitchFamily="49" charset="0"/>
                  </a:rPr>
                  <a:t>Grain boundary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latin typeface="Consolas" panose="020B0609020204030204" pitchFamily="49" charset="0"/>
                  </a:rPr>
                  <a:t> : Mono-vacancy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6" name="Rechtec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099" y="5672373"/>
                <a:ext cx="2555123" cy="923330"/>
              </a:xfrm>
              <a:prstGeom prst="rect">
                <a:avLst/>
              </a:prstGeom>
              <a:blipFill>
                <a:blip r:embed="rId16"/>
                <a:stretch>
                  <a:fillRect t="-3974" r="-11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bgerundetes Rechteck 36"/>
          <p:cNvSpPr/>
          <p:nvPr/>
        </p:nvSpPr>
        <p:spPr>
          <a:xfrm>
            <a:off x="4038601" y="5811757"/>
            <a:ext cx="4572000" cy="409150"/>
          </a:xfrm>
          <a:prstGeom prst="roundRect">
            <a:avLst>
              <a:gd name="adj" fmla="val 1076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8956056" y="5380118"/>
                <a:ext cx="1599284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056" y="5380118"/>
                <a:ext cx="1599284" cy="280077"/>
              </a:xfrm>
              <a:prstGeom prst="rect">
                <a:avLst/>
              </a:prstGeom>
              <a:blipFill>
                <a:blip r:embed="rId17"/>
                <a:stretch>
                  <a:fillRect l="-2662" t="-6522" r="-1141" b="-1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70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2FE92-774C-B23A-E8D1-3D72CDF8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A44D1FA-EBF7-367F-BE21-C8C261ED6278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8155C8-64B4-A9B3-449D-0768A939B9F3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Outline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401243-DEAD-B869-4A4B-8AC56FAF0378}"/>
              </a:ext>
            </a:extLst>
          </p:cNvPr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0039C52-F384-C686-B990-EE458260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518" y="1487633"/>
            <a:ext cx="5472790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Position resolved Positron Annihilation Lifetime Spectroscopy (P-PALS)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Defects “seen” by positrons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Positron source NEPOMUC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The Scanning Positron Microscope (SPM)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The positron elevator of the SPM,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   (Accelerator with a shunt impedance of 0</a:t>
            </a:r>
            <a:r>
              <a:rPr lang="en-GB" altLang="de-DE" sz="8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l-GR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Ω</a:t>
            </a:r>
            <a:r>
              <a:rPr lang="de-DE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Research with micrometre positron beams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A725E8D-F838-6147-D014-07B99B6C1FA7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3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AE1E760-91BA-E668-5E89-C618B5B5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7" y="1493511"/>
            <a:ext cx="2053770" cy="5357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9A8FCA-5407-F305-5315-9693170D36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" y="3461928"/>
            <a:ext cx="3538124" cy="273359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80EA82D-A626-FB70-CD0D-27EC523E7494}"/>
              </a:ext>
            </a:extLst>
          </p:cNvPr>
          <p:cNvSpPr txBox="1"/>
          <p:nvPr/>
        </p:nvSpPr>
        <p:spPr>
          <a:xfrm>
            <a:off x="1427993" y="5457170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SPM at NEPOMUC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92EBA4-BAD8-3BCB-B261-E5D69A0A02BE}"/>
              </a:ext>
            </a:extLst>
          </p:cNvPr>
          <p:cNvSpPr txBox="1"/>
          <p:nvPr/>
        </p:nvSpPr>
        <p:spPr>
          <a:xfrm>
            <a:off x="9450882" y="4683700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Atomic defects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7EB6C0-C7DA-578E-007E-4DDB35648E84}"/>
              </a:ext>
            </a:extLst>
          </p:cNvPr>
          <p:cNvSpPr txBox="1"/>
          <p:nvPr/>
        </p:nvSpPr>
        <p:spPr>
          <a:xfrm>
            <a:off x="1780300" y="196983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PALS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122A535-CB47-737E-6D17-A42AE838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7" y="2986163"/>
            <a:ext cx="1760909" cy="1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8BA0-9B12-2BC1-E355-7B4D9E26D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1025B1F1-B313-CE4C-22AD-736FEF008861}"/>
                  </a:ext>
                </a:extLst>
              </p:cNvPr>
              <p:cNvSpPr txBox="1"/>
              <p:nvPr/>
            </p:nvSpPr>
            <p:spPr>
              <a:xfrm>
                <a:off x="5402938" y="4529060"/>
                <a:ext cx="3445231" cy="693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𝑍</m:t>
                      </m:r>
                      <m:d>
                        <m:dPr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)∗</m:t>
                      </m:r>
                      <m:d>
                        <m:dPr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l-G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kumimoji="0" lang="de-DE" sz="1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de-DE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l-GR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kumimoji="0" lang="de-DE" sz="1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kumimoji="0" lang="de-DE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de-DE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1025B1F1-B313-CE4C-22AD-736FEF008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938" y="4529060"/>
                <a:ext cx="3445231" cy="69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Grafik 56">
            <a:extLst>
              <a:ext uri="{FF2B5EF4-FFF2-40B4-BE49-F238E27FC236}">
                <a16:creationId xmlns:a16="http://schemas.microsoft.com/office/drawing/2014/main" id="{3D5E941B-5A78-0C5E-860C-C05C1BBAA8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2931" cy="27156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BFEF9D3-7C10-B0C2-106D-1003FD262198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Positron Annihilation Lifetime Spectroscopy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(PALS)</a:t>
            </a:r>
            <a:endParaRPr kumimoji="0" lang="en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188EAF-A4F6-C6BD-4014-45B61993DE3A}"/>
              </a:ext>
            </a:extLst>
          </p:cNvPr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(2016)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BA5E628-EB25-15BE-C281-5628AE08AC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0E28B8B-A762-E0BF-E44B-CAC34B35DE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FDBD192-0684-ECD6-2CBE-EB780421F0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764FA8E-022E-6921-B2F4-87B8A754CF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sp>
        <p:nvSpPr>
          <p:cNvPr id="58" name="Text Box 8">
            <a:extLst>
              <a:ext uri="{FF2B5EF4-FFF2-40B4-BE49-F238E27FC236}">
                <a16:creationId xmlns:a16="http://schemas.microsoft.com/office/drawing/2014/main" id="{134B514B-70D4-45E5-F6AA-9407B08CA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19" y="4314357"/>
            <a:ext cx="422104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Positron-Electron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GB" altLang="de-DE" sz="1200" dirty="0">
                <a:latin typeface="Consolas" panose="020B0609020204030204" pitchFamily="49" charset="0"/>
              </a:rPr>
              <a:t>a</a:t>
            </a: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nnihilation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                    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Thermalisation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&gt;5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ps (</a:t>
            </a:r>
            <a:r>
              <a:rPr kumimoji="0" lang="de-DE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Metal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Mean </a:t>
            </a: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bulk lifetime </a:t>
            </a:r>
            <a:r>
              <a:rPr kumimoji="0" lang="el-GR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~100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ps (</a:t>
            </a:r>
            <a:r>
              <a:rPr kumimoji="0" lang="de-DE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Metal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Mean </a:t>
            </a:r>
            <a:r>
              <a:rPr kumimoji="0" lang="en-AU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defect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lifetime, elongated due to lower </a:t>
            </a:r>
            <a:r>
              <a:rPr kumimoji="0" lang="en-AU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electron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AU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density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de-DE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Microsoft YaHei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19E47DA5-0675-3680-4F90-98884615CA03}"/>
                  </a:ext>
                </a:extLst>
              </p:cNvPr>
              <p:cNvSpPr txBox="1"/>
              <p:nvPr/>
            </p:nvSpPr>
            <p:spPr>
              <a:xfrm>
                <a:off x="745987" y="4513804"/>
                <a:ext cx="88421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l-G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γ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19E47DA5-0675-3680-4F90-98884615C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87" y="4513804"/>
                <a:ext cx="884216" cy="215444"/>
              </a:xfrm>
              <a:prstGeom prst="rect">
                <a:avLst/>
              </a:prstGeom>
              <a:blipFill>
                <a:blip r:embed="rId9"/>
                <a:stretch>
                  <a:fillRect l="-2069" r="-482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Grafik 70">
            <a:extLst>
              <a:ext uri="{FF2B5EF4-FFF2-40B4-BE49-F238E27FC236}">
                <a16:creationId xmlns:a16="http://schemas.microsoft.com/office/drawing/2014/main" id="{4B422FA9-8CDE-07C2-ACE6-C481A916F3B9}"/>
              </a:ext>
            </a:extLst>
          </p:cNvPr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600" cy="27144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27AE7F3A-2A25-D7D5-12A9-2DAA07AB264D}"/>
              </a:ext>
            </a:extLst>
          </p:cNvPr>
          <p:cNvPicPr>
            <a:picLocks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600" cy="27144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66790C-B5C6-DA08-7B2F-374EF95B4C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0E9572B-B71B-3B08-5FC3-969AEC42589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9" y="1216332"/>
            <a:ext cx="4593407" cy="2714776"/>
          </a:xfrm>
          <a:prstGeom prst="rect">
            <a:avLst/>
          </a:prstGeom>
        </p:spPr>
      </p:pic>
      <p:sp>
        <p:nvSpPr>
          <p:cNvPr id="74" name="Text Box 8">
            <a:extLst>
              <a:ext uri="{FF2B5EF4-FFF2-40B4-BE49-F238E27FC236}">
                <a16:creationId xmlns:a16="http://schemas.microsoft.com/office/drawing/2014/main" id="{93AF447C-1C3E-7FFB-4030-5DBB6C20F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6487" y="4261940"/>
            <a:ext cx="44479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I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l-GR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R(t)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5" name="Text Box 8">
            <a:extLst>
              <a:ext uri="{FF2B5EF4-FFF2-40B4-BE49-F238E27FC236}">
                <a16:creationId xmlns:a16="http://schemas.microsoft.com/office/drawing/2014/main" id="{7FE34FF4-D44C-5A1E-4C25-E9984A79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158" y="4145084"/>
            <a:ext cx="538393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The </a:t>
            </a:r>
            <a:r>
              <a:rPr lang="en-GB" altLang="de-DE" sz="1200" dirty="0">
                <a:latin typeface="Consolas" panose="020B0609020204030204" pitchFamily="49" charset="0"/>
              </a:rPr>
              <a:t>standard</a:t>
            </a:r>
            <a:r>
              <a:rPr kumimoji="0" lang="en-GB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  <a:r>
              <a:rPr lang="en-GB" altLang="de-DE" sz="1200" dirty="0">
                <a:latin typeface="Consolas" panose="020B0609020204030204" pitchFamily="49" charset="0"/>
              </a:rPr>
              <a:t>t</a:t>
            </a:r>
            <a:r>
              <a:rPr kumimoji="0" lang="en-GB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rapping </a:t>
            </a:r>
            <a:r>
              <a:rPr lang="en-GB" altLang="de-DE" sz="1200" dirty="0">
                <a:latin typeface="Consolas" panose="020B0609020204030204" pitchFamily="49" charset="0"/>
              </a:rPr>
              <a:t>model </a:t>
            </a:r>
            <a:r>
              <a:rPr kumimoji="0" lang="en-GB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:</a:t>
            </a:r>
          </a:p>
        </p:txBody>
      </p:sp>
      <p:sp>
        <p:nvSpPr>
          <p:cNvPr id="76" name="Text Box 8">
            <a:extLst>
              <a:ext uri="{FF2B5EF4-FFF2-40B4-BE49-F238E27FC236}">
                <a16:creationId xmlns:a16="http://schemas.microsoft.com/office/drawing/2014/main" id="{B714F0B0-F925-4E33-6907-D773B6380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62" y="5536567"/>
            <a:ext cx="538393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Calculation of mean positron lifetimes with Density Functional Theory (DFT)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16B36A60-CBE8-924F-B143-09A27C2D4651}"/>
                  </a:ext>
                </a:extLst>
              </p:cNvPr>
              <p:cNvSpPr txBox="1"/>
              <p:nvPr/>
            </p:nvSpPr>
            <p:spPr>
              <a:xfrm>
                <a:off x="5778515" y="5585541"/>
                <a:ext cx="3146631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l-GR" altLang="de-DE" sz="1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τ</m:t>
                          </m:r>
                        </m:den>
                      </m:f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 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sSubSup>
                        <m:sSubSupPr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</m:t>
                      </m:r>
                      <m:r>
                        <a:rPr kumimoji="0" lang="de-DE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  <m:r>
                                <a:rPr kumimoji="0" lang="el-G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de-DE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r>
                            <a:rPr kumimoji="0" lang="de-DE" sz="1400" b="0" i="1" u="none" strike="noStrike" kern="1200" cap="none" spc="0" normalizeH="0" baseline="30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</m:sub>
                          </m:sSub>
                          <m: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de-DE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  <m:r>
                            <a:rPr kumimoji="0" lang="de-DE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kumimoji="0" lang="el-G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  <m:sSup>
                            <m:sSupPr>
                              <m:ctrlP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ⅆ</m:t>
                              </m:r>
                            </m:e>
                            <m:sup>
                              <m:r>
                                <a:rPr kumimoji="0" lang="de-DE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de-DE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nary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16B36A60-CBE8-924F-B143-09A27C2D4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515" y="5585541"/>
                <a:ext cx="3146631" cy="5650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 Box 8">
                <a:extLst>
                  <a:ext uri="{FF2B5EF4-FFF2-40B4-BE49-F238E27FC236}">
                    <a16:creationId xmlns:a16="http://schemas.microsoft.com/office/drawing/2014/main" id="{7599EE7E-7C99-8552-CB79-0A42ED6C7C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7825" y="5489096"/>
                <a:ext cx="3737970" cy="648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00000"/>
                  <a:buFont typeface="Times New Roman" panose="02020603050405020304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ψ</m:t>
                        </m:r>
                      </m:e>
                      <m:sub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</m:sub>
                    </m:sSub>
                    <m:r>
                      <a:rPr kumimoji="0" lang="de-DE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acc>
                      <m:accPr>
                        <m:chr m:val="⃗"/>
                        <m:ctrlP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</m:acc>
                    <m:r>
                      <a:rPr kumimoji="0" lang="de-DE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Microsoft YaHei" panose="020B0503020204020204" pitchFamily="34" charset="-122"/>
                    <a:cs typeface="+mn-cs"/>
                  </a:rPr>
                  <a:t>   </a:t>
                </a:r>
                <a:r>
                  <a:rPr lang="en-GB" altLang="de-DE" sz="1200" dirty="0">
                    <a:latin typeface="Consolas" panose="020B0609020204030204" pitchFamily="49" charset="0"/>
                  </a:rPr>
                  <a:t>P</a:t>
                </a:r>
                <a:r>
                  <a:rPr lang="en-GB" altLang="de-DE" sz="1200" noProof="0" dirty="0" err="1">
                    <a:latin typeface="Consolas" panose="020B0609020204030204" pitchFamily="49" charset="0"/>
                  </a:rPr>
                  <a:t>ositron</a:t>
                </a:r>
                <a:r>
                  <a:rPr kumimoji="0" lang="en-GB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olas" panose="020B0609020204030204" pitchFamily="49" charset="0"/>
                  </a:rPr>
                  <a:t> density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00000"/>
                  <a:buFont typeface="Times New Roman" panose="02020603050405020304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kumimoji="0" lang="de-DE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kumimoji="0" lang="de-DE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kumimoji="0" lang="en-GB" alt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Locale</a:t>
                </a:r>
                <a:r>
                  <a:rPr lang="en-GB" altLang="de-DE" sz="1200" dirty="0">
                    <a:latin typeface="Consolas" panose="020B0609020204030204" pitchFamily="49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electron density</a:t>
                </a:r>
                <a:endParaRPr kumimoji="0" lang="en-GB" alt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olas" panose="020B0609020204030204" pitchFamily="49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00000"/>
                  <a:buFont typeface="Times New Roman" panose="02020603050405020304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γ</m:t>
                    </m:r>
                    <m:d>
                      <m:dPr>
                        <m:ctrlPr>
                          <a:rPr kumimoji="0" lang="de-DE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de-DE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de-DE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Cambria Math" panose="02040503050406030204" pitchFamily="18" charset="0"/>
                    <a:cs typeface="+mn-cs"/>
                  </a:rPr>
                  <a:t>Enhancement</a:t>
                </a:r>
                <a:r>
                  <a:rPr kumimoji="0" lang="de-DE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nsolas" panose="020B0609020204030204" pitchFamily="49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lang="de-DE" sz="1200" dirty="0">
                    <a:latin typeface="Consolas" panose="020B0609020204030204" pitchFamily="49" charset="0"/>
                    <a:ea typeface="Cambria Math" panose="02040503050406030204" pitchFamily="18" charset="0"/>
                  </a:rPr>
                  <a:t>factor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olas" panose="020B0609020204030204" pitchFamily="49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8" name="Text Box 8">
                <a:extLst>
                  <a:ext uri="{FF2B5EF4-FFF2-40B4-BE49-F238E27FC236}">
                    <a16:creationId xmlns:a16="http://schemas.microsoft.com/office/drawing/2014/main" id="{7599EE7E-7C99-8552-CB79-0A42ED6C7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67825" y="5489096"/>
                <a:ext cx="3737970" cy="648512"/>
              </a:xfrm>
              <a:prstGeom prst="rect">
                <a:avLst/>
              </a:prstGeom>
              <a:blipFill>
                <a:blip r:embed="rId15"/>
                <a:stretch>
                  <a:fillRect b="-65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11E9955-952B-0CD3-4A9F-A7953772267B}"/>
              </a:ext>
            </a:extLst>
          </p:cNvPr>
          <p:cNvSpPr/>
          <p:nvPr/>
        </p:nvSpPr>
        <p:spPr>
          <a:xfrm>
            <a:off x="7719732" y="4598931"/>
            <a:ext cx="281095" cy="326945"/>
          </a:xfrm>
          <a:prstGeom prst="roundRect">
            <a:avLst/>
          </a:prstGeom>
          <a:noFill/>
          <a:ln w="25400">
            <a:solidFill>
              <a:srgbClr val="ED6E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6D75043C-3BE0-DEFD-2416-4723B43CC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7" y="991974"/>
            <a:ext cx="4562480" cy="315277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7F9F7DB-8344-4AFF-135D-859D85C3FCE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33" y="2073865"/>
            <a:ext cx="524885" cy="5952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D5404-B35C-8B50-9D3F-7EAAD8BCF3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7" y="991974"/>
            <a:ext cx="4562480" cy="3152778"/>
          </a:xfrm>
          <a:prstGeom prst="rect">
            <a:avLst/>
          </a:prstGeom>
        </p:spPr>
      </p:pic>
      <p:sp>
        <p:nvSpPr>
          <p:cNvPr id="27" name="Text Box 8">
            <a:extLst>
              <a:ext uri="{FF2B5EF4-FFF2-40B4-BE49-F238E27FC236}">
                <a16:creationId xmlns:a16="http://schemas.microsoft.com/office/drawing/2014/main" id="{3012B2AB-92E7-7DCE-42A0-F8AC6339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767" y="6349305"/>
            <a:ext cx="656461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0">
              <a:spcBef>
                <a:spcPct val="0"/>
              </a:spcBef>
              <a:buClrTx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- </a:t>
            </a:r>
            <a:r>
              <a:rPr lang="de-DE" altLang="de-DE" sz="1200" dirty="0">
                <a:latin typeface="Consolas" panose="020B0609020204030204" pitchFamily="49" charset="0"/>
              </a:rPr>
              <a:t>P</a:t>
            </a:r>
            <a:r>
              <a:rPr kumimoji="0" lang="en-US" altLang="de-DE" sz="12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ositron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lifetimes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are</a:t>
            </a:r>
            <a:r>
              <a:rPr lang="de-DE" altLang="de-DE" sz="1200" dirty="0">
                <a:latin typeface="Consolas" panose="020B0609020204030204" pitchFamily="49" charset="0"/>
              </a:rPr>
              <a:t> </a:t>
            </a:r>
            <a:r>
              <a:rPr lang="en-US" altLang="de-DE" sz="1200" dirty="0">
                <a:latin typeface="Consolas" panose="020B0609020204030204" pitchFamily="49" charset="0"/>
              </a:rPr>
              <a:t>typical for the </a:t>
            </a:r>
            <a:r>
              <a:rPr lang="en-US" altLang="de-DE" sz="1200" b="1" dirty="0">
                <a:latin typeface="Consolas" panose="020B0609020204030204" pitchFamily="49" charset="0"/>
              </a:rPr>
              <a:t>material</a:t>
            </a:r>
            <a:r>
              <a:rPr lang="en-US" altLang="de-DE" sz="1200" dirty="0">
                <a:latin typeface="Consolas" panose="020B0609020204030204" pitchFamily="49" charset="0"/>
              </a:rPr>
              <a:t> and </a:t>
            </a:r>
            <a:r>
              <a:rPr lang="en-US" altLang="de-DE" sz="1200" b="1" dirty="0">
                <a:latin typeface="Consolas" panose="020B0609020204030204" pitchFamily="49" charset="0"/>
              </a:rPr>
              <a:t>defect type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icrosoft YaHei" panose="020B0503020204020204" pitchFamily="34" charset="-122"/>
                <a:cs typeface="+mn-cs"/>
              </a:rPr>
              <a:t> -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138569D-B22B-FCCA-8CE4-3A57224C9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977" y="4259555"/>
            <a:ext cx="2107304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Intensity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Mean positron lifetime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Number of defects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Resolution 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de-DE" sz="1200" dirty="0"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Convolution</a:t>
            </a: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de-DE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06679E00-8232-40AD-8BAE-1DF958531B6E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01409275-C218-45B9-BDF4-D4359F22793E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4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3BE2640-EC53-4EFB-8E60-E8A950C13CE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63932" y="2095255"/>
            <a:ext cx="524885" cy="59521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36180BB-76EC-CFB9-C039-062EF4DEEB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7" y="991974"/>
            <a:ext cx="4562480" cy="315277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D09CC0D-215A-7E2D-8036-E9D53E72E3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7" y="991974"/>
            <a:ext cx="4562480" cy="3152778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E5BA6280-31E0-935F-375B-97FB4A92D1B4}"/>
              </a:ext>
            </a:extLst>
          </p:cNvPr>
          <p:cNvCxnSpPr>
            <a:cxnSpLocks/>
          </p:cNvCxnSpPr>
          <p:nvPr/>
        </p:nvCxnSpPr>
        <p:spPr>
          <a:xfrm>
            <a:off x="7950998" y="1108423"/>
            <a:ext cx="420053" cy="1661882"/>
          </a:xfrm>
          <a:prstGeom prst="line">
            <a:avLst/>
          </a:prstGeom>
          <a:ln w="19050">
            <a:solidFill>
              <a:srgbClr val="ED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EFC651D-2465-EB7D-0B9C-5392E6576E40}"/>
              </a:ext>
            </a:extLst>
          </p:cNvPr>
          <p:cNvCxnSpPr>
            <a:cxnSpLocks/>
          </p:cNvCxnSpPr>
          <p:nvPr/>
        </p:nvCxnSpPr>
        <p:spPr>
          <a:xfrm>
            <a:off x="7978438" y="1942541"/>
            <a:ext cx="1330448" cy="1385939"/>
          </a:xfrm>
          <a:prstGeom prst="line">
            <a:avLst/>
          </a:prstGeom>
          <a:ln w="25400">
            <a:solidFill>
              <a:srgbClr val="ED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CB502D53-7AEA-4285-B4DE-302669320DB7}"/>
              </a:ext>
            </a:extLst>
          </p:cNvPr>
          <p:cNvSpPr/>
          <p:nvPr/>
        </p:nvSpPr>
        <p:spPr>
          <a:xfrm>
            <a:off x="8626374" y="3897141"/>
            <a:ext cx="763512" cy="223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6E6FDBF-3C12-4E0B-87BE-C52C950C7FE5}"/>
              </a:ext>
            </a:extLst>
          </p:cNvPr>
          <p:cNvSpPr/>
          <p:nvPr/>
        </p:nvSpPr>
        <p:spPr>
          <a:xfrm rot="16200000">
            <a:off x="5447326" y="2174099"/>
            <a:ext cx="2506382" cy="34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31020B-531F-40B6-BF68-E59A9143F885}"/>
              </a:ext>
            </a:extLst>
          </p:cNvPr>
          <p:cNvSpPr txBox="1"/>
          <p:nvPr/>
        </p:nvSpPr>
        <p:spPr>
          <a:xfrm rot="16200000">
            <a:off x="5643252" y="2137954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</a:rPr>
              <a:t>Events per </a:t>
            </a:r>
            <a:r>
              <a:rPr lang="en-GB" sz="1400" dirty="0">
                <a:latin typeface="Consolas" panose="020B0609020204030204" pitchFamily="49" charset="0"/>
              </a:rPr>
              <a:t>channel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967B59E-5E83-4F54-8E10-C331E37F178B}"/>
              </a:ext>
            </a:extLst>
          </p:cNvPr>
          <p:cNvSpPr txBox="1"/>
          <p:nvPr/>
        </p:nvSpPr>
        <p:spPr>
          <a:xfrm>
            <a:off x="8504785" y="38989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onsolas" panose="020B0609020204030204" pitchFamily="49" charset="0"/>
              </a:rPr>
              <a:t>Time [</a:t>
            </a:r>
            <a:r>
              <a:rPr lang="de-DE" sz="1400" dirty="0" err="1">
                <a:latin typeface="Consolas" panose="020B0609020204030204" pitchFamily="49" charset="0"/>
              </a:rPr>
              <a:t>ns</a:t>
            </a:r>
            <a:r>
              <a:rPr lang="de-DE" sz="1400" dirty="0">
                <a:latin typeface="Consolas" panose="020B06090202040302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474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4" grpId="0"/>
      <p:bldP spid="75" grpId="0"/>
      <p:bldP spid="76" grpId="0"/>
      <p:bldP spid="77" grpId="0"/>
      <p:bldP spid="78" grpId="0"/>
      <p:bldP spid="3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163C-3E72-B1F3-7F25-64326E2ED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409297C-D6A7-3F1C-160E-E15E6F518F45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FA7A760-B531-2C61-2EED-9F4AE02E152A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Position Resolved Positron Lifetime Measurements</a:t>
            </a:r>
            <a:endParaRPr lang="de-DE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4F3BCF9D-C353-626D-6096-3F67A326A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497" y="933077"/>
            <a:ext cx="300412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1400" dirty="0">
                <a:latin typeface="Consolas" panose="020B0609020204030204" pitchFamily="49" charset="0"/>
              </a:rPr>
              <a:t>Pulsed and focused positron beam with variable energy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245AAE10-C202-C97E-5FD1-6761FEF5B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106" y="911825"/>
            <a:ext cx="276579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1400" dirty="0">
                <a:latin typeface="Consolas" panose="020B0609020204030204" pitchFamily="49" charset="0"/>
              </a:rPr>
              <a:t>3D defect spectroscopy of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1400" dirty="0">
                <a:latin typeface="Consolas" panose="020B0609020204030204" pitchFamily="49" charset="0"/>
              </a:rPr>
              <a:t>inhomogeneous samples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F1B47D9C-F0B7-BD99-2360-437EC0594DC4}"/>
              </a:ext>
            </a:extLst>
          </p:cNvPr>
          <p:cNvSpPr/>
          <p:nvPr/>
        </p:nvSpPr>
        <p:spPr>
          <a:xfrm>
            <a:off x="1021237" y="1740279"/>
            <a:ext cx="10149525" cy="3281483"/>
          </a:xfrm>
          <a:prstGeom prst="roundRect">
            <a:avLst>
              <a:gd name="adj" fmla="val 7856"/>
            </a:avLst>
          </a:prstGeom>
          <a:noFill/>
          <a:ln w="38100"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655FED51-2C30-48DE-AB59-33A29677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77" y="5175666"/>
            <a:ext cx="343681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Fatigue crack in cooper sample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Bulk lifetime 100..120</a:t>
            </a:r>
            <a:r>
              <a:rPr lang="en-US" altLang="de-DE" sz="800" dirty="0">
                <a:latin typeface="Consolas" panose="020B0609020204030204" pitchFamily="49" charset="0"/>
              </a:rPr>
              <a:t> </a:t>
            </a:r>
            <a:r>
              <a:rPr lang="en-US" altLang="de-DE" sz="1400" dirty="0" err="1">
                <a:latin typeface="Consolas" panose="020B0609020204030204" pitchFamily="49" charset="0"/>
              </a:rPr>
              <a:t>ps</a:t>
            </a:r>
            <a:endParaRPr lang="en-US" altLang="de-DE" sz="1400" dirty="0"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Typical defect lifetimes of 200...500</a:t>
            </a:r>
            <a:r>
              <a:rPr lang="en-US" altLang="de-DE" sz="800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dirty="0" err="1">
                <a:latin typeface="Consolas" panose="020B0609020204030204" pitchFamily="49" charset="0"/>
              </a:rPr>
              <a:t>ps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AE71BE8B-00B8-4062-9D42-099B13AD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376" y="5175429"/>
            <a:ext cx="3086721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Scanning area 1x1</a:t>
            </a:r>
            <a:r>
              <a:rPr lang="en-US" altLang="de-DE" sz="8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mm</a:t>
            </a:r>
            <a:r>
              <a:rPr lang="en-US" altLang="de-DE" sz="1400" baseline="30000" dirty="0">
                <a:latin typeface="Consolas" panose="020B0609020204030204" pitchFamily="49" charset="0"/>
              </a:rPr>
              <a:t>2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10</a:t>
            </a:r>
            <a:r>
              <a:rPr lang="en-US" altLang="de-DE" sz="8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000 individual spectra with ~10 million events each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E327E5F6-AC5D-4327-B3A2-87853D0CA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230" y="5184078"/>
            <a:ext cx="3378105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High count rate    &gt; 1</a:t>
            </a:r>
            <a:r>
              <a:rPr lang="en-US" altLang="de-DE" sz="1400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000</a:t>
            </a:r>
            <a:r>
              <a:rPr lang="en-US" altLang="de-DE" sz="800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cps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Spatial resolution &lt; 1</a:t>
            </a:r>
            <a:r>
              <a:rPr lang="en-US" altLang="de-DE" sz="800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µm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Consolas" panose="020B0609020204030204" pitchFamily="49" charset="0"/>
              </a:rPr>
              <a:t>Time resolution    &lt; 250</a:t>
            </a:r>
            <a:r>
              <a:rPr lang="en-US" altLang="de-DE" sz="800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ps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37" name="Foliennummernplatzhalter 5">
            <a:extLst>
              <a:ext uri="{FF2B5EF4-FFF2-40B4-BE49-F238E27FC236}">
                <a16:creationId xmlns:a16="http://schemas.microsoft.com/office/drawing/2014/main" id="{C12B1C3F-9D5F-4316-A20F-6DAC84851964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5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5C7B36-2B98-EED7-1CF3-E196A43C42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9" y="1768021"/>
            <a:ext cx="9380646" cy="30677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9EC2139-6C01-FE56-2721-49A26DB88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21">
            <a:off x="5233265" y="3231912"/>
            <a:ext cx="2053770" cy="535766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B601C88C-0298-452E-8F02-4D74F5ADEBE1}"/>
              </a:ext>
            </a:extLst>
          </p:cNvPr>
          <p:cNvSpPr txBox="1"/>
          <p:nvPr/>
        </p:nvSpPr>
        <p:spPr>
          <a:xfrm>
            <a:off x="7676396" y="4758997"/>
            <a:ext cx="3905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Consolas" panose="020B0609020204030204" pitchFamily="49" charset="0"/>
              </a:rPr>
              <a:t>[Egger et al., Applied Surface Science 2002]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4F3BCF9D-C353-626D-6096-3F67A326A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37" y="919455"/>
            <a:ext cx="246858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de-DE" sz="1400" dirty="0">
                <a:latin typeface="Consolas" panose="020B0609020204030204" pitchFamily="49" charset="0"/>
              </a:rPr>
              <a:t>Inhomogeneous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distribution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US" altLang="de-DE" sz="1400" dirty="0">
                <a:latin typeface="Consolas" panose="020B0609020204030204" pitchFamily="49" charset="0"/>
              </a:rPr>
              <a:t>of defects</a:t>
            </a:r>
          </a:p>
        </p:txBody>
      </p:sp>
    </p:spTree>
    <p:extLst>
      <p:ext uri="{BB962C8B-B14F-4D97-AF65-F5344CB8AC3E}">
        <p14:creationId xmlns:p14="http://schemas.microsoft.com/office/powerpoint/2010/main" val="186162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62EB-C62B-BFDD-8D9E-F4A420E9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2821B01-651F-7BCD-3FBC-E5765F00FB3E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nsolas" panose="020B0609020204030204" pitchFamily="49" charset="0"/>
              </a:rPr>
              <a:t>Defect</a:t>
            </a:r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Types</a:t>
            </a:r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 (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detectable</a:t>
            </a:r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with</a:t>
            </a:r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 PALS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F78B03-F00D-8F07-8E65-82A6714B534B}"/>
              </a:ext>
            </a:extLst>
          </p:cNvPr>
          <p:cNvSpPr txBox="1"/>
          <p:nvPr/>
        </p:nvSpPr>
        <p:spPr>
          <a:xfrm>
            <a:off x="635674" y="4562458"/>
            <a:ext cx="2912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a.) Mono-vacancy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Consolas" panose="020B0609020204030204" pitchFamily="49" charset="0"/>
              </a:rPr>
              <a:t>b.) </a:t>
            </a:r>
            <a:r>
              <a:rPr lang="en-US" sz="1400" dirty="0">
                <a:latin typeface="Consolas" panose="020B0609020204030204" pitchFamily="49" charset="0"/>
              </a:rPr>
              <a:t>Vacancy-cluster (size)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Consolas" panose="020B0609020204030204" pitchFamily="49" charset="0"/>
              </a:rPr>
              <a:t>c.) </a:t>
            </a:r>
            <a:r>
              <a:rPr lang="af-ZA" sz="1400" dirty="0">
                <a:latin typeface="Consolas" panose="020B0609020204030204" pitchFamily="49" charset="0"/>
              </a:rPr>
              <a:t>Vacency-solute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complex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d.) Open volume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29" y="1467654"/>
            <a:ext cx="5274638" cy="253287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9F78B03-F00D-8F07-8E65-82A6714B534B}"/>
              </a:ext>
            </a:extLst>
          </p:cNvPr>
          <p:cNvSpPr txBox="1"/>
          <p:nvPr/>
        </p:nvSpPr>
        <p:spPr>
          <a:xfrm>
            <a:off x="3488648" y="4562394"/>
            <a:ext cx="2813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</a:rPr>
              <a:t>e.) (</a:t>
            </a:r>
            <a:r>
              <a:rPr lang="de-DE" sz="1400" dirty="0">
                <a:latin typeface="Consolas" panose="020B0609020204030204" pitchFamily="49" charset="0"/>
              </a:rPr>
              <a:t>Edge)-</a:t>
            </a:r>
            <a:r>
              <a:rPr lang="en-US" sz="1400" dirty="0">
                <a:latin typeface="Consolas" panose="020B0609020204030204" pitchFamily="49" charset="0"/>
              </a:rPr>
              <a:t>dislocation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  <a:br>
              <a:rPr lang="de-DE" sz="1400" dirty="0">
                <a:latin typeface="Consolas" panose="020B0609020204030204" pitchFamily="49" charset="0"/>
              </a:rPr>
            </a:br>
            <a:r>
              <a:rPr lang="de-DE" sz="1400" dirty="0">
                <a:latin typeface="Consolas" panose="020B0609020204030204" pitchFamily="49" charset="0"/>
              </a:rPr>
              <a:t>f.) </a:t>
            </a:r>
            <a:r>
              <a:rPr lang="en-US" sz="1400" dirty="0">
                <a:latin typeface="Consolas" panose="020B0609020204030204" pitchFamily="49" charset="0"/>
              </a:rPr>
              <a:t>Grain</a:t>
            </a:r>
            <a:r>
              <a:rPr lang="de-DE" sz="14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boundaries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Consolas" panose="020B0609020204030204" pitchFamily="49" charset="0"/>
              </a:rPr>
              <a:t>g.) </a:t>
            </a:r>
            <a:r>
              <a:rPr lang="en-US" sz="1400" dirty="0">
                <a:latin typeface="Consolas" panose="020B0609020204030204" pitchFamily="49" charset="0"/>
              </a:rPr>
              <a:t>Coherent precipitate</a:t>
            </a:r>
            <a:endParaRPr lang="de-DE" sz="1400" dirty="0"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latin typeface="Consolas" panose="020B0609020204030204" pitchFamily="49" charset="0"/>
              </a:rPr>
              <a:t>h.) </a:t>
            </a:r>
            <a:r>
              <a:rPr lang="en-US" sz="1400" dirty="0">
                <a:latin typeface="Consolas" panose="020B0609020204030204" pitchFamily="49" charset="0"/>
              </a:rPr>
              <a:t>Incoherent precipitate</a:t>
            </a:r>
            <a:endParaRPr lang="de-DE" sz="1400" dirty="0">
              <a:latin typeface="Consolas" panose="020B0609020204030204" pitchFamily="49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751479" y="1114219"/>
            <a:ext cx="10756712" cy="3321523"/>
          </a:xfrm>
          <a:prstGeom prst="roundRect">
            <a:avLst>
              <a:gd name="adj" fmla="val 1076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303D8B1-4776-4A8F-9F15-31CB09E67B5D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200B162-C7BD-4E78-B0E5-836F7C4A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972" y="6488895"/>
            <a:ext cx="529049" cy="365125"/>
          </a:xfrm>
          <a:solidFill>
            <a:srgbClr val="ED6E00"/>
          </a:solidFill>
        </p:spPr>
        <p:txBody>
          <a:bodyPr/>
          <a:lstStyle/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6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Inhaltsplatzhalter 2"/>
          <p:cNvSpPr txBox="1">
            <a:spLocks noChangeArrowheads="1"/>
          </p:cNvSpPr>
          <p:nvPr/>
        </p:nvSpPr>
        <p:spPr>
          <a:xfrm>
            <a:off x="6516325" y="4701658"/>
            <a:ext cx="5525671" cy="1106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 err="1">
                <a:latin typeface="Consolas" panose="020B0609020204030204" pitchFamily="49" charset="0"/>
              </a:rPr>
              <a:t>Nb</a:t>
            </a:r>
            <a:r>
              <a:rPr lang="de-DE" altLang="de-DE" sz="1400" dirty="0">
                <a:latin typeface="Consolas" panose="020B0609020204030204" pitchFamily="49" charset="0"/>
              </a:rPr>
              <a:t> (001), bcc, </a:t>
            </a:r>
            <a:r>
              <a:rPr lang="en-US" altLang="de-DE" sz="1400" dirty="0">
                <a:latin typeface="Consolas" panose="020B0609020204030204" pitchFamily="49" charset="0"/>
              </a:rPr>
              <a:t>Mono-vacancy decorated with </a:t>
            </a:r>
            <a:r>
              <a:rPr lang="de-DE" altLang="de-DE" sz="1400" dirty="0">
                <a:latin typeface="Consolas" panose="020B0609020204030204" pitchFamily="49" charset="0"/>
              </a:rPr>
              <a:t>H</a:t>
            </a:r>
          </a:p>
          <a:p>
            <a:r>
              <a:rPr lang="de-DE" sz="1400" dirty="0" err="1">
                <a:latin typeface="Consolas" panose="020B0609020204030204" pitchFamily="49" charset="0"/>
              </a:rPr>
              <a:t>Nb</a:t>
            </a:r>
            <a:r>
              <a:rPr lang="de-DE" sz="1400" dirty="0">
                <a:latin typeface="Consolas" panose="020B0609020204030204" pitchFamily="49" charset="0"/>
              </a:rPr>
              <a:t>: </a:t>
            </a:r>
            <a:r>
              <a:rPr lang="el-GR" altLang="de-DE" sz="1400" dirty="0">
                <a:latin typeface="Consolas" panose="020B0609020204030204" pitchFamily="49" charset="0"/>
              </a:rPr>
              <a:t>τ</a:t>
            </a:r>
            <a:r>
              <a:rPr lang="de-DE" altLang="de-DE" sz="1400" baseline="-25000" dirty="0">
                <a:latin typeface="Consolas" panose="020B0609020204030204" pitchFamily="49" charset="0"/>
              </a:rPr>
              <a:t>n</a:t>
            </a:r>
            <a:r>
              <a:rPr lang="de-DE" altLang="de-DE" sz="1400" dirty="0">
                <a:latin typeface="Consolas" panose="020B0609020204030204" pitchFamily="49" charset="0"/>
              </a:rPr>
              <a:t> = 220-(n*20)</a:t>
            </a:r>
            <a:r>
              <a:rPr lang="de-DE" altLang="de-DE" sz="8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ps </a:t>
            </a:r>
          </a:p>
          <a:p>
            <a:pPr marL="0" indent="0">
              <a:buNone/>
            </a:pPr>
            <a:r>
              <a:rPr lang="de-DE" altLang="de-DE" sz="1000" dirty="0">
                <a:latin typeface="Consolas" panose="020B0609020204030204" pitchFamily="49" charset="0"/>
              </a:rPr>
              <a:t>[J. </a:t>
            </a:r>
            <a:r>
              <a:rPr lang="de-DE" altLang="de-DE" sz="1000" dirty="0" err="1">
                <a:latin typeface="Consolas" panose="020B0609020204030204" pitchFamily="49" charset="0"/>
              </a:rPr>
              <a:t>Čížek</a:t>
            </a:r>
            <a:r>
              <a:rPr lang="de-DE" altLang="de-DE" sz="1000" dirty="0">
                <a:latin typeface="Consolas" panose="020B0609020204030204" pitchFamily="49" charset="0"/>
              </a:rPr>
              <a:t>, https://doi.org/10.1016/j.jmst.2017.11.050]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96" y="1240871"/>
            <a:ext cx="3051766" cy="306821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F49B7F1-2B92-415F-8798-E2D47AD58B7F}"/>
              </a:ext>
            </a:extLst>
          </p:cNvPr>
          <p:cNvSpPr txBox="1"/>
          <p:nvPr/>
        </p:nvSpPr>
        <p:spPr>
          <a:xfrm>
            <a:off x="445237" y="5961024"/>
            <a:ext cx="11369196" cy="50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onsolas" panose="020B0609020204030204" pitchFamily="49" charset="0"/>
              </a:rPr>
              <a:t>Slow - pulsed - monochromatic - micrometer - positron beam with variable energy!</a:t>
            </a:r>
            <a:endParaRPr lang="de-DE" sz="20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2FE92-774C-B23A-E8D1-3D72CDF8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A44D1FA-EBF7-367F-BE21-C8C261ED6278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8155C8-64B4-A9B3-449D-0768A939B9F3}"/>
              </a:ext>
            </a:extLst>
          </p:cNvPr>
          <p:cNvSpPr/>
          <p:nvPr/>
        </p:nvSpPr>
        <p:spPr>
          <a:xfrm>
            <a:off x="0" y="-3782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onsolas" panose="020B0609020204030204" pitchFamily="49" charset="0"/>
              </a:rPr>
              <a:t>Outline</a:t>
            </a:r>
            <a:endParaRPr lang="en-DE" sz="28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401243-DEAD-B869-4A4B-8AC56FAF0378}"/>
              </a:ext>
            </a:extLst>
          </p:cNvPr>
          <p:cNvSpPr txBox="1"/>
          <p:nvPr/>
        </p:nvSpPr>
        <p:spPr>
          <a:xfrm>
            <a:off x="3494168" y="573416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(2016)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0039C52-F384-C686-B990-EE458260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518" y="1487633"/>
            <a:ext cx="5472790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Position resolved Positron Annihilation Lifetime Spectroscopy (P-PALS)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Defects “seen” by positrons</a:t>
            </a: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Positron source NEPOMUC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The Scanning Positron Microscope (SPM)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The positron elevator of the SPM,</a:t>
            </a:r>
          </a:p>
          <a:p>
            <a:pPr>
              <a:spcBef>
                <a:spcPct val="0"/>
              </a:spcBef>
              <a:buClrTx/>
            </a:pP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   (Accelerator with a shunt impedance of 0</a:t>
            </a:r>
            <a:r>
              <a:rPr lang="en-GB" altLang="de-DE" sz="8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l-GR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Ω</a:t>
            </a:r>
            <a:r>
              <a:rPr lang="de-DE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GB" altLang="de-DE" sz="14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Research with micrometre positron beams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A725E8D-F838-6147-D014-07B99B6C1FA7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7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AE1E760-91BA-E668-5E89-C618B5B5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7" y="1493511"/>
            <a:ext cx="2053770" cy="5357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9A8FCA-5407-F305-5315-9693170D36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" y="3461928"/>
            <a:ext cx="3538124" cy="273359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80EA82D-A626-FB70-CD0D-27EC523E7494}"/>
              </a:ext>
            </a:extLst>
          </p:cNvPr>
          <p:cNvSpPr txBox="1"/>
          <p:nvPr/>
        </p:nvSpPr>
        <p:spPr>
          <a:xfrm>
            <a:off x="1427993" y="5457170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SPM at NEPOMUC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92EBA4-BAD8-3BCB-B261-E5D69A0A02BE}"/>
              </a:ext>
            </a:extLst>
          </p:cNvPr>
          <p:cNvSpPr txBox="1"/>
          <p:nvPr/>
        </p:nvSpPr>
        <p:spPr>
          <a:xfrm>
            <a:off x="9450882" y="4683700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Atomic defects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7EB6C0-C7DA-578E-007E-4DDB35648E84}"/>
              </a:ext>
            </a:extLst>
          </p:cNvPr>
          <p:cNvSpPr txBox="1"/>
          <p:nvPr/>
        </p:nvSpPr>
        <p:spPr>
          <a:xfrm>
            <a:off x="1780300" y="196983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PALS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122A535-CB47-737E-6D17-A42AE838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7" y="2986163"/>
            <a:ext cx="1760909" cy="1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98FE-7B87-5886-B997-6279F84B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80B37A-F1E2-0F35-20A9-D257DB27543E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B7AC0C-4DCE-C9F2-8BBD-136B8CE94781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Neutron induced Positron Source Munich (NEPOMUC)</a:t>
            </a:r>
            <a:endParaRPr lang="en-DE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207CA3F9-1D5B-455F-B94A-0CE40CDC2CE3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8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7A3BCF2-A53D-4569-A2A2-E027A5890A80}"/>
              </a:ext>
            </a:extLst>
          </p:cNvPr>
          <p:cNvSpPr txBox="1"/>
          <p:nvPr/>
        </p:nvSpPr>
        <p:spPr>
          <a:xfrm>
            <a:off x="8050998" y="1280906"/>
            <a:ext cx="3664752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Thermalized neutrons </a:t>
            </a:r>
            <a:r>
              <a:rPr lang="en-US" sz="1400" i="1" dirty="0">
                <a:latin typeface="Consolas" panose="020B0609020204030204" pitchFamily="49" charset="0"/>
              </a:rPr>
              <a:t>n</a:t>
            </a:r>
            <a:r>
              <a:rPr lang="en-US" sz="1400" dirty="0">
                <a:latin typeface="Consolas" panose="020B0609020204030204" pitchFamily="49" charset="0"/>
              </a:rPr>
              <a:t> from fission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aseline="30000" dirty="0">
                <a:latin typeface="Consolas" panose="020B0609020204030204" pitchFamily="49" charset="0"/>
              </a:rPr>
              <a:t>113</a:t>
            </a:r>
            <a:r>
              <a:rPr lang="en-US" sz="1400" dirty="0">
                <a:latin typeface="Consolas" panose="020B0609020204030204" pitchFamily="49" charset="0"/>
              </a:rPr>
              <a:t>Cd as (</a:t>
            </a:r>
            <a:r>
              <a:rPr lang="en-US" sz="1400" i="1" dirty="0">
                <a:latin typeface="Consolas" panose="020B0609020204030204" pitchFamily="49" charset="0"/>
              </a:rPr>
              <a:t>n,</a:t>
            </a:r>
            <a:r>
              <a:rPr lang="el-GR" sz="1400" i="1" dirty="0">
                <a:latin typeface="Consolas" panose="020B0609020204030204" pitchFamily="49" charset="0"/>
              </a:rPr>
              <a:t>γ</a:t>
            </a:r>
            <a:r>
              <a:rPr lang="en-US" sz="1400" dirty="0">
                <a:latin typeface="Consolas" panose="020B0609020204030204" pitchFamily="49" charset="0"/>
              </a:rPr>
              <a:t>) converter, up to  9</a:t>
            </a:r>
            <a:r>
              <a:rPr lang="en-US" sz="8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</a:rPr>
              <a:t>MeV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Pair production in Pt 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onsolas" panose="020B0609020204030204" pitchFamily="49" charset="0"/>
              </a:rPr>
              <a:t>Magnetic guided positron beam</a:t>
            </a:r>
            <a:endParaRPr lang="en-DE" sz="1400" dirty="0">
              <a:latin typeface="Consolas" panose="020B0609020204030204" pitchFamily="49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102CB3-F5AC-4E64-8804-5171C07DB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7" y="770456"/>
            <a:ext cx="6849318" cy="6004671"/>
          </a:xfrm>
          <a:prstGeom prst="rect">
            <a:avLst/>
          </a:prstGeom>
        </p:spPr>
      </p:pic>
      <p:sp>
        <p:nvSpPr>
          <p:cNvPr id="19" name="Textfeld 13">
            <a:extLst>
              <a:ext uri="{FF2B5EF4-FFF2-40B4-BE49-F238E27FC236}">
                <a16:creationId xmlns:a16="http://schemas.microsoft.com/office/drawing/2014/main" id="{BC39FCD0-885D-436C-A192-BCDD15C68227}"/>
              </a:ext>
            </a:extLst>
          </p:cNvPr>
          <p:cNvSpPr txBox="1"/>
          <p:nvPr/>
        </p:nvSpPr>
        <p:spPr>
          <a:xfrm>
            <a:off x="8114964" y="5956217"/>
            <a:ext cx="39228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latin typeface="Consolas" panose="020B0609020204030204" pitchFamily="49" charset="0"/>
              </a:rPr>
              <a:t>[M. Dickmann et al, DOI: 10.12693/APhysPolA.137.149] </a:t>
            </a:r>
          </a:p>
        </p:txBody>
      </p:sp>
      <p:graphicFrame>
        <p:nvGraphicFramePr>
          <p:cNvPr id="13" name="Tabelle 15">
            <a:extLst>
              <a:ext uri="{FF2B5EF4-FFF2-40B4-BE49-F238E27FC236}">
                <a16:creationId xmlns:a16="http://schemas.microsoft.com/office/drawing/2014/main" id="{C983EAF4-91EE-4DD5-BFFD-7A8A4B7F7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778716"/>
              </p:ext>
            </p:extLst>
          </p:nvPr>
        </p:nvGraphicFramePr>
        <p:xfrm>
          <a:off x="8237483" y="4051743"/>
          <a:ext cx="3106037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9031">
                  <a:extLst>
                    <a:ext uri="{9D8B030D-6E8A-4147-A177-3AD203B41FA5}">
                      <a16:colId xmlns:a16="http://schemas.microsoft.com/office/drawing/2014/main" val="570960599"/>
                    </a:ext>
                  </a:extLst>
                </a:gridCol>
                <a:gridCol w="1277006">
                  <a:extLst>
                    <a:ext uri="{9D8B030D-6E8A-4147-A177-3AD203B41FA5}">
                      <a16:colId xmlns:a16="http://schemas.microsoft.com/office/drawing/2014/main" val="6597097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NEPOMUC (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Remoderated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90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Modulation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34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 [e</a:t>
                      </a:r>
                      <a:r>
                        <a:rPr lang="de-DE" baseline="30000" dirty="0"/>
                        <a:t>+</a:t>
                      </a:r>
                      <a:r>
                        <a:rPr lang="de-DE" dirty="0"/>
                        <a:t>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5.0 10</a:t>
                      </a:r>
                      <a:r>
                        <a:rPr lang="de-DE" baseline="30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790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59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B [e</a:t>
                      </a:r>
                      <a:r>
                        <a:rPr lang="de-DE" baseline="30000" dirty="0"/>
                        <a:t>+</a:t>
                      </a:r>
                      <a:r>
                        <a:rPr lang="de-DE" dirty="0"/>
                        <a:t>/(mm</a:t>
                      </a:r>
                      <a:r>
                        <a:rPr lang="de-DE" baseline="30000" dirty="0"/>
                        <a:t>2</a:t>
                      </a:r>
                      <a:r>
                        <a:rPr lang="de-DE" dirty="0"/>
                        <a:t> eV s)]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1.8 10</a:t>
                      </a:r>
                      <a:r>
                        <a:rPr lang="de-DE" baseline="30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508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53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3BA8998-D29B-4510-8AB5-2D7D2217D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000" y="4860000"/>
            <a:ext cx="2196644" cy="19800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BF3D96E-4D4A-8CA0-2E37-5E8DF1A6BC4D}"/>
              </a:ext>
            </a:extLst>
          </p:cNvPr>
          <p:cNvSpPr/>
          <p:nvPr/>
        </p:nvSpPr>
        <p:spPr>
          <a:xfrm>
            <a:off x="11508191" y="6488895"/>
            <a:ext cx="1059285" cy="572465"/>
          </a:xfrm>
          <a:prstGeom prst="roundRect">
            <a:avLst/>
          </a:prstGeom>
          <a:solidFill>
            <a:srgbClr val="ED6E00"/>
          </a:solidFill>
          <a:ln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34A7A7-A952-0E98-6DB8-3FF709D02065}"/>
              </a:ext>
            </a:extLst>
          </p:cNvPr>
          <p:cNvSpPr/>
          <p:nvPr/>
        </p:nvSpPr>
        <p:spPr>
          <a:xfrm>
            <a:off x="-6000" y="-137636"/>
            <a:ext cx="12204000" cy="90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Remoderation to Increase the Beam Quality of NEPOMUC</a:t>
            </a:r>
            <a:endParaRPr lang="de-DE" sz="2400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CC99B27-8E68-B7CF-13E1-B34D29F13C10}"/>
                  </a:ext>
                </a:extLst>
              </p:cNvPr>
              <p:cNvSpPr txBox="1"/>
              <p:nvPr/>
            </p:nvSpPr>
            <p:spPr>
              <a:xfrm>
                <a:off x="154167" y="1937738"/>
                <a:ext cx="2984289" cy="535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𝐾𝑖𝑛</m:t>
                              </m:r>
                            </m:sub>
                          </m:sSub>
                        </m:den>
                      </m:f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altLang="de-DE" sz="16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600" b="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CC99B27-8E68-B7CF-13E1-B34D29F1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67" y="1937738"/>
                <a:ext cx="2984289" cy="535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EC642D3D-04E0-B95A-1D32-A7B98DB1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862" y="957956"/>
            <a:ext cx="2984289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de-DE" sz="1400" i="1" dirty="0">
                <a:latin typeface="Consolas" panose="020B0609020204030204" pitchFamily="49" charset="0"/>
              </a:rPr>
              <a:t>I  Number of positrons
α  Opening angle
d  Beam diameter
</a:t>
            </a:r>
            <a:r>
              <a:rPr lang="en-US" altLang="de-DE" sz="1400" i="1" dirty="0" err="1">
                <a:latin typeface="Consolas" panose="020B0609020204030204" pitchFamily="49" charset="0"/>
              </a:rPr>
              <a:t>Ω</a:t>
            </a:r>
            <a:r>
              <a:rPr lang="en-US" altLang="de-DE" sz="1400" i="1" baseline="-25000" dirty="0" err="1">
                <a:latin typeface="Consolas" panose="020B0609020204030204" pitchFamily="49" charset="0"/>
              </a:rPr>
              <a:t>r</a:t>
            </a:r>
            <a:r>
              <a:rPr lang="en-US" altLang="de-DE" sz="1400" i="1" baseline="-25000" dirty="0">
                <a:latin typeface="Consolas" panose="020B0609020204030204" pitchFamily="49" charset="0"/>
              </a:rPr>
              <a:t> </a:t>
            </a:r>
            <a:r>
              <a:rPr lang="en-US" altLang="de-DE" sz="1400" i="1" dirty="0">
                <a:latin typeface="Consolas" panose="020B0609020204030204" pitchFamily="49" charset="0"/>
              </a:rPr>
              <a:t>Transverse phase space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2C56605-5766-DA0B-B155-D881D597A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54" y="957956"/>
            <a:ext cx="3434596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de-DE" sz="1400" dirty="0">
                <a:latin typeface="Consolas" panose="020B0609020204030204" pitchFamily="49" charset="0"/>
              </a:rPr>
              <a:t>Beam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CMR12"/>
              </a:rPr>
              <a:t>Brightness</a:t>
            </a:r>
            <a:r>
              <a:rPr lang="de-DE" sz="1400" b="0" i="0" dirty="0">
                <a:solidFill>
                  <a:srgbClr val="000000"/>
                </a:solidFill>
                <a:effectLst/>
                <a:latin typeface="CMR12"/>
              </a:rPr>
              <a:t>  </a:t>
            </a:r>
            <a:r>
              <a:rPr lang="en-US" altLang="de-DE" sz="1400" dirty="0">
                <a:latin typeface="Consolas" panose="020B0609020204030204" pitchFamily="49" charset="0"/>
              </a:rPr>
              <a:t>B, according to A.P. Mills, is a measure of beam quality:</a:t>
            </a:r>
            <a:endParaRPr lang="de-DE" altLang="de-DE" sz="1400" dirty="0">
              <a:latin typeface="Consolas" panose="020B0609020204030204" pitchFamily="49" charset="0"/>
            </a:endParaRP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A4677C9F-C39C-A948-5967-6F21E42A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39" y="1179472"/>
            <a:ext cx="4586308" cy="33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de-DE" sz="1400" dirty="0">
                <a:latin typeface="Consolas" panose="020B0609020204030204" pitchFamily="49" charset="0"/>
              </a:rPr>
              <a:t>Remoderator</a:t>
            </a:r>
            <a:r>
              <a:rPr lang="de-DE" altLang="de-DE" sz="1400" dirty="0">
                <a:latin typeface="Consolas" panose="020B0609020204030204" pitchFamily="49" charset="0"/>
              </a:rPr>
              <a:t>: Tungsten (W), -2.7</a:t>
            </a:r>
            <a:r>
              <a:rPr lang="de-DE" altLang="de-DE" sz="8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eV </a:t>
            </a:r>
            <a:r>
              <a:rPr lang="en-GB" altLang="de-DE" sz="1400" dirty="0">
                <a:latin typeface="Consolas" panose="020B0609020204030204" pitchFamily="49" charset="0"/>
              </a:rPr>
              <a:t>work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function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de-DE" sz="1400" dirty="0"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latin typeface="Consolas" panose="020B0609020204030204" pitchFamily="49" charset="0"/>
              </a:rPr>
              <a:t>Positron </a:t>
            </a:r>
            <a:r>
              <a:rPr lang="en-GB" altLang="de-DE" sz="1400" dirty="0">
                <a:latin typeface="Consolas" panose="020B0609020204030204" pitchFamily="49" charset="0"/>
              </a:rPr>
              <a:t>emission</a:t>
            </a:r>
            <a:r>
              <a:rPr lang="de-DE" altLang="de-DE" sz="1400" dirty="0">
                <a:latin typeface="Consolas" panose="020B0609020204030204" pitchFamily="49" charset="0"/>
              </a:rPr>
              <a:t>:</a:t>
            </a:r>
          </a:p>
          <a:p>
            <a:pPr marL="742950" lvl="1" indent="-285750">
              <a:spcBef>
                <a:spcPct val="0"/>
              </a:spcBef>
              <a:buClrTx/>
              <a:buFont typeface="Symbol" panose="05050102010706020507" pitchFamily="18" charset="2"/>
              <a:buChar char="-"/>
            </a:pPr>
            <a:r>
              <a:rPr lang="en-GB" altLang="de-DE" sz="1400" dirty="0">
                <a:latin typeface="Consolas" panose="020B0609020204030204" pitchFamily="49" charset="0"/>
              </a:rPr>
              <a:t>Perpendicular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to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the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surface</a:t>
            </a:r>
            <a:endParaRPr lang="de-DE" altLang="de-DE" sz="1400" dirty="0">
              <a:latin typeface="Consolas" panose="020B0609020204030204" pitchFamily="49" charset="0"/>
            </a:endParaRPr>
          </a:p>
          <a:p>
            <a:pPr marL="742950" lvl="1" indent="-285750">
              <a:spcBef>
                <a:spcPct val="0"/>
              </a:spcBef>
              <a:buClrTx/>
              <a:buFont typeface="Symbol" panose="05050102010706020507" pitchFamily="18" charset="2"/>
              <a:buChar char="-"/>
            </a:pPr>
            <a:r>
              <a:rPr lang="de-DE" altLang="de-DE" sz="1400" dirty="0">
                <a:latin typeface="Consolas" panose="020B0609020204030204" pitchFamily="49" charset="0"/>
              </a:rPr>
              <a:t>Thermal </a:t>
            </a:r>
            <a:r>
              <a:rPr lang="en-GB" altLang="de-DE" sz="1400" dirty="0">
                <a:latin typeface="Consolas" panose="020B0609020204030204" pitchFamily="49" charset="0"/>
              </a:rPr>
              <a:t>energy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distribution</a:t>
            </a:r>
            <a:r>
              <a:rPr lang="de-DE" altLang="de-DE" sz="1400" dirty="0">
                <a:latin typeface="Consolas" panose="020B0609020204030204" pitchFamily="49" charset="0"/>
              </a:rPr>
              <a:t> 25</a:t>
            </a:r>
            <a:r>
              <a:rPr lang="de-DE" altLang="de-DE" sz="8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meV</a:t>
            </a:r>
            <a:r>
              <a:rPr lang="de-DE" altLang="de-DE" sz="1400" dirty="0">
                <a:latin typeface="Consolas" panose="020B0609020204030204" pitchFamily="49" charset="0"/>
              </a:rPr>
              <a:t>   at 300</a:t>
            </a:r>
            <a:r>
              <a:rPr lang="de-DE" altLang="de-DE" sz="800" dirty="0">
                <a:latin typeface="Consolas" panose="020B0609020204030204" pitchFamily="49" charset="0"/>
              </a:rPr>
              <a:t> </a:t>
            </a:r>
            <a:r>
              <a:rPr lang="de-DE" altLang="de-DE" sz="1400" dirty="0">
                <a:latin typeface="Consolas" panose="020B0609020204030204" pitchFamily="49" charset="0"/>
              </a:rPr>
              <a:t>K</a:t>
            </a:r>
          </a:p>
          <a:p>
            <a:pPr marL="742950" lvl="1" indent="-285750">
              <a:spcBef>
                <a:spcPct val="0"/>
              </a:spcBef>
              <a:buClrTx/>
              <a:buFont typeface="Symbol" panose="05050102010706020507" pitchFamily="18" charset="2"/>
              <a:buChar char="-"/>
            </a:pPr>
            <a:endParaRPr lang="de-DE" altLang="de-DE" sz="1400" dirty="0"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>
                <a:srgbClr val="32EA16"/>
              </a:buClr>
              <a:buFont typeface="Wingdings" panose="05000000000000000000" pitchFamily="2" charset="2"/>
              <a:buChar char="ü"/>
            </a:pPr>
            <a:r>
              <a:rPr lang="en-GB" altLang="de-DE" sz="1400" dirty="0">
                <a:latin typeface="Consolas" panose="020B0609020204030204" pitchFamily="49" charset="0"/>
              </a:rPr>
              <a:t>Reduction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of</a:t>
            </a:r>
            <a:r>
              <a:rPr lang="de-DE" altLang="de-DE" sz="1400" dirty="0">
                <a:latin typeface="Consolas" panose="020B0609020204030204" pitchFamily="49" charset="0"/>
              </a:rPr>
              <a:t> beam </a:t>
            </a:r>
            <a:r>
              <a:rPr lang="en-GB" altLang="de-DE" sz="1400" dirty="0">
                <a:latin typeface="Consolas" panose="020B0609020204030204" pitchFamily="49" charset="0"/>
              </a:rPr>
              <a:t>diameter</a:t>
            </a:r>
            <a:r>
              <a:rPr lang="de-DE" altLang="de-DE" sz="1400" dirty="0">
                <a:latin typeface="Consolas" panose="020B0609020204030204" pitchFamily="49" charset="0"/>
              </a:rPr>
              <a:t> and </a:t>
            </a:r>
            <a:r>
              <a:rPr lang="en-GB" altLang="de-DE" sz="1400" dirty="0">
                <a:latin typeface="Consolas" panose="020B0609020204030204" pitchFamily="49" charset="0"/>
              </a:rPr>
              <a:t>transverse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de-DE" altLang="de-DE" sz="1400" dirty="0" err="1">
                <a:latin typeface="Consolas" panose="020B0609020204030204" pitchFamily="49" charset="0"/>
              </a:rPr>
              <a:t>momentum</a:t>
            </a:r>
            <a:r>
              <a:rPr lang="de-DE" altLang="de-DE" sz="1400" dirty="0">
                <a:latin typeface="Consolas" panose="020B0609020204030204" pitchFamily="49" charset="0"/>
              </a:rPr>
              <a:t> ⇒ </a:t>
            </a:r>
            <a:r>
              <a:rPr lang="en-US" altLang="de-DE" sz="1400" dirty="0">
                <a:latin typeface="Consolas" panose="020B0609020204030204" pitchFamily="49" charset="0"/>
              </a:rPr>
              <a:t>increase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of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phase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space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density</a:t>
            </a:r>
          </a:p>
          <a:p>
            <a:pPr lvl="1">
              <a:spcBef>
                <a:spcPct val="0"/>
              </a:spcBef>
              <a:buClrTx/>
            </a:pPr>
            <a:endParaRPr lang="de-DE" altLang="de-DE" sz="1400" dirty="0"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>
                <a:srgbClr val="FF0000"/>
              </a:buClr>
              <a:buFont typeface="Consolas" panose="020B0609020204030204" pitchFamily="49" charset="0"/>
              <a:buChar char="X"/>
            </a:pPr>
            <a:r>
              <a:rPr lang="de-DE" altLang="de-DE" sz="1400" dirty="0">
                <a:latin typeface="Consolas" panose="020B0609020204030204" pitchFamily="49" charset="0"/>
              </a:rPr>
              <a:t>Loss </a:t>
            </a:r>
            <a:r>
              <a:rPr lang="en-GB" altLang="de-DE" sz="1400" dirty="0">
                <a:latin typeface="Consolas" panose="020B0609020204030204" pitchFamily="49" charset="0"/>
              </a:rPr>
              <a:t>of</a:t>
            </a:r>
            <a:r>
              <a:rPr lang="de-DE" altLang="de-DE" sz="1400" dirty="0">
                <a:latin typeface="Consolas" panose="020B0609020204030204" pitchFamily="49" charset="0"/>
              </a:rPr>
              <a:t> 5 keV E</a:t>
            </a:r>
            <a:r>
              <a:rPr lang="de-DE" altLang="de-DE" sz="1400" baseline="-25000" dirty="0">
                <a:latin typeface="Consolas" panose="020B0609020204030204" pitchFamily="49" charset="0"/>
              </a:rPr>
              <a:t>kin</a:t>
            </a:r>
            <a:r>
              <a:rPr lang="de-DE" altLang="de-DE" sz="1400" dirty="0">
                <a:latin typeface="Consolas" panose="020B0609020204030204" pitchFamily="49" charset="0"/>
              </a:rPr>
              <a:t> at </a:t>
            </a:r>
            <a:r>
              <a:rPr lang="en-GB" altLang="de-DE" sz="1400" dirty="0">
                <a:latin typeface="Consolas" panose="020B0609020204030204" pitchFamily="49" charset="0"/>
              </a:rPr>
              <a:t>each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remoderation</a:t>
            </a:r>
            <a:r>
              <a:rPr lang="de-DE" altLang="de-DE" sz="1400" dirty="0">
                <a:latin typeface="Consolas" panose="020B0609020204030204" pitchFamily="49" charset="0"/>
              </a:rPr>
              <a:t> </a:t>
            </a:r>
            <a:r>
              <a:rPr lang="en-GB" altLang="de-DE" sz="1400" dirty="0">
                <a:latin typeface="Consolas" panose="020B0609020204030204" pitchFamily="49" charset="0"/>
              </a:rPr>
              <a:t>step</a:t>
            </a:r>
            <a:endParaRPr lang="de-DE" altLang="de-DE" sz="1400" dirty="0">
              <a:latin typeface="Consolas" panose="020B0609020204030204" pitchFamily="49" charset="0"/>
            </a:endParaRPr>
          </a:p>
          <a:p>
            <a:pPr marL="285750" indent="-285750">
              <a:spcBef>
                <a:spcPct val="0"/>
              </a:spcBef>
              <a:buClr>
                <a:srgbClr val="FF0000"/>
              </a:buClr>
              <a:buFont typeface="Consolas" panose="020B0609020204030204" pitchFamily="49" charset="0"/>
              <a:buChar char="X"/>
            </a:pPr>
            <a:r>
              <a:rPr lang="de-DE" altLang="de-DE" sz="1400" dirty="0">
                <a:latin typeface="Consolas" panose="020B0609020204030204" pitchFamily="49" charset="0"/>
              </a:rPr>
              <a:t>Efficiency maximum 40%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24DAD5CC-6F5D-77A9-F73E-5D33C6AF8E0D}"/>
                  </a:ext>
                </a:extLst>
              </p:cNvPr>
              <p:cNvSpPr txBox="1"/>
              <p:nvPr/>
            </p:nvSpPr>
            <p:spPr>
              <a:xfrm>
                <a:off x="7318146" y="4912058"/>
                <a:ext cx="2043188" cy="601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≤1000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24DAD5CC-6F5D-77A9-F73E-5D33C6AF8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146" y="4912058"/>
                <a:ext cx="2043188" cy="601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9D8A40EA-F714-438C-B80B-42B76618A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6" y="2639975"/>
            <a:ext cx="6617012" cy="392513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887DC1B-FB0F-4F36-BB00-6F37EFFC581B}"/>
              </a:ext>
            </a:extLst>
          </p:cNvPr>
          <p:cNvSpPr txBox="1"/>
          <p:nvPr/>
        </p:nvSpPr>
        <p:spPr>
          <a:xfrm>
            <a:off x="10442795" y="616410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nsolas" panose="020B0609020204030204" pitchFamily="49" charset="0"/>
              </a:rPr>
              <a:t>Remoderators</a:t>
            </a:r>
            <a:endParaRPr lang="de-DE" sz="1400" dirty="0">
              <a:latin typeface="Consolas" panose="020B0609020204030204" pitchFamily="49" charset="0"/>
            </a:endParaRP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DC7D710-D9B5-4BA0-954A-8FCB2EB9ABF4}"/>
              </a:ext>
            </a:extLst>
          </p:cNvPr>
          <p:cNvSpPr txBox="1">
            <a:spLocks/>
          </p:cNvSpPr>
          <p:nvPr/>
        </p:nvSpPr>
        <p:spPr>
          <a:xfrm>
            <a:off x="11606972" y="6488895"/>
            <a:ext cx="529049" cy="365125"/>
          </a:xfrm>
          <a:prstGeom prst="rect">
            <a:avLst/>
          </a:prstGeom>
          <a:solidFill>
            <a:srgbClr val="ED6E00"/>
          </a:solidFill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6BDFBB-3DA2-4EE3-8F0F-C4F2748BF722}" type="slidenum">
              <a:rPr lang="en-DE" smtClean="0">
                <a:solidFill>
                  <a:schemeClr val="tx1"/>
                </a:solidFill>
                <a:latin typeface="Consolas" panose="020B0609020204030204" pitchFamily="49" charset="0"/>
              </a:rPr>
              <a:pPr algn="ctr"/>
              <a:t>9</a:t>
            </a:fld>
            <a:endParaRPr lang="en-DE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Abgerundetes Rechteck 7">
            <a:extLst>
              <a:ext uri="{FF2B5EF4-FFF2-40B4-BE49-F238E27FC236}">
                <a16:creationId xmlns:a16="http://schemas.microsoft.com/office/drawing/2014/main" id="{BF3A2D42-54E7-ADE5-4FE1-740A1B801F78}"/>
              </a:ext>
            </a:extLst>
          </p:cNvPr>
          <p:cNvSpPr/>
          <p:nvPr/>
        </p:nvSpPr>
        <p:spPr>
          <a:xfrm>
            <a:off x="419406" y="1885300"/>
            <a:ext cx="2495332" cy="705944"/>
          </a:xfrm>
          <a:prstGeom prst="roundRect">
            <a:avLst>
              <a:gd name="adj" fmla="val 10625"/>
            </a:avLst>
          </a:prstGeom>
          <a:noFill/>
          <a:ln w="28575"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7">
            <a:extLst>
              <a:ext uri="{FF2B5EF4-FFF2-40B4-BE49-F238E27FC236}">
                <a16:creationId xmlns:a16="http://schemas.microsoft.com/office/drawing/2014/main" id="{80C948C1-EA37-BD83-3628-2C81C56B4ABD}"/>
              </a:ext>
            </a:extLst>
          </p:cNvPr>
          <p:cNvSpPr/>
          <p:nvPr/>
        </p:nvSpPr>
        <p:spPr>
          <a:xfrm>
            <a:off x="7058518" y="4860000"/>
            <a:ext cx="2495332" cy="781811"/>
          </a:xfrm>
          <a:prstGeom prst="roundRect">
            <a:avLst>
              <a:gd name="adj" fmla="val 10625"/>
            </a:avLst>
          </a:prstGeom>
          <a:noFill/>
          <a:ln w="28575">
            <a:solidFill>
              <a:srgbClr val="ED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13" grpId="0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2364</Words>
  <Application>Microsoft Office PowerPoint</Application>
  <PresentationFormat>Breitbild</PresentationFormat>
  <Paragraphs>466</Paragraphs>
  <Slides>26</Slides>
  <Notes>14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CMR12</vt:lpstr>
      <vt:lpstr>Consolas</vt:lpstr>
      <vt:lpstr>Symbol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Ricardo Helm</dc:creator>
  <cp:lastModifiedBy>johannes mitteneder</cp:lastModifiedBy>
  <cp:revision>808</cp:revision>
  <dcterms:created xsi:type="dcterms:W3CDTF">2023-07-03T07:31:12Z</dcterms:created>
  <dcterms:modified xsi:type="dcterms:W3CDTF">2026-03-24T16:23:34Z</dcterms:modified>
</cp:coreProperties>
</file>