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notesMasterIdLst>
    <p:notesMasterId r:id="rId36"/>
  </p:notesMasterIdLst>
  <p:sldIdLst>
    <p:sldId id="256" r:id="rId2"/>
    <p:sldId id="259" r:id="rId3"/>
    <p:sldId id="331" r:id="rId4"/>
    <p:sldId id="265" r:id="rId5"/>
    <p:sldId id="268" r:id="rId6"/>
    <p:sldId id="266" r:id="rId7"/>
    <p:sldId id="319" r:id="rId8"/>
    <p:sldId id="332" r:id="rId9"/>
    <p:sldId id="264" r:id="rId10"/>
    <p:sldId id="333" r:id="rId11"/>
    <p:sldId id="305" r:id="rId12"/>
    <p:sldId id="322" r:id="rId13"/>
    <p:sldId id="321" r:id="rId14"/>
    <p:sldId id="323" r:id="rId15"/>
    <p:sldId id="275" r:id="rId16"/>
    <p:sldId id="337" r:id="rId17"/>
    <p:sldId id="338" r:id="rId18"/>
    <p:sldId id="339" r:id="rId19"/>
    <p:sldId id="334" r:id="rId20"/>
    <p:sldId id="284" r:id="rId21"/>
    <p:sldId id="324" r:id="rId22"/>
    <p:sldId id="314" r:id="rId23"/>
    <p:sldId id="287" r:id="rId24"/>
    <p:sldId id="327" r:id="rId25"/>
    <p:sldId id="335" r:id="rId26"/>
    <p:sldId id="315" r:id="rId27"/>
    <p:sldId id="325" r:id="rId28"/>
    <p:sldId id="336" r:id="rId29"/>
    <p:sldId id="320" r:id="rId30"/>
    <p:sldId id="330" r:id="rId31"/>
    <p:sldId id="329" r:id="rId32"/>
    <p:sldId id="328" r:id="rId33"/>
    <p:sldId id="313" r:id="rId34"/>
    <p:sldId id="32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FFA500"/>
    <a:srgbClr val="0101FF"/>
    <a:srgbClr val="92D050"/>
    <a:srgbClr val="F05C34"/>
    <a:srgbClr val="1FA9B7"/>
    <a:srgbClr val="FEEFE7"/>
    <a:srgbClr val="FDDDCC"/>
    <a:srgbClr val="FF00FF"/>
    <a:srgbClr val="F99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0" autoAdjust="0"/>
    <p:restoredTop sz="96404" autoAdjust="0"/>
  </p:normalViewPr>
  <p:slideViewPr>
    <p:cSldViewPr snapToGrid="0">
      <p:cViewPr>
        <p:scale>
          <a:sx n="65" d="100"/>
          <a:sy n="65" d="100"/>
        </p:scale>
        <p:origin x="704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4074F-40B9-4E63-BA48-003B1E5E0BB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52316-C237-40B1-B912-EE3443FA57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7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A9C0-85C3-4876-9C31-420FA95DDDD5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969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3BE6-F0D3-424A-8254-EF80D92F55EB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38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0279-3D38-4FD9-8386-61A02569BB58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1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8C5B7-1F6C-4966-BF7C-B098AFC599BC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5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020-5C75-442A-915C-4C5803D3BE77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78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5661-E5FC-434E-814F-198F495C598D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39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43BC-D99C-4FAE-ACEA-D8753C623E3B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E064-1BF9-415B-9882-094411C44269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6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D6A3C-C684-4F93-8B75-1C4251C42C98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A16003B-1F08-4C51-A5FA-6EEB52D52064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DF20CE-F2C4-4B8C-8FD5-E6440C6F01FC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4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CEFEC8E-C74C-4E2E-9B67-10CB8256B35C}" type="datetime3">
              <a:rPr lang="en-US" smtClean="0"/>
              <a:t>24 March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SLOPOS-16 Orléans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2185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7.gif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tif"/><Relationship Id="rId5" Type="http://schemas.openxmlformats.org/officeDocument/2006/relationships/image" Target="../media/image110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8543" y="480736"/>
            <a:ext cx="11211156" cy="125181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Slow Mono-energetic Positron Beams for Defect Characterization in Material Science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95745" y="1857677"/>
            <a:ext cx="11000509" cy="413886"/>
          </a:xfrm>
          <a:noFill/>
        </p:spPr>
        <p:txBody>
          <a:bodyPr>
            <a:normAutofit lnSpcReduction="10000"/>
          </a:bodyPr>
          <a:lstStyle/>
          <a:p>
            <a:pPr algn="ctr"/>
            <a:r>
              <a:rPr lang="de-DE" noProof="0" dirty="0" smtClean="0">
                <a:solidFill>
                  <a:schemeClr val="bg1"/>
                </a:solidFill>
              </a:rPr>
              <a:t>Marcel Dickmann</a:t>
            </a:r>
            <a:endParaRPr lang="de-DE" noProof="0" dirty="0">
              <a:solidFill>
                <a:schemeClr val="bg1"/>
              </a:solidFill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8063060" y="3482056"/>
            <a:ext cx="3759336" cy="846318"/>
            <a:chOff x="2304000" y="2851200"/>
            <a:chExt cx="3967200" cy="748800"/>
          </a:xfrm>
          <a:solidFill>
            <a:schemeClr val="tx1"/>
          </a:solidFill>
        </p:grpSpPr>
        <p:pic>
          <p:nvPicPr>
            <p:cNvPr id="5" name="Picture 24"/>
            <p:cNvPicPr/>
            <p:nvPr/>
          </p:nvPicPr>
          <p:blipFill>
            <a:blip r:embed="rId2"/>
            <a:stretch/>
          </p:blipFill>
          <p:spPr>
            <a:xfrm>
              <a:off x="2304000" y="2851200"/>
              <a:ext cx="3967200" cy="74880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6" name="Grafik 5"/>
          <p:cNvPicPr/>
          <p:nvPr/>
        </p:nvPicPr>
        <p:blipFill>
          <a:blip r:embed="rId3"/>
          <a:stretch/>
        </p:blipFill>
        <p:spPr>
          <a:xfrm>
            <a:off x="90001" y="5489098"/>
            <a:ext cx="1440000" cy="752400"/>
          </a:xfrm>
          <a:prstGeom prst="rect">
            <a:avLst/>
          </a:prstGeom>
          <a:ln>
            <a:noFill/>
          </a:ln>
        </p:spPr>
      </p:pic>
      <p:pic>
        <p:nvPicPr>
          <p:cNvPr id="10" name="Grafik 9"/>
          <p:cNvPicPr/>
          <p:nvPr/>
        </p:nvPicPr>
        <p:blipFill>
          <a:blip r:embed="rId4"/>
          <a:stretch/>
        </p:blipFill>
        <p:spPr>
          <a:xfrm>
            <a:off x="11106240" y="5243900"/>
            <a:ext cx="1085760" cy="1080000"/>
          </a:xfrm>
          <a:prstGeom prst="rect">
            <a:avLst/>
          </a:prstGeom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41" y="2710893"/>
            <a:ext cx="2276475" cy="20097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95" y="5088379"/>
            <a:ext cx="3220851" cy="10550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" y="3259778"/>
            <a:ext cx="3219171" cy="15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10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Content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el 6"/>
          <p:cNvSpPr txBox="1">
            <a:spLocks/>
          </p:cNvSpPr>
          <p:nvPr/>
        </p:nvSpPr>
        <p:spPr>
          <a:xfrm>
            <a:off x="2110833" y="1493550"/>
            <a:ext cx="8321964" cy="308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Principles of Positron (Lifetime) Spectroscopy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Positrons </a:t>
            </a:r>
            <a:r>
              <a:rPr lang="en-US" sz="2400" dirty="0">
                <a:solidFill>
                  <a:srgbClr val="5F5F5F"/>
                </a:solidFill>
                <a:latin typeface="+mn-lt"/>
              </a:rPr>
              <a:t>in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Matter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Depth-resolved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PALS</a:t>
            </a:r>
            <a:endParaRPr lang="en-US" sz="2400" dirty="0" smtClean="0">
              <a:solidFill>
                <a:srgbClr val="5F5F5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A500"/>
                </a:solidFill>
                <a:latin typeface="+mn-lt"/>
              </a:rPr>
              <a:t>Pulsed</a:t>
            </a:r>
            <a:r>
              <a:rPr lang="de-DE" sz="2400" dirty="0" smtClean="0">
                <a:solidFill>
                  <a:srgbClr val="FFA500"/>
                </a:solidFill>
                <a:latin typeface="+mn-lt"/>
              </a:rPr>
              <a:t> Positron </a:t>
            </a:r>
            <a:r>
              <a:rPr lang="en-US" sz="2400" dirty="0" smtClean="0">
                <a:solidFill>
                  <a:srgbClr val="FFA500"/>
                </a:solidFill>
                <a:latin typeface="+mn-lt"/>
              </a:rPr>
              <a:t>Beam Facilities</a:t>
            </a:r>
            <a:r>
              <a:rPr lang="de-DE" sz="2400" dirty="0" smtClean="0">
                <a:solidFill>
                  <a:srgbClr val="FFA500"/>
                </a:solidFill>
                <a:latin typeface="+mn-lt"/>
              </a:rPr>
              <a:t> in </a:t>
            </a:r>
            <a:r>
              <a:rPr lang="en-US" sz="2400" dirty="0" smtClean="0">
                <a:solidFill>
                  <a:srgbClr val="FFA500"/>
                </a:solidFill>
                <a:latin typeface="+mn-lt"/>
              </a:rPr>
              <a:t>Germany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400" dirty="0">
              <a:solidFill>
                <a:srgbClr val="5F5F5F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rgbClr val="5F5F5F"/>
                </a:solidFill>
                <a:latin typeface="+mn-lt"/>
              </a:rPr>
              <a:t>Selection of Investigated Materials using </a:t>
            </a:r>
            <a:r>
              <a:rPr lang="de-DE" sz="2400" b="1" dirty="0" smtClean="0">
                <a:solidFill>
                  <a:srgbClr val="5F5F5F"/>
                </a:solidFill>
                <a:latin typeface="+mn-lt"/>
              </a:rPr>
              <a:t>PALS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NV Centers in Diamond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Fusion Materials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Polymers</a:t>
            </a:r>
            <a:endParaRPr lang="en-US" sz="2400" dirty="0" smtClean="0">
              <a:solidFill>
                <a:srgbClr val="5F5F5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22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11</a:t>
            </a:fld>
            <a:endParaRPr lang="en-US" sz="1600" dirty="0"/>
          </a:p>
        </p:txBody>
      </p:sp>
      <p:sp>
        <p:nvSpPr>
          <p:cNvPr id="22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24" name="Titel 6"/>
          <p:cNvSpPr txBox="1">
            <a:spLocks/>
          </p:cNvSpPr>
          <p:nvPr/>
        </p:nvSpPr>
        <p:spPr>
          <a:xfrm>
            <a:off x="241069" y="120349"/>
            <a:ext cx="10058400" cy="5937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The Research Reactor FRM II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" descr="https://www.forschung-garching.tum.de/fileadmin/w00btp/www/01_Technische_Universitaet_Muenchen/Einrichtungen/FRM_II/FRM2_aussen_kl_21-9_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9" y="798380"/>
            <a:ext cx="7385304" cy="31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ww.mlz-garching.de/index.php?rex_img_type=content_full%20&amp;rex_img_file=tscherenk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37" y="798379"/>
            <a:ext cx="4260050" cy="4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241069" y="4046677"/>
            <a:ext cx="79176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70C0"/>
                </a:solidFill>
                <a:latin typeface="+mj-lt"/>
                <a:cs typeface="Consolas" panose="020B0609020204030204" pitchFamily="49" charset="0"/>
              </a:rPr>
              <a:t>Cold neutron source (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Consolas" panose="020B0609020204030204" pitchFamily="49" charset="0"/>
              </a:rPr>
              <a:t>E</a:t>
            </a:r>
            <a:r>
              <a:rPr lang="en-US" sz="2400" baseline="-25000" dirty="0" err="1" smtClean="0">
                <a:solidFill>
                  <a:srgbClr val="0070C0"/>
                </a:solidFill>
                <a:latin typeface="+mj-lt"/>
                <a:cs typeface="Consolas" panose="020B0609020204030204" pitchFamily="49" charset="0"/>
              </a:rPr>
              <a:t>kin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Consolas" panose="020B0609020204030204" pitchFamily="49" charset="0"/>
              </a:rPr>
              <a:t> &lt; 5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Consolas" panose="020B0609020204030204" pitchFamily="49" charset="0"/>
              </a:rPr>
              <a:t>meV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Consolas" panose="020B0609020204030204" pitchFamily="49" charset="0"/>
              </a:rPr>
              <a:t>):	15 instruments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Thermal </a:t>
            </a:r>
            <a:r>
              <a:rPr lang="en-US" sz="2400" dirty="0" smtClean="0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neutrons</a:t>
            </a:r>
            <a:r>
              <a:rPr lang="de-DE" sz="2400" dirty="0" smtClean="0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 (</a:t>
            </a:r>
            <a:r>
              <a:rPr lang="en-US" sz="2400" dirty="0" err="1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E</a:t>
            </a:r>
            <a:r>
              <a:rPr lang="en-US" sz="2400" baseline="-25000" dirty="0" err="1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kin</a:t>
            </a:r>
            <a:r>
              <a:rPr lang="en-US" sz="2400" dirty="0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≈ 25 </a:t>
            </a:r>
            <a:r>
              <a:rPr lang="en-US" sz="2400" dirty="0" err="1" smtClean="0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meV</a:t>
            </a:r>
            <a:r>
              <a:rPr lang="en-US" sz="2400" dirty="0" smtClean="0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):</a:t>
            </a:r>
            <a:r>
              <a:rPr lang="en-US" sz="2400" dirty="0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	</a:t>
            </a:r>
            <a:r>
              <a:rPr lang="en-US" sz="2400" dirty="0" smtClean="0">
                <a:solidFill>
                  <a:schemeClr val="accent5"/>
                </a:solidFill>
                <a:latin typeface="+mj-lt"/>
                <a:cs typeface="Consolas" panose="020B0609020204030204" pitchFamily="49" charset="0"/>
              </a:rPr>
              <a:t>	5 instruments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FF0000"/>
                </a:solidFill>
                <a:latin typeface="+mj-lt"/>
                <a:cs typeface="Consolas" panose="020B0609020204030204" pitchFamily="49" charset="0"/>
              </a:rPr>
              <a:t>Hot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nsolas" panose="020B0609020204030204" pitchFamily="49" charset="0"/>
              </a:rPr>
              <a:t>neutron source </a:t>
            </a:r>
            <a:r>
              <a:rPr lang="de-DE" sz="2400" dirty="0" smtClean="0">
                <a:solidFill>
                  <a:srgbClr val="FF0000"/>
                </a:solidFill>
                <a:latin typeface="+mj-lt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+mj-lt"/>
                <a:cs typeface="Consolas" panose="020B0609020204030204" pitchFamily="49" charset="0"/>
              </a:rPr>
              <a:t>E</a:t>
            </a:r>
            <a:r>
              <a:rPr lang="en-US" sz="2400" baseline="-25000" dirty="0" err="1">
                <a:solidFill>
                  <a:srgbClr val="FF0000"/>
                </a:solidFill>
                <a:latin typeface="+mj-lt"/>
                <a:cs typeface="Consolas" panose="020B0609020204030204" pitchFamily="49" charset="0"/>
              </a:rPr>
              <a:t>kin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nsolas" panose="020B0609020204030204" pitchFamily="49" charset="0"/>
              </a:rPr>
              <a:t>0.1 - 1 eV):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Consolas" panose="020B0609020204030204" pitchFamily="49" charset="0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nsolas" panose="020B0609020204030204" pitchFamily="49" charset="0"/>
              </a:rPr>
              <a:t>1 instrument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FF00FF"/>
                </a:solidFill>
                <a:latin typeface="+mj-lt"/>
                <a:cs typeface="Consolas" panose="020B0609020204030204" pitchFamily="49" charset="0"/>
              </a:rPr>
              <a:t>Fission </a:t>
            </a:r>
            <a:r>
              <a:rPr lang="en-US" sz="2400" dirty="0" smtClean="0">
                <a:solidFill>
                  <a:srgbClr val="FF00FF"/>
                </a:solidFill>
                <a:latin typeface="+mj-lt"/>
                <a:cs typeface="Consolas" panose="020B0609020204030204" pitchFamily="49" charset="0"/>
              </a:rPr>
              <a:t>neutrons</a:t>
            </a:r>
            <a:r>
              <a:rPr lang="de-DE" sz="2400" dirty="0" smtClean="0">
                <a:solidFill>
                  <a:srgbClr val="FF00FF"/>
                </a:solidFill>
                <a:latin typeface="+mj-lt"/>
                <a:cs typeface="Consolas" panose="020B0609020204030204" pitchFamily="49" charset="0"/>
              </a:rPr>
              <a:t> (</a:t>
            </a:r>
            <a:r>
              <a:rPr lang="en-US" sz="2400" dirty="0" err="1">
                <a:solidFill>
                  <a:srgbClr val="FF00FF"/>
                </a:solidFill>
                <a:latin typeface="+mj-lt"/>
                <a:cs typeface="Consolas" panose="020B0609020204030204" pitchFamily="49" charset="0"/>
              </a:rPr>
              <a:t>E</a:t>
            </a:r>
            <a:r>
              <a:rPr lang="en-US" sz="2400" baseline="-25000" dirty="0" err="1">
                <a:solidFill>
                  <a:srgbClr val="FF00FF"/>
                </a:solidFill>
                <a:latin typeface="+mj-lt"/>
                <a:cs typeface="Consolas" panose="020B0609020204030204" pitchFamily="49" charset="0"/>
              </a:rPr>
              <a:t>kin</a:t>
            </a:r>
            <a:r>
              <a:rPr lang="en-US" sz="2400" dirty="0">
                <a:solidFill>
                  <a:srgbClr val="FF00FF"/>
                </a:solidFill>
                <a:latin typeface="+mj-lt"/>
                <a:cs typeface="Consolas" panose="020B0609020204030204" pitchFamily="49" charset="0"/>
              </a:rPr>
              <a:t> 0.1 - 1 </a:t>
            </a:r>
            <a:r>
              <a:rPr lang="en-US" sz="2400" dirty="0" smtClean="0">
                <a:solidFill>
                  <a:srgbClr val="FF00FF"/>
                </a:solidFill>
                <a:latin typeface="+mj-lt"/>
                <a:cs typeface="Consolas" panose="020B0609020204030204" pitchFamily="49" charset="0"/>
              </a:rPr>
              <a:t>MeV):</a:t>
            </a:r>
            <a:r>
              <a:rPr lang="en-US" sz="2400" dirty="0">
                <a:solidFill>
                  <a:srgbClr val="FF00FF"/>
                </a:solidFill>
                <a:latin typeface="+mj-lt"/>
                <a:cs typeface="Consolas" panose="020B0609020204030204" pitchFamily="49" charset="0"/>
              </a:rPr>
              <a:t>	</a:t>
            </a:r>
            <a:r>
              <a:rPr lang="en-US" sz="2400" dirty="0" smtClean="0">
                <a:solidFill>
                  <a:srgbClr val="FF00FF"/>
                </a:solidFill>
                <a:latin typeface="+mj-lt"/>
                <a:cs typeface="Consolas" panose="020B0609020204030204" pitchFamily="49" charset="0"/>
              </a:rPr>
              <a:t>  	2 instruments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b="1" u="sng" dirty="0" smtClean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Positron </a:t>
            </a:r>
            <a:r>
              <a:rPr lang="en-US" sz="2400" b="1" u="sng" dirty="0" smtClean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source</a:t>
            </a:r>
            <a:r>
              <a:rPr lang="de-DE" sz="2400" b="1" u="sng" dirty="0" smtClean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 NEPOMUC:			       5 Experiments</a:t>
            </a:r>
            <a:endParaRPr lang="en-US" sz="2400" b="1" u="sng" dirty="0" smtClean="0">
              <a:solidFill>
                <a:schemeClr val="bg1"/>
              </a:solidFill>
              <a:latin typeface="+mj-lt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12</a:t>
            </a:fld>
            <a:endParaRPr lang="en-US" sz="1600" dirty="0"/>
          </a:p>
        </p:txBody>
      </p:sp>
      <p:sp>
        <p:nvSpPr>
          <p:cNvPr id="22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9" name="Titel 6"/>
          <p:cNvSpPr txBox="1">
            <a:spLocks/>
          </p:cNvSpPr>
          <p:nvPr/>
        </p:nvSpPr>
        <p:spPr>
          <a:xfrm>
            <a:off x="241069" y="120349"/>
            <a:ext cx="10058400" cy="5279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The Neutron Induced Positron Source (NEPOMUC)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3699654" y="818123"/>
            <a:ext cx="2534400" cy="2294784"/>
            <a:chOff x="3699654" y="818123"/>
            <a:chExt cx="2534400" cy="2294784"/>
          </a:xfrm>
        </p:grpSpPr>
        <p:sp>
          <p:nvSpPr>
            <p:cNvPr id="12" name="CustomShape 14"/>
            <p:cNvSpPr/>
            <p:nvPr/>
          </p:nvSpPr>
          <p:spPr>
            <a:xfrm>
              <a:off x="3793534" y="2809787"/>
              <a:ext cx="1514880" cy="303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ctr"/>
              <a:r>
                <a:rPr lang="en-US" sz="1400" baseline="30000" dirty="0">
                  <a:solidFill>
                    <a:schemeClr val="bg1"/>
                  </a:solidFill>
                </a:rPr>
                <a:t>113</a:t>
              </a:r>
              <a:r>
                <a:rPr lang="en-US" sz="1400" dirty="0">
                  <a:solidFill>
                    <a:schemeClr val="bg1"/>
                  </a:solidFill>
                </a:rPr>
                <a:t>Cd(</a:t>
              </a:r>
              <a:r>
                <a:rPr lang="en-US" sz="1400" dirty="0" err="1">
                  <a:solidFill>
                    <a:schemeClr val="bg1"/>
                  </a:solidFill>
                </a:rPr>
                <a:t>n,γ</a:t>
              </a:r>
              <a:r>
                <a:rPr lang="en-US" sz="1400" dirty="0">
                  <a:solidFill>
                    <a:schemeClr val="bg1"/>
                  </a:solidFill>
                </a:rPr>
                <a:t>)</a:t>
              </a:r>
              <a:r>
                <a:rPr lang="en-US" sz="1400" baseline="30000" dirty="0">
                  <a:solidFill>
                    <a:schemeClr val="bg1"/>
                  </a:solidFill>
                </a:rPr>
                <a:t>114</a:t>
              </a:r>
              <a:r>
                <a:rPr lang="en-US" sz="1400" dirty="0">
                  <a:solidFill>
                    <a:schemeClr val="bg1"/>
                  </a:solidFill>
                </a:rPr>
                <a:t>Cd</a:t>
              </a:r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3699654" y="818123"/>
              <a:ext cx="2534400" cy="1951215"/>
              <a:chOff x="3699654" y="818123"/>
              <a:chExt cx="2534400" cy="1951215"/>
            </a:xfrm>
          </p:grpSpPr>
          <p:sp>
            <p:nvSpPr>
              <p:cNvPr id="14" name="CustomShape 13"/>
              <p:cNvSpPr/>
              <p:nvPr/>
            </p:nvSpPr>
            <p:spPr>
              <a:xfrm>
                <a:off x="4247574" y="1216658"/>
                <a:ext cx="360000" cy="1552680"/>
              </a:xfrm>
              <a:prstGeom prst="rect">
                <a:avLst/>
              </a:prstGeom>
              <a:solidFill>
                <a:srgbClr val="99CCFF"/>
              </a:solidFill>
              <a:ln w="255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15" name="Group 16"/>
              <p:cNvGrpSpPr/>
              <p:nvPr/>
            </p:nvGrpSpPr>
            <p:grpSpPr>
              <a:xfrm>
                <a:off x="4572654" y="1520498"/>
                <a:ext cx="1661400" cy="803880"/>
                <a:chOff x="3105360" y="1488600"/>
                <a:chExt cx="1661400" cy="803880"/>
              </a:xfrm>
            </p:grpSpPr>
            <p:grpSp>
              <p:nvGrpSpPr>
                <p:cNvPr id="33" name="Group 17"/>
                <p:cNvGrpSpPr/>
                <p:nvPr/>
              </p:nvGrpSpPr>
              <p:grpSpPr>
                <a:xfrm>
                  <a:off x="3105360" y="1537560"/>
                  <a:ext cx="1408680" cy="754920"/>
                  <a:chOff x="3105360" y="1537560"/>
                  <a:chExt cx="1408680" cy="754920"/>
                </a:xfrm>
              </p:grpSpPr>
              <p:sp>
                <p:nvSpPr>
                  <p:cNvPr id="35" name="CustomShape 18"/>
                  <p:cNvSpPr/>
                  <p:nvPr/>
                </p:nvSpPr>
                <p:spPr>
                  <a:xfrm rot="20175000">
                    <a:off x="3111120" y="1970280"/>
                    <a:ext cx="729000" cy="182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19080">
                    <a:solidFill>
                      <a:srgbClr val="FF33CC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6" name="CustomShape 19"/>
                  <p:cNvSpPr/>
                  <p:nvPr/>
                </p:nvSpPr>
                <p:spPr>
                  <a:xfrm rot="20175000">
                    <a:off x="3778560" y="1676520"/>
                    <a:ext cx="729000" cy="183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19080">
                    <a:solidFill>
                      <a:srgbClr val="FF33CC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sp>
              <p:nvSpPr>
                <p:cNvPr id="34" name="CustomShape 20"/>
                <p:cNvSpPr/>
                <p:nvPr/>
              </p:nvSpPr>
              <p:spPr>
                <a:xfrm rot="20175000">
                  <a:off x="4462200" y="1556640"/>
                  <a:ext cx="29844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80">
                  <a:solidFill>
                    <a:srgbClr val="FF33CC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16" name="Group 21"/>
              <p:cNvGrpSpPr/>
              <p:nvPr/>
            </p:nvGrpSpPr>
            <p:grpSpPr>
              <a:xfrm>
                <a:off x="4607214" y="2327618"/>
                <a:ext cx="1598760" cy="207000"/>
                <a:chOff x="3139920" y="2295720"/>
                <a:chExt cx="1598760" cy="207000"/>
              </a:xfrm>
            </p:grpSpPr>
            <p:grpSp>
              <p:nvGrpSpPr>
                <p:cNvPr id="29" name="Group 22"/>
                <p:cNvGrpSpPr/>
                <p:nvPr/>
              </p:nvGrpSpPr>
              <p:grpSpPr>
                <a:xfrm>
                  <a:off x="3139920" y="2295720"/>
                  <a:ext cx="1331280" cy="207000"/>
                  <a:chOff x="3139920" y="2295720"/>
                  <a:chExt cx="1331280" cy="207000"/>
                </a:xfrm>
              </p:grpSpPr>
              <p:sp>
                <p:nvSpPr>
                  <p:cNvPr id="31" name="CustomShape 23"/>
                  <p:cNvSpPr/>
                  <p:nvPr/>
                </p:nvSpPr>
                <p:spPr>
                  <a:xfrm rot="192000">
                    <a:off x="3143160" y="2314080"/>
                    <a:ext cx="663120" cy="13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19080">
                    <a:solidFill>
                      <a:srgbClr val="FF33CC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2" name="CustomShape 24"/>
                  <p:cNvSpPr/>
                  <p:nvPr/>
                </p:nvSpPr>
                <p:spPr>
                  <a:xfrm rot="192000">
                    <a:off x="3805200" y="2351160"/>
                    <a:ext cx="662760" cy="13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19080">
                    <a:solidFill>
                      <a:srgbClr val="FF33CC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sp>
              <p:nvSpPr>
                <p:cNvPr id="30" name="CustomShape 25"/>
                <p:cNvSpPr/>
                <p:nvPr/>
              </p:nvSpPr>
              <p:spPr>
                <a:xfrm rot="192000">
                  <a:off x="4467600" y="2440080"/>
                  <a:ext cx="27108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80">
                  <a:solidFill>
                    <a:srgbClr val="FF33CC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17" name="Group 26"/>
              <p:cNvGrpSpPr/>
              <p:nvPr/>
            </p:nvGrpSpPr>
            <p:grpSpPr>
              <a:xfrm>
                <a:off x="4604694" y="1751978"/>
                <a:ext cx="1582200" cy="476280"/>
                <a:chOff x="3137400" y="1720080"/>
                <a:chExt cx="1582200" cy="476280"/>
              </a:xfrm>
            </p:grpSpPr>
            <p:grpSp>
              <p:nvGrpSpPr>
                <p:cNvPr id="20" name="Group 27"/>
                <p:cNvGrpSpPr/>
                <p:nvPr/>
              </p:nvGrpSpPr>
              <p:grpSpPr>
                <a:xfrm>
                  <a:off x="3137400" y="1720080"/>
                  <a:ext cx="1335960" cy="476280"/>
                  <a:chOff x="3137400" y="1720080"/>
                  <a:chExt cx="1335960" cy="476280"/>
                </a:xfrm>
              </p:grpSpPr>
              <p:sp>
                <p:nvSpPr>
                  <p:cNvPr id="23" name="CustomShape 28"/>
                  <p:cNvSpPr/>
                  <p:nvPr/>
                </p:nvSpPr>
                <p:spPr>
                  <a:xfrm rot="790800">
                    <a:off x="3148560" y="1793520"/>
                    <a:ext cx="665280" cy="177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19080">
                    <a:solidFill>
                      <a:srgbClr val="FF33CC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8" name="CustomShape 29"/>
                  <p:cNvSpPr/>
                  <p:nvPr/>
                </p:nvSpPr>
                <p:spPr>
                  <a:xfrm rot="790800">
                    <a:off x="3796560" y="1945440"/>
                    <a:ext cx="665280" cy="177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19080">
                    <a:solidFill>
                      <a:srgbClr val="FF33CC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sp>
              <p:nvSpPr>
                <p:cNvPr id="21" name="CustomShape 30"/>
                <p:cNvSpPr/>
                <p:nvPr/>
              </p:nvSpPr>
              <p:spPr>
                <a:xfrm rot="790800">
                  <a:off x="4450320" y="2135880"/>
                  <a:ext cx="27252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80">
                  <a:solidFill>
                    <a:srgbClr val="FF33CC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sp>
            <p:nvSpPr>
              <p:cNvPr id="18" name="CustomShape 31"/>
              <p:cNvSpPr/>
              <p:nvPr/>
            </p:nvSpPr>
            <p:spPr>
              <a:xfrm>
                <a:off x="4690014" y="1233218"/>
                <a:ext cx="1362600" cy="3031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γ-Radiation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CustomShape 41"/>
              <p:cNvSpPr/>
              <p:nvPr/>
            </p:nvSpPr>
            <p:spPr>
              <a:xfrm>
                <a:off x="3699654" y="818123"/>
                <a:ext cx="1476000" cy="516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n/</a:t>
                </a:r>
                <a:r>
                  <a:rPr lang="en-US" sz="1400" dirty="0">
                    <a:solidFill>
                      <a:schemeClr val="bg1"/>
                    </a:solidFill>
                  </a:rPr>
                  <a:t>γ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Conversion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7" name="Gruppieren 36"/>
          <p:cNvGrpSpPr/>
          <p:nvPr/>
        </p:nvGrpSpPr>
        <p:grpSpPr>
          <a:xfrm>
            <a:off x="2295654" y="787898"/>
            <a:ext cx="1920600" cy="2319480"/>
            <a:chOff x="2295654" y="787898"/>
            <a:chExt cx="1920600" cy="2319480"/>
          </a:xfrm>
        </p:grpSpPr>
        <p:sp>
          <p:nvSpPr>
            <p:cNvPr id="38" name="CustomShape 5"/>
            <p:cNvSpPr/>
            <p:nvPr/>
          </p:nvSpPr>
          <p:spPr>
            <a:xfrm>
              <a:off x="2614974" y="1216658"/>
              <a:ext cx="360360" cy="1552680"/>
            </a:xfrm>
            <a:prstGeom prst="rect">
              <a:avLst/>
            </a:prstGeom>
            <a:solidFill>
              <a:srgbClr val="FFC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6"/>
            <p:cNvSpPr/>
            <p:nvPr/>
          </p:nvSpPr>
          <p:spPr>
            <a:xfrm flipV="1">
              <a:off x="2984694" y="1448498"/>
              <a:ext cx="1168200" cy="411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7"/>
            <p:cNvSpPr/>
            <p:nvPr/>
          </p:nvSpPr>
          <p:spPr>
            <a:xfrm>
              <a:off x="3037254" y="1233218"/>
              <a:ext cx="1143000" cy="303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Neutrons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1" name="CustomShape 8"/>
            <p:cNvSpPr/>
            <p:nvPr/>
          </p:nvSpPr>
          <p:spPr>
            <a:xfrm>
              <a:off x="2975694" y="1993178"/>
              <a:ext cx="1110240" cy="63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9"/>
            <p:cNvSpPr/>
            <p:nvPr/>
          </p:nvSpPr>
          <p:spPr>
            <a:xfrm flipV="1">
              <a:off x="2975694" y="1937738"/>
              <a:ext cx="1240560" cy="232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10"/>
            <p:cNvSpPr/>
            <p:nvPr/>
          </p:nvSpPr>
          <p:spPr>
            <a:xfrm>
              <a:off x="2984694" y="1705898"/>
              <a:ext cx="1168200" cy="843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11"/>
            <p:cNvSpPr/>
            <p:nvPr/>
          </p:nvSpPr>
          <p:spPr>
            <a:xfrm flipV="1">
              <a:off x="2984694" y="1854938"/>
              <a:ext cx="1231560" cy="122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12"/>
            <p:cNvSpPr/>
            <p:nvPr/>
          </p:nvSpPr>
          <p:spPr>
            <a:xfrm flipV="1">
              <a:off x="2984694" y="2290538"/>
              <a:ext cx="1168200" cy="129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15"/>
            <p:cNvSpPr/>
            <p:nvPr/>
          </p:nvSpPr>
          <p:spPr>
            <a:xfrm>
              <a:off x="2295654" y="787898"/>
              <a:ext cx="1143000" cy="303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defTabSz="914400"/>
              <a:r>
                <a:rPr lang="en-US" sz="1400" dirty="0" smtClean="0">
                  <a:solidFill>
                    <a:schemeClr val="bg1"/>
                  </a:solidFill>
                </a:rPr>
                <a:t>Fission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7" name="CustomShape 43"/>
            <p:cNvSpPr/>
            <p:nvPr/>
          </p:nvSpPr>
          <p:spPr>
            <a:xfrm>
              <a:off x="2550809" y="2803898"/>
              <a:ext cx="47520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400" baseline="30000" dirty="0">
                  <a:solidFill>
                    <a:schemeClr val="bg1"/>
                  </a:solidFill>
                </a:rPr>
                <a:t>235</a:t>
              </a:r>
              <a:r>
                <a:rPr lang="en-US" sz="1400" dirty="0">
                  <a:solidFill>
                    <a:schemeClr val="bg1"/>
                  </a:solidFill>
                </a:rPr>
                <a:t>U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5502174" y="813713"/>
            <a:ext cx="4556880" cy="2280241"/>
            <a:chOff x="5502174" y="813713"/>
            <a:chExt cx="4556880" cy="2280241"/>
          </a:xfrm>
        </p:grpSpPr>
        <p:sp>
          <p:nvSpPr>
            <p:cNvPr id="49" name="CustomShape 32"/>
            <p:cNvSpPr/>
            <p:nvPr/>
          </p:nvSpPr>
          <p:spPr>
            <a:xfrm>
              <a:off x="6215694" y="1210126"/>
              <a:ext cx="360360" cy="1552680"/>
            </a:xfrm>
            <a:prstGeom prst="rect">
              <a:avLst/>
            </a:prstGeom>
            <a:solidFill>
              <a:srgbClr val="92D05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33"/>
            <p:cNvSpPr/>
            <p:nvPr/>
          </p:nvSpPr>
          <p:spPr>
            <a:xfrm>
              <a:off x="6582534" y="1569458"/>
              <a:ext cx="1640160" cy="733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34"/>
            <p:cNvSpPr/>
            <p:nvPr/>
          </p:nvSpPr>
          <p:spPr>
            <a:xfrm>
              <a:off x="6582534" y="2132138"/>
              <a:ext cx="1559160" cy="317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35"/>
            <p:cNvSpPr/>
            <p:nvPr/>
          </p:nvSpPr>
          <p:spPr>
            <a:xfrm flipV="1">
              <a:off x="6582534" y="1528454"/>
              <a:ext cx="1559160" cy="33476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CustomShape 36"/>
            <p:cNvSpPr/>
            <p:nvPr/>
          </p:nvSpPr>
          <p:spPr>
            <a:xfrm>
              <a:off x="6582534" y="1863218"/>
              <a:ext cx="1689120" cy="129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CustomShape 37"/>
            <p:cNvSpPr/>
            <p:nvPr/>
          </p:nvSpPr>
          <p:spPr>
            <a:xfrm>
              <a:off x="5502174" y="813713"/>
              <a:ext cx="1787400" cy="546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Pair Production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CustomShape 38"/>
            <p:cNvSpPr/>
            <p:nvPr/>
          </p:nvSpPr>
          <p:spPr>
            <a:xfrm>
              <a:off x="6855774" y="1233218"/>
              <a:ext cx="1143000" cy="303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400" dirty="0" smtClean="0">
                  <a:solidFill>
                    <a:schemeClr val="bg1"/>
                  </a:solidFill>
                </a:rPr>
                <a:t>Positrons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CustomShape 42"/>
            <p:cNvSpPr/>
            <p:nvPr/>
          </p:nvSpPr>
          <p:spPr>
            <a:xfrm>
              <a:off x="5835085" y="2790834"/>
              <a:ext cx="1143000" cy="303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Platinum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CustomShape 44"/>
            <p:cNvSpPr/>
            <p:nvPr/>
          </p:nvSpPr>
          <p:spPr>
            <a:xfrm>
              <a:off x="8271654" y="1831898"/>
              <a:ext cx="178740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≈ 10</a:t>
              </a:r>
              <a:r>
                <a:rPr lang="en-US" sz="2000" baseline="30000" dirty="0">
                  <a:solidFill>
                    <a:srgbClr val="FF0000"/>
                  </a:solidFill>
                </a:rPr>
                <a:t>9</a:t>
              </a:r>
              <a:r>
                <a:rPr lang="en-US" sz="2000" dirty="0">
                  <a:solidFill>
                    <a:srgbClr val="FF0000"/>
                  </a:solidFill>
                </a:rPr>
                <a:t> e</a:t>
              </a:r>
              <a:r>
                <a:rPr lang="en-US" sz="2000" baseline="30000" dirty="0">
                  <a:solidFill>
                    <a:srgbClr val="FF0000"/>
                  </a:solidFill>
                </a:rPr>
                <a:t>+</a:t>
              </a:r>
              <a:r>
                <a:rPr lang="en-US" sz="2000" dirty="0">
                  <a:solidFill>
                    <a:srgbClr val="FF0000"/>
                  </a:solidFill>
                </a:rPr>
                <a:t>/s</a:t>
              </a:r>
            </a:p>
          </p:txBody>
        </p:sp>
      </p:grpSp>
      <p:pic>
        <p:nvPicPr>
          <p:cNvPr id="58" name="Picture 3"/>
          <p:cNvPicPr/>
          <p:nvPr/>
        </p:nvPicPr>
        <p:blipFill>
          <a:blip r:embed="rId2"/>
          <a:stretch/>
        </p:blipFill>
        <p:spPr>
          <a:xfrm>
            <a:off x="1144148" y="3406890"/>
            <a:ext cx="4591440" cy="2739960"/>
          </a:xfrm>
          <a:prstGeom prst="rect">
            <a:avLst/>
          </a:prstGeom>
          <a:ln>
            <a:noFill/>
          </a:ln>
        </p:spPr>
      </p:pic>
      <p:pic>
        <p:nvPicPr>
          <p:cNvPr id="59" name="Picture 2"/>
          <p:cNvPicPr/>
          <p:nvPr/>
        </p:nvPicPr>
        <p:blipFill>
          <a:blip r:embed="rId3"/>
          <a:stretch/>
        </p:blipFill>
        <p:spPr>
          <a:xfrm>
            <a:off x="5835085" y="3417324"/>
            <a:ext cx="4022280" cy="2250720"/>
          </a:xfrm>
          <a:prstGeom prst="rect">
            <a:avLst/>
          </a:prstGeom>
          <a:ln>
            <a:noFill/>
          </a:ln>
        </p:spPr>
      </p:pic>
      <p:sp>
        <p:nvSpPr>
          <p:cNvPr id="60" name="Rechteck 59"/>
          <p:cNvSpPr/>
          <p:nvPr/>
        </p:nvSpPr>
        <p:spPr>
          <a:xfrm>
            <a:off x="6186587" y="5733525"/>
            <a:ext cx="5248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C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. Hugenschmidt et al., Journal of Physics: Conference Series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, (2013)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volume 443, IOP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Publishing.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70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13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Experimental Hall of the FRM II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81581" y="933066"/>
            <a:ext cx="7488800" cy="5139989"/>
            <a:chOff x="1961020" y="835509"/>
            <a:chExt cx="8053560" cy="5351760"/>
          </a:xfrm>
        </p:grpSpPr>
        <p:pic>
          <p:nvPicPr>
            <p:cNvPr id="14" name="Picture 2"/>
            <p:cNvPicPr/>
            <p:nvPr/>
          </p:nvPicPr>
          <p:blipFill>
            <a:blip r:embed="rId2"/>
            <a:stretch/>
          </p:blipFill>
          <p:spPr>
            <a:xfrm>
              <a:off x="1961020" y="835509"/>
              <a:ext cx="8053560" cy="5351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CustomShape 23"/>
            <p:cNvSpPr/>
            <p:nvPr/>
          </p:nvSpPr>
          <p:spPr>
            <a:xfrm>
              <a:off x="5052577" y="1469719"/>
              <a:ext cx="1452728" cy="3484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de-DE" b="1" dirty="0" smtClean="0">
                  <a:solidFill>
                    <a:srgbClr val="0101FF"/>
                  </a:solidFill>
                </a:rPr>
                <a:t>NEPOMUC</a:t>
              </a:r>
              <a:endParaRPr lang="en-US" b="1" dirty="0">
                <a:solidFill>
                  <a:srgbClr val="0101FF"/>
                </a:solidFill>
              </a:endParaRPr>
            </a:p>
          </p:txBody>
        </p:sp>
        <p:sp>
          <p:nvSpPr>
            <p:cNvPr id="16" name="CustomShape 23"/>
            <p:cNvSpPr/>
            <p:nvPr/>
          </p:nvSpPr>
          <p:spPr>
            <a:xfrm>
              <a:off x="5052577" y="4035710"/>
              <a:ext cx="1235037" cy="3484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de-DE" b="1" dirty="0" smtClean="0">
                  <a:solidFill>
                    <a:srgbClr val="0101FF"/>
                  </a:solidFill>
                </a:rPr>
                <a:t>CDBS</a:t>
              </a:r>
              <a:endParaRPr lang="en-US" b="1" dirty="0">
                <a:solidFill>
                  <a:srgbClr val="0101FF"/>
                </a:solidFill>
              </a:endParaRPr>
            </a:p>
          </p:txBody>
        </p:sp>
        <p:sp>
          <p:nvSpPr>
            <p:cNvPr id="17" name="CustomShape 23"/>
            <p:cNvSpPr/>
            <p:nvPr/>
          </p:nvSpPr>
          <p:spPr>
            <a:xfrm>
              <a:off x="2802020" y="3162942"/>
              <a:ext cx="1235037" cy="3654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de-DE" b="1" dirty="0" smtClean="0">
                  <a:solidFill>
                    <a:srgbClr val="0101FF"/>
                  </a:solidFill>
                </a:rPr>
                <a:t>SUSPECT</a:t>
              </a:r>
              <a:endParaRPr lang="en-US" b="1" dirty="0">
                <a:solidFill>
                  <a:srgbClr val="0101FF"/>
                </a:solidFill>
              </a:endParaRPr>
            </a:p>
          </p:txBody>
        </p:sp>
        <p:sp>
          <p:nvSpPr>
            <p:cNvPr id="18" name="CustomShape 23"/>
            <p:cNvSpPr/>
            <p:nvPr/>
          </p:nvSpPr>
          <p:spPr>
            <a:xfrm>
              <a:off x="6747674" y="1600724"/>
              <a:ext cx="1893277" cy="3777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de-DE" b="1" dirty="0" smtClean="0">
                  <a:solidFill>
                    <a:schemeClr val="accent1"/>
                  </a:solidFill>
                </a:rPr>
                <a:t>REMODERATOR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CustomShape 23"/>
            <p:cNvSpPr/>
            <p:nvPr/>
          </p:nvSpPr>
          <p:spPr>
            <a:xfrm>
              <a:off x="6505306" y="2714385"/>
              <a:ext cx="856493" cy="3484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de-DE" b="1" dirty="0" smtClean="0">
                  <a:solidFill>
                    <a:schemeClr val="accent1"/>
                  </a:solidFill>
                </a:rPr>
                <a:t>PLEPS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20" name="CustomShape 23"/>
            <p:cNvSpPr/>
            <p:nvPr/>
          </p:nvSpPr>
          <p:spPr>
            <a:xfrm>
              <a:off x="8125471" y="3866558"/>
              <a:ext cx="767036" cy="3484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de-DE" b="1" dirty="0" smtClean="0">
                  <a:solidFill>
                    <a:schemeClr val="accent1"/>
                  </a:solidFill>
                </a:rPr>
                <a:t>SPM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1" name="CustomShape 23"/>
          <p:cNvSpPr/>
          <p:nvPr/>
        </p:nvSpPr>
        <p:spPr>
          <a:xfrm>
            <a:off x="7604440" y="968389"/>
            <a:ext cx="4587046" cy="5123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>
              <a:lnSpc>
                <a:spcPct val="100000"/>
              </a:lnSpc>
            </a:pPr>
            <a:r>
              <a:rPr lang="de-DE" b="1" dirty="0" smtClean="0">
                <a:solidFill>
                  <a:srgbClr val="0101FF"/>
                </a:solidFill>
              </a:rPr>
              <a:t>NEPOMUC</a:t>
            </a:r>
          </a:p>
          <a:p>
            <a:pPr defTabSz="914400">
              <a:lnSpc>
                <a:spcPct val="100000"/>
              </a:lnSpc>
            </a:pPr>
            <a:r>
              <a:rPr lang="de-DE" dirty="0" err="1" smtClean="0">
                <a:solidFill>
                  <a:srgbClr val="0101FF"/>
                </a:solidFill>
              </a:rPr>
              <a:t>NEutron-induced</a:t>
            </a:r>
            <a:r>
              <a:rPr lang="de-DE" dirty="0" smtClean="0">
                <a:solidFill>
                  <a:srgbClr val="0101FF"/>
                </a:solidFill>
              </a:rPr>
              <a:t> </a:t>
            </a:r>
            <a:r>
              <a:rPr lang="de-DE" dirty="0" err="1" smtClean="0">
                <a:solidFill>
                  <a:srgbClr val="0101FF"/>
                </a:solidFill>
              </a:rPr>
              <a:t>Positronsource</a:t>
            </a:r>
            <a:r>
              <a:rPr lang="de-DE" dirty="0" smtClean="0">
                <a:solidFill>
                  <a:srgbClr val="0101FF"/>
                </a:solidFill>
              </a:rPr>
              <a:t> </a:t>
            </a:r>
            <a:r>
              <a:rPr lang="de-DE" dirty="0" err="1" smtClean="0">
                <a:solidFill>
                  <a:srgbClr val="0101FF"/>
                </a:solidFill>
              </a:rPr>
              <a:t>MUniC</a:t>
            </a:r>
            <a:endParaRPr lang="de-DE" dirty="0" smtClean="0">
              <a:solidFill>
                <a:srgbClr val="0101FF"/>
              </a:solidFill>
            </a:endParaRPr>
          </a:p>
          <a:p>
            <a:pPr defTabSz="914400">
              <a:lnSpc>
                <a:spcPct val="100000"/>
              </a:lnSpc>
            </a:pPr>
            <a:endParaRPr lang="de-DE" dirty="0">
              <a:solidFill>
                <a:srgbClr val="0101FF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de-DE" b="1" dirty="0" smtClean="0">
                <a:solidFill>
                  <a:srgbClr val="0101FF"/>
                </a:solidFill>
              </a:rPr>
              <a:t>SUSPECT</a:t>
            </a:r>
          </a:p>
          <a:p>
            <a:pPr defTabSz="914400">
              <a:lnSpc>
                <a:spcPct val="100000"/>
              </a:lnSpc>
            </a:pPr>
            <a:r>
              <a:rPr lang="de-DE" dirty="0" err="1" smtClean="0">
                <a:solidFill>
                  <a:srgbClr val="0101FF"/>
                </a:solidFill>
              </a:rPr>
              <a:t>SurfaceSPECTrometer</a:t>
            </a:r>
            <a:endParaRPr lang="de-DE" dirty="0" smtClean="0">
              <a:solidFill>
                <a:srgbClr val="0101FF"/>
              </a:solidFill>
            </a:endParaRPr>
          </a:p>
          <a:p>
            <a:pPr defTabSz="914400">
              <a:lnSpc>
                <a:spcPct val="100000"/>
              </a:lnSpc>
            </a:pPr>
            <a:endParaRPr lang="de-DE" dirty="0">
              <a:solidFill>
                <a:srgbClr val="0101FF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de-DE" b="1" dirty="0" smtClean="0">
                <a:solidFill>
                  <a:srgbClr val="0101FF"/>
                </a:solidFill>
              </a:rPr>
              <a:t>CDBS</a:t>
            </a:r>
          </a:p>
          <a:p>
            <a:pPr defTabSz="914400">
              <a:lnSpc>
                <a:spcPct val="100000"/>
              </a:lnSpc>
            </a:pPr>
            <a:r>
              <a:rPr lang="de-DE" dirty="0" err="1" smtClean="0">
                <a:solidFill>
                  <a:srgbClr val="0101FF"/>
                </a:solidFill>
              </a:rPr>
              <a:t>Coincidence</a:t>
            </a:r>
            <a:r>
              <a:rPr lang="de-DE" dirty="0" smtClean="0">
                <a:solidFill>
                  <a:srgbClr val="0101FF"/>
                </a:solidFill>
              </a:rPr>
              <a:t> Doppler </a:t>
            </a:r>
            <a:r>
              <a:rPr lang="de-DE" dirty="0" err="1" smtClean="0">
                <a:solidFill>
                  <a:srgbClr val="0101FF"/>
                </a:solidFill>
              </a:rPr>
              <a:t>Broadening</a:t>
            </a:r>
            <a:r>
              <a:rPr lang="de-DE" dirty="0" smtClean="0">
                <a:solidFill>
                  <a:srgbClr val="0101FF"/>
                </a:solidFill>
              </a:rPr>
              <a:t> </a:t>
            </a:r>
            <a:r>
              <a:rPr lang="de-DE" dirty="0" err="1" smtClean="0">
                <a:solidFill>
                  <a:srgbClr val="0101FF"/>
                </a:solidFill>
              </a:rPr>
              <a:t>Spectrometer</a:t>
            </a:r>
            <a:endParaRPr lang="de-DE" dirty="0" smtClean="0">
              <a:solidFill>
                <a:srgbClr val="0101FF"/>
              </a:solidFill>
            </a:endParaRPr>
          </a:p>
          <a:p>
            <a:pPr defTabSz="914400">
              <a:lnSpc>
                <a:spcPct val="100000"/>
              </a:lnSpc>
            </a:pPr>
            <a:endParaRPr lang="de-DE" dirty="0">
              <a:solidFill>
                <a:srgbClr val="0101FF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de-DE" b="1" dirty="0" smtClean="0">
                <a:solidFill>
                  <a:schemeClr val="accent1"/>
                </a:solidFill>
              </a:rPr>
              <a:t>PLEPS</a:t>
            </a:r>
          </a:p>
          <a:p>
            <a:pPr defTabSz="914400">
              <a:lnSpc>
                <a:spcPct val="100000"/>
              </a:lnSpc>
            </a:pPr>
            <a:r>
              <a:rPr lang="de-DE" dirty="0" err="1" smtClean="0">
                <a:solidFill>
                  <a:schemeClr val="accent1"/>
                </a:solidFill>
              </a:rPr>
              <a:t>Pulsed</a:t>
            </a:r>
            <a:r>
              <a:rPr lang="de-DE" dirty="0" smtClean="0">
                <a:solidFill>
                  <a:schemeClr val="accent1"/>
                </a:solidFill>
              </a:rPr>
              <a:t> Low-</a:t>
            </a:r>
            <a:r>
              <a:rPr lang="de-DE" dirty="0" err="1" smtClean="0">
                <a:solidFill>
                  <a:schemeClr val="accent1"/>
                </a:solidFill>
              </a:rPr>
              <a:t>energy</a:t>
            </a:r>
            <a:r>
              <a:rPr lang="de-DE" dirty="0" smtClean="0">
                <a:solidFill>
                  <a:schemeClr val="accent1"/>
                </a:solidFill>
              </a:rPr>
              <a:t> Positron System</a:t>
            </a:r>
          </a:p>
          <a:p>
            <a:pPr defTabSz="914400">
              <a:lnSpc>
                <a:spcPct val="100000"/>
              </a:lnSpc>
            </a:pPr>
            <a:endParaRPr lang="de-DE" dirty="0">
              <a:solidFill>
                <a:schemeClr val="accent1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de-DE" b="1" dirty="0" smtClean="0">
                <a:solidFill>
                  <a:schemeClr val="accent1"/>
                </a:solidFill>
              </a:rPr>
              <a:t>SPM</a:t>
            </a:r>
          </a:p>
          <a:p>
            <a:pPr defTabSz="914400">
              <a:lnSpc>
                <a:spcPct val="100000"/>
              </a:lnSpc>
            </a:pPr>
            <a:r>
              <a:rPr lang="de-DE" dirty="0" smtClean="0">
                <a:solidFill>
                  <a:schemeClr val="accent1"/>
                </a:solidFill>
              </a:rPr>
              <a:t>Scanning Positron </a:t>
            </a:r>
            <a:r>
              <a:rPr lang="de-DE" dirty="0" err="1" smtClean="0">
                <a:solidFill>
                  <a:schemeClr val="accent1"/>
                </a:solidFill>
              </a:rPr>
              <a:t>Microscope</a:t>
            </a:r>
            <a:endParaRPr lang="de-DE" dirty="0" smtClean="0">
              <a:solidFill>
                <a:schemeClr val="accent1"/>
              </a:solidFill>
            </a:endParaRPr>
          </a:p>
          <a:p>
            <a:pPr defTabSz="914400">
              <a:lnSpc>
                <a:spcPct val="100000"/>
              </a:lnSpc>
            </a:pPr>
            <a:endParaRPr lang="de-DE" dirty="0">
              <a:solidFill>
                <a:schemeClr val="accent1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de-DE" b="1" dirty="0" smtClean="0">
                <a:solidFill>
                  <a:schemeClr val="accent1"/>
                </a:solidFill>
              </a:rPr>
              <a:t>REMODERATOR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2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00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14</a:t>
            </a:fld>
            <a:endParaRPr lang="en-US" sz="1600" dirty="0"/>
          </a:p>
        </p:txBody>
      </p:sp>
      <p:sp>
        <p:nvSpPr>
          <p:cNvPr id="22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23" name="Titel 6"/>
          <p:cNvSpPr txBox="1">
            <a:spLocks/>
          </p:cNvSpPr>
          <p:nvPr/>
        </p:nvSpPr>
        <p:spPr>
          <a:xfrm>
            <a:off x="241069" y="120349"/>
            <a:ext cx="10058400" cy="442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The FRM II – A User Facility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24" name="Group 2"/>
          <p:cNvGrpSpPr/>
          <p:nvPr/>
        </p:nvGrpSpPr>
        <p:grpSpPr>
          <a:xfrm>
            <a:off x="241069" y="644826"/>
            <a:ext cx="6039720" cy="5671080"/>
            <a:chOff x="-358560" y="576000"/>
            <a:chExt cx="6039720" cy="5671080"/>
          </a:xfrm>
        </p:grpSpPr>
        <p:pic>
          <p:nvPicPr>
            <p:cNvPr id="25" name="Grafik 4"/>
            <p:cNvPicPr/>
            <p:nvPr/>
          </p:nvPicPr>
          <p:blipFill>
            <a:blip r:embed="rId2"/>
            <a:srcRect l="3922" t="12802" r="14228" b="3848"/>
            <a:stretch/>
          </p:blipFill>
          <p:spPr>
            <a:xfrm>
              <a:off x="112680" y="576000"/>
              <a:ext cx="5568480" cy="5671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CustomShape 3"/>
            <p:cNvSpPr/>
            <p:nvPr/>
          </p:nvSpPr>
          <p:spPr>
            <a:xfrm>
              <a:off x="2217960" y="380160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4"/>
            <p:cNvSpPr/>
            <p:nvPr/>
          </p:nvSpPr>
          <p:spPr>
            <a:xfrm>
              <a:off x="2935800" y="381024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5"/>
            <p:cNvSpPr/>
            <p:nvPr/>
          </p:nvSpPr>
          <p:spPr>
            <a:xfrm>
              <a:off x="2785680" y="321876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6"/>
            <p:cNvSpPr/>
            <p:nvPr/>
          </p:nvSpPr>
          <p:spPr>
            <a:xfrm>
              <a:off x="2916000" y="423792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7"/>
            <p:cNvSpPr/>
            <p:nvPr/>
          </p:nvSpPr>
          <p:spPr>
            <a:xfrm>
              <a:off x="2441520" y="394416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8"/>
            <p:cNvSpPr/>
            <p:nvPr/>
          </p:nvSpPr>
          <p:spPr>
            <a:xfrm>
              <a:off x="2217960" y="360576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9"/>
            <p:cNvSpPr/>
            <p:nvPr/>
          </p:nvSpPr>
          <p:spPr>
            <a:xfrm>
              <a:off x="1500120" y="268200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10"/>
            <p:cNvSpPr/>
            <p:nvPr/>
          </p:nvSpPr>
          <p:spPr>
            <a:xfrm>
              <a:off x="1857960" y="421092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11"/>
            <p:cNvSpPr/>
            <p:nvPr/>
          </p:nvSpPr>
          <p:spPr>
            <a:xfrm>
              <a:off x="1813680" y="449856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12"/>
            <p:cNvSpPr/>
            <p:nvPr/>
          </p:nvSpPr>
          <p:spPr>
            <a:xfrm>
              <a:off x="3650040" y="421812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13"/>
            <p:cNvSpPr/>
            <p:nvPr/>
          </p:nvSpPr>
          <p:spPr>
            <a:xfrm>
              <a:off x="2946600" y="428220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15"/>
            <p:cNvSpPr/>
            <p:nvPr/>
          </p:nvSpPr>
          <p:spPr>
            <a:xfrm>
              <a:off x="924840" y="1314739"/>
              <a:ext cx="1150560" cy="516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Calibri"/>
                </a:rPr>
                <a:t>Tsukuba</a:t>
              </a:r>
              <a:endParaRPr lang="en-US" sz="14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000000"/>
                  </a:solidFill>
                  <a:latin typeface="Calibri"/>
                </a:rPr>
                <a:t>Japan</a:t>
              </a:r>
              <a:endParaRPr lang="en-US" sz="1400" b="0" strike="noStrike" spc="-1" dirty="0">
                <a:latin typeface="Arial"/>
              </a:endParaRPr>
            </a:p>
          </p:txBody>
        </p:sp>
        <p:sp>
          <p:nvSpPr>
            <p:cNvPr id="38" name="CustomShape 16"/>
            <p:cNvSpPr/>
            <p:nvPr/>
          </p:nvSpPr>
          <p:spPr>
            <a:xfrm>
              <a:off x="2935800" y="461160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17"/>
            <p:cNvSpPr/>
            <p:nvPr/>
          </p:nvSpPr>
          <p:spPr>
            <a:xfrm>
              <a:off x="2977560" y="4210920"/>
              <a:ext cx="105480" cy="115200"/>
            </a:xfrm>
            <a:prstGeom prst="ellipse">
              <a:avLst/>
            </a:prstGeom>
            <a:solidFill>
              <a:srgbClr val="ED7D31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Line 18"/>
            <p:cNvSpPr/>
            <p:nvPr/>
          </p:nvSpPr>
          <p:spPr>
            <a:xfrm>
              <a:off x="1602360" y="2779200"/>
              <a:ext cx="1427760" cy="143136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Line 19"/>
            <p:cNvSpPr/>
            <p:nvPr/>
          </p:nvSpPr>
          <p:spPr>
            <a:xfrm flipV="1">
              <a:off x="1929240" y="4309200"/>
              <a:ext cx="1063440" cy="23076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Line 20"/>
            <p:cNvSpPr/>
            <p:nvPr/>
          </p:nvSpPr>
          <p:spPr>
            <a:xfrm>
              <a:off x="3083040" y="4254840"/>
              <a:ext cx="566640" cy="36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Line 21"/>
            <p:cNvSpPr/>
            <p:nvPr/>
          </p:nvSpPr>
          <p:spPr>
            <a:xfrm flipH="1" flipV="1">
              <a:off x="2990880" y="3898440"/>
              <a:ext cx="46080" cy="29880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Line 22"/>
            <p:cNvSpPr/>
            <p:nvPr/>
          </p:nvSpPr>
          <p:spPr>
            <a:xfrm flipH="1" flipV="1">
              <a:off x="2836440" y="3333600"/>
              <a:ext cx="193680" cy="87696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Line 23"/>
            <p:cNvSpPr/>
            <p:nvPr/>
          </p:nvSpPr>
          <p:spPr>
            <a:xfrm flipV="1">
              <a:off x="2979720" y="4316400"/>
              <a:ext cx="68760" cy="29484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Line 24"/>
            <p:cNvSpPr/>
            <p:nvPr/>
          </p:nvSpPr>
          <p:spPr>
            <a:xfrm flipV="1">
              <a:off x="1946160" y="4236120"/>
              <a:ext cx="1029240" cy="1872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Line 25"/>
            <p:cNvSpPr/>
            <p:nvPr/>
          </p:nvSpPr>
          <p:spPr>
            <a:xfrm>
              <a:off x="2516760" y="4019400"/>
              <a:ext cx="460440" cy="24912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Line 26"/>
            <p:cNvSpPr/>
            <p:nvPr/>
          </p:nvSpPr>
          <p:spPr>
            <a:xfrm>
              <a:off x="2293200" y="3681000"/>
              <a:ext cx="699480" cy="54648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Line 27"/>
            <p:cNvSpPr/>
            <p:nvPr/>
          </p:nvSpPr>
          <p:spPr>
            <a:xfrm flipH="1" flipV="1">
              <a:off x="1188540" y="1865700"/>
              <a:ext cx="1879020" cy="244350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Line 28"/>
            <p:cNvSpPr/>
            <p:nvPr/>
          </p:nvSpPr>
          <p:spPr>
            <a:xfrm>
              <a:off x="2293200" y="3876840"/>
              <a:ext cx="699480" cy="35064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Line 29"/>
            <p:cNvSpPr/>
            <p:nvPr/>
          </p:nvSpPr>
          <p:spPr>
            <a:xfrm>
              <a:off x="216000" y="4176000"/>
              <a:ext cx="2776680" cy="9756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Line 30"/>
            <p:cNvSpPr/>
            <p:nvPr/>
          </p:nvSpPr>
          <p:spPr>
            <a:xfrm flipV="1">
              <a:off x="216000" y="4284000"/>
              <a:ext cx="2730600" cy="324000"/>
            </a:xfrm>
            <a:prstGeom prst="line">
              <a:avLst/>
            </a:prstGeom>
            <a:ln w="1260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CustomShape 31"/>
            <p:cNvSpPr/>
            <p:nvPr/>
          </p:nvSpPr>
          <p:spPr>
            <a:xfrm>
              <a:off x="127800" y="455940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CustomShape 32"/>
            <p:cNvSpPr/>
            <p:nvPr/>
          </p:nvSpPr>
          <p:spPr>
            <a:xfrm>
              <a:off x="127800" y="4140000"/>
              <a:ext cx="88200" cy="88200"/>
            </a:xfrm>
            <a:prstGeom prst="ellipse">
              <a:avLst/>
            </a:prstGeom>
            <a:solidFill>
              <a:srgbClr val="4472C4"/>
            </a:solidFill>
            <a:ln w="12600">
              <a:solidFill>
                <a:srgbClr val="AF5C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" name="CustomShape 34"/>
            <p:cNvSpPr/>
            <p:nvPr/>
          </p:nvSpPr>
          <p:spPr>
            <a:xfrm>
              <a:off x="-358560" y="4248000"/>
              <a:ext cx="11505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Calibri"/>
                </a:rPr>
                <a:t>USA</a:t>
              </a:r>
              <a:endParaRPr lang="en-US" sz="1400" b="0" strike="noStrike" spc="-1">
                <a:latin typeface="Arial"/>
              </a:endParaRPr>
            </a:p>
          </p:txBody>
        </p:sp>
      </p:grpSp>
      <p:sp>
        <p:nvSpPr>
          <p:cNvPr id="56" name="CustomShape 37"/>
          <p:cNvSpPr/>
          <p:nvPr/>
        </p:nvSpPr>
        <p:spPr>
          <a:xfrm rot="492600">
            <a:off x="4622269" y="2140266"/>
            <a:ext cx="88200" cy="88200"/>
          </a:xfrm>
          <a:prstGeom prst="ellipse">
            <a:avLst/>
          </a:prstGeom>
          <a:solidFill>
            <a:srgbClr val="4472C4"/>
          </a:solidFill>
          <a:ln w="12600">
            <a:solidFill>
              <a:srgbClr val="AF5C2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38"/>
          <p:cNvSpPr/>
          <p:nvPr/>
        </p:nvSpPr>
        <p:spPr>
          <a:xfrm rot="492600">
            <a:off x="3882469" y="4023066"/>
            <a:ext cx="88200" cy="88200"/>
          </a:xfrm>
          <a:prstGeom prst="ellipse">
            <a:avLst/>
          </a:prstGeom>
          <a:solidFill>
            <a:srgbClr val="4472C4"/>
          </a:solidFill>
          <a:ln w="12600">
            <a:solidFill>
              <a:srgbClr val="AF5C2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39"/>
          <p:cNvSpPr/>
          <p:nvPr/>
        </p:nvSpPr>
        <p:spPr>
          <a:xfrm rot="492600">
            <a:off x="3252469" y="4832346"/>
            <a:ext cx="88200" cy="88200"/>
          </a:xfrm>
          <a:prstGeom prst="ellipse">
            <a:avLst/>
          </a:prstGeom>
          <a:solidFill>
            <a:srgbClr val="4472C4"/>
          </a:solidFill>
          <a:ln w="12600">
            <a:solidFill>
              <a:srgbClr val="AF5C2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Line 40"/>
          <p:cNvSpPr/>
          <p:nvPr/>
        </p:nvSpPr>
        <p:spPr>
          <a:xfrm flipV="1">
            <a:off x="3667189" y="2228466"/>
            <a:ext cx="992880" cy="2067840"/>
          </a:xfrm>
          <a:prstGeom prst="line">
            <a:avLst/>
          </a:prstGeom>
          <a:ln w="1260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Line 41"/>
          <p:cNvSpPr/>
          <p:nvPr/>
        </p:nvSpPr>
        <p:spPr>
          <a:xfrm flipV="1">
            <a:off x="3667189" y="4093626"/>
            <a:ext cx="223920" cy="202680"/>
          </a:xfrm>
          <a:prstGeom prst="line">
            <a:avLst/>
          </a:prstGeom>
          <a:ln w="1260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Line 42"/>
          <p:cNvSpPr/>
          <p:nvPr/>
        </p:nvSpPr>
        <p:spPr>
          <a:xfrm flipV="1">
            <a:off x="3302869" y="4394946"/>
            <a:ext cx="331920" cy="437760"/>
          </a:xfrm>
          <a:prstGeom prst="line">
            <a:avLst/>
          </a:prstGeom>
          <a:ln w="1260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43"/>
          <p:cNvSpPr/>
          <p:nvPr/>
        </p:nvSpPr>
        <p:spPr>
          <a:xfrm rot="492600">
            <a:off x="4153909" y="1564266"/>
            <a:ext cx="88200" cy="88200"/>
          </a:xfrm>
          <a:prstGeom prst="ellipse">
            <a:avLst/>
          </a:prstGeom>
          <a:solidFill>
            <a:srgbClr val="4472C4"/>
          </a:solidFill>
          <a:ln w="12600">
            <a:solidFill>
              <a:srgbClr val="AF5C2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Line 44"/>
          <p:cNvSpPr/>
          <p:nvPr/>
        </p:nvSpPr>
        <p:spPr>
          <a:xfrm flipV="1">
            <a:off x="3667189" y="1658226"/>
            <a:ext cx="532440" cy="2638080"/>
          </a:xfrm>
          <a:prstGeom prst="line">
            <a:avLst/>
          </a:prstGeom>
          <a:ln w="1260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afik 63"/>
          <p:cNvPicPr/>
          <p:nvPr/>
        </p:nvPicPr>
        <p:blipFill>
          <a:blip r:embed="rId3"/>
          <a:stretch/>
        </p:blipFill>
        <p:spPr>
          <a:xfrm>
            <a:off x="897289" y="1308486"/>
            <a:ext cx="896400" cy="1131480"/>
          </a:xfrm>
          <a:prstGeom prst="rect">
            <a:avLst/>
          </a:prstGeom>
          <a:ln>
            <a:noFill/>
          </a:ln>
        </p:spPr>
      </p:pic>
      <p:graphicFrame>
        <p:nvGraphicFramePr>
          <p:cNvPr id="65" name="Table 36"/>
          <p:cNvGraphicFramePr/>
          <p:nvPr>
            <p:extLst>
              <p:ext uri="{D42A27DB-BD31-4B8C-83A1-F6EECF244321}">
                <p14:modId xmlns:p14="http://schemas.microsoft.com/office/powerpoint/2010/main" val="126598750"/>
              </p:ext>
            </p:extLst>
          </p:nvPr>
        </p:nvGraphicFramePr>
        <p:xfrm>
          <a:off x="7308409" y="366786"/>
          <a:ext cx="4307400" cy="5791200"/>
        </p:xfrm>
        <a:graphic>
          <a:graphicData uri="http://schemas.openxmlformats.org/drawingml/2006/table">
            <a:tbl>
              <a:tblPr/>
              <a:tblGrid>
                <a:gridCol w="430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University of Tsukuba</a:t>
                      </a:r>
                      <a:endParaRPr lang="en-US" sz="1400" b="0" strike="noStrike" spc="-1" dirty="0">
                        <a:latin typeface="Consolas"/>
                      </a:endParaRPr>
                    </a:p>
                  </a:txBody>
                  <a:tcPr marL="5040" marR="50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FFFFFF"/>
                          </a:solidFill>
                          <a:latin typeface="Consolas"/>
                        </a:rPr>
                        <a:t> KU Leuven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9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Christian-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onsolas"/>
                        </a:rPr>
                        <a:t>Albrechts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-Universität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onsolas"/>
                        </a:rPr>
                        <a:t>zu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Kiel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FFFFFF"/>
                          </a:solidFill>
                          <a:latin typeface="Consolas"/>
                          <a:ea typeface="Noto Sans CJK SC"/>
                        </a:rPr>
                        <a:t> TUM Physik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9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FZ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onsolas"/>
                        </a:rPr>
                        <a:t>Jülich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FFFFFF"/>
                          </a:solidFill>
                          <a:latin typeface="Consolas"/>
                        </a:rPr>
                        <a:t> </a:t>
                      </a:r>
                      <a:r>
                        <a:rPr lang="en-US" sz="1400" b="0" strike="noStrike" spc="-1" dirty="0" err="1">
                          <a:solidFill>
                            <a:srgbClr val="FFFFFF"/>
                          </a:solidFill>
                          <a:latin typeface="Consolas"/>
                        </a:rPr>
                        <a:t>Universita</a:t>
                      </a:r>
                      <a:r>
                        <a:rPr lang="en-US" sz="1400" b="0" strike="noStrike" spc="-1" dirty="0">
                          <a:solidFill>
                            <a:srgbClr val="FFFFFF"/>
                          </a:solidFill>
                          <a:latin typeface="Consolas"/>
                        </a:rPr>
                        <a:t> di Trento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9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University of Dundee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FFFFFF"/>
                          </a:solidFill>
                          <a:latin typeface="Consolas"/>
                          <a:ea typeface="Noto Sans CJK SC"/>
                        </a:rPr>
                        <a:t> TU Delft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9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onsolas"/>
                        </a:rPr>
                        <a:t>Ecole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onsolas"/>
                        </a:rPr>
                        <a:t>Polytechnique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Paris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700" cmpd="sng">
                      <a:noFill/>
                      <a:prstDash val="solid"/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 smtClean="0">
                          <a:solidFill>
                            <a:srgbClr val="FFFFFF"/>
                          </a:solidFill>
                          <a:latin typeface="Consolas"/>
                          <a:ea typeface="Noto Sans CJK SC"/>
                        </a:rPr>
                        <a:t>CEMHTI Orléans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MPI 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Consolas"/>
                        </a:rPr>
                        <a:t>for Plasma Physics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noFill/>
                    </a:lnL>
                    <a:lnR w="12240">
                      <a:noFill/>
                    </a:lnR>
                    <a:lnT w="12700" cmpd="sng">
                      <a:noFill/>
                      <a:prstDash val="solid"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 smtClean="0">
                          <a:solidFill>
                            <a:srgbClr val="FFFFFF"/>
                          </a:solidFill>
                          <a:latin typeface="Consolas"/>
                          <a:ea typeface="Noto Sans CJK SC"/>
                        </a:rPr>
                        <a:t> HZDR Dresden Rossendorf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TU Bratislava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FFFFFF"/>
                          </a:solidFill>
                          <a:latin typeface="Consolas"/>
                          <a:ea typeface="Noto Sans CJK SC"/>
                        </a:rPr>
                        <a:t>Helsinki University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onsolas"/>
                        </a:rPr>
                        <a:t>Karls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University Prague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noFill/>
                    </a:lnL>
                    <a:lnR w="12240">
                      <a:noFill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 err="1">
                          <a:solidFill>
                            <a:srgbClr val="FFFFFF"/>
                          </a:solidFill>
                          <a:latin typeface="Consolas"/>
                          <a:ea typeface="Noto Sans CJK SC"/>
                        </a:rPr>
                        <a:t>Umeå</a:t>
                      </a:r>
                      <a:r>
                        <a:rPr lang="en-US" sz="1400" b="0" strike="noStrike" spc="-1" dirty="0">
                          <a:solidFill>
                            <a:srgbClr val="FFFFFF"/>
                          </a:solidFill>
                          <a:latin typeface="Consolas"/>
                          <a:ea typeface="Noto Sans CJK SC"/>
                        </a:rPr>
                        <a:t> University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onsolas"/>
                        </a:rPr>
                        <a:t>Politecnico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di Milano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noFill/>
                    </a:lnL>
                    <a:lnR w="12240">
                      <a:noFill/>
                    </a:lnR>
                    <a:lnT w="12700" cmpd="sng">
                      <a:noFill/>
                      <a:prstDash val="solid"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2880"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solidFill>
                            <a:srgbClr val="FFFFFF"/>
                          </a:solidFill>
                          <a:latin typeface="Consolas"/>
                          <a:ea typeface="Noto Sans CJK SC"/>
                        </a:rPr>
                        <a:t>Cornell University (Ithaca/NY/USA)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noFill/>
                    </a:lnL>
                    <a:lnR w="12240">
                      <a:noFill/>
                    </a:lnR>
                    <a:lnT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7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onsolas"/>
                        </a:rPr>
                        <a:t> Idaho National Laboratory (Idaho Falls)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5040" marR="5040">
                    <a:lnL w="12240">
                      <a:noFill/>
                    </a:lnL>
                    <a:lnR w="12240">
                      <a:noFill/>
                    </a:lnR>
                    <a:lnT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9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15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The Pulsed Beam System PLEPS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3"/>
          <p:cNvPicPr/>
          <p:nvPr/>
        </p:nvPicPr>
        <p:blipFill>
          <a:blip r:embed="rId2"/>
          <a:stretch/>
        </p:blipFill>
        <p:spPr>
          <a:xfrm>
            <a:off x="241069" y="835509"/>
            <a:ext cx="3586652" cy="5355728"/>
          </a:xfrm>
          <a:prstGeom prst="rect">
            <a:avLst/>
          </a:prstGeom>
          <a:ln>
            <a:noFill/>
          </a:ln>
        </p:spPr>
      </p:pic>
      <p:sp>
        <p:nvSpPr>
          <p:cNvPr id="23" name="CustomShape 23"/>
          <p:cNvSpPr/>
          <p:nvPr/>
        </p:nvSpPr>
        <p:spPr>
          <a:xfrm>
            <a:off x="4202022" y="835509"/>
            <a:ext cx="4587046" cy="5355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>
              <a:lnSpc>
                <a:spcPct val="100000"/>
              </a:lnSpc>
            </a:pPr>
            <a:r>
              <a:rPr lang="de-DE" b="1" dirty="0" smtClean="0">
                <a:solidFill>
                  <a:schemeClr val="bg1"/>
                </a:solidFill>
              </a:rPr>
              <a:t>Implantation </a:t>
            </a:r>
            <a:r>
              <a:rPr lang="de-DE" b="1" dirty="0" err="1" smtClean="0">
                <a:solidFill>
                  <a:schemeClr val="bg1"/>
                </a:solidFill>
              </a:rPr>
              <a:t>Energy</a:t>
            </a:r>
            <a:endParaRPr lang="de-DE" b="1" dirty="0" smtClean="0">
              <a:solidFill>
                <a:schemeClr val="bg1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de-DE" dirty="0" smtClean="0">
                <a:solidFill>
                  <a:schemeClr val="bg1"/>
                </a:solidFill>
              </a:rPr>
              <a:t>0.25 – 20 keV</a:t>
            </a:r>
          </a:p>
          <a:p>
            <a:pPr defTabSz="914400">
              <a:lnSpc>
                <a:spcPct val="10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de-DE" b="1" dirty="0" smtClean="0">
                <a:solidFill>
                  <a:schemeClr val="bg1"/>
                </a:solidFill>
              </a:rPr>
              <a:t>Beam Diameter</a:t>
            </a:r>
          </a:p>
          <a:p>
            <a:pPr defTabSz="914400">
              <a:lnSpc>
                <a:spcPct val="100000"/>
              </a:lnSpc>
            </a:pPr>
            <a:r>
              <a:rPr lang="de-DE" dirty="0" smtClean="0">
                <a:solidFill>
                  <a:schemeClr val="bg1"/>
                </a:solidFill>
              </a:rPr>
              <a:t>&lt; 1mm</a:t>
            </a:r>
          </a:p>
          <a:p>
            <a:pPr defTabSz="914400">
              <a:lnSpc>
                <a:spcPct val="10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de-DE" b="1" dirty="0" smtClean="0">
                <a:solidFill>
                  <a:schemeClr val="bg1"/>
                </a:solidFill>
              </a:rPr>
              <a:t>Total Time Resolution</a:t>
            </a:r>
          </a:p>
          <a:p>
            <a:pPr defTabSz="914400">
              <a:lnSpc>
                <a:spcPct val="100000"/>
              </a:lnSpc>
            </a:pPr>
            <a:r>
              <a:rPr lang="de-DE" dirty="0" smtClean="0">
                <a:solidFill>
                  <a:schemeClr val="bg1"/>
                </a:solidFill>
              </a:rPr>
              <a:t>180 ps (FWHM)</a:t>
            </a:r>
          </a:p>
          <a:p>
            <a:pPr defTabSz="914400">
              <a:lnSpc>
                <a:spcPct val="10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Measurement Time per Spectrum</a:t>
            </a:r>
          </a:p>
          <a:p>
            <a:pPr defTabSz="914400">
              <a:lnSpc>
                <a:spcPct val="100000"/>
              </a:lnSpc>
            </a:pPr>
            <a:r>
              <a:rPr lang="de-DE" dirty="0" smtClean="0">
                <a:solidFill>
                  <a:schemeClr val="bg1"/>
                </a:solidFill>
              </a:rPr>
              <a:t>10 min (4 Mio. Events)</a:t>
            </a:r>
          </a:p>
          <a:p>
            <a:pPr defTabSz="914400">
              <a:lnSpc>
                <a:spcPct val="10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Sample Temperature</a:t>
            </a:r>
          </a:p>
          <a:p>
            <a:pPr defTabSz="914400">
              <a:lnSpc>
                <a:spcPct val="100000"/>
              </a:lnSpc>
            </a:pPr>
            <a:r>
              <a:rPr lang="de-DE" dirty="0" smtClean="0">
                <a:solidFill>
                  <a:schemeClr val="bg1"/>
                </a:solidFill>
              </a:rPr>
              <a:t>80 – 600 K</a:t>
            </a:r>
          </a:p>
          <a:p>
            <a:pPr defTabSz="914400">
              <a:lnSpc>
                <a:spcPct val="100000"/>
              </a:lnSpc>
            </a:pPr>
            <a:endParaRPr lang="de-DE" b="1" dirty="0">
              <a:solidFill>
                <a:schemeClr val="bg1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de-DE" b="1" i="1" dirty="0" smtClean="0">
                <a:solidFill>
                  <a:schemeClr val="bg1"/>
                </a:solidFill>
              </a:rPr>
              <a:t>In Situ </a:t>
            </a:r>
            <a:r>
              <a:rPr lang="de-DE" b="1" dirty="0" smtClean="0">
                <a:solidFill>
                  <a:schemeClr val="bg1"/>
                </a:solidFill>
              </a:rPr>
              <a:t>Light </a:t>
            </a:r>
            <a:r>
              <a:rPr lang="de-DE" b="1" dirty="0" err="1" smtClean="0">
                <a:solidFill>
                  <a:schemeClr val="bg1"/>
                </a:solidFill>
              </a:rPr>
              <a:t>illumination</a:t>
            </a:r>
            <a:endParaRPr lang="de-DE" b="1" dirty="0">
              <a:solidFill>
                <a:schemeClr val="bg1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de-DE" dirty="0" smtClean="0">
                <a:solidFill>
                  <a:schemeClr val="bg1"/>
                </a:solidFill>
              </a:rPr>
              <a:t>200 – 2000 </a:t>
            </a:r>
            <a:r>
              <a:rPr lang="de-DE" dirty="0" err="1" smtClean="0">
                <a:solidFill>
                  <a:schemeClr val="bg1"/>
                </a:solidFill>
              </a:rPr>
              <a:t>nm</a:t>
            </a:r>
            <a:endParaRPr lang="en-US" dirty="0">
              <a:solidFill>
                <a:schemeClr val="bg1"/>
              </a:solidFill>
            </a:endParaRPr>
          </a:p>
          <a:p>
            <a:pPr defTabSz="914400">
              <a:lnSpc>
                <a:spcPct val="100000"/>
              </a:lnSpc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1" t="4551" r="12591" b="7848"/>
          <a:stretch/>
        </p:blipFill>
        <p:spPr>
          <a:xfrm>
            <a:off x="8305574" y="100321"/>
            <a:ext cx="3657600" cy="3413052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r="4185"/>
          <a:stretch/>
        </p:blipFill>
        <p:spPr>
          <a:xfrm>
            <a:off x="8305574" y="3646967"/>
            <a:ext cx="3657600" cy="2544270"/>
          </a:xfrm>
          <a:prstGeom prst="rect">
            <a:avLst/>
          </a:prstGeom>
        </p:spPr>
      </p:pic>
      <p:sp>
        <p:nvSpPr>
          <p:cNvPr id="11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16</a:t>
            </a:fld>
            <a:endParaRPr lang="en-US" sz="1600" dirty="0"/>
          </a:p>
        </p:txBody>
      </p:sp>
      <p:sp>
        <p:nvSpPr>
          <p:cNvPr id="11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9" y="0"/>
            <a:ext cx="11564314" cy="62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17</a:t>
            </a:fld>
            <a:endParaRPr lang="en-US" sz="1600" dirty="0"/>
          </a:p>
        </p:txBody>
      </p:sp>
      <p:sp>
        <p:nvSpPr>
          <p:cNvPr id="11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05264" y="117987"/>
            <a:ext cx="11215849" cy="6114130"/>
            <a:chOff x="405264" y="117987"/>
            <a:chExt cx="11215849" cy="6114130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264" y="117987"/>
              <a:ext cx="11215849" cy="6105824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11012125" y="6086161"/>
              <a:ext cx="294968" cy="1459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77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18</a:t>
            </a:fld>
            <a:endParaRPr lang="en-US" sz="1600" dirty="0"/>
          </a:p>
        </p:txBody>
      </p:sp>
      <p:sp>
        <p:nvSpPr>
          <p:cNvPr id="11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14632" y="132777"/>
            <a:ext cx="11503742" cy="6187830"/>
            <a:chOff x="314632" y="132777"/>
            <a:chExt cx="11503742" cy="618783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632" y="132777"/>
              <a:ext cx="11503742" cy="6183373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11356257" y="6174651"/>
              <a:ext cx="294968" cy="1459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66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19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Content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el 6"/>
          <p:cNvSpPr txBox="1">
            <a:spLocks/>
          </p:cNvSpPr>
          <p:nvPr/>
        </p:nvSpPr>
        <p:spPr>
          <a:xfrm>
            <a:off x="2110833" y="1493550"/>
            <a:ext cx="8321964" cy="308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5F5F5F"/>
                </a:solidFill>
                <a:latin typeface="+mn-lt"/>
              </a:rPr>
              <a:t>Principles of Positron (Lifetime) Spectroscopy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Positrons </a:t>
            </a:r>
            <a:r>
              <a:rPr lang="en-US" sz="2400" dirty="0">
                <a:solidFill>
                  <a:srgbClr val="5F5F5F"/>
                </a:solidFill>
                <a:latin typeface="+mn-lt"/>
              </a:rPr>
              <a:t>in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Matter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Depth-resolved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PALS</a:t>
            </a:r>
            <a:endParaRPr lang="en-US" sz="2400" dirty="0" smtClean="0">
              <a:solidFill>
                <a:srgbClr val="5F5F5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Pulsed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Positron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Beam Facilities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in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Germany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Selection of Investigated Materials using 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PALS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+mn-lt"/>
              </a:rPr>
              <a:t>NV Centers in Diamond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Fusion Materials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Polymers</a:t>
            </a:r>
            <a:endParaRPr lang="en-US" sz="2400" dirty="0" smtClean="0">
              <a:solidFill>
                <a:srgbClr val="5F5F5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43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Content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el 6"/>
          <p:cNvSpPr txBox="1">
            <a:spLocks/>
          </p:cNvSpPr>
          <p:nvPr/>
        </p:nvSpPr>
        <p:spPr>
          <a:xfrm>
            <a:off x="2110833" y="1493550"/>
            <a:ext cx="8321964" cy="308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Principles of Positron (Lifetime) Spectroscopy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Positrons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in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Matter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Depth-resolved</a:t>
            </a:r>
            <a:r>
              <a:rPr lang="de-DE" sz="2400" dirty="0" smtClean="0">
                <a:solidFill>
                  <a:schemeClr val="bg1"/>
                </a:solidFill>
                <a:latin typeface="+mn-lt"/>
              </a:rPr>
              <a:t> PALS</a:t>
            </a:r>
            <a:endParaRPr lang="en-US" sz="24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Pulsed</a:t>
            </a:r>
            <a:r>
              <a:rPr lang="de-DE" sz="2400" dirty="0" smtClean="0">
                <a:solidFill>
                  <a:schemeClr val="bg1"/>
                </a:solidFill>
                <a:latin typeface="+mn-lt"/>
              </a:rPr>
              <a:t> Positron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Beam Facilities</a:t>
            </a:r>
            <a:r>
              <a:rPr lang="de-DE" sz="2400" dirty="0" smtClean="0">
                <a:solidFill>
                  <a:schemeClr val="bg1"/>
                </a:solidFill>
                <a:latin typeface="+mn-lt"/>
              </a:rPr>
              <a:t> in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Germany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Selection of Investigated Materials using 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PALS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bg1"/>
                </a:solidFill>
                <a:latin typeface="+mn-lt"/>
              </a:rPr>
              <a:t>NV Centers in Diamond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bg1"/>
                </a:solidFill>
                <a:latin typeface="+mn-lt"/>
              </a:rPr>
              <a:t>Fusion Materials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Polymers</a:t>
            </a:r>
            <a:endParaRPr lang="en-US" sz="24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06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20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NV Centers in Diamond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t="28509"/>
          <a:stretch/>
        </p:blipFill>
        <p:spPr>
          <a:xfrm>
            <a:off x="2537260" y="4940292"/>
            <a:ext cx="4933950" cy="138913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t="86350" r="54431"/>
          <a:stretch/>
        </p:blipFill>
        <p:spPr>
          <a:xfrm>
            <a:off x="241069" y="4940292"/>
            <a:ext cx="2630335" cy="46677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" y="835509"/>
            <a:ext cx="7583570" cy="403822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748" y="949161"/>
            <a:ext cx="3380654" cy="3810919"/>
          </a:xfrm>
          <a:prstGeom prst="rect">
            <a:avLst/>
          </a:prstGeom>
        </p:spPr>
      </p:pic>
      <p:sp>
        <p:nvSpPr>
          <p:cNvPr id="12" name="CustomShape 23"/>
          <p:cNvSpPr/>
          <p:nvPr/>
        </p:nvSpPr>
        <p:spPr>
          <a:xfrm>
            <a:off x="7320098" y="5102574"/>
            <a:ext cx="4871902" cy="11281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914400"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Possible charge states: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NV</a:t>
            </a:r>
            <a:r>
              <a:rPr lang="en-US" b="1" baseline="30000" dirty="0" smtClean="0">
                <a:solidFill>
                  <a:schemeClr val="bg1"/>
                </a:solidFill>
              </a:rPr>
              <a:t>0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rgbClr val="0101FF"/>
                </a:solidFill>
              </a:rPr>
              <a:t>NV</a:t>
            </a:r>
            <a:r>
              <a:rPr lang="en-US" b="1" baseline="30000" dirty="0" smtClean="0">
                <a:solidFill>
                  <a:srgbClr val="0101FF"/>
                </a:solidFill>
              </a:rPr>
              <a:t>-</a:t>
            </a:r>
            <a:r>
              <a:rPr lang="en-US" b="1" dirty="0" smtClean="0">
                <a:solidFill>
                  <a:srgbClr val="0101FF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and</a:t>
            </a:r>
            <a:r>
              <a:rPr lang="en-US" b="1" dirty="0" smtClean="0">
                <a:solidFill>
                  <a:srgbClr val="FF0000"/>
                </a:solidFill>
              </a:rPr>
              <a:t> NV</a:t>
            </a:r>
            <a:r>
              <a:rPr lang="en-US" b="1" baseline="30000" dirty="0" smtClean="0">
                <a:solidFill>
                  <a:srgbClr val="FF0000"/>
                </a:solidFill>
              </a:rPr>
              <a:t>+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056101" y="2500935"/>
            <a:ext cx="957532" cy="2760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390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21</a:t>
            </a:fld>
            <a:endParaRPr lang="en-US" sz="1600" dirty="0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14" name="Titel 6"/>
          <p:cNvSpPr txBox="1">
            <a:spLocks/>
          </p:cNvSpPr>
          <p:nvPr/>
        </p:nvSpPr>
        <p:spPr>
          <a:xfrm>
            <a:off x="0" y="34003"/>
            <a:ext cx="12192000" cy="4378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smtClean="0">
                <a:solidFill>
                  <a:schemeClr val="bg1"/>
                </a:solidFill>
              </a:rPr>
              <a:t>Nitrogen </a:t>
            </a:r>
            <a:r>
              <a:rPr lang="en-US" sz="4000" dirty="0" smtClean="0">
                <a:solidFill>
                  <a:schemeClr val="bg1"/>
                </a:solidFill>
              </a:rPr>
              <a:t>Vacancy</a:t>
            </a:r>
            <a:r>
              <a:rPr lang="de-DE" sz="4000" dirty="0" smtClean="0">
                <a:solidFill>
                  <a:schemeClr val="bg1"/>
                </a:solidFill>
              </a:rPr>
              <a:t> Centers in Diamond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1146489" y="725632"/>
            <a:ext cx="1787103" cy="2124931"/>
            <a:chOff x="539154" y="1277711"/>
            <a:chExt cx="1787103" cy="2124931"/>
          </a:xfrm>
        </p:grpSpPr>
        <p:grpSp>
          <p:nvGrpSpPr>
            <p:cNvPr id="16" name="Gruppieren 15"/>
            <p:cNvGrpSpPr>
              <a:grpSpLocks noChangeAspect="1"/>
            </p:cNvGrpSpPr>
            <p:nvPr/>
          </p:nvGrpSpPr>
          <p:grpSpPr>
            <a:xfrm>
              <a:off x="539154" y="1277711"/>
              <a:ext cx="1787103" cy="1719785"/>
              <a:chOff x="6105253" y="1278048"/>
              <a:chExt cx="2038691" cy="1961896"/>
            </a:xfrm>
          </p:grpSpPr>
          <p:grpSp>
            <p:nvGrpSpPr>
              <p:cNvPr id="18" name="Gruppieren 17"/>
              <p:cNvGrpSpPr>
                <a:grpSpLocks noChangeAspect="1"/>
              </p:cNvGrpSpPr>
              <p:nvPr/>
            </p:nvGrpSpPr>
            <p:grpSpPr>
              <a:xfrm>
                <a:off x="6105253" y="1278048"/>
                <a:ext cx="2038691" cy="1961896"/>
                <a:chOff x="647110" y="1279671"/>
                <a:chExt cx="2038691" cy="1961896"/>
              </a:xfrm>
            </p:grpSpPr>
            <p:sp>
              <p:nvSpPr>
                <p:cNvPr id="20" name="Ellipse 19"/>
                <p:cNvSpPr>
                  <a:spLocks noChangeAspect="1"/>
                </p:cNvSpPr>
                <p:nvPr/>
              </p:nvSpPr>
              <p:spPr>
                <a:xfrm>
                  <a:off x="647110" y="1279671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Ellipse 20"/>
                <p:cNvSpPr>
                  <a:spLocks noChangeAspect="1"/>
                </p:cNvSpPr>
                <p:nvPr/>
              </p:nvSpPr>
              <p:spPr>
                <a:xfrm>
                  <a:off x="1111783" y="1279671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Ellipse 21"/>
                <p:cNvSpPr>
                  <a:spLocks noChangeAspect="1"/>
                </p:cNvSpPr>
                <p:nvPr/>
              </p:nvSpPr>
              <p:spPr>
                <a:xfrm>
                  <a:off x="1576456" y="1279671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Ellipse 22"/>
                <p:cNvSpPr>
                  <a:spLocks noChangeAspect="1"/>
                </p:cNvSpPr>
                <p:nvPr/>
              </p:nvSpPr>
              <p:spPr>
                <a:xfrm>
                  <a:off x="2041129" y="1279671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Ellipse 23"/>
                <p:cNvSpPr>
                  <a:spLocks noChangeAspect="1"/>
                </p:cNvSpPr>
                <p:nvPr/>
              </p:nvSpPr>
              <p:spPr>
                <a:xfrm>
                  <a:off x="2505801" y="1279671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Ellipse 24"/>
                <p:cNvSpPr>
                  <a:spLocks noChangeAspect="1"/>
                </p:cNvSpPr>
                <p:nvPr/>
              </p:nvSpPr>
              <p:spPr>
                <a:xfrm>
                  <a:off x="647110" y="172514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Ellipse 25"/>
                <p:cNvSpPr>
                  <a:spLocks noChangeAspect="1"/>
                </p:cNvSpPr>
                <p:nvPr/>
              </p:nvSpPr>
              <p:spPr>
                <a:xfrm>
                  <a:off x="1111783" y="172514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Ellipse 26"/>
                <p:cNvSpPr>
                  <a:spLocks noChangeAspect="1"/>
                </p:cNvSpPr>
                <p:nvPr/>
              </p:nvSpPr>
              <p:spPr>
                <a:xfrm>
                  <a:off x="1576456" y="172514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Ellipse 27"/>
                <p:cNvSpPr>
                  <a:spLocks noChangeAspect="1"/>
                </p:cNvSpPr>
                <p:nvPr/>
              </p:nvSpPr>
              <p:spPr>
                <a:xfrm>
                  <a:off x="2041129" y="172514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Ellipse 28"/>
                <p:cNvSpPr>
                  <a:spLocks noChangeAspect="1"/>
                </p:cNvSpPr>
                <p:nvPr/>
              </p:nvSpPr>
              <p:spPr>
                <a:xfrm>
                  <a:off x="2505801" y="172514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Ellipse 29"/>
                <p:cNvSpPr>
                  <a:spLocks noChangeAspect="1"/>
                </p:cNvSpPr>
                <p:nvPr/>
              </p:nvSpPr>
              <p:spPr>
                <a:xfrm>
                  <a:off x="647110" y="2170619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Ellipse 30"/>
                <p:cNvSpPr>
                  <a:spLocks noChangeAspect="1"/>
                </p:cNvSpPr>
                <p:nvPr/>
              </p:nvSpPr>
              <p:spPr>
                <a:xfrm>
                  <a:off x="1111783" y="2170619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Ellipse 31"/>
                <p:cNvSpPr>
                  <a:spLocks noChangeAspect="1"/>
                </p:cNvSpPr>
                <p:nvPr/>
              </p:nvSpPr>
              <p:spPr>
                <a:xfrm>
                  <a:off x="2041129" y="2170619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Ellipse 32"/>
                <p:cNvSpPr>
                  <a:spLocks noChangeAspect="1"/>
                </p:cNvSpPr>
                <p:nvPr/>
              </p:nvSpPr>
              <p:spPr>
                <a:xfrm>
                  <a:off x="2505801" y="2170619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Ellipse 33"/>
                <p:cNvSpPr>
                  <a:spLocks noChangeAspect="1"/>
                </p:cNvSpPr>
                <p:nvPr/>
              </p:nvSpPr>
              <p:spPr>
                <a:xfrm>
                  <a:off x="647110" y="2616093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Ellipse 34"/>
                <p:cNvSpPr>
                  <a:spLocks noChangeAspect="1"/>
                </p:cNvSpPr>
                <p:nvPr/>
              </p:nvSpPr>
              <p:spPr>
                <a:xfrm>
                  <a:off x="1111783" y="2616093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Ellipse 35"/>
                <p:cNvSpPr>
                  <a:spLocks noChangeAspect="1"/>
                </p:cNvSpPr>
                <p:nvPr/>
              </p:nvSpPr>
              <p:spPr>
                <a:xfrm>
                  <a:off x="1576456" y="2616093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Ellipse 36"/>
                <p:cNvSpPr>
                  <a:spLocks noChangeAspect="1"/>
                </p:cNvSpPr>
                <p:nvPr/>
              </p:nvSpPr>
              <p:spPr>
                <a:xfrm>
                  <a:off x="2041129" y="2616093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Ellipse 37"/>
                <p:cNvSpPr>
                  <a:spLocks noChangeAspect="1"/>
                </p:cNvSpPr>
                <p:nvPr/>
              </p:nvSpPr>
              <p:spPr>
                <a:xfrm>
                  <a:off x="2505801" y="2616093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Ellipse 38"/>
                <p:cNvSpPr>
                  <a:spLocks noChangeAspect="1"/>
                </p:cNvSpPr>
                <p:nvPr/>
              </p:nvSpPr>
              <p:spPr>
                <a:xfrm>
                  <a:off x="647110" y="306156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Ellipse 39"/>
                <p:cNvSpPr>
                  <a:spLocks noChangeAspect="1"/>
                </p:cNvSpPr>
                <p:nvPr/>
              </p:nvSpPr>
              <p:spPr>
                <a:xfrm>
                  <a:off x="1111783" y="306156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Ellipse 40"/>
                <p:cNvSpPr>
                  <a:spLocks noChangeAspect="1"/>
                </p:cNvSpPr>
                <p:nvPr/>
              </p:nvSpPr>
              <p:spPr>
                <a:xfrm>
                  <a:off x="1576456" y="306156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Ellipse 41"/>
                <p:cNvSpPr>
                  <a:spLocks noChangeAspect="1"/>
                </p:cNvSpPr>
                <p:nvPr/>
              </p:nvSpPr>
              <p:spPr>
                <a:xfrm>
                  <a:off x="2041129" y="306156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Ellipse 42"/>
                <p:cNvSpPr>
                  <a:spLocks noChangeAspect="1"/>
                </p:cNvSpPr>
                <p:nvPr/>
              </p:nvSpPr>
              <p:spPr>
                <a:xfrm>
                  <a:off x="2505801" y="306156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" name="Gruppieren 43"/>
                <p:cNvGrpSpPr/>
                <p:nvPr/>
              </p:nvGrpSpPr>
              <p:grpSpPr>
                <a:xfrm>
                  <a:off x="861446" y="130741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89" name="Ellipse 188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Ellipse 189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1" name="Abgerundetes Rechteck 190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" name="Gruppieren 44"/>
                <p:cNvGrpSpPr/>
                <p:nvPr/>
              </p:nvGrpSpPr>
              <p:grpSpPr>
                <a:xfrm>
                  <a:off x="1326119" y="1306008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86" name="Ellipse 185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7" name="Ellipse 186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Abgerundetes Rechteck 187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uppieren 45"/>
                <p:cNvGrpSpPr/>
                <p:nvPr/>
              </p:nvGrpSpPr>
              <p:grpSpPr>
                <a:xfrm>
                  <a:off x="1790793" y="1306008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83" name="Ellipse 182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4" name="Ellipse 183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5" name="Abgerundetes Rechteck 184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uppieren 46"/>
                <p:cNvGrpSpPr/>
                <p:nvPr/>
              </p:nvGrpSpPr>
              <p:grpSpPr>
                <a:xfrm>
                  <a:off x="2255466" y="1304600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80" name="Ellipse 179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Ellipse 180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Abgerundetes Rechteck 181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uppieren 47"/>
                <p:cNvGrpSpPr/>
                <p:nvPr/>
              </p:nvGrpSpPr>
              <p:grpSpPr>
                <a:xfrm>
                  <a:off x="859353" y="1733942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77" name="Ellipse 176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Ellipse 177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9" name="Abgerundetes Rechteck 178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uppieren 48"/>
                <p:cNvGrpSpPr/>
                <p:nvPr/>
              </p:nvGrpSpPr>
              <p:grpSpPr>
                <a:xfrm>
                  <a:off x="1324026" y="173253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74" name="Ellipse 173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Ellipse 174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Abgerundetes Rechteck 175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uppieren 49"/>
                <p:cNvGrpSpPr/>
                <p:nvPr/>
              </p:nvGrpSpPr>
              <p:grpSpPr>
                <a:xfrm>
                  <a:off x="1788700" y="173253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71" name="Ellipse 170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Ellipse 171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Abgerundetes Rechteck 172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uppieren 50"/>
                <p:cNvGrpSpPr/>
                <p:nvPr/>
              </p:nvGrpSpPr>
              <p:grpSpPr>
                <a:xfrm>
                  <a:off x="2253373" y="173112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68" name="Ellipse 167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Ellipse 168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Abgerundetes Rechteck 169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uppieren 51"/>
                <p:cNvGrpSpPr/>
                <p:nvPr/>
              </p:nvGrpSpPr>
              <p:grpSpPr>
                <a:xfrm>
                  <a:off x="857260" y="2187187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65" name="Ellipse 164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Ellipse 165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Abgerundetes Rechteck 166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3" name="Ellipse 52"/>
                <p:cNvSpPr>
                  <a:spLocks noChangeAspect="1"/>
                </p:cNvSpPr>
                <p:nvPr/>
              </p:nvSpPr>
              <p:spPr>
                <a:xfrm>
                  <a:off x="1341072" y="2225812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Ellipse 53"/>
                <p:cNvSpPr>
                  <a:spLocks noChangeAspect="1"/>
                </p:cNvSpPr>
                <p:nvPr/>
              </p:nvSpPr>
              <p:spPr>
                <a:xfrm>
                  <a:off x="1920929" y="21622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uppieren 54"/>
                <p:cNvGrpSpPr/>
                <p:nvPr/>
              </p:nvGrpSpPr>
              <p:grpSpPr>
                <a:xfrm>
                  <a:off x="2251280" y="2184371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62" name="Ellipse 161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Ellipse 162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Abgerundetes Rechteck 163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uppieren 55"/>
                <p:cNvGrpSpPr/>
                <p:nvPr/>
              </p:nvGrpSpPr>
              <p:grpSpPr>
                <a:xfrm>
                  <a:off x="857260" y="263902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59" name="Ellipse 158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Ellipse 159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Abgerundetes Rechteck 160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uppieren 56"/>
                <p:cNvGrpSpPr/>
                <p:nvPr/>
              </p:nvGrpSpPr>
              <p:grpSpPr>
                <a:xfrm>
                  <a:off x="1321933" y="263761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56" name="Ellipse 155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Ellipse 156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Abgerundetes Rechteck 157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" name="Gruppieren 57"/>
                <p:cNvGrpSpPr/>
                <p:nvPr/>
              </p:nvGrpSpPr>
              <p:grpSpPr>
                <a:xfrm>
                  <a:off x="1786607" y="263761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53" name="Ellipse 152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Ellipse 153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Abgerundetes Rechteck 154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uppieren 58"/>
                <p:cNvGrpSpPr/>
                <p:nvPr/>
              </p:nvGrpSpPr>
              <p:grpSpPr>
                <a:xfrm>
                  <a:off x="2251280" y="2636208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50" name="Ellipse 149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Ellipse 150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Abgerundetes Rechteck 151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uppieren 59"/>
                <p:cNvGrpSpPr/>
                <p:nvPr/>
              </p:nvGrpSpPr>
              <p:grpSpPr>
                <a:xfrm>
                  <a:off x="857260" y="3086341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47" name="Ellipse 146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Ellipse 147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Abgerundetes Rechteck 148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uppieren 60"/>
                <p:cNvGrpSpPr/>
                <p:nvPr/>
              </p:nvGrpSpPr>
              <p:grpSpPr>
                <a:xfrm>
                  <a:off x="1321933" y="3084933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44" name="Ellipse 143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Ellipse 144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Abgerundetes Rechteck 145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uppieren 61"/>
                <p:cNvGrpSpPr/>
                <p:nvPr/>
              </p:nvGrpSpPr>
              <p:grpSpPr>
                <a:xfrm>
                  <a:off x="1786607" y="3084933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41" name="Ellipse 140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Ellipse 141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Abgerundetes Rechteck 142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uppieren 62"/>
                <p:cNvGrpSpPr/>
                <p:nvPr/>
              </p:nvGrpSpPr>
              <p:grpSpPr>
                <a:xfrm>
                  <a:off x="2251280" y="3083525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38" name="Ellipse 137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Ellipse 138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Abgerundetes Rechteck 139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4" name="Gruppieren 63"/>
                <p:cNvGrpSpPr/>
                <p:nvPr/>
              </p:nvGrpSpPr>
              <p:grpSpPr>
                <a:xfrm rot="5400000">
                  <a:off x="629109" y="152038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35" name="Ellipse 134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Ellipse 135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Abgerundetes Rechteck 136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uppieren 64"/>
                <p:cNvGrpSpPr/>
                <p:nvPr/>
              </p:nvGrpSpPr>
              <p:grpSpPr>
                <a:xfrm rot="5400000">
                  <a:off x="625100" y="1968095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32" name="Ellipse 131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Ellipse 132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Abgerundetes Rechteck 133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6" name="Gruppieren 65"/>
                <p:cNvGrpSpPr/>
                <p:nvPr/>
              </p:nvGrpSpPr>
              <p:grpSpPr>
                <a:xfrm rot="5400000">
                  <a:off x="625100" y="240909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29" name="Ellipse 128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Ellipse 129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Abgerundetes Rechteck 130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7" name="Gruppieren 66"/>
                <p:cNvGrpSpPr/>
                <p:nvPr/>
              </p:nvGrpSpPr>
              <p:grpSpPr>
                <a:xfrm rot="5400000">
                  <a:off x="629108" y="285680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26" name="Ellipse 125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Ellipse 126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Abgerundetes Rechteck 127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uppieren 67"/>
                <p:cNvGrpSpPr/>
                <p:nvPr/>
              </p:nvGrpSpPr>
              <p:grpSpPr>
                <a:xfrm rot="5400000">
                  <a:off x="1090824" y="151718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23" name="Ellipse 122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Ellipse 123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Abgerundetes Rechteck 124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uppieren 68"/>
                <p:cNvGrpSpPr/>
                <p:nvPr/>
              </p:nvGrpSpPr>
              <p:grpSpPr>
                <a:xfrm rot="5400000">
                  <a:off x="1086815" y="1964895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20" name="Ellipse 119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Ellipse 120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Abgerundetes Rechteck 121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0" name="Gruppieren 69"/>
                <p:cNvGrpSpPr/>
                <p:nvPr/>
              </p:nvGrpSpPr>
              <p:grpSpPr>
                <a:xfrm rot="5400000">
                  <a:off x="1086815" y="240589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17" name="Ellipse 116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Ellipse 117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Abgerundetes Rechteck 118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uppieren 70"/>
                <p:cNvGrpSpPr/>
                <p:nvPr/>
              </p:nvGrpSpPr>
              <p:grpSpPr>
                <a:xfrm rot="5400000">
                  <a:off x="1090823" y="285360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14" name="Ellipse 113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Ellipse 114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Abgerundetes Rechteck 115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2" name="Gruppieren 71"/>
                <p:cNvGrpSpPr/>
                <p:nvPr/>
              </p:nvGrpSpPr>
              <p:grpSpPr>
                <a:xfrm rot="5400000">
                  <a:off x="1566551" y="1519009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11" name="Ellipse 110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Ellipse 111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Abgerundetes Rechteck 112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3" name="Ellipse 72"/>
                <p:cNvSpPr>
                  <a:spLocks noChangeAspect="1"/>
                </p:cNvSpPr>
                <p:nvPr/>
              </p:nvSpPr>
              <p:spPr>
                <a:xfrm rot="5400000">
                  <a:off x="1630534" y="194988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Ellipse 73"/>
                <p:cNvSpPr>
                  <a:spLocks noChangeAspect="1"/>
                </p:cNvSpPr>
                <p:nvPr/>
              </p:nvSpPr>
              <p:spPr>
                <a:xfrm rot="5400000">
                  <a:off x="1630534" y="2506066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5" name="Gruppieren 74"/>
                <p:cNvGrpSpPr/>
                <p:nvPr/>
              </p:nvGrpSpPr>
              <p:grpSpPr>
                <a:xfrm rot="5400000">
                  <a:off x="1566550" y="2855431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08" name="Ellipse 107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Ellipse 108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Abgerundetes Rechteck 109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uppieren 75"/>
                <p:cNvGrpSpPr/>
                <p:nvPr/>
              </p:nvGrpSpPr>
              <p:grpSpPr>
                <a:xfrm rot="5400000">
                  <a:off x="2026439" y="151718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05" name="Ellipse 104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Ellipse 105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Abgerundetes Rechteck 106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uppieren 76"/>
                <p:cNvGrpSpPr/>
                <p:nvPr/>
              </p:nvGrpSpPr>
              <p:grpSpPr>
                <a:xfrm rot="5400000">
                  <a:off x="2022430" y="1964895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102" name="Ellipse 101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Ellipse 102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Abgerundetes Rechteck 103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8" name="Gruppieren 77"/>
                <p:cNvGrpSpPr/>
                <p:nvPr/>
              </p:nvGrpSpPr>
              <p:grpSpPr>
                <a:xfrm rot="5400000">
                  <a:off x="2022430" y="240589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99" name="Ellipse 98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Ellipse 99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Abgerundetes Rechteck 100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" name="Gruppieren 78"/>
                <p:cNvGrpSpPr/>
                <p:nvPr/>
              </p:nvGrpSpPr>
              <p:grpSpPr>
                <a:xfrm rot="5400000">
                  <a:off x="2026438" y="285360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96" name="Ellipse 95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Ellipse 96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Abgerundetes Rechteck 97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uppieren 79"/>
                <p:cNvGrpSpPr/>
                <p:nvPr/>
              </p:nvGrpSpPr>
              <p:grpSpPr>
                <a:xfrm rot="5400000">
                  <a:off x="2489287" y="1524033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93" name="Ellipse 92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Ellipse 93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Abgerundetes Rechteck 94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1" name="Gruppieren 80"/>
                <p:cNvGrpSpPr/>
                <p:nvPr/>
              </p:nvGrpSpPr>
              <p:grpSpPr>
                <a:xfrm rot="5400000">
                  <a:off x="2485278" y="197174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90" name="Ellipse 89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Ellipse 90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Abgerundetes Rechteck 91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uppieren 81"/>
                <p:cNvGrpSpPr/>
                <p:nvPr/>
              </p:nvGrpSpPr>
              <p:grpSpPr>
                <a:xfrm rot="5400000">
                  <a:off x="2485278" y="2412743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87" name="Ellipse 86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Ellipse 87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Abgerundetes Rechteck 88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3" name="Gruppieren 82"/>
                <p:cNvGrpSpPr/>
                <p:nvPr/>
              </p:nvGrpSpPr>
              <p:grpSpPr>
                <a:xfrm rot="5400000">
                  <a:off x="2489286" y="2860455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84" name="Ellipse 83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Ellipse 84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Abgerundetes Rechteck 85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9" name="Ellipse 18"/>
              <p:cNvSpPr>
                <a:spLocks noChangeAspect="1"/>
              </p:cNvSpPr>
              <p:nvPr/>
            </p:nvSpPr>
            <p:spPr>
              <a:xfrm>
                <a:off x="7379072" y="2271895"/>
                <a:ext cx="72000" cy="72000"/>
              </a:xfrm>
              <a:prstGeom prst="ellipse">
                <a:avLst/>
              </a:prstGeom>
              <a:solidFill>
                <a:srgbClr val="010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CustomShape 23"/>
            <p:cNvSpPr/>
            <p:nvPr/>
          </p:nvSpPr>
          <p:spPr>
            <a:xfrm>
              <a:off x="841116" y="3066084"/>
              <a:ext cx="1135255" cy="33655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1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NV</a:t>
              </a:r>
              <a:r>
                <a:rPr lang="de-DE" sz="3600" b="1" baseline="30000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0</a:t>
              </a:r>
              <a:endParaRPr lang="en-US" sz="3600" b="1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2" name="Gruppieren 191"/>
          <p:cNvGrpSpPr/>
          <p:nvPr/>
        </p:nvGrpSpPr>
        <p:grpSpPr>
          <a:xfrm>
            <a:off x="5135437" y="469831"/>
            <a:ext cx="1787103" cy="2350253"/>
            <a:chOff x="3079224" y="1052389"/>
            <a:chExt cx="1787103" cy="2350253"/>
          </a:xfrm>
        </p:grpSpPr>
        <p:grpSp>
          <p:nvGrpSpPr>
            <p:cNvPr id="193" name="Gruppieren 192"/>
            <p:cNvGrpSpPr>
              <a:grpSpLocks noChangeAspect="1"/>
            </p:cNvGrpSpPr>
            <p:nvPr/>
          </p:nvGrpSpPr>
          <p:grpSpPr>
            <a:xfrm>
              <a:off x="3079224" y="1274008"/>
              <a:ext cx="1787103" cy="1719785"/>
              <a:chOff x="6105253" y="1278048"/>
              <a:chExt cx="2038691" cy="1961896"/>
            </a:xfrm>
          </p:grpSpPr>
          <p:grpSp>
            <p:nvGrpSpPr>
              <p:cNvPr id="198" name="Gruppieren 197"/>
              <p:cNvGrpSpPr>
                <a:grpSpLocks noChangeAspect="1"/>
              </p:cNvGrpSpPr>
              <p:nvPr/>
            </p:nvGrpSpPr>
            <p:grpSpPr>
              <a:xfrm>
                <a:off x="6105253" y="1278048"/>
                <a:ext cx="2038691" cy="1961896"/>
                <a:chOff x="647110" y="1279671"/>
                <a:chExt cx="2038691" cy="1961896"/>
              </a:xfrm>
            </p:grpSpPr>
            <p:sp>
              <p:nvSpPr>
                <p:cNvPr id="200" name="Ellipse 199"/>
                <p:cNvSpPr>
                  <a:spLocks noChangeAspect="1"/>
                </p:cNvSpPr>
                <p:nvPr/>
              </p:nvSpPr>
              <p:spPr>
                <a:xfrm>
                  <a:off x="647110" y="1279671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Ellipse 200"/>
                <p:cNvSpPr>
                  <a:spLocks noChangeAspect="1"/>
                </p:cNvSpPr>
                <p:nvPr/>
              </p:nvSpPr>
              <p:spPr>
                <a:xfrm>
                  <a:off x="1111783" y="1279671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Ellipse 201"/>
                <p:cNvSpPr>
                  <a:spLocks noChangeAspect="1"/>
                </p:cNvSpPr>
                <p:nvPr/>
              </p:nvSpPr>
              <p:spPr>
                <a:xfrm>
                  <a:off x="1576456" y="1279671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Ellipse 202"/>
                <p:cNvSpPr>
                  <a:spLocks noChangeAspect="1"/>
                </p:cNvSpPr>
                <p:nvPr/>
              </p:nvSpPr>
              <p:spPr>
                <a:xfrm>
                  <a:off x="2041129" y="1279671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Ellipse 203"/>
                <p:cNvSpPr>
                  <a:spLocks noChangeAspect="1"/>
                </p:cNvSpPr>
                <p:nvPr/>
              </p:nvSpPr>
              <p:spPr>
                <a:xfrm>
                  <a:off x="2505801" y="1279671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Ellipse 204"/>
                <p:cNvSpPr>
                  <a:spLocks noChangeAspect="1"/>
                </p:cNvSpPr>
                <p:nvPr/>
              </p:nvSpPr>
              <p:spPr>
                <a:xfrm>
                  <a:off x="647110" y="172514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Ellipse 205"/>
                <p:cNvSpPr>
                  <a:spLocks noChangeAspect="1"/>
                </p:cNvSpPr>
                <p:nvPr/>
              </p:nvSpPr>
              <p:spPr>
                <a:xfrm>
                  <a:off x="1111783" y="172514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Ellipse 206"/>
                <p:cNvSpPr>
                  <a:spLocks noChangeAspect="1"/>
                </p:cNvSpPr>
                <p:nvPr/>
              </p:nvSpPr>
              <p:spPr>
                <a:xfrm>
                  <a:off x="1576456" y="172514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Ellipse 207"/>
                <p:cNvSpPr>
                  <a:spLocks noChangeAspect="1"/>
                </p:cNvSpPr>
                <p:nvPr/>
              </p:nvSpPr>
              <p:spPr>
                <a:xfrm>
                  <a:off x="2041129" y="172514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Ellipse 208"/>
                <p:cNvSpPr>
                  <a:spLocks noChangeAspect="1"/>
                </p:cNvSpPr>
                <p:nvPr/>
              </p:nvSpPr>
              <p:spPr>
                <a:xfrm>
                  <a:off x="2505801" y="1725145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Ellipse 209"/>
                <p:cNvSpPr>
                  <a:spLocks noChangeAspect="1"/>
                </p:cNvSpPr>
                <p:nvPr/>
              </p:nvSpPr>
              <p:spPr>
                <a:xfrm>
                  <a:off x="647110" y="2170619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Ellipse 210"/>
                <p:cNvSpPr>
                  <a:spLocks noChangeAspect="1"/>
                </p:cNvSpPr>
                <p:nvPr/>
              </p:nvSpPr>
              <p:spPr>
                <a:xfrm>
                  <a:off x="1111783" y="2170619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Ellipse 211"/>
                <p:cNvSpPr>
                  <a:spLocks noChangeAspect="1"/>
                </p:cNvSpPr>
                <p:nvPr/>
              </p:nvSpPr>
              <p:spPr>
                <a:xfrm>
                  <a:off x="2041129" y="2170619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Ellipse 212"/>
                <p:cNvSpPr>
                  <a:spLocks noChangeAspect="1"/>
                </p:cNvSpPr>
                <p:nvPr/>
              </p:nvSpPr>
              <p:spPr>
                <a:xfrm>
                  <a:off x="2505801" y="2170619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Ellipse 213"/>
                <p:cNvSpPr>
                  <a:spLocks noChangeAspect="1"/>
                </p:cNvSpPr>
                <p:nvPr/>
              </p:nvSpPr>
              <p:spPr>
                <a:xfrm>
                  <a:off x="647110" y="2616093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Ellipse 214"/>
                <p:cNvSpPr>
                  <a:spLocks noChangeAspect="1"/>
                </p:cNvSpPr>
                <p:nvPr/>
              </p:nvSpPr>
              <p:spPr>
                <a:xfrm>
                  <a:off x="1111783" y="2616093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Ellipse 215"/>
                <p:cNvSpPr>
                  <a:spLocks noChangeAspect="1"/>
                </p:cNvSpPr>
                <p:nvPr/>
              </p:nvSpPr>
              <p:spPr>
                <a:xfrm>
                  <a:off x="1576456" y="2616093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Ellipse 216"/>
                <p:cNvSpPr>
                  <a:spLocks noChangeAspect="1"/>
                </p:cNvSpPr>
                <p:nvPr/>
              </p:nvSpPr>
              <p:spPr>
                <a:xfrm>
                  <a:off x="2041129" y="2616093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Ellipse 217"/>
                <p:cNvSpPr>
                  <a:spLocks noChangeAspect="1"/>
                </p:cNvSpPr>
                <p:nvPr/>
              </p:nvSpPr>
              <p:spPr>
                <a:xfrm>
                  <a:off x="2505801" y="2616093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Ellipse 218"/>
                <p:cNvSpPr>
                  <a:spLocks noChangeAspect="1"/>
                </p:cNvSpPr>
                <p:nvPr/>
              </p:nvSpPr>
              <p:spPr>
                <a:xfrm>
                  <a:off x="647110" y="306156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Ellipse 219"/>
                <p:cNvSpPr>
                  <a:spLocks noChangeAspect="1"/>
                </p:cNvSpPr>
                <p:nvPr/>
              </p:nvSpPr>
              <p:spPr>
                <a:xfrm>
                  <a:off x="1111783" y="306156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Ellipse 220"/>
                <p:cNvSpPr>
                  <a:spLocks noChangeAspect="1"/>
                </p:cNvSpPr>
                <p:nvPr/>
              </p:nvSpPr>
              <p:spPr>
                <a:xfrm>
                  <a:off x="1576456" y="306156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Ellipse 221"/>
                <p:cNvSpPr>
                  <a:spLocks noChangeAspect="1"/>
                </p:cNvSpPr>
                <p:nvPr/>
              </p:nvSpPr>
              <p:spPr>
                <a:xfrm>
                  <a:off x="2041129" y="306156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Ellipse 222"/>
                <p:cNvSpPr>
                  <a:spLocks noChangeAspect="1"/>
                </p:cNvSpPr>
                <p:nvPr/>
              </p:nvSpPr>
              <p:spPr>
                <a:xfrm>
                  <a:off x="2505801" y="3061567"/>
                  <a:ext cx="180000" cy="18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4" name="Gruppieren 223"/>
                <p:cNvGrpSpPr/>
                <p:nvPr/>
              </p:nvGrpSpPr>
              <p:grpSpPr>
                <a:xfrm>
                  <a:off x="861446" y="130741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69" name="Ellipse 368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0" name="Ellipse 369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1" name="Abgerundetes Rechteck 370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5" name="Gruppieren 224"/>
                <p:cNvGrpSpPr/>
                <p:nvPr/>
              </p:nvGrpSpPr>
              <p:grpSpPr>
                <a:xfrm>
                  <a:off x="1326119" y="1306008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66" name="Ellipse 365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Ellipse 366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8" name="Abgerundetes Rechteck 367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6" name="Gruppieren 225"/>
                <p:cNvGrpSpPr/>
                <p:nvPr/>
              </p:nvGrpSpPr>
              <p:grpSpPr>
                <a:xfrm>
                  <a:off x="1790793" y="1306008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63" name="Ellipse 362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Ellipse 363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5" name="Abgerundetes Rechteck 364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7" name="Gruppieren 226"/>
                <p:cNvGrpSpPr/>
                <p:nvPr/>
              </p:nvGrpSpPr>
              <p:grpSpPr>
                <a:xfrm>
                  <a:off x="2255466" y="1304600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60" name="Ellipse 359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Ellipse 360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2" name="Abgerundetes Rechteck 361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8" name="Gruppieren 227"/>
                <p:cNvGrpSpPr/>
                <p:nvPr/>
              </p:nvGrpSpPr>
              <p:grpSpPr>
                <a:xfrm>
                  <a:off x="859353" y="1733942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57" name="Ellipse 356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Ellipse 357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Abgerundetes Rechteck 358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9" name="Gruppieren 228"/>
                <p:cNvGrpSpPr/>
                <p:nvPr/>
              </p:nvGrpSpPr>
              <p:grpSpPr>
                <a:xfrm>
                  <a:off x="1324026" y="173253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54" name="Ellipse 353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5" name="Ellipse 354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6" name="Abgerundetes Rechteck 355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0" name="Gruppieren 229"/>
                <p:cNvGrpSpPr/>
                <p:nvPr/>
              </p:nvGrpSpPr>
              <p:grpSpPr>
                <a:xfrm>
                  <a:off x="1788700" y="173253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51" name="Ellipse 350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Ellipse 351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3" name="Abgerundetes Rechteck 352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1" name="Gruppieren 230"/>
                <p:cNvGrpSpPr/>
                <p:nvPr/>
              </p:nvGrpSpPr>
              <p:grpSpPr>
                <a:xfrm>
                  <a:off x="2253373" y="173112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48" name="Ellipse 347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Ellipse 348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Abgerundetes Rechteck 349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2" name="Gruppieren 231"/>
                <p:cNvGrpSpPr/>
                <p:nvPr/>
              </p:nvGrpSpPr>
              <p:grpSpPr>
                <a:xfrm>
                  <a:off x="857260" y="2187187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45" name="Ellipse 344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Ellipse 345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Abgerundetes Rechteck 346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3" name="Ellipse 232"/>
                <p:cNvSpPr>
                  <a:spLocks noChangeAspect="1"/>
                </p:cNvSpPr>
                <p:nvPr/>
              </p:nvSpPr>
              <p:spPr>
                <a:xfrm>
                  <a:off x="1341072" y="2225812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Ellipse 233"/>
                <p:cNvSpPr>
                  <a:spLocks noChangeAspect="1"/>
                </p:cNvSpPr>
                <p:nvPr/>
              </p:nvSpPr>
              <p:spPr>
                <a:xfrm>
                  <a:off x="1920929" y="21622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5" name="Gruppieren 234"/>
                <p:cNvGrpSpPr/>
                <p:nvPr/>
              </p:nvGrpSpPr>
              <p:grpSpPr>
                <a:xfrm>
                  <a:off x="2251280" y="2184371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42" name="Ellipse 341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Ellipse 342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Abgerundetes Rechteck 343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6" name="Gruppieren 235"/>
                <p:cNvGrpSpPr/>
                <p:nvPr/>
              </p:nvGrpSpPr>
              <p:grpSpPr>
                <a:xfrm>
                  <a:off x="857260" y="263902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39" name="Ellipse 338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Ellipse 339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Abgerundetes Rechteck 340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7" name="Gruppieren 236"/>
                <p:cNvGrpSpPr/>
                <p:nvPr/>
              </p:nvGrpSpPr>
              <p:grpSpPr>
                <a:xfrm>
                  <a:off x="1321933" y="263761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36" name="Ellipse 335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Ellipse 336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Abgerundetes Rechteck 337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8" name="Gruppieren 237"/>
                <p:cNvGrpSpPr/>
                <p:nvPr/>
              </p:nvGrpSpPr>
              <p:grpSpPr>
                <a:xfrm>
                  <a:off x="1786607" y="263761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33" name="Ellipse 332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4" name="Ellipse 333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Abgerundetes Rechteck 334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9" name="Gruppieren 238"/>
                <p:cNvGrpSpPr/>
                <p:nvPr/>
              </p:nvGrpSpPr>
              <p:grpSpPr>
                <a:xfrm>
                  <a:off x="2251280" y="2636208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30" name="Ellipse 329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1" name="Ellipse 330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2" name="Abgerundetes Rechteck 331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0" name="Gruppieren 239"/>
                <p:cNvGrpSpPr/>
                <p:nvPr/>
              </p:nvGrpSpPr>
              <p:grpSpPr>
                <a:xfrm>
                  <a:off x="857260" y="3086341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27" name="Ellipse 326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8" name="Ellipse 327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Abgerundetes Rechteck 328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1" name="Gruppieren 240"/>
                <p:cNvGrpSpPr/>
                <p:nvPr/>
              </p:nvGrpSpPr>
              <p:grpSpPr>
                <a:xfrm>
                  <a:off x="1321933" y="3084933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24" name="Ellipse 323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Ellipse 324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6" name="Abgerundetes Rechteck 325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2" name="Gruppieren 241"/>
                <p:cNvGrpSpPr/>
                <p:nvPr/>
              </p:nvGrpSpPr>
              <p:grpSpPr>
                <a:xfrm>
                  <a:off x="1786607" y="3084933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21" name="Ellipse 320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2" name="Ellipse 321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Abgerundetes Rechteck 322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3" name="Gruppieren 242"/>
                <p:cNvGrpSpPr/>
                <p:nvPr/>
              </p:nvGrpSpPr>
              <p:grpSpPr>
                <a:xfrm>
                  <a:off x="2251280" y="3083525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18" name="Ellipse 317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9" name="Ellipse 318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0" name="Abgerundetes Rechteck 319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4" name="Gruppieren 243"/>
                <p:cNvGrpSpPr/>
                <p:nvPr/>
              </p:nvGrpSpPr>
              <p:grpSpPr>
                <a:xfrm rot="5400000">
                  <a:off x="629109" y="152038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15" name="Ellipse 314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6" name="Ellipse 315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7" name="Abgerundetes Rechteck 316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5" name="Gruppieren 244"/>
                <p:cNvGrpSpPr/>
                <p:nvPr/>
              </p:nvGrpSpPr>
              <p:grpSpPr>
                <a:xfrm rot="5400000">
                  <a:off x="625100" y="1968095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12" name="Ellipse 311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3" name="Ellipse 312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4" name="Abgerundetes Rechteck 313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6" name="Gruppieren 245"/>
                <p:cNvGrpSpPr/>
                <p:nvPr/>
              </p:nvGrpSpPr>
              <p:grpSpPr>
                <a:xfrm rot="5400000">
                  <a:off x="625100" y="240909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09" name="Ellipse 308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Ellipse 309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1" name="Abgerundetes Rechteck 310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7" name="Gruppieren 246"/>
                <p:cNvGrpSpPr/>
                <p:nvPr/>
              </p:nvGrpSpPr>
              <p:grpSpPr>
                <a:xfrm rot="5400000">
                  <a:off x="629108" y="285680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06" name="Ellipse 305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7" name="Ellipse 306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8" name="Abgerundetes Rechteck 307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8" name="Gruppieren 247"/>
                <p:cNvGrpSpPr/>
                <p:nvPr/>
              </p:nvGrpSpPr>
              <p:grpSpPr>
                <a:xfrm rot="5400000">
                  <a:off x="1090824" y="151718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03" name="Ellipse 302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4" name="Ellipse 303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5" name="Abgerundetes Rechteck 304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9" name="Gruppieren 248"/>
                <p:cNvGrpSpPr/>
                <p:nvPr/>
              </p:nvGrpSpPr>
              <p:grpSpPr>
                <a:xfrm rot="5400000">
                  <a:off x="1086815" y="1964895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300" name="Ellipse 299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Ellipse 300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Abgerundetes Rechteck 301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0" name="Gruppieren 249"/>
                <p:cNvGrpSpPr/>
                <p:nvPr/>
              </p:nvGrpSpPr>
              <p:grpSpPr>
                <a:xfrm rot="5400000">
                  <a:off x="1086815" y="240589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97" name="Ellipse 296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8" name="Ellipse 297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9" name="Abgerundetes Rechteck 298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1" name="Gruppieren 250"/>
                <p:cNvGrpSpPr/>
                <p:nvPr/>
              </p:nvGrpSpPr>
              <p:grpSpPr>
                <a:xfrm rot="5400000">
                  <a:off x="1090823" y="285360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94" name="Ellipse 293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5" name="Ellipse 294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6" name="Abgerundetes Rechteck 295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2" name="Gruppieren 251"/>
                <p:cNvGrpSpPr/>
                <p:nvPr/>
              </p:nvGrpSpPr>
              <p:grpSpPr>
                <a:xfrm rot="5400000">
                  <a:off x="1566551" y="1519009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91" name="Ellipse 290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2" name="Ellipse 291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Abgerundetes Rechteck 292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53" name="Ellipse 252"/>
                <p:cNvSpPr>
                  <a:spLocks noChangeAspect="1"/>
                </p:cNvSpPr>
                <p:nvPr/>
              </p:nvSpPr>
              <p:spPr>
                <a:xfrm rot="5400000">
                  <a:off x="1630534" y="194988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Ellipse 253"/>
                <p:cNvSpPr>
                  <a:spLocks noChangeAspect="1"/>
                </p:cNvSpPr>
                <p:nvPr/>
              </p:nvSpPr>
              <p:spPr>
                <a:xfrm rot="5400000">
                  <a:off x="1630534" y="2506066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5" name="Gruppieren 254"/>
                <p:cNvGrpSpPr/>
                <p:nvPr/>
              </p:nvGrpSpPr>
              <p:grpSpPr>
                <a:xfrm rot="5400000">
                  <a:off x="1566550" y="2855431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88" name="Ellipse 287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9" name="Ellipse 288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Abgerundetes Rechteck 289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6" name="Gruppieren 255"/>
                <p:cNvGrpSpPr/>
                <p:nvPr/>
              </p:nvGrpSpPr>
              <p:grpSpPr>
                <a:xfrm rot="5400000">
                  <a:off x="2026439" y="151718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85" name="Ellipse 284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6" name="Ellipse 285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7" name="Abgerundetes Rechteck 286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7" name="Gruppieren 256"/>
                <p:cNvGrpSpPr/>
                <p:nvPr/>
              </p:nvGrpSpPr>
              <p:grpSpPr>
                <a:xfrm rot="5400000">
                  <a:off x="2022430" y="1964895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82" name="Ellipse 281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3" name="Ellipse 282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4" name="Abgerundetes Rechteck 283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8" name="Gruppieren 257"/>
                <p:cNvGrpSpPr/>
                <p:nvPr/>
              </p:nvGrpSpPr>
              <p:grpSpPr>
                <a:xfrm rot="5400000">
                  <a:off x="2022430" y="240589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79" name="Ellipse 278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0" name="Ellipse 279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1" name="Abgerundetes Rechteck 280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9" name="Gruppieren 258"/>
                <p:cNvGrpSpPr/>
                <p:nvPr/>
              </p:nvGrpSpPr>
              <p:grpSpPr>
                <a:xfrm rot="5400000">
                  <a:off x="2026438" y="2853606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76" name="Ellipse 275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7" name="Ellipse 276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Abgerundetes Rechteck 277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0" name="Gruppieren 259"/>
                <p:cNvGrpSpPr/>
                <p:nvPr/>
              </p:nvGrpSpPr>
              <p:grpSpPr>
                <a:xfrm rot="5400000">
                  <a:off x="2489287" y="1524033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73" name="Ellipse 272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Ellipse 273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Abgerundetes Rechteck 274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1" name="Gruppieren 260"/>
                <p:cNvGrpSpPr/>
                <p:nvPr/>
              </p:nvGrpSpPr>
              <p:grpSpPr>
                <a:xfrm rot="5400000">
                  <a:off x="2485278" y="1971744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70" name="Ellipse 269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Ellipse 270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2" name="Abgerundetes Rechteck 271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2" name="Gruppieren 261"/>
                <p:cNvGrpSpPr/>
                <p:nvPr/>
              </p:nvGrpSpPr>
              <p:grpSpPr>
                <a:xfrm rot="5400000">
                  <a:off x="2485278" y="2412743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67" name="Ellipse 266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8" name="Ellipse 267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9" name="Abgerundetes Rechteck 268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3" name="Gruppieren 262"/>
                <p:cNvGrpSpPr/>
                <p:nvPr/>
              </p:nvGrpSpPr>
              <p:grpSpPr>
                <a:xfrm rot="5400000">
                  <a:off x="2489286" y="2860455"/>
                  <a:ext cx="216000" cy="144049"/>
                  <a:chOff x="842182" y="1279671"/>
                  <a:chExt cx="216000" cy="144049"/>
                </a:xfrm>
              </p:grpSpPr>
              <p:sp>
                <p:nvSpPr>
                  <p:cNvPr id="264" name="Ellipse 263"/>
                  <p:cNvSpPr>
                    <a:spLocks noChangeAspect="1"/>
                  </p:cNvSpPr>
                  <p:nvPr/>
                </p:nvSpPr>
                <p:spPr>
                  <a:xfrm>
                    <a:off x="861321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Ellipse 264"/>
                  <p:cNvSpPr>
                    <a:spLocks noChangeAspect="1"/>
                  </p:cNvSpPr>
                  <p:nvPr/>
                </p:nvSpPr>
                <p:spPr>
                  <a:xfrm>
                    <a:off x="976504" y="1319704"/>
                    <a:ext cx="72000" cy="72000"/>
                  </a:xfrm>
                  <a:prstGeom prst="ellipse">
                    <a:avLst/>
                  </a:prstGeom>
                  <a:solidFill>
                    <a:srgbClr val="0101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Abgerundetes Rechteck 265"/>
                  <p:cNvSpPr/>
                  <p:nvPr/>
                </p:nvSpPr>
                <p:spPr>
                  <a:xfrm>
                    <a:off x="842182" y="1279671"/>
                    <a:ext cx="216000" cy="144049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">
                    <a:solidFill>
                      <a:srgbClr val="0101FF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99" name="Ellipse 198"/>
              <p:cNvSpPr>
                <a:spLocks noChangeAspect="1"/>
              </p:cNvSpPr>
              <p:nvPr/>
            </p:nvSpPr>
            <p:spPr>
              <a:xfrm>
                <a:off x="7379072" y="2271895"/>
                <a:ext cx="72000" cy="72000"/>
              </a:xfrm>
              <a:prstGeom prst="ellipse">
                <a:avLst/>
              </a:prstGeom>
              <a:solidFill>
                <a:srgbClr val="010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4" name="Ellipse 193"/>
            <p:cNvSpPr>
              <a:spLocks noChangeAspect="1"/>
            </p:cNvSpPr>
            <p:nvPr/>
          </p:nvSpPr>
          <p:spPr>
            <a:xfrm>
              <a:off x="4649954" y="1052389"/>
              <a:ext cx="157787" cy="15778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Ellipse 194"/>
            <p:cNvSpPr>
              <a:spLocks noChangeAspect="1"/>
            </p:cNvSpPr>
            <p:nvPr/>
          </p:nvSpPr>
          <p:spPr>
            <a:xfrm>
              <a:off x="3901908" y="2103389"/>
              <a:ext cx="63115" cy="63115"/>
            </a:xfrm>
            <a:prstGeom prst="ellipse">
              <a:avLst/>
            </a:prstGeom>
            <a:solidFill>
              <a:srgbClr val="010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Gerade Verbindung mit Pfeil 195"/>
            <p:cNvCxnSpPr/>
            <p:nvPr/>
          </p:nvCxnSpPr>
          <p:spPr>
            <a:xfrm flipH="1">
              <a:off x="4020186" y="1251619"/>
              <a:ext cx="591822" cy="83829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CustomShape 23"/>
            <p:cNvSpPr/>
            <p:nvPr/>
          </p:nvSpPr>
          <p:spPr>
            <a:xfrm>
              <a:off x="3458140" y="3066084"/>
              <a:ext cx="913124" cy="33655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1" dirty="0" smtClean="0">
                  <a:solidFill>
                    <a:srgbClr val="0101FF"/>
                  </a:solidFill>
                  <a:sym typeface="Wingdings" panose="05000000000000000000" pitchFamily="2" charset="2"/>
                </a:rPr>
                <a:t>NV</a:t>
              </a:r>
              <a:r>
                <a:rPr lang="de-DE" sz="3600" b="1" baseline="30000" dirty="0" smtClean="0">
                  <a:solidFill>
                    <a:srgbClr val="0101FF"/>
                  </a:solidFill>
                  <a:sym typeface="Wingdings" panose="05000000000000000000" pitchFamily="2" charset="2"/>
                </a:rPr>
                <a:t>-</a:t>
              </a:r>
              <a:endParaRPr lang="en-US" sz="3600" b="1" baseline="30000" dirty="0">
                <a:solidFill>
                  <a:srgbClr val="0101FF"/>
                </a:solidFill>
              </a:endParaRPr>
            </a:p>
          </p:txBody>
        </p:sp>
      </p:grpSp>
      <p:grpSp>
        <p:nvGrpSpPr>
          <p:cNvPr id="372" name="Gruppieren 371"/>
          <p:cNvGrpSpPr/>
          <p:nvPr/>
        </p:nvGrpSpPr>
        <p:grpSpPr>
          <a:xfrm>
            <a:off x="8950952" y="432598"/>
            <a:ext cx="1818660" cy="2447291"/>
            <a:chOff x="5619227" y="955351"/>
            <a:chExt cx="1818660" cy="2447291"/>
          </a:xfrm>
        </p:grpSpPr>
        <p:grpSp>
          <p:nvGrpSpPr>
            <p:cNvPr id="373" name="Gruppieren 372"/>
            <p:cNvGrpSpPr>
              <a:grpSpLocks noChangeAspect="1"/>
            </p:cNvGrpSpPr>
            <p:nvPr/>
          </p:nvGrpSpPr>
          <p:grpSpPr>
            <a:xfrm>
              <a:off x="5619227" y="1251619"/>
              <a:ext cx="1787103" cy="1719785"/>
              <a:chOff x="647110" y="1279671"/>
              <a:chExt cx="2038691" cy="1961896"/>
            </a:xfrm>
          </p:grpSpPr>
          <p:sp>
            <p:nvSpPr>
              <p:cNvPr id="377" name="Ellipse 376"/>
              <p:cNvSpPr>
                <a:spLocks noChangeAspect="1"/>
              </p:cNvSpPr>
              <p:nvPr/>
            </p:nvSpPr>
            <p:spPr>
              <a:xfrm>
                <a:off x="647110" y="127967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Ellipse 377"/>
              <p:cNvSpPr>
                <a:spLocks noChangeAspect="1"/>
              </p:cNvSpPr>
              <p:nvPr/>
            </p:nvSpPr>
            <p:spPr>
              <a:xfrm>
                <a:off x="1111783" y="127967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Ellipse 378"/>
              <p:cNvSpPr>
                <a:spLocks noChangeAspect="1"/>
              </p:cNvSpPr>
              <p:nvPr/>
            </p:nvSpPr>
            <p:spPr>
              <a:xfrm>
                <a:off x="1576456" y="127967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Ellipse 379"/>
              <p:cNvSpPr>
                <a:spLocks noChangeAspect="1"/>
              </p:cNvSpPr>
              <p:nvPr/>
            </p:nvSpPr>
            <p:spPr>
              <a:xfrm>
                <a:off x="2041129" y="127967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Ellipse 380"/>
              <p:cNvSpPr>
                <a:spLocks noChangeAspect="1"/>
              </p:cNvSpPr>
              <p:nvPr/>
            </p:nvSpPr>
            <p:spPr>
              <a:xfrm>
                <a:off x="2505801" y="1279671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Ellipse 381"/>
              <p:cNvSpPr>
                <a:spLocks noChangeAspect="1"/>
              </p:cNvSpPr>
              <p:nvPr/>
            </p:nvSpPr>
            <p:spPr>
              <a:xfrm>
                <a:off x="647110" y="1725145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Ellipse 382"/>
              <p:cNvSpPr>
                <a:spLocks noChangeAspect="1"/>
              </p:cNvSpPr>
              <p:nvPr/>
            </p:nvSpPr>
            <p:spPr>
              <a:xfrm>
                <a:off x="1111783" y="1725145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Ellipse 383"/>
              <p:cNvSpPr>
                <a:spLocks noChangeAspect="1"/>
              </p:cNvSpPr>
              <p:nvPr/>
            </p:nvSpPr>
            <p:spPr>
              <a:xfrm>
                <a:off x="1576456" y="1725145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Ellipse 384"/>
              <p:cNvSpPr>
                <a:spLocks noChangeAspect="1"/>
              </p:cNvSpPr>
              <p:nvPr/>
            </p:nvSpPr>
            <p:spPr>
              <a:xfrm>
                <a:off x="2041129" y="1725145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Ellipse 385"/>
              <p:cNvSpPr>
                <a:spLocks noChangeAspect="1"/>
              </p:cNvSpPr>
              <p:nvPr/>
            </p:nvSpPr>
            <p:spPr>
              <a:xfrm>
                <a:off x="2505801" y="1725145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Ellipse 386"/>
              <p:cNvSpPr>
                <a:spLocks noChangeAspect="1"/>
              </p:cNvSpPr>
              <p:nvPr/>
            </p:nvSpPr>
            <p:spPr>
              <a:xfrm>
                <a:off x="647110" y="217061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Ellipse 387"/>
              <p:cNvSpPr>
                <a:spLocks noChangeAspect="1"/>
              </p:cNvSpPr>
              <p:nvPr/>
            </p:nvSpPr>
            <p:spPr>
              <a:xfrm>
                <a:off x="1111783" y="217061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Ellipse 388"/>
              <p:cNvSpPr>
                <a:spLocks noChangeAspect="1"/>
              </p:cNvSpPr>
              <p:nvPr/>
            </p:nvSpPr>
            <p:spPr>
              <a:xfrm>
                <a:off x="2041129" y="2170619"/>
                <a:ext cx="180000" cy="180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Ellipse 389"/>
              <p:cNvSpPr>
                <a:spLocks noChangeAspect="1"/>
              </p:cNvSpPr>
              <p:nvPr/>
            </p:nvSpPr>
            <p:spPr>
              <a:xfrm>
                <a:off x="2505801" y="2170619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Ellipse 390"/>
              <p:cNvSpPr>
                <a:spLocks noChangeAspect="1"/>
              </p:cNvSpPr>
              <p:nvPr/>
            </p:nvSpPr>
            <p:spPr>
              <a:xfrm>
                <a:off x="647110" y="261609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Ellipse 391"/>
              <p:cNvSpPr>
                <a:spLocks noChangeAspect="1"/>
              </p:cNvSpPr>
              <p:nvPr/>
            </p:nvSpPr>
            <p:spPr>
              <a:xfrm>
                <a:off x="1111783" y="261609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Ellipse 392"/>
              <p:cNvSpPr>
                <a:spLocks noChangeAspect="1"/>
              </p:cNvSpPr>
              <p:nvPr/>
            </p:nvSpPr>
            <p:spPr>
              <a:xfrm>
                <a:off x="1576456" y="261609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Ellipse 393"/>
              <p:cNvSpPr>
                <a:spLocks noChangeAspect="1"/>
              </p:cNvSpPr>
              <p:nvPr/>
            </p:nvSpPr>
            <p:spPr>
              <a:xfrm>
                <a:off x="2041129" y="261609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Ellipse 394"/>
              <p:cNvSpPr>
                <a:spLocks noChangeAspect="1"/>
              </p:cNvSpPr>
              <p:nvPr/>
            </p:nvSpPr>
            <p:spPr>
              <a:xfrm>
                <a:off x="2505801" y="2616093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Ellipse 395"/>
              <p:cNvSpPr>
                <a:spLocks noChangeAspect="1"/>
              </p:cNvSpPr>
              <p:nvPr/>
            </p:nvSpPr>
            <p:spPr>
              <a:xfrm>
                <a:off x="647110" y="306156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Ellipse 396"/>
              <p:cNvSpPr>
                <a:spLocks noChangeAspect="1"/>
              </p:cNvSpPr>
              <p:nvPr/>
            </p:nvSpPr>
            <p:spPr>
              <a:xfrm>
                <a:off x="1111783" y="306156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Ellipse 397"/>
              <p:cNvSpPr>
                <a:spLocks noChangeAspect="1"/>
              </p:cNvSpPr>
              <p:nvPr/>
            </p:nvSpPr>
            <p:spPr>
              <a:xfrm>
                <a:off x="1576456" y="306156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Ellipse 398"/>
              <p:cNvSpPr>
                <a:spLocks noChangeAspect="1"/>
              </p:cNvSpPr>
              <p:nvPr/>
            </p:nvSpPr>
            <p:spPr>
              <a:xfrm>
                <a:off x="2041129" y="306156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Ellipse 399"/>
              <p:cNvSpPr>
                <a:spLocks noChangeAspect="1"/>
              </p:cNvSpPr>
              <p:nvPr/>
            </p:nvSpPr>
            <p:spPr>
              <a:xfrm>
                <a:off x="2505801" y="3061567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1" name="Gruppieren 400"/>
              <p:cNvGrpSpPr/>
              <p:nvPr/>
            </p:nvGrpSpPr>
            <p:grpSpPr>
              <a:xfrm>
                <a:off x="861446" y="1307416"/>
                <a:ext cx="216000" cy="144049"/>
                <a:chOff x="842182" y="1279671"/>
                <a:chExt cx="216000" cy="144049"/>
              </a:xfrm>
            </p:grpSpPr>
            <p:sp>
              <p:nvSpPr>
                <p:cNvPr id="546" name="Ellipse 545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7" name="Ellipse 546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8" name="Abgerundetes Rechteck 547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2" name="Gruppieren 401"/>
              <p:cNvGrpSpPr/>
              <p:nvPr/>
            </p:nvGrpSpPr>
            <p:grpSpPr>
              <a:xfrm>
                <a:off x="1326119" y="1306008"/>
                <a:ext cx="216000" cy="144049"/>
                <a:chOff x="842182" y="1279671"/>
                <a:chExt cx="216000" cy="144049"/>
              </a:xfrm>
            </p:grpSpPr>
            <p:sp>
              <p:nvSpPr>
                <p:cNvPr id="543" name="Ellipse 542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4" name="Ellipse 543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5" name="Abgerundetes Rechteck 544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3" name="Gruppieren 402"/>
              <p:cNvGrpSpPr/>
              <p:nvPr/>
            </p:nvGrpSpPr>
            <p:grpSpPr>
              <a:xfrm>
                <a:off x="1790793" y="1306008"/>
                <a:ext cx="216000" cy="144049"/>
                <a:chOff x="842182" y="1279671"/>
                <a:chExt cx="216000" cy="144049"/>
              </a:xfrm>
            </p:grpSpPr>
            <p:sp>
              <p:nvSpPr>
                <p:cNvPr id="540" name="Ellipse 539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1" name="Ellipse 540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2" name="Abgerundetes Rechteck 541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4" name="Gruppieren 403"/>
              <p:cNvGrpSpPr/>
              <p:nvPr/>
            </p:nvGrpSpPr>
            <p:grpSpPr>
              <a:xfrm>
                <a:off x="2255466" y="1304600"/>
                <a:ext cx="216000" cy="144049"/>
                <a:chOff x="842182" y="1279671"/>
                <a:chExt cx="216000" cy="144049"/>
              </a:xfrm>
            </p:grpSpPr>
            <p:sp>
              <p:nvSpPr>
                <p:cNvPr id="537" name="Ellipse 536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8" name="Ellipse 537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9" name="Abgerundetes Rechteck 538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5" name="Gruppieren 404"/>
              <p:cNvGrpSpPr/>
              <p:nvPr/>
            </p:nvGrpSpPr>
            <p:grpSpPr>
              <a:xfrm>
                <a:off x="859353" y="1733942"/>
                <a:ext cx="216000" cy="144049"/>
                <a:chOff x="842182" y="1279671"/>
                <a:chExt cx="216000" cy="144049"/>
              </a:xfrm>
            </p:grpSpPr>
            <p:sp>
              <p:nvSpPr>
                <p:cNvPr id="534" name="Ellipse 533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5" name="Ellipse 534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6" name="Abgerundetes Rechteck 535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6" name="Gruppieren 405"/>
              <p:cNvGrpSpPr/>
              <p:nvPr/>
            </p:nvGrpSpPr>
            <p:grpSpPr>
              <a:xfrm>
                <a:off x="1324026" y="1732534"/>
                <a:ext cx="216000" cy="144049"/>
                <a:chOff x="842182" y="1279671"/>
                <a:chExt cx="216000" cy="144049"/>
              </a:xfrm>
            </p:grpSpPr>
            <p:sp>
              <p:nvSpPr>
                <p:cNvPr id="531" name="Ellipse 530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2" name="Ellipse 531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3" name="Abgerundetes Rechteck 532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7" name="Gruppieren 406"/>
              <p:cNvGrpSpPr/>
              <p:nvPr/>
            </p:nvGrpSpPr>
            <p:grpSpPr>
              <a:xfrm>
                <a:off x="1788700" y="1732534"/>
                <a:ext cx="216000" cy="144049"/>
                <a:chOff x="842182" y="1279671"/>
                <a:chExt cx="216000" cy="144049"/>
              </a:xfrm>
            </p:grpSpPr>
            <p:sp>
              <p:nvSpPr>
                <p:cNvPr id="528" name="Ellipse 527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9" name="Ellipse 528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0" name="Abgerundetes Rechteck 529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8" name="Gruppieren 407"/>
              <p:cNvGrpSpPr/>
              <p:nvPr/>
            </p:nvGrpSpPr>
            <p:grpSpPr>
              <a:xfrm>
                <a:off x="2253373" y="1731126"/>
                <a:ext cx="216000" cy="144049"/>
                <a:chOff x="842182" y="1279671"/>
                <a:chExt cx="216000" cy="144049"/>
              </a:xfrm>
            </p:grpSpPr>
            <p:sp>
              <p:nvSpPr>
                <p:cNvPr id="525" name="Ellipse 524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" name="Ellipse 525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7" name="Abgerundetes Rechteck 526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9" name="Gruppieren 408"/>
              <p:cNvGrpSpPr/>
              <p:nvPr/>
            </p:nvGrpSpPr>
            <p:grpSpPr>
              <a:xfrm>
                <a:off x="857260" y="2187187"/>
                <a:ext cx="216000" cy="144049"/>
                <a:chOff x="842182" y="1279671"/>
                <a:chExt cx="216000" cy="144049"/>
              </a:xfrm>
            </p:grpSpPr>
            <p:sp>
              <p:nvSpPr>
                <p:cNvPr id="522" name="Ellipse 521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" name="Ellipse 522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Abgerundetes Rechteck 523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0" name="Ellipse 409"/>
              <p:cNvSpPr>
                <a:spLocks noChangeAspect="1"/>
              </p:cNvSpPr>
              <p:nvPr/>
            </p:nvSpPr>
            <p:spPr>
              <a:xfrm>
                <a:off x="1341072" y="2225812"/>
                <a:ext cx="72000" cy="72000"/>
              </a:xfrm>
              <a:prstGeom prst="ellipse">
                <a:avLst/>
              </a:prstGeom>
              <a:solidFill>
                <a:srgbClr val="010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Ellipse 410"/>
              <p:cNvSpPr>
                <a:spLocks noChangeAspect="1"/>
              </p:cNvSpPr>
              <p:nvPr/>
            </p:nvSpPr>
            <p:spPr>
              <a:xfrm>
                <a:off x="1920929" y="2216765"/>
                <a:ext cx="72000" cy="72000"/>
              </a:xfrm>
              <a:prstGeom prst="ellipse">
                <a:avLst/>
              </a:prstGeom>
              <a:solidFill>
                <a:srgbClr val="010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2" name="Gruppieren 411"/>
              <p:cNvGrpSpPr/>
              <p:nvPr/>
            </p:nvGrpSpPr>
            <p:grpSpPr>
              <a:xfrm>
                <a:off x="2251280" y="2184371"/>
                <a:ext cx="216000" cy="144049"/>
                <a:chOff x="842182" y="1279671"/>
                <a:chExt cx="216000" cy="144049"/>
              </a:xfrm>
            </p:grpSpPr>
            <p:sp>
              <p:nvSpPr>
                <p:cNvPr id="519" name="Ellipse 518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0" name="Ellipse 519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" name="Abgerundetes Rechteck 520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3" name="Gruppieren 412"/>
              <p:cNvGrpSpPr/>
              <p:nvPr/>
            </p:nvGrpSpPr>
            <p:grpSpPr>
              <a:xfrm>
                <a:off x="857260" y="2639024"/>
                <a:ext cx="216000" cy="144049"/>
                <a:chOff x="842182" y="1279671"/>
                <a:chExt cx="216000" cy="144049"/>
              </a:xfrm>
            </p:grpSpPr>
            <p:sp>
              <p:nvSpPr>
                <p:cNvPr id="516" name="Ellipse 515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7" name="Ellipse 516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Abgerundetes Rechteck 517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4" name="Gruppieren 413"/>
              <p:cNvGrpSpPr/>
              <p:nvPr/>
            </p:nvGrpSpPr>
            <p:grpSpPr>
              <a:xfrm>
                <a:off x="1321933" y="2637616"/>
                <a:ext cx="216000" cy="144049"/>
                <a:chOff x="842182" y="1279671"/>
                <a:chExt cx="216000" cy="144049"/>
              </a:xfrm>
            </p:grpSpPr>
            <p:sp>
              <p:nvSpPr>
                <p:cNvPr id="513" name="Ellipse 512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Ellipse 513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5" name="Abgerundetes Rechteck 514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5" name="Gruppieren 414"/>
              <p:cNvGrpSpPr/>
              <p:nvPr/>
            </p:nvGrpSpPr>
            <p:grpSpPr>
              <a:xfrm>
                <a:off x="1786607" y="2637616"/>
                <a:ext cx="216000" cy="144049"/>
                <a:chOff x="842182" y="1279671"/>
                <a:chExt cx="216000" cy="144049"/>
              </a:xfrm>
            </p:grpSpPr>
            <p:sp>
              <p:nvSpPr>
                <p:cNvPr id="510" name="Ellipse 509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1" name="Ellipse 510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Abgerundetes Rechteck 511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6" name="Gruppieren 415"/>
              <p:cNvGrpSpPr/>
              <p:nvPr/>
            </p:nvGrpSpPr>
            <p:grpSpPr>
              <a:xfrm>
                <a:off x="2251280" y="2636208"/>
                <a:ext cx="216000" cy="144049"/>
                <a:chOff x="842182" y="1279671"/>
                <a:chExt cx="216000" cy="144049"/>
              </a:xfrm>
            </p:grpSpPr>
            <p:sp>
              <p:nvSpPr>
                <p:cNvPr id="507" name="Ellipse 506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8" name="Ellipse 507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9" name="Abgerundetes Rechteck 508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7" name="Gruppieren 416"/>
              <p:cNvGrpSpPr/>
              <p:nvPr/>
            </p:nvGrpSpPr>
            <p:grpSpPr>
              <a:xfrm>
                <a:off x="857260" y="3086341"/>
                <a:ext cx="216000" cy="144049"/>
                <a:chOff x="842182" y="1279671"/>
                <a:chExt cx="216000" cy="144049"/>
              </a:xfrm>
            </p:grpSpPr>
            <p:sp>
              <p:nvSpPr>
                <p:cNvPr id="504" name="Ellipse 503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5" name="Ellipse 504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6" name="Abgerundetes Rechteck 505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8" name="Gruppieren 417"/>
              <p:cNvGrpSpPr/>
              <p:nvPr/>
            </p:nvGrpSpPr>
            <p:grpSpPr>
              <a:xfrm>
                <a:off x="1321933" y="3084933"/>
                <a:ext cx="216000" cy="144049"/>
                <a:chOff x="842182" y="1279671"/>
                <a:chExt cx="216000" cy="144049"/>
              </a:xfrm>
            </p:grpSpPr>
            <p:sp>
              <p:nvSpPr>
                <p:cNvPr id="501" name="Ellipse 500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2" name="Ellipse 501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3" name="Abgerundetes Rechteck 502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9" name="Gruppieren 418"/>
              <p:cNvGrpSpPr/>
              <p:nvPr/>
            </p:nvGrpSpPr>
            <p:grpSpPr>
              <a:xfrm>
                <a:off x="1786607" y="3084933"/>
                <a:ext cx="216000" cy="144049"/>
                <a:chOff x="842182" y="1279671"/>
                <a:chExt cx="216000" cy="144049"/>
              </a:xfrm>
            </p:grpSpPr>
            <p:sp>
              <p:nvSpPr>
                <p:cNvPr id="498" name="Ellipse 497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9" name="Ellipse 498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Abgerundetes Rechteck 499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0" name="Gruppieren 419"/>
              <p:cNvGrpSpPr/>
              <p:nvPr/>
            </p:nvGrpSpPr>
            <p:grpSpPr>
              <a:xfrm>
                <a:off x="2251280" y="3083525"/>
                <a:ext cx="216000" cy="144049"/>
                <a:chOff x="842182" y="1279671"/>
                <a:chExt cx="216000" cy="144049"/>
              </a:xfrm>
            </p:grpSpPr>
            <p:sp>
              <p:nvSpPr>
                <p:cNvPr id="495" name="Ellipse 494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6" name="Ellipse 495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7" name="Abgerundetes Rechteck 496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1" name="Gruppieren 420"/>
              <p:cNvGrpSpPr/>
              <p:nvPr/>
            </p:nvGrpSpPr>
            <p:grpSpPr>
              <a:xfrm rot="5400000">
                <a:off x="629109" y="1520384"/>
                <a:ext cx="216000" cy="144049"/>
                <a:chOff x="842182" y="1279671"/>
                <a:chExt cx="216000" cy="144049"/>
              </a:xfrm>
            </p:grpSpPr>
            <p:sp>
              <p:nvSpPr>
                <p:cNvPr id="492" name="Ellipse 491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3" name="Ellipse 492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4" name="Abgerundetes Rechteck 493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2" name="Gruppieren 421"/>
              <p:cNvGrpSpPr/>
              <p:nvPr/>
            </p:nvGrpSpPr>
            <p:grpSpPr>
              <a:xfrm rot="5400000">
                <a:off x="625100" y="1968095"/>
                <a:ext cx="216000" cy="144049"/>
                <a:chOff x="842182" y="1279671"/>
                <a:chExt cx="216000" cy="144049"/>
              </a:xfrm>
            </p:grpSpPr>
            <p:sp>
              <p:nvSpPr>
                <p:cNvPr id="489" name="Ellipse 488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0" name="Ellipse 489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1" name="Abgerundetes Rechteck 490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3" name="Gruppieren 422"/>
              <p:cNvGrpSpPr/>
              <p:nvPr/>
            </p:nvGrpSpPr>
            <p:grpSpPr>
              <a:xfrm rot="5400000">
                <a:off x="625100" y="2409094"/>
                <a:ext cx="216000" cy="144049"/>
                <a:chOff x="842182" y="1279671"/>
                <a:chExt cx="216000" cy="144049"/>
              </a:xfrm>
            </p:grpSpPr>
            <p:sp>
              <p:nvSpPr>
                <p:cNvPr id="486" name="Ellipse 485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7" name="Ellipse 486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8" name="Abgerundetes Rechteck 487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4" name="Gruppieren 423"/>
              <p:cNvGrpSpPr/>
              <p:nvPr/>
            </p:nvGrpSpPr>
            <p:grpSpPr>
              <a:xfrm rot="5400000">
                <a:off x="629108" y="2856806"/>
                <a:ext cx="216000" cy="144049"/>
                <a:chOff x="842182" y="1279671"/>
                <a:chExt cx="216000" cy="144049"/>
              </a:xfrm>
            </p:grpSpPr>
            <p:sp>
              <p:nvSpPr>
                <p:cNvPr id="483" name="Ellipse 482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4" name="Ellipse 483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5" name="Abgerundetes Rechteck 484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5" name="Gruppieren 424"/>
              <p:cNvGrpSpPr/>
              <p:nvPr/>
            </p:nvGrpSpPr>
            <p:grpSpPr>
              <a:xfrm rot="5400000">
                <a:off x="1090824" y="1517184"/>
                <a:ext cx="216000" cy="144049"/>
                <a:chOff x="842182" y="1279671"/>
                <a:chExt cx="216000" cy="144049"/>
              </a:xfrm>
            </p:grpSpPr>
            <p:sp>
              <p:nvSpPr>
                <p:cNvPr id="480" name="Ellipse 479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1" name="Ellipse 480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2" name="Abgerundetes Rechteck 481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6" name="Gruppieren 425"/>
              <p:cNvGrpSpPr/>
              <p:nvPr/>
            </p:nvGrpSpPr>
            <p:grpSpPr>
              <a:xfrm rot="5400000">
                <a:off x="1086815" y="1964895"/>
                <a:ext cx="216000" cy="144049"/>
                <a:chOff x="842182" y="1279671"/>
                <a:chExt cx="216000" cy="144049"/>
              </a:xfrm>
            </p:grpSpPr>
            <p:sp>
              <p:nvSpPr>
                <p:cNvPr id="477" name="Ellipse 476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8" name="Ellipse 477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9" name="Abgerundetes Rechteck 478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7" name="Gruppieren 426"/>
              <p:cNvGrpSpPr/>
              <p:nvPr/>
            </p:nvGrpSpPr>
            <p:grpSpPr>
              <a:xfrm rot="5400000">
                <a:off x="1086815" y="2405894"/>
                <a:ext cx="216000" cy="144049"/>
                <a:chOff x="842182" y="1279671"/>
                <a:chExt cx="216000" cy="144049"/>
              </a:xfrm>
            </p:grpSpPr>
            <p:sp>
              <p:nvSpPr>
                <p:cNvPr id="474" name="Ellipse 473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Ellipse 474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Abgerundetes Rechteck 475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8" name="Gruppieren 427"/>
              <p:cNvGrpSpPr/>
              <p:nvPr/>
            </p:nvGrpSpPr>
            <p:grpSpPr>
              <a:xfrm rot="5400000">
                <a:off x="1090823" y="2853606"/>
                <a:ext cx="216000" cy="144049"/>
                <a:chOff x="842182" y="1279671"/>
                <a:chExt cx="216000" cy="144049"/>
              </a:xfrm>
            </p:grpSpPr>
            <p:sp>
              <p:nvSpPr>
                <p:cNvPr id="471" name="Ellipse 470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2" name="Ellipse 471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3" name="Abgerundetes Rechteck 472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9" name="Gruppieren 428"/>
              <p:cNvGrpSpPr/>
              <p:nvPr/>
            </p:nvGrpSpPr>
            <p:grpSpPr>
              <a:xfrm rot="5400000">
                <a:off x="1566551" y="1519009"/>
                <a:ext cx="216000" cy="144049"/>
                <a:chOff x="842182" y="1279671"/>
                <a:chExt cx="216000" cy="144049"/>
              </a:xfrm>
            </p:grpSpPr>
            <p:sp>
              <p:nvSpPr>
                <p:cNvPr id="468" name="Ellipse 467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Ellipse 468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Abgerundetes Rechteck 469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0" name="Ellipse 429"/>
              <p:cNvSpPr>
                <a:spLocks noChangeAspect="1"/>
              </p:cNvSpPr>
              <p:nvPr/>
            </p:nvSpPr>
            <p:spPr>
              <a:xfrm rot="5400000">
                <a:off x="1630534" y="1949884"/>
                <a:ext cx="72000" cy="72000"/>
              </a:xfrm>
              <a:prstGeom prst="ellipse">
                <a:avLst/>
              </a:prstGeom>
              <a:solidFill>
                <a:srgbClr val="010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Ellipse 430"/>
              <p:cNvSpPr>
                <a:spLocks noChangeAspect="1"/>
              </p:cNvSpPr>
              <p:nvPr/>
            </p:nvSpPr>
            <p:spPr>
              <a:xfrm rot="5400000">
                <a:off x="1630534" y="2506066"/>
                <a:ext cx="72000" cy="72000"/>
              </a:xfrm>
              <a:prstGeom prst="ellipse">
                <a:avLst/>
              </a:prstGeom>
              <a:solidFill>
                <a:srgbClr val="010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2" name="Gruppieren 431"/>
              <p:cNvGrpSpPr/>
              <p:nvPr/>
            </p:nvGrpSpPr>
            <p:grpSpPr>
              <a:xfrm rot="5400000">
                <a:off x="1566550" y="2855431"/>
                <a:ext cx="216000" cy="144049"/>
                <a:chOff x="842182" y="1279671"/>
                <a:chExt cx="216000" cy="144049"/>
              </a:xfrm>
            </p:grpSpPr>
            <p:sp>
              <p:nvSpPr>
                <p:cNvPr id="465" name="Ellipse 464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Ellipse 465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Abgerundetes Rechteck 466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3" name="Gruppieren 432"/>
              <p:cNvGrpSpPr/>
              <p:nvPr/>
            </p:nvGrpSpPr>
            <p:grpSpPr>
              <a:xfrm rot="5400000">
                <a:off x="2026439" y="1517184"/>
                <a:ext cx="216000" cy="144049"/>
                <a:chOff x="842182" y="1279671"/>
                <a:chExt cx="216000" cy="144049"/>
              </a:xfrm>
            </p:grpSpPr>
            <p:sp>
              <p:nvSpPr>
                <p:cNvPr id="462" name="Ellipse 461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Ellipse 462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Abgerundetes Rechteck 463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4" name="Gruppieren 433"/>
              <p:cNvGrpSpPr/>
              <p:nvPr/>
            </p:nvGrpSpPr>
            <p:grpSpPr>
              <a:xfrm rot="5400000">
                <a:off x="2022430" y="1964895"/>
                <a:ext cx="216000" cy="144049"/>
                <a:chOff x="842182" y="1279671"/>
                <a:chExt cx="216000" cy="144049"/>
              </a:xfrm>
            </p:grpSpPr>
            <p:sp>
              <p:nvSpPr>
                <p:cNvPr id="459" name="Ellipse 458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Ellipse 459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Abgerundetes Rechteck 460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5" name="Gruppieren 434"/>
              <p:cNvGrpSpPr/>
              <p:nvPr/>
            </p:nvGrpSpPr>
            <p:grpSpPr>
              <a:xfrm rot="5400000">
                <a:off x="2022430" y="2405894"/>
                <a:ext cx="216000" cy="144049"/>
                <a:chOff x="842182" y="1279671"/>
                <a:chExt cx="216000" cy="144049"/>
              </a:xfrm>
            </p:grpSpPr>
            <p:sp>
              <p:nvSpPr>
                <p:cNvPr id="456" name="Ellipse 455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Ellipse 456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Abgerundetes Rechteck 457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6" name="Gruppieren 435"/>
              <p:cNvGrpSpPr/>
              <p:nvPr/>
            </p:nvGrpSpPr>
            <p:grpSpPr>
              <a:xfrm rot="5400000">
                <a:off x="2026438" y="2853606"/>
                <a:ext cx="216000" cy="144049"/>
                <a:chOff x="842182" y="1279671"/>
                <a:chExt cx="216000" cy="144049"/>
              </a:xfrm>
            </p:grpSpPr>
            <p:sp>
              <p:nvSpPr>
                <p:cNvPr id="453" name="Ellipse 452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Ellipse 453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Abgerundetes Rechteck 454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7" name="Gruppieren 436"/>
              <p:cNvGrpSpPr/>
              <p:nvPr/>
            </p:nvGrpSpPr>
            <p:grpSpPr>
              <a:xfrm rot="5400000">
                <a:off x="2489287" y="1524033"/>
                <a:ext cx="216000" cy="144049"/>
                <a:chOff x="842182" y="1279671"/>
                <a:chExt cx="216000" cy="144049"/>
              </a:xfrm>
            </p:grpSpPr>
            <p:sp>
              <p:nvSpPr>
                <p:cNvPr id="450" name="Ellipse 449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Ellipse 450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Abgerundetes Rechteck 451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8" name="Gruppieren 437"/>
              <p:cNvGrpSpPr/>
              <p:nvPr/>
            </p:nvGrpSpPr>
            <p:grpSpPr>
              <a:xfrm rot="5400000">
                <a:off x="2485278" y="1971744"/>
                <a:ext cx="216000" cy="144049"/>
                <a:chOff x="842182" y="1279671"/>
                <a:chExt cx="216000" cy="144049"/>
              </a:xfrm>
            </p:grpSpPr>
            <p:sp>
              <p:nvSpPr>
                <p:cNvPr id="447" name="Ellipse 446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Ellipse 447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Abgerundetes Rechteck 448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9" name="Gruppieren 438"/>
              <p:cNvGrpSpPr/>
              <p:nvPr/>
            </p:nvGrpSpPr>
            <p:grpSpPr>
              <a:xfrm rot="5400000">
                <a:off x="2485278" y="2412743"/>
                <a:ext cx="216000" cy="144049"/>
                <a:chOff x="842182" y="1279671"/>
                <a:chExt cx="216000" cy="144049"/>
              </a:xfrm>
            </p:grpSpPr>
            <p:sp>
              <p:nvSpPr>
                <p:cNvPr id="444" name="Ellipse 443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Ellipse 444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Abgerundetes Rechteck 445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0" name="Gruppieren 439"/>
              <p:cNvGrpSpPr/>
              <p:nvPr/>
            </p:nvGrpSpPr>
            <p:grpSpPr>
              <a:xfrm rot="5400000">
                <a:off x="2489286" y="2860455"/>
                <a:ext cx="216000" cy="144049"/>
                <a:chOff x="842182" y="1279671"/>
                <a:chExt cx="216000" cy="144049"/>
              </a:xfrm>
            </p:grpSpPr>
            <p:sp>
              <p:nvSpPr>
                <p:cNvPr id="441" name="Ellipse 440"/>
                <p:cNvSpPr>
                  <a:spLocks noChangeAspect="1"/>
                </p:cNvSpPr>
                <p:nvPr/>
              </p:nvSpPr>
              <p:spPr>
                <a:xfrm>
                  <a:off x="861321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Ellipse 441"/>
                <p:cNvSpPr>
                  <a:spLocks noChangeAspect="1"/>
                </p:cNvSpPr>
                <p:nvPr/>
              </p:nvSpPr>
              <p:spPr>
                <a:xfrm>
                  <a:off x="976504" y="1319704"/>
                  <a:ext cx="72000" cy="72000"/>
                </a:xfrm>
                <a:prstGeom prst="ellipse">
                  <a:avLst/>
                </a:prstGeom>
                <a:solidFill>
                  <a:srgbClr val="010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Abgerundetes Rechteck 442"/>
                <p:cNvSpPr/>
                <p:nvPr/>
              </p:nvSpPr>
              <p:spPr>
                <a:xfrm>
                  <a:off x="842182" y="1279671"/>
                  <a:ext cx="216000" cy="144049"/>
                </a:xfrm>
                <a:prstGeom prst="roundRect">
                  <a:avLst>
                    <a:gd name="adj" fmla="val 50000"/>
                  </a:avLst>
                </a:prstGeom>
                <a:noFill/>
                <a:ln w="6350">
                  <a:solidFill>
                    <a:srgbClr val="0101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74" name="CustomShape 23"/>
            <p:cNvSpPr/>
            <p:nvPr/>
          </p:nvSpPr>
          <p:spPr>
            <a:xfrm>
              <a:off x="6049538" y="3066084"/>
              <a:ext cx="918120" cy="33655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1" dirty="0" smtClean="0">
                  <a:solidFill>
                    <a:srgbClr val="FF0000"/>
                  </a:solidFill>
                </a:rPr>
                <a:t>NV</a:t>
              </a:r>
              <a:r>
                <a:rPr lang="de-DE" sz="3600" b="1" baseline="30000" dirty="0" smtClean="0">
                  <a:solidFill>
                    <a:srgbClr val="FF0000"/>
                  </a:solidFill>
                </a:rPr>
                <a:t>+</a:t>
              </a:r>
              <a:endParaRPr lang="en-US" sz="36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375" name="Gerade Verbindung mit Pfeil 374"/>
            <p:cNvCxnSpPr/>
            <p:nvPr/>
          </p:nvCxnSpPr>
          <p:spPr>
            <a:xfrm flipV="1">
              <a:off x="6508598" y="1070764"/>
              <a:ext cx="753490" cy="107790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6" name="Ellipse 375"/>
            <p:cNvSpPr>
              <a:spLocks noChangeAspect="1"/>
            </p:cNvSpPr>
            <p:nvPr/>
          </p:nvSpPr>
          <p:spPr>
            <a:xfrm rot="5400000">
              <a:off x="7374772" y="955351"/>
              <a:ext cx="63115" cy="63115"/>
            </a:xfrm>
            <a:prstGeom prst="ellipse">
              <a:avLst/>
            </a:prstGeom>
            <a:solidFill>
              <a:srgbClr val="010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9" name="Picture 2" descr="Nitrogen-vacancy centers in diamond are promising sensors - NK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14" y="5182706"/>
            <a:ext cx="1978476" cy="10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0" name="Grafik 5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466" y="3779952"/>
            <a:ext cx="1413470" cy="1182820"/>
          </a:xfrm>
          <a:prstGeom prst="rect">
            <a:avLst/>
          </a:prstGeom>
        </p:spPr>
      </p:pic>
      <p:sp>
        <p:nvSpPr>
          <p:cNvPr id="551" name="Titel 6"/>
          <p:cNvSpPr txBox="1">
            <a:spLocks/>
          </p:cNvSpPr>
          <p:nvPr/>
        </p:nvSpPr>
        <p:spPr>
          <a:xfrm>
            <a:off x="1121543" y="3141807"/>
            <a:ext cx="1977457" cy="5635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Diamond-based light sources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52" name="Picture 4" descr="Quantum computing: the hype and hop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r="10878"/>
          <a:stretch/>
        </p:blipFill>
        <p:spPr bwMode="auto">
          <a:xfrm>
            <a:off x="4370024" y="3723189"/>
            <a:ext cx="1434007" cy="10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" name="Picture 8" descr="Quantum sensor survives at record-high pressures – Physics Wor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05" y="3770732"/>
            <a:ext cx="1462144" cy="11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4" name="Picture 10" descr="QUANTUM CRYPTOGRAPHY - Datacyp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88" y="5099215"/>
            <a:ext cx="1936430" cy="108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" name="Titel 6"/>
          <p:cNvSpPr txBox="1">
            <a:spLocks/>
          </p:cNvSpPr>
          <p:nvPr/>
        </p:nvSpPr>
        <p:spPr>
          <a:xfrm>
            <a:off x="5028334" y="3075503"/>
            <a:ext cx="1977457" cy="5635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Quantum Technologies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6" name="Titel 6"/>
          <p:cNvSpPr txBox="1">
            <a:spLocks/>
          </p:cNvSpPr>
          <p:nvPr/>
        </p:nvSpPr>
        <p:spPr>
          <a:xfrm>
            <a:off x="8798543" y="3169736"/>
            <a:ext cx="2028943" cy="2776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Possible use as spin coherence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storage for long-lived nuclear spin states due to the absence of an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electronic spin</a:t>
            </a:r>
          </a:p>
          <a:p>
            <a:pPr algn="ctr"/>
            <a:r>
              <a:rPr lang="de-DE" sz="2000" b="1" dirty="0" smtClean="0">
                <a:solidFill>
                  <a:schemeClr val="bg1"/>
                </a:solidFill>
                <a:latin typeface="+mn-lt"/>
              </a:rPr>
              <a:t>„Quantum Memory“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780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/>
      <p:bldP spid="555" grpId="0"/>
      <p:bldP spid="5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22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Defects in Diamond Revealed by PALS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29559" y="1122855"/>
            <a:ext cx="6130234" cy="4563060"/>
            <a:chOff x="241069" y="1369847"/>
            <a:chExt cx="6130234" cy="456306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069" y="1369847"/>
              <a:ext cx="6130234" cy="4563060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/>
            <a:srcRect b="19646"/>
            <a:stretch/>
          </p:blipFill>
          <p:spPr>
            <a:xfrm>
              <a:off x="2373328" y="3424164"/>
              <a:ext cx="3593265" cy="1710469"/>
            </a:xfrm>
            <a:prstGeom prst="rect">
              <a:avLst/>
            </a:prstGeom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l="68744" t="52386" b="-1"/>
          <a:stretch/>
        </p:blipFill>
        <p:spPr>
          <a:xfrm>
            <a:off x="6525984" y="835509"/>
            <a:ext cx="5135072" cy="5042497"/>
          </a:xfrm>
          <a:prstGeom prst="rect">
            <a:avLst/>
          </a:prstGeom>
        </p:spPr>
      </p:pic>
      <p:sp>
        <p:nvSpPr>
          <p:cNvPr id="12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3" name="Rechteck 2"/>
          <p:cNvSpPr/>
          <p:nvPr/>
        </p:nvSpPr>
        <p:spPr>
          <a:xfrm>
            <a:off x="597133" y="5685915"/>
            <a:ext cx="8350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[2] M. Dickmann, et al. "Ab Initio Calculations of Positron Lifetimes in Diamond: The Bulk, Vacancies and Grain Boundary." Solid State Phenomena 374 (2025): 145-153.</a:t>
            </a:r>
          </a:p>
        </p:txBody>
      </p:sp>
    </p:spTree>
    <p:extLst>
      <p:ext uri="{BB962C8B-B14F-4D97-AF65-F5344CB8AC3E}">
        <p14:creationId xmlns:p14="http://schemas.microsoft.com/office/powerpoint/2010/main" val="17688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23</a:t>
            </a:fld>
            <a:endParaRPr lang="en-US" sz="1600" dirty="0"/>
          </a:p>
        </p:txBody>
      </p:sp>
      <p:sp>
        <p:nvSpPr>
          <p:cNvPr id="12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9" y="1041713"/>
            <a:ext cx="5128514" cy="4157260"/>
          </a:xfrm>
          <a:prstGeom prst="rect">
            <a:avLst/>
          </a:prstGeom>
        </p:spPr>
      </p:pic>
      <p:sp>
        <p:nvSpPr>
          <p:cNvPr id="17" name="Titel 6"/>
          <p:cNvSpPr txBox="1">
            <a:spLocks/>
          </p:cNvSpPr>
          <p:nvPr/>
        </p:nvSpPr>
        <p:spPr>
          <a:xfrm>
            <a:off x="45228" y="-70168"/>
            <a:ext cx="12146772" cy="715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Doppler-Broadening Spectroscopy with </a:t>
            </a:r>
            <a:r>
              <a:rPr lang="en-US" sz="3600" i="1" dirty="0" smtClean="0">
                <a:solidFill>
                  <a:schemeClr val="bg1"/>
                </a:solidFill>
              </a:rPr>
              <a:t>in situ </a:t>
            </a:r>
            <a:r>
              <a:rPr lang="en-US" sz="3600" dirty="0" smtClean="0">
                <a:solidFill>
                  <a:schemeClr val="bg1"/>
                </a:solidFill>
              </a:rPr>
              <a:t>light illumination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913" y="911326"/>
            <a:ext cx="6456772" cy="4634079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1202515" y="5675792"/>
            <a:ext cx="8364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[3] M. Dickmann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et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al. "Identification and Reversible Optical Switching of NV</a:t>
            </a:r>
            <a:r>
              <a:rPr lang="en-US" sz="1400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+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Centers in Diamond." Advanced Functional Materials (2025): 2500817.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629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24</a:t>
            </a:fld>
            <a:endParaRPr lang="en-US" sz="1600" dirty="0"/>
          </a:p>
        </p:txBody>
      </p:sp>
      <p:sp>
        <p:nvSpPr>
          <p:cNvPr id="12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17" name="Titel 6"/>
          <p:cNvSpPr txBox="1">
            <a:spLocks/>
          </p:cNvSpPr>
          <p:nvPr/>
        </p:nvSpPr>
        <p:spPr>
          <a:xfrm>
            <a:off x="45228" y="-70168"/>
            <a:ext cx="12146772" cy="715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Concentration of Defects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426" y="0"/>
            <a:ext cx="5673084" cy="61156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37" y="644992"/>
            <a:ext cx="5213991" cy="489592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0721" y="5688421"/>
            <a:ext cx="6979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[4]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M. Dickmann, et al. “Defect evolution in nitrogen-implanted CVD diamond during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thermal annealing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”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Materials &amp;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Design 262 (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2026) 115422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606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25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Content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el 6"/>
          <p:cNvSpPr txBox="1">
            <a:spLocks/>
          </p:cNvSpPr>
          <p:nvPr/>
        </p:nvSpPr>
        <p:spPr>
          <a:xfrm>
            <a:off x="2110833" y="1493550"/>
            <a:ext cx="8321964" cy="308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5F5F5F"/>
                </a:solidFill>
                <a:latin typeface="+mn-lt"/>
              </a:rPr>
              <a:t>Principles of Positron (Lifetime) Spectroscopy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Positrons </a:t>
            </a:r>
            <a:r>
              <a:rPr lang="en-US" sz="2400" dirty="0">
                <a:solidFill>
                  <a:srgbClr val="5F5F5F"/>
                </a:solidFill>
                <a:latin typeface="+mn-lt"/>
              </a:rPr>
              <a:t>in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Matter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Depth-resolved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PALS</a:t>
            </a:r>
            <a:endParaRPr lang="en-US" sz="2400" dirty="0" smtClean="0">
              <a:solidFill>
                <a:srgbClr val="5F5F5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Pulsed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Positron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Beam Facilities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in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Germany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Selection of Investigated Materials using 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PALS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accent2"/>
                </a:solidFill>
                <a:latin typeface="+mn-lt"/>
              </a:rPr>
              <a:t>NV Centers in Diamond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+mn-lt"/>
              </a:rPr>
              <a:t>Fusion Materials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Polymers</a:t>
            </a:r>
            <a:endParaRPr lang="en-US" sz="2400" dirty="0" smtClean="0">
              <a:solidFill>
                <a:srgbClr val="5F5F5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9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26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Materials for Fusion Reactors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ASDEX Upgr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3" y="924000"/>
            <a:ext cx="6743700" cy="34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83" y="4678730"/>
            <a:ext cx="6743700" cy="142875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492181" y="1203932"/>
            <a:ext cx="43577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222222"/>
                </a:solidFill>
                <a:latin typeface="+mj-lt"/>
              </a:rPr>
              <a:t>Tungsten as “first wall” material in fusion technology</a:t>
            </a:r>
          </a:p>
          <a:p>
            <a:endParaRPr lang="de-DE" sz="2000" b="1" dirty="0" smtClean="0">
              <a:solidFill>
                <a:srgbClr val="22222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222222"/>
                </a:solidFill>
                <a:latin typeface="+mj-lt"/>
              </a:rPr>
              <a:t>High </a:t>
            </a:r>
            <a:r>
              <a:rPr lang="en-US" sz="2000" dirty="0" smtClean="0">
                <a:solidFill>
                  <a:srgbClr val="222222"/>
                </a:solidFill>
                <a:latin typeface="+mj-lt"/>
              </a:rPr>
              <a:t>melting temperature (3442 °C)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22222"/>
                </a:solidFill>
                <a:latin typeface="+mj-lt"/>
              </a:rPr>
              <a:t>Low sputtering yield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22222"/>
                </a:solidFill>
                <a:latin typeface="+mj-lt"/>
              </a:rPr>
              <a:t>High thermal conductivity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22222"/>
                </a:solidFill>
                <a:latin typeface="+mj-lt"/>
              </a:rPr>
              <a:t>Low tritium retention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22222"/>
                </a:solidFill>
                <a:latin typeface="+mj-lt"/>
              </a:rPr>
              <a:t>High radiation resistance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222222"/>
                </a:solidFill>
                <a:latin typeface="+mj-lt"/>
              </a:rPr>
              <a:t>Low </a:t>
            </a:r>
            <a:r>
              <a:rPr lang="en-US" sz="2000" dirty="0" smtClean="0">
                <a:solidFill>
                  <a:srgbClr val="222222"/>
                </a:solidFill>
                <a:latin typeface="+mj-lt"/>
              </a:rPr>
              <a:t>neutron activation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dirty="0">
              <a:solidFill>
                <a:srgbClr val="222222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Future applications in ITER and Wendelstein7-X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71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27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8" y="120349"/>
            <a:ext cx="11207219" cy="4058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Deuterium Trapping by Deformation-induced </a:t>
            </a:r>
            <a:r>
              <a:rPr lang="en-US" sz="3200" dirty="0">
                <a:solidFill>
                  <a:schemeClr val="bg1"/>
                </a:solidFill>
              </a:rPr>
              <a:t>D</a:t>
            </a:r>
            <a:r>
              <a:rPr lang="en-US" sz="3200" dirty="0" smtClean="0">
                <a:solidFill>
                  <a:schemeClr val="bg1"/>
                </a:solidFill>
              </a:rPr>
              <a:t>efects in Tungsten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14639" y="5705094"/>
            <a:ext cx="5982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[5] M. </a:t>
            </a:r>
            <a:r>
              <a:rPr lang="en-U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Zibrov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et al. "Deuterium trapping by deformation-induced defects in tungsten." Nuclear Fusion 59.10 (2019): 106056.</a:t>
            </a:r>
            <a:endParaRPr lang="en-US" sz="1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814" y="1244504"/>
            <a:ext cx="3295650" cy="428625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41069" y="1244504"/>
            <a:ext cx="395130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Recrystallized W samples were subjected to 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tensile deformations </a:t>
            </a:r>
            <a:r>
              <a:rPr lang="en-US" sz="1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at temperatures 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of 573 K and 873 K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to strains in the range 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of 3%–38</a:t>
            </a:r>
            <a:r>
              <a:rPr lang="en-US" sz="1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%.</a:t>
            </a:r>
            <a:br>
              <a:rPr lang="en-US" sz="1400" b="1" dirty="0" smtClean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en-US" sz="1400" b="1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The introduced defects were 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decorated with </a:t>
            </a:r>
            <a:r>
              <a:rPr lang="en-US" sz="1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deuterium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by exposure to a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low-flux deuterium plasma</a:t>
            </a:r>
            <a:b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en-US" sz="14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The 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dislocation </a:t>
            </a:r>
            <a:r>
              <a:rPr lang="en-US" sz="1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density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measured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by transmission electron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microscopy</a:t>
            </a:r>
            <a:b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en-US" sz="14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The </a:t>
            </a:r>
            <a:r>
              <a:rPr lang="en-US" sz="1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vacancy landscape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was investigated by positron lifetime spectroscopy</a:t>
            </a:r>
            <a:b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en-US" sz="14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Deuterium 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retention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in the samples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was studied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using nuclear reaction analysis and thermal desorption spectroscopy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11" name="Rechteck 10"/>
          <p:cNvSpPr/>
          <p:nvPr/>
        </p:nvSpPr>
        <p:spPr>
          <a:xfrm>
            <a:off x="1281348" y="643701"/>
            <a:ext cx="4017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“Where does the deuterium go?”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199" y="1215938"/>
            <a:ext cx="3215120" cy="4343833"/>
          </a:xfrm>
          <a:prstGeom prst="rect">
            <a:avLst/>
          </a:prstGeom>
        </p:spPr>
      </p:pic>
      <p:sp>
        <p:nvSpPr>
          <p:cNvPr id="13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05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28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Content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el 6"/>
          <p:cNvSpPr txBox="1">
            <a:spLocks/>
          </p:cNvSpPr>
          <p:nvPr/>
        </p:nvSpPr>
        <p:spPr>
          <a:xfrm>
            <a:off x="2110833" y="1493550"/>
            <a:ext cx="8321964" cy="308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5F5F5F"/>
                </a:solidFill>
                <a:latin typeface="+mn-lt"/>
              </a:rPr>
              <a:t>Principles of Positron (Lifetime) Spectroscopy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Positrons </a:t>
            </a:r>
            <a:r>
              <a:rPr lang="en-US" sz="2400" dirty="0">
                <a:solidFill>
                  <a:srgbClr val="5F5F5F"/>
                </a:solidFill>
                <a:latin typeface="+mn-lt"/>
              </a:rPr>
              <a:t>in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Matter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Depth-resolved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PALS</a:t>
            </a:r>
            <a:endParaRPr lang="en-US" sz="2400" dirty="0" smtClean="0">
              <a:solidFill>
                <a:srgbClr val="5F5F5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Pulsed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Positron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Beam Facilities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in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Germany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Selection of Investigated Materials using 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</a:rPr>
              <a:t>PALS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accent2"/>
                </a:solidFill>
                <a:latin typeface="+mn-lt"/>
              </a:rPr>
              <a:t>NV Centers in Diamond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accent2"/>
                </a:solidFill>
                <a:latin typeface="+mn-lt"/>
              </a:rPr>
              <a:t>Fusion Materials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/>
                </a:solidFill>
                <a:latin typeface="+mn-lt"/>
              </a:rPr>
              <a:t>Polymers</a:t>
            </a:r>
            <a:endParaRPr lang="en-US" sz="2400" dirty="0" smtClean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79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29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Porosimetry of Polymers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pic>
        <p:nvPicPr>
          <p:cNvPr id="23" name="Grafik 22"/>
          <p:cNvPicPr/>
          <p:nvPr/>
        </p:nvPicPr>
        <p:blipFill>
          <a:blip r:embed="rId2"/>
          <a:stretch/>
        </p:blipFill>
        <p:spPr>
          <a:xfrm>
            <a:off x="1636732" y="835509"/>
            <a:ext cx="8011273" cy="531244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8198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3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Content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el 6"/>
          <p:cNvSpPr txBox="1">
            <a:spLocks/>
          </p:cNvSpPr>
          <p:nvPr/>
        </p:nvSpPr>
        <p:spPr>
          <a:xfrm>
            <a:off x="2110833" y="1493550"/>
            <a:ext cx="8321964" cy="308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Principles of Positron (Lifetime) Spectroscopy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/>
                </a:solidFill>
                <a:latin typeface="+mn-lt"/>
              </a:rPr>
              <a:t>Positrons </a:t>
            </a:r>
            <a:r>
              <a:rPr lang="en-US" sz="2400" dirty="0">
                <a:solidFill>
                  <a:schemeClr val="accent1"/>
                </a:solidFill>
                <a:latin typeface="+mn-lt"/>
              </a:rPr>
              <a:t>in </a:t>
            </a:r>
            <a:r>
              <a:rPr lang="en-US" sz="2400" dirty="0" smtClean="0">
                <a:solidFill>
                  <a:schemeClr val="accent1"/>
                </a:solidFill>
                <a:latin typeface="+mn-lt"/>
              </a:rPr>
              <a:t>Matter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Depth-resolved</a:t>
            </a:r>
            <a:r>
              <a:rPr lang="de-DE" sz="2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 PALS</a:t>
            </a:r>
            <a:endParaRPr lang="en-US" sz="2400" dirty="0" smtClean="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Pulsed</a:t>
            </a:r>
            <a:r>
              <a:rPr lang="de-DE" sz="2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 Positron </a:t>
            </a:r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Beam Facilities</a:t>
            </a:r>
            <a:r>
              <a:rPr lang="de-DE" sz="2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 in </a:t>
            </a:r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Germany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  <a:p>
            <a:r>
              <a:rPr lang="en-US" sz="24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Selection of Investigated Materials using </a:t>
            </a:r>
            <a:r>
              <a:rPr lang="de-DE" sz="24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PALS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NV Centers in Diamond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Fusion Materials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Polymers</a:t>
            </a:r>
            <a:endParaRPr lang="en-US" sz="2400" dirty="0" smtClean="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710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30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Applications of Nano-porous Polymers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7" name="Titel 6"/>
          <p:cNvSpPr txBox="1">
            <a:spLocks/>
          </p:cNvSpPr>
          <p:nvPr/>
        </p:nvSpPr>
        <p:spPr>
          <a:xfrm>
            <a:off x="2797086" y="710035"/>
            <a:ext cx="2088866" cy="5635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000" b="1" dirty="0">
                <a:solidFill>
                  <a:schemeClr val="bg1"/>
                </a:solidFill>
                <a:latin typeface="+mn-lt"/>
              </a:rPr>
              <a:t>Filter </a:t>
            </a:r>
            <a:r>
              <a:rPr lang="de-DE" sz="2000" b="1" dirty="0" smtClean="0">
                <a:solidFill>
                  <a:schemeClr val="bg1"/>
                </a:solidFill>
                <a:latin typeface="+mn-lt"/>
              </a:rPr>
              <a:t>Materials</a:t>
            </a:r>
            <a:endParaRPr lang="de-DE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2" descr="Doosan Enerbility to Build Seawater Desalination Plant in Saud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4" y="4209896"/>
            <a:ext cx="267652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6"/>
          <p:cNvSpPr txBox="1">
            <a:spLocks/>
          </p:cNvSpPr>
          <p:nvPr/>
        </p:nvSpPr>
        <p:spPr>
          <a:xfrm>
            <a:off x="568165" y="3893574"/>
            <a:ext cx="2539602" cy="316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Desalination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4" descr="Southeast Water Purification Plant Phase I, TX - Ferrov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19" y="420989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6"/>
          <p:cNvSpPr txBox="1">
            <a:spLocks/>
          </p:cNvSpPr>
          <p:nvPr/>
        </p:nvSpPr>
        <p:spPr>
          <a:xfrm>
            <a:off x="3841519" y="3893574"/>
            <a:ext cx="2539602" cy="316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Purification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8" descr="Biodegradable Food Packaging Extending Food Shelf 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835" y="4209896"/>
            <a:ext cx="2566727" cy="19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6"/>
          <p:cNvSpPr txBox="1">
            <a:spLocks/>
          </p:cNvSpPr>
          <p:nvPr/>
        </p:nvSpPr>
        <p:spPr>
          <a:xfrm>
            <a:off x="8508989" y="3441290"/>
            <a:ext cx="2776417" cy="7200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Degradable Packaging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Picture 10" descr="Water-solubility-driven separation of gases using graphen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34" y="1397756"/>
            <a:ext cx="4545325" cy="237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ydrogen storage in metal–organic frameworks - Chemical Society Reviews  (RSC Publishing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01" y="1351355"/>
            <a:ext cx="4441705" cy="21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6"/>
          <p:cNvSpPr txBox="1">
            <a:spLocks/>
          </p:cNvSpPr>
          <p:nvPr/>
        </p:nvSpPr>
        <p:spPr>
          <a:xfrm>
            <a:off x="7759867" y="1160353"/>
            <a:ext cx="2539602" cy="316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000" b="1" dirty="0" smtClean="0">
                <a:solidFill>
                  <a:schemeClr val="bg1"/>
                </a:solidFill>
                <a:latin typeface="+mn-lt"/>
              </a:rPr>
              <a:t>Gas Storage</a:t>
            </a:r>
            <a:endParaRPr lang="de-DE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98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31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Formation of Positronium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grpSp>
        <p:nvGrpSpPr>
          <p:cNvPr id="7" name="Gruppieren 20"/>
          <p:cNvGrpSpPr/>
          <p:nvPr/>
        </p:nvGrpSpPr>
        <p:grpSpPr>
          <a:xfrm>
            <a:off x="3623840" y="4119775"/>
            <a:ext cx="1991520" cy="1551240"/>
            <a:chOff x="2249280" y="4014720"/>
            <a:chExt cx="1991520" cy="1551240"/>
          </a:xfrm>
        </p:grpSpPr>
        <p:sp>
          <p:nvSpPr>
            <p:cNvPr id="9" name="Ellipse 7"/>
            <p:cNvSpPr/>
            <p:nvPr/>
          </p:nvSpPr>
          <p:spPr>
            <a:xfrm>
              <a:off x="2520720" y="4107600"/>
              <a:ext cx="1451880" cy="1388520"/>
            </a:xfrm>
            <a:prstGeom prst="ellipse">
              <a:avLst/>
            </a:prstGeom>
            <a:solidFill>
              <a:srgbClr val="FFFFFF"/>
            </a:solidFill>
            <a:ln w="25560" cap="rnd">
              <a:solidFill>
                <a:srgbClr val="000000"/>
              </a:solidFill>
              <a:custDash>
                <a:ds d="213000" sp="71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Gerade Verbindung mit Pfeil 11"/>
            <p:cNvSpPr/>
            <p:nvPr/>
          </p:nvSpPr>
          <p:spPr>
            <a:xfrm>
              <a:off x="2520720" y="4014720"/>
              <a:ext cx="360" cy="1095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F05C34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Ellipse 9"/>
            <p:cNvSpPr/>
            <p:nvPr/>
          </p:nvSpPr>
          <p:spPr>
            <a:xfrm>
              <a:off x="2249280" y="4213080"/>
              <a:ext cx="539640" cy="539640"/>
            </a:xfrm>
            <a:prstGeom prst="ellipse">
              <a:avLst/>
            </a:prstGeom>
            <a:solidFill>
              <a:srgbClr val="F05C34"/>
            </a:solidFill>
            <a:ln w="25560">
              <a:solidFill>
                <a:srgbClr val="F05C3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0" rIns="90000" bIns="180000" anchor="ctr" anchorCtr="1">
              <a:noAutofit/>
            </a:bodyPr>
            <a:lstStyle/>
            <a:p>
              <a:pPr algn="ctr">
                <a:lnSpc>
                  <a:spcPct val="150000"/>
                </a:lnSpc>
                <a:buNone/>
                <a:tabLst>
                  <a:tab pos="0" algn="l"/>
                </a:tabLst>
              </a:pPr>
              <a:r>
                <a:rPr lang="en-US" sz="2400" b="1" strike="noStrike" spc="-1">
                  <a:solidFill>
                    <a:srgbClr val="FFFFFF"/>
                  </a:solidFill>
                </a:rPr>
                <a:t>+</a:t>
              </a:r>
              <a:endParaRPr lang="en-US" sz="2400" b="0" strike="noStrike" spc="-1"/>
            </a:p>
          </p:txBody>
        </p:sp>
        <p:sp>
          <p:nvSpPr>
            <p:cNvPr id="13" name="Gerade Verbindung mit Pfeil 14"/>
            <p:cNvSpPr/>
            <p:nvPr/>
          </p:nvSpPr>
          <p:spPr>
            <a:xfrm>
              <a:off x="3988080" y="4470840"/>
              <a:ext cx="360" cy="1095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92D05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Ellipse 8"/>
            <p:cNvSpPr/>
            <p:nvPr/>
          </p:nvSpPr>
          <p:spPr>
            <a:xfrm>
              <a:off x="3701160" y="4818600"/>
              <a:ext cx="539640" cy="539640"/>
            </a:xfrm>
            <a:prstGeom prst="ellipse">
              <a:avLst/>
            </a:prstGeom>
            <a:solidFill>
              <a:srgbClr val="92D050"/>
            </a:solidFill>
            <a:ln w="25560">
              <a:solidFill>
                <a:srgbClr val="92D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0" rIns="90000" bIns="180000" anchor="ctr" anchorCtr="1">
              <a:noAutofit/>
            </a:bodyPr>
            <a:lstStyle/>
            <a:p>
              <a:pPr algn="ctr">
                <a:lnSpc>
                  <a:spcPct val="150000"/>
                </a:lnSpc>
                <a:buNone/>
                <a:tabLst>
                  <a:tab pos="0" algn="l"/>
                </a:tabLst>
              </a:pPr>
              <a:r>
                <a:rPr lang="en-US" sz="2400" b="1" strike="noStrike" spc="-1">
                  <a:solidFill>
                    <a:srgbClr val="000000"/>
                  </a:solidFill>
                </a:rPr>
                <a:t>-</a:t>
              </a:r>
              <a:endParaRPr lang="en-US" sz="2400" b="0" strike="noStrike" spc="-1"/>
            </a:p>
          </p:txBody>
        </p:sp>
      </p:grpSp>
      <p:grpSp>
        <p:nvGrpSpPr>
          <p:cNvPr id="15" name="Gruppieren 21"/>
          <p:cNvGrpSpPr/>
          <p:nvPr/>
        </p:nvGrpSpPr>
        <p:grpSpPr>
          <a:xfrm>
            <a:off x="7108640" y="4041295"/>
            <a:ext cx="1960920" cy="1679760"/>
            <a:chOff x="5734080" y="3936240"/>
            <a:chExt cx="1960920" cy="1679760"/>
          </a:xfrm>
        </p:grpSpPr>
        <p:sp>
          <p:nvSpPr>
            <p:cNvPr id="16" name="Ellipse 15"/>
            <p:cNvSpPr/>
            <p:nvPr/>
          </p:nvSpPr>
          <p:spPr>
            <a:xfrm>
              <a:off x="5958000" y="4176720"/>
              <a:ext cx="1451880" cy="1388520"/>
            </a:xfrm>
            <a:prstGeom prst="ellipse">
              <a:avLst/>
            </a:prstGeom>
            <a:solidFill>
              <a:srgbClr val="FFFFFF"/>
            </a:solidFill>
            <a:ln w="25560" cap="rnd">
              <a:solidFill>
                <a:srgbClr val="000000"/>
              </a:solidFill>
              <a:custDash>
                <a:ds d="213000" sp="71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Gerade Verbindung mit Pfeil 16"/>
            <p:cNvSpPr/>
            <p:nvPr/>
          </p:nvSpPr>
          <p:spPr>
            <a:xfrm>
              <a:off x="5983920" y="3936240"/>
              <a:ext cx="360" cy="1095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F05C34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Ellipse 17"/>
            <p:cNvSpPr/>
            <p:nvPr/>
          </p:nvSpPr>
          <p:spPr>
            <a:xfrm>
              <a:off x="5734080" y="4263120"/>
              <a:ext cx="539640" cy="539640"/>
            </a:xfrm>
            <a:prstGeom prst="ellipse">
              <a:avLst/>
            </a:prstGeom>
            <a:solidFill>
              <a:srgbClr val="F05C34"/>
            </a:solidFill>
            <a:ln w="25560">
              <a:solidFill>
                <a:srgbClr val="F05C3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0" rIns="90000" bIns="180000" anchor="ctr" anchorCtr="1">
              <a:noAutofit/>
            </a:bodyPr>
            <a:lstStyle/>
            <a:p>
              <a:pPr algn="ctr">
                <a:lnSpc>
                  <a:spcPct val="150000"/>
                </a:lnSpc>
                <a:buNone/>
                <a:tabLst>
                  <a:tab pos="0" algn="l"/>
                </a:tabLst>
              </a:pPr>
              <a:r>
                <a:rPr lang="en-US" sz="2400" b="1" strike="noStrike" spc="-1" dirty="0">
                  <a:solidFill>
                    <a:srgbClr val="FFFFFF"/>
                  </a:solidFill>
                </a:rPr>
                <a:t>+</a:t>
              </a:r>
              <a:endParaRPr lang="en-US" sz="2400" b="0" strike="noStrike" spc="-1" dirty="0"/>
            </a:p>
          </p:txBody>
        </p:sp>
        <p:sp>
          <p:nvSpPr>
            <p:cNvPr id="19" name="Gerade Verbindung mit Pfeil 18"/>
            <p:cNvSpPr/>
            <p:nvPr/>
          </p:nvSpPr>
          <p:spPr>
            <a:xfrm>
              <a:off x="7434000" y="4520880"/>
              <a:ext cx="360" cy="1095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92D05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Ellipse 19"/>
            <p:cNvSpPr/>
            <p:nvPr/>
          </p:nvSpPr>
          <p:spPr>
            <a:xfrm>
              <a:off x="7155360" y="4868640"/>
              <a:ext cx="539640" cy="539640"/>
            </a:xfrm>
            <a:prstGeom prst="ellipse">
              <a:avLst/>
            </a:prstGeom>
            <a:solidFill>
              <a:srgbClr val="92D050"/>
            </a:solidFill>
            <a:ln w="25560">
              <a:solidFill>
                <a:srgbClr val="92D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0" rIns="90000" bIns="180000" anchor="ctr" anchorCtr="1">
              <a:noAutofit/>
            </a:bodyPr>
            <a:lstStyle/>
            <a:p>
              <a:pPr algn="ctr">
                <a:lnSpc>
                  <a:spcPct val="150000"/>
                </a:lnSpc>
                <a:buNone/>
                <a:tabLst>
                  <a:tab pos="0" algn="l"/>
                </a:tabLst>
              </a:pPr>
              <a:r>
                <a:rPr lang="en-US" sz="2400" b="1" strike="noStrike" spc="-1">
                  <a:solidFill>
                    <a:srgbClr val="000000"/>
                  </a:solidFill>
                </a:rPr>
                <a:t>-</a:t>
              </a:r>
              <a:endParaRPr lang="en-US" sz="2400" b="0" strike="noStrike" spc="-1"/>
            </a:p>
          </p:txBody>
        </p:sp>
      </p:grpSp>
      <p:sp>
        <p:nvSpPr>
          <p:cNvPr id="21" name="Textfeld 22"/>
          <p:cNvSpPr/>
          <p:nvPr/>
        </p:nvSpPr>
        <p:spPr>
          <a:xfrm>
            <a:off x="2950640" y="3621671"/>
            <a:ext cx="3511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</a:rPr>
              <a:t>Para-Positronium</a:t>
            </a:r>
            <a:endParaRPr lang="en-US" sz="1800" b="0" strike="noStrike" spc="-1"/>
          </a:p>
        </p:txBody>
      </p:sp>
      <p:sp>
        <p:nvSpPr>
          <p:cNvPr id="22" name="Textfeld 23"/>
          <p:cNvSpPr/>
          <p:nvPr/>
        </p:nvSpPr>
        <p:spPr>
          <a:xfrm>
            <a:off x="6214760" y="3621671"/>
            <a:ext cx="3511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</a:rPr>
              <a:t>Ortho-Positronium</a:t>
            </a:r>
            <a:endParaRPr lang="en-US" sz="1800" b="0" strike="noStrike" spc="-1"/>
          </a:p>
        </p:txBody>
      </p:sp>
      <p:sp>
        <p:nvSpPr>
          <p:cNvPr id="25" name="Textfeld 24"/>
          <p:cNvSpPr/>
          <p:nvPr/>
        </p:nvSpPr>
        <p:spPr>
          <a:xfrm>
            <a:off x="4088600" y="4752655"/>
            <a:ext cx="10296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</a:rPr>
              <a:t>S = 0</a:t>
            </a:r>
            <a:endParaRPr lang="en-US" sz="1800" b="0" strike="noStrike" spc="-1"/>
          </a:p>
        </p:txBody>
      </p:sp>
      <p:sp>
        <p:nvSpPr>
          <p:cNvPr id="26" name="Textfeld 25"/>
          <p:cNvSpPr/>
          <p:nvPr/>
        </p:nvSpPr>
        <p:spPr>
          <a:xfrm>
            <a:off x="7589600" y="4752655"/>
            <a:ext cx="970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</a:rPr>
              <a:t>S = 1</a:t>
            </a:r>
            <a:endParaRPr lang="en-US" sz="1800" b="0" strike="noStrike" spc="-1"/>
          </a:p>
        </p:txBody>
      </p:sp>
      <p:sp>
        <p:nvSpPr>
          <p:cNvPr id="27" name="Rechteck 26"/>
          <p:cNvSpPr/>
          <p:nvPr/>
        </p:nvSpPr>
        <p:spPr>
          <a:xfrm>
            <a:off x="2652750" y="1419615"/>
            <a:ext cx="6696000" cy="194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Ellipse 27"/>
          <p:cNvSpPr/>
          <p:nvPr/>
        </p:nvSpPr>
        <p:spPr>
          <a:xfrm>
            <a:off x="5028750" y="1563615"/>
            <a:ext cx="2160000" cy="1440000"/>
          </a:xfrm>
          <a:prstGeom prst="ellipse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Ellipse 28"/>
          <p:cNvSpPr/>
          <p:nvPr/>
        </p:nvSpPr>
        <p:spPr>
          <a:xfrm rot="19904400">
            <a:off x="7824870" y="1974375"/>
            <a:ext cx="1435320" cy="1224000"/>
          </a:xfrm>
          <a:prstGeom prst="ellipse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Ellipse 29"/>
          <p:cNvSpPr/>
          <p:nvPr/>
        </p:nvSpPr>
        <p:spPr>
          <a:xfrm rot="21009600">
            <a:off x="3078990" y="1788255"/>
            <a:ext cx="837000" cy="1296000"/>
          </a:xfrm>
          <a:prstGeom prst="ellipse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124"/>
          <p:cNvSpPr/>
          <p:nvPr/>
        </p:nvSpPr>
        <p:spPr>
          <a:xfrm>
            <a:off x="4956750" y="1779615"/>
            <a:ext cx="216000" cy="216000"/>
          </a:xfrm>
          <a:prstGeom prst="ellipse">
            <a:avLst/>
          </a:prstGeom>
          <a:solidFill>
            <a:srgbClr val="92D05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124"/>
          <p:cNvSpPr/>
          <p:nvPr/>
        </p:nvSpPr>
        <p:spPr>
          <a:xfrm>
            <a:off x="2220750" y="843615"/>
            <a:ext cx="216000" cy="216000"/>
          </a:xfrm>
          <a:prstGeom prst="ellipse">
            <a:avLst/>
          </a:prstGeom>
          <a:solidFill>
            <a:srgbClr val="F05C34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" name="Gerader Verbinder 32"/>
          <p:cNvSpPr/>
          <p:nvPr/>
        </p:nvSpPr>
        <p:spPr>
          <a:xfrm>
            <a:off x="2508750" y="987615"/>
            <a:ext cx="936000" cy="36000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CustomShape 124"/>
          <p:cNvSpPr/>
          <p:nvPr/>
        </p:nvSpPr>
        <p:spPr>
          <a:xfrm>
            <a:off x="3516750" y="1347615"/>
            <a:ext cx="216000" cy="216000"/>
          </a:xfrm>
          <a:prstGeom prst="ellipse">
            <a:avLst/>
          </a:prstGeom>
          <a:solidFill>
            <a:srgbClr val="F05C34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Gerader Verbinder 34"/>
          <p:cNvSpPr/>
          <p:nvPr/>
        </p:nvSpPr>
        <p:spPr>
          <a:xfrm>
            <a:off x="3804750" y="1563615"/>
            <a:ext cx="792000" cy="57600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124"/>
          <p:cNvSpPr/>
          <p:nvPr/>
        </p:nvSpPr>
        <p:spPr>
          <a:xfrm>
            <a:off x="4596750" y="2139615"/>
            <a:ext cx="216000" cy="216000"/>
          </a:xfrm>
          <a:prstGeom prst="ellipse">
            <a:avLst/>
          </a:prstGeom>
          <a:solidFill>
            <a:srgbClr val="F05C34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Gerader Verbinder 36"/>
          <p:cNvSpPr/>
          <p:nvPr/>
        </p:nvSpPr>
        <p:spPr>
          <a:xfrm flipV="1">
            <a:off x="4740750" y="1871775"/>
            <a:ext cx="288000" cy="339840"/>
          </a:xfrm>
          <a:prstGeom prst="line">
            <a:avLst/>
          </a:prstGeom>
          <a:ln w="7200">
            <a:solidFill>
              <a:srgbClr val="000000"/>
            </a:solidFill>
            <a:custDash>
              <a:ds d="255000" sp="635000"/>
              <a:ds d="255000" sp="635000"/>
              <a:ds d="1270000" sp="635000"/>
              <a:ds d="1270000" sp="635000"/>
              <a:ds d="1270000" sp="635000"/>
            </a:custDash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Gerader Verbinder 37"/>
          <p:cNvSpPr/>
          <p:nvPr/>
        </p:nvSpPr>
        <p:spPr>
          <a:xfrm>
            <a:off x="4956750" y="2231775"/>
            <a:ext cx="864000" cy="7200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Ellipse 7"/>
          <p:cNvSpPr/>
          <p:nvPr/>
        </p:nvSpPr>
        <p:spPr>
          <a:xfrm>
            <a:off x="5820750" y="2211615"/>
            <a:ext cx="288000" cy="288000"/>
          </a:xfrm>
          <a:prstGeom prst="ellipse">
            <a:avLst/>
          </a:prstGeom>
          <a:noFill/>
          <a:ln w="25560" cap="rnd">
            <a:solidFill>
              <a:srgbClr val="000000"/>
            </a:solidFill>
            <a:custDash>
              <a:ds d="213000" sp="71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0" name="Gruppieren 39"/>
          <p:cNvGrpSpPr/>
          <p:nvPr/>
        </p:nvGrpSpPr>
        <p:grpSpPr>
          <a:xfrm>
            <a:off x="5784750" y="2143935"/>
            <a:ext cx="360000" cy="411840"/>
            <a:chOff x="4356000" y="1732320"/>
            <a:chExt cx="360000" cy="411840"/>
          </a:xfrm>
        </p:grpSpPr>
        <p:sp>
          <p:nvSpPr>
            <p:cNvPr id="41" name="CustomShape 124"/>
            <p:cNvSpPr/>
            <p:nvPr/>
          </p:nvSpPr>
          <p:spPr>
            <a:xfrm>
              <a:off x="4500000" y="1732320"/>
              <a:ext cx="216000" cy="216000"/>
            </a:xfrm>
            <a:prstGeom prst="ellipse">
              <a:avLst/>
            </a:prstGeom>
            <a:solidFill>
              <a:srgbClr val="92D05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124"/>
            <p:cNvSpPr/>
            <p:nvPr/>
          </p:nvSpPr>
          <p:spPr>
            <a:xfrm>
              <a:off x="4356000" y="1928160"/>
              <a:ext cx="216000" cy="216000"/>
            </a:xfrm>
            <a:prstGeom prst="ellipse">
              <a:avLst/>
            </a:prstGeom>
            <a:solidFill>
              <a:srgbClr val="F05C34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3" name="Textfeld 22"/>
          <p:cNvSpPr/>
          <p:nvPr/>
        </p:nvSpPr>
        <p:spPr>
          <a:xfrm>
            <a:off x="2974760" y="5675613"/>
            <a:ext cx="351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ea typeface="Ubuntu"/>
              </a:rPr>
              <a:t>τ</a:t>
            </a:r>
            <a:r>
              <a:rPr lang="en-US" sz="1800" b="0" strike="noStrike" spc="-1" baseline="-33000">
                <a:solidFill>
                  <a:srgbClr val="000000"/>
                </a:solidFill>
                <a:ea typeface="Ubuntu"/>
              </a:rPr>
              <a:t>para</a:t>
            </a:r>
            <a:r>
              <a:rPr lang="en-US" sz="1800" b="0" strike="noStrike" spc="-1">
                <a:solidFill>
                  <a:srgbClr val="000000"/>
                </a:solidFill>
                <a:ea typeface="Ubuntu"/>
              </a:rPr>
              <a:t> = 0.125 ns</a:t>
            </a:r>
            <a:endParaRPr lang="en-US" sz="1800" b="0" strike="noStrike" spc="-1"/>
          </a:p>
        </p:txBody>
      </p:sp>
      <p:sp>
        <p:nvSpPr>
          <p:cNvPr id="44" name="Textfeld 22"/>
          <p:cNvSpPr/>
          <p:nvPr/>
        </p:nvSpPr>
        <p:spPr>
          <a:xfrm>
            <a:off x="6378560" y="5675613"/>
            <a:ext cx="351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ea typeface="Ubuntu"/>
              </a:rPr>
              <a:t>τ</a:t>
            </a:r>
            <a:r>
              <a:rPr lang="en-US" sz="1800" b="0" strike="noStrike" spc="-1" baseline="-33000">
                <a:solidFill>
                  <a:srgbClr val="000000"/>
                </a:solidFill>
                <a:ea typeface="Ubuntu"/>
              </a:rPr>
              <a:t>ortho</a:t>
            </a:r>
            <a:r>
              <a:rPr lang="en-US" sz="1800" b="0" strike="noStrike" spc="-1">
                <a:solidFill>
                  <a:srgbClr val="000000"/>
                </a:solidFill>
                <a:ea typeface="Ubuntu"/>
              </a:rPr>
              <a:t> = 142 ns</a:t>
            </a:r>
            <a:endParaRPr lang="en-US" sz="1800" b="0" strike="noStrike" spc="-1"/>
          </a:p>
        </p:txBody>
      </p:sp>
      <p:sp>
        <p:nvSpPr>
          <p:cNvPr id="45" name="Textfeld 22"/>
          <p:cNvSpPr/>
          <p:nvPr/>
        </p:nvSpPr>
        <p:spPr>
          <a:xfrm>
            <a:off x="1022555" y="5675613"/>
            <a:ext cx="228790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</a:rPr>
              <a:t>Vaccuum</a:t>
            </a:r>
            <a:r>
              <a:rPr lang="en-US" sz="1800" b="0" strike="noStrike" spc="-1" dirty="0">
                <a:solidFill>
                  <a:srgbClr val="000000"/>
                </a:solidFill>
              </a:rPr>
              <a:t> Lifetime:</a:t>
            </a:r>
            <a:endParaRPr lang="en-US" sz="1800" b="0" strike="noStrike" spc="-1" dirty="0"/>
          </a:p>
        </p:txBody>
      </p:sp>
      <p:sp>
        <p:nvSpPr>
          <p:cNvPr id="46" name="Ellipse 7"/>
          <p:cNvSpPr/>
          <p:nvPr/>
        </p:nvSpPr>
        <p:spPr>
          <a:xfrm rot="15314400">
            <a:off x="6863310" y="1984095"/>
            <a:ext cx="288000" cy="288000"/>
          </a:xfrm>
          <a:prstGeom prst="ellipse">
            <a:avLst/>
          </a:prstGeom>
          <a:noFill/>
          <a:ln w="25560" cap="rnd">
            <a:solidFill>
              <a:srgbClr val="000000"/>
            </a:solidFill>
            <a:custDash>
              <a:ds d="213000" sp="71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7" name="Gruppieren 46"/>
          <p:cNvGrpSpPr/>
          <p:nvPr/>
        </p:nvGrpSpPr>
        <p:grpSpPr>
          <a:xfrm>
            <a:off x="6756750" y="1952775"/>
            <a:ext cx="489960" cy="353520"/>
            <a:chOff x="5328000" y="1541160"/>
            <a:chExt cx="489960" cy="353520"/>
          </a:xfrm>
        </p:grpSpPr>
        <p:sp>
          <p:nvSpPr>
            <p:cNvPr id="48" name="CustomShape 124"/>
            <p:cNvSpPr/>
            <p:nvPr/>
          </p:nvSpPr>
          <p:spPr>
            <a:xfrm rot="15314400">
              <a:off x="5351760" y="1564920"/>
              <a:ext cx="216000" cy="216000"/>
            </a:xfrm>
            <a:prstGeom prst="ellipse">
              <a:avLst/>
            </a:prstGeom>
            <a:solidFill>
              <a:srgbClr val="92D05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124"/>
            <p:cNvSpPr/>
            <p:nvPr/>
          </p:nvSpPr>
          <p:spPr>
            <a:xfrm rot="15314400">
              <a:off x="5577840" y="1654560"/>
              <a:ext cx="216000" cy="216000"/>
            </a:xfrm>
            <a:prstGeom prst="ellipse">
              <a:avLst/>
            </a:prstGeom>
            <a:solidFill>
              <a:srgbClr val="F05C34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0" name="CustomShape 124"/>
          <p:cNvSpPr/>
          <p:nvPr/>
        </p:nvSpPr>
        <p:spPr>
          <a:xfrm>
            <a:off x="7183710" y="1995615"/>
            <a:ext cx="216000" cy="216000"/>
          </a:xfrm>
          <a:prstGeom prst="ellipse">
            <a:avLst/>
          </a:prstGeom>
          <a:solidFill>
            <a:srgbClr val="92D05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Gerader Verbinder 50"/>
          <p:cNvSpPr/>
          <p:nvPr/>
        </p:nvSpPr>
        <p:spPr>
          <a:xfrm flipV="1">
            <a:off x="6180750" y="2216655"/>
            <a:ext cx="650880" cy="14328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2" name="Gruppieren 48"/>
          <p:cNvGrpSpPr/>
          <p:nvPr/>
        </p:nvGrpSpPr>
        <p:grpSpPr>
          <a:xfrm>
            <a:off x="7155990" y="1440135"/>
            <a:ext cx="478800" cy="735480"/>
            <a:chOff x="5727240" y="1028520"/>
            <a:chExt cx="478800" cy="735480"/>
          </a:xfrm>
        </p:grpSpPr>
        <p:grpSp>
          <p:nvGrpSpPr>
            <p:cNvPr id="53" name="Gruppieren 42"/>
            <p:cNvGrpSpPr/>
            <p:nvPr/>
          </p:nvGrpSpPr>
          <p:grpSpPr>
            <a:xfrm>
              <a:off x="5727240" y="1380240"/>
              <a:ext cx="266040" cy="383760"/>
              <a:chOff x="5727240" y="1380240"/>
              <a:chExt cx="266040" cy="383760"/>
            </a:xfrm>
          </p:grpSpPr>
          <p:sp>
            <p:nvSpPr>
              <p:cNvPr id="57" name="Freihandform 43"/>
              <p:cNvSpPr/>
              <p:nvPr/>
            </p:nvSpPr>
            <p:spPr>
              <a:xfrm rot="18072600">
                <a:off x="5703840" y="1629360"/>
                <a:ext cx="20556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8666328" h="1460317">
                    <a:moveTo>
                      <a:pt x="0" y="736979"/>
                    </a:moveTo>
                    <a:cubicBezTo>
                      <a:pt x="246797" y="368489"/>
                      <a:pt x="493594" y="0"/>
                      <a:pt x="736979" y="0"/>
                    </a:cubicBezTo>
                    <a:cubicBezTo>
                      <a:pt x="980364" y="0"/>
                      <a:pt x="1460310" y="736979"/>
                      <a:pt x="1460310" y="736979"/>
                    </a:cubicBezTo>
                    <a:cubicBezTo>
                      <a:pt x="1699146" y="978090"/>
                      <a:pt x="1933433" y="1448938"/>
                      <a:pt x="2169994" y="1446663"/>
                    </a:cubicBezTo>
                    <a:cubicBezTo>
                      <a:pt x="2406555" y="1444388"/>
                      <a:pt x="2640842" y="962167"/>
                      <a:pt x="2879678" y="723331"/>
                    </a:cubicBezTo>
                    <a:cubicBezTo>
                      <a:pt x="3118514" y="484495"/>
                      <a:pt x="3361899" y="11373"/>
                      <a:pt x="3603009" y="13648"/>
                    </a:cubicBezTo>
                    <a:cubicBezTo>
                      <a:pt x="3844119" y="15923"/>
                      <a:pt x="4326340" y="736979"/>
                      <a:pt x="4326340" y="736979"/>
                    </a:cubicBezTo>
                    <a:cubicBezTo>
                      <a:pt x="4567451" y="975815"/>
                      <a:pt x="4806287" y="1446663"/>
                      <a:pt x="5049672" y="1446663"/>
                    </a:cubicBezTo>
                    <a:cubicBezTo>
                      <a:pt x="5293057" y="1446663"/>
                      <a:pt x="5545541" y="975815"/>
                      <a:pt x="5786651" y="736979"/>
                    </a:cubicBezTo>
                    <a:cubicBezTo>
                      <a:pt x="6027761" y="498143"/>
                      <a:pt x="6259773" y="13648"/>
                      <a:pt x="6496334" y="13648"/>
                    </a:cubicBezTo>
                    <a:cubicBezTo>
                      <a:pt x="6732895" y="13648"/>
                      <a:pt x="7206018" y="736979"/>
                      <a:pt x="7206018" y="736979"/>
                    </a:cubicBezTo>
                    <a:cubicBezTo>
                      <a:pt x="7444854" y="978089"/>
                      <a:pt x="7685964" y="1462585"/>
                      <a:pt x="7929349" y="1460310"/>
                    </a:cubicBezTo>
                    <a:cubicBezTo>
                      <a:pt x="8172734" y="1458035"/>
                      <a:pt x="8419531" y="1090683"/>
                      <a:pt x="8666328" y="723331"/>
                    </a:cubicBezTo>
                  </a:path>
                </a:pathLst>
              </a:custGeom>
              <a:noFill/>
              <a:ln w="255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" name="Freihandform 44"/>
              <p:cNvSpPr/>
              <p:nvPr/>
            </p:nvSpPr>
            <p:spPr>
              <a:xfrm rot="18072600">
                <a:off x="5810400" y="1452960"/>
                <a:ext cx="205560" cy="61920"/>
              </a:xfrm>
              <a:custGeom>
                <a:avLst/>
                <a:gdLst/>
                <a:ahLst/>
                <a:cxnLst/>
                <a:rect l="l" t="t" r="r" b="b"/>
                <a:pathLst>
                  <a:path w="8666328" h="1460317">
                    <a:moveTo>
                      <a:pt x="0" y="736979"/>
                    </a:moveTo>
                    <a:cubicBezTo>
                      <a:pt x="246797" y="368489"/>
                      <a:pt x="493594" y="0"/>
                      <a:pt x="736979" y="0"/>
                    </a:cubicBezTo>
                    <a:cubicBezTo>
                      <a:pt x="980364" y="0"/>
                      <a:pt x="1460310" y="736979"/>
                      <a:pt x="1460310" y="736979"/>
                    </a:cubicBezTo>
                    <a:cubicBezTo>
                      <a:pt x="1699146" y="978090"/>
                      <a:pt x="1933433" y="1448938"/>
                      <a:pt x="2169994" y="1446663"/>
                    </a:cubicBezTo>
                    <a:cubicBezTo>
                      <a:pt x="2406555" y="1444388"/>
                      <a:pt x="2640842" y="962167"/>
                      <a:pt x="2879678" y="723331"/>
                    </a:cubicBezTo>
                    <a:cubicBezTo>
                      <a:pt x="3118514" y="484495"/>
                      <a:pt x="3361899" y="11373"/>
                      <a:pt x="3603009" y="13648"/>
                    </a:cubicBezTo>
                    <a:cubicBezTo>
                      <a:pt x="3844119" y="15923"/>
                      <a:pt x="4326340" y="736979"/>
                      <a:pt x="4326340" y="736979"/>
                    </a:cubicBezTo>
                    <a:cubicBezTo>
                      <a:pt x="4567451" y="975815"/>
                      <a:pt x="4806287" y="1446663"/>
                      <a:pt x="5049672" y="1446663"/>
                    </a:cubicBezTo>
                    <a:cubicBezTo>
                      <a:pt x="5293057" y="1446663"/>
                      <a:pt x="5545541" y="975815"/>
                      <a:pt x="5786651" y="736979"/>
                    </a:cubicBezTo>
                    <a:cubicBezTo>
                      <a:pt x="6027761" y="498143"/>
                      <a:pt x="6259773" y="13648"/>
                      <a:pt x="6496334" y="13648"/>
                    </a:cubicBezTo>
                    <a:cubicBezTo>
                      <a:pt x="6732895" y="13648"/>
                      <a:pt x="7206018" y="736979"/>
                      <a:pt x="7206018" y="736979"/>
                    </a:cubicBezTo>
                    <a:cubicBezTo>
                      <a:pt x="7444854" y="978089"/>
                      <a:pt x="7685964" y="1462585"/>
                      <a:pt x="7929349" y="1460310"/>
                    </a:cubicBezTo>
                    <a:cubicBezTo>
                      <a:pt x="8172734" y="1458035"/>
                      <a:pt x="8419531" y="1090683"/>
                      <a:pt x="8666328" y="723331"/>
                    </a:cubicBezTo>
                  </a:path>
                </a:pathLst>
              </a:custGeom>
              <a:noFill/>
              <a:ln w="255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54" name="Gruppieren 45"/>
            <p:cNvGrpSpPr/>
            <p:nvPr/>
          </p:nvGrpSpPr>
          <p:grpSpPr>
            <a:xfrm>
              <a:off x="5940720" y="1028520"/>
              <a:ext cx="265320" cy="383400"/>
              <a:chOff x="5940720" y="1028520"/>
              <a:chExt cx="265320" cy="383400"/>
            </a:xfrm>
          </p:grpSpPr>
          <p:sp>
            <p:nvSpPr>
              <p:cNvPr id="55" name="Freihandform 46"/>
              <p:cNvSpPr/>
              <p:nvPr/>
            </p:nvSpPr>
            <p:spPr>
              <a:xfrm rot="18072600">
                <a:off x="5917320" y="1277280"/>
                <a:ext cx="20556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8666328" h="1460317">
                    <a:moveTo>
                      <a:pt x="0" y="736979"/>
                    </a:moveTo>
                    <a:cubicBezTo>
                      <a:pt x="246797" y="368489"/>
                      <a:pt x="493594" y="0"/>
                      <a:pt x="736979" y="0"/>
                    </a:cubicBezTo>
                    <a:cubicBezTo>
                      <a:pt x="980364" y="0"/>
                      <a:pt x="1460310" y="736979"/>
                      <a:pt x="1460310" y="736979"/>
                    </a:cubicBezTo>
                    <a:cubicBezTo>
                      <a:pt x="1699146" y="978090"/>
                      <a:pt x="1933433" y="1448938"/>
                      <a:pt x="2169994" y="1446663"/>
                    </a:cubicBezTo>
                    <a:cubicBezTo>
                      <a:pt x="2406555" y="1444388"/>
                      <a:pt x="2640842" y="962167"/>
                      <a:pt x="2879678" y="723331"/>
                    </a:cubicBezTo>
                    <a:cubicBezTo>
                      <a:pt x="3118514" y="484495"/>
                      <a:pt x="3361899" y="11373"/>
                      <a:pt x="3603009" y="13648"/>
                    </a:cubicBezTo>
                    <a:cubicBezTo>
                      <a:pt x="3844119" y="15923"/>
                      <a:pt x="4326340" y="736979"/>
                      <a:pt x="4326340" y="736979"/>
                    </a:cubicBezTo>
                    <a:cubicBezTo>
                      <a:pt x="4567451" y="975815"/>
                      <a:pt x="4806287" y="1446663"/>
                      <a:pt x="5049672" y="1446663"/>
                    </a:cubicBezTo>
                    <a:cubicBezTo>
                      <a:pt x="5293057" y="1446663"/>
                      <a:pt x="5545541" y="975815"/>
                      <a:pt x="5786651" y="736979"/>
                    </a:cubicBezTo>
                    <a:cubicBezTo>
                      <a:pt x="6027761" y="498143"/>
                      <a:pt x="6259773" y="13648"/>
                      <a:pt x="6496334" y="13648"/>
                    </a:cubicBezTo>
                    <a:cubicBezTo>
                      <a:pt x="6732895" y="13648"/>
                      <a:pt x="7206018" y="736979"/>
                      <a:pt x="7206018" y="736979"/>
                    </a:cubicBezTo>
                    <a:cubicBezTo>
                      <a:pt x="7444854" y="978089"/>
                      <a:pt x="7685964" y="1462585"/>
                      <a:pt x="7929349" y="1460310"/>
                    </a:cubicBezTo>
                    <a:cubicBezTo>
                      <a:pt x="8172734" y="1458035"/>
                      <a:pt x="8419531" y="1090683"/>
                      <a:pt x="8666328" y="723331"/>
                    </a:cubicBezTo>
                  </a:path>
                </a:pathLst>
              </a:custGeom>
              <a:noFill/>
              <a:ln w="255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" name="Freihandform 47"/>
              <p:cNvSpPr/>
              <p:nvPr/>
            </p:nvSpPr>
            <p:spPr>
              <a:xfrm rot="18072600">
                <a:off x="6023880" y="1101240"/>
                <a:ext cx="20556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8666328" h="1460317">
                    <a:moveTo>
                      <a:pt x="0" y="736979"/>
                    </a:moveTo>
                    <a:cubicBezTo>
                      <a:pt x="246797" y="368489"/>
                      <a:pt x="493594" y="0"/>
                      <a:pt x="736979" y="0"/>
                    </a:cubicBezTo>
                    <a:cubicBezTo>
                      <a:pt x="980364" y="0"/>
                      <a:pt x="1460310" y="736979"/>
                      <a:pt x="1460310" y="736979"/>
                    </a:cubicBezTo>
                    <a:cubicBezTo>
                      <a:pt x="1699146" y="978090"/>
                      <a:pt x="1933433" y="1448938"/>
                      <a:pt x="2169994" y="1446663"/>
                    </a:cubicBezTo>
                    <a:cubicBezTo>
                      <a:pt x="2406555" y="1444388"/>
                      <a:pt x="2640842" y="962167"/>
                      <a:pt x="2879678" y="723331"/>
                    </a:cubicBezTo>
                    <a:cubicBezTo>
                      <a:pt x="3118514" y="484495"/>
                      <a:pt x="3361899" y="11373"/>
                      <a:pt x="3603009" y="13648"/>
                    </a:cubicBezTo>
                    <a:cubicBezTo>
                      <a:pt x="3844119" y="15923"/>
                      <a:pt x="4326340" y="736979"/>
                      <a:pt x="4326340" y="736979"/>
                    </a:cubicBezTo>
                    <a:cubicBezTo>
                      <a:pt x="4567451" y="975815"/>
                      <a:pt x="4806287" y="1446663"/>
                      <a:pt x="5049672" y="1446663"/>
                    </a:cubicBezTo>
                    <a:cubicBezTo>
                      <a:pt x="5293057" y="1446663"/>
                      <a:pt x="5545541" y="975815"/>
                      <a:pt x="5786651" y="736979"/>
                    </a:cubicBezTo>
                    <a:cubicBezTo>
                      <a:pt x="6027761" y="498143"/>
                      <a:pt x="6259773" y="13648"/>
                      <a:pt x="6496334" y="13648"/>
                    </a:cubicBezTo>
                    <a:cubicBezTo>
                      <a:pt x="6732895" y="13648"/>
                      <a:pt x="7206018" y="736979"/>
                      <a:pt x="7206018" y="736979"/>
                    </a:cubicBezTo>
                    <a:cubicBezTo>
                      <a:pt x="7444854" y="978089"/>
                      <a:pt x="7685964" y="1462585"/>
                      <a:pt x="7929349" y="1460310"/>
                    </a:cubicBezTo>
                    <a:cubicBezTo>
                      <a:pt x="8172734" y="1458035"/>
                      <a:pt x="8419531" y="1090683"/>
                      <a:pt x="8666328" y="723331"/>
                    </a:cubicBezTo>
                  </a:path>
                </a:pathLst>
              </a:custGeom>
              <a:noFill/>
              <a:ln w="255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59" name="Gerader Verbinder 58"/>
          <p:cNvSpPr/>
          <p:nvPr/>
        </p:nvSpPr>
        <p:spPr>
          <a:xfrm flipV="1">
            <a:off x="7649550" y="1337895"/>
            <a:ext cx="43200" cy="8676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0" name="Gruppieren 48"/>
          <p:cNvGrpSpPr/>
          <p:nvPr/>
        </p:nvGrpSpPr>
        <p:grpSpPr>
          <a:xfrm>
            <a:off x="6708870" y="2139615"/>
            <a:ext cx="498240" cy="724680"/>
            <a:chOff x="5280120" y="1728000"/>
            <a:chExt cx="498240" cy="724680"/>
          </a:xfrm>
        </p:grpSpPr>
        <p:grpSp>
          <p:nvGrpSpPr>
            <p:cNvPr id="61" name="Gruppieren 42"/>
            <p:cNvGrpSpPr/>
            <p:nvPr/>
          </p:nvGrpSpPr>
          <p:grpSpPr>
            <a:xfrm>
              <a:off x="5503320" y="1728000"/>
              <a:ext cx="275040" cy="379080"/>
              <a:chOff x="5503320" y="1728000"/>
              <a:chExt cx="275040" cy="379080"/>
            </a:xfrm>
          </p:grpSpPr>
          <p:sp>
            <p:nvSpPr>
              <p:cNvPr id="65" name="Freihandform 43"/>
              <p:cNvSpPr/>
              <p:nvPr/>
            </p:nvSpPr>
            <p:spPr>
              <a:xfrm rot="7371000">
                <a:off x="5594040" y="1800000"/>
                <a:ext cx="20556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8666328" h="1460317">
                    <a:moveTo>
                      <a:pt x="0" y="736979"/>
                    </a:moveTo>
                    <a:cubicBezTo>
                      <a:pt x="246797" y="368489"/>
                      <a:pt x="493594" y="0"/>
                      <a:pt x="736979" y="0"/>
                    </a:cubicBezTo>
                    <a:cubicBezTo>
                      <a:pt x="980364" y="0"/>
                      <a:pt x="1460310" y="736979"/>
                      <a:pt x="1460310" y="736979"/>
                    </a:cubicBezTo>
                    <a:cubicBezTo>
                      <a:pt x="1699146" y="978090"/>
                      <a:pt x="1933433" y="1448938"/>
                      <a:pt x="2169994" y="1446663"/>
                    </a:cubicBezTo>
                    <a:cubicBezTo>
                      <a:pt x="2406555" y="1444388"/>
                      <a:pt x="2640842" y="962167"/>
                      <a:pt x="2879678" y="723331"/>
                    </a:cubicBezTo>
                    <a:cubicBezTo>
                      <a:pt x="3118514" y="484495"/>
                      <a:pt x="3361899" y="11373"/>
                      <a:pt x="3603009" y="13648"/>
                    </a:cubicBezTo>
                    <a:cubicBezTo>
                      <a:pt x="3844119" y="15923"/>
                      <a:pt x="4326340" y="736979"/>
                      <a:pt x="4326340" y="736979"/>
                    </a:cubicBezTo>
                    <a:cubicBezTo>
                      <a:pt x="4567451" y="975815"/>
                      <a:pt x="4806287" y="1446663"/>
                      <a:pt x="5049672" y="1446663"/>
                    </a:cubicBezTo>
                    <a:cubicBezTo>
                      <a:pt x="5293057" y="1446663"/>
                      <a:pt x="5545541" y="975815"/>
                      <a:pt x="5786651" y="736979"/>
                    </a:cubicBezTo>
                    <a:cubicBezTo>
                      <a:pt x="6027761" y="498143"/>
                      <a:pt x="6259773" y="13648"/>
                      <a:pt x="6496334" y="13648"/>
                    </a:cubicBezTo>
                    <a:cubicBezTo>
                      <a:pt x="6732895" y="13648"/>
                      <a:pt x="7206018" y="736979"/>
                      <a:pt x="7206018" y="736979"/>
                    </a:cubicBezTo>
                    <a:cubicBezTo>
                      <a:pt x="7444854" y="978089"/>
                      <a:pt x="7685964" y="1462585"/>
                      <a:pt x="7929349" y="1460310"/>
                    </a:cubicBezTo>
                    <a:cubicBezTo>
                      <a:pt x="8172734" y="1458035"/>
                      <a:pt x="8419531" y="1090683"/>
                      <a:pt x="8666328" y="723331"/>
                    </a:cubicBezTo>
                  </a:path>
                </a:pathLst>
              </a:custGeom>
              <a:noFill/>
              <a:ln w="255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" name="Freihandform 44"/>
              <p:cNvSpPr/>
              <p:nvPr/>
            </p:nvSpPr>
            <p:spPr>
              <a:xfrm rot="7371000">
                <a:off x="5482080" y="1972800"/>
                <a:ext cx="205560" cy="61920"/>
              </a:xfrm>
              <a:custGeom>
                <a:avLst/>
                <a:gdLst/>
                <a:ahLst/>
                <a:cxnLst/>
                <a:rect l="l" t="t" r="r" b="b"/>
                <a:pathLst>
                  <a:path w="8666328" h="1460317">
                    <a:moveTo>
                      <a:pt x="0" y="736979"/>
                    </a:moveTo>
                    <a:cubicBezTo>
                      <a:pt x="246797" y="368489"/>
                      <a:pt x="493594" y="0"/>
                      <a:pt x="736979" y="0"/>
                    </a:cubicBezTo>
                    <a:cubicBezTo>
                      <a:pt x="980364" y="0"/>
                      <a:pt x="1460310" y="736979"/>
                      <a:pt x="1460310" y="736979"/>
                    </a:cubicBezTo>
                    <a:cubicBezTo>
                      <a:pt x="1699146" y="978090"/>
                      <a:pt x="1933433" y="1448938"/>
                      <a:pt x="2169994" y="1446663"/>
                    </a:cubicBezTo>
                    <a:cubicBezTo>
                      <a:pt x="2406555" y="1444388"/>
                      <a:pt x="2640842" y="962167"/>
                      <a:pt x="2879678" y="723331"/>
                    </a:cubicBezTo>
                    <a:cubicBezTo>
                      <a:pt x="3118514" y="484495"/>
                      <a:pt x="3361899" y="11373"/>
                      <a:pt x="3603009" y="13648"/>
                    </a:cubicBezTo>
                    <a:cubicBezTo>
                      <a:pt x="3844119" y="15923"/>
                      <a:pt x="4326340" y="736979"/>
                      <a:pt x="4326340" y="736979"/>
                    </a:cubicBezTo>
                    <a:cubicBezTo>
                      <a:pt x="4567451" y="975815"/>
                      <a:pt x="4806287" y="1446663"/>
                      <a:pt x="5049672" y="1446663"/>
                    </a:cubicBezTo>
                    <a:cubicBezTo>
                      <a:pt x="5293057" y="1446663"/>
                      <a:pt x="5545541" y="975815"/>
                      <a:pt x="5786651" y="736979"/>
                    </a:cubicBezTo>
                    <a:cubicBezTo>
                      <a:pt x="6027761" y="498143"/>
                      <a:pt x="6259773" y="13648"/>
                      <a:pt x="6496334" y="13648"/>
                    </a:cubicBezTo>
                    <a:cubicBezTo>
                      <a:pt x="6732895" y="13648"/>
                      <a:pt x="7206018" y="736979"/>
                      <a:pt x="7206018" y="736979"/>
                    </a:cubicBezTo>
                    <a:cubicBezTo>
                      <a:pt x="7444854" y="978089"/>
                      <a:pt x="7685964" y="1462585"/>
                      <a:pt x="7929349" y="1460310"/>
                    </a:cubicBezTo>
                    <a:cubicBezTo>
                      <a:pt x="8172734" y="1458035"/>
                      <a:pt x="8419531" y="1090683"/>
                      <a:pt x="8666328" y="723331"/>
                    </a:cubicBezTo>
                  </a:path>
                </a:pathLst>
              </a:custGeom>
              <a:noFill/>
              <a:ln w="255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2" name="Gruppieren 45"/>
            <p:cNvGrpSpPr/>
            <p:nvPr/>
          </p:nvGrpSpPr>
          <p:grpSpPr>
            <a:xfrm>
              <a:off x="5280120" y="2073600"/>
              <a:ext cx="274680" cy="379080"/>
              <a:chOff x="5280120" y="2073600"/>
              <a:chExt cx="274680" cy="379080"/>
            </a:xfrm>
          </p:grpSpPr>
          <p:sp>
            <p:nvSpPr>
              <p:cNvPr id="63" name="Freihandform 46"/>
              <p:cNvSpPr/>
              <p:nvPr/>
            </p:nvSpPr>
            <p:spPr>
              <a:xfrm rot="7371000">
                <a:off x="5370480" y="2145600"/>
                <a:ext cx="20556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8666328" h="1460317">
                    <a:moveTo>
                      <a:pt x="0" y="736979"/>
                    </a:moveTo>
                    <a:cubicBezTo>
                      <a:pt x="246797" y="368489"/>
                      <a:pt x="493594" y="0"/>
                      <a:pt x="736979" y="0"/>
                    </a:cubicBezTo>
                    <a:cubicBezTo>
                      <a:pt x="980364" y="0"/>
                      <a:pt x="1460310" y="736979"/>
                      <a:pt x="1460310" y="736979"/>
                    </a:cubicBezTo>
                    <a:cubicBezTo>
                      <a:pt x="1699146" y="978090"/>
                      <a:pt x="1933433" y="1448938"/>
                      <a:pt x="2169994" y="1446663"/>
                    </a:cubicBezTo>
                    <a:cubicBezTo>
                      <a:pt x="2406555" y="1444388"/>
                      <a:pt x="2640842" y="962167"/>
                      <a:pt x="2879678" y="723331"/>
                    </a:cubicBezTo>
                    <a:cubicBezTo>
                      <a:pt x="3118514" y="484495"/>
                      <a:pt x="3361899" y="11373"/>
                      <a:pt x="3603009" y="13648"/>
                    </a:cubicBezTo>
                    <a:cubicBezTo>
                      <a:pt x="3844119" y="15923"/>
                      <a:pt x="4326340" y="736979"/>
                      <a:pt x="4326340" y="736979"/>
                    </a:cubicBezTo>
                    <a:cubicBezTo>
                      <a:pt x="4567451" y="975815"/>
                      <a:pt x="4806287" y="1446663"/>
                      <a:pt x="5049672" y="1446663"/>
                    </a:cubicBezTo>
                    <a:cubicBezTo>
                      <a:pt x="5293057" y="1446663"/>
                      <a:pt x="5545541" y="975815"/>
                      <a:pt x="5786651" y="736979"/>
                    </a:cubicBezTo>
                    <a:cubicBezTo>
                      <a:pt x="6027761" y="498143"/>
                      <a:pt x="6259773" y="13648"/>
                      <a:pt x="6496334" y="13648"/>
                    </a:cubicBezTo>
                    <a:cubicBezTo>
                      <a:pt x="6732895" y="13648"/>
                      <a:pt x="7206018" y="736979"/>
                      <a:pt x="7206018" y="736979"/>
                    </a:cubicBezTo>
                    <a:cubicBezTo>
                      <a:pt x="7444854" y="978089"/>
                      <a:pt x="7685964" y="1462585"/>
                      <a:pt x="7929349" y="1460310"/>
                    </a:cubicBezTo>
                    <a:cubicBezTo>
                      <a:pt x="8172734" y="1458035"/>
                      <a:pt x="8419531" y="1090683"/>
                      <a:pt x="8666328" y="723331"/>
                    </a:cubicBezTo>
                  </a:path>
                </a:pathLst>
              </a:custGeom>
              <a:noFill/>
              <a:ln w="255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" name="Freihandform 47"/>
              <p:cNvSpPr/>
              <p:nvPr/>
            </p:nvSpPr>
            <p:spPr>
              <a:xfrm rot="7371000">
                <a:off x="5258880" y="2318760"/>
                <a:ext cx="20556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8666328" h="1460317">
                    <a:moveTo>
                      <a:pt x="0" y="736979"/>
                    </a:moveTo>
                    <a:cubicBezTo>
                      <a:pt x="246797" y="368489"/>
                      <a:pt x="493594" y="0"/>
                      <a:pt x="736979" y="0"/>
                    </a:cubicBezTo>
                    <a:cubicBezTo>
                      <a:pt x="980364" y="0"/>
                      <a:pt x="1460310" y="736979"/>
                      <a:pt x="1460310" y="736979"/>
                    </a:cubicBezTo>
                    <a:cubicBezTo>
                      <a:pt x="1699146" y="978090"/>
                      <a:pt x="1933433" y="1448938"/>
                      <a:pt x="2169994" y="1446663"/>
                    </a:cubicBezTo>
                    <a:cubicBezTo>
                      <a:pt x="2406555" y="1444388"/>
                      <a:pt x="2640842" y="962167"/>
                      <a:pt x="2879678" y="723331"/>
                    </a:cubicBezTo>
                    <a:cubicBezTo>
                      <a:pt x="3118514" y="484495"/>
                      <a:pt x="3361899" y="11373"/>
                      <a:pt x="3603009" y="13648"/>
                    </a:cubicBezTo>
                    <a:cubicBezTo>
                      <a:pt x="3844119" y="15923"/>
                      <a:pt x="4326340" y="736979"/>
                      <a:pt x="4326340" y="736979"/>
                    </a:cubicBezTo>
                    <a:cubicBezTo>
                      <a:pt x="4567451" y="975815"/>
                      <a:pt x="4806287" y="1446663"/>
                      <a:pt x="5049672" y="1446663"/>
                    </a:cubicBezTo>
                    <a:cubicBezTo>
                      <a:pt x="5293057" y="1446663"/>
                      <a:pt x="5545541" y="975815"/>
                      <a:pt x="5786651" y="736979"/>
                    </a:cubicBezTo>
                    <a:cubicBezTo>
                      <a:pt x="6027761" y="498143"/>
                      <a:pt x="6259773" y="13648"/>
                      <a:pt x="6496334" y="13648"/>
                    </a:cubicBezTo>
                    <a:cubicBezTo>
                      <a:pt x="6732895" y="13648"/>
                      <a:pt x="7206018" y="736979"/>
                      <a:pt x="7206018" y="736979"/>
                    </a:cubicBezTo>
                    <a:cubicBezTo>
                      <a:pt x="7444854" y="978089"/>
                      <a:pt x="7685964" y="1462585"/>
                      <a:pt x="7929349" y="1460310"/>
                    </a:cubicBezTo>
                    <a:cubicBezTo>
                      <a:pt x="8172734" y="1458035"/>
                      <a:pt x="8419531" y="1090683"/>
                      <a:pt x="8666328" y="723331"/>
                    </a:cubicBezTo>
                  </a:path>
                </a:pathLst>
              </a:custGeom>
              <a:noFill/>
              <a:ln w="255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67" name="Gerader Verbinder 66"/>
          <p:cNvSpPr/>
          <p:nvPr/>
        </p:nvSpPr>
        <p:spPr>
          <a:xfrm flipH="1">
            <a:off x="6684750" y="2842695"/>
            <a:ext cx="45720" cy="8568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2301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43" grpId="0"/>
      <p:bldP spid="44" grpId="0"/>
      <p:bldP spid="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32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Metal-Organic Frameworks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/>
          <p:nvPr/>
        </p:nvPicPr>
        <p:blipFill>
          <a:blip r:embed="rId2"/>
          <a:stretch/>
        </p:blipFill>
        <p:spPr>
          <a:xfrm>
            <a:off x="2177460" y="3533373"/>
            <a:ext cx="4515060" cy="2779665"/>
          </a:xfrm>
          <a:prstGeom prst="rect">
            <a:avLst/>
          </a:prstGeom>
          <a:ln w="0">
            <a:noFill/>
          </a:ln>
        </p:spPr>
      </p:pic>
      <p:pic>
        <p:nvPicPr>
          <p:cNvPr id="11" name="Grafik 10"/>
          <p:cNvPicPr/>
          <p:nvPr/>
        </p:nvPicPr>
        <p:blipFill>
          <a:blip r:embed="rId3"/>
          <a:stretch/>
        </p:blipFill>
        <p:spPr>
          <a:xfrm>
            <a:off x="7634250" y="1769720"/>
            <a:ext cx="3456000" cy="3456000"/>
          </a:xfrm>
          <a:prstGeom prst="rect">
            <a:avLst/>
          </a:prstGeom>
          <a:ln w="0">
            <a:noFill/>
          </a:ln>
        </p:spPr>
      </p:pic>
      <p:pic>
        <p:nvPicPr>
          <p:cNvPr id="12" name="Grafik 11"/>
          <p:cNvPicPr/>
          <p:nvPr/>
        </p:nvPicPr>
        <p:blipFill>
          <a:blip r:embed="rId4"/>
          <a:stretch/>
        </p:blipFill>
        <p:spPr>
          <a:xfrm>
            <a:off x="1714200" y="1208986"/>
            <a:ext cx="5400000" cy="2177640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ormula 4"/>
              <p:cNvSpPr txBox="1"/>
              <p:nvPr/>
            </p:nvSpPr>
            <p:spPr>
              <a:xfrm>
                <a:off x="3623760" y="4329320"/>
                <a:ext cx="1704240" cy="3207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rgbClr val="0101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rgbClr val="0101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lit/>
                              <m:nor/>
                            </m:rPr>
                            <a:rPr lang="en-US">
                              <a:solidFill>
                                <a:srgbClr val="0101FF"/>
                              </a:solidFill>
                            </a:rPr>
                            <m:t>o</m:t>
                          </m:r>
                          <m:r>
                            <m:rPr>
                              <m:lit/>
                              <m:nor/>
                            </m:rPr>
                            <a:rPr lang="en-US">
                              <a:solidFill>
                                <a:srgbClr val="0101FF"/>
                              </a:solidFill>
                            </a:rPr>
                            <m:t>1</m:t>
                          </m:r>
                        </m:sub>
                      </m:sSub>
                      <m:r>
                        <a:rPr lang="ar-AE">
                          <a:solidFill>
                            <a:srgbClr val="0101FF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lit/>
                          <m:nor/>
                        </m:rPr>
                        <a:rPr lang="ar-AE">
                          <a:solidFill>
                            <a:srgbClr val="0101FF"/>
                          </a:solidFill>
                        </a:rPr>
                        <m:t>2</m:t>
                      </m:r>
                      <m:r>
                        <m:rPr>
                          <m:lit/>
                          <m:nor/>
                        </m:rPr>
                        <a:rPr lang="ar-AE">
                          <a:solidFill>
                            <a:srgbClr val="0101FF"/>
                          </a:solidFill>
                        </a:rPr>
                        <m:t>.</m:t>
                      </m:r>
                      <m:r>
                        <m:rPr>
                          <m:lit/>
                          <m:nor/>
                        </m:rPr>
                        <a:rPr lang="ar-AE">
                          <a:solidFill>
                            <a:srgbClr val="0101FF"/>
                          </a:solidFill>
                        </a:rPr>
                        <m:t>0 </m:t>
                      </m:r>
                      <m:r>
                        <m:rPr>
                          <m:lit/>
                          <m:nor/>
                        </m:rPr>
                        <a:rPr lang="en-US">
                          <a:solidFill>
                            <a:srgbClr val="0101FF"/>
                          </a:solidFill>
                        </a:rPr>
                        <m:t>ns</m:t>
                      </m:r>
                    </m:oMath>
                  </m:oMathPara>
                </a14:m>
                <a:endParaRPr lang="en-US" dirty="0">
                  <a:solidFill>
                    <a:srgbClr val="0101FF"/>
                  </a:solidFill>
                </a:endParaRPr>
              </a:p>
            </p:txBody>
          </p:sp>
        </mc:Choice>
        <mc:Fallback xmlns="">
          <p:sp>
            <p:nvSpPr>
              <p:cNvPr id="13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760" y="4329320"/>
                <a:ext cx="1704240" cy="320760"/>
              </a:xfrm>
              <a:prstGeom prst="rect">
                <a:avLst/>
              </a:prstGeom>
              <a:blipFill>
                <a:blip r:embed="rId5"/>
                <a:stretch>
                  <a:fillRect b="-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ormula 4"/>
              <p:cNvSpPr txBox="1"/>
              <p:nvPr/>
            </p:nvSpPr>
            <p:spPr>
              <a:xfrm>
                <a:off x="4968000" y="4904960"/>
                <a:ext cx="1701000" cy="3207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lit/>
                              <m:nor/>
                            </m:rPr>
                            <a:rPr lang="en-US">
                              <a:solidFill>
                                <a:srgbClr val="FF0000"/>
                              </a:solidFill>
                            </a:rPr>
                            <m:t>o</m:t>
                          </m:r>
                          <m:r>
                            <m:rPr>
                              <m:lit/>
                              <m:nor/>
                            </m:rPr>
                            <a:rPr lang="en-US">
                              <a:solidFill>
                                <a:srgbClr val="FF0000"/>
                              </a:solidFill>
                            </a:rPr>
                            <m:t>2</m:t>
                          </m:r>
                        </m:sub>
                      </m:sSub>
                      <m:r>
                        <a:rPr lang="ar-AE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lit/>
                          <m:nor/>
                        </m:rPr>
                        <a:rPr lang="ar-AE">
                          <a:solidFill>
                            <a:srgbClr val="FF0000"/>
                          </a:solidFill>
                        </a:rPr>
                        <m:t>7</m:t>
                      </m:r>
                      <m:r>
                        <m:rPr>
                          <m:lit/>
                          <m:nor/>
                        </m:rPr>
                        <a:rPr lang="ar-AE">
                          <a:solidFill>
                            <a:srgbClr val="FF0000"/>
                          </a:solidFill>
                        </a:rPr>
                        <m:t>.</m:t>
                      </m:r>
                      <m:r>
                        <m:rPr>
                          <m:lit/>
                          <m:nor/>
                        </m:rPr>
                        <a:rPr lang="ar-AE">
                          <a:solidFill>
                            <a:srgbClr val="FF0000"/>
                          </a:solidFill>
                        </a:rPr>
                        <m:t>5 </m:t>
                      </m:r>
                      <m:r>
                        <m:rPr>
                          <m:lit/>
                          <m:nor/>
                        </m:rPr>
                        <a:rPr lang="en-US">
                          <a:solidFill>
                            <a:srgbClr val="FF0000"/>
                          </a:solidFill>
                        </a:rPr>
                        <m:t>ns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000" y="4904960"/>
                <a:ext cx="1701000" cy="320760"/>
              </a:xfrm>
              <a:prstGeom prst="rect">
                <a:avLst/>
              </a:prstGeom>
              <a:blipFill>
                <a:blip r:embed="rId6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erader Verbinder 14"/>
          <p:cNvSpPr/>
          <p:nvPr/>
        </p:nvSpPr>
        <p:spPr>
          <a:xfrm>
            <a:off x="8066250" y="2921720"/>
            <a:ext cx="2088000" cy="0"/>
          </a:xfrm>
          <a:prstGeom prst="line">
            <a:avLst/>
          </a:prstGeom>
          <a:ln w="36000">
            <a:solidFill>
              <a:srgbClr val="CE181E"/>
            </a:solidFill>
            <a:custDash>
              <a:ds d="197000" sp="19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Gerader Verbinder 15"/>
          <p:cNvSpPr/>
          <p:nvPr/>
        </p:nvSpPr>
        <p:spPr>
          <a:xfrm flipV="1">
            <a:off x="10154250" y="2921720"/>
            <a:ext cx="0" cy="1872000"/>
          </a:xfrm>
          <a:prstGeom prst="line">
            <a:avLst/>
          </a:prstGeom>
          <a:ln w="36000">
            <a:solidFill>
              <a:srgbClr val="CE181E"/>
            </a:solidFill>
            <a:custDash>
              <a:ds d="197000" sp="19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Gerader Verbinder 16"/>
          <p:cNvSpPr/>
          <p:nvPr/>
        </p:nvSpPr>
        <p:spPr>
          <a:xfrm>
            <a:off x="8066250" y="4397720"/>
            <a:ext cx="864000" cy="0"/>
          </a:xfrm>
          <a:prstGeom prst="line">
            <a:avLst/>
          </a:prstGeom>
          <a:ln w="36000">
            <a:solidFill>
              <a:srgbClr val="0000FF"/>
            </a:solidFill>
            <a:custDash>
              <a:ds d="197000" sp="19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Gerader Verbinder 17"/>
          <p:cNvSpPr/>
          <p:nvPr/>
        </p:nvSpPr>
        <p:spPr>
          <a:xfrm flipV="1">
            <a:off x="8930250" y="4397720"/>
            <a:ext cx="0" cy="396000"/>
          </a:xfrm>
          <a:prstGeom prst="line">
            <a:avLst/>
          </a:prstGeom>
          <a:ln w="36000">
            <a:solidFill>
              <a:srgbClr val="0000FF"/>
            </a:solidFill>
            <a:custDash>
              <a:ds d="197000" sp="19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Textfeld 22"/>
          <p:cNvSpPr/>
          <p:nvPr/>
        </p:nvSpPr>
        <p:spPr>
          <a:xfrm>
            <a:off x="8282250" y="4033040"/>
            <a:ext cx="1423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chemeClr val="bg1"/>
                </a:solidFill>
              </a:rPr>
              <a:t>0.28 nm</a:t>
            </a:r>
          </a:p>
        </p:txBody>
      </p:sp>
      <p:sp>
        <p:nvSpPr>
          <p:cNvPr id="20" name="Textfeld 22"/>
          <p:cNvSpPr/>
          <p:nvPr/>
        </p:nvSpPr>
        <p:spPr>
          <a:xfrm>
            <a:off x="9398250" y="2557040"/>
            <a:ext cx="1423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chemeClr val="bg1"/>
                </a:solidFill>
              </a:rPr>
              <a:t>0.58 nm</a:t>
            </a:r>
          </a:p>
        </p:txBody>
      </p:sp>
      <p:sp>
        <p:nvSpPr>
          <p:cNvPr id="22" name="Textfeld 8"/>
          <p:cNvSpPr/>
          <p:nvPr/>
        </p:nvSpPr>
        <p:spPr>
          <a:xfrm>
            <a:off x="7985250" y="1862240"/>
            <a:ext cx="2664000" cy="3407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buClr>
                <a:srgbClr val="000000"/>
              </a:buClr>
              <a:buSzPct val="45000"/>
            </a:pPr>
            <a:r>
              <a:rPr lang="en-US" sz="1600" b="1" strike="noStrike" spc="-1" dirty="0">
                <a:solidFill>
                  <a:schemeClr val="bg1"/>
                </a:solidFill>
              </a:rPr>
              <a:t>Tao-</a:t>
            </a:r>
            <a:r>
              <a:rPr lang="en-US" sz="1600" b="1" strike="noStrike" spc="-1" dirty="0" err="1">
                <a:solidFill>
                  <a:schemeClr val="bg1"/>
                </a:solidFill>
              </a:rPr>
              <a:t>Eldrup</a:t>
            </a:r>
            <a:r>
              <a:rPr lang="en-US" sz="1600" b="1" strike="noStrike" spc="-1" dirty="0">
                <a:solidFill>
                  <a:schemeClr val="bg1"/>
                </a:solidFill>
              </a:rPr>
              <a:t> Model:</a:t>
            </a:r>
            <a:endParaRPr lang="en-US" sz="1600" b="0" strike="noStrike" spc="-1" dirty="0">
              <a:solidFill>
                <a:schemeClr val="bg1"/>
              </a:solidFill>
            </a:endParaRPr>
          </a:p>
        </p:txBody>
      </p:sp>
      <p:pic>
        <p:nvPicPr>
          <p:cNvPr id="4098" name="Picture 2" descr="File:KU Leuven logo.svg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150" y="55466"/>
            <a:ext cx="2026613" cy="73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23" name="Rechteck 22"/>
          <p:cNvSpPr/>
          <p:nvPr/>
        </p:nvSpPr>
        <p:spPr>
          <a:xfrm>
            <a:off x="241069" y="685766"/>
            <a:ext cx="5982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[6]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T.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Stassin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et al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., “Porosimetry for Thin Films of Metal-Organic-Frameworks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Advanced Materials 2009662: (2021)</a:t>
            </a:r>
          </a:p>
        </p:txBody>
      </p:sp>
    </p:spTree>
    <p:extLst>
      <p:ext uri="{BB962C8B-B14F-4D97-AF65-F5344CB8AC3E}">
        <p14:creationId xmlns:p14="http://schemas.microsoft.com/office/powerpoint/2010/main" val="332486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0" grpId="0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/>
          <p:nvPr/>
        </p:nvPicPr>
        <p:blipFill>
          <a:blip r:embed="rId2"/>
          <a:stretch/>
        </p:blipFill>
        <p:spPr>
          <a:xfrm>
            <a:off x="7967435" y="340644"/>
            <a:ext cx="4146713" cy="1740805"/>
          </a:xfrm>
          <a:prstGeom prst="rect">
            <a:avLst/>
          </a:prstGeom>
          <a:ln w="0">
            <a:noFill/>
          </a:ln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33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0" y="386478"/>
            <a:ext cx="121920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97" y="254499"/>
            <a:ext cx="2665563" cy="191309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/>
          <a:srcRect b="19646"/>
          <a:stretch/>
        </p:blipFill>
        <p:spPr>
          <a:xfrm>
            <a:off x="328697" y="2299574"/>
            <a:ext cx="2719110" cy="1294353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663709" y="1175803"/>
            <a:ext cx="4381578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Positrons are ideal probes for open-volume defects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</a:b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de-DE" altLang="en-US" sz="2000" dirty="0" smtClean="0">
                <a:solidFill>
                  <a:schemeClr val="bg1"/>
                </a:solidFill>
                <a:latin typeface="+mj-lt"/>
              </a:rPr>
              <a:t> Positron </a:t>
            </a: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annihilation spectroscopy gives information on defect types and their concentration</a:t>
            </a:r>
            <a:br>
              <a:rPr lang="en-US" altLang="en-US" sz="2000" dirty="0" smtClean="0">
                <a:solidFill>
                  <a:schemeClr val="bg1"/>
                </a:solidFill>
                <a:latin typeface="+mj-lt"/>
              </a:rPr>
            </a:br>
            <a:endParaRPr lang="en-US" altLang="en-US" sz="2000" dirty="0" smtClean="0">
              <a:solidFill>
                <a:schemeClr val="bg1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de-DE" alt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Wide range of applications in material sciences (e.g. semiconductors, metals, polymers, quantum materials, …)</a:t>
            </a:r>
            <a:br>
              <a:rPr lang="en-US" altLang="en-US" sz="2000" dirty="0" smtClean="0">
                <a:solidFill>
                  <a:schemeClr val="bg1"/>
                </a:solidFill>
                <a:latin typeface="+mj-lt"/>
              </a:rPr>
            </a:b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1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pic>
        <p:nvPicPr>
          <p:cNvPr id="14" name="Grafik 13"/>
          <p:cNvPicPr/>
          <p:nvPr/>
        </p:nvPicPr>
        <p:blipFill>
          <a:blip r:embed="rId5"/>
          <a:stretch/>
        </p:blipFill>
        <p:spPr>
          <a:xfrm>
            <a:off x="203788" y="3938428"/>
            <a:ext cx="2790472" cy="1987311"/>
          </a:xfrm>
          <a:prstGeom prst="rect">
            <a:avLst/>
          </a:prstGeom>
          <a:ln w="0">
            <a:noFill/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771" y="2299574"/>
            <a:ext cx="3866043" cy="363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4"/>
          <a:stretch/>
        </p:blipFill>
        <p:spPr>
          <a:xfrm>
            <a:off x="5920985" y="1080734"/>
            <a:ext cx="5812607" cy="4842387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34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-141490" y="81643"/>
            <a:ext cx="121920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Thank </a:t>
            </a:r>
            <a:r>
              <a:rPr lang="en-US" dirty="0">
                <a:solidFill>
                  <a:schemeClr val="bg1"/>
                </a:solidFill>
              </a:rPr>
              <a:t>y</a:t>
            </a:r>
            <a:r>
              <a:rPr lang="en-US" dirty="0" smtClean="0">
                <a:solidFill>
                  <a:schemeClr val="bg1"/>
                </a:solidFill>
              </a:rPr>
              <a:t>ou for the attention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63" y="1080734"/>
            <a:ext cx="5121993" cy="50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4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Implantation, Thermalization, Diffusion, Annihilation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Formula 135"/>
              <p:cNvSpPr txBox="1"/>
              <p:nvPr/>
            </p:nvSpPr>
            <p:spPr>
              <a:xfrm>
                <a:off x="5886275" y="5292976"/>
                <a:ext cx="561600" cy="3384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69" name="Formula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275" y="5292976"/>
                <a:ext cx="561600" cy="338400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6" name="Group 2"/>
          <p:cNvGrpSpPr/>
          <p:nvPr/>
        </p:nvGrpSpPr>
        <p:grpSpPr>
          <a:xfrm>
            <a:off x="3744078" y="2466049"/>
            <a:ext cx="4054680" cy="2702520"/>
            <a:chOff x="445320" y="1456920"/>
            <a:chExt cx="4054680" cy="2702520"/>
          </a:xfrm>
        </p:grpSpPr>
        <p:sp>
          <p:nvSpPr>
            <p:cNvPr id="137" name="CustomShape 3"/>
            <p:cNvSpPr/>
            <p:nvPr/>
          </p:nvSpPr>
          <p:spPr>
            <a:xfrm>
              <a:off x="506520" y="1541880"/>
              <a:ext cx="3932280" cy="2556000"/>
            </a:xfrm>
            <a:prstGeom prst="rect">
              <a:avLst/>
            </a:prstGeom>
            <a:solidFill>
              <a:schemeClr val="accent6">
                <a:alpha val="24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38" name="Group 4"/>
            <p:cNvGrpSpPr/>
            <p:nvPr/>
          </p:nvGrpSpPr>
          <p:grpSpPr>
            <a:xfrm>
              <a:off x="445320" y="1456920"/>
              <a:ext cx="4054680" cy="2702520"/>
              <a:chOff x="445320" y="1456920"/>
              <a:chExt cx="4054680" cy="2702520"/>
            </a:xfrm>
          </p:grpSpPr>
          <p:grpSp>
            <p:nvGrpSpPr>
              <p:cNvPr id="139" name="Group 5"/>
              <p:cNvGrpSpPr/>
              <p:nvPr/>
            </p:nvGrpSpPr>
            <p:grpSpPr>
              <a:xfrm>
                <a:off x="445320" y="1456920"/>
                <a:ext cx="4054680" cy="183960"/>
                <a:chOff x="445320" y="1456920"/>
                <a:chExt cx="4054680" cy="183960"/>
              </a:xfrm>
            </p:grpSpPr>
            <p:sp>
              <p:nvSpPr>
                <p:cNvPr id="244" name="CustomShape 6"/>
                <p:cNvSpPr/>
                <p:nvPr/>
              </p:nvSpPr>
              <p:spPr>
                <a:xfrm>
                  <a:off x="150120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5" name="CustomShape 7"/>
                <p:cNvSpPr/>
                <p:nvPr/>
              </p:nvSpPr>
              <p:spPr>
                <a:xfrm>
                  <a:off x="185328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6" name="CustomShape 8"/>
                <p:cNvSpPr/>
                <p:nvPr/>
              </p:nvSpPr>
              <p:spPr>
                <a:xfrm>
                  <a:off x="220536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7" name="CustomShape 9"/>
                <p:cNvSpPr/>
                <p:nvPr/>
              </p:nvSpPr>
              <p:spPr>
                <a:xfrm>
                  <a:off x="255708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8" name="CustomShape 10"/>
                <p:cNvSpPr/>
                <p:nvPr/>
              </p:nvSpPr>
              <p:spPr>
                <a:xfrm>
                  <a:off x="290916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9" name="CustomShape 11"/>
                <p:cNvSpPr/>
                <p:nvPr/>
              </p:nvSpPr>
              <p:spPr>
                <a:xfrm>
                  <a:off x="326124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0" name="CustomShape 12"/>
                <p:cNvSpPr/>
                <p:nvPr/>
              </p:nvSpPr>
              <p:spPr>
                <a:xfrm>
                  <a:off x="44532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1" name="CustomShape 13"/>
                <p:cNvSpPr/>
                <p:nvPr/>
              </p:nvSpPr>
              <p:spPr>
                <a:xfrm>
                  <a:off x="79740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2" name="CustomShape 14"/>
                <p:cNvSpPr/>
                <p:nvPr/>
              </p:nvSpPr>
              <p:spPr>
                <a:xfrm>
                  <a:off x="114912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3" name="CustomShape 15"/>
                <p:cNvSpPr/>
                <p:nvPr/>
              </p:nvSpPr>
              <p:spPr>
                <a:xfrm>
                  <a:off x="361332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4" name="CustomShape 16"/>
                <p:cNvSpPr/>
                <p:nvPr/>
              </p:nvSpPr>
              <p:spPr>
                <a:xfrm>
                  <a:off x="396504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5" name="CustomShape 17"/>
                <p:cNvSpPr/>
                <p:nvPr/>
              </p:nvSpPr>
              <p:spPr>
                <a:xfrm>
                  <a:off x="4316040" y="145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140" name="Group 18"/>
              <p:cNvGrpSpPr/>
              <p:nvPr/>
            </p:nvGrpSpPr>
            <p:grpSpPr>
              <a:xfrm>
                <a:off x="445320" y="1771920"/>
                <a:ext cx="4054680" cy="183960"/>
                <a:chOff x="445320" y="1771920"/>
                <a:chExt cx="4054680" cy="183960"/>
              </a:xfrm>
            </p:grpSpPr>
            <p:sp>
              <p:nvSpPr>
                <p:cNvPr id="232" name="CustomShape 19"/>
                <p:cNvSpPr/>
                <p:nvPr/>
              </p:nvSpPr>
              <p:spPr>
                <a:xfrm>
                  <a:off x="150120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3" name="CustomShape 20"/>
                <p:cNvSpPr/>
                <p:nvPr/>
              </p:nvSpPr>
              <p:spPr>
                <a:xfrm>
                  <a:off x="185328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4" name="CustomShape 21"/>
                <p:cNvSpPr/>
                <p:nvPr/>
              </p:nvSpPr>
              <p:spPr>
                <a:xfrm>
                  <a:off x="220536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5" name="CustomShape 22"/>
                <p:cNvSpPr/>
                <p:nvPr/>
              </p:nvSpPr>
              <p:spPr>
                <a:xfrm>
                  <a:off x="255708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6" name="CustomShape 23"/>
                <p:cNvSpPr/>
                <p:nvPr/>
              </p:nvSpPr>
              <p:spPr>
                <a:xfrm>
                  <a:off x="290916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7" name="CustomShape 24"/>
                <p:cNvSpPr/>
                <p:nvPr/>
              </p:nvSpPr>
              <p:spPr>
                <a:xfrm>
                  <a:off x="326124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8" name="CustomShape 25"/>
                <p:cNvSpPr/>
                <p:nvPr/>
              </p:nvSpPr>
              <p:spPr>
                <a:xfrm>
                  <a:off x="44532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9" name="CustomShape 26"/>
                <p:cNvSpPr/>
                <p:nvPr/>
              </p:nvSpPr>
              <p:spPr>
                <a:xfrm>
                  <a:off x="79740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0" name="CustomShape 27"/>
                <p:cNvSpPr/>
                <p:nvPr/>
              </p:nvSpPr>
              <p:spPr>
                <a:xfrm>
                  <a:off x="114912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1" name="CustomShape 28"/>
                <p:cNvSpPr/>
                <p:nvPr/>
              </p:nvSpPr>
              <p:spPr>
                <a:xfrm>
                  <a:off x="361332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2" name="CustomShape 29"/>
                <p:cNvSpPr/>
                <p:nvPr/>
              </p:nvSpPr>
              <p:spPr>
                <a:xfrm>
                  <a:off x="396504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3" name="CustomShape 30"/>
                <p:cNvSpPr/>
                <p:nvPr/>
              </p:nvSpPr>
              <p:spPr>
                <a:xfrm>
                  <a:off x="4316040" y="177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141" name="Group 31"/>
              <p:cNvGrpSpPr/>
              <p:nvPr/>
            </p:nvGrpSpPr>
            <p:grpSpPr>
              <a:xfrm>
                <a:off x="445320" y="2086920"/>
                <a:ext cx="4054680" cy="183960"/>
                <a:chOff x="445320" y="2086920"/>
                <a:chExt cx="4054680" cy="183960"/>
              </a:xfrm>
            </p:grpSpPr>
            <p:sp>
              <p:nvSpPr>
                <p:cNvPr id="220" name="CustomShape 32"/>
                <p:cNvSpPr/>
                <p:nvPr/>
              </p:nvSpPr>
              <p:spPr>
                <a:xfrm>
                  <a:off x="150120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1" name="CustomShape 33"/>
                <p:cNvSpPr/>
                <p:nvPr/>
              </p:nvSpPr>
              <p:spPr>
                <a:xfrm>
                  <a:off x="185328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2" name="CustomShape 34"/>
                <p:cNvSpPr/>
                <p:nvPr/>
              </p:nvSpPr>
              <p:spPr>
                <a:xfrm>
                  <a:off x="220536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3" name="CustomShape 35"/>
                <p:cNvSpPr/>
                <p:nvPr/>
              </p:nvSpPr>
              <p:spPr>
                <a:xfrm>
                  <a:off x="255708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4" name="CustomShape 36"/>
                <p:cNvSpPr/>
                <p:nvPr/>
              </p:nvSpPr>
              <p:spPr>
                <a:xfrm>
                  <a:off x="290916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5" name="CustomShape 37"/>
                <p:cNvSpPr/>
                <p:nvPr/>
              </p:nvSpPr>
              <p:spPr>
                <a:xfrm>
                  <a:off x="326124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6" name="CustomShape 38"/>
                <p:cNvSpPr/>
                <p:nvPr/>
              </p:nvSpPr>
              <p:spPr>
                <a:xfrm>
                  <a:off x="44532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7" name="CustomShape 39"/>
                <p:cNvSpPr/>
                <p:nvPr/>
              </p:nvSpPr>
              <p:spPr>
                <a:xfrm>
                  <a:off x="79740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8" name="CustomShape 40"/>
                <p:cNvSpPr/>
                <p:nvPr/>
              </p:nvSpPr>
              <p:spPr>
                <a:xfrm>
                  <a:off x="114912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9" name="CustomShape 41"/>
                <p:cNvSpPr/>
                <p:nvPr/>
              </p:nvSpPr>
              <p:spPr>
                <a:xfrm>
                  <a:off x="361332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0" name="CustomShape 42"/>
                <p:cNvSpPr/>
                <p:nvPr/>
              </p:nvSpPr>
              <p:spPr>
                <a:xfrm>
                  <a:off x="396504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1" name="CustomShape 43"/>
                <p:cNvSpPr/>
                <p:nvPr/>
              </p:nvSpPr>
              <p:spPr>
                <a:xfrm>
                  <a:off x="4316040" y="208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142" name="Group 44"/>
              <p:cNvGrpSpPr/>
              <p:nvPr/>
            </p:nvGrpSpPr>
            <p:grpSpPr>
              <a:xfrm>
                <a:off x="445320" y="2401920"/>
                <a:ext cx="4054680" cy="183960"/>
                <a:chOff x="445320" y="2401920"/>
                <a:chExt cx="4054680" cy="183960"/>
              </a:xfrm>
            </p:grpSpPr>
            <p:sp>
              <p:nvSpPr>
                <p:cNvPr id="208" name="CustomShape 45"/>
                <p:cNvSpPr/>
                <p:nvPr/>
              </p:nvSpPr>
              <p:spPr>
                <a:xfrm>
                  <a:off x="150120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9" name="CustomShape 46"/>
                <p:cNvSpPr/>
                <p:nvPr/>
              </p:nvSpPr>
              <p:spPr>
                <a:xfrm>
                  <a:off x="185328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0" name="CustomShape 47"/>
                <p:cNvSpPr/>
                <p:nvPr/>
              </p:nvSpPr>
              <p:spPr>
                <a:xfrm>
                  <a:off x="220536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1" name="CustomShape 48"/>
                <p:cNvSpPr/>
                <p:nvPr/>
              </p:nvSpPr>
              <p:spPr>
                <a:xfrm>
                  <a:off x="255708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2" name="CustomShape 49"/>
                <p:cNvSpPr/>
                <p:nvPr/>
              </p:nvSpPr>
              <p:spPr>
                <a:xfrm>
                  <a:off x="290916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3" name="CustomShape 50"/>
                <p:cNvSpPr/>
                <p:nvPr/>
              </p:nvSpPr>
              <p:spPr>
                <a:xfrm>
                  <a:off x="326124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4" name="CustomShape 51"/>
                <p:cNvSpPr/>
                <p:nvPr/>
              </p:nvSpPr>
              <p:spPr>
                <a:xfrm>
                  <a:off x="44532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5" name="CustomShape 52"/>
                <p:cNvSpPr/>
                <p:nvPr/>
              </p:nvSpPr>
              <p:spPr>
                <a:xfrm>
                  <a:off x="79740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6" name="CustomShape 53"/>
                <p:cNvSpPr/>
                <p:nvPr/>
              </p:nvSpPr>
              <p:spPr>
                <a:xfrm>
                  <a:off x="114912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7" name="CustomShape 54"/>
                <p:cNvSpPr/>
                <p:nvPr/>
              </p:nvSpPr>
              <p:spPr>
                <a:xfrm>
                  <a:off x="361332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8" name="CustomShape 55"/>
                <p:cNvSpPr/>
                <p:nvPr/>
              </p:nvSpPr>
              <p:spPr>
                <a:xfrm>
                  <a:off x="396504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9" name="CustomShape 56"/>
                <p:cNvSpPr/>
                <p:nvPr/>
              </p:nvSpPr>
              <p:spPr>
                <a:xfrm>
                  <a:off x="4316040" y="2401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143" name="Group 57"/>
              <p:cNvGrpSpPr/>
              <p:nvPr/>
            </p:nvGrpSpPr>
            <p:grpSpPr>
              <a:xfrm>
                <a:off x="445320" y="2716920"/>
                <a:ext cx="4054680" cy="183960"/>
                <a:chOff x="445320" y="2716920"/>
                <a:chExt cx="4054680" cy="183960"/>
              </a:xfrm>
            </p:grpSpPr>
            <p:sp>
              <p:nvSpPr>
                <p:cNvPr id="196" name="CustomShape 58"/>
                <p:cNvSpPr/>
                <p:nvPr/>
              </p:nvSpPr>
              <p:spPr>
                <a:xfrm>
                  <a:off x="150120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7" name="CustomShape 59"/>
                <p:cNvSpPr/>
                <p:nvPr/>
              </p:nvSpPr>
              <p:spPr>
                <a:xfrm>
                  <a:off x="185328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8" name="CustomShape 60"/>
                <p:cNvSpPr/>
                <p:nvPr/>
              </p:nvSpPr>
              <p:spPr>
                <a:xfrm>
                  <a:off x="220536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9" name="CustomShape 61"/>
                <p:cNvSpPr/>
                <p:nvPr/>
              </p:nvSpPr>
              <p:spPr>
                <a:xfrm>
                  <a:off x="255708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0" name="CustomShape 62"/>
                <p:cNvSpPr/>
                <p:nvPr/>
              </p:nvSpPr>
              <p:spPr>
                <a:xfrm>
                  <a:off x="290916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1" name="CustomShape 63"/>
                <p:cNvSpPr/>
                <p:nvPr/>
              </p:nvSpPr>
              <p:spPr>
                <a:xfrm>
                  <a:off x="326124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2" name="CustomShape 64"/>
                <p:cNvSpPr/>
                <p:nvPr/>
              </p:nvSpPr>
              <p:spPr>
                <a:xfrm>
                  <a:off x="44532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3" name="CustomShape 65"/>
                <p:cNvSpPr/>
                <p:nvPr/>
              </p:nvSpPr>
              <p:spPr>
                <a:xfrm>
                  <a:off x="79740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4" name="CustomShape 66"/>
                <p:cNvSpPr/>
                <p:nvPr/>
              </p:nvSpPr>
              <p:spPr>
                <a:xfrm>
                  <a:off x="114912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5" name="CustomShape 67"/>
                <p:cNvSpPr/>
                <p:nvPr/>
              </p:nvSpPr>
              <p:spPr>
                <a:xfrm>
                  <a:off x="361332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6" name="CustomShape 68"/>
                <p:cNvSpPr/>
                <p:nvPr/>
              </p:nvSpPr>
              <p:spPr>
                <a:xfrm>
                  <a:off x="396504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7" name="CustomShape 69"/>
                <p:cNvSpPr/>
                <p:nvPr/>
              </p:nvSpPr>
              <p:spPr>
                <a:xfrm>
                  <a:off x="4316040" y="271692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144" name="Group 70"/>
              <p:cNvGrpSpPr/>
              <p:nvPr/>
            </p:nvGrpSpPr>
            <p:grpSpPr>
              <a:xfrm>
                <a:off x="445320" y="3031560"/>
                <a:ext cx="4054680" cy="183960"/>
                <a:chOff x="445320" y="3031560"/>
                <a:chExt cx="4054680" cy="183960"/>
              </a:xfrm>
            </p:grpSpPr>
            <p:sp>
              <p:nvSpPr>
                <p:cNvPr id="184" name="CustomShape 71"/>
                <p:cNvSpPr/>
                <p:nvPr/>
              </p:nvSpPr>
              <p:spPr>
                <a:xfrm>
                  <a:off x="150120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5" name="CustomShape 72"/>
                <p:cNvSpPr/>
                <p:nvPr/>
              </p:nvSpPr>
              <p:spPr>
                <a:xfrm>
                  <a:off x="185328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6" name="CustomShape 73"/>
                <p:cNvSpPr/>
                <p:nvPr/>
              </p:nvSpPr>
              <p:spPr>
                <a:xfrm>
                  <a:off x="220536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7" name="CustomShape 74"/>
                <p:cNvSpPr/>
                <p:nvPr/>
              </p:nvSpPr>
              <p:spPr>
                <a:xfrm>
                  <a:off x="255708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8" name="CustomShape 75"/>
                <p:cNvSpPr/>
                <p:nvPr/>
              </p:nvSpPr>
              <p:spPr>
                <a:xfrm>
                  <a:off x="290916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9" name="CustomShape 76"/>
                <p:cNvSpPr/>
                <p:nvPr/>
              </p:nvSpPr>
              <p:spPr>
                <a:xfrm>
                  <a:off x="326124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0" name="CustomShape 77"/>
                <p:cNvSpPr/>
                <p:nvPr/>
              </p:nvSpPr>
              <p:spPr>
                <a:xfrm>
                  <a:off x="44532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1" name="CustomShape 78"/>
                <p:cNvSpPr/>
                <p:nvPr/>
              </p:nvSpPr>
              <p:spPr>
                <a:xfrm>
                  <a:off x="79740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2" name="CustomShape 79"/>
                <p:cNvSpPr/>
                <p:nvPr/>
              </p:nvSpPr>
              <p:spPr>
                <a:xfrm>
                  <a:off x="114912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3" name="CustomShape 80"/>
                <p:cNvSpPr/>
                <p:nvPr/>
              </p:nvSpPr>
              <p:spPr>
                <a:xfrm>
                  <a:off x="361332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4" name="CustomShape 81"/>
                <p:cNvSpPr/>
                <p:nvPr/>
              </p:nvSpPr>
              <p:spPr>
                <a:xfrm>
                  <a:off x="396504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5" name="CustomShape 82"/>
                <p:cNvSpPr/>
                <p:nvPr/>
              </p:nvSpPr>
              <p:spPr>
                <a:xfrm>
                  <a:off x="4316040" y="303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145" name="Group 83"/>
              <p:cNvGrpSpPr/>
              <p:nvPr/>
            </p:nvGrpSpPr>
            <p:grpSpPr>
              <a:xfrm>
                <a:off x="445320" y="3346560"/>
                <a:ext cx="4054680" cy="183960"/>
                <a:chOff x="445320" y="3346560"/>
                <a:chExt cx="4054680" cy="183960"/>
              </a:xfrm>
            </p:grpSpPr>
            <p:sp>
              <p:nvSpPr>
                <p:cNvPr id="172" name="CustomShape 84"/>
                <p:cNvSpPr/>
                <p:nvPr/>
              </p:nvSpPr>
              <p:spPr>
                <a:xfrm>
                  <a:off x="150120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3" name="CustomShape 85"/>
                <p:cNvSpPr/>
                <p:nvPr/>
              </p:nvSpPr>
              <p:spPr>
                <a:xfrm>
                  <a:off x="185328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4" name="CustomShape 86"/>
                <p:cNvSpPr/>
                <p:nvPr/>
              </p:nvSpPr>
              <p:spPr>
                <a:xfrm>
                  <a:off x="220536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5" name="CustomShape 87"/>
                <p:cNvSpPr/>
                <p:nvPr/>
              </p:nvSpPr>
              <p:spPr>
                <a:xfrm>
                  <a:off x="255708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6" name="CustomShape 88"/>
                <p:cNvSpPr/>
                <p:nvPr/>
              </p:nvSpPr>
              <p:spPr>
                <a:xfrm>
                  <a:off x="290916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7" name="CustomShape 89"/>
                <p:cNvSpPr/>
                <p:nvPr/>
              </p:nvSpPr>
              <p:spPr>
                <a:xfrm>
                  <a:off x="326124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8" name="CustomShape 90"/>
                <p:cNvSpPr/>
                <p:nvPr/>
              </p:nvSpPr>
              <p:spPr>
                <a:xfrm>
                  <a:off x="44532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9" name="CustomShape 91"/>
                <p:cNvSpPr/>
                <p:nvPr/>
              </p:nvSpPr>
              <p:spPr>
                <a:xfrm>
                  <a:off x="79740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0" name="CustomShape 92"/>
                <p:cNvSpPr/>
                <p:nvPr/>
              </p:nvSpPr>
              <p:spPr>
                <a:xfrm>
                  <a:off x="114912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1" name="CustomShape 93"/>
                <p:cNvSpPr/>
                <p:nvPr/>
              </p:nvSpPr>
              <p:spPr>
                <a:xfrm>
                  <a:off x="361332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2" name="CustomShape 94"/>
                <p:cNvSpPr/>
                <p:nvPr/>
              </p:nvSpPr>
              <p:spPr>
                <a:xfrm>
                  <a:off x="396504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3" name="CustomShape 95"/>
                <p:cNvSpPr/>
                <p:nvPr/>
              </p:nvSpPr>
              <p:spPr>
                <a:xfrm>
                  <a:off x="4316040" y="3346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146" name="Group 96"/>
              <p:cNvGrpSpPr/>
              <p:nvPr/>
            </p:nvGrpSpPr>
            <p:grpSpPr>
              <a:xfrm>
                <a:off x="445320" y="3661560"/>
                <a:ext cx="4054680" cy="183960"/>
                <a:chOff x="445320" y="3661560"/>
                <a:chExt cx="4054680" cy="183960"/>
              </a:xfrm>
            </p:grpSpPr>
            <p:sp>
              <p:nvSpPr>
                <p:cNvPr id="160" name="CustomShape 97"/>
                <p:cNvSpPr/>
                <p:nvPr/>
              </p:nvSpPr>
              <p:spPr>
                <a:xfrm>
                  <a:off x="150120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1" name="CustomShape 98"/>
                <p:cNvSpPr/>
                <p:nvPr/>
              </p:nvSpPr>
              <p:spPr>
                <a:xfrm>
                  <a:off x="185328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2" name="CustomShape 99"/>
                <p:cNvSpPr/>
                <p:nvPr/>
              </p:nvSpPr>
              <p:spPr>
                <a:xfrm>
                  <a:off x="220536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3" name="CustomShape 100"/>
                <p:cNvSpPr/>
                <p:nvPr/>
              </p:nvSpPr>
              <p:spPr>
                <a:xfrm>
                  <a:off x="255708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4" name="CustomShape 101"/>
                <p:cNvSpPr/>
                <p:nvPr/>
              </p:nvSpPr>
              <p:spPr>
                <a:xfrm>
                  <a:off x="290916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5" name="CustomShape 102"/>
                <p:cNvSpPr/>
                <p:nvPr/>
              </p:nvSpPr>
              <p:spPr>
                <a:xfrm>
                  <a:off x="326124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6" name="CustomShape 103"/>
                <p:cNvSpPr/>
                <p:nvPr/>
              </p:nvSpPr>
              <p:spPr>
                <a:xfrm>
                  <a:off x="44532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7" name="CustomShape 104"/>
                <p:cNvSpPr/>
                <p:nvPr/>
              </p:nvSpPr>
              <p:spPr>
                <a:xfrm>
                  <a:off x="79740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8" name="CustomShape 105"/>
                <p:cNvSpPr/>
                <p:nvPr/>
              </p:nvSpPr>
              <p:spPr>
                <a:xfrm>
                  <a:off x="114912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9" name="CustomShape 106"/>
                <p:cNvSpPr/>
                <p:nvPr/>
              </p:nvSpPr>
              <p:spPr>
                <a:xfrm>
                  <a:off x="361332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0" name="CustomShape 107"/>
                <p:cNvSpPr/>
                <p:nvPr/>
              </p:nvSpPr>
              <p:spPr>
                <a:xfrm>
                  <a:off x="396504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1" name="CustomShape 108"/>
                <p:cNvSpPr/>
                <p:nvPr/>
              </p:nvSpPr>
              <p:spPr>
                <a:xfrm>
                  <a:off x="4316040" y="366156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147" name="Group 109"/>
              <p:cNvGrpSpPr/>
              <p:nvPr/>
            </p:nvGrpSpPr>
            <p:grpSpPr>
              <a:xfrm>
                <a:off x="445320" y="3975480"/>
                <a:ext cx="4054680" cy="183960"/>
                <a:chOff x="445320" y="3975480"/>
                <a:chExt cx="4054680" cy="183960"/>
              </a:xfrm>
            </p:grpSpPr>
            <p:sp>
              <p:nvSpPr>
                <p:cNvPr id="148" name="CustomShape 110"/>
                <p:cNvSpPr/>
                <p:nvPr/>
              </p:nvSpPr>
              <p:spPr>
                <a:xfrm>
                  <a:off x="150120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9" name="CustomShape 111"/>
                <p:cNvSpPr/>
                <p:nvPr/>
              </p:nvSpPr>
              <p:spPr>
                <a:xfrm>
                  <a:off x="185328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0" name="CustomShape 112"/>
                <p:cNvSpPr/>
                <p:nvPr/>
              </p:nvSpPr>
              <p:spPr>
                <a:xfrm>
                  <a:off x="220536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1" name="CustomShape 113"/>
                <p:cNvSpPr/>
                <p:nvPr/>
              </p:nvSpPr>
              <p:spPr>
                <a:xfrm>
                  <a:off x="255708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2" name="CustomShape 114"/>
                <p:cNvSpPr/>
                <p:nvPr/>
              </p:nvSpPr>
              <p:spPr>
                <a:xfrm>
                  <a:off x="290916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3" name="CustomShape 115"/>
                <p:cNvSpPr/>
                <p:nvPr/>
              </p:nvSpPr>
              <p:spPr>
                <a:xfrm>
                  <a:off x="326124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4" name="CustomShape 116"/>
                <p:cNvSpPr/>
                <p:nvPr/>
              </p:nvSpPr>
              <p:spPr>
                <a:xfrm>
                  <a:off x="44532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5" name="CustomShape 117"/>
                <p:cNvSpPr/>
                <p:nvPr/>
              </p:nvSpPr>
              <p:spPr>
                <a:xfrm>
                  <a:off x="79740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6" name="CustomShape 118"/>
                <p:cNvSpPr/>
                <p:nvPr/>
              </p:nvSpPr>
              <p:spPr>
                <a:xfrm>
                  <a:off x="114912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7" name="CustomShape 119"/>
                <p:cNvSpPr/>
                <p:nvPr/>
              </p:nvSpPr>
              <p:spPr>
                <a:xfrm>
                  <a:off x="361332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8" name="CustomShape 120"/>
                <p:cNvSpPr/>
                <p:nvPr/>
              </p:nvSpPr>
              <p:spPr>
                <a:xfrm>
                  <a:off x="396504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9" name="CustomShape 121"/>
                <p:cNvSpPr/>
                <p:nvPr/>
              </p:nvSpPr>
              <p:spPr>
                <a:xfrm>
                  <a:off x="4316040" y="3975480"/>
                  <a:ext cx="183960" cy="18396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</p:grpSp>
      <p:sp>
        <p:nvSpPr>
          <p:cNvPr id="256" name="CustomShape 122"/>
          <p:cNvSpPr/>
          <p:nvPr/>
        </p:nvSpPr>
        <p:spPr>
          <a:xfrm>
            <a:off x="5635414" y="1302155"/>
            <a:ext cx="245160" cy="245520"/>
          </a:xfrm>
          <a:prstGeom prst="ellipse">
            <a:avLst/>
          </a:prstGeom>
          <a:solidFill>
            <a:srgbClr val="ED1C24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23"/>
          <p:cNvSpPr/>
          <p:nvPr/>
        </p:nvSpPr>
        <p:spPr>
          <a:xfrm>
            <a:off x="5648838" y="2404849"/>
            <a:ext cx="245160" cy="245160"/>
          </a:xfrm>
          <a:prstGeom prst="ellipse">
            <a:avLst/>
          </a:prstGeom>
          <a:solidFill>
            <a:srgbClr val="ED1C24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24"/>
          <p:cNvSpPr/>
          <p:nvPr/>
        </p:nvSpPr>
        <p:spPr>
          <a:xfrm>
            <a:off x="4037452" y="2870803"/>
            <a:ext cx="245520" cy="245160"/>
          </a:xfrm>
          <a:prstGeom prst="ellipse">
            <a:avLst/>
          </a:prstGeom>
          <a:solidFill>
            <a:srgbClr val="ED1C24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5"/>
          <p:cNvSpPr/>
          <p:nvPr/>
        </p:nvSpPr>
        <p:spPr>
          <a:xfrm>
            <a:off x="5371278" y="3195229"/>
            <a:ext cx="245520" cy="245520"/>
          </a:xfrm>
          <a:prstGeom prst="ellipse">
            <a:avLst/>
          </a:prstGeom>
          <a:solidFill>
            <a:srgbClr val="ED1C24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26"/>
          <p:cNvSpPr/>
          <p:nvPr/>
        </p:nvSpPr>
        <p:spPr>
          <a:xfrm>
            <a:off x="4939304" y="3585124"/>
            <a:ext cx="245520" cy="245160"/>
          </a:xfrm>
          <a:prstGeom prst="ellipse">
            <a:avLst/>
          </a:prstGeom>
          <a:solidFill>
            <a:srgbClr val="ED1C24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27"/>
          <p:cNvSpPr/>
          <p:nvPr/>
        </p:nvSpPr>
        <p:spPr>
          <a:xfrm>
            <a:off x="4125114" y="3486920"/>
            <a:ext cx="245520" cy="245160"/>
          </a:xfrm>
          <a:prstGeom prst="ellipse">
            <a:avLst/>
          </a:prstGeom>
          <a:solidFill>
            <a:srgbClr val="ED1C24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Line 128"/>
          <p:cNvSpPr/>
          <p:nvPr/>
        </p:nvSpPr>
        <p:spPr>
          <a:xfrm>
            <a:off x="5771598" y="1454393"/>
            <a:ext cx="360" cy="1096616"/>
          </a:xfrm>
          <a:prstGeom prst="line">
            <a:avLst/>
          </a:prstGeom>
          <a:ln w="72000" cap="rnd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Line 129"/>
          <p:cNvSpPr/>
          <p:nvPr/>
        </p:nvSpPr>
        <p:spPr>
          <a:xfrm flipH="1">
            <a:off x="4135038" y="2551009"/>
            <a:ext cx="1636560" cy="460806"/>
          </a:xfrm>
          <a:prstGeom prst="line">
            <a:avLst/>
          </a:prstGeom>
          <a:ln w="72000" cap="rnd">
            <a:solidFill>
              <a:schemeClr val="accent1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Line 130"/>
          <p:cNvSpPr/>
          <p:nvPr/>
        </p:nvSpPr>
        <p:spPr>
          <a:xfrm>
            <a:off x="4145129" y="3002218"/>
            <a:ext cx="1356840" cy="314640"/>
          </a:xfrm>
          <a:prstGeom prst="line">
            <a:avLst/>
          </a:prstGeom>
          <a:ln w="72000" cap="rnd">
            <a:solidFill>
              <a:schemeClr val="accent1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Line 131"/>
          <p:cNvSpPr/>
          <p:nvPr/>
        </p:nvSpPr>
        <p:spPr>
          <a:xfrm flipH="1">
            <a:off x="5019198" y="3316130"/>
            <a:ext cx="463454" cy="451937"/>
          </a:xfrm>
          <a:prstGeom prst="line">
            <a:avLst/>
          </a:prstGeom>
          <a:ln w="72000" cap="rnd">
            <a:solidFill>
              <a:schemeClr val="accent1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Line 132"/>
          <p:cNvSpPr/>
          <p:nvPr/>
        </p:nvSpPr>
        <p:spPr>
          <a:xfrm flipH="1" flipV="1">
            <a:off x="4179534" y="3603920"/>
            <a:ext cx="906630" cy="94115"/>
          </a:xfrm>
          <a:prstGeom prst="line">
            <a:avLst/>
          </a:prstGeom>
          <a:ln w="72000" cap="rnd">
            <a:solidFill>
              <a:schemeClr val="accent1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70" name="Group 137"/>
          <p:cNvGrpSpPr/>
          <p:nvPr/>
        </p:nvGrpSpPr>
        <p:grpSpPr>
          <a:xfrm rot="15655669">
            <a:off x="5607897" y="4587699"/>
            <a:ext cx="1314360" cy="1496520"/>
            <a:chOff x="1636560" y="2503800"/>
            <a:chExt cx="1314360" cy="1496520"/>
          </a:xfrm>
        </p:grpSpPr>
        <p:grpSp>
          <p:nvGrpSpPr>
            <p:cNvPr id="271" name="Group 138"/>
            <p:cNvGrpSpPr/>
            <p:nvPr/>
          </p:nvGrpSpPr>
          <p:grpSpPr>
            <a:xfrm>
              <a:off x="1721160" y="2610000"/>
              <a:ext cx="1229760" cy="1390320"/>
              <a:chOff x="1721160" y="2610000"/>
              <a:chExt cx="1229760" cy="1390320"/>
            </a:xfrm>
          </p:grpSpPr>
          <p:grpSp>
            <p:nvGrpSpPr>
              <p:cNvPr id="273" name="Group 139"/>
              <p:cNvGrpSpPr/>
              <p:nvPr/>
            </p:nvGrpSpPr>
            <p:grpSpPr>
              <a:xfrm>
                <a:off x="2287080" y="3262680"/>
                <a:ext cx="663840" cy="737640"/>
                <a:chOff x="2287080" y="3262680"/>
                <a:chExt cx="663840" cy="737640"/>
              </a:xfrm>
            </p:grpSpPr>
            <p:sp>
              <p:nvSpPr>
                <p:cNvPr id="277" name="CustomShape 140"/>
                <p:cNvSpPr/>
                <p:nvPr/>
              </p:nvSpPr>
              <p:spPr>
                <a:xfrm rot="13743600">
                  <a:off x="2544840" y="373032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8" name="CustomShape 141"/>
                <p:cNvSpPr/>
                <p:nvPr/>
              </p:nvSpPr>
              <p:spPr>
                <a:xfrm rot="13743600">
                  <a:off x="2261520" y="340344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274" name="Group 142"/>
              <p:cNvGrpSpPr/>
              <p:nvPr/>
            </p:nvGrpSpPr>
            <p:grpSpPr>
              <a:xfrm>
                <a:off x="1721160" y="2610000"/>
                <a:ext cx="663480" cy="737640"/>
                <a:chOff x="1721160" y="2610000"/>
                <a:chExt cx="663480" cy="737640"/>
              </a:xfrm>
            </p:grpSpPr>
            <p:sp>
              <p:nvSpPr>
                <p:cNvPr id="275" name="CustomShape 143"/>
                <p:cNvSpPr/>
                <p:nvPr/>
              </p:nvSpPr>
              <p:spPr>
                <a:xfrm rot="13743600">
                  <a:off x="1978560" y="307764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6" name="CustomShape 144"/>
                <p:cNvSpPr/>
                <p:nvPr/>
              </p:nvSpPr>
              <p:spPr>
                <a:xfrm rot="13743600">
                  <a:off x="1695600" y="275076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272" name="Line 145"/>
            <p:cNvSpPr/>
            <p:nvPr/>
          </p:nvSpPr>
          <p:spPr>
            <a:xfrm flipH="1" flipV="1">
              <a:off x="1636560" y="2503800"/>
              <a:ext cx="145800" cy="142200"/>
            </a:xfrm>
            <a:prstGeom prst="line">
              <a:avLst/>
            </a:prstGeom>
            <a:ln>
              <a:solidFill>
                <a:srgbClr val="0000FF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79" name="Group 146"/>
          <p:cNvGrpSpPr/>
          <p:nvPr/>
        </p:nvGrpSpPr>
        <p:grpSpPr>
          <a:xfrm rot="15703144">
            <a:off x="6874475" y="3140377"/>
            <a:ext cx="1324440" cy="1487520"/>
            <a:chOff x="2841480" y="3912840"/>
            <a:chExt cx="1324440" cy="1487520"/>
          </a:xfrm>
        </p:grpSpPr>
        <p:grpSp>
          <p:nvGrpSpPr>
            <p:cNvPr id="280" name="Group 147"/>
            <p:cNvGrpSpPr/>
            <p:nvPr/>
          </p:nvGrpSpPr>
          <p:grpSpPr>
            <a:xfrm>
              <a:off x="2841480" y="3912840"/>
              <a:ext cx="1238400" cy="1382400"/>
              <a:chOff x="2841480" y="3912840"/>
              <a:chExt cx="1238400" cy="1382400"/>
            </a:xfrm>
          </p:grpSpPr>
          <p:grpSp>
            <p:nvGrpSpPr>
              <p:cNvPr id="282" name="Group 148"/>
              <p:cNvGrpSpPr/>
              <p:nvPr/>
            </p:nvGrpSpPr>
            <p:grpSpPr>
              <a:xfrm>
                <a:off x="2841480" y="3912840"/>
                <a:ext cx="667440" cy="734040"/>
                <a:chOff x="2841480" y="3912840"/>
                <a:chExt cx="667440" cy="734040"/>
              </a:xfrm>
            </p:grpSpPr>
            <p:sp>
              <p:nvSpPr>
                <p:cNvPr id="286" name="CustomShape 149"/>
                <p:cNvSpPr/>
                <p:nvPr/>
              </p:nvSpPr>
              <p:spPr>
                <a:xfrm rot="2918400">
                  <a:off x="2816280" y="405288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7" name="CustomShape 150"/>
                <p:cNvSpPr/>
                <p:nvPr/>
              </p:nvSpPr>
              <p:spPr>
                <a:xfrm rot="2918400">
                  <a:off x="3101760" y="43776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283" name="Group 151"/>
              <p:cNvGrpSpPr/>
              <p:nvPr/>
            </p:nvGrpSpPr>
            <p:grpSpPr>
              <a:xfrm>
                <a:off x="3412080" y="4561560"/>
                <a:ext cx="667800" cy="733680"/>
                <a:chOff x="3412080" y="4561560"/>
                <a:chExt cx="667800" cy="733680"/>
              </a:xfrm>
            </p:grpSpPr>
            <p:sp>
              <p:nvSpPr>
                <p:cNvPr id="284" name="CustomShape 152"/>
                <p:cNvSpPr/>
                <p:nvPr/>
              </p:nvSpPr>
              <p:spPr>
                <a:xfrm rot="2918400">
                  <a:off x="3386880" y="47016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5" name="CustomShape 153"/>
                <p:cNvSpPr/>
                <p:nvPr/>
              </p:nvSpPr>
              <p:spPr>
                <a:xfrm rot="2918400">
                  <a:off x="3672720" y="502596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281" name="Line 154"/>
            <p:cNvSpPr/>
            <p:nvPr/>
          </p:nvSpPr>
          <p:spPr>
            <a:xfrm>
              <a:off x="4019040" y="5259240"/>
              <a:ext cx="146880" cy="141120"/>
            </a:xfrm>
            <a:prstGeom prst="line">
              <a:avLst/>
            </a:prstGeom>
            <a:ln>
              <a:solidFill>
                <a:srgbClr val="0000FF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89" name="CustomShape 122"/>
          <p:cNvSpPr/>
          <p:nvPr/>
        </p:nvSpPr>
        <p:spPr>
          <a:xfrm>
            <a:off x="4953318" y="4572769"/>
            <a:ext cx="245160" cy="245520"/>
          </a:xfrm>
          <a:prstGeom prst="ellipse">
            <a:avLst/>
          </a:prstGeom>
          <a:solidFill>
            <a:srgbClr val="ED1C24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Line 132"/>
          <p:cNvSpPr/>
          <p:nvPr/>
        </p:nvSpPr>
        <p:spPr>
          <a:xfrm flipH="1" flipV="1">
            <a:off x="4178523" y="3609499"/>
            <a:ext cx="907152" cy="1068387"/>
          </a:xfrm>
          <a:prstGeom prst="line">
            <a:avLst/>
          </a:prstGeom>
          <a:ln w="72000" cap="rnd">
            <a:solidFill>
              <a:schemeClr val="accent1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6" name="CustomShape 122"/>
          <p:cNvSpPr/>
          <p:nvPr/>
        </p:nvSpPr>
        <p:spPr>
          <a:xfrm>
            <a:off x="6019918" y="3858887"/>
            <a:ext cx="245160" cy="245520"/>
          </a:xfrm>
          <a:prstGeom prst="ellipse">
            <a:avLst/>
          </a:prstGeom>
          <a:solidFill>
            <a:srgbClr val="ED1C24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4" name="Gekrümmter Verbinder 3"/>
          <p:cNvCxnSpPr/>
          <p:nvPr/>
        </p:nvCxnSpPr>
        <p:spPr>
          <a:xfrm flipV="1">
            <a:off x="5082667" y="3982188"/>
            <a:ext cx="1057808" cy="698896"/>
          </a:xfrm>
          <a:prstGeom prst="curvedConnector3">
            <a:avLst>
              <a:gd name="adj1" fmla="val 50000"/>
            </a:avLst>
          </a:prstGeom>
          <a:ln w="72009" cap="rnd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Gekrümmter Verbinder 296"/>
          <p:cNvCxnSpPr/>
          <p:nvPr/>
        </p:nvCxnSpPr>
        <p:spPr>
          <a:xfrm>
            <a:off x="6122673" y="3994858"/>
            <a:ext cx="756939" cy="659454"/>
          </a:xfrm>
          <a:prstGeom prst="curvedConnector3">
            <a:avLst>
              <a:gd name="adj1" fmla="val 43837"/>
            </a:avLst>
          </a:prstGeom>
          <a:ln w="72009" cap="rnd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CustomShape 122"/>
          <p:cNvSpPr/>
          <p:nvPr/>
        </p:nvSpPr>
        <p:spPr>
          <a:xfrm>
            <a:off x="6717327" y="4512380"/>
            <a:ext cx="245160" cy="245520"/>
          </a:xfrm>
          <a:prstGeom prst="ellipse">
            <a:avLst/>
          </a:prstGeom>
          <a:solidFill>
            <a:srgbClr val="ED1C24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23"/>
          <p:cNvSpPr/>
          <p:nvPr/>
        </p:nvSpPr>
        <p:spPr>
          <a:xfrm>
            <a:off x="5800895" y="1739312"/>
            <a:ext cx="151200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914400">
              <a:lnSpc>
                <a:spcPct val="100000"/>
              </a:lnSpc>
            </a:pPr>
            <a:r>
              <a:rPr lang="en-US" dirty="0" smtClean="0">
                <a:solidFill>
                  <a:schemeClr val="dk1"/>
                </a:solidFill>
              </a:rPr>
              <a:t>Implantation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06" name="CustomShape 23"/>
          <p:cNvSpPr/>
          <p:nvPr/>
        </p:nvSpPr>
        <p:spPr>
          <a:xfrm>
            <a:off x="1800769" y="3188029"/>
            <a:ext cx="1895964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914400">
              <a:lnSpc>
                <a:spcPct val="100000"/>
              </a:lnSpc>
            </a:pPr>
            <a:r>
              <a:rPr lang="en-US" dirty="0" smtClean="0">
                <a:solidFill>
                  <a:schemeClr val="accent5"/>
                </a:solidFill>
              </a:rPr>
              <a:t>Thermalization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07" name="CustomShape 23"/>
          <p:cNvSpPr/>
          <p:nvPr/>
        </p:nvSpPr>
        <p:spPr>
          <a:xfrm>
            <a:off x="4143834" y="5200594"/>
            <a:ext cx="1895964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914400">
              <a:lnSpc>
                <a:spcPct val="100000"/>
              </a:lnSpc>
            </a:pPr>
            <a:r>
              <a:rPr lang="en-US" dirty="0" smtClean="0">
                <a:solidFill>
                  <a:srgbClr val="00B050"/>
                </a:solidFill>
              </a:rPr>
              <a:t>Diffusion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08" name="CustomShape 23"/>
          <p:cNvSpPr/>
          <p:nvPr/>
        </p:nvSpPr>
        <p:spPr>
          <a:xfrm>
            <a:off x="7786529" y="2747600"/>
            <a:ext cx="146844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914400">
              <a:lnSpc>
                <a:spcPct val="100000"/>
              </a:lnSpc>
            </a:pPr>
            <a:r>
              <a:rPr lang="en-US" dirty="0" smtClean="0">
                <a:solidFill>
                  <a:srgbClr val="0101FF"/>
                </a:solidFill>
              </a:rPr>
              <a:t>Annihilation</a:t>
            </a:r>
            <a:endParaRPr lang="en-US" dirty="0">
              <a:solidFill>
                <a:srgbClr val="0101FF"/>
              </a:solidFill>
            </a:endParaRPr>
          </a:p>
        </p:txBody>
      </p:sp>
      <p:sp>
        <p:nvSpPr>
          <p:cNvPr id="267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630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306" grpId="0"/>
      <p:bldP spid="307" grpId="0"/>
      <p:bldP spid="3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5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Positron Annihilation Lifetime Spectroscopy (PALS)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862655" y="1142667"/>
            <a:ext cx="4536377" cy="4690984"/>
            <a:chOff x="3744078" y="1302155"/>
            <a:chExt cx="4536377" cy="46909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9" name="Formula 135"/>
                <p:cNvSpPr txBox="1"/>
                <p:nvPr/>
              </p:nvSpPr>
              <p:spPr>
                <a:xfrm>
                  <a:off x="5886275" y="5292976"/>
                  <a:ext cx="561600" cy="3384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69" name="Formula 1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6275" y="5292976"/>
                  <a:ext cx="561600" cy="338400"/>
                </a:xfrm>
                <a:prstGeom prst="rect">
                  <a:avLst/>
                </a:prstGeom>
                <a:blipFill>
                  <a:blip r:embed="rId2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6" name="Group 2"/>
            <p:cNvGrpSpPr/>
            <p:nvPr/>
          </p:nvGrpSpPr>
          <p:grpSpPr>
            <a:xfrm>
              <a:off x="3744078" y="2466049"/>
              <a:ext cx="4054680" cy="2702520"/>
              <a:chOff x="445320" y="1456920"/>
              <a:chExt cx="4054680" cy="2702520"/>
            </a:xfrm>
          </p:grpSpPr>
          <p:sp>
            <p:nvSpPr>
              <p:cNvPr id="137" name="CustomShape 3"/>
              <p:cNvSpPr/>
              <p:nvPr/>
            </p:nvSpPr>
            <p:spPr>
              <a:xfrm>
                <a:off x="506520" y="1541880"/>
                <a:ext cx="3932280" cy="2556000"/>
              </a:xfrm>
              <a:prstGeom prst="rect">
                <a:avLst/>
              </a:prstGeom>
              <a:solidFill>
                <a:schemeClr val="accent6">
                  <a:alpha val="24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138" name="Group 4"/>
              <p:cNvGrpSpPr/>
              <p:nvPr/>
            </p:nvGrpSpPr>
            <p:grpSpPr>
              <a:xfrm>
                <a:off x="445320" y="1456920"/>
                <a:ext cx="4054680" cy="2702520"/>
                <a:chOff x="445320" y="1456920"/>
                <a:chExt cx="4054680" cy="2702520"/>
              </a:xfrm>
            </p:grpSpPr>
            <p:grpSp>
              <p:nvGrpSpPr>
                <p:cNvPr id="139" name="Group 5"/>
                <p:cNvGrpSpPr/>
                <p:nvPr/>
              </p:nvGrpSpPr>
              <p:grpSpPr>
                <a:xfrm>
                  <a:off x="445320" y="1456920"/>
                  <a:ext cx="4054680" cy="183960"/>
                  <a:chOff x="445320" y="1456920"/>
                  <a:chExt cx="4054680" cy="183960"/>
                </a:xfrm>
              </p:grpSpPr>
              <p:sp>
                <p:nvSpPr>
                  <p:cNvPr id="244" name="CustomShape 6"/>
                  <p:cNvSpPr/>
                  <p:nvPr/>
                </p:nvSpPr>
                <p:spPr>
                  <a:xfrm>
                    <a:off x="150120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45" name="CustomShape 7"/>
                  <p:cNvSpPr/>
                  <p:nvPr/>
                </p:nvSpPr>
                <p:spPr>
                  <a:xfrm>
                    <a:off x="185328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46" name="CustomShape 8"/>
                  <p:cNvSpPr/>
                  <p:nvPr/>
                </p:nvSpPr>
                <p:spPr>
                  <a:xfrm>
                    <a:off x="220536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47" name="CustomShape 9"/>
                  <p:cNvSpPr/>
                  <p:nvPr/>
                </p:nvSpPr>
                <p:spPr>
                  <a:xfrm>
                    <a:off x="255708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48" name="CustomShape 10"/>
                  <p:cNvSpPr/>
                  <p:nvPr/>
                </p:nvSpPr>
                <p:spPr>
                  <a:xfrm>
                    <a:off x="290916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49" name="CustomShape 11"/>
                  <p:cNvSpPr/>
                  <p:nvPr/>
                </p:nvSpPr>
                <p:spPr>
                  <a:xfrm>
                    <a:off x="326124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50" name="CustomShape 12"/>
                  <p:cNvSpPr/>
                  <p:nvPr/>
                </p:nvSpPr>
                <p:spPr>
                  <a:xfrm>
                    <a:off x="44532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51" name="CustomShape 13"/>
                  <p:cNvSpPr/>
                  <p:nvPr/>
                </p:nvSpPr>
                <p:spPr>
                  <a:xfrm>
                    <a:off x="79740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52" name="CustomShape 14"/>
                  <p:cNvSpPr/>
                  <p:nvPr/>
                </p:nvSpPr>
                <p:spPr>
                  <a:xfrm>
                    <a:off x="114912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53" name="CustomShape 15"/>
                  <p:cNvSpPr/>
                  <p:nvPr/>
                </p:nvSpPr>
                <p:spPr>
                  <a:xfrm>
                    <a:off x="361332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54" name="CustomShape 16"/>
                  <p:cNvSpPr/>
                  <p:nvPr/>
                </p:nvSpPr>
                <p:spPr>
                  <a:xfrm>
                    <a:off x="396504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55" name="CustomShape 17"/>
                  <p:cNvSpPr/>
                  <p:nvPr/>
                </p:nvSpPr>
                <p:spPr>
                  <a:xfrm>
                    <a:off x="4316040" y="145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0" name="Group 18"/>
                <p:cNvGrpSpPr/>
                <p:nvPr/>
              </p:nvGrpSpPr>
              <p:grpSpPr>
                <a:xfrm>
                  <a:off x="445320" y="1771920"/>
                  <a:ext cx="4054680" cy="183960"/>
                  <a:chOff x="445320" y="1771920"/>
                  <a:chExt cx="4054680" cy="183960"/>
                </a:xfrm>
              </p:grpSpPr>
              <p:sp>
                <p:nvSpPr>
                  <p:cNvPr id="232" name="CustomShape 19"/>
                  <p:cNvSpPr/>
                  <p:nvPr/>
                </p:nvSpPr>
                <p:spPr>
                  <a:xfrm>
                    <a:off x="150120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33" name="CustomShape 20"/>
                  <p:cNvSpPr/>
                  <p:nvPr/>
                </p:nvSpPr>
                <p:spPr>
                  <a:xfrm>
                    <a:off x="185328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34" name="CustomShape 21"/>
                  <p:cNvSpPr/>
                  <p:nvPr/>
                </p:nvSpPr>
                <p:spPr>
                  <a:xfrm>
                    <a:off x="220536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35" name="CustomShape 22"/>
                  <p:cNvSpPr/>
                  <p:nvPr/>
                </p:nvSpPr>
                <p:spPr>
                  <a:xfrm>
                    <a:off x="255708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36" name="CustomShape 23"/>
                  <p:cNvSpPr/>
                  <p:nvPr/>
                </p:nvSpPr>
                <p:spPr>
                  <a:xfrm>
                    <a:off x="290916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37" name="CustomShape 24"/>
                  <p:cNvSpPr/>
                  <p:nvPr/>
                </p:nvSpPr>
                <p:spPr>
                  <a:xfrm>
                    <a:off x="326124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38" name="CustomShape 25"/>
                  <p:cNvSpPr/>
                  <p:nvPr/>
                </p:nvSpPr>
                <p:spPr>
                  <a:xfrm>
                    <a:off x="44532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39" name="CustomShape 26"/>
                  <p:cNvSpPr/>
                  <p:nvPr/>
                </p:nvSpPr>
                <p:spPr>
                  <a:xfrm>
                    <a:off x="79740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40" name="CustomShape 27"/>
                  <p:cNvSpPr/>
                  <p:nvPr/>
                </p:nvSpPr>
                <p:spPr>
                  <a:xfrm>
                    <a:off x="114912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41" name="CustomShape 28"/>
                  <p:cNvSpPr/>
                  <p:nvPr/>
                </p:nvSpPr>
                <p:spPr>
                  <a:xfrm>
                    <a:off x="361332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42" name="CustomShape 29"/>
                  <p:cNvSpPr/>
                  <p:nvPr/>
                </p:nvSpPr>
                <p:spPr>
                  <a:xfrm>
                    <a:off x="396504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43" name="CustomShape 30"/>
                  <p:cNvSpPr/>
                  <p:nvPr/>
                </p:nvSpPr>
                <p:spPr>
                  <a:xfrm>
                    <a:off x="4316040" y="177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31"/>
                <p:cNvGrpSpPr/>
                <p:nvPr/>
              </p:nvGrpSpPr>
              <p:grpSpPr>
                <a:xfrm>
                  <a:off x="445320" y="2086920"/>
                  <a:ext cx="4054680" cy="183960"/>
                  <a:chOff x="445320" y="2086920"/>
                  <a:chExt cx="4054680" cy="183960"/>
                </a:xfrm>
              </p:grpSpPr>
              <p:sp>
                <p:nvSpPr>
                  <p:cNvPr id="220" name="CustomShape 32"/>
                  <p:cNvSpPr/>
                  <p:nvPr/>
                </p:nvSpPr>
                <p:spPr>
                  <a:xfrm>
                    <a:off x="150120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21" name="CustomShape 33"/>
                  <p:cNvSpPr/>
                  <p:nvPr/>
                </p:nvSpPr>
                <p:spPr>
                  <a:xfrm>
                    <a:off x="185328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22" name="CustomShape 34"/>
                  <p:cNvSpPr/>
                  <p:nvPr/>
                </p:nvSpPr>
                <p:spPr>
                  <a:xfrm>
                    <a:off x="220536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23" name="CustomShape 35"/>
                  <p:cNvSpPr/>
                  <p:nvPr/>
                </p:nvSpPr>
                <p:spPr>
                  <a:xfrm>
                    <a:off x="255708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24" name="CustomShape 36"/>
                  <p:cNvSpPr/>
                  <p:nvPr/>
                </p:nvSpPr>
                <p:spPr>
                  <a:xfrm>
                    <a:off x="290916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25" name="CustomShape 37"/>
                  <p:cNvSpPr/>
                  <p:nvPr/>
                </p:nvSpPr>
                <p:spPr>
                  <a:xfrm>
                    <a:off x="326124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26" name="CustomShape 38"/>
                  <p:cNvSpPr/>
                  <p:nvPr/>
                </p:nvSpPr>
                <p:spPr>
                  <a:xfrm>
                    <a:off x="44532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27" name="CustomShape 39"/>
                  <p:cNvSpPr/>
                  <p:nvPr/>
                </p:nvSpPr>
                <p:spPr>
                  <a:xfrm>
                    <a:off x="79740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28" name="CustomShape 40"/>
                  <p:cNvSpPr/>
                  <p:nvPr/>
                </p:nvSpPr>
                <p:spPr>
                  <a:xfrm>
                    <a:off x="114912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29" name="CustomShape 41"/>
                  <p:cNvSpPr/>
                  <p:nvPr/>
                </p:nvSpPr>
                <p:spPr>
                  <a:xfrm>
                    <a:off x="361332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30" name="CustomShape 42"/>
                  <p:cNvSpPr/>
                  <p:nvPr/>
                </p:nvSpPr>
                <p:spPr>
                  <a:xfrm>
                    <a:off x="396504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31" name="CustomShape 43"/>
                  <p:cNvSpPr/>
                  <p:nvPr/>
                </p:nvSpPr>
                <p:spPr>
                  <a:xfrm>
                    <a:off x="4316040" y="208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oup 44"/>
                <p:cNvGrpSpPr/>
                <p:nvPr/>
              </p:nvGrpSpPr>
              <p:grpSpPr>
                <a:xfrm>
                  <a:off x="445320" y="2401920"/>
                  <a:ext cx="4054680" cy="183960"/>
                  <a:chOff x="445320" y="2401920"/>
                  <a:chExt cx="4054680" cy="183960"/>
                </a:xfrm>
              </p:grpSpPr>
              <p:sp>
                <p:nvSpPr>
                  <p:cNvPr id="208" name="CustomShape 45"/>
                  <p:cNvSpPr/>
                  <p:nvPr/>
                </p:nvSpPr>
                <p:spPr>
                  <a:xfrm>
                    <a:off x="150120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09" name="CustomShape 46"/>
                  <p:cNvSpPr/>
                  <p:nvPr/>
                </p:nvSpPr>
                <p:spPr>
                  <a:xfrm>
                    <a:off x="185328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10" name="CustomShape 47"/>
                  <p:cNvSpPr/>
                  <p:nvPr/>
                </p:nvSpPr>
                <p:spPr>
                  <a:xfrm>
                    <a:off x="220536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11" name="CustomShape 48"/>
                  <p:cNvSpPr/>
                  <p:nvPr/>
                </p:nvSpPr>
                <p:spPr>
                  <a:xfrm>
                    <a:off x="255708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12" name="CustomShape 49"/>
                  <p:cNvSpPr/>
                  <p:nvPr/>
                </p:nvSpPr>
                <p:spPr>
                  <a:xfrm>
                    <a:off x="290916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13" name="CustomShape 50"/>
                  <p:cNvSpPr/>
                  <p:nvPr/>
                </p:nvSpPr>
                <p:spPr>
                  <a:xfrm>
                    <a:off x="326124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14" name="CustomShape 51"/>
                  <p:cNvSpPr/>
                  <p:nvPr/>
                </p:nvSpPr>
                <p:spPr>
                  <a:xfrm>
                    <a:off x="44532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15" name="CustomShape 52"/>
                  <p:cNvSpPr/>
                  <p:nvPr/>
                </p:nvSpPr>
                <p:spPr>
                  <a:xfrm>
                    <a:off x="79740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16" name="CustomShape 53"/>
                  <p:cNvSpPr/>
                  <p:nvPr/>
                </p:nvSpPr>
                <p:spPr>
                  <a:xfrm>
                    <a:off x="114912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17" name="CustomShape 54"/>
                  <p:cNvSpPr/>
                  <p:nvPr/>
                </p:nvSpPr>
                <p:spPr>
                  <a:xfrm>
                    <a:off x="361332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18" name="CustomShape 55"/>
                  <p:cNvSpPr/>
                  <p:nvPr/>
                </p:nvSpPr>
                <p:spPr>
                  <a:xfrm>
                    <a:off x="396504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19" name="CustomShape 56"/>
                  <p:cNvSpPr/>
                  <p:nvPr/>
                </p:nvSpPr>
                <p:spPr>
                  <a:xfrm>
                    <a:off x="4316040" y="2401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3" name="Group 57"/>
                <p:cNvGrpSpPr/>
                <p:nvPr/>
              </p:nvGrpSpPr>
              <p:grpSpPr>
                <a:xfrm>
                  <a:off x="445320" y="2716920"/>
                  <a:ext cx="4054680" cy="183960"/>
                  <a:chOff x="445320" y="2716920"/>
                  <a:chExt cx="4054680" cy="183960"/>
                </a:xfrm>
              </p:grpSpPr>
              <p:sp>
                <p:nvSpPr>
                  <p:cNvPr id="196" name="CustomShape 58"/>
                  <p:cNvSpPr/>
                  <p:nvPr/>
                </p:nvSpPr>
                <p:spPr>
                  <a:xfrm>
                    <a:off x="150120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97" name="CustomShape 59"/>
                  <p:cNvSpPr/>
                  <p:nvPr/>
                </p:nvSpPr>
                <p:spPr>
                  <a:xfrm>
                    <a:off x="185328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98" name="CustomShape 60"/>
                  <p:cNvSpPr/>
                  <p:nvPr/>
                </p:nvSpPr>
                <p:spPr>
                  <a:xfrm>
                    <a:off x="220536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99" name="CustomShape 61"/>
                  <p:cNvSpPr/>
                  <p:nvPr/>
                </p:nvSpPr>
                <p:spPr>
                  <a:xfrm>
                    <a:off x="255708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00" name="CustomShape 62"/>
                  <p:cNvSpPr/>
                  <p:nvPr/>
                </p:nvSpPr>
                <p:spPr>
                  <a:xfrm>
                    <a:off x="290916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01" name="CustomShape 63"/>
                  <p:cNvSpPr/>
                  <p:nvPr/>
                </p:nvSpPr>
                <p:spPr>
                  <a:xfrm>
                    <a:off x="326124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02" name="CustomShape 64"/>
                  <p:cNvSpPr/>
                  <p:nvPr/>
                </p:nvSpPr>
                <p:spPr>
                  <a:xfrm>
                    <a:off x="44532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03" name="CustomShape 65"/>
                  <p:cNvSpPr/>
                  <p:nvPr/>
                </p:nvSpPr>
                <p:spPr>
                  <a:xfrm>
                    <a:off x="79740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04" name="CustomShape 66"/>
                  <p:cNvSpPr/>
                  <p:nvPr/>
                </p:nvSpPr>
                <p:spPr>
                  <a:xfrm>
                    <a:off x="114912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05" name="CustomShape 67"/>
                  <p:cNvSpPr/>
                  <p:nvPr/>
                </p:nvSpPr>
                <p:spPr>
                  <a:xfrm>
                    <a:off x="361332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06" name="CustomShape 68"/>
                  <p:cNvSpPr/>
                  <p:nvPr/>
                </p:nvSpPr>
                <p:spPr>
                  <a:xfrm>
                    <a:off x="396504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07" name="CustomShape 69"/>
                  <p:cNvSpPr/>
                  <p:nvPr/>
                </p:nvSpPr>
                <p:spPr>
                  <a:xfrm>
                    <a:off x="4316040" y="271692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4" name="Group 70"/>
                <p:cNvGrpSpPr/>
                <p:nvPr/>
              </p:nvGrpSpPr>
              <p:grpSpPr>
                <a:xfrm>
                  <a:off x="445320" y="3031560"/>
                  <a:ext cx="4054680" cy="183960"/>
                  <a:chOff x="445320" y="3031560"/>
                  <a:chExt cx="4054680" cy="183960"/>
                </a:xfrm>
              </p:grpSpPr>
              <p:sp>
                <p:nvSpPr>
                  <p:cNvPr id="184" name="CustomShape 71"/>
                  <p:cNvSpPr/>
                  <p:nvPr/>
                </p:nvSpPr>
                <p:spPr>
                  <a:xfrm>
                    <a:off x="150120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85" name="CustomShape 72"/>
                  <p:cNvSpPr/>
                  <p:nvPr/>
                </p:nvSpPr>
                <p:spPr>
                  <a:xfrm>
                    <a:off x="185328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86" name="CustomShape 73"/>
                  <p:cNvSpPr/>
                  <p:nvPr/>
                </p:nvSpPr>
                <p:spPr>
                  <a:xfrm>
                    <a:off x="220536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87" name="CustomShape 74"/>
                  <p:cNvSpPr/>
                  <p:nvPr/>
                </p:nvSpPr>
                <p:spPr>
                  <a:xfrm>
                    <a:off x="255708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88" name="CustomShape 75"/>
                  <p:cNvSpPr/>
                  <p:nvPr/>
                </p:nvSpPr>
                <p:spPr>
                  <a:xfrm>
                    <a:off x="290916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89" name="CustomShape 76"/>
                  <p:cNvSpPr/>
                  <p:nvPr/>
                </p:nvSpPr>
                <p:spPr>
                  <a:xfrm>
                    <a:off x="326124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90" name="CustomShape 77"/>
                  <p:cNvSpPr/>
                  <p:nvPr/>
                </p:nvSpPr>
                <p:spPr>
                  <a:xfrm>
                    <a:off x="44532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91" name="CustomShape 78"/>
                  <p:cNvSpPr/>
                  <p:nvPr/>
                </p:nvSpPr>
                <p:spPr>
                  <a:xfrm>
                    <a:off x="79740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92" name="CustomShape 79"/>
                  <p:cNvSpPr/>
                  <p:nvPr/>
                </p:nvSpPr>
                <p:spPr>
                  <a:xfrm>
                    <a:off x="114912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93" name="CustomShape 80"/>
                  <p:cNvSpPr/>
                  <p:nvPr/>
                </p:nvSpPr>
                <p:spPr>
                  <a:xfrm>
                    <a:off x="361332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94" name="CustomShape 81"/>
                  <p:cNvSpPr/>
                  <p:nvPr/>
                </p:nvSpPr>
                <p:spPr>
                  <a:xfrm>
                    <a:off x="396504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95" name="CustomShape 82"/>
                  <p:cNvSpPr/>
                  <p:nvPr/>
                </p:nvSpPr>
                <p:spPr>
                  <a:xfrm>
                    <a:off x="4316040" y="303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oup 83"/>
                <p:cNvGrpSpPr/>
                <p:nvPr/>
              </p:nvGrpSpPr>
              <p:grpSpPr>
                <a:xfrm>
                  <a:off x="445320" y="3346560"/>
                  <a:ext cx="4054680" cy="183960"/>
                  <a:chOff x="445320" y="3346560"/>
                  <a:chExt cx="4054680" cy="183960"/>
                </a:xfrm>
              </p:grpSpPr>
              <p:sp>
                <p:nvSpPr>
                  <p:cNvPr id="172" name="CustomShape 84"/>
                  <p:cNvSpPr/>
                  <p:nvPr/>
                </p:nvSpPr>
                <p:spPr>
                  <a:xfrm>
                    <a:off x="150120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73" name="CustomShape 85"/>
                  <p:cNvSpPr/>
                  <p:nvPr/>
                </p:nvSpPr>
                <p:spPr>
                  <a:xfrm>
                    <a:off x="185328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74" name="CustomShape 86"/>
                  <p:cNvSpPr/>
                  <p:nvPr/>
                </p:nvSpPr>
                <p:spPr>
                  <a:xfrm>
                    <a:off x="220536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75" name="CustomShape 87"/>
                  <p:cNvSpPr/>
                  <p:nvPr/>
                </p:nvSpPr>
                <p:spPr>
                  <a:xfrm>
                    <a:off x="255708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76" name="CustomShape 88"/>
                  <p:cNvSpPr/>
                  <p:nvPr/>
                </p:nvSpPr>
                <p:spPr>
                  <a:xfrm>
                    <a:off x="290916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77" name="CustomShape 89"/>
                  <p:cNvSpPr/>
                  <p:nvPr/>
                </p:nvSpPr>
                <p:spPr>
                  <a:xfrm>
                    <a:off x="326124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78" name="CustomShape 90"/>
                  <p:cNvSpPr/>
                  <p:nvPr/>
                </p:nvSpPr>
                <p:spPr>
                  <a:xfrm>
                    <a:off x="44532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79" name="CustomShape 91"/>
                  <p:cNvSpPr/>
                  <p:nvPr/>
                </p:nvSpPr>
                <p:spPr>
                  <a:xfrm>
                    <a:off x="79740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80" name="CustomShape 92"/>
                  <p:cNvSpPr/>
                  <p:nvPr/>
                </p:nvSpPr>
                <p:spPr>
                  <a:xfrm>
                    <a:off x="114912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81" name="CustomShape 93"/>
                  <p:cNvSpPr/>
                  <p:nvPr/>
                </p:nvSpPr>
                <p:spPr>
                  <a:xfrm>
                    <a:off x="361332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82" name="CustomShape 94"/>
                  <p:cNvSpPr/>
                  <p:nvPr/>
                </p:nvSpPr>
                <p:spPr>
                  <a:xfrm>
                    <a:off x="396504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83" name="CustomShape 95"/>
                  <p:cNvSpPr/>
                  <p:nvPr/>
                </p:nvSpPr>
                <p:spPr>
                  <a:xfrm>
                    <a:off x="4316040" y="3346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96"/>
                <p:cNvGrpSpPr/>
                <p:nvPr/>
              </p:nvGrpSpPr>
              <p:grpSpPr>
                <a:xfrm>
                  <a:off x="445320" y="3661560"/>
                  <a:ext cx="4054680" cy="183960"/>
                  <a:chOff x="445320" y="3661560"/>
                  <a:chExt cx="4054680" cy="183960"/>
                </a:xfrm>
              </p:grpSpPr>
              <p:sp>
                <p:nvSpPr>
                  <p:cNvPr id="160" name="CustomShape 97"/>
                  <p:cNvSpPr/>
                  <p:nvPr/>
                </p:nvSpPr>
                <p:spPr>
                  <a:xfrm>
                    <a:off x="150120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61" name="CustomShape 98"/>
                  <p:cNvSpPr/>
                  <p:nvPr/>
                </p:nvSpPr>
                <p:spPr>
                  <a:xfrm>
                    <a:off x="185328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62" name="CustomShape 99"/>
                  <p:cNvSpPr/>
                  <p:nvPr/>
                </p:nvSpPr>
                <p:spPr>
                  <a:xfrm>
                    <a:off x="220536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63" name="CustomShape 100"/>
                  <p:cNvSpPr/>
                  <p:nvPr/>
                </p:nvSpPr>
                <p:spPr>
                  <a:xfrm>
                    <a:off x="255708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64" name="CustomShape 101"/>
                  <p:cNvSpPr/>
                  <p:nvPr/>
                </p:nvSpPr>
                <p:spPr>
                  <a:xfrm>
                    <a:off x="290916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65" name="CustomShape 102"/>
                  <p:cNvSpPr/>
                  <p:nvPr/>
                </p:nvSpPr>
                <p:spPr>
                  <a:xfrm>
                    <a:off x="326124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66" name="CustomShape 103"/>
                  <p:cNvSpPr/>
                  <p:nvPr/>
                </p:nvSpPr>
                <p:spPr>
                  <a:xfrm>
                    <a:off x="44532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67" name="CustomShape 104"/>
                  <p:cNvSpPr/>
                  <p:nvPr/>
                </p:nvSpPr>
                <p:spPr>
                  <a:xfrm>
                    <a:off x="79740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68" name="CustomShape 105"/>
                  <p:cNvSpPr/>
                  <p:nvPr/>
                </p:nvSpPr>
                <p:spPr>
                  <a:xfrm>
                    <a:off x="114912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69" name="CustomShape 106"/>
                  <p:cNvSpPr/>
                  <p:nvPr/>
                </p:nvSpPr>
                <p:spPr>
                  <a:xfrm>
                    <a:off x="361332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70" name="CustomShape 107"/>
                  <p:cNvSpPr/>
                  <p:nvPr/>
                </p:nvSpPr>
                <p:spPr>
                  <a:xfrm>
                    <a:off x="396504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71" name="CustomShape 108"/>
                  <p:cNvSpPr/>
                  <p:nvPr/>
                </p:nvSpPr>
                <p:spPr>
                  <a:xfrm>
                    <a:off x="4316040" y="366156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oup 109"/>
                <p:cNvGrpSpPr/>
                <p:nvPr/>
              </p:nvGrpSpPr>
              <p:grpSpPr>
                <a:xfrm>
                  <a:off x="445320" y="3975480"/>
                  <a:ext cx="4054680" cy="183960"/>
                  <a:chOff x="445320" y="3975480"/>
                  <a:chExt cx="4054680" cy="183960"/>
                </a:xfrm>
              </p:grpSpPr>
              <p:sp>
                <p:nvSpPr>
                  <p:cNvPr id="148" name="CustomShape 110"/>
                  <p:cNvSpPr/>
                  <p:nvPr/>
                </p:nvSpPr>
                <p:spPr>
                  <a:xfrm>
                    <a:off x="150120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49" name="CustomShape 111"/>
                  <p:cNvSpPr/>
                  <p:nvPr/>
                </p:nvSpPr>
                <p:spPr>
                  <a:xfrm>
                    <a:off x="185328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50" name="CustomShape 112"/>
                  <p:cNvSpPr/>
                  <p:nvPr/>
                </p:nvSpPr>
                <p:spPr>
                  <a:xfrm>
                    <a:off x="220536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51" name="CustomShape 113"/>
                  <p:cNvSpPr/>
                  <p:nvPr/>
                </p:nvSpPr>
                <p:spPr>
                  <a:xfrm>
                    <a:off x="255708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52" name="CustomShape 114"/>
                  <p:cNvSpPr/>
                  <p:nvPr/>
                </p:nvSpPr>
                <p:spPr>
                  <a:xfrm>
                    <a:off x="290916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53" name="CustomShape 115"/>
                  <p:cNvSpPr/>
                  <p:nvPr/>
                </p:nvSpPr>
                <p:spPr>
                  <a:xfrm>
                    <a:off x="326124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54" name="CustomShape 116"/>
                  <p:cNvSpPr/>
                  <p:nvPr/>
                </p:nvSpPr>
                <p:spPr>
                  <a:xfrm>
                    <a:off x="44532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55" name="CustomShape 117"/>
                  <p:cNvSpPr/>
                  <p:nvPr/>
                </p:nvSpPr>
                <p:spPr>
                  <a:xfrm>
                    <a:off x="79740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56" name="CustomShape 118"/>
                  <p:cNvSpPr/>
                  <p:nvPr/>
                </p:nvSpPr>
                <p:spPr>
                  <a:xfrm>
                    <a:off x="114912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57" name="CustomShape 119"/>
                  <p:cNvSpPr/>
                  <p:nvPr/>
                </p:nvSpPr>
                <p:spPr>
                  <a:xfrm>
                    <a:off x="361332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58" name="CustomShape 120"/>
                  <p:cNvSpPr/>
                  <p:nvPr/>
                </p:nvSpPr>
                <p:spPr>
                  <a:xfrm>
                    <a:off x="396504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59" name="CustomShape 121"/>
                  <p:cNvSpPr/>
                  <p:nvPr/>
                </p:nvSpPr>
                <p:spPr>
                  <a:xfrm>
                    <a:off x="4316040" y="3975480"/>
                    <a:ext cx="183960" cy="183960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  <p:sp>
          <p:nvSpPr>
            <p:cNvPr id="256" name="CustomShape 122"/>
            <p:cNvSpPr/>
            <p:nvPr/>
          </p:nvSpPr>
          <p:spPr>
            <a:xfrm>
              <a:off x="5635414" y="1302155"/>
              <a:ext cx="245160" cy="245520"/>
            </a:xfrm>
            <a:prstGeom prst="ellipse">
              <a:avLst/>
            </a:prstGeom>
            <a:solidFill>
              <a:srgbClr val="ED1C2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7" name="CustomShape 123"/>
            <p:cNvSpPr/>
            <p:nvPr/>
          </p:nvSpPr>
          <p:spPr>
            <a:xfrm>
              <a:off x="5648838" y="2404849"/>
              <a:ext cx="245160" cy="245160"/>
            </a:xfrm>
            <a:prstGeom prst="ellipse">
              <a:avLst/>
            </a:prstGeom>
            <a:solidFill>
              <a:srgbClr val="ED1C2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8" name="CustomShape 124"/>
            <p:cNvSpPr/>
            <p:nvPr/>
          </p:nvSpPr>
          <p:spPr>
            <a:xfrm>
              <a:off x="4037452" y="2870803"/>
              <a:ext cx="245520" cy="245160"/>
            </a:xfrm>
            <a:prstGeom prst="ellipse">
              <a:avLst/>
            </a:prstGeom>
            <a:solidFill>
              <a:srgbClr val="ED1C2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9" name="CustomShape 125"/>
            <p:cNvSpPr/>
            <p:nvPr/>
          </p:nvSpPr>
          <p:spPr>
            <a:xfrm>
              <a:off x="5371278" y="3195229"/>
              <a:ext cx="245520" cy="245520"/>
            </a:xfrm>
            <a:prstGeom prst="ellipse">
              <a:avLst/>
            </a:prstGeom>
            <a:solidFill>
              <a:srgbClr val="ED1C2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0" name="CustomShape 126"/>
            <p:cNvSpPr/>
            <p:nvPr/>
          </p:nvSpPr>
          <p:spPr>
            <a:xfrm>
              <a:off x="4939304" y="3585124"/>
              <a:ext cx="245520" cy="245160"/>
            </a:xfrm>
            <a:prstGeom prst="ellipse">
              <a:avLst/>
            </a:prstGeom>
            <a:solidFill>
              <a:srgbClr val="ED1C2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1" name="CustomShape 127"/>
            <p:cNvSpPr/>
            <p:nvPr/>
          </p:nvSpPr>
          <p:spPr>
            <a:xfrm>
              <a:off x="4125114" y="3486920"/>
              <a:ext cx="245520" cy="245160"/>
            </a:xfrm>
            <a:prstGeom prst="ellipse">
              <a:avLst/>
            </a:prstGeom>
            <a:solidFill>
              <a:srgbClr val="ED1C2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2" name="Line 128"/>
            <p:cNvSpPr/>
            <p:nvPr/>
          </p:nvSpPr>
          <p:spPr>
            <a:xfrm>
              <a:off x="5771598" y="1454393"/>
              <a:ext cx="360" cy="1096616"/>
            </a:xfrm>
            <a:prstGeom prst="line">
              <a:avLst/>
            </a:prstGeom>
            <a:ln w="72000" cap="rnd">
              <a:solidFill>
                <a:srgbClr val="000000"/>
              </a:solidFill>
              <a:custDash>
                <a:ds d="100000" sp="1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3" name="Line 129"/>
            <p:cNvSpPr/>
            <p:nvPr/>
          </p:nvSpPr>
          <p:spPr>
            <a:xfrm flipH="1">
              <a:off x="4135038" y="2551009"/>
              <a:ext cx="1636560" cy="460806"/>
            </a:xfrm>
            <a:prstGeom prst="line">
              <a:avLst/>
            </a:prstGeom>
            <a:ln w="72000" cap="rnd">
              <a:solidFill>
                <a:schemeClr val="accent1"/>
              </a:solidFill>
              <a:custDash>
                <a:ds d="100000" sp="1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4" name="Line 130"/>
            <p:cNvSpPr/>
            <p:nvPr/>
          </p:nvSpPr>
          <p:spPr>
            <a:xfrm>
              <a:off x="4145129" y="3002218"/>
              <a:ext cx="1356840" cy="314640"/>
            </a:xfrm>
            <a:prstGeom prst="line">
              <a:avLst/>
            </a:prstGeom>
            <a:ln w="72000" cap="rnd">
              <a:solidFill>
                <a:schemeClr val="accent1"/>
              </a:solidFill>
              <a:custDash>
                <a:ds d="100000" sp="1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5" name="Line 131"/>
            <p:cNvSpPr/>
            <p:nvPr/>
          </p:nvSpPr>
          <p:spPr>
            <a:xfrm flipH="1">
              <a:off x="5019198" y="3316130"/>
              <a:ext cx="463454" cy="451937"/>
            </a:xfrm>
            <a:prstGeom prst="line">
              <a:avLst/>
            </a:prstGeom>
            <a:ln w="72000" cap="rnd">
              <a:solidFill>
                <a:schemeClr val="accent1"/>
              </a:solidFill>
              <a:custDash>
                <a:ds d="100000" sp="1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6" name="Line 132"/>
            <p:cNvSpPr/>
            <p:nvPr/>
          </p:nvSpPr>
          <p:spPr>
            <a:xfrm flipH="1" flipV="1">
              <a:off x="4179534" y="3603920"/>
              <a:ext cx="906630" cy="94115"/>
            </a:xfrm>
            <a:prstGeom prst="line">
              <a:avLst/>
            </a:prstGeom>
            <a:ln w="72000" cap="rnd">
              <a:solidFill>
                <a:schemeClr val="accent1"/>
              </a:solidFill>
              <a:custDash>
                <a:ds d="100000" sp="1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70" name="Group 137"/>
            <p:cNvGrpSpPr/>
            <p:nvPr/>
          </p:nvGrpSpPr>
          <p:grpSpPr>
            <a:xfrm rot="15655669">
              <a:off x="5607897" y="4587699"/>
              <a:ext cx="1314360" cy="1496520"/>
              <a:chOff x="1636560" y="2503800"/>
              <a:chExt cx="1314360" cy="1496520"/>
            </a:xfrm>
          </p:grpSpPr>
          <p:grpSp>
            <p:nvGrpSpPr>
              <p:cNvPr id="271" name="Group 138"/>
              <p:cNvGrpSpPr/>
              <p:nvPr/>
            </p:nvGrpSpPr>
            <p:grpSpPr>
              <a:xfrm>
                <a:off x="1721160" y="2610000"/>
                <a:ext cx="1229760" cy="1390320"/>
                <a:chOff x="1721160" y="2610000"/>
                <a:chExt cx="1229760" cy="1390320"/>
              </a:xfrm>
            </p:grpSpPr>
            <p:grpSp>
              <p:nvGrpSpPr>
                <p:cNvPr id="273" name="Group 139"/>
                <p:cNvGrpSpPr/>
                <p:nvPr/>
              </p:nvGrpSpPr>
              <p:grpSpPr>
                <a:xfrm>
                  <a:off x="2287080" y="3262680"/>
                  <a:ext cx="663840" cy="737640"/>
                  <a:chOff x="2287080" y="3262680"/>
                  <a:chExt cx="663840" cy="737640"/>
                </a:xfrm>
              </p:grpSpPr>
              <p:sp>
                <p:nvSpPr>
                  <p:cNvPr id="277" name="CustomShape 140"/>
                  <p:cNvSpPr/>
                  <p:nvPr/>
                </p:nvSpPr>
                <p:spPr>
                  <a:xfrm rot="13743600">
                    <a:off x="2544840" y="3730320"/>
                    <a:ext cx="43164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25560">
                    <a:solidFill>
                      <a:srgbClr val="0000FF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78" name="CustomShape 141"/>
                  <p:cNvSpPr/>
                  <p:nvPr/>
                </p:nvSpPr>
                <p:spPr>
                  <a:xfrm rot="13743600">
                    <a:off x="2261520" y="3403440"/>
                    <a:ext cx="43164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25560">
                    <a:solidFill>
                      <a:srgbClr val="0000FF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4" name="Group 142"/>
                <p:cNvGrpSpPr/>
                <p:nvPr/>
              </p:nvGrpSpPr>
              <p:grpSpPr>
                <a:xfrm>
                  <a:off x="1721160" y="2610000"/>
                  <a:ext cx="663480" cy="737640"/>
                  <a:chOff x="1721160" y="2610000"/>
                  <a:chExt cx="663480" cy="737640"/>
                </a:xfrm>
              </p:grpSpPr>
              <p:sp>
                <p:nvSpPr>
                  <p:cNvPr id="275" name="CustomShape 143"/>
                  <p:cNvSpPr/>
                  <p:nvPr/>
                </p:nvSpPr>
                <p:spPr>
                  <a:xfrm rot="13743600">
                    <a:off x="1978560" y="3077640"/>
                    <a:ext cx="43164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25560">
                    <a:solidFill>
                      <a:srgbClr val="0000FF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76" name="CustomShape 144"/>
                  <p:cNvSpPr/>
                  <p:nvPr/>
                </p:nvSpPr>
                <p:spPr>
                  <a:xfrm rot="13743600">
                    <a:off x="1695600" y="2750760"/>
                    <a:ext cx="43164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25560">
                    <a:solidFill>
                      <a:srgbClr val="0000FF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sp>
            <p:nvSpPr>
              <p:cNvPr id="272" name="Line 145"/>
              <p:cNvSpPr/>
              <p:nvPr/>
            </p:nvSpPr>
            <p:spPr>
              <a:xfrm flipH="1" flipV="1">
                <a:off x="1636560" y="2503800"/>
                <a:ext cx="145800" cy="142200"/>
              </a:xfrm>
              <a:prstGeom prst="line">
                <a:avLst/>
              </a:prstGeom>
              <a:ln>
                <a:solidFill>
                  <a:srgbClr val="0000FF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79" name="Group 146"/>
            <p:cNvGrpSpPr/>
            <p:nvPr/>
          </p:nvGrpSpPr>
          <p:grpSpPr>
            <a:xfrm rot="15703144">
              <a:off x="6874475" y="3140377"/>
              <a:ext cx="1324440" cy="1487520"/>
              <a:chOff x="2841480" y="3912840"/>
              <a:chExt cx="1324440" cy="1487520"/>
            </a:xfrm>
          </p:grpSpPr>
          <p:grpSp>
            <p:nvGrpSpPr>
              <p:cNvPr id="280" name="Group 147"/>
              <p:cNvGrpSpPr/>
              <p:nvPr/>
            </p:nvGrpSpPr>
            <p:grpSpPr>
              <a:xfrm>
                <a:off x="2841480" y="3912840"/>
                <a:ext cx="1238400" cy="1382400"/>
                <a:chOff x="2841480" y="3912840"/>
                <a:chExt cx="1238400" cy="1382400"/>
              </a:xfrm>
            </p:grpSpPr>
            <p:grpSp>
              <p:nvGrpSpPr>
                <p:cNvPr id="282" name="Group 148"/>
                <p:cNvGrpSpPr/>
                <p:nvPr/>
              </p:nvGrpSpPr>
              <p:grpSpPr>
                <a:xfrm>
                  <a:off x="2841480" y="3912840"/>
                  <a:ext cx="667440" cy="734040"/>
                  <a:chOff x="2841480" y="3912840"/>
                  <a:chExt cx="667440" cy="734040"/>
                </a:xfrm>
              </p:grpSpPr>
              <p:sp>
                <p:nvSpPr>
                  <p:cNvPr id="286" name="CustomShape 149"/>
                  <p:cNvSpPr/>
                  <p:nvPr/>
                </p:nvSpPr>
                <p:spPr>
                  <a:xfrm rot="2918400">
                    <a:off x="2816280" y="4052880"/>
                    <a:ext cx="43164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25560">
                    <a:solidFill>
                      <a:srgbClr val="0000FF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87" name="CustomShape 150"/>
                  <p:cNvSpPr/>
                  <p:nvPr/>
                </p:nvSpPr>
                <p:spPr>
                  <a:xfrm rot="2918400">
                    <a:off x="3101760" y="4377600"/>
                    <a:ext cx="43164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25560">
                    <a:solidFill>
                      <a:srgbClr val="0000FF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3" name="Group 151"/>
                <p:cNvGrpSpPr/>
                <p:nvPr/>
              </p:nvGrpSpPr>
              <p:grpSpPr>
                <a:xfrm>
                  <a:off x="3412080" y="4561560"/>
                  <a:ext cx="667800" cy="733680"/>
                  <a:chOff x="3412080" y="4561560"/>
                  <a:chExt cx="667800" cy="733680"/>
                </a:xfrm>
              </p:grpSpPr>
              <p:sp>
                <p:nvSpPr>
                  <p:cNvPr id="284" name="CustomShape 152"/>
                  <p:cNvSpPr/>
                  <p:nvPr/>
                </p:nvSpPr>
                <p:spPr>
                  <a:xfrm rot="2918400">
                    <a:off x="3386880" y="4701600"/>
                    <a:ext cx="43164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25560">
                    <a:solidFill>
                      <a:srgbClr val="0000FF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285" name="CustomShape 153"/>
                  <p:cNvSpPr/>
                  <p:nvPr/>
                </p:nvSpPr>
                <p:spPr>
                  <a:xfrm rot="2918400">
                    <a:off x="3672720" y="5025960"/>
                    <a:ext cx="431640" cy="129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328" h="1460317">
                        <a:moveTo>
                          <a:pt x="0" y="736979"/>
                        </a:moveTo>
                        <a:cubicBezTo>
                          <a:pt x="246797" y="368489"/>
                          <a:pt x="493594" y="0"/>
                          <a:pt x="736979" y="0"/>
                        </a:cubicBezTo>
                        <a:cubicBezTo>
                          <a:pt x="980364" y="0"/>
                          <a:pt x="1460310" y="736979"/>
                          <a:pt x="1460310" y="736979"/>
                        </a:cubicBezTo>
                        <a:cubicBezTo>
                          <a:pt x="1699146" y="978090"/>
                          <a:pt x="1933433" y="1448938"/>
                          <a:pt x="2169994" y="1446663"/>
                        </a:cubicBezTo>
                        <a:cubicBezTo>
                          <a:pt x="2406555" y="1444388"/>
                          <a:pt x="2640842" y="962167"/>
                          <a:pt x="2879678" y="723331"/>
                        </a:cubicBezTo>
                        <a:cubicBezTo>
                          <a:pt x="3118514" y="484495"/>
                          <a:pt x="3361899" y="11373"/>
                          <a:pt x="3603009" y="13648"/>
                        </a:cubicBezTo>
                        <a:cubicBezTo>
                          <a:pt x="3844119" y="15923"/>
                          <a:pt x="4326340" y="736979"/>
                          <a:pt x="4326340" y="736979"/>
                        </a:cubicBezTo>
                        <a:cubicBezTo>
                          <a:pt x="4567451" y="975815"/>
                          <a:pt x="4806287" y="1446663"/>
                          <a:pt x="5049672" y="1446663"/>
                        </a:cubicBezTo>
                        <a:cubicBezTo>
                          <a:pt x="5293057" y="1446663"/>
                          <a:pt x="5545541" y="975815"/>
                          <a:pt x="5786651" y="736979"/>
                        </a:cubicBezTo>
                        <a:cubicBezTo>
                          <a:pt x="6027761" y="498143"/>
                          <a:pt x="6259773" y="13648"/>
                          <a:pt x="6496334" y="13648"/>
                        </a:cubicBezTo>
                        <a:cubicBezTo>
                          <a:pt x="6732895" y="13648"/>
                          <a:pt x="7206018" y="736979"/>
                          <a:pt x="7206018" y="736979"/>
                        </a:cubicBezTo>
                        <a:cubicBezTo>
                          <a:pt x="7444854" y="978089"/>
                          <a:pt x="7685964" y="1462585"/>
                          <a:pt x="7929349" y="1460310"/>
                        </a:cubicBezTo>
                        <a:cubicBezTo>
                          <a:pt x="8172734" y="1458035"/>
                          <a:pt x="8419531" y="1090683"/>
                          <a:pt x="8666328" y="723331"/>
                        </a:cubicBezTo>
                      </a:path>
                    </a:pathLst>
                  </a:custGeom>
                  <a:noFill/>
                  <a:ln w="25560">
                    <a:solidFill>
                      <a:srgbClr val="0000FF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sp>
            <p:nvSpPr>
              <p:cNvPr id="281" name="Line 154"/>
              <p:cNvSpPr/>
              <p:nvPr/>
            </p:nvSpPr>
            <p:spPr>
              <a:xfrm>
                <a:off x="4019040" y="5259240"/>
                <a:ext cx="146880" cy="141120"/>
              </a:xfrm>
              <a:prstGeom prst="line">
                <a:avLst/>
              </a:prstGeom>
              <a:ln>
                <a:solidFill>
                  <a:srgbClr val="0000FF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89" name="CustomShape 122"/>
            <p:cNvSpPr/>
            <p:nvPr/>
          </p:nvSpPr>
          <p:spPr>
            <a:xfrm>
              <a:off x="4953318" y="4572769"/>
              <a:ext cx="245160" cy="245520"/>
            </a:xfrm>
            <a:prstGeom prst="ellipse">
              <a:avLst/>
            </a:prstGeom>
            <a:solidFill>
              <a:srgbClr val="ED1C2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Line 132"/>
            <p:cNvSpPr/>
            <p:nvPr/>
          </p:nvSpPr>
          <p:spPr>
            <a:xfrm flipH="1" flipV="1">
              <a:off x="4178523" y="3609499"/>
              <a:ext cx="907152" cy="1068387"/>
            </a:xfrm>
            <a:prstGeom prst="line">
              <a:avLst/>
            </a:prstGeom>
            <a:ln w="72000" cap="rnd">
              <a:solidFill>
                <a:schemeClr val="accent1"/>
              </a:solidFill>
              <a:custDash>
                <a:ds d="100000" sp="1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6" name="CustomShape 122"/>
            <p:cNvSpPr/>
            <p:nvPr/>
          </p:nvSpPr>
          <p:spPr>
            <a:xfrm>
              <a:off x="6019918" y="3858887"/>
              <a:ext cx="245160" cy="245520"/>
            </a:xfrm>
            <a:prstGeom prst="ellipse">
              <a:avLst/>
            </a:prstGeom>
            <a:solidFill>
              <a:srgbClr val="ED1C2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cxnSp>
          <p:nvCxnSpPr>
            <p:cNvPr id="4" name="Gekrümmter Verbinder 3"/>
            <p:cNvCxnSpPr/>
            <p:nvPr/>
          </p:nvCxnSpPr>
          <p:spPr>
            <a:xfrm flipV="1">
              <a:off x="5082667" y="3982188"/>
              <a:ext cx="1057808" cy="698896"/>
            </a:xfrm>
            <a:prstGeom prst="curvedConnector3">
              <a:avLst>
                <a:gd name="adj1" fmla="val 50000"/>
              </a:avLst>
            </a:prstGeom>
            <a:ln w="72009" cap="rnd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Gekrümmter Verbinder 296"/>
            <p:cNvCxnSpPr/>
            <p:nvPr/>
          </p:nvCxnSpPr>
          <p:spPr>
            <a:xfrm>
              <a:off x="6122673" y="3994858"/>
              <a:ext cx="756939" cy="659454"/>
            </a:xfrm>
            <a:prstGeom prst="curvedConnector3">
              <a:avLst>
                <a:gd name="adj1" fmla="val 43837"/>
              </a:avLst>
            </a:prstGeom>
            <a:ln w="72009" cap="rnd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CustomShape 122"/>
            <p:cNvSpPr/>
            <p:nvPr/>
          </p:nvSpPr>
          <p:spPr>
            <a:xfrm>
              <a:off x="6717327" y="4512380"/>
              <a:ext cx="245160" cy="245520"/>
            </a:xfrm>
            <a:prstGeom prst="ellipse">
              <a:avLst/>
            </a:prstGeom>
            <a:solidFill>
              <a:srgbClr val="ED1C24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3" name="CustomShape 23"/>
            <p:cNvSpPr/>
            <p:nvPr/>
          </p:nvSpPr>
          <p:spPr>
            <a:xfrm>
              <a:off x="5470523" y="1974332"/>
              <a:ext cx="1512000" cy="425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en-US" dirty="0" smtClean="0">
                  <a:solidFill>
                    <a:schemeClr val="dk1"/>
                  </a:solidFill>
                </a:rPr>
                <a:t>START</a:t>
              </a:r>
              <a:endParaRPr lang="en-US" dirty="0">
                <a:solidFill>
                  <a:schemeClr val="dk1"/>
                </a:solidFill>
              </a:endParaRPr>
            </a:p>
          </p:txBody>
        </p:sp>
        <p:sp>
          <p:nvSpPr>
            <p:cNvPr id="267" name="CustomShape 23"/>
            <p:cNvSpPr/>
            <p:nvPr/>
          </p:nvSpPr>
          <p:spPr>
            <a:xfrm>
              <a:off x="4847644" y="5254041"/>
              <a:ext cx="1512000" cy="425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en-US" dirty="0" smtClean="0">
                  <a:solidFill>
                    <a:srgbClr val="0101FF"/>
                  </a:solidFill>
                </a:rPr>
                <a:t>STOP</a:t>
              </a:r>
              <a:endParaRPr lang="en-US" dirty="0">
                <a:solidFill>
                  <a:srgbClr val="0101FF"/>
                </a:solidFill>
              </a:endParaRPr>
            </a:p>
          </p:txBody>
        </p:sp>
      </p:grpSp>
      <p:pic>
        <p:nvPicPr>
          <p:cNvPr id="268" name="Grafik 267"/>
          <p:cNvPicPr/>
          <p:nvPr/>
        </p:nvPicPr>
        <p:blipFill>
          <a:blip r:embed="rId3"/>
          <a:stretch/>
        </p:blipFill>
        <p:spPr>
          <a:xfrm>
            <a:off x="6934096" y="3633512"/>
            <a:ext cx="4104453" cy="2628018"/>
          </a:xfrm>
          <a:prstGeom prst="rect">
            <a:avLst/>
          </a:prstGeom>
          <a:ln>
            <a:noFill/>
          </a:ln>
        </p:spPr>
      </p:pic>
      <p:pic>
        <p:nvPicPr>
          <p:cNvPr id="290" name="Grafik 289"/>
          <p:cNvPicPr/>
          <p:nvPr/>
        </p:nvPicPr>
        <p:blipFill>
          <a:blip r:embed="rId4"/>
          <a:stretch/>
        </p:blipFill>
        <p:spPr>
          <a:xfrm>
            <a:off x="6897752" y="974373"/>
            <a:ext cx="4110584" cy="2634206"/>
          </a:xfrm>
          <a:prstGeom prst="rect">
            <a:avLst/>
          </a:prstGeom>
          <a:ln>
            <a:noFill/>
          </a:ln>
        </p:spPr>
      </p:pic>
      <p:sp>
        <p:nvSpPr>
          <p:cNvPr id="291" name="CustomShape 23"/>
          <p:cNvSpPr/>
          <p:nvPr/>
        </p:nvSpPr>
        <p:spPr>
          <a:xfrm>
            <a:off x="8334643" y="1562755"/>
            <a:ext cx="2249968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914400">
              <a:lnSpc>
                <a:spcPct val="100000"/>
              </a:lnSpc>
            </a:pPr>
            <a:r>
              <a:rPr lang="de-DE" dirty="0" smtClean="0">
                <a:solidFill>
                  <a:schemeClr val="dk1"/>
                </a:solidFill>
              </a:rPr>
              <a:t>Semiconductor (</a:t>
            </a:r>
            <a:r>
              <a:rPr lang="de-DE" dirty="0" err="1" smtClean="0">
                <a:solidFill>
                  <a:schemeClr val="dk1"/>
                </a:solidFill>
              </a:rPr>
              <a:t>SiC</a:t>
            </a:r>
            <a:r>
              <a:rPr lang="de-DE" dirty="0" smtClean="0">
                <a:solidFill>
                  <a:schemeClr val="dk1"/>
                </a:solidFill>
              </a:rPr>
              <a:t>)</a:t>
            </a:r>
            <a:endParaRPr lang="de-DE" dirty="0">
              <a:solidFill>
                <a:schemeClr val="dk1"/>
              </a:solidFill>
            </a:endParaRPr>
          </a:p>
        </p:txBody>
      </p:sp>
      <p:sp>
        <p:nvSpPr>
          <p:cNvPr id="292" name="CustomShape 23"/>
          <p:cNvSpPr/>
          <p:nvPr/>
        </p:nvSpPr>
        <p:spPr>
          <a:xfrm>
            <a:off x="8381424" y="4196201"/>
            <a:ext cx="1745022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914400">
              <a:lnSpc>
                <a:spcPct val="100000"/>
              </a:lnSpc>
            </a:pPr>
            <a:r>
              <a:rPr lang="de-DE" dirty="0" smtClean="0">
                <a:solidFill>
                  <a:schemeClr val="dk1"/>
                </a:solidFill>
              </a:rPr>
              <a:t>Polymer (PVA)</a:t>
            </a:r>
            <a:endParaRPr lang="de-DE" dirty="0">
              <a:solidFill>
                <a:schemeClr val="dk1"/>
              </a:solidFill>
            </a:endParaRPr>
          </a:p>
        </p:txBody>
      </p:sp>
      <p:sp>
        <p:nvSpPr>
          <p:cNvPr id="293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41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-1" y="750443"/>
            <a:ext cx="923732" cy="4221685"/>
            <a:chOff x="8707096" y="586175"/>
            <a:chExt cx="992306" cy="5057481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/>
            <a:srcRect l="89554" b="5629"/>
            <a:stretch/>
          </p:blipFill>
          <p:spPr>
            <a:xfrm>
              <a:off x="8850702" y="586175"/>
              <a:ext cx="848700" cy="5057481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8707096" y="1190676"/>
              <a:ext cx="263847" cy="14664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8707097" y="3829253"/>
              <a:ext cx="251964" cy="14664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6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Positrons in Matter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729186" y="750444"/>
            <a:ext cx="6567353" cy="4426958"/>
            <a:chOff x="729185" y="835507"/>
            <a:chExt cx="7550726" cy="5359141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2"/>
            <a:srcRect r="9587"/>
            <a:stretch/>
          </p:blipFill>
          <p:spPr>
            <a:xfrm>
              <a:off x="729185" y="835507"/>
              <a:ext cx="7345731" cy="5359141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7869921" y="3515077"/>
              <a:ext cx="409990" cy="3998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7869921" y="838843"/>
              <a:ext cx="409990" cy="3998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hteck 13"/>
          <p:cNvSpPr/>
          <p:nvPr/>
        </p:nvSpPr>
        <p:spPr>
          <a:xfrm>
            <a:off x="2912609" y="750441"/>
            <a:ext cx="2351663" cy="53591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5181361" y="745753"/>
            <a:ext cx="2351663" cy="53591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/>
          <p:cNvPicPr/>
          <p:nvPr/>
        </p:nvPicPr>
        <p:blipFill>
          <a:blip r:embed="rId3"/>
          <a:stretch/>
        </p:blipFill>
        <p:spPr>
          <a:xfrm>
            <a:off x="4075362" y="5000433"/>
            <a:ext cx="2431080" cy="1340280"/>
          </a:xfrm>
          <a:prstGeom prst="rect">
            <a:avLst/>
          </a:prstGeom>
          <a:ln>
            <a:noFill/>
          </a:ln>
        </p:spPr>
      </p:pic>
      <p:pic>
        <p:nvPicPr>
          <p:cNvPr id="17" name="Grafik 16"/>
          <p:cNvPicPr/>
          <p:nvPr/>
        </p:nvPicPr>
        <p:blipFill>
          <a:blip r:embed="rId4"/>
          <a:stretch/>
        </p:blipFill>
        <p:spPr>
          <a:xfrm>
            <a:off x="751050" y="5053713"/>
            <a:ext cx="2334240" cy="128700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ormula 176"/>
              <p:cNvSpPr txBox="1"/>
              <p:nvPr/>
            </p:nvSpPr>
            <p:spPr>
              <a:xfrm>
                <a:off x="6757054" y="5085534"/>
                <a:ext cx="2702520" cy="9324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 smtClean="0">
                              <a:solidFill>
                                <a:srgbClr val="0101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rgbClr val="0101FF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ar-AE">
                              <a:solidFill>
                                <a:srgbClr val="0101FF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ar-AE" i="1">
                              <a:solidFill>
                                <a:srgbClr val="0101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>
                              <a:solidFill>
                                <a:srgbClr val="0101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ar-AE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ar-AE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Formula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054" y="5085534"/>
                <a:ext cx="2702520" cy="932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56187" y="1463729"/>
            <a:ext cx="4002479" cy="2326256"/>
          </a:xfrm>
          <a:prstGeom prst="rect">
            <a:avLst/>
          </a:prstGeom>
        </p:spPr>
      </p:pic>
      <p:sp>
        <p:nvSpPr>
          <p:cNvPr id="20" name="Datumsplatzhalter 7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22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24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7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Doppler-Broadening Spectroscopy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518886" y="1712294"/>
            <a:ext cx="5477914" cy="975259"/>
            <a:chOff x="2733804" y="3973706"/>
            <a:chExt cx="5477914" cy="975259"/>
          </a:xfrm>
        </p:grpSpPr>
        <p:sp>
          <p:nvSpPr>
            <p:cNvPr id="11" name="CustomShape 5"/>
            <p:cNvSpPr/>
            <p:nvPr/>
          </p:nvSpPr>
          <p:spPr>
            <a:xfrm>
              <a:off x="5457575" y="4261706"/>
              <a:ext cx="539640" cy="539640"/>
            </a:xfrm>
            <a:prstGeom prst="ellipse">
              <a:avLst/>
            </a:prstGeom>
            <a:solidFill>
              <a:srgbClr val="F05C34"/>
            </a:solidFill>
            <a:ln w="25560">
              <a:solidFill>
                <a:srgbClr val="F05C3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0" rIns="90000" bIns="180000" anchor="ctr" anchorCtr="1"/>
            <a:lstStyle/>
            <a:p>
              <a:pPr algn="ctr">
                <a:lnSpc>
                  <a:spcPct val="150000"/>
                </a:lnSpc>
              </a:pPr>
              <a:r>
                <a:rPr lang="de-DE" sz="2400" b="1" strike="noStrike" spc="-1" dirty="0">
                  <a:solidFill>
                    <a:srgbClr val="FFFFFF"/>
                  </a:solidFill>
                  <a:latin typeface="Calibri"/>
                </a:rPr>
                <a:t>+</a:t>
              </a:r>
              <a:endParaRPr lang="en-US" sz="2400" b="0" strike="noStrike" spc="-1" dirty="0">
                <a:latin typeface="Arial"/>
              </a:endParaRPr>
            </a:p>
          </p:txBody>
        </p:sp>
        <p:sp>
          <p:nvSpPr>
            <p:cNvPr id="12" name="CustomShape 6"/>
            <p:cNvSpPr/>
            <p:nvPr/>
          </p:nvSpPr>
          <p:spPr>
            <a:xfrm>
              <a:off x="4989215" y="3973706"/>
              <a:ext cx="539640" cy="539640"/>
            </a:xfrm>
            <a:prstGeom prst="ellipse">
              <a:avLst/>
            </a:prstGeom>
            <a:solidFill>
              <a:srgbClr val="92D050"/>
            </a:solidFill>
            <a:ln w="25560">
              <a:solidFill>
                <a:srgbClr val="92D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0" rIns="90000" bIns="180000" anchor="ctr" anchorCtr="1"/>
            <a:lstStyle/>
            <a:p>
              <a:pPr algn="ctr">
                <a:lnSpc>
                  <a:spcPct val="150000"/>
                </a:lnSpc>
              </a:pPr>
              <a:r>
                <a:rPr lang="de-DE" sz="2400" b="1" strike="noStrike" spc="-1" dirty="0">
                  <a:solidFill>
                    <a:srgbClr val="000000"/>
                  </a:solidFill>
                  <a:latin typeface="Calibri"/>
                </a:rPr>
                <a:t>-</a:t>
              </a:r>
              <a:endParaRPr lang="en-US" sz="2400" b="0" strike="noStrike" spc="-1" dirty="0">
                <a:latin typeface="Arial"/>
              </a:endParaRPr>
            </a:p>
          </p:txBody>
        </p:sp>
        <p:grpSp>
          <p:nvGrpSpPr>
            <p:cNvPr id="13" name="Group 7"/>
            <p:cNvGrpSpPr/>
            <p:nvPr/>
          </p:nvGrpSpPr>
          <p:grpSpPr>
            <a:xfrm rot="434958">
              <a:off x="3772948" y="4248585"/>
              <a:ext cx="1731240" cy="336960"/>
              <a:chOff x="2808000" y="4127040"/>
              <a:chExt cx="1731240" cy="336960"/>
            </a:xfrm>
          </p:grpSpPr>
          <p:grpSp>
            <p:nvGrpSpPr>
              <p:cNvPr id="25" name="Group 8"/>
              <p:cNvGrpSpPr/>
              <p:nvPr/>
            </p:nvGrpSpPr>
            <p:grpSpPr>
              <a:xfrm>
                <a:off x="2808000" y="4231440"/>
                <a:ext cx="873720" cy="232560"/>
                <a:chOff x="2808000" y="4231440"/>
                <a:chExt cx="873720" cy="232560"/>
              </a:xfrm>
            </p:grpSpPr>
            <p:sp>
              <p:nvSpPr>
                <p:cNvPr id="29" name="CustomShape 9"/>
                <p:cNvSpPr/>
                <p:nvPr/>
              </p:nvSpPr>
              <p:spPr>
                <a:xfrm rot="21183600">
                  <a:off x="2814120" y="43092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" name="CustomShape 10"/>
                <p:cNvSpPr/>
                <p:nvPr/>
              </p:nvSpPr>
              <p:spPr>
                <a:xfrm rot="21183600">
                  <a:off x="3243600" y="42570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26" name="Group 11"/>
              <p:cNvGrpSpPr/>
              <p:nvPr/>
            </p:nvGrpSpPr>
            <p:grpSpPr>
              <a:xfrm>
                <a:off x="3665520" y="4127040"/>
                <a:ext cx="873720" cy="232560"/>
                <a:chOff x="3665520" y="4127040"/>
                <a:chExt cx="873720" cy="232560"/>
              </a:xfrm>
            </p:grpSpPr>
            <p:sp>
              <p:nvSpPr>
                <p:cNvPr id="27" name="CustomShape 12"/>
                <p:cNvSpPr/>
                <p:nvPr/>
              </p:nvSpPr>
              <p:spPr>
                <a:xfrm rot="21183600">
                  <a:off x="3671640" y="42048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" name="CustomShape 13"/>
                <p:cNvSpPr/>
                <p:nvPr/>
              </p:nvSpPr>
              <p:spPr>
                <a:xfrm rot="21183600">
                  <a:off x="4101120" y="41526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14" name="Line 14"/>
            <p:cNvSpPr/>
            <p:nvPr/>
          </p:nvSpPr>
          <p:spPr>
            <a:xfrm flipV="1">
              <a:off x="7234441" y="4449027"/>
              <a:ext cx="221277" cy="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Line 15"/>
            <p:cNvSpPr/>
            <p:nvPr/>
          </p:nvSpPr>
          <p:spPr>
            <a:xfrm flipH="1" flipV="1">
              <a:off x="3554332" y="4411226"/>
              <a:ext cx="234533" cy="2289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6" name="Group 16"/>
            <p:cNvGrpSpPr/>
            <p:nvPr/>
          </p:nvGrpSpPr>
          <p:grpSpPr>
            <a:xfrm rot="448179">
              <a:off x="5505995" y="4266746"/>
              <a:ext cx="1731240" cy="336960"/>
              <a:chOff x="4539600" y="3911040"/>
              <a:chExt cx="1731240" cy="336960"/>
            </a:xfrm>
          </p:grpSpPr>
          <p:grpSp>
            <p:nvGrpSpPr>
              <p:cNvPr id="19" name="Group 17"/>
              <p:cNvGrpSpPr/>
              <p:nvPr/>
            </p:nvGrpSpPr>
            <p:grpSpPr>
              <a:xfrm>
                <a:off x="4539600" y="4015440"/>
                <a:ext cx="873720" cy="232560"/>
                <a:chOff x="4539600" y="4015440"/>
                <a:chExt cx="873720" cy="232560"/>
              </a:xfrm>
            </p:grpSpPr>
            <p:sp>
              <p:nvSpPr>
                <p:cNvPr id="23" name="CustomShape 18"/>
                <p:cNvSpPr/>
                <p:nvPr/>
              </p:nvSpPr>
              <p:spPr>
                <a:xfrm rot="21183600">
                  <a:off x="4545720" y="40932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" name="CustomShape 19"/>
                <p:cNvSpPr/>
                <p:nvPr/>
              </p:nvSpPr>
              <p:spPr>
                <a:xfrm rot="21183600">
                  <a:off x="4975200" y="40410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20" name="Group 20"/>
              <p:cNvGrpSpPr/>
              <p:nvPr/>
            </p:nvGrpSpPr>
            <p:grpSpPr>
              <a:xfrm>
                <a:off x="5397120" y="3911040"/>
                <a:ext cx="873720" cy="232560"/>
                <a:chOff x="5397120" y="3911040"/>
                <a:chExt cx="873720" cy="232560"/>
              </a:xfrm>
            </p:grpSpPr>
            <p:sp>
              <p:nvSpPr>
                <p:cNvPr id="21" name="CustomShape 21"/>
                <p:cNvSpPr/>
                <p:nvPr/>
              </p:nvSpPr>
              <p:spPr>
                <a:xfrm rot="21183600">
                  <a:off x="5403240" y="39888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" name="CustomShape 22"/>
                <p:cNvSpPr/>
                <p:nvPr/>
              </p:nvSpPr>
              <p:spPr>
                <a:xfrm rot="21183600">
                  <a:off x="5832720" y="39366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17" name="CustomShape 23"/>
            <p:cNvSpPr/>
            <p:nvPr/>
          </p:nvSpPr>
          <p:spPr>
            <a:xfrm>
              <a:off x="2733804" y="4503760"/>
              <a:ext cx="1512000" cy="425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en-US" dirty="0">
                  <a:solidFill>
                    <a:schemeClr val="dk1"/>
                  </a:solidFill>
                </a:rPr>
                <a:t>511 keV</a:t>
              </a:r>
            </a:p>
          </p:txBody>
        </p:sp>
        <p:sp>
          <p:nvSpPr>
            <p:cNvPr id="18" name="CustomShape 24"/>
            <p:cNvSpPr/>
            <p:nvPr/>
          </p:nvSpPr>
          <p:spPr>
            <a:xfrm>
              <a:off x="6699718" y="4523445"/>
              <a:ext cx="1512000" cy="425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en-US" dirty="0">
                  <a:solidFill>
                    <a:schemeClr val="dk1"/>
                  </a:solidFill>
                </a:rPr>
                <a:t>511 keV</a:t>
              </a:r>
            </a:p>
          </p:txBody>
        </p:sp>
      </p:grpSp>
      <p:sp>
        <p:nvSpPr>
          <p:cNvPr id="31" name="CustomShape 23"/>
          <p:cNvSpPr/>
          <p:nvPr/>
        </p:nvSpPr>
        <p:spPr>
          <a:xfrm>
            <a:off x="1794826" y="1286774"/>
            <a:ext cx="2926034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914400">
              <a:lnSpc>
                <a:spcPct val="100000"/>
              </a:lnSpc>
            </a:pPr>
            <a:r>
              <a:rPr lang="en-US" b="1" dirty="0" smtClean="0">
                <a:solidFill>
                  <a:schemeClr val="dk1"/>
                </a:solidFill>
              </a:rPr>
              <a:t>center of mass system</a:t>
            </a:r>
            <a:endParaRPr lang="en-US" b="1" dirty="0">
              <a:solidFill>
                <a:schemeClr val="dk1"/>
              </a:solidFill>
            </a:endParaRPr>
          </a:p>
        </p:txBody>
      </p:sp>
      <p:grpSp>
        <p:nvGrpSpPr>
          <p:cNvPr id="60" name="Gruppieren 59"/>
          <p:cNvGrpSpPr/>
          <p:nvPr/>
        </p:nvGrpSpPr>
        <p:grpSpPr>
          <a:xfrm>
            <a:off x="404586" y="3851837"/>
            <a:ext cx="5477914" cy="1400779"/>
            <a:chOff x="404586" y="3851837"/>
            <a:chExt cx="5477914" cy="1400779"/>
          </a:xfrm>
        </p:grpSpPr>
        <p:sp>
          <p:nvSpPr>
            <p:cNvPr id="33" name="CustomShape 5"/>
            <p:cNvSpPr/>
            <p:nvPr/>
          </p:nvSpPr>
          <p:spPr>
            <a:xfrm>
              <a:off x="3128357" y="4570612"/>
              <a:ext cx="539640" cy="539640"/>
            </a:xfrm>
            <a:prstGeom prst="ellipse">
              <a:avLst/>
            </a:prstGeom>
            <a:solidFill>
              <a:srgbClr val="F05C34"/>
            </a:solidFill>
            <a:ln w="25560">
              <a:solidFill>
                <a:srgbClr val="F05C3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0" rIns="90000" bIns="180000" anchor="ctr" anchorCtr="1"/>
            <a:lstStyle/>
            <a:p>
              <a:pPr algn="ctr">
                <a:lnSpc>
                  <a:spcPct val="150000"/>
                </a:lnSpc>
              </a:pPr>
              <a:r>
                <a:rPr lang="de-DE" sz="2400" b="1" strike="noStrike" spc="-1" dirty="0">
                  <a:solidFill>
                    <a:srgbClr val="FFFFFF"/>
                  </a:solidFill>
                  <a:latin typeface="Calibri"/>
                </a:rPr>
                <a:t>+</a:t>
              </a:r>
              <a:endParaRPr lang="en-US" sz="2400" b="0" strike="noStrike" spc="-1" dirty="0">
                <a:latin typeface="Arial"/>
              </a:endParaRPr>
            </a:p>
          </p:txBody>
        </p:sp>
        <p:sp>
          <p:nvSpPr>
            <p:cNvPr id="34" name="CustomShape 6"/>
            <p:cNvSpPr/>
            <p:nvPr/>
          </p:nvSpPr>
          <p:spPr>
            <a:xfrm>
              <a:off x="2659997" y="4277357"/>
              <a:ext cx="539640" cy="539640"/>
            </a:xfrm>
            <a:prstGeom prst="ellipse">
              <a:avLst/>
            </a:prstGeom>
            <a:solidFill>
              <a:srgbClr val="92D050"/>
            </a:solidFill>
            <a:ln w="25560">
              <a:solidFill>
                <a:srgbClr val="92D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0" rIns="90000" bIns="180000" anchor="ctr" anchorCtr="1"/>
            <a:lstStyle/>
            <a:p>
              <a:pPr algn="ctr">
                <a:lnSpc>
                  <a:spcPct val="150000"/>
                </a:lnSpc>
              </a:pPr>
              <a:r>
                <a:rPr lang="de-DE" sz="2400" b="1" strike="noStrike" spc="-1" dirty="0">
                  <a:solidFill>
                    <a:srgbClr val="000000"/>
                  </a:solidFill>
                  <a:latin typeface="Calibri"/>
                </a:rPr>
                <a:t>-</a:t>
              </a:r>
              <a:endParaRPr lang="en-US" sz="2400" b="0" strike="noStrike" spc="-1" dirty="0">
                <a:latin typeface="Arial"/>
              </a:endParaRPr>
            </a:p>
          </p:txBody>
        </p:sp>
        <p:grpSp>
          <p:nvGrpSpPr>
            <p:cNvPr id="35" name="Group 7"/>
            <p:cNvGrpSpPr/>
            <p:nvPr/>
          </p:nvGrpSpPr>
          <p:grpSpPr>
            <a:xfrm rot="300000">
              <a:off x="657414" y="4575757"/>
              <a:ext cx="2487973" cy="299490"/>
              <a:chOff x="2822181" y="4148050"/>
              <a:chExt cx="1706548" cy="299490"/>
            </a:xfrm>
          </p:grpSpPr>
          <p:grpSp>
            <p:nvGrpSpPr>
              <p:cNvPr id="47" name="Group 8"/>
              <p:cNvGrpSpPr/>
              <p:nvPr/>
            </p:nvGrpSpPr>
            <p:grpSpPr>
              <a:xfrm>
                <a:off x="2822181" y="4261550"/>
                <a:ext cx="857090" cy="185990"/>
                <a:chOff x="2822181" y="4261550"/>
                <a:chExt cx="857090" cy="185990"/>
              </a:xfrm>
            </p:grpSpPr>
            <p:sp>
              <p:nvSpPr>
                <p:cNvPr id="51" name="CustomShape 9"/>
                <p:cNvSpPr/>
                <p:nvPr/>
              </p:nvSpPr>
              <p:spPr>
                <a:xfrm rot="21183600">
                  <a:off x="2822181" y="43183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2" name="CustomShape 10"/>
                <p:cNvSpPr/>
                <p:nvPr/>
              </p:nvSpPr>
              <p:spPr>
                <a:xfrm rot="21183600">
                  <a:off x="3247631" y="426155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48" name="Group 11"/>
              <p:cNvGrpSpPr/>
              <p:nvPr/>
            </p:nvGrpSpPr>
            <p:grpSpPr>
              <a:xfrm>
                <a:off x="3671640" y="4148050"/>
                <a:ext cx="857089" cy="185990"/>
                <a:chOff x="3671640" y="4148050"/>
                <a:chExt cx="857089" cy="185990"/>
              </a:xfrm>
            </p:grpSpPr>
            <p:sp>
              <p:nvSpPr>
                <p:cNvPr id="49" name="CustomShape 12"/>
                <p:cNvSpPr/>
                <p:nvPr/>
              </p:nvSpPr>
              <p:spPr>
                <a:xfrm rot="21183600">
                  <a:off x="3671640" y="42048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0" name="CustomShape 13"/>
                <p:cNvSpPr/>
                <p:nvPr/>
              </p:nvSpPr>
              <p:spPr>
                <a:xfrm rot="21183600">
                  <a:off x="4097089" y="414805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36" name="Line 14"/>
            <p:cNvSpPr/>
            <p:nvPr/>
          </p:nvSpPr>
          <p:spPr>
            <a:xfrm flipV="1">
              <a:off x="4257816" y="4019615"/>
              <a:ext cx="219768" cy="113654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" name="Group 16"/>
            <p:cNvGrpSpPr/>
            <p:nvPr/>
          </p:nvGrpSpPr>
          <p:grpSpPr>
            <a:xfrm rot="20321069">
              <a:off x="3092694" y="4306825"/>
              <a:ext cx="1229651" cy="237581"/>
              <a:chOff x="4545720" y="3984859"/>
              <a:chExt cx="1712689" cy="237581"/>
            </a:xfrm>
          </p:grpSpPr>
          <p:grpSp>
            <p:nvGrpSpPr>
              <p:cNvPr id="41" name="Group 17"/>
              <p:cNvGrpSpPr/>
              <p:nvPr/>
            </p:nvGrpSpPr>
            <p:grpSpPr>
              <a:xfrm>
                <a:off x="4545720" y="4057315"/>
                <a:ext cx="856717" cy="165125"/>
                <a:chOff x="4545720" y="4057315"/>
                <a:chExt cx="856717" cy="165125"/>
              </a:xfrm>
            </p:grpSpPr>
            <p:sp>
              <p:nvSpPr>
                <p:cNvPr id="45" name="CustomShape 18"/>
                <p:cNvSpPr/>
                <p:nvPr/>
              </p:nvSpPr>
              <p:spPr>
                <a:xfrm rot="21183600">
                  <a:off x="4545720" y="4093200"/>
                  <a:ext cx="431640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6" name="CustomShape 19"/>
                <p:cNvSpPr/>
                <p:nvPr/>
              </p:nvSpPr>
              <p:spPr>
                <a:xfrm rot="21183600">
                  <a:off x="4970798" y="4057315"/>
                  <a:ext cx="431639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grpSp>
            <p:nvGrpSpPr>
              <p:cNvPr id="42" name="Group 20"/>
              <p:cNvGrpSpPr/>
              <p:nvPr/>
            </p:nvGrpSpPr>
            <p:grpSpPr>
              <a:xfrm>
                <a:off x="5401692" y="3984859"/>
                <a:ext cx="856717" cy="165126"/>
                <a:chOff x="5401692" y="3984859"/>
                <a:chExt cx="856717" cy="165126"/>
              </a:xfrm>
            </p:grpSpPr>
            <p:sp>
              <p:nvSpPr>
                <p:cNvPr id="43" name="CustomShape 21"/>
                <p:cNvSpPr/>
                <p:nvPr/>
              </p:nvSpPr>
              <p:spPr>
                <a:xfrm rot="21183600">
                  <a:off x="5401692" y="4020745"/>
                  <a:ext cx="431641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4" name="CustomShape 22"/>
                <p:cNvSpPr/>
                <p:nvPr/>
              </p:nvSpPr>
              <p:spPr>
                <a:xfrm rot="21183600">
                  <a:off x="5826768" y="3984859"/>
                  <a:ext cx="431641" cy="129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6328" h="1460317">
                      <a:moveTo>
                        <a:pt x="0" y="736979"/>
                      </a:moveTo>
                      <a:cubicBezTo>
                        <a:pt x="246797" y="368489"/>
                        <a:pt x="493594" y="0"/>
                        <a:pt x="736979" y="0"/>
                      </a:cubicBezTo>
                      <a:cubicBezTo>
                        <a:pt x="980364" y="0"/>
                        <a:pt x="1460310" y="736979"/>
                        <a:pt x="1460310" y="736979"/>
                      </a:cubicBezTo>
                      <a:cubicBezTo>
                        <a:pt x="1699146" y="978090"/>
                        <a:pt x="1933433" y="1448938"/>
                        <a:pt x="2169994" y="1446663"/>
                      </a:cubicBezTo>
                      <a:cubicBezTo>
                        <a:pt x="2406555" y="1444388"/>
                        <a:pt x="2640842" y="962167"/>
                        <a:pt x="2879678" y="723331"/>
                      </a:cubicBezTo>
                      <a:cubicBezTo>
                        <a:pt x="3118514" y="484495"/>
                        <a:pt x="3361899" y="11373"/>
                        <a:pt x="3603009" y="13648"/>
                      </a:cubicBezTo>
                      <a:cubicBezTo>
                        <a:pt x="3844119" y="15923"/>
                        <a:pt x="4326340" y="736979"/>
                        <a:pt x="4326340" y="736979"/>
                      </a:cubicBezTo>
                      <a:cubicBezTo>
                        <a:pt x="4567451" y="975815"/>
                        <a:pt x="4806287" y="1446663"/>
                        <a:pt x="5049672" y="1446663"/>
                      </a:cubicBezTo>
                      <a:cubicBezTo>
                        <a:pt x="5293057" y="1446663"/>
                        <a:pt x="5545541" y="975815"/>
                        <a:pt x="5786651" y="736979"/>
                      </a:cubicBezTo>
                      <a:cubicBezTo>
                        <a:pt x="6027761" y="498143"/>
                        <a:pt x="6259773" y="13648"/>
                        <a:pt x="6496334" y="13648"/>
                      </a:cubicBezTo>
                      <a:cubicBezTo>
                        <a:pt x="6732895" y="13648"/>
                        <a:pt x="7206018" y="736979"/>
                        <a:pt x="7206018" y="736979"/>
                      </a:cubicBezTo>
                      <a:cubicBezTo>
                        <a:pt x="7444854" y="978089"/>
                        <a:pt x="7685964" y="1462585"/>
                        <a:pt x="7929349" y="1460310"/>
                      </a:cubicBezTo>
                      <a:cubicBezTo>
                        <a:pt x="8172734" y="1458035"/>
                        <a:pt x="8419531" y="1090683"/>
                        <a:pt x="8666328" y="723331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39" name="CustomShape 23"/>
            <p:cNvSpPr/>
            <p:nvPr/>
          </p:nvSpPr>
          <p:spPr>
            <a:xfrm>
              <a:off x="404586" y="4807411"/>
              <a:ext cx="1512000" cy="425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en-US" dirty="0">
                  <a:solidFill>
                    <a:schemeClr val="dk1"/>
                  </a:solidFill>
                </a:rPr>
                <a:t>511 </a:t>
              </a:r>
              <a:r>
                <a:rPr lang="en-US" dirty="0" smtClean="0">
                  <a:solidFill>
                    <a:schemeClr val="dk1"/>
                  </a:solidFill>
                </a:rPr>
                <a:t>keV - ∆E</a:t>
              </a:r>
              <a:endParaRPr lang="en-US" dirty="0">
                <a:solidFill>
                  <a:schemeClr val="dk1"/>
                </a:solidFill>
              </a:endParaRPr>
            </a:p>
          </p:txBody>
        </p:sp>
        <p:sp>
          <p:nvSpPr>
            <p:cNvPr id="40" name="CustomShape 24"/>
            <p:cNvSpPr/>
            <p:nvPr/>
          </p:nvSpPr>
          <p:spPr>
            <a:xfrm>
              <a:off x="4370500" y="4827096"/>
              <a:ext cx="1512000" cy="425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en-US" dirty="0">
                  <a:solidFill>
                    <a:schemeClr val="dk1"/>
                  </a:solidFill>
                </a:rPr>
                <a:t>511 </a:t>
              </a:r>
              <a:r>
                <a:rPr lang="en-US" dirty="0" smtClean="0">
                  <a:solidFill>
                    <a:schemeClr val="dk1"/>
                  </a:solidFill>
                </a:rPr>
                <a:t>keV + </a:t>
              </a:r>
              <a:r>
                <a:rPr lang="en-US" dirty="0">
                  <a:solidFill>
                    <a:schemeClr val="dk1"/>
                  </a:solidFill>
                </a:rPr>
                <a:t>∆E</a:t>
              </a:r>
            </a:p>
          </p:txBody>
        </p:sp>
        <p:sp>
          <p:nvSpPr>
            <p:cNvPr id="54" name="Line 14"/>
            <p:cNvSpPr/>
            <p:nvPr/>
          </p:nvSpPr>
          <p:spPr>
            <a:xfrm flipH="1">
              <a:off x="463941" y="4726954"/>
              <a:ext cx="194436" cy="906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" name="Line 14"/>
            <p:cNvSpPr/>
            <p:nvPr/>
          </p:nvSpPr>
          <p:spPr>
            <a:xfrm flipV="1">
              <a:off x="3153635" y="4717278"/>
              <a:ext cx="2024023" cy="2908"/>
            </a:xfrm>
            <a:prstGeom prst="line">
              <a:avLst/>
            </a:prstGeom>
            <a:ln cap="flat">
              <a:solidFill>
                <a:srgbClr val="000000"/>
              </a:solidFill>
              <a:prstDash val="dash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" name="Line 14"/>
            <p:cNvSpPr/>
            <p:nvPr/>
          </p:nvSpPr>
          <p:spPr>
            <a:xfrm>
              <a:off x="2713162" y="3851837"/>
              <a:ext cx="195243" cy="630791"/>
            </a:xfrm>
            <a:prstGeom prst="line">
              <a:avLst/>
            </a:prstGeom>
            <a:ln w="19050">
              <a:solidFill>
                <a:srgbClr val="92D050"/>
              </a:solidFill>
              <a:prstDash val="sysDot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" name="Line 14"/>
            <p:cNvSpPr/>
            <p:nvPr/>
          </p:nvSpPr>
          <p:spPr>
            <a:xfrm>
              <a:off x="2315600" y="4133269"/>
              <a:ext cx="421095" cy="315395"/>
            </a:xfrm>
            <a:prstGeom prst="line">
              <a:avLst/>
            </a:prstGeom>
            <a:ln w="19050">
              <a:solidFill>
                <a:srgbClr val="92D050"/>
              </a:solidFill>
              <a:prstDash val="sysDot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" name="Line 14"/>
            <p:cNvSpPr/>
            <p:nvPr/>
          </p:nvSpPr>
          <p:spPr>
            <a:xfrm>
              <a:off x="2191637" y="4612500"/>
              <a:ext cx="528991" cy="0"/>
            </a:xfrm>
            <a:prstGeom prst="line">
              <a:avLst/>
            </a:prstGeom>
            <a:ln w="19050">
              <a:solidFill>
                <a:srgbClr val="92D050"/>
              </a:solidFill>
              <a:prstDash val="sysDot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" name="Line 14"/>
            <p:cNvSpPr/>
            <p:nvPr/>
          </p:nvSpPr>
          <p:spPr>
            <a:xfrm flipV="1">
              <a:off x="2610178" y="4756745"/>
              <a:ext cx="240847" cy="409296"/>
            </a:xfrm>
            <a:prstGeom prst="line">
              <a:avLst/>
            </a:prstGeom>
            <a:ln w="19050">
              <a:solidFill>
                <a:srgbClr val="92D050"/>
              </a:solidFill>
              <a:prstDash val="sysDot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CustomShape 23"/>
            <p:cNvSpPr/>
            <p:nvPr/>
          </p:nvSpPr>
          <p:spPr>
            <a:xfrm>
              <a:off x="1680526" y="3851837"/>
              <a:ext cx="2926034" cy="425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en-US" b="1" dirty="0" smtClean="0">
                  <a:solidFill>
                    <a:schemeClr val="dk1"/>
                  </a:solidFill>
                </a:rPr>
                <a:t>laboratory system</a:t>
              </a:r>
              <a:endParaRPr lang="en-US" b="1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6623153" y="688752"/>
            <a:ext cx="4880010" cy="3873570"/>
            <a:chOff x="6779137" y="2262033"/>
            <a:chExt cx="4880010" cy="3873570"/>
          </a:xfrm>
        </p:grpSpPr>
        <p:pic>
          <p:nvPicPr>
            <p:cNvPr id="61" name="Grafik 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7597" y="2262033"/>
              <a:ext cx="4781550" cy="3448050"/>
            </a:xfrm>
            <a:prstGeom prst="rect">
              <a:avLst/>
            </a:prstGeom>
          </p:spPr>
        </p:pic>
        <p:sp>
          <p:nvSpPr>
            <p:cNvPr id="62" name="CustomShape 24"/>
            <p:cNvSpPr/>
            <p:nvPr/>
          </p:nvSpPr>
          <p:spPr>
            <a:xfrm>
              <a:off x="8144539" y="5710083"/>
              <a:ext cx="2732567" cy="4255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de-DE" b="1" dirty="0" smtClean="0">
                  <a:solidFill>
                    <a:schemeClr val="dk1"/>
                  </a:solidFill>
                </a:rPr>
                <a:t>Photon </a:t>
              </a:r>
              <a:r>
                <a:rPr lang="en-US" b="1" dirty="0" smtClean="0">
                  <a:solidFill>
                    <a:schemeClr val="dk1"/>
                  </a:solidFill>
                </a:rPr>
                <a:t>energy</a:t>
              </a:r>
              <a:r>
                <a:rPr lang="de-DE" b="1" dirty="0" smtClean="0">
                  <a:solidFill>
                    <a:schemeClr val="dk1"/>
                  </a:solidFill>
                </a:rPr>
                <a:t> (keV)</a:t>
              </a:r>
              <a:endParaRPr lang="de-DE" b="1" dirty="0">
                <a:solidFill>
                  <a:schemeClr val="dk1"/>
                </a:solidFill>
              </a:endParaRPr>
            </a:p>
          </p:txBody>
        </p:sp>
        <p:sp>
          <p:nvSpPr>
            <p:cNvPr id="63" name="CustomShape 24"/>
            <p:cNvSpPr/>
            <p:nvPr/>
          </p:nvSpPr>
          <p:spPr>
            <a:xfrm rot="16200000">
              <a:off x="5625613" y="3650928"/>
              <a:ext cx="2732567" cy="4255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914400">
                <a:lnSpc>
                  <a:spcPct val="100000"/>
                </a:lnSpc>
              </a:pPr>
              <a:r>
                <a:rPr lang="en-US" b="1" dirty="0" smtClean="0">
                  <a:solidFill>
                    <a:schemeClr val="dk1"/>
                  </a:solidFill>
                </a:rPr>
                <a:t>Intensity (counts)</a:t>
              </a:r>
              <a:endParaRPr lang="en-US" b="1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6963082" y="4834556"/>
            <a:ext cx="1567417" cy="740186"/>
            <a:chOff x="7271427" y="4494312"/>
            <a:chExt cx="1567417" cy="740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feld 67"/>
                <p:cNvSpPr txBox="1"/>
                <p:nvPr/>
              </p:nvSpPr>
              <p:spPr>
                <a:xfrm>
                  <a:off x="7271427" y="4690246"/>
                  <a:ext cx="1567417" cy="5442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whole</m:t>
                            </m:r>
                            <m:r>
                              <a:rPr lang="de-DE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area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feld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1427" y="4690246"/>
                  <a:ext cx="1567417" cy="5442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Rechteck 69"/>
            <p:cNvSpPr>
              <a:spLocks noChangeAspect="1"/>
            </p:cNvSpPr>
            <p:nvPr/>
          </p:nvSpPr>
          <p:spPr>
            <a:xfrm>
              <a:off x="8055135" y="4494312"/>
              <a:ext cx="446089" cy="445929"/>
            </a:xfrm>
            <a:prstGeom prst="rect">
              <a:avLst/>
            </a:prstGeom>
            <a:solidFill>
              <a:srgbClr val="1FA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9426662" y="4834556"/>
            <a:ext cx="1669752" cy="740186"/>
            <a:chOff x="9735007" y="4494312"/>
            <a:chExt cx="1669752" cy="740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feld 68"/>
                <p:cNvSpPr txBox="1"/>
                <p:nvPr/>
              </p:nvSpPr>
              <p:spPr>
                <a:xfrm>
                  <a:off x="9735007" y="4690246"/>
                  <a:ext cx="1669752" cy="5442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whole</m:t>
                            </m:r>
                            <m:r>
                              <a:rPr lang="de-DE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area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feld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5007" y="4690246"/>
                  <a:ext cx="1669752" cy="5442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hteck 70"/>
            <p:cNvSpPr>
              <a:spLocks noChangeAspect="1"/>
            </p:cNvSpPr>
            <p:nvPr/>
          </p:nvSpPr>
          <p:spPr>
            <a:xfrm>
              <a:off x="10607814" y="4494312"/>
              <a:ext cx="446089" cy="445929"/>
            </a:xfrm>
            <a:prstGeom prst="rect">
              <a:avLst/>
            </a:prstGeom>
            <a:solidFill>
              <a:srgbClr val="FFA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55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8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Content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el 6"/>
          <p:cNvSpPr txBox="1">
            <a:spLocks/>
          </p:cNvSpPr>
          <p:nvPr/>
        </p:nvSpPr>
        <p:spPr>
          <a:xfrm>
            <a:off x="2110833" y="1493550"/>
            <a:ext cx="8321964" cy="308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Principles of Positron (Lifetime) Spectroscopy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Positrons </a:t>
            </a:r>
            <a:r>
              <a:rPr lang="en-US" sz="2400" dirty="0">
                <a:solidFill>
                  <a:srgbClr val="5F5F5F"/>
                </a:solidFill>
                <a:latin typeface="+mn-lt"/>
              </a:rPr>
              <a:t>in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Matter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/>
                </a:solidFill>
                <a:latin typeface="+mn-lt"/>
              </a:rPr>
              <a:t>Depth-resolved</a:t>
            </a:r>
            <a:r>
              <a:rPr lang="de-DE" sz="2400" dirty="0" smtClean="0">
                <a:solidFill>
                  <a:schemeClr val="accent1"/>
                </a:solidFill>
                <a:latin typeface="+mn-lt"/>
              </a:rPr>
              <a:t> PALS</a:t>
            </a:r>
            <a:endParaRPr lang="en-US" sz="2400" dirty="0" smtClean="0">
              <a:solidFill>
                <a:schemeClr val="accent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Pulsed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Positron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Beam Facilities</a:t>
            </a: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 in </a:t>
            </a: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Germany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400" dirty="0">
              <a:solidFill>
                <a:srgbClr val="5F5F5F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rgbClr val="5F5F5F"/>
                </a:solidFill>
                <a:latin typeface="+mn-lt"/>
              </a:rPr>
              <a:t>Selection of Investigated Materials using </a:t>
            </a:r>
            <a:r>
              <a:rPr lang="de-DE" sz="2400" b="1" dirty="0" smtClean="0">
                <a:solidFill>
                  <a:srgbClr val="5F5F5F"/>
                </a:solidFill>
                <a:latin typeface="+mn-lt"/>
              </a:rPr>
              <a:t>PALS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NV Centers in Diamond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5F5F5F"/>
                </a:solidFill>
                <a:latin typeface="+mn-lt"/>
              </a:rPr>
              <a:t>Fusion Materials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5F5F5F"/>
                </a:solidFill>
                <a:latin typeface="+mn-lt"/>
              </a:rPr>
              <a:t>Polymers</a:t>
            </a:r>
            <a:endParaRPr lang="en-US" sz="2400" dirty="0" smtClean="0">
              <a:solidFill>
                <a:srgbClr val="5F5F5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5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D630-27D3-4CFA-A93D-A7E364886070}" type="datetime3">
              <a:rPr lang="en-US" sz="1200" smtClean="0"/>
              <a:t>24 March 2026</a:t>
            </a:fld>
            <a:endParaRPr lang="en-US" sz="12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600" smtClean="0"/>
              <a:pPr/>
              <a:t>9</a:t>
            </a:fld>
            <a:endParaRPr lang="en-US" sz="1600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241069" y="120349"/>
            <a:ext cx="10058400" cy="71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Positron Implantation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Grafik 33"/>
          <p:cNvPicPr/>
          <p:nvPr/>
        </p:nvPicPr>
        <p:blipFill>
          <a:blip r:embed="rId2"/>
          <a:stretch/>
        </p:blipFill>
        <p:spPr>
          <a:xfrm>
            <a:off x="341910" y="1441417"/>
            <a:ext cx="6688550" cy="4555346"/>
          </a:xfrm>
          <a:prstGeom prst="rect">
            <a:avLst/>
          </a:prstGeom>
          <a:ln>
            <a:noFill/>
          </a:ln>
        </p:spPr>
      </p:pic>
      <p:graphicFrame>
        <p:nvGraphicFramePr>
          <p:cNvPr id="35" name="Tabel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717198"/>
              </p:ext>
            </p:extLst>
          </p:nvPr>
        </p:nvGraphicFramePr>
        <p:xfrm>
          <a:off x="7304745" y="2077927"/>
          <a:ext cx="4703225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33">
                  <a:extLst>
                    <a:ext uri="{9D8B030D-6E8A-4147-A177-3AD203B41FA5}">
                      <a16:colId xmlns:a16="http://schemas.microsoft.com/office/drawing/2014/main" val="2906165936"/>
                    </a:ext>
                  </a:extLst>
                </a:gridCol>
                <a:gridCol w="905773">
                  <a:extLst>
                    <a:ext uri="{9D8B030D-6E8A-4147-A177-3AD203B41FA5}">
                      <a16:colId xmlns:a16="http://schemas.microsoft.com/office/drawing/2014/main" val="2784249469"/>
                    </a:ext>
                  </a:extLst>
                </a:gridCol>
                <a:gridCol w="1052423">
                  <a:extLst>
                    <a:ext uri="{9D8B030D-6E8A-4147-A177-3AD203B41FA5}">
                      <a16:colId xmlns:a16="http://schemas.microsoft.com/office/drawing/2014/main" val="252842523"/>
                    </a:ext>
                  </a:extLst>
                </a:gridCol>
                <a:gridCol w="1500996">
                  <a:extLst>
                    <a:ext uri="{9D8B030D-6E8A-4147-A177-3AD203B41FA5}">
                      <a16:colId xmlns:a16="http://schemas.microsoft.com/office/drawing/2014/main" val="20932932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de-DE" baseline="0" dirty="0" smtClean="0"/>
                    </a:p>
                    <a:p>
                      <a:pPr algn="ctr"/>
                      <a:endParaRPr lang="de-DE" baseline="0" dirty="0" smtClean="0"/>
                    </a:p>
                    <a:p>
                      <a:pPr algn="ctr"/>
                      <a:r>
                        <a:rPr lang="de-DE" baseline="0" dirty="0" smtClean="0"/>
                        <a:t>Material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 smtClean="0"/>
                    </a:p>
                    <a:p>
                      <a:pPr algn="ctr"/>
                      <a:r>
                        <a:rPr lang="en-US" noProof="0" dirty="0" smtClean="0"/>
                        <a:t>density (g/cm³)</a:t>
                      </a:r>
                      <a:endParaRPr lang="en-US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mean implantation depth (µm)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@4keV                @20keV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505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PMMA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1.09</a:t>
                      </a:r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0.250</a:t>
                      </a:r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3.94</a:t>
                      </a:r>
                      <a:endParaRPr lang="de-D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17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Quartz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2.65</a:t>
                      </a:r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0.102</a:t>
                      </a:r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1.78</a:t>
                      </a:r>
                      <a:endParaRPr lang="de-D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071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Aluminum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2.70</a:t>
                      </a:r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0.106</a:t>
                      </a:r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1.76</a:t>
                      </a:r>
                      <a:endParaRPr lang="de-D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575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Copper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8.96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0.032</a:t>
                      </a:r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0.468</a:t>
                      </a:r>
                      <a:endParaRPr lang="de-D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92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Lead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11.3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0.045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0.407</a:t>
                      </a:r>
                      <a:endParaRPr lang="de-D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2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Tungsten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19.3</a:t>
                      </a:r>
                      <a:endParaRPr lang="de-DE" noProof="0" dirty="0"/>
                    </a:p>
                  </a:txBody>
                  <a:tcPr>
                    <a:solidFill>
                      <a:srgbClr val="FE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0.021</a:t>
                      </a:r>
                      <a:endParaRPr lang="de-DE" noProof="0" dirty="0"/>
                    </a:p>
                  </a:txBody>
                  <a:tcPr>
                    <a:solidFill>
                      <a:srgbClr val="FE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0.230</a:t>
                      </a:r>
                      <a:endParaRPr lang="de-DE" noProof="0" dirty="0"/>
                    </a:p>
                  </a:txBody>
                  <a:tcPr>
                    <a:solidFill>
                      <a:srgbClr val="FE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107181"/>
                  </a:ext>
                </a:extLst>
              </a:tr>
            </a:tbl>
          </a:graphicData>
        </a:graphic>
      </p:graphicFrame>
      <p:sp>
        <p:nvSpPr>
          <p:cNvPr id="11" name="CustomShape 23"/>
          <p:cNvSpPr/>
          <p:nvPr/>
        </p:nvSpPr>
        <p:spPr>
          <a:xfrm>
            <a:off x="1009290" y="967786"/>
            <a:ext cx="5788325" cy="8118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 defTabSz="914400">
              <a:lnSpc>
                <a:spcPct val="100000"/>
              </a:lnSpc>
            </a:pPr>
            <a:r>
              <a:rPr lang="en-US" dirty="0" smtClean="0">
                <a:solidFill>
                  <a:schemeClr val="dk1"/>
                </a:solidFill>
              </a:rPr>
              <a:t>Positron implantation profiles using a mono-energetic beam</a:t>
            </a:r>
            <a:br>
              <a:rPr lang="en-US" dirty="0" smtClean="0">
                <a:solidFill>
                  <a:schemeClr val="dk1"/>
                </a:solidFill>
              </a:rPr>
            </a:br>
            <a:r>
              <a:rPr lang="en-US" dirty="0" smtClean="0">
                <a:solidFill>
                  <a:schemeClr val="dk1"/>
                </a:solidFill>
              </a:rPr>
              <a:t>(calculated for PMMA)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3108960" y="6459785"/>
            <a:ext cx="5400029" cy="365125"/>
          </a:xfrm>
        </p:spPr>
        <p:txBody>
          <a:bodyPr/>
          <a:lstStyle/>
          <a:p>
            <a:r>
              <a:rPr lang="en-US" sz="1200" dirty="0" smtClean="0"/>
              <a:t>M. Dickmann – Low energy electron positron physics at Jefferson 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93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ückblick">
  <a:themeElements>
    <a:clrScheme name="UniBw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99707"/>
      </a:accent1>
      <a:accent2>
        <a:srgbClr val="7F7F7F"/>
      </a:accent2>
      <a:accent3>
        <a:srgbClr val="F99707"/>
      </a:accent3>
      <a:accent4>
        <a:srgbClr val="7F7F7F"/>
      </a:accent4>
      <a:accent5>
        <a:srgbClr val="F99707"/>
      </a:accent5>
      <a:accent6>
        <a:srgbClr val="7F7F7F"/>
      </a:accent6>
      <a:hlink>
        <a:srgbClr val="F99707"/>
      </a:hlink>
      <a:folHlink>
        <a:srgbClr val="B2B2B2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1402</Words>
  <Application>Microsoft Office PowerPoint</Application>
  <PresentationFormat>Breitbild</PresentationFormat>
  <Paragraphs>382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Consolas</vt:lpstr>
      <vt:lpstr>Noto Sans CJK SC</vt:lpstr>
      <vt:lpstr>Ubuntu</vt:lpstr>
      <vt:lpstr>Wingdings</vt:lpstr>
      <vt:lpstr>Rückblick</vt:lpstr>
      <vt:lpstr>Slow Mono-energetic Positron Beams for Defect Characterization in Material Science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Positron Annihilation Lifetime Spectroscopy of Additive Manufactured Copper and Aluminum</dc:title>
  <dc:creator>Marcel</dc:creator>
  <cp:lastModifiedBy>Marcel</cp:lastModifiedBy>
  <cp:revision>320</cp:revision>
  <dcterms:created xsi:type="dcterms:W3CDTF">2023-06-19T08:53:58Z</dcterms:created>
  <dcterms:modified xsi:type="dcterms:W3CDTF">2026-03-24T10:52:40Z</dcterms:modified>
</cp:coreProperties>
</file>