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708" r:id="rId2"/>
    <p:sldId id="1404" r:id="rId3"/>
    <p:sldId id="1630" r:id="rId4"/>
    <p:sldId id="1561" r:id="rId5"/>
    <p:sldId id="1809" r:id="rId6"/>
    <p:sldId id="1570" r:id="rId7"/>
    <p:sldId id="2113" r:id="rId8"/>
    <p:sldId id="1873" r:id="rId9"/>
    <p:sldId id="1634" r:id="rId10"/>
    <p:sldId id="1877" r:id="rId11"/>
    <p:sldId id="1601" r:id="rId12"/>
    <p:sldId id="2107" r:id="rId13"/>
    <p:sldId id="1706" r:id="rId14"/>
    <p:sldId id="2109" r:id="rId15"/>
    <p:sldId id="2110" r:id="rId16"/>
    <p:sldId id="1704" r:id="rId17"/>
    <p:sldId id="1878" r:id="rId18"/>
    <p:sldId id="1879" r:id="rId19"/>
    <p:sldId id="1635" r:id="rId20"/>
    <p:sldId id="1737" r:id="rId21"/>
    <p:sldId id="1859" r:id="rId22"/>
    <p:sldId id="1849" r:id="rId23"/>
    <p:sldId id="1850" r:id="rId24"/>
    <p:sldId id="1853" r:id="rId25"/>
    <p:sldId id="1880" r:id="rId26"/>
    <p:sldId id="1856" r:id="rId27"/>
    <p:sldId id="1810" r:id="rId28"/>
    <p:sldId id="1828" r:id="rId29"/>
    <p:sldId id="1829" r:id="rId30"/>
    <p:sldId id="1832" r:id="rId31"/>
    <p:sldId id="1833" r:id="rId32"/>
    <p:sldId id="1834" r:id="rId33"/>
    <p:sldId id="2112" r:id="rId34"/>
    <p:sldId id="2114" r:id="rId35"/>
    <p:sldId id="1846" r:id="rId36"/>
    <p:sldId id="1827" r:id="rId37"/>
    <p:sldId id="1881" r:id="rId38"/>
    <p:sldId id="1845" r:id="rId39"/>
    <p:sldId id="1405" r:id="rId40"/>
    <p:sldId id="1406" r:id="rId41"/>
    <p:sldId id="1407" r:id="rId42"/>
    <p:sldId id="2111" r:id="rId43"/>
    <p:sldId id="1870" r:id="rId44"/>
    <p:sldId id="1871" r:id="rId45"/>
    <p:sldId id="1506" r:id="rId46"/>
    <p:sldId id="1868" r:id="rId47"/>
    <p:sldId id="1507" r:id="rId48"/>
  </p:sldIdLst>
  <p:sldSz cx="9906000" cy="6858000" type="A4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8000"/>
    <a:srgbClr val="0000FF"/>
    <a:srgbClr val="FF0000"/>
    <a:srgbClr val="CC9900"/>
    <a:srgbClr val="CCFFFF"/>
    <a:srgbClr val="FFD9D9"/>
    <a:srgbClr val="00CC98"/>
    <a:srgbClr val="FF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752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" pitchFamily="18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" pitchFamily="18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" pitchFamily="18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Osaka" pitchFamily="-107" charset="-128"/>
              </a:defRPr>
            </a:lvl1pPr>
          </a:lstStyle>
          <a:p>
            <a:pPr>
              <a:defRPr/>
            </a:pPr>
            <a:fld id="{02FE7B6E-09D6-4636-82A7-A5A0F60525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94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" pitchFamily="-107" charset="0"/>
                <a:ea typeface="ＭＳ ゴシック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" pitchFamily="-107" charset="0"/>
                <a:ea typeface="ＭＳ ゴシック" pitchFamily="49" charset="-128"/>
              </a:defRPr>
            </a:lvl1pPr>
          </a:lstStyle>
          <a:p>
            <a:pPr>
              <a:defRPr/>
            </a:pPr>
            <a:fld id="{F9DDB2E9-3D08-488A-81B1-B369AFE8CF1D}" type="datetimeFigureOut">
              <a:rPr lang="ja-JP" altLang="en-US"/>
              <a:pPr>
                <a:defRPr/>
              </a:pPr>
              <a:t>2026/3/24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" pitchFamily="-107" charset="0"/>
                <a:ea typeface="ＭＳ ゴシック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ゴシック" pitchFamily="49" charset="-128"/>
              </a:defRPr>
            </a:lvl1pPr>
          </a:lstStyle>
          <a:p>
            <a:pPr>
              <a:defRPr/>
            </a:pPr>
            <a:fld id="{60ED8512-1558-4630-AC8F-F9CB3C5CBD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059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71684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1C3961A-22D9-429F-89FC-4A9774582916}" type="slidenum">
              <a:rPr lang="ja-JP" altLang="en-US" sz="1200">
                <a:ea typeface="ＭＳ ゴシック" pitchFamily="49" charset="-128"/>
              </a:rPr>
              <a:pPr algn="r" eaLnBrk="1" hangingPunct="1"/>
              <a:t>1</a:t>
            </a:fld>
            <a:endParaRPr lang="en-US" altLang="ja-JP" sz="12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337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77828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F703D8-1080-4A8C-9C56-2B164D0EA4F3}" type="slidenum">
              <a:rPr lang="ja-JP" altLang="en-US" sz="1200">
                <a:ea typeface="ＭＳ ゴシック" pitchFamily="49" charset="-128"/>
              </a:rPr>
              <a:pPr algn="r" eaLnBrk="1" hangingPunct="1"/>
              <a:t>10</a:t>
            </a:fld>
            <a:endParaRPr lang="en-US" altLang="ja-JP" sz="1200" dirty="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90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B048AD8-0667-4790-94C9-F9362123B232}" type="slidenum">
              <a:rPr lang="ja-JP" altLang="en-US" sz="1200"/>
              <a:pPr algn="r" eaLnBrk="1" hangingPunct="1"/>
              <a:t>11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88126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/>
          </a:p>
        </p:txBody>
      </p:sp>
      <p:sp>
        <p:nvSpPr>
          <p:cNvPr id="77828" name="スライド番号プレースホルダ 3"/>
          <p:cNvSpPr txBox="1">
            <a:spLocks noGrp="1"/>
          </p:cNvSpPr>
          <p:nvPr/>
        </p:nvSpPr>
        <p:spPr bwMode="auto">
          <a:xfrm>
            <a:off x="3848919" y="9426953"/>
            <a:ext cx="2945552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8" rIns="92058" bIns="46028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F703D8-1080-4A8C-9C56-2B164D0EA4F3}" type="slidenum">
              <a:rPr lang="ja-JP" altLang="en-US" sz="1200">
                <a:ea typeface="ＭＳ ゴシック" pitchFamily="49" charset="-128"/>
              </a:rPr>
              <a:pPr algn="r" eaLnBrk="1" hangingPunct="1"/>
              <a:t>12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61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3796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9F145C-7244-41B1-A016-505C44354BAB}" type="slidenum">
              <a:rPr lang="ja-JP" altLang="en-US">
                <a:latin typeface="Times" charset="0"/>
                <a:ea typeface="ＭＳ ゴシック" pitchFamily="49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>
              <a:latin typeface="Times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26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/>
          </a:p>
        </p:txBody>
      </p:sp>
      <p:sp>
        <p:nvSpPr>
          <p:cNvPr id="77828" name="スライド番号プレースホルダ 3"/>
          <p:cNvSpPr txBox="1">
            <a:spLocks noGrp="1"/>
          </p:cNvSpPr>
          <p:nvPr/>
        </p:nvSpPr>
        <p:spPr bwMode="auto">
          <a:xfrm>
            <a:off x="3848919" y="9426953"/>
            <a:ext cx="2945552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8" rIns="92058" bIns="46028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F703D8-1080-4A8C-9C56-2B164D0EA4F3}" type="slidenum">
              <a:rPr lang="ja-JP" altLang="en-US" sz="1200">
                <a:ea typeface="ＭＳ ゴシック" pitchFamily="49" charset="-128"/>
              </a:rPr>
              <a:pPr algn="r" eaLnBrk="1" hangingPunct="1"/>
              <a:t>14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968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/>
          </a:p>
        </p:txBody>
      </p:sp>
      <p:sp>
        <p:nvSpPr>
          <p:cNvPr id="77828" name="スライド番号プレースホルダ 3"/>
          <p:cNvSpPr txBox="1">
            <a:spLocks noGrp="1"/>
          </p:cNvSpPr>
          <p:nvPr/>
        </p:nvSpPr>
        <p:spPr bwMode="auto">
          <a:xfrm>
            <a:off x="3848919" y="9426953"/>
            <a:ext cx="2945552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6028" rIns="92058" bIns="46028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F703D8-1080-4A8C-9C56-2B164D0EA4F3}" type="slidenum">
              <a:rPr lang="ja-JP" altLang="en-US" sz="1200">
                <a:ea typeface="ＭＳ ゴシック" pitchFamily="49" charset="-128"/>
              </a:rPr>
              <a:pPr algn="r" eaLnBrk="1" hangingPunct="1"/>
              <a:t>15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46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0900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8F46E57F-F286-435D-B620-8A14E827D346}" type="slidenum">
              <a:rPr lang="ja-JP" altLang="en-US" sz="1200"/>
              <a:pPr algn="r" eaLnBrk="1" hangingPunct="1"/>
              <a:t>16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466695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1924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6" tIns="47389" rIns="94776" bIns="47389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5AA8F49-373D-4CC3-81C5-503E19B48D5C}" type="slidenum">
              <a:rPr lang="ja-JP" altLang="en-US" sz="1200"/>
              <a:pPr algn="r" eaLnBrk="1" hangingPunct="1"/>
              <a:t>17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572616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3012" name="スライド番号プレースホルダ 3"/>
          <p:cNvSpPr txBox="1">
            <a:spLocks noGrp="1"/>
          </p:cNvSpPr>
          <p:nvPr/>
        </p:nvSpPr>
        <p:spPr bwMode="auto">
          <a:xfrm>
            <a:off x="3813176" y="937260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76" tIns="47389" rIns="94776" bIns="47389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01ACB4-2EA5-4938-AF66-7ADADD0E4A43}" type="slidenum">
              <a:rPr lang="ja-JP" altLang="en-US">
                <a:latin typeface="Times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ja-JP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5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4820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0AB42A-C010-469D-B2BF-25A63D02DEF0}" type="slidenum">
              <a:rPr lang="ja-JP" altLang="en-US">
                <a:latin typeface="Times" pitchFamily="18" charset="0"/>
                <a:ea typeface="ＭＳ ゴシック" pitchFamily="49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53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03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801" indent="-28569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2771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599880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6989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D1D5F75-98CE-4E59-9E91-25A2A9535BCC}" type="slidenum">
              <a:rPr lang="ja-JP" altLang="en-US" sz="1200">
                <a:ea typeface="ＭＳ ゴシック" pitchFamily="49" charset="-128"/>
              </a:rPr>
              <a:pPr eaLnBrk="1" hangingPunct="1"/>
              <a:t>2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7147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34820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0AB42A-C010-469D-B2BF-25A63D02DEF0}" type="slidenum">
              <a:rPr lang="ja-JP" altLang="en-US">
                <a:latin typeface="Times" pitchFamily="18" charset="0"/>
                <a:ea typeface="ＭＳ ゴシック" pitchFamily="49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0655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2948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E8490F2-283C-499F-B798-DF1FD2C26B96}" type="slidenum">
              <a:rPr lang="ja-JP" altLang="en-US" sz="1200">
                <a:ea typeface="ＭＳ ゴシック" pitchFamily="49" charset="-128"/>
              </a:rPr>
              <a:pPr algn="r" eaLnBrk="1" hangingPunct="1"/>
              <a:t>21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917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7600" indent="-2872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50764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11070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71375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28506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8563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4276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99898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7538491-A9ED-42E0-80E1-FC43D35D02E2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>
                <a:spcBef>
                  <a:spcPct val="0"/>
                </a:spcBef>
              </a:pPr>
              <a:t>22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9773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7600" indent="-2872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50764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11070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71375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28506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8563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4276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99898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7538491-A9ED-42E0-80E1-FC43D35D02E2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>
                <a:spcBef>
                  <a:spcPct val="0"/>
                </a:spcBef>
              </a:pPr>
              <a:t>23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657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7764" name="スライド番号プレースホルダ 3"/>
          <p:cNvSpPr txBox="1">
            <a:spLocks noGrp="1"/>
          </p:cNvSpPr>
          <p:nvPr/>
        </p:nvSpPr>
        <p:spPr bwMode="auto">
          <a:xfrm>
            <a:off x="3780020" y="9320218"/>
            <a:ext cx="2892823" cy="4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8" tIns="45384" rIns="90768" bIns="4538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9pPr>
          </a:lstStyle>
          <a:p>
            <a:pPr algn="r" eaLnBrk="1" hangingPunct="1"/>
            <a:fld id="{6D5EC4E9-9AD2-4F01-B616-29B71BE61C6B}" type="slidenum">
              <a:rPr lang="ja-JP" altLang="en-US" sz="1200"/>
              <a:pPr algn="r" eaLnBrk="1" hangingPunct="1"/>
              <a:t>24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1596579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7764" name="スライド番号プレースホルダ 3"/>
          <p:cNvSpPr txBox="1">
            <a:spLocks noGrp="1"/>
          </p:cNvSpPr>
          <p:nvPr/>
        </p:nvSpPr>
        <p:spPr bwMode="auto">
          <a:xfrm>
            <a:off x="3780020" y="9320218"/>
            <a:ext cx="2892823" cy="4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8" tIns="45384" rIns="90768" bIns="4538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9pPr>
          </a:lstStyle>
          <a:p>
            <a:pPr algn="r" eaLnBrk="1" hangingPunct="1"/>
            <a:fld id="{6D5EC4E9-9AD2-4F01-B616-29B71BE61C6B}" type="slidenum">
              <a:rPr lang="ja-JP" altLang="en-US" sz="1200"/>
              <a:pPr algn="r" eaLnBrk="1" hangingPunct="1"/>
              <a:t>25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4117995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7764" name="スライド番号プレースホルダ 3"/>
          <p:cNvSpPr txBox="1">
            <a:spLocks noGrp="1"/>
          </p:cNvSpPr>
          <p:nvPr/>
        </p:nvSpPr>
        <p:spPr bwMode="auto">
          <a:xfrm>
            <a:off x="3780020" y="9320218"/>
            <a:ext cx="2892823" cy="4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8" tIns="45384" rIns="90768" bIns="4538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9pPr>
          </a:lstStyle>
          <a:p>
            <a:pPr algn="r" eaLnBrk="1" hangingPunct="1"/>
            <a:fld id="{6D5EC4E9-9AD2-4F01-B616-29B71BE61C6B}" type="slidenum">
              <a:rPr lang="ja-JP" altLang="en-US" sz="1200"/>
              <a:pPr algn="r" eaLnBrk="1" hangingPunct="1"/>
              <a:t>26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014981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82948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E8490F2-283C-499F-B798-DF1FD2C26B96}" type="slidenum">
              <a:rPr lang="ja-JP" altLang="en-US" sz="1200">
                <a:ea typeface="ＭＳ ゴシック" pitchFamily="49" charset="-128"/>
              </a:rPr>
              <a:pPr algn="r" eaLnBrk="1" hangingPunct="1"/>
              <a:t>27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942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75780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55CE9C2-541D-4000-9346-0B7168581C5D}" type="slidenum">
              <a:rPr lang="ja-JP" altLang="en-US" sz="1200">
                <a:ea typeface="ＭＳ ゴシック" pitchFamily="49" charset="-128"/>
              </a:rPr>
              <a:pPr algn="r" eaLnBrk="1" hangingPunct="1"/>
              <a:t>28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837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4276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2FAC9C-C4A3-4C71-B633-F36E3C5B951A}" type="slidenum">
              <a:rPr lang="ja-JP" altLang="en-US">
                <a:latin typeface="Times" pitchFamily="18" charset="0"/>
                <a:ea typeface="ＭＳ ゴシック" pitchFamily="49" charset="-128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85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2708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CE500623-90F4-4103-8A7E-7D7554AD4BE5}" type="slidenum">
              <a:rPr lang="ja-JP" altLang="en-US" sz="1200">
                <a:ea typeface="ＭＳ ゴシック" pitchFamily="49" charset="-128"/>
              </a:rPr>
              <a:pPr algn="r" eaLnBrk="1" hangingPunct="1"/>
              <a:t>3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531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3252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BDDDF2-FA51-45AC-9D1E-9B41531ECF7B}" type="slidenum">
              <a:rPr lang="ja-JP" altLang="en-US">
                <a:latin typeface="Times" pitchFamily="18" charset="0"/>
                <a:ea typeface="ＭＳ ゴシック" pitchFamily="49" charset="-128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909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9" tIns="46045" rIns="92089" bIns="46045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2378A7-5782-4C73-858E-6C25174F6333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408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94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6" tIns="46038" rIns="92076" bIns="46038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741532-199E-4DCE-9221-468FED7C16C4}" type="slidenum">
              <a:rPr lang="ja-JP" altLang="en-US">
                <a:latin typeface="Times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ja-JP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13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9C324-4C26-199C-13AA-B7037710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>
            <a:extLst>
              <a:ext uri="{FF2B5EF4-FFF2-40B4-BE49-F238E27FC236}">
                <a16:creationId xmlns:a16="http://schemas.microsoft.com/office/drawing/2014/main" id="{D93D4C28-AAA0-CD7A-B16B-515275A38B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 2">
            <a:extLst>
              <a:ext uri="{FF2B5EF4-FFF2-40B4-BE49-F238E27FC236}">
                <a16:creationId xmlns:a16="http://schemas.microsoft.com/office/drawing/2014/main" id="{CE4803E2-A432-04BA-131C-9DBAF0CF33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54276" name="スライド番号プレースホルダ 3">
            <a:extLst>
              <a:ext uri="{FF2B5EF4-FFF2-40B4-BE49-F238E27FC236}">
                <a16:creationId xmlns:a16="http://schemas.microsoft.com/office/drawing/2014/main" id="{5891AEC2-1F4C-CE92-BFD2-8F3F475BF509}"/>
              </a:ext>
            </a:extLst>
          </p:cNvPr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2FAC9C-C4A3-4C71-B633-F36E3C5B951A}" type="slidenum">
              <a:rPr lang="ja-JP" altLang="en-US">
                <a:latin typeface="Times" pitchFamily="18" charset="0"/>
                <a:ea typeface="ＭＳ ゴシック" pitchFamily="49" charset="-128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731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66E72-2A27-F25B-23ED-B1F1F9E58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>
            <a:extLst>
              <a:ext uri="{FF2B5EF4-FFF2-40B4-BE49-F238E27FC236}">
                <a16:creationId xmlns:a16="http://schemas.microsoft.com/office/drawing/2014/main" id="{100CAA52-C841-A4E2-F6E9-99ECF2C58F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>
            <a:extLst>
              <a:ext uri="{FF2B5EF4-FFF2-40B4-BE49-F238E27FC236}">
                <a16:creationId xmlns:a16="http://schemas.microsoft.com/office/drawing/2014/main" id="{BA8D7693-E496-FFB5-4208-E78776B9A4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7412" name="スライド番号プレースホルダ 3">
            <a:extLst>
              <a:ext uri="{FF2B5EF4-FFF2-40B4-BE49-F238E27FC236}">
                <a16:creationId xmlns:a16="http://schemas.microsoft.com/office/drawing/2014/main" id="{248557A0-5692-E685-C3AB-56815D920961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9" tIns="46045" rIns="92089" bIns="46045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2378A7-5782-4C73-858E-6C25174F6333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04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013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801" indent="-28569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2771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599880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6989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5F34C3D-29C9-493E-BC97-430A5E2F9227}" type="slidenum">
              <a:rPr lang="ja-JP" altLang="en-US" sz="1200">
                <a:ea typeface="ＭＳ ゴシック" pitchFamily="49" charset="-128"/>
              </a:rPr>
              <a:pPr eaLnBrk="1" hangingPunct="1"/>
              <a:t>35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9766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13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8075" indent="-287721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50885" indent="-230177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11239" indent="-230177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71594" indent="-230177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31947" indent="-23017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92302" indent="-23017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52655" indent="-23017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913010" indent="-23017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5F34C3D-29C9-493E-BC97-430A5E2F9227}" type="slidenum">
              <a:rPr lang="ja-JP" altLang="en-US" sz="1200">
                <a:ea typeface="ＭＳ ゴシック" pitchFamily="49" charset="-128"/>
              </a:rPr>
              <a:pPr eaLnBrk="1" hangingPunct="1"/>
              <a:t>36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672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29037-D599-0D81-EF76-494BFC33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スライド イメージ プレースホルダ 1">
            <a:extLst>
              <a:ext uri="{FF2B5EF4-FFF2-40B4-BE49-F238E27FC236}">
                <a16:creationId xmlns:a16="http://schemas.microsoft.com/office/drawing/2014/main" id="{AE10BAC7-4E5F-3E72-BA97-0A07FCC7A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ノート プレースホルダ 2">
            <a:extLst>
              <a:ext uri="{FF2B5EF4-FFF2-40B4-BE49-F238E27FC236}">
                <a16:creationId xmlns:a16="http://schemas.microsoft.com/office/drawing/2014/main" id="{D613CC19-6F20-9197-44C3-78D1496E45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0356" name="スライド番号プレースホルダ 3">
            <a:extLst>
              <a:ext uri="{FF2B5EF4-FFF2-40B4-BE49-F238E27FC236}">
                <a16:creationId xmlns:a16="http://schemas.microsoft.com/office/drawing/2014/main" id="{5228A352-860A-6CDA-6D9A-ED0FBEBED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801" indent="-28569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2771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599880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6989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D1D5F75-98CE-4E59-9E91-25A2A9535BCC}" type="slidenum">
              <a:rPr lang="ja-JP" altLang="en-US" sz="1200">
                <a:ea typeface="ＭＳ ゴシック" pitchFamily="49" charset="-128"/>
              </a:rPr>
              <a:pPr eaLnBrk="1" hangingPunct="1"/>
              <a:t>37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565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13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801" indent="-28569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2771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599880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6989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5F34C3D-29C9-493E-BC97-430A5E2F9227}" type="slidenum">
              <a:rPr lang="ja-JP" altLang="en-US" sz="1200">
                <a:ea typeface="ＭＳ ゴシック" pitchFamily="49" charset="-128"/>
              </a:rPr>
              <a:pPr eaLnBrk="1" hangingPunct="1"/>
              <a:t>38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144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10596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A97FC39-7EE5-4440-B850-63FF2F1809B7}" type="slidenum">
              <a:rPr lang="ja-JP" altLang="en-US" sz="1200"/>
              <a:pPr algn="r" eaLnBrk="1" hangingPunct="1"/>
              <a:t>39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56324" name="スライド番号プレースホルダ 3"/>
          <p:cNvSpPr txBox="1">
            <a:spLocks noGrp="1"/>
          </p:cNvSpPr>
          <p:nvPr/>
        </p:nvSpPr>
        <p:spPr bwMode="auto">
          <a:xfrm>
            <a:off x="3849826" y="9428470"/>
            <a:ext cx="2946246" cy="4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6" tIns="46038" rIns="92076" bIns="46038" anchor="b"/>
          <a:lstStyle>
            <a:lvl1pPr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9pPr>
          </a:lstStyle>
          <a:p>
            <a:pPr algn="r" eaLnBrk="1" hangingPunct="1"/>
            <a:fld id="{DF04D94D-B699-4987-AD12-FBE18DF22D6D}" type="slidenum">
              <a:rPr lang="ja-JP" altLang="en-US" sz="1200">
                <a:ea typeface="ＭＳ Ｐゴシック" charset="-128"/>
              </a:rPr>
              <a:pPr algn="r" eaLnBrk="1" hangingPunct="1"/>
              <a:t>4</a:t>
            </a:fld>
            <a:endParaRPr lang="en-US" altLang="ja-JP" sz="12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623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11620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810C846-734D-41EF-855C-1233E03DD608}" type="slidenum">
              <a:rPr lang="ja-JP" altLang="en-US" sz="1200"/>
              <a:pPr algn="r" eaLnBrk="1" hangingPunct="1"/>
              <a:t>40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12644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AE5D47E-B893-4F8D-821E-D204FD050729}" type="slidenum">
              <a:rPr lang="ja-JP" altLang="en-US" sz="1200"/>
              <a:pPr algn="r" eaLnBrk="1" hangingPunct="1"/>
              <a:t>41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2A4CB-F22C-EEE2-EE75-8B153877C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 1">
            <a:extLst>
              <a:ext uri="{FF2B5EF4-FFF2-40B4-BE49-F238E27FC236}">
                <a16:creationId xmlns:a16="http://schemas.microsoft.com/office/drawing/2014/main" id="{A733C0BD-B6A0-0FF4-290F-C5945EC09F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ノート プレースホルダ 2">
            <a:extLst>
              <a:ext uri="{FF2B5EF4-FFF2-40B4-BE49-F238E27FC236}">
                <a16:creationId xmlns:a16="http://schemas.microsoft.com/office/drawing/2014/main" id="{EE793BC0-12A9-DEC7-64B6-6DACA1952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1380" name="スライド番号プレースホルダ 3">
            <a:extLst>
              <a:ext uri="{FF2B5EF4-FFF2-40B4-BE49-F238E27FC236}">
                <a16:creationId xmlns:a16="http://schemas.microsoft.com/office/drawing/2014/main" id="{6DEE1E94-8BA6-8BDE-D582-CD3F4FB2C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801" indent="-28569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2771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599880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6989" indent="-228554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5F34C3D-29C9-493E-BC97-430A5E2F9227}" type="slidenum">
              <a:rPr lang="ja-JP" altLang="en-US" sz="1200">
                <a:ea typeface="ＭＳ ゴシック" pitchFamily="49" charset="-128"/>
              </a:rPr>
              <a:pPr eaLnBrk="1" hangingPunct="1"/>
              <a:t>42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521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ja-JP" dirty="0"/>
          </a:p>
        </p:txBody>
      </p:sp>
      <p:sp>
        <p:nvSpPr>
          <p:cNvPr id="77828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F703D8-1080-4A8C-9C56-2B164D0EA4F3}" type="slidenum">
              <a:rPr lang="ja-JP" altLang="en-US" sz="1200">
                <a:ea typeface="ＭＳ ゴシック" pitchFamily="49" charset="-128"/>
              </a:rPr>
              <a:pPr algn="r" eaLnBrk="1" hangingPunct="1"/>
              <a:t>43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532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F703D8-1080-4A8C-9C56-2B164D0EA4F3}" type="slidenum">
              <a:rPr lang="ja-JP" altLang="en-US" sz="1200">
                <a:ea typeface="ＭＳ ゴシック" pitchFamily="49" charset="-128"/>
              </a:rPr>
              <a:pPr algn="r" eaLnBrk="1" hangingPunct="1"/>
              <a:t>44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9940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8225" indent="-28777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1115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1561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2008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445FB3-F21A-4B01-B384-C5B9FDCCED0C}" type="slidenum">
              <a:rPr lang="ja-JP" altLang="en-US" smtClean="0">
                <a:latin typeface="Times" pitchFamily="18" charset="0"/>
                <a:ea typeface="ＭＳ ゴシック" pitchFamily="49" charset="-128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3472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8225" indent="-28777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1115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1561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2008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445FB3-F21A-4B01-B384-C5B9FDCCED0C}" type="slidenum">
              <a:rPr lang="ja-JP" altLang="en-US" smtClean="0">
                <a:latin typeface="Times" pitchFamily="18" charset="0"/>
                <a:ea typeface="ＭＳ ゴシック" pitchFamily="49" charset="-128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0688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8225" indent="-28777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1115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1561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2008" indent="-23022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EE051B8-DC8A-43B1-9437-4CA602DDB2A6}" type="slidenum">
              <a:rPr lang="ja-JP" altLang="en-US" smtClean="0">
                <a:latin typeface="Times" pitchFamily="18" charset="0"/>
                <a:ea typeface="ＭＳ ゴシック" pitchFamily="49" charset="-128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ja-JP">
              <a:latin typeface="Times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7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7600" indent="-2872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50764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11070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71375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28506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8563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4276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99898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7538491-A9ED-42E0-80E1-FC43D35D02E2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3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7600" indent="-2872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50764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11070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71375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28506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8563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4276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99898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7538491-A9ED-42E0-80E1-FC43D35D02E2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0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72EF2-6BC0-B629-2605-F1941824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>
            <a:extLst>
              <a:ext uri="{FF2B5EF4-FFF2-40B4-BE49-F238E27FC236}">
                <a16:creationId xmlns:a16="http://schemas.microsoft.com/office/drawing/2014/main" id="{2F068CB5-94F5-E1B8-3208-BFA6D0016D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 2">
            <a:extLst>
              <a:ext uri="{FF2B5EF4-FFF2-40B4-BE49-F238E27FC236}">
                <a16:creationId xmlns:a16="http://schemas.microsoft.com/office/drawing/2014/main" id="{2C4D5F27-7E2C-95DB-34E1-7813203521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9220" name="スライド番号プレースホルダ 3">
            <a:extLst>
              <a:ext uri="{FF2B5EF4-FFF2-40B4-BE49-F238E27FC236}">
                <a16:creationId xmlns:a16="http://schemas.microsoft.com/office/drawing/2014/main" id="{368D3043-069E-D78A-8E28-AFF7636DE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7600" indent="-28729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50764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11070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71375" indent="-23015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28506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8563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42767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99898" indent="-23015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87538491-A9ED-42E0-80E1-FC43D35D02E2}" type="slidenum">
              <a:rPr lang="ja-JP" altLang="en-US">
                <a:latin typeface="Times" panose="02020603050405020304" pitchFamily="18" charset="0"/>
                <a:ea typeface="ＭＳ ゴシック" panose="020B0609070205080204" pitchFamily="49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latin typeface="Times" panose="02020603050405020304" pitchFamily="18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2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5780" name="スライド番号プレースホルダ 3"/>
          <p:cNvSpPr txBox="1">
            <a:spLocks noGrp="1"/>
          </p:cNvSpPr>
          <p:nvPr/>
        </p:nvSpPr>
        <p:spPr bwMode="auto">
          <a:xfrm>
            <a:off x="3813864" y="9372679"/>
            <a:ext cx="2918724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55CE9C2-541D-4000-9346-0B7168581C5D}" type="slidenum">
              <a:rPr lang="ja-JP" altLang="en-US" sz="1200">
                <a:ea typeface="ＭＳ ゴシック" pitchFamily="49" charset="-128"/>
              </a:rPr>
              <a:pPr algn="r" eaLnBrk="1" hangingPunct="1"/>
              <a:t>8</a:t>
            </a:fld>
            <a:endParaRPr lang="en-US" altLang="ja-JP" sz="1200"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90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6324" name="スライド番号プレースホルダ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E87760-99AB-4335-9FE9-28ECB481248B}" type="slidenum">
              <a:rPr lang="ja-JP" altLang="en-US">
                <a:latin typeface="Times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ja-JP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C181-BEC4-4C65-996F-637310D41A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45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F393-1E3C-4A58-A1B0-BE6ACFE714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68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1492-445F-47DA-82A4-AF1C7BE822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48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C2A2-E8AE-4A03-96BB-4B14B92C62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7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BECB-1D40-4C02-9483-FEC9FED583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AD63-1BA4-4444-8BE6-DA48C3FDE7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95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3D5F-A8A6-4F8B-AA57-B9AEBFF4D8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74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11FD-CD41-42F3-BE18-A3BE45B323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67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5E11-6331-4BC9-B68B-44A270E317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096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901A-0EB6-4A58-AE07-F0B0525FA3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216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2756-CA06-4644-B37E-EE65B01A46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094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Osaka" pitchFamily="-107" charset="-128"/>
              </a:defRPr>
            </a:lvl1pPr>
          </a:lstStyle>
          <a:p>
            <a:pPr>
              <a:defRPr/>
            </a:pPr>
            <a:fld id="{885EBB60-069D-4CD5-AE67-0D20D749EE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Osaka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Osaka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Osaka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Osak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Osak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Osak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78.png"/><Relationship Id="rId12" Type="http://schemas.openxmlformats.org/officeDocument/2006/relationships/image" Target="../media/image3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0.png"/><Relationship Id="rId15" Type="http://schemas.openxmlformats.org/officeDocument/2006/relationships/image" Target="../media/image81.emf"/><Relationship Id="rId10" Type="http://schemas.openxmlformats.org/officeDocument/2006/relationships/image" Target="../media/image310.png"/><Relationship Id="rId4" Type="http://schemas.openxmlformats.org/officeDocument/2006/relationships/image" Target="../media/image79.png"/><Relationship Id="rId1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3" Type="http://schemas.openxmlformats.org/officeDocument/2006/relationships/image" Target="../media/image78.png"/><Relationship Id="rId12" Type="http://schemas.openxmlformats.org/officeDocument/2006/relationships/image" Target="../media/image3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0.png"/><Relationship Id="rId15" Type="http://schemas.openxmlformats.org/officeDocument/2006/relationships/image" Target="../media/image83.emf"/><Relationship Id="rId10" Type="http://schemas.openxmlformats.org/officeDocument/2006/relationships/image" Target="../media/image310.png"/><Relationship Id="rId4" Type="http://schemas.openxmlformats.org/officeDocument/2006/relationships/image" Target="../media/image79.png"/><Relationship Id="rId14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emf"/><Relationship Id="rId4" Type="http://schemas.openxmlformats.org/officeDocument/2006/relationships/image" Target="../media/image97.jpeg"/><Relationship Id="rId9" Type="http://schemas.openxmlformats.org/officeDocument/2006/relationships/image" Target="../media/image10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emf"/><Relationship Id="rId4" Type="http://schemas.openxmlformats.org/officeDocument/2006/relationships/image" Target="../media/image97.jpeg"/><Relationship Id="rId9" Type="http://schemas.openxmlformats.org/officeDocument/2006/relationships/image" Target="../media/image10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70.png"/><Relationship Id="rId7" Type="http://schemas.openxmlformats.org/officeDocument/2006/relationships/image" Target="../media/image1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jpeg"/><Relationship Id="rId11" Type="http://schemas.openxmlformats.org/officeDocument/2006/relationships/image" Target="../media/image129.jpeg"/><Relationship Id="rId5" Type="http://schemas.openxmlformats.org/officeDocument/2006/relationships/image" Target="../media/image123.jpeg"/><Relationship Id="rId10" Type="http://schemas.openxmlformats.org/officeDocument/2006/relationships/image" Target="../media/image128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710.png"/><Relationship Id="rId7" Type="http://schemas.openxmlformats.org/officeDocument/2006/relationships/image" Target="../media/image11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正方形/長方形 8"/>
          <p:cNvSpPr>
            <a:spLocks noChangeArrowheads="1"/>
          </p:cNvSpPr>
          <p:nvPr/>
        </p:nvSpPr>
        <p:spPr bwMode="auto">
          <a:xfrm>
            <a:off x="64293" y="1794292"/>
            <a:ext cx="977741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2800" b="1" dirty="0">
                <a:latin typeface="Arial" charset="0"/>
              </a:rPr>
              <a:t>Total-reflection high-energy positron diffraction: Principle and application</a:t>
            </a:r>
          </a:p>
          <a:p>
            <a:pPr algn="ctr" eaLnBrk="1" hangingPunct="1">
              <a:spcBef>
                <a:spcPct val="20000"/>
              </a:spcBef>
            </a:pPr>
            <a:endParaRPr lang="en-US" altLang="ja-JP" sz="2800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ja-JP" dirty="0">
                <a:latin typeface="Arial" charset="0"/>
              </a:rPr>
              <a:t>Yuki Fukaya</a:t>
            </a:r>
          </a:p>
          <a:p>
            <a:pPr algn="ctr" eaLnBrk="1" hangingPunct="1">
              <a:spcBef>
                <a:spcPct val="20000"/>
              </a:spcBef>
            </a:pPr>
            <a:endParaRPr lang="en-US" altLang="ja-JP" sz="1600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1600" dirty="0">
                <a:latin typeface="Arial" charset="0"/>
              </a:rPr>
              <a:t>Advanced Science Research Center, Japan Atomic Energy Agency, JAPAN</a:t>
            </a:r>
            <a:endParaRPr lang="en-US" altLang="ja-JP" sz="2800" dirty="0">
              <a:latin typeface="Arial" charset="0"/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0" y="5149174"/>
            <a:ext cx="99060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1800" dirty="0" err="1">
                <a:latin typeface="Arial" panose="020B0604020202020204" pitchFamily="34" charset="0"/>
                <a:ea typeface="ＭＳ Ｐゴシック" panose="020B0600070205080204" pitchFamily="50" charset="-128"/>
              </a:rPr>
              <a:t>LEEPP@Jefferson</a:t>
            </a: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Lab </a:t>
            </a:r>
          </a:p>
          <a:p>
            <a:pPr algn="ctr" eaLnBrk="1" hangingPunct="1"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CEBAF Center Room F113</a:t>
            </a:r>
          </a:p>
          <a:p>
            <a:pPr algn="ctr" eaLnBrk="1" hangingPunct="1"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March 24, 2026</a:t>
            </a:r>
          </a:p>
        </p:txBody>
      </p:sp>
    </p:spTree>
    <p:extLst>
      <p:ext uri="{BB962C8B-B14F-4D97-AF65-F5344CB8AC3E}">
        <p14:creationId xmlns:p14="http://schemas.microsoft.com/office/powerpoint/2010/main" val="348736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Refraction of positron at surface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952500" y="2563813"/>
            <a:ext cx="3240088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6" name="直線コネクタ 95"/>
          <p:cNvCxnSpPr>
            <a:stCxn id="89" idx="0"/>
          </p:cNvCxnSpPr>
          <p:nvPr/>
        </p:nvCxnSpPr>
        <p:spPr>
          <a:xfrm rot="16200000" flipH="1">
            <a:off x="3075782" y="2059781"/>
            <a:ext cx="195262" cy="1203325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Rectangle 612"/>
          <p:cNvSpPr>
            <a:spLocks noChangeArrowheads="1"/>
          </p:cNvSpPr>
          <p:nvPr/>
        </p:nvSpPr>
        <p:spPr bwMode="auto">
          <a:xfrm>
            <a:off x="4167188" y="2357438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i="1">
                <a:latin typeface="Arial" charset="0"/>
              </a:rPr>
              <a:t>surface</a:t>
            </a:r>
            <a:endParaRPr lang="ja-JP" altLang="en-US" sz="1600" i="1">
              <a:latin typeface="Arial" charset="0"/>
            </a:endParaRPr>
          </a:p>
        </p:txBody>
      </p:sp>
      <p:sp>
        <p:nvSpPr>
          <p:cNvPr id="2061" name="Rectangle 612"/>
          <p:cNvSpPr>
            <a:spLocks noChangeArrowheads="1"/>
          </p:cNvSpPr>
          <p:nvPr/>
        </p:nvSpPr>
        <p:spPr bwMode="auto">
          <a:xfrm>
            <a:off x="3335338" y="1876425"/>
            <a:ext cx="903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>
                <a:latin typeface="Arial" charset="0"/>
              </a:rPr>
              <a:t>vacuum</a:t>
            </a:r>
            <a:endParaRPr lang="ja-JP" altLang="en-US" sz="1600">
              <a:latin typeface="Arial" charset="0"/>
            </a:endParaRPr>
          </a:p>
        </p:txBody>
      </p:sp>
      <p:sp>
        <p:nvSpPr>
          <p:cNvPr id="2062" name="Rectangle 612"/>
          <p:cNvSpPr>
            <a:spLocks noChangeArrowheads="1"/>
          </p:cNvSpPr>
          <p:nvPr/>
        </p:nvSpPr>
        <p:spPr bwMode="auto">
          <a:xfrm>
            <a:off x="809625" y="1700213"/>
            <a:ext cx="447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>
                <a:solidFill>
                  <a:srgbClr val="FF0000"/>
                </a:solidFill>
                <a:latin typeface="Arial" charset="0"/>
              </a:rPr>
              <a:t>e+</a:t>
            </a:r>
            <a:endParaRPr lang="ja-JP" altLang="en-US" sz="180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952500" y="2571750"/>
            <a:ext cx="3240088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Rectangle 612"/>
          <p:cNvSpPr>
            <a:spLocks noChangeArrowheads="1"/>
          </p:cNvSpPr>
          <p:nvPr/>
        </p:nvSpPr>
        <p:spPr bwMode="auto">
          <a:xfrm>
            <a:off x="3490913" y="3309938"/>
            <a:ext cx="77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>
                <a:latin typeface="Arial" charset="0"/>
              </a:rPr>
              <a:t>crystal</a:t>
            </a:r>
            <a:endParaRPr lang="ja-JP" altLang="en-US" sz="1600">
              <a:latin typeface="Arial" charset="0"/>
            </a:endParaRPr>
          </a:p>
        </p:txBody>
      </p:sp>
      <p:sp>
        <p:nvSpPr>
          <p:cNvPr id="2065" name="Rectangle 612"/>
          <p:cNvSpPr>
            <a:spLocks noChangeArrowheads="1"/>
          </p:cNvSpPr>
          <p:nvPr/>
        </p:nvSpPr>
        <p:spPr bwMode="auto">
          <a:xfrm>
            <a:off x="309563" y="1285875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FF0000"/>
                </a:solidFill>
                <a:latin typeface="Arial" charset="0"/>
              </a:rPr>
              <a:t>positron</a:t>
            </a:r>
            <a:endParaRPr lang="ja-JP" altLang="en-US" sz="2400" b="1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33" name="直線コネクタ 132"/>
          <p:cNvCxnSpPr>
            <a:endCxn id="89" idx="0"/>
          </p:cNvCxnSpPr>
          <p:nvPr/>
        </p:nvCxnSpPr>
        <p:spPr>
          <a:xfrm>
            <a:off x="1203325" y="1973263"/>
            <a:ext cx="1368425" cy="59055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フリーフォーム 145"/>
          <p:cNvSpPr>
            <a:spLocks noChangeAspect="1"/>
          </p:cNvSpPr>
          <p:nvPr/>
        </p:nvSpPr>
        <p:spPr>
          <a:xfrm>
            <a:off x="1673225" y="2200275"/>
            <a:ext cx="93663" cy="371475"/>
          </a:xfrm>
          <a:custGeom>
            <a:avLst/>
            <a:gdLst>
              <a:gd name="connsiteX0" fmla="*/ 57254 w 57254"/>
              <a:gd name="connsiteY0" fmla="*/ 0 h 148590"/>
              <a:gd name="connsiteX1" fmla="*/ 104 w 57254"/>
              <a:gd name="connsiteY1" fmla="*/ 72390 h 148590"/>
              <a:gd name="connsiteX2" fmla="*/ 42014 w 57254"/>
              <a:gd name="connsiteY2" fmla="*/ 148590 h 148590"/>
              <a:gd name="connsiteX3" fmla="*/ 42014 w 57254"/>
              <a:gd name="connsiteY3" fmla="*/ 148590 h 148590"/>
              <a:gd name="connsiteX4" fmla="*/ 42014 w 57254"/>
              <a:gd name="connsiteY4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4" h="148590">
                <a:moveTo>
                  <a:pt x="57254" y="0"/>
                </a:moveTo>
                <a:cubicBezTo>
                  <a:pt x="29949" y="23812"/>
                  <a:pt x="2644" y="47625"/>
                  <a:pt x="104" y="72390"/>
                </a:cubicBezTo>
                <a:cubicBezTo>
                  <a:pt x="-2436" y="97155"/>
                  <a:pt x="42014" y="148590"/>
                  <a:pt x="42014" y="148590"/>
                </a:cubicBezTo>
                <a:lnTo>
                  <a:pt x="42014" y="148590"/>
                </a:lnTo>
                <a:lnTo>
                  <a:pt x="42014" y="14859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1401763" y="2209800"/>
            <a:ext cx="377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i="1">
                <a:latin typeface="Arial" charset="0"/>
                <a:ea typeface="ＭＳ ゴシック" pitchFamily="49" charset="-128"/>
                <a:cs typeface="Arial" charset="0"/>
              </a:rPr>
              <a:t>θ</a:t>
            </a:r>
            <a:endParaRPr lang="en-US" altLang="ja-JP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2069" name="Text Box 5"/>
          <p:cNvSpPr txBox="1">
            <a:spLocks noChangeArrowheads="1"/>
          </p:cNvSpPr>
          <p:nvPr/>
        </p:nvSpPr>
        <p:spPr bwMode="auto">
          <a:xfrm>
            <a:off x="3189288" y="2500313"/>
            <a:ext cx="376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i="1" dirty="0">
                <a:latin typeface="Arial" charset="0"/>
                <a:ea typeface="ＭＳ ゴシック" pitchFamily="49" charset="-128"/>
                <a:cs typeface="Arial" charset="0"/>
              </a:rPr>
              <a:t>θ'</a:t>
            </a:r>
            <a:endParaRPr lang="en-US" altLang="ja-JP" sz="1600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150" name="フリーフォーム 149"/>
          <p:cNvSpPr>
            <a:spLocks noChangeAspect="1"/>
          </p:cNvSpPr>
          <p:nvPr/>
        </p:nvSpPr>
        <p:spPr>
          <a:xfrm rot="10800000">
            <a:off x="3184525" y="2587625"/>
            <a:ext cx="26988" cy="107950"/>
          </a:xfrm>
          <a:custGeom>
            <a:avLst/>
            <a:gdLst>
              <a:gd name="connsiteX0" fmla="*/ 57254 w 57254"/>
              <a:gd name="connsiteY0" fmla="*/ 0 h 148590"/>
              <a:gd name="connsiteX1" fmla="*/ 104 w 57254"/>
              <a:gd name="connsiteY1" fmla="*/ 72390 h 148590"/>
              <a:gd name="connsiteX2" fmla="*/ 42014 w 57254"/>
              <a:gd name="connsiteY2" fmla="*/ 148590 h 148590"/>
              <a:gd name="connsiteX3" fmla="*/ 42014 w 57254"/>
              <a:gd name="connsiteY3" fmla="*/ 148590 h 148590"/>
              <a:gd name="connsiteX4" fmla="*/ 42014 w 57254"/>
              <a:gd name="connsiteY4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4" h="148590">
                <a:moveTo>
                  <a:pt x="57254" y="0"/>
                </a:moveTo>
                <a:cubicBezTo>
                  <a:pt x="29949" y="23812"/>
                  <a:pt x="2644" y="47625"/>
                  <a:pt x="104" y="72390"/>
                </a:cubicBezTo>
                <a:cubicBezTo>
                  <a:pt x="-2436" y="97155"/>
                  <a:pt x="42014" y="148590"/>
                  <a:pt x="42014" y="148590"/>
                </a:cubicBezTo>
                <a:lnTo>
                  <a:pt x="42014" y="148590"/>
                </a:lnTo>
                <a:lnTo>
                  <a:pt x="42014" y="14859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952500" y="5202238"/>
            <a:ext cx="3240088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73" name="Rectangle 612"/>
          <p:cNvSpPr>
            <a:spLocks noChangeArrowheads="1"/>
          </p:cNvSpPr>
          <p:nvPr/>
        </p:nvSpPr>
        <p:spPr bwMode="auto">
          <a:xfrm>
            <a:off x="4167188" y="4995863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i="1">
                <a:latin typeface="Arial" charset="0"/>
              </a:rPr>
              <a:t>surface</a:t>
            </a:r>
            <a:endParaRPr lang="ja-JP" altLang="en-US" sz="1600" i="1">
              <a:latin typeface="Arial" charset="0"/>
            </a:endParaRPr>
          </a:p>
        </p:txBody>
      </p:sp>
      <p:sp>
        <p:nvSpPr>
          <p:cNvPr id="2074" name="Rectangle 612"/>
          <p:cNvSpPr>
            <a:spLocks noChangeArrowheads="1"/>
          </p:cNvSpPr>
          <p:nvPr/>
        </p:nvSpPr>
        <p:spPr bwMode="auto">
          <a:xfrm>
            <a:off x="3335338" y="4514850"/>
            <a:ext cx="903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>
                <a:latin typeface="Arial" charset="0"/>
              </a:rPr>
              <a:t>vacuum</a:t>
            </a:r>
            <a:endParaRPr lang="ja-JP" altLang="en-US" sz="1600">
              <a:latin typeface="Arial" charset="0"/>
            </a:endParaRPr>
          </a:p>
        </p:txBody>
      </p:sp>
      <p:sp>
        <p:nvSpPr>
          <p:cNvPr id="2075" name="Rectangle 612"/>
          <p:cNvSpPr>
            <a:spLocks noChangeArrowheads="1"/>
          </p:cNvSpPr>
          <p:nvPr/>
        </p:nvSpPr>
        <p:spPr bwMode="auto">
          <a:xfrm>
            <a:off x="809625" y="4338638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>
                <a:solidFill>
                  <a:srgbClr val="0000FF"/>
                </a:solidFill>
                <a:latin typeface="Arial" charset="0"/>
              </a:rPr>
              <a:t>e-</a:t>
            </a:r>
            <a:endParaRPr lang="ja-JP" altLang="en-US" sz="180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>
            <a:off x="952500" y="5210175"/>
            <a:ext cx="3240088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Rectangle 612"/>
          <p:cNvSpPr>
            <a:spLocks noChangeArrowheads="1"/>
          </p:cNvSpPr>
          <p:nvPr/>
        </p:nvSpPr>
        <p:spPr bwMode="auto">
          <a:xfrm>
            <a:off x="3490913" y="5948363"/>
            <a:ext cx="77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>
                <a:latin typeface="Arial" charset="0"/>
              </a:rPr>
              <a:t>crystal</a:t>
            </a:r>
            <a:endParaRPr lang="ja-JP" altLang="en-US" sz="1600">
              <a:latin typeface="Arial" charset="0"/>
            </a:endParaRPr>
          </a:p>
        </p:txBody>
      </p:sp>
      <p:sp>
        <p:nvSpPr>
          <p:cNvPr id="2078" name="Rectangle 612"/>
          <p:cNvSpPr>
            <a:spLocks noChangeArrowheads="1"/>
          </p:cNvSpPr>
          <p:nvPr/>
        </p:nvSpPr>
        <p:spPr bwMode="auto">
          <a:xfrm>
            <a:off x="309563" y="3924300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b="1">
                <a:solidFill>
                  <a:srgbClr val="0000FF"/>
                </a:solidFill>
                <a:latin typeface="Arial" charset="0"/>
              </a:rPr>
              <a:t>electron</a:t>
            </a:r>
            <a:endParaRPr lang="ja-JP" altLang="en-US" sz="2400" b="1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93" name="直線コネクタ 92"/>
          <p:cNvCxnSpPr>
            <a:endCxn id="84" idx="0"/>
          </p:cNvCxnSpPr>
          <p:nvPr/>
        </p:nvCxnSpPr>
        <p:spPr>
          <a:xfrm>
            <a:off x="1203325" y="4611688"/>
            <a:ext cx="1368425" cy="590550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フリーフォーム 93"/>
          <p:cNvSpPr>
            <a:spLocks noChangeAspect="1"/>
          </p:cNvSpPr>
          <p:nvPr/>
        </p:nvSpPr>
        <p:spPr>
          <a:xfrm>
            <a:off x="1673225" y="4838700"/>
            <a:ext cx="93663" cy="371475"/>
          </a:xfrm>
          <a:custGeom>
            <a:avLst/>
            <a:gdLst>
              <a:gd name="connsiteX0" fmla="*/ 57254 w 57254"/>
              <a:gd name="connsiteY0" fmla="*/ 0 h 148590"/>
              <a:gd name="connsiteX1" fmla="*/ 104 w 57254"/>
              <a:gd name="connsiteY1" fmla="*/ 72390 h 148590"/>
              <a:gd name="connsiteX2" fmla="*/ 42014 w 57254"/>
              <a:gd name="connsiteY2" fmla="*/ 148590 h 148590"/>
              <a:gd name="connsiteX3" fmla="*/ 42014 w 57254"/>
              <a:gd name="connsiteY3" fmla="*/ 148590 h 148590"/>
              <a:gd name="connsiteX4" fmla="*/ 42014 w 57254"/>
              <a:gd name="connsiteY4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4" h="148590">
                <a:moveTo>
                  <a:pt x="57254" y="0"/>
                </a:moveTo>
                <a:cubicBezTo>
                  <a:pt x="29949" y="23812"/>
                  <a:pt x="2644" y="47625"/>
                  <a:pt x="104" y="72390"/>
                </a:cubicBezTo>
                <a:cubicBezTo>
                  <a:pt x="-2436" y="97155"/>
                  <a:pt x="42014" y="148590"/>
                  <a:pt x="42014" y="148590"/>
                </a:cubicBezTo>
                <a:lnTo>
                  <a:pt x="42014" y="148590"/>
                </a:lnTo>
                <a:lnTo>
                  <a:pt x="42014" y="14859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81" name="Text Box 5"/>
          <p:cNvSpPr txBox="1">
            <a:spLocks noChangeArrowheads="1"/>
          </p:cNvSpPr>
          <p:nvPr/>
        </p:nvSpPr>
        <p:spPr bwMode="auto">
          <a:xfrm>
            <a:off x="1401763" y="4848225"/>
            <a:ext cx="377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i="1">
                <a:latin typeface="Arial" charset="0"/>
                <a:ea typeface="ＭＳ ゴシック" pitchFamily="49" charset="-128"/>
                <a:cs typeface="Arial" charset="0"/>
              </a:rPr>
              <a:t>θ</a:t>
            </a:r>
            <a:endParaRPr lang="en-US" altLang="ja-JP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2082" name="Text Box 5"/>
          <p:cNvSpPr txBox="1">
            <a:spLocks noChangeArrowheads="1"/>
          </p:cNvSpPr>
          <p:nvPr/>
        </p:nvSpPr>
        <p:spPr bwMode="auto">
          <a:xfrm>
            <a:off x="3189288" y="5230922"/>
            <a:ext cx="376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i="1" dirty="0">
                <a:latin typeface="Arial" charset="0"/>
                <a:ea typeface="ＭＳ ゴシック" pitchFamily="49" charset="-128"/>
                <a:cs typeface="Arial" charset="0"/>
              </a:rPr>
              <a:t>θ'</a:t>
            </a:r>
            <a:endParaRPr lang="en-US" altLang="ja-JP" sz="1600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98" name="フリーフォーム 97"/>
          <p:cNvSpPr>
            <a:spLocks noChangeAspect="1"/>
          </p:cNvSpPr>
          <p:nvPr/>
        </p:nvSpPr>
        <p:spPr>
          <a:xfrm rot="10800000">
            <a:off x="3086100" y="5211763"/>
            <a:ext cx="125413" cy="503237"/>
          </a:xfrm>
          <a:custGeom>
            <a:avLst/>
            <a:gdLst>
              <a:gd name="connsiteX0" fmla="*/ 57254 w 57254"/>
              <a:gd name="connsiteY0" fmla="*/ 0 h 148590"/>
              <a:gd name="connsiteX1" fmla="*/ 104 w 57254"/>
              <a:gd name="connsiteY1" fmla="*/ 72390 h 148590"/>
              <a:gd name="connsiteX2" fmla="*/ 42014 w 57254"/>
              <a:gd name="connsiteY2" fmla="*/ 148590 h 148590"/>
              <a:gd name="connsiteX3" fmla="*/ 42014 w 57254"/>
              <a:gd name="connsiteY3" fmla="*/ 148590 h 148590"/>
              <a:gd name="connsiteX4" fmla="*/ 42014 w 57254"/>
              <a:gd name="connsiteY4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4" h="148590">
                <a:moveTo>
                  <a:pt x="57254" y="0"/>
                </a:moveTo>
                <a:cubicBezTo>
                  <a:pt x="29949" y="23812"/>
                  <a:pt x="2644" y="47625"/>
                  <a:pt x="104" y="72390"/>
                </a:cubicBezTo>
                <a:cubicBezTo>
                  <a:pt x="-2436" y="97155"/>
                  <a:pt x="42014" y="148590"/>
                  <a:pt x="42014" y="148590"/>
                </a:cubicBezTo>
                <a:lnTo>
                  <a:pt x="42014" y="148590"/>
                </a:lnTo>
                <a:lnTo>
                  <a:pt x="42014" y="14859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9" name="直線コネクタ 98"/>
          <p:cNvCxnSpPr>
            <a:stCxn id="84" idx="0"/>
          </p:cNvCxnSpPr>
          <p:nvPr/>
        </p:nvCxnSpPr>
        <p:spPr>
          <a:xfrm rot="16200000" flipH="1">
            <a:off x="2543969" y="5230019"/>
            <a:ext cx="898525" cy="842963"/>
          </a:xfrm>
          <a:prstGeom prst="line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1" name="オブジェクト 35"/>
          <p:cNvGraphicFramePr>
            <a:graphicFrameLocks noChangeAspect="1"/>
          </p:cNvGraphicFramePr>
          <p:nvPr/>
        </p:nvGraphicFramePr>
        <p:xfrm>
          <a:off x="6537176" y="3449638"/>
          <a:ext cx="6080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30120" imgH="164880" progId="Equation.3">
                  <p:embed/>
                </p:oleObj>
              </mc:Choice>
              <mc:Fallback>
                <p:oleObj name="数式" r:id="rId3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176" y="3449638"/>
                        <a:ext cx="6080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Rectangle 612"/>
          <p:cNvSpPr>
            <a:spLocks noChangeArrowheads="1"/>
          </p:cNvSpPr>
          <p:nvPr/>
        </p:nvSpPr>
        <p:spPr bwMode="auto">
          <a:xfrm>
            <a:off x="7326164" y="3388960"/>
            <a:ext cx="1810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dirty="0">
                <a:latin typeface="Arial" charset="0"/>
              </a:rPr>
              <a:t>for 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e+ (</a:t>
            </a:r>
            <a:r>
              <a:rPr lang="en-US" altLang="ja-JP" i="1" dirty="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 = +</a:t>
            </a:r>
            <a:r>
              <a:rPr lang="en-US" altLang="ja-JP" i="1" dirty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en-US" altLang="ja-JP" dirty="0">
                <a:solidFill>
                  <a:srgbClr val="FF0000"/>
                </a:solidFill>
                <a:latin typeface="Arial" charset="0"/>
              </a:rPr>
              <a:t>)</a:t>
            </a:r>
            <a:endParaRPr lang="ja-JP" alt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87" name="Rectangle 612"/>
          <p:cNvSpPr>
            <a:spLocks noChangeArrowheads="1"/>
          </p:cNvSpPr>
          <p:nvPr/>
        </p:nvSpPr>
        <p:spPr bwMode="auto">
          <a:xfrm>
            <a:off x="5980113" y="1196752"/>
            <a:ext cx="256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latin typeface="Arial" charset="0"/>
              </a:rPr>
              <a:t>Refractive index (</a:t>
            </a:r>
            <a:r>
              <a:rPr lang="en-US" altLang="ja-JP" b="1" i="1" dirty="0">
                <a:latin typeface="Arial" charset="0"/>
              </a:rPr>
              <a:t>n</a:t>
            </a:r>
            <a:r>
              <a:rPr lang="en-US" altLang="ja-JP" b="1" dirty="0">
                <a:latin typeface="Arial" charset="0"/>
              </a:rPr>
              <a:t>)</a:t>
            </a:r>
            <a:endParaRPr lang="ja-JP" altLang="en-US" b="1" dirty="0">
              <a:latin typeface="Arial" charset="0"/>
            </a:endParaRPr>
          </a:p>
        </p:txBody>
      </p:sp>
      <p:graphicFrame>
        <p:nvGraphicFramePr>
          <p:cNvPr id="2052" name="オブジェクト 35"/>
          <p:cNvGraphicFramePr>
            <a:graphicFrameLocks noChangeAspect="1"/>
          </p:cNvGraphicFramePr>
          <p:nvPr/>
        </p:nvGraphicFramePr>
        <p:xfrm>
          <a:off x="6765925" y="1768252"/>
          <a:ext cx="9429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507960" imgH="164880" progId="Equation.3">
                  <p:embed/>
                </p:oleObj>
              </mc:Choice>
              <mc:Fallback>
                <p:oleObj name="数式" r:id="rId5" imgW="507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1768252"/>
                        <a:ext cx="9429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AutoShape 10"/>
          <p:cNvSpPr>
            <a:spLocks noChangeArrowheads="1"/>
          </p:cNvSpPr>
          <p:nvPr/>
        </p:nvSpPr>
        <p:spPr bwMode="auto">
          <a:xfrm>
            <a:off x="6999288" y="4554314"/>
            <a:ext cx="508000" cy="2651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3800">
              <a:ea typeface="Osaka" pitchFamily="-107" charset="-128"/>
            </a:endParaRPr>
          </a:p>
        </p:txBody>
      </p:sp>
      <p:sp>
        <p:nvSpPr>
          <p:cNvPr id="2089" name="Rectangle 612"/>
          <p:cNvSpPr>
            <a:spLocks noChangeArrowheads="1"/>
          </p:cNvSpPr>
          <p:nvPr/>
        </p:nvSpPr>
        <p:spPr bwMode="auto">
          <a:xfrm>
            <a:off x="5622925" y="4945782"/>
            <a:ext cx="328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i="1" dirty="0">
                <a:latin typeface="Arial" charset="0"/>
                <a:cs typeface="Arial" charset="0"/>
              </a:rPr>
              <a:t>n</a:t>
            </a:r>
            <a:r>
              <a:rPr lang="en-US" altLang="ja-JP" sz="2400" dirty="0">
                <a:latin typeface="Arial" charset="0"/>
                <a:cs typeface="Arial" charset="0"/>
              </a:rPr>
              <a:t>(</a:t>
            </a:r>
            <a:r>
              <a:rPr lang="en-US" altLang="ja-JP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e-</a:t>
            </a:r>
            <a:r>
              <a:rPr lang="en-US" altLang="ja-JP" sz="2400" dirty="0">
                <a:latin typeface="Arial" charset="0"/>
                <a:cs typeface="Arial" charset="0"/>
              </a:rPr>
              <a:t>) &gt; 1 &gt; </a:t>
            </a:r>
            <a:r>
              <a:rPr lang="en-US" altLang="ja-JP" sz="2400" i="1" dirty="0">
                <a:latin typeface="Arial" charset="0"/>
                <a:cs typeface="Arial" charset="0"/>
              </a:rPr>
              <a:t>n</a:t>
            </a:r>
            <a:r>
              <a:rPr lang="en-US" altLang="ja-JP" sz="2400" dirty="0">
                <a:latin typeface="Arial" charset="0"/>
                <a:cs typeface="Arial" charset="0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e+</a:t>
            </a:r>
            <a:r>
              <a:rPr lang="en-US" altLang="ja-JP" sz="2400" dirty="0">
                <a:latin typeface="Arial" charset="0"/>
                <a:cs typeface="Arial" charset="0"/>
              </a:rPr>
              <a:t>)</a:t>
            </a:r>
            <a:endParaRPr lang="ja-JP" altLang="en-US" sz="2400" dirty="0">
              <a:latin typeface="ＭＳ Ｐゴシック" pitchFamily="50" charset="-128"/>
              <a:cs typeface="Arial" charset="0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6551613" y="1696814"/>
            <a:ext cx="1357312" cy="5000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91" name="Rectangle 612"/>
          <p:cNvSpPr>
            <a:spLocks noChangeArrowheads="1"/>
          </p:cNvSpPr>
          <p:nvPr/>
        </p:nvSpPr>
        <p:spPr bwMode="auto">
          <a:xfrm>
            <a:off x="6667500" y="2479343"/>
            <a:ext cx="2826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i="1" dirty="0" err="1">
                <a:latin typeface="Arial" charset="0"/>
              </a:rPr>
              <a:t>qV</a:t>
            </a:r>
            <a:r>
              <a:rPr lang="en-US" altLang="ja-JP" sz="1800" dirty="0">
                <a:latin typeface="Arial" charset="0"/>
              </a:rPr>
              <a:t>: Inner potential energy</a:t>
            </a:r>
          </a:p>
          <a:p>
            <a:pPr eaLnBrk="1" hangingPunct="1"/>
            <a:r>
              <a:rPr lang="en-US" altLang="ja-JP" sz="1800" i="1" dirty="0">
                <a:latin typeface="Arial" charset="0"/>
              </a:rPr>
              <a:t>  E</a:t>
            </a:r>
            <a:r>
              <a:rPr lang="en-US" altLang="ja-JP" sz="1800" dirty="0">
                <a:latin typeface="Arial" charset="0"/>
              </a:rPr>
              <a:t>: Incident beam energy</a:t>
            </a:r>
            <a:endParaRPr lang="ja-JP" altLang="en-US" sz="1800" dirty="0">
              <a:latin typeface="Arial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6731000" y="6093296"/>
          <a:ext cx="1058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571320" imgH="228600" progId="Equation.3">
                  <p:embed/>
                </p:oleObj>
              </mc:Choice>
              <mc:Fallback>
                <p:oleObj name="数式" r:id="rId7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6093296"/>
                        <a:ext cx="1058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612"/>
          <p:cNvSpPr>
            <a:spLocks noChangeArrowheads="1"/>
          </p:cNvSpPr>
          <p:nvPr/>
        </p:nvSpPr>
        <p:spPr bwMode="auto">
          <a:xfrm>
            <a:off x="5042355" y="5589210"/>
            <a:ext cx="445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latin typeface="Arial" charset="0"/>
              </a:rPr>
              <a:t>Critical angle of total reflection (</a:t>
            </a:r>
            <a:r>
              <a:rPr lang="el-GR" altLang="ja-JP" b="1" i="1" dirty="0">
                <a:latin typeface="Arial" charset="0"/>
              </a:rPr>
              <a:t>θ</a:t>
            </a:r>
            <a:r>
              <a:rPr lang="en-US" altLang="ja-JP" b="1" baseline="-25000" dirty="0">
                <a:latin typeface="Arial" charset="0"/>
              </a:rPr>
              <a:t>c</a:t>
            </a:r>
            <a:r>
              <a:rPr lang="en-US" altLang="ja-JP" b="1" dirty="0">
                <a:latin typeface="Arial" charset="0"/>
              </a:rPr>
              <a:t>)</a:t>
            </a:r>
            <a:endParaRPr lang="ja-JP" altLang="en-US" b="1" dirty="0">
              <a:latin typeface="Arial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562675" y="6093296"/>
            <a:ext cx="1357312" cy="5000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48" name="オブジェクト 35"/>
          <p:cNvGraphicFramePr>
            <a:graphicFrameLocks noChangeAspect="1"/>
          </p:cNvGraphicFramePr>
          <p:nvPr/>
        </p:nvGraphicFramePr>
        <p:xfrm>
          <a:off x="6537176" y="3921696"/>
          <a:ext cx="6080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330120" imgH="164880" progId="Equation.3">
                  <p:embed/>
                </p:oleObj>
              </mc:Choice>
              <mc:Fallback>
                <p:oleObj name="数式" r:id="rId9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176" y="3921696"/>
                        <a:ext cx="60801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612"/>
          <p:cNvSpPr>
            <a:spLocks noChangeArrowheads="1"/>
          </p:cNvSpPr>
          <p:nvPr/>
        </p:nvSpPr>
        <p:spPr bwMode="auto">
          <a:xfrm>
            <a:off x="7343512" y="3861018"/>
            <a:ext cx="1681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dirty="0">
                <a:latin typeface="Arial" charset="0"/>
              </a:rPr>
              <a:t>for </a:t>
            </a:r>
            <a:r>
              <a:rPr lang="en-US" altLang="ja-JP" dirty="0">
                <a:solidFill>
                  <a:srgbClr val="0000FF"/>
                </a:solidFill>
                <a:latin typeface="Arial" charset="0"/>
              </a:rPr>
              <a:t>e- (</a:t>
            </a:r>
            <a:r>
              <a:rPr lang="en-US" altLang="ja-JP" i="1" dirty="0">
                <a:solidFill>
                  <a:srgbClr val="0000FF"/>
                </a:solidFill>
                <a:latin typeface="Arial" charset="0"/>
              </a:rPr>
              <a:t>q</a:t>
            </a:r>
            <a:r>
              <a:rPr lang="en-US" altLang="ja-JP" dirty="0">
                <a:solidFill>
                  <a:srgbClr val="0000FF"/>
                </a:solidFill>
                <a:latin typeface="Arial" charset="0"/>
              </a:rPr>
              <a:t> = -</a:t>
            </a:r>
            <a:r>
              <a:rPr lang="en-US" altLang="ja-JP" i="1" dirty="0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altLang="ja-JP" dirty="0">
                <a:solidFill>
                  <a:srgbClr val="0000FF"/>
                </a:solidFill>
                <a:latin typeface="Arial" charset="0"/>
              </a:rPr>
              <a:t>)</a:t>
            </a:r>
            <a:endParaRPr lang="ja-JP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776413" y="4567237"/>
            <a:ext cx="377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ea typeface="ＭＳ ゴシック" pitchFamily="49" charset="-128"/>
                <a:cs typeface="Arial" charset="0"/>
              </a:rPr>
              <a:t>k</a:t>
            </a:r>
            <a:endParaRPr lang="en-US" altLang="ja-JP" sz="1600">
              <a:ea typeface="ＭＳ ゴシック" pitchFamily="49" charset="-128"/>
              <a:cs typeface="Arial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701926" y="5727700"/>
            <a:ext cx="377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ea typeface="ＭＳ ゴシック" pitchFamily="49" charset="-128"/>
                <a:cs typeface="Arial" charset="0"/>
              </a:rPr>
              <a:t>k'</a:t>
            </a:r>
            <a:endParaRPr lang="en-US" altLang="ja-JP" sz="1600">
              <a:ea typeface="ＭＳ ゴシック" pitchFamily="49" charset="-128"/>
              <a:cs typeface="Arial" charset="0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2575860" y="5188744"/>
            <a:ext cx="1368425" cy="590550"/>
          </a:xfrm>
          <a:prstGeom prst="line">
            <a:avLst/>
          </a:prstGeom>
          <a:ln w="38100">
            <a:solidFill>
              <a:srgbClr val="0000FF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773596" y="1928381"/>
            <a:ext cx="377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i="1">
                <a:ea typeface="ＭＳ ゴシック" pitchFamily="49" charset="-128"/>
                <a:cs typeface="Arial" charset="0"/>
              </a:rPr>
              <a:t>k</a:t>
            </a:r>
            <a:endParaRPr lang="en-US" altLang="ja-JP" sz="1600">
              <a:ea typeface="ＭＳ ゴシック" pitchFamily="49" charset="-128"/>
              <a:cs typeface="Arial" charset="0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46746" y="2828275"/>
            <a:ext cx="377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i="1" dirty="0">
                <a:ea typeface="ＭＳ ゴシック" pitchFamily="49" charset="-128"/>
                <a:cs typeface="Arial" charset="0"/>
              </a:rPr>
              <a:t>k'</a:t>
            </a:r>
            <a:endParaRPr lang="en-US" altLang="ja-JP" sz="1600" dirty="0">
              <a:ea typeface="ＭＳ ゴシック" pitchFamily="49" charset="-128"/>
              <a:cs typeface="Arial" charset="0"/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2606239" y="2577668"/>
            <a:ext cx="1368425" cy="590550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5549900" y="2398713"/>
          <a:ext cx="933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444307" imgH="342751" progId="Equation.3">
                  <p:embed/>
                </p:oleObj>
              </mc:Choice>
              <mc:Fallback>
                <p:oleObj name="数式" r:id="rId11" imgW="44430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2398713"/>
                        <a:ext cx="9334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9/35</a:t>
            </a:r>
          </a:p>
        </p:txBody>
      </p:sp>
    </p:spTree>
    <p:extLst>
      <p:ext uri="{BB962C8B-B14F-4D97-AF65-F5344CB8AC3E}">
        <p14:creationId xmlns:p14="http://schemas.microsoft.com/office/powerpoint/2010/main" val="84273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Penetration depth of positron beam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382" y="1881962"/>
            <a:ext cx="4399502" cy="36812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左中かっこ 71"/>
          <p:cNvSpPr/>
          <p:nvPr/>
        </p:nvSpPr>
        <p:spPr>
          <a:xfrm rot="5400000">
            <a:off x="3892550" y="678135"/>
            <a:ext cx="211138" cy="2195512"/>
          </a:xfrm>
          <a:prstGeom prst="leftBrace">
            <a:avLst>
              <a:gd name="adj1" fmla="val 5645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7667625" y="2473597"/>
            <a:ext cx="0" cy="2498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テキスト ボックス 109"/>
          <p:cNvSpPr txBox="1">
            <a:spLocks noChangeArrowheads="1"/>
          </p:cNvSpPr>
          <p:nvPr/>
        </p:nvSpPr>
        <p:spPr bwMode="auto">
          <a:xfrm>
            <a:off x="2916238" y="4688160"/>
            <a:ext cx="132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Arial" charset="0"/>
                <a:cs typeface="Arial" charset="0"/>
              </a:rPr>
              <a:t>Si crystal</a:t>
            </a:r>
            <a:endParaRPr lang="ja-JP" altLang="en-US" b="1" dirty="0">
              <a:latin typeface="Arial" charset="0"/>
              <a:cs typeface="Arial" charset="0"/>
            </a:endParaRPr>
          </a:p>
        </p:txBody>
      </p:sp>
      <p:sp>
        <p:nvSpPr>
          <p:cNvPr id="3085" name="Rectangle 612"/>
          <p:cNvSpPr>
            <a:spLocks noChangeArrowheads="1"/>
          </p:cNvSpPr>
          <p:nvPr/>
        </p:nvSpPr>
        <p:spPr bwMode="auto">
          <a:xfrm>
            <a:off x="7096125" y="1573485"/>
            <a:ext cx="102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Arial" charset="0"/>
              </a:rPr>
              <a:t>surface</a:t>
            </a:r>
            <a:endParaRPr lang="ja-JP" altLang="en-US" dirty="0">
              <a:latin typeface="Arial" charset="0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flipH="1">
            <a:off x="7423150" y="1998935"/>
            <a:ext cx="32702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テキスト ボックス 107"/>
          <p:cNvSpPr txBox="1">
            <a:spLocks noChangeArrowheads="1"/>
          </p:cNvSpPr>
          <p:nvPr/>
        </p:nvSpPr>
        <p:spPr bwMode="auto">
          <a:xfrm>
            <a:off x="2831945" y="2103710"/>
            <a:ext cx="2262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only 1 atomic layer</a:t>
            </a:r>
            <a:endParaRPr lang="ja-JP" altLang="en-US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88" name="テキスト ボックス 109"/>
          <p:cNvSpPr txBox="1">
            <a:spLocks noChangeArrowheads="1"/>
          </p:cNvSpPr>
          <p:nvPr/>
        </p:nvSpPr>
        <p:spPr bwMode="auto">
          <a:xfrm>
            <a:off x="5527675" y="2430735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FF0000"/>
                </a:solidFill>
                <a:latin typeface="Arial" charset="0"/>
                <a:cs typeface="Arial" charset="0"/>
              </a:rPr>
              <a:t>positron</a:t>
            </a:r>
            <a:endParaRPr lang="ja-JP" alt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89" name="テキスト ボックス 110"/>
          <p:cNvSpPr txBox="1">
            <a:spLocks noChangeArrowheads="1"/>
          </p:cNvSpPr>
          <p:nvPr/>
        </p:nvSpPr>
        <p:spPr bwMode="auto">
          <a:xfrm>
            <a:off x="4913313" y="4288110"/>
            <a:ext cx="118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0000FF"/>
                </a:solidFill>
                <a:latin typeface="Arial" charset="0"/>
                <a:cs typeface="Arial" charset="0"/>
              </a:rPr>
              <a:t>electron</a:t>
            </a:r>
            <a:endParaRPr lang="ja-JP" altLang="en-US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090" name="テキスト ボックス 112"/>
          <p:cNvSpPr txBox="1">
            <a:spLocks noChangeArrowheads="1"/>
          </p:cNvSpPr>
          <p:nvPr/>
        </p:nvSpPr>
        <p:spPr bwMode="auto">
          <a:xfrm>
            <a:off x="2667000" y="5045347"/>
            <a:ext cx="180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dirty="0">
                <a:latin typeface="Arial" charset="0"/>
                <a:cs typeface="Arial" charset="0"/>
              </a:rPr>
              <a:t>(</a:t>
            </a:r>
            <a:r>
              <a:rPr lang="en-US" altLang="ja-JP" sz="1800" i="1" dirty="0">
                <a:latin typeface="Arial" charset="0"/>
                <a:cs typeface="Arial" charset="0"/>
              </a:rPr>
              <a:t>E</a:t>
            </a:r>
            <a:r>
              <a:rPr lang="en-US" altLang="ja-JP" sz="1800" dirty="0">
                <a:latin typeface="Arial" charset="0"/>
                <a:cs typeface="Arial" charset="0"/>
              </a:rPr>
              <a:t> = 10 </a:t>
            </a:r>
            <a:r>
              <a:rPr lang="en-US" altLang="ja-JP" sz="1800" dirty="0" err="1">
                <a:latin typeface="Arial" charset="0"/>
                <a:cs typeface="Arial" charset="0"/>
              </a:rPr>
              <a:t>keV</a:t>
            </a:r>
            <a:r>
              <a:rPr lang="en-US" altLang="ja-JP" sz="1800" dirty="0">
                <a:latin typeface="Arial" charset="0"/>
                <a:cs typeface="Arial" charset="0"/>
              </a:rPr>
              <a:t>)</a:t>
            </a:r>
            <a:endParaRPr lang="ja-JP" altLang="en-US" sz="1800" dirty="0">
              <a:latin typeface="Arial" charset="0"/>
              <a:cs typeface="Arial" charset="0"/>
            </a:endParaRPr>
          </a:p>
        </p:txBody>
      </p:sp>
      <p:cxnSp>
        <p:nvCxnSpPr>
          <p:cNvPr id="73" name="直線矢印コネクタ 72"/>
          <p:cNvCxnSpPr/>
          <p:nvPr/>
        </p:nvCxnSpPr>
        <p:spPr bwMode="auto">
          <a:xfrm flipH="1" flipV="1">
            <a:off x="5089525" y="2535510"/>
            <a:ext cx="1588" cy="3000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テキスト ボックス 109"/>
          <p:cNvSpPr txBox="1">
            <a:spLocks noChangeArrowheads="1"/>
          </p:cNvSpPr>
          <p:nvPr/>
        </p:nvSpPr>
        <p:spPr bwMode="auto">
          <a:xfrm>
            <a:off x="3810000" y="2787922"/>
            <a:ext cx="1749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Arial" charset="0"/>
                <a:cs typeface="Arial" charset="0"/>
              </a:rPr>
              <a:t>critical angle</a:t>
            </a:r>
          </a:p>
          <a:p>
            <a:pPr algn="ctr" eaLnBrk="1" hangingPunct="1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ja-JP" b="1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ja-JP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= 2.0º)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3" name="テキスト ボックス 109"/>
          <p:cNvSpPr txBox="1">
            <a:spLocks noChangeArrowheads="1"/>
          </p:cNvSpPr>
          <p:nvPr/>
        </p:nvSpPr>
        <p:spPr bwMode="auto">
          <a:xfrm>
            <a:off x="2840038" y="1330597"/>
            <a:ext cx="2327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latin typeface="Arial" charset="0"/>
                <a:cs typeface="Arial" charset="0"/>
              </a:rPr>
              <a:t>Total reflection region</a:t>
            </a:r>
            <a:endParaRPr lang="ja-JP" altLang="en-US" sz="1600" b="1">
              <a:latin typeface="Arial" charset="0"/>
              <a:cs typeface="Arial" charset="0"/>
            </a:endParaRPr>
          </a:p>
        </p:txBody>
      </p:sp>
      <p:sp>
        <p:nvSpPr>
          <p:cNvPr id="3094" name="Rectangle 612"/>
          <p:cNvSpPr>
            <a:spLocks noChangeArrowheads="1"/>
          </p:cNvSpPr>
          <p:nvPr/>
        </p:nvSpPr>
        <p:spPr bwMode="auto">
          <a:xfrm>
            <a:off x="7345363" y="3402285"/>
            <a:ext cx="655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Arial" charset="0"/>
              </a:rPr>
              <a:t>bulk</a:t>
            </a:r>
            <a:endParaRPr lang="ja-JP" altLang="en-US" dirty="0">
              <a:latin typeface="Arial" charset="0"/>
            </a:endParaRPr>
          </a:p>
        </p:txBody>
      </p:sp>
      <p:sp>
        <p:nvSpPr>
          <p:cNvPr id="22" name="Rectangle 612"/>
          <p:cNvSpPr>
            <a:spLocks noChangeArrowheads="1"/>
          </p:cNvSpPr>
          <p:nvPr/>
        </p:nvSpPr>
        <p:spPr bwMode="auto">
          <a:xfrm>
            <a:off x="7210399" y="4941168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dirty="0">
                <a:latin typeface="Arial" charset="0"/>
              </a:rPr>
              <a:t>deeper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10/35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0F1041-340C-A19D-D7C4-958A10493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068" y="1184278"/>
            <a:ext cx="6259068" cy="54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8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C799043-0841-3258-74B0-7643451E4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65" y="1482509"/>
            <a:ext cx="6833133" cy="4682758"/>
          </a:xfrm>
          <a:prstGeom prst="rect">
            <a:avLst/>
          </a:prstGeom>
        </p:spPr>
      </p:pic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213643" y="188913"/>
            <a:ext cx="9481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High Energy Accelerator Research Organization (KEK)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正方形/長方形 11"/>
          <p:cNvSpPr>
            <a:spLocks noChangeArrowheads="1"/>
          </p:cNvSpPr>
          <p:nvPr/>
        </p:nvSpPr>
        <p:spPr bwMode="auto">
          <a:xfrm>
            <a:off x="903692" y="6129780"/>
            <a:ext cx="10284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 sz="1100" dirty="0">
                <a:latin typeface="Arial" panose="020B0604020202020204" pitchFamily="34" charset="0"/>
              </a:rPr>
              <a:t>Google Map</a:t>
            </a:r>
            <a:endParaRPr lang="ja-JP" altLang="en-US" sz="1100" dirty="0">
              <a:latin typeface="Arial" panose="020B0604020202020204" pitchFamily="34" charset="0"/>
            </a:endParaRPr>
          </a:p>
        </p:txBody>
      </p:sp>
      <p:pic>
        <p:nvPicPr>
          <p:cNvPr id="45" name="Picture 2" descr="http://www-linac.kek.jp/linac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955" y="3384001"/>
            <a:ext cx="3759235" cy="30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785798" y="6105671"/>
            <a:ext cx="1712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1200" dirty="0">
                <a:latin typeface="Arial" pitchFamily="34" charset="0"/>
                <a:ea typeface="ＭＳ Ｐゴシック" pitchFamily="50" charset="-128"/>
              </a:rPr>
              <a:t>http://www-linac.kek.jp</a:t>
            </a:r>
            <a:endParaRPr lang="ja-JP" altLang="en-US" sz="1200" dirty="0"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47" name="直線矢印コネクタ 46"/>
          <p:cNvCxnSpPr>
            <a:cxnSpLocks/>
          </p:cNvCxnSpPr>
          <p:nvPr/>
        </p:nvCxnSpPr>
        <p:spPr>
          <a:xfrm flipH="1">
            <a:off x="3183308" y="2307364"/>
            <a:ext cx="1367328" cy="267483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2876421" y="2964112"/>
            <a:ext cx="1216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40 miles</a:t>
            </a:r>
          </a:p>
          <a:p>
            <a:pPr algn="ctr"/>
            <a:r>
              <a:rPr lang="en-US" altLang="ja-JP" b="1" dirty="0"/>
              <a:t>(65</a:t>
            </a:r>
            <a:r>
              <a:rPr lang="ja-JP" altLang="en-US" b="1" dirty="0"/>
              <a:t> km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8851A8E3-E3F7-ABD6-9D27-A8EDA032F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8A1E3EBD-E83B-F92D-6EE4-B8CBBC93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67" y="6416592"/>
            <a:ext cx="758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11/35</a:t>
            </a:r>
          </a:p>
        </p:txBody>
      </p:sp>
    </p:spTree>
    <p:extLst>
      <p:ext uri="{BB962C8B-B14F-4D97-AF65-F5344CB8AC3E}">
        <p14:creationId xmlns:p14="http://schemas.microsoft.com/office/powerpoint/2010/main" val="416742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185478"/>
            <a:ext cx="31718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933" y="610262"/>
            <a:ext cx="78724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テキスト ボックス 7"/>
          <p:cNvSpPr txBox="1">
            <a:spLocks noChangeArrowheads="1"/>
          </p:cNvSpPr>
          <p:nvPr/>
        </p:nvSpPr>
        <p:spPr bwMode="auto">
          <a:xfrm>
            <a:off x="6768752" y="5618825"/>
            <a:ext cx="2917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(stations are not shown)</a:t>
            </a:r>
            <a:endParaRPr lang="ja-JP" altLang="en-US" sz="2000" dirty="0">
              <a:solidFill>
                <a:schemeClr val="bg1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28" name="テキスト ボックス 8"/>
          <p:cNvSpPr txBox="1">
            <a:spLocks noChangeArrowheads="1"/>
          </p:cNvSpPr>
          <p:nvPr/>
        </p:nvSpPr>
        <p:spPr bwMode="auto">
          <a:xfrm>
            <a:off x="8230968" y="2348398"/>
            <a:ext cx="90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SPF-B1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(Ps-)</a:t>
            </a:r>
            <a:endParaRPr lang="ja-JP" altLang="en-US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29" name="テキスト ボックス 9"/>
          <p:cNvSpPr txBox="1">
            <a:spLocks noChangeArrowheads="1"/>
          </p:cNvSpPr>
          <p:nvPr/>
        </p:nvSpPr>
        <p:spPr bwMode="auto">
          <a:xfrm>
            <a:off x="8285145" y="4899687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SPF-A1</a:t>
            </a:r>
            <a:endParaRPr lang="ja-JP" altLang="en-US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31" name="テキスト ボックス 11"/>
          <p:cNvSpPr txBox="1">
            <a:spLocks noChangeArrowheads="1"/>
          </p:cNvSpPr>
          <p:nvPr/>
        </p:nvSpPr>
        <p:spPr bwMode="auto">
          <a:xfrm>
            <a:off x="7015145" y="4899687"/>
            <a:ext cx="1162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SPF-A3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(TRHEPD)</a:t>
            </a:r>
            <a:endParaRPr lang="ja-JP" altLang="en-US" sz="1600" dirty="0">
              <a:solidFill>
                <a:schemeClr val="bg1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32" name="テキスト ボックス 12"/>
          <p:cNvSpPr txBox="1">
            <a:spLocks noChangeArrowheads="1"/>
          </p:cNvSpPr>
          <p:nvPr/>
        </p:nvSpPr>
        <p:spPr bwMode="auto">
          <a:xfrm>
            <a:off x="7673220" y="6038195"/>
            <a:ext cx="1388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Basement floor</a:t>
            </a:r>
            <a:endParaRPr lang="ja-JP" altLang="en-US" sz="1400" dirty="0">
              <a:solidFill>
                <a:schemeClr val="bg1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33" name="テキスト ボックス 13"/>
          <p:cNvSpPr txBox="1">
            <a:spLocks noChangeArrowheads="1"/>
          </p:cNvSpPr>
          <p:nvPr/>
        </p:nvSpPr>
        <p:spPr bwMode="auto">
          <a:xfrm>
            <a:off x="4868015" y="2257294"/>
            <a:ext cx="1178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Ground floor</a:t>
            </a:r>
            <a:endParaRPr lang="ja-JP" altLang="en-US" sz="1400" dirty="0">
              <a:solidFill>
                <a:schemeClr val="bg1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34" name="テキスト ボックス 14"/>
          <p:cNvSpPr txBox="1">
            <a:spLocks noChangeArrowheads="1"/>
          </p:cNvSpPr>
          <p:nvPr/>
        </p:nvSpPr>
        <p:spPr bwMode="auto">
          <a:xfrm>
            <a:off x="6222983" y="3026437"/>
            <a:ext cx="1038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SPF-B2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(Ps-TOF)</a:t>
            </a:r>
            <a:endParaRPr lang="ja-JP" altLang="en-US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35" name="テキスト ボックス 15"/>
          <p:cNvSpPr txBox="1">
            <a:spLocks noChangeArrowheads="1"/>
          </p:cNvSpPr>
          <p:nvPr/>
        </p:nvSpPr>
        <p:spPr bwMode="auto">
          <a:xfrm>
            <a:off x="1616693" y="2320000"/>
            <a:ext cx="1916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charset="0"/>
                <a:ea typeface="ＭＳ ゴシック" pitchFamily="49" charset="-128"/>
                <a:cs typeface="Arial" charset="0"/>
              </a:rPr>
              <a:t>Positron converter/moderator assembly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charset="0"/>
                <a:ea typeface="ＭＳ ゴシック" pitchFamily="49" charset="-128"/>
                <a:cs typeface="Arial" charset="0"/>
              </a:rPr>
              <a:t>(0.1 - 35 kV)</a:t>
            </a:r>
            <a:endParaRPr lang="ja-JP" altLang="en-US" sz="1400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570145" y="2810537"/>
            <a:ext cx="431800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テキスト ボックス 17"/>
          <p:cNvSpPr txBox="1">
            <a:spLocks noChangeArrowheads="1"/>
          </p:cNvSpPr>
          <p:nvPr/>
        </p:nvSpPr>
        <p:spPr bwMode="auto">
          <a:xfrm rot="1309580">
            <a:off x="3333633" y="4079241"/>
            <a:ext cx="2635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Linear accelerator (</a:t>
            </a:r>
            <a:r>
              <a:rPr lang="en-US" altLang="ja-JP" sz="1600" dirty="0" err="1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linac</a:t>
            </a:r>
            <a:r>
              <a:rPr lang="en-US" altLang="ja-JP" sz="1600" dirty="0">
                <a:solidFill>
                  <a:schemeClr val="bg1"/>
                </a:solidFill>
                <a:latin typeface="Arial" charset="0"/>
                <a:ea typeface="ＭＳ ゴシック" pitchFamily="49" charset="-128"/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  <a:cs typeface="Arial" charset="0"/>
              </a:rPr>
              <a:t>電子線形加速器</a:t>
            </a:r>
          </a:p>
        </p:txBody>
      </p:sp>
      <p:sp>
        <p:nvSpPr>
          <p:cNvPr id="5138" name="テキスト ボックス 18"/>
          <p:cNvSpPr txBox="1">
            <a:spLocks noChangeArrowheads="1"/>
          </p:cNvSpPr>
          <p:nvPr/>
        </p:nvSpPr>
        <p:spPr bwMode="auto">
          <a:xfrm rot="1186051">
            <a:off x="3467083" y="2878800"/>
            <a:ext cx="2371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Slow-positron beam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(grounded potential)</a:t>
            </a:r>
            <a:endParaRPr lang="ja-JP" altLang="en-US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3144820" y="3550312"/>
            <a:ext cx="1800225" cy="720725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0" name="グループ化 20"/>
          <p:cNvGrpSpPr>
            <a:grpSpLocks/>
          </p:cNvGrpSpPr>
          <p:nvPr/>
        </p:nvGrpSpPr>
        <p:grpSpPr bwMode="auto">
          <a:xfrm>
            <a:off x="2982895" y="3099462"/>
            <a:ext cx="4122738" cy="1223963"/>
            <a:chOff x="2105131" y="2636912"/>
            <a:chExt cx="4123011" cy="1224136"/>
          </a:xfrm>
        </p:grpSpPr>
        <p:sp>
          <p:nvSpPr>
            <p:cNvPr id="22" name="円弧 21"/>
            <p:cNvSpPr/>
            <p:nvPr/>
          </p:nvSpPr>
          <p:spPr>
            <a:xfrm rot="19954745">
              <a:off x="2105131" y="2644851"/>
              <a:ext cx="852544" cy="601747"/>
            </a:xfrm>
            <a:prstGeom prst="arc">
              <a:avLst>
                <a:gd name="adj1" fmla="val 16200000"/>
                <a:gd name="adj2" fmla="val 20146279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H="1">
              <a:off x="2159110" y="2676606"/>
              <a:ext cx="233378" cy="11272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2770338" y="2636912"/>
              <a:ext cx="3457804" cy="12241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41" name="テキスト ボックス 24"/>
          <p:cNvSpPr txBox="1">
            <a:spLocks noChangeArrowheads="1"/>
          </p:cNvSpPr>
          <p:nvPr/>
        </p:nvSpPr>
        <p:spPr bwMode="auto">
          <a:xfrm>
            <a:off x="3140058" y="3563012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B0F0"/>
                </a:solidFill>
                <a:latin typeface="Arial" charset="0"/>
                <a:ea typeface="ＭＳ ゴシック" pitchFamily="49" charset="-128"/>
                <a:cs typeface="Arial" charset="0"/>
              </a:rPr>
              <a:t>e</a:t>
            </a:r>
            <a:r>
              <a:rPr lang="en-US" altLang="ja-JP" sz="2000" baseline="30000">
                <a:solidFill>
                  <a:srgbClr val="00B0F0"/>
                </a:solidFill>
                <a:latin typeface="Arial" charset="0"/>
                <a:ea typeface="ＭＳ ゴシック" pitchFamily="49" charset="-128"/>
                <a:cs typeface="Arial" charset="0"/>
              </a:rPr>
              <a:t>-</a:t>
            </a:r>
            <a:endParaRPr lang="ja-JP" altLang="en-US" sz="2000" baseline="30000">
              <a:solidFill>
                <a:srgbClr val="00B0F0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5142" name="テキスト ボックス 25"/>
          <p:cNvSpPr txBox="1">
            <a:spLocks noChangeArrowheads="1"/>
          </p:cNvSpPr>
          <p:nvPr/>
        </p:nvSpPr>
        <p:spPr bwMode="auto">
          <a:xfrm>
            <a:off x="2963845" y="2867687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  <a:ea typeface="ＭＳ ゴシック" pitchFamily="49" charset="-128"/>
                <a:cs typeface="Arial" charset="0"/>
              </a:rPr>
              <a:t>e</a:t>
            </a:r>
            <a:r>
              <a:rPr lang="en-US" altLang="ja-JP" sz="2000" baseline="30000">
                <a:solidFill>
                  <a:srgbClr val="FF0000"/>
                </a:solidFill>
                <a:latin typeface="Arial" charset="0"/>
                <a:ea typeface="ＭＳ ゴシック" pitchFamily="49" charset="-128"/>
                <a:cs typeface="Arial" charset="0"/>
              </a:rPr>
              <a:t>+</a:t>
            </a:r>
            <a:endParaRPr lang="ja-JP" altLang="en-US" sz="2000" baseline="30000">
              <a:solidFill>
                <a:srgbClr val="FF0000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charset="0"/>
                <a:cs typeface="Arial" charset="0"/>
              </a:rPr>
              <a:t>Slow Positron Facility, KEK</a:t>
            </a:r>
            <a:endParaRPr lang="ja-JP" altLang="en-US" sz="2000" b="1" dirty="0">
              <a:solidFill>
                <a:srgbClr val="0D0D0D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2" name="テキスト ボックス 10"/>
          <p:cNvSpPr txBox="1">
            <a:spLocks noChangeArrowheads="1"/>
          </p:cNvSpPr>
          <p:nvPr/>
        </p:nvSpPr>
        <p:spPr bwMode="auto">
          <a:xfrm>
            <a:off x="8645508" y="4056725"/>
            <a:ext cx="90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Arial" charset="0"/>
                <a:ea typeface="ＭＳ ゴシック" pitchFamily="49" charset="-128"/>
                <a:cs typeface="Arial" charset="0"/>
              </a:rPr>
              <a:t>SPF-A2</a:t>
            </a:r>
            <a:endParaRPr lang="ja-JP" altLang="en-US" sz="160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cxnSp>
        <p:nvCxnSpPr>
          <p:cNvPr id="348" name="直線矢印コネクタ 347"/>
          <p:cNvCxnSpPr/>
          <p:nvPr/>
        </p:nvCxnSpPr>
        <p:spPr>
          <a:xfrm flipH="1">
            <a:off x="3536059" y="5139289"/>
            <a:ext cx="3455396" cy="2728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1"/>
          <p:cNvSpPr>
            <a:spLocks noChangeArrowheads="1"/>
          </p:cNvSpPr>
          <p:nvPr/>
        </p:nvSpPr>
        <p:spPr bwMode="auto">
          <a:xfrm>
            <a:off x="836613" y="6353870"/>
            <a:ext cx="2433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 sz="1600" dirty="0">
                <a:solidFill>
                  <a:schemeClr val="bg1"/>
                </a:solidFill>
                <a:latin typeface="Arial" panose="020B0604020202020204" pitchFamily="34" charset="0"/>
              </a:rPr>
              <a:t>TRHEPD chamber</a:t>
            </a:r>
            <a:endParaRPr lang="ja-JP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821C6F6C-AD69-452E-5749-B38900C4B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6300B4E9-3EC9-8E17-4433-D890937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12/35</a:t>
            </a:r>
          </a:p>
        </p:txBody>
      </p:sp>
    </p:spTree>
    <p:extLst>
      <p:ext uri="{BB962C8B-B14F-4D97-AF65-F5344CB8AC3E}">
        <p14:creationId xmlns:p14="http://schemas.microsoft.com/office/powerpoint/2010/main" val="216718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288"/>
            <a:ext cx="207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hyodo\Desktop\100731\10SLOPOS12\10図converte部外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900" y="3789363"/>
            <a:ext cx="2197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hyodo\Desktop\100731\10SLOPOS12\10図beaml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260350"/>
            <a:ext cx="50228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yodo\Desktop\100731\P100091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263" y="3789363"/>
            <a:ext cx="2417762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 rot="9791604">
            <a:off x="2405063" y="3627438"/>
            <a:ext cx="1550987" cy="3984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accent2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 rot="21201811">
            <a:off x="1890713" y="4138613"/>
            <a:ext cx="350837" cy="1436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1712913" y="3716338"/>
            <a:ext cx="6223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US" altLang="ja-JP" sz="4400">
                <a:solidFill>
                  <a:schemeClr val="accent1"/>
                </a:solidFill>
              </a:rPr>
              <a:t>e-</a:t>
            </a:r>
            <a:endParaRPr lang="ja-JP" altLang="en-US" sz="4400">
              <a:solidFill>
                <a:schemeClr val="accent1"/>
              </a:solidFill>
            </a:endParaRPr>
          </a:p>
        </p:txBody>
      </p:sp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2328863" y="5730805"/>
            <a:ext cx="27259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dirty="0"/>
              <a:t>Positron converter/moderator assembly (0.1 - 35 kV)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115888" y="2141538"/>
            <a:ext cx="2289175" cy="4505325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" name="直線矢印コネクタ 1"/>
          <p:cNvCxnSpPr/>
          <p:nvPr/>
        </p:nvCxnSpPr>
        <p:spPr>
          <a:xfrm flipH="1" flipV="1">
            <a:off x="1870075" y="6092825"/>
            <a:ext cx="417513" cy="233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30">
            <a:extLst>
              <a:ext uri="{FF2B5EF4-FFF2-40B4-BE49-F238E27FC236}">
                <a16:creationId xmlns:a16="http://schemas.microsoft.com/office/drawing/2014/main" id="{B01D3F33-DFAF-D632-A92B-F14AC428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13/35</a:t>
            </a:r>
          </a:p>
        </p:txBody>
      </p:sp>
    </p:spTree>
    <p:extLst>
      <p:ext uri="{BB962C8B-B14F-4D97-AF65-F5344CB8AC3E}">
        <p14:creationId xmlns:p14="http://schemas.microsoft.com/office/powerpoint/2010/main" val="309563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yodo\Desktop\100731\P10009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6350"/>
            <a:ext cx="338296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hyodo\Desktop\100731\P10009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1588"/>
            <a:ext cx="33909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yodo\Desktop\100731\P10009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663" y="0"/>
            <a:ext cx="308133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J:\B0\KEK\ホームページ\ホームページ用写真\IMG_006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11538"/>
            <a:ext cx="49387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X:\genkoMyself\1009Phi1\DSC_999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638" y="3860800"/>
            <a:ext cx="49323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0">
            <a:extLst>
              <a:ext uri="{FF2B5EF4-FFF2-40B4-BE49-F238E27FC236}">
                <a16:creationId xmlns:a16="http://schemas.microsoft.com/office/drawing/2014/main" id="{F92C0EA0-65AC-D5C4-76C2-DA76B22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14/35</a:t>
            </a:r>
          </a:p>
        </p:txBody>
      </p:sp>
    </p:spTree>
    <p:extLst>
      <p:ext uri="{BB962C8B-B14F-4D97-AF65-F5344CB8AC3E}">
        <p14:creationId xmlns:p14="http://schemas.microsoft.com/office/powerpoint/2010/main" val="205266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68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D0D0D"/>
                </a:solidFill>
                <a:latin typeface="Arial" charset="0"/>
                <a:cs typeface="Arial" charset="0"/>
              </a:rPr>
              <a:t>Development of LINAC-based TRHEPD</a:t>
            </a:r>
            <a:r>
              <a:rPr lang="en-US" altLang="ja-JP" sz="1200" b="1">
                <a:solidFill>
                  <a:srgbClr val="0D0D0D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/>
            <a:r>
              <a:rPr lang="en-US" altLang="ja-JP" sz="1200" b="1">
                <a:solidFill>
                  <a:srgbClr val="0D0D0D"/>
                </a:solidFill>
                <a:latin typeface="Arial" charset="0"/>
                <a:cs typeface="Arial" charset="0"/>
              </a:rPr>
              <a:t>(2010</a:t>
            </a:r>
            <a:r>
              <a:rPr lang="ja-JP" altLang="en-US" sz="1200" b="1">
                <a:solidFill>
                  <a:srgbClr val="0D0D0D"/>
                </a:solidFill>
                <a:latin typeface="Arial" charset="0"/>
                <a:cs typeface="Arial" charset="0"/>
              </a:rPr>
              <a:t>～</a:t>
            </a:r>
            <a:r>
              <a:rPr lang="en-US" altLang="ja-JP" sz="1200" b="1">
                <a:solidFill>
                  <a:srgbClr val="0D0D0D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6870" name="Rectangle 80"/>
          <p:cNvSpPr>
            <a:spLocks noChangeArrowheads="1"/>
          </p:cNvSpPr>
          <p:nvPr/>
        </p:nvSpPr>
        <p:spPr bwMode="auto">
          <a:xfrm>
            <a:off x="5354638" y="6330950"/>
            <a:ext cx="406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rIns="91434">
            <a:spAutoFit/>
          </a:bodyPr>
          <a:lstStyle>
            <a:lvl1pPr defTabSz="91281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ja-JP" sz="1800">
                <a:latin typeface="Arial" charset="0"/>
                <a:ea typeface="Osaka" pitchFamily="-107" charset="-128"/>
              </a:rPr>
              <a:t>Slow Positron Facility, KEK</a:t>
            </a:r>
            <a:endParaRPr lang="ja-JP" altLang="en-US" sz="1800">
              <a:latin typeface="Arial" charset="0"/>
              <a:ea typeface="Osaka" pitchFamily="-107" charset="-128"/>
            </a:endParaRPr>
          </a:p>
        </p:txBody>
      </p:sp>
      <p:grpSp>
        <p:nvGrpSpPr>
          <p:cNvPr id="36871" name="グループ化 534"/>
          <p:cNvGrpSpPr>
            <a:grpSpLocks/>
          </p:cNvGrpSpPr>
          <p:nvPr/>
        </p:nvGrpSpPr>
        <p:grpSpPr bwMode="auto">
          <a:xfrm>
            <a:off x="2713038" y="1022350"/>
            <a:ext cx="6723062" cy="2743200"/>
            <a:chOff x="142875" y="1306515"/>
            <a:chExt cx="6723063" cy="2743616"/>
          </a:xfrm>
        </p:grpSpPr>
        <p:sp>
          <p:nvSpPr>
            <p:cNvPr id="36904" name="テキスト ボックス 6"/>
            <p:cNvSpPr txBox="1">
              <a:spLocks noChangeArrowheads="1"/>
            </p:cNvSpPr>
            <p:nvPr/>
          </p:nvSpPr>
          <p:spPr bwMode="auto">
            <a:xfrm>
              <a:off x="1852613" y="3694113"/>
              <a:ext cx="7143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Iron plate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05" name="テキスト ボックス 7"/>
            <p:cNvSpPr txBox="1">
              <a:spLocks noChangeArrowheads="1"/>
            </p:cNvSpPr>
            <p:nvPr/>
          </p:nvSpPr>
          <p:spPr bwMode="auto">
            <a:xfrm>
              <a:off x="1870075" y="1339850"/>
              <a:ext cx="9715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Magnetic lens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06" name="テキスト ボックス 9"/>
            <p:cNvSpPr txBox="1">
              <a:spLocks noChangeArrowheads="1"/>
            </p:cNvSpPr>
            <p:nvPr/>
          </p:nvSpPr>
          <p:spPr bwMode="auto">
            <a:xfrm>
              <a:off x="460375" y="1404938"/>
              <a:ext cx="10461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Helmholtz coils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07" name="テキスト ボックス 10"/>
            <p:cNvSpPr txBox="1">
              <a:spLocks noChangeArrowheads="1"/>
            </p:cNvSpPr>
            <p:nvPr/>
          </p:nvSpPr>
          <p:spPr bwMode="auto">
            <a:xfrm>
              <a:off x="2644775" y="3473450"/>
              <a:ext cx="12842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Remoderator and</a:t>
              </a:r>
            </a:p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electrode assembly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08" name="テキスト ボックス 11"/>
            <p:cNvSpPr txBox="1">
              <a:spLocks noChangeArrowheads="1"/>
            </p:cNvSpPr>
            <p:nvPr/>
          </p:nvSpPr>
          <p:spPr bwMode="auto">
            <a:xfrm>
              <a:off x="2901950" y="1582738"/>
              <a:ext cx="9064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Feedthrough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09" name="テキスト ボックス 12"/>
            <p:cNvSpPr txBox="1">
              <a:spLocks noChangeArrowheads="1"/>
            </p:cNvSpPr>
            <p:nvPr/>
          </p:nvSpPr>
          <p:spPr bwMode="auto">
            <a:xfrm>
              <a:off x="3933825" y="1692275"/>
              <a:ext cx="9858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Objective lens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10" name="テキスト ボックス 13"/>
            <p:cNvSpPr txBox="1">
              <a:spLocks noChangeArrowheads="1"/>
            </p:cNvSpPr>
            <p:nvPr/>
          </p:nvSpPr>
          <p:spPr bwMode="auto">
            <a:xfrm>
              <a:off x="5269083" y="3804069"/>
              <a:ext cx="850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Manipulator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11" name="テキスト ボックス 14"/>
            <p:cNvSpPr txBox="1">
              <a:spLocks noChangeArrowheads="1"/>
            </p:cNvSpPr>
            <p:nvPr/>
          </p:nvSpPr>
          <p:spPr bwMode="auto">
            <a:xfrm>
              <a:off x="4240213" y="1446213"/>
              <a:ext cx="10064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Sample holder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12" name="テキスト ボックス 15"/>
            <p:cNvSpPr txBox="1">
              <a:spLocks noChangeArrowheads="1"/>
            </p:cNvSpPr>
            <p:nvPr/>
          </p:nvSpPr>
          <p:spPr bwMode="auto">
            <a:xfrm>
              <a:off x="5921375" y="1535113"/>
              <a:ext cx="9445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Microchannel</a:t>
              </a:r>
            </a:p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plate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13" name="テキスト ボックス 17"/>
            <p:cNvSpPr txBox="1">
              <a:spLocks noChangeArrowheads="1"/>
            </p:cNvSpPr>
            <p:nvPr/>
          </p:nvSpPr>
          <p:spPr bwMode="auto">
            <a:xfrm>
              <a:off x="3087688" y="3084513"/>
              <a:ext cx="7937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Gate valve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14" name="テキスト ボックス 18"/>
            <p:cNvSpPr txBox="1">
              <a:spLocks noChangeArrowheads="1"/>
            </p:cNvSpPr>
            <p:nvPr/>
          </p:nvSpPr>
          <p:spPr bwMode="auto">
            <a:xfrm>
              <a:off x="3613150" y="1939925"/>
              <a:ext cx="9715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Magnetic lens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2" name="フリーフォーム 91"/>
            <p:cNvSpPr/>
            <p:nvPr/>
          </p:nvSpPr>
          <p:spPr>
            <a:xfrm flipV="1">
              <a:off x="1833562" y="3519826"/>
              <a:ext cx="223838" cy="173064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 flipH="1" flipV="1">
              <a:off x="3479800" y="2749772"/>
              <a:ext cx="46037" cy="295320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4" name="フリーフォーム 93"/>
            <p:cNvSpPr/>
            <p:nvPr/>
          </p:nvSpPr>
          <p:spPr>
            <a:xfrm flipV="1">
              <a:off x="4341813" y="2159132"/>
              <a:ext cx="223838" cy="173063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 flipV="1">
              <a:off x="3830638" y="2165483"/>
              <a:ext cx="171450" cy="206406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>
              <a:off x="3275012" y="2155957"/>
              <a:ext cx="374650" cy="187353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7" name="フリーフォーム 96"/>
            <p:cNvSpPr/>
            <p:nvPr/>
          </p:nvSpPr>
          <p:spPr>
            <a:xfrm flipV="1">
              <a:off x="4838701" y="1846347"/>
              <a:ext cx="323850" cy="439805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 flipV="1">
              <a:off x="4968876" y="1673284"/>
              <a:ext cx="627062" cy="806572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9" name="フリーフォーム 98"/>
            <p:cNvSpPr/>
            <p:nvPr/>
          </p:nvSpPr>
          <p:spPr>
            <a:xfrm flipV="1">
              <a:off x="2643187" y="2721193"/>
              <a:ext cx="436563" cy="746238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0" name="フリーフォーム 99"/>
            <p:cNvSpPr/>
            <p:nvPr/>
          </p:nvSpPr>
          <p:spPr>
            <a:xfrm>
              <a:off x="2657475" y="1725679"/>
              <a:ext cx="231775" cy="128608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1" name="フリーフォーム 100"/>
            <p:cNvSpPr/>
            <p:nvPr/>
          </p:nvSpPr>
          <p:spPr>
            <a:xfrm flipH="1" flipV="1">
              <a:off x="5676901" y="2055929"/>
              <a:ext cx="0" cy="390584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925" name="テキスト ボックス 34"/>
            <p:cNvSpPr txBox="1">
              <a:spLocks noChangeArrowheads="1"/>
            </p:cNvSpPr>
            <p:nvPr/>
          </p:nvSpPr>
          <p:spPr bwMode="auto">
            <a:xfrm>
              <a:off x="611188" y="3592513"/>
              <a:ext cx="2698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B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36926" name="テキスト ボックス 35"/>
            <p:cNvSpPr txBox="1">
              <a:spLocks noChangeArrowheads="1"/>
            </p:cNvSpPr>
            <p:nvPr/>
          </p:nvSpPr>
          <p:spPr bwMode="auto">
            <a:xfrm>
              <a:off x="142875" y="2195513"/>
              <a:ext cx="10064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Positron beam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4" name="フリーフォーム 103"/>
            <p:cNvSpPr/>
            <p:nvPr/>
          </p:nvSpPr>
          <p:spPr>
            <a:xfrm flipV="1">
              <a:off x="6081713" y="1941611"/>
              <a:ext cx="74613" cy="366769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 flipH="1" flipV="1">
              <a:off x="233362" y="2559243"/>
              <a:ext cx="655638" cy="0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6" name="フリーフォーム 105"/>
            <p:cNvSpPr/>
            <p:nvPr/>
          </p:nvSpPr>
          <p:spPr>
            <a:xfrm flipV="1">
              <a:off x="2112962" y="1622476"/>
              <a:ext cx="204788" cy="617631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7" name="フリーフォーム 106"/>
            <p:cNvSpPr/>
            <p:nvPr/>
          </p:nvSpPr>
          <p:spPr>
            <a:xfrm flipH="1" flipV="1">
              <a:off x="403225" y="3569046"/>
              <a:ext cx="655637" cy="0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 flipV="1">
              <a:off x="1374775" y="3569046"/>
              <a:ext cx="273050" cy="0"/>
            </a:xfrm>
            <a:custGeom>
              <a:avLst/>
              <a:gdLst>
                <a:gd name="connsiteX0" fmla="*/ 422695 w 422695"/>
                <a:gd name="connsiteY0" fmla="*/ 0 h 543464"/>
                <a:gd name="connsiteX1" fmla="*/ 0 w 422695"/>
                <a:gd name="connsiteY1" fmla="*/ 543464 h 543464"/>
                <a:gd name="connsiteX2" fmla="*/ 0 w 422695"/>
                <a:gd name="connsiteY2" fmla="*/ 543464 h 54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695" h="543464">
                  <a:moveTo>
                    <a:pt x="422695" y="0"/>
                  </a:moveTo>
                  <a:lnTo>
                    <a:pt x="0" y="543464"/>
                  </a:lnTo>
                  <a:lnTo>
                    <a:pt x="0" y="543464"/>
                  </a:lnTo>
                </a:path>
              </a:pathLst>
            </a:cu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932" name="テキスト ボックス 42"/>
            <p:cNvSpPr txBox="1">
              <a:spLocks noChangeArrowheads="1"/>
            </p:cNvSpPr>
            <p:nvPr/>
          </p:nvSpPr>
          <p:spPr bwMode="auto">
            <a:xfrm>
              <a:off x="1384300" y="3592513"/>
              <a:ext cx="312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-B</a:t>
              </a:r>
              <a:endParaRPr lang="ja-JP" altLang="en-US" sz="10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110" name="直線コネクタ 109"/>
            <p:cNvCxnSpPr/>
            <p:nvPr/>
          </p:nvCxnSpPr>
          <p:spPr>
            <a:xfrm>
              <a:off x="4183063" y="3959630"/>
              <a:ext cx="750888" cy="0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34" name="テキスト ボックス 45"/>
            <p:cNvSpPr txBox="1">
              <a:spLocks noChangeArrowheads="1"/>
            </p:cNvSpPr>
            <p:nvPr/>
          </p:nvSpPr>
          <p:spPr bwMode="auto">
            <a:xfrm>
              <a:off x="4244975" y="3752850"/>
              <a:ext cx="6096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000">
                  <a:latin typeface="Arial" charset="0"/>
                  <a:cs typeface="Arial" charset="0"/>
                </a:rPr>
                <a:t>200mm</a:t>
              </a:r>
              <a:endParaRPr lang="ja-JP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6935" name="Line 43"/>
            <p:cNvSpPr>
              <a:spLocks noChangeShapeType="1"/>
            </p:cNvSpPr>
            <p:nvPr/>
          </p:nvSpPr>
          <p:spPr bwMode="auto">
            <a:xfrm>
              <a:off x="357188" y="1306515"/>
              <a:ext cx="15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36" name="Rectangle 47"/>
            <p:cNvSpPr>
              <a:spLocks noChangeArrowheads="1"/>
            </p:cNvSpPr>
            <p:nvPr/>
          </p:nvSpPr>
          <p:spPr bwMode="auto">
            <a:xfrm>
              <a:off x="2471741" y="1963741"/>
              <a:ext cx="285750" cy="5873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37" name="Rectangle 48"/>
            <p:cNvSpPr>
              <a:spLocks noChangeArrowheads="1"/>
            </p:cNvSpPr>
            <p:nvPr/>
          </p:nvSpPr>
          <p:spPr bwMode="auto">
            <a:xfrm>
              <a:off x="2471741" y="1963741"/>
              <a:ext cx="285750" cy="5873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38" name="Rectangle 49"/>
            <p:cNvSpPr>
              <a:spLocks noChangeArrowheads="1"/>
            </p:cNvSpPr>
            <p:nvPr/>
          </p:nvSpPr>
          <p:spPr bwMode="auto">
            <a:xfrm>
              <a:off x="2590803" y="1882778"/>
              <a:ext cx="25400" cy="217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39" name="Rectangle 50"/>
            <p:cNvSpPr>
              <a:spLocks noChangeArrowheads="1"/>
            </p:cNvSpPr>
            <p:nvPr/>
          </p:nvSpPr>
          <p:spPr bwMode="auto">
            <a:xfrm>
              <a:off x="2590803" y="1882778"/>
              <a:ext cx="25400" cy="2174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40" name="Rectangle 51"/>
            <p:cNvSpPr>
              <a:spLocks noChangeArrowheads="1"/>
            </p:cNvSpPr>
            <p:nvPr/>
          </p:nvSpPr>
          <p:spPr bwMode="auto">
            <a:xfrm>
              <a:off x="2592391" y="2100266"/>
              <a:ext cx="20638" cy="79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41" name="Rectangle 52"/>
            <p:cNvSpPr>
              <a:spLocks noChangeArrowheads="1"/>
            </p:cNvSpPr>
            <p:nvPr/>
          </p:nvSpPr>
          <p:spPr bwMode="auto">
            <a:xfrm>
              <a:off x="2592391" y="2100266"/>
              <a:ext cx="20638" cy="793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42" name="Freeform 53"/>
            <p:cNvSpPr>
              <a:spLocks/>
            </p:cNvSpPr>
            <p:nvPr/>
          </p:nvSpPr>
          <p:spPr bwMode="auto">
            <a:xfrm>
              <a:off x="1693865" y="2633667"/>
              <a:ext cx="858839" cy="304800"/>
            </a:xfrm>
            <a:custGeom>
              <a:avLst/>
              <a:gdLst>
                <a:gd name="T0" fmla="*/ 2147483647 w 541"/>
                <a:gd name="T1" fmla="*/ 2147483647 h 192"/>
                <a:gd name="T2" fmla="*/ 2147483647 w 541"/>
                <a:gd name="T3" fmla="*/ 2147483647 h 192"/>
                <a:gd name="T4" fmla="*/ 2147483647 w 541"/>
                <a:gd name="T5" fmla="*/ 2147483647 h 192"/>
                <a:gd name="T6" fmla="*/ 2147483647 w 541"/>
                <a:gd name="T7" fmla="*/ 2147483647 h 192"/>
                <a:gd name="T8" fmla="*/ 2147483647 w 541"/>
                <a:gd name="T9" fmla="*/ 2147483647 h 192"/>
                <a:gd name="T10" fmla="*/ 2147483647 w 541"/>
                <a:gd name="T11" fmla="*/ 2147483647 h 192"/>
                <a:gd name="T12" fmla="*/ 2147483647 w 541"/>
                <a:gd name="T13" fmla="*/ 2147483647 h 192"/>
                <a:gd name="T14" fmla="*/ 2147483647 w 541"/>
                <a:gd name="T15" fmla="*/ 2147483647 h 192"/>
                <a:gd name="T16" fmla="*/ 2147483647 w 541"/>
                <a:gd name="T17" fmla="*/ 2147483647 h 192"/>
                <a:gd name="T18" fmla="*/ 2147483647 w 541"/>
                <a:gd name="T19" fmla="*/ 2147483647 h 192"/>
                <a:gd name="T20" fmla="*/ 2147483647 w 541"/>
                <a:gd name="T21" fmla="*/ 2147483647 h 192"/>
                <a:gd name="T22" fmla="*/ 2147483647 w 541"/>
                <a:gd name="T23" fmla="*/ 0 h 192"/>
                <a:gd name="T24" fmla="*/ 0 w 541"/>
                <a:gd name="T25" fmla="*/ 0 h 192"/>
                <a:gd name="T26" fmla="*/ 0 w 541"/>
                <a:gd name="T27" fmla="*/ 2147483647 h 192"/>
                <a:gd name="T28" fmla="*/ 2147483647 w 541"/>
                <a:gd name="T29" fmla="*/ 2147483647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1"/>
                <a:gd name="T46" fmla="*/ 0 h 192"/>
                <a:gd name="T47" fmla="*/ 541 w 541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1" h="192">
                  <a:moveTo>
                    <a:pt x="36" y="51"/>
                  </a:moveTo>
                  <a:lnTo>
                    <a:pt x="36" y="7"/>
                  </a:lnTo>
                  <a:lnTo>
                    <a:pt x="516" y="7"/>
                  </a:lnTo>
                  <a:lnTo>
                    <a:pt x="516" y="90"/>
                  </a:lnTo>
                  <a:lnTo>
                    <a:pt x="534" y="90"/>
                  </a:lnTo>
                  <a:lnTo>
                    <a:pt x="534" y="158"/>
                  </a:lnTo>
                  <a:lnTo>
                    <a:pt x="490" y="158"/>
                  </a:lnTo>
                  <a:lnTo>
                    <a:pt x="490" y="192"/>
                  </a:lnTo>
                  <a:lnTo>
                    <a:pt x="541" y="192"/>
                  </a:lnTo>
                  <a:lnTo>
                    <a:pt x="541" y="81"/>
                  </a:lnTo>
                  <a:lnTo>
                    <a:pt x="523" y="81"/>
                  </a:lnTo>
                  <a:lnTo>
                    <a:pt x="52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3" name="Freeform 54"/>
            <p:cNvSpPr>
              <a:spLocks/>
            </p:cNvSpPr>
            <p:nvPr/>
          </p:nvSpPr>
          <p:spPr bwMode="auto">
            <a:xfrm>
              <a:off x="1693865" y="2633667"/>
              <a:ext cx="858839" cy="304800"/>
            </a:xfrm>
            <a:custGeom>
              <a:avLst/>
              <a:gdLst>
                <a:gd name="T0" fmla="*/ 2147483647 w 541"/>
                <a:gd name="T1" fmla="*/ 2147483647 h 192"/>
                <a:gd name="T2" fmla="*/ 2147483647 w 541"/>
                <a:gd name="T3" fmla="*/ 2147483647 h 192"/>
                <a:gd name="T4" fmla="*/ 2147483647 w 541"/>
                <a:gd name="T5" fmla="*/ 2147483647 h 192"/>
                <a:gd name="T6" fmla="*/ 2147483647 w 541"/>
                <a:gd name="T7" fmla="*/ 2147483647 h 192"/>
                <a:gd name="T8" fmla="*/ 2147483647 w 541"/>
                <a:gd name="T9" fmla="*/ 2147483647 h 192"/>
                <a:gd name="T10" fmla="*/ 2147483647 w 541"/>
                <a:gd name="T11" fmla="*/ 2147483647 h 192"/>
                <a:gd name="T12" fmla="*/ 2147483647 w 541"/>
                <a:gd name="T13" fmla="*/ 2147483647 h 192"/>
                <a:gd name="T14" fmla="*/ 2147483647 w 541"/>
                <a:gd name="T15" fmla="*/ 2147483647 h 192"/>
                <a:gd name="T16" fmla="*/ 2147483647 w 541"/>
                <a:gd name="T17" fmla="*/ 2147483647 h 192"/>
                <a:gd name="T18" fmla="*/ 2147483647 w 541"/>
                <a:gd name="T19" fmla="*/ 2147483647 h 192"/>
                <a:gd name="T20" fmla="*/ 2147483647 w 541"/>
                <a:gd name="T21" fmla="*/ 2147483647 h 192"/>
                <a:gd name="T22" fmla="*/ 2147483647 w 541"/>
                <a:gd name="T23" fmla="*/ 0 h 192"/>
                <a:gd name="T24" fmla="*/ 0 w 541"/>
                <a:gd name="T25" fmla="*/ 0 h 192"/>
                <a:gd name="T26" fmla="*/ 0 w 541"/>
                <a:gd name="T27" fmla="*/ 2147483647 h 192"/>
                <a:gd name="T28" fmla="*/ 2147483647 w 541"/>
                <a:gd name="T29" fmla="*/ 2147483647 h 1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1"/>
                <a:gd name="T46" fmla="*/ 0 h 192"/>
                <a:gd name="T47" fmla="*/ 541 w 541"/>
                <a:gd name="T48" fmla="*/ 192 h 1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1" h="192">
                  <a:moveTo>
                    <a:pt x="36" y="51"/>
                  </a:moveTo>
                  <a:lnTo>
                    <a:pt x="36" y="7"/>
                  </a:lnTo>
                  <a:lnTo>
                    <a:pt x="516" y="7"/>
                  </a:lnTo>
                  <a:lnTo>
                    <a:pt x="516" y="90"/>
                  </a:lnTo>
                  <a:lnTo>
                    <a:pt x="534" y="90"/>
                  </a:lnTo>
                  <a:lnTo>
                    <a:pt x="534" y="158"/>
                  </a:lnTo>
                  <a:lnTo>
                    <a:pt x="490" y="158"/>
                  </a:lnTo>
                  <a:lnTo>
                    <a:pt x="490" y="192"/>
                  </a:lnTo>
                  <a:lnTo>
                    <a:pt x="541" y="192"/>
                  </a:lnTo>
                  <a:lnTo>
                    <a:pt x="541" y="81"/>
                  </a:lnTo>
                  <a:lnTo>
                    <a:pt x="523" y="81"/>
                  </a:lnTo>
                  <a:lnTo>
                    <a:pt x="523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36" y="5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4" name="Freeform 55"/>
            <p:cNvSpPr>
              <a:spLocks/>
            </p:cNvSpPr>
            <p:nvPr/>
          </p:nvSpPr>
          <p:spPr bwMode="auto">
            <a:xfrm>
              <a:off x="2673353" y="2762255"/>
              <a:ext cx="204788" cy="176213"/>
            </a:xfrm>
            <a:custGeom>
              <a:avLst/>
              <a:gdLst>
                <a:gd name="T0" fmla="*/ 2147483647 w 129"/>
                <a:gd name="T1" fmla="*/ 2147483647 h 111"/>
                <a:gd name="T2" fmla="*/ 2147483647 w 129"/>
                <a:gd name="T3" fmla="*/ 2147483647 h 111"/>
                <a:gd name="T4" fmla="*/ 2147483647 w 129"/>
                <a:gd name="T5" fmla="*/ 2147483647 h 111"/>
                <a:gd name="T6" fmla="*/ 2147483647 w 129"/>
                <a:gd name="T7" fmla="*/ 2147483647 h 111"/>
                <a:gd name="T8" fmla="*/ 2147483647 w 129"/>
                <a:gd name="T9" fmla="*/ 2147483647 h 111"/>
                <a:gd name="T10" fmla="*/ 2147483647 w 129"/>
                <a:gd name="T11" fmla="*/ 2147483647 h 111"/>
                <a:gd name="T12" fmla="*/ 2147483647 w 129"/>
                <a:gd name="T13" fmla="*/ 2147483647 h 111"/>
                <a:gd name="T14" fmla="*/ 2147483647 w 129"/>
                <a:gd name="T15" fmla="*/ 0 h 111"/>
                <a:gd name="T16" fmla="*/ 0 w 129"/>
                <a:gd name="T17" fmla="*/ 0 h 111"/>
                <a:gd name="T18" fmla="*/ 0 w 129"/>
                <a:gd name="T19" fmla="*/ 2147483647 h 111"/>
                <a:gd name="T20" fmla="*/ 2147483647 w 129"/>
                <a:gd name="T21" fmla="*/ 214748364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1"/>
                <a:gd name="T35" fmla="*/ 129 w 129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1">
                  <a:moveTo>
                    <a:pt x="53" y="111"/>
                  </a:moveTo>
                  <a:lnTo>
                    <a:pt x="53" y="77"/>
                  </a:lnTo>
                  <a:lnTo>
                    <a:pt x="9" y="77"/>
                  </a:lnTo>
                  <a:lnTo>
                    <a:pt x="9" y="9"/>
                  </a:lnTo>
                  <a:lnTo>
                    <a:pt x="78" y="9"/>
                  </a:lnTo>
                  <a:lnTo>
                    <a:pt x="78" y="77"/>
                  </a:lnTo>
                  <a:lnTo>
                    <a:pt x="129" y="77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53" y="1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5" name="Freeform 56"/>
            <p:cNvSpPr>
              <a:spLocks/>
            </p:cNvSpPr>
            <p:nvPr/>
          </p:nvSpPr>
          <p:spPr bwMode="auto">
            <a:xfrm>
              <a:off x="2673353" y="2762255"/>
              <a:ext cx="204788" cy="176213"/>
            </a:xfrm>
            <a:custGeom>
              <a:avLst/>
              <a:gdLst>
                <a:gd name="T0" fmla="*/ 2147483647 w 129"/>
                <a:gd name="T1" fmla="*/ 2147483647 h 111"/>
                <a:gd name="T2" fmla="*/ 2147483647 w 129"/>
                <a:gd name="T3" fmla="*/ 2147483647 h 111"/>
                <a:gd name="T4" fmla="*/ 2147483647 w 129"/>
                <a:gd name="T5" fmla="*/ 2147483647 h 111"/>
                <a:gd name="T6" fmla="*/ 2147483647 w 129"/>
                <a:gd name="T7" fmla="*/ 2147483647 h 111"/>
                <a:gd name="T8" fmla="*/ 2147483647 w 129"/>
                <a:gd name="T9" fmla="*/ 2147483647 h 111"/>
                <a:gd name="T10" fmla="*/ 2147483647 w 129"/>
                <a:gd name="T11" fmla="*/ 2147483647 h 111"/>
                <a:gd name="T12" fmla="*/ 2147483647 w 129"/>
                <a:gd name="T13" fmla="*/ 2147483647 h 111"/>
                <a:gd name="T14" fmla="*/ 2147483647 w 129"/>
                <a:gd name="T15" fmla="*/ 0 h 111"/>
                <a:gd name="T16" fmla="*/ 0 w 129"/>
                <a:gd name="T17" fmla="*/ 0 h 111"/>
                <a:gd name="T18" fmla="*/ 0 w 129"/>
                <a:gd name="T19" fmla="*/ 2147483647 h 111"/>
                <a:gd name="T20" fmla="*/ 2147483647 w 129"/>
                <a:gd name="T21" fmla="*/ 214748364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11"/>
                <a:gd name="T35" fmla="*/ 129 w 129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11">
                  <a:moveTo>
                    <a:pt x="53" y="111"/>
                  </a:moveTo>
                  <a:lnTo>
                    <a:pt x="53" y="77"/>
                  </a:lnTo>
                  <a:lnTo>
                    <a:pt x="9" y="77"/>
                  </a:lnTo>
                  <a:lnTo>
                    <a:pt x="9" y="9"/>
                  </a:lnTo>
                  <a:lnTo>
                    <a:pt x="78" y="9"/>
                  </a:lnTo>
                  <a:lnTo>
                    <a:pt x="78" y="77"/>
                  </a:lnTo>
                  <a:lnTo>
                    <a:pt x="129" y="77"/>
                  </a:lnTo>
                  <a:lnTo>
                    <a:pt x="1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53" y="1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6" name="Freeform 57"/>
            <p:cNvSpPr>
              <a:spLocks/>
            </p:cNvSpPr>
            <p:nvPr/>
          </p:nvSpPr>
          <p:spPr bwMode="auto">
            <a:xfrm>
              <a:off x="2673353" y="2022479"/>
              <a:ext cx="204788" cy="357188"/>
            </a:xfrm>
            <a:custGeom>
              <a:avLst/>
              <a:gdLst>
                <a:gd name="T0" fmla="*/ 2147483647 w 129"/>
                <a:gd name="T1" fmla="*/ 2147483647 h 225"/>
                <a:gd name="T2" fmla="*/ 2147483647 w 129"/>
                <a:gd name="T3" fmla="*/ 2147483647 h 225"/>
                <a:gd name="T4" fmla="*/ 2147483647 w 129"/>
                <a:gd name="T5" fmla="*/ 2147483647 h 225"/>
                <a:gd name="T6" fmla="*/ 2147483647 w 129"/>
                <a:gd name="T7" fmla="*/ 2147483647 h 225"/>
                <a:gd name="T8" fmla="*/ 2147483647 w 129"/>
                <a:gd name="T9" fmla="*/ 2147483647 h 225"/>
                <a:gd name="T10" fmla="*/ 2147483647 w 129"/>
                <a:gd name="T11" fmla="*/ 0 h 225"/>
                <a:gd name="T12" fmla="*/ 0 w 129"/>
                <a:gd name="T13" fmla="*/ 0 h 225"/>
                <a:gd name="T14" fmla="*/ 0 w 129"/>
                <a:gd name="T15" fmla="*/ 2147483647 h 225"/>
                <a:gd name="T16" fmla="*/ 2147483647 w 129"/>
                <a:gd name="T17" fmla="*/ 2147483647 h 225"/>
                <a:gd name="T18" fmla="*/ 2147483647 w 129"/>
                <a:gd name="T19" fmla="*/ 2147483647 h 225"/>
                <a:gd name="T20" fmla="*/ 2147483647 w 129"/>
                <a:gd name="T21" fmla="*/ 2147483647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225"/>
                <a:gd name="T35" fmla="*/ 129 w 129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225">
                  <a:moveTo>
                    <a:pt x="78" y="150"/>
                  </a:moveTo>
                  <a:lnTo>
                    <a:pt x="78" y="218"/>
                  </a:lnTo>
                  <a:lnTo>
                    <a:pt x="9" y="218"/>
                  </a:lnTo>
                  <a:lnTo>
                    <a:pt x="9" y="34"/>
                  </a:lnTo>
                  <a:lnTo>
                    <a:pt x="53" y="34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9" y="225"/>
                  </a:lnTo>
                  <a:lnTo>
                    <a:pt x="129" y="150"/>
                  </a:lnTo>
                  <a:lnTo>
                    <a:pt x="78" y="15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7" name="Freeform 58"/>
            <p:cNvSpPr>
              <a:spLocks/>
            </p:cNvSpPr>
            <p:nvPr/>
          </p:nvSpPr>
          <p:spPr bwMode="auto">
            <a:xfrm>
              <a:off x="2673353" y="2022479"/>
              <a:ext cx="204788" cy="357188"/>
            </a:xfrm>
            <a:custGeom>
              <a:avLst/>
              <a:gdLst>
                <a:gd name="T0" fmla="*/ 2147483647 w 129"/>
                <a:gd name="T1" fmla="*/ 2147483647 h 225"/>
                <a:gd name="T2" fmla="*/ 2147483647 w 129"/>
                <a:gd name="T3" fmla="*/ 2147483647 h 225"/>
                <a:gd name="T4" fmla="*/ 2147483647 w 129"/>
                <a:gd name="T5" fmla="*/ 2147483647 h 225"/>
                <a:gd name="T6" fmla="*/ 2147483647 w 129"/>
                <a:gd name="T7" fmla="*/ 2147483647 h 225"/>
                <a:gd name="T8" fmla="*/ 2147483647 w 129"/>
                <a:gd name="T9" fmla="*/ 2147483647 h 225"/>
                <a:gd name="T10" fmla="*/ 2147483647 w 129"/>
                <a:gd name="T11" fmla="*/ 0 h 225"/>
                <a:gd name="T12" fmla="*/ 0 w 129"/>
                <a:gd name="T13" fmla="*/ 0 h 225"/>
                <a:gd name="T14" fmla="*/ 0 w 129"/>
                <a:gd name="T15" fmla="*/ 2147483647 h 225"/>
                <a:gd name="T16" fmla="*/ 2147483647 w 129"/>
                <a:gd name="T17" fmla="*/ 2147483647 h 225"/>
                <a:gd name="T18" fmla="*/ 2147483647 w 129"/>
                <a:gd name="T19" fmla="*/ 2147483647 h 225"/>
                <a:gd name="T20" fmla="*/ 2147483647 w 129"/>
                <a:gd name="T21" fmla="*/ 2147483647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225"/>
                <a:gd name="T35" fmla="*/ 129 w 129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225">
                  <a:moveTo>
                    <a:pt x="78" y="150"/>
                  </a:moveTo>
                  <a:lnTo>
                    <a:pt x="78" y="218"/>
                  </a:lnTo>
                  <a:lnTo>
                    <a:pt x="9" y="218"/>
                  </a:lnTo>
                  <a:lnTo>
                    <a:pt x="9" y="34"/>
                  </a:lnTo>
                  <a:lnTo>
                    <a:pt x="53" y="34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9" y="225"/>
                  </a:lnTo>
                  <a:lnTo>
                    <a:pt x="129" y="150"/>
                  </a:lnTo>
                  <a:lnTo>
                    <a:pt x="78" y="15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8" name="Freeform 59"/>
            <p:cNvSpPr>
              <a:spLocks/>
            </p:cNvSpPr>
            <p:nvPr/>
          </p:nvSpPr>
          <p:spPr bwMode="auto">
            <a:xfrm>
              <a:off x="1693865" y="2022479"/>
              <a:ext cx="858839" cy="488951"/>
            </a:xfrm>
            <a:custGeom>
              <a:avLst/>
              <a:gdLst>
                <a:gd name="T0" fmla="*/ 2147483647 w 541"/>
                <a:gd name="T1" fmla="*/ 0 h 308"/>
                <a:gd name="T2" fmla="*/ 2147483647 w 541"/>
                <a:gd name="T3" fmla="*/ 2147483647 h 308"/>
                <a:gd name="T4" fmla="*/ 2147483647 w 541"/>
                <a:gd name="T5" fmla="*/ 2147483647 h 308"/>
                <a:gd name="T6" fmla="*/ 2147483647 w 541"/>
                <a:gd name="T7" fmla="*/ 2147483647 h 308"/>
                <a:gd name="T8" fmla="*/ 2147483647 w 541"/>
                <a:gd name="T9" fmla="*/ 2147483647 h 308"/>
                <a:gd name="T10" fmla="*/ 2147483647 w 541"/>
                <a:gd name="T11" fmla="*/ 2147483647 h 308"/>
                <a:gd name="T12" fmla="*/ 2147483647 w 541"/>
                <a:gd name="T13" fmla="*/ 2147483647 h 308"/>
                <a:gd name="T14" fmla="*/ 2147483647 w 541"/>
                <a:gd name="T15" fmla="*/ 2147483647 h 308"/>
                <a:gd name="T16" fmla="*/ 0 w 541"/>
                <a:gd name="T17" fmla="*/ 2147483647 h 308"/>
                <a:gd name="T18" fmla="*/ 0 w 541"/>
                <a:gd name="T19" fmla="*/ 2147483647 h 308"/>
                <a:gd name="T20" fmla="*/ 2147483647 w 541"/>
                <a:gd name="T21" fmla="*/ 2147483647 h 308"/>
                <a:gd name="T22" fmla="*/ 2147483647 w 541"/>
                <a:gd name="T23" fmla="*/ 2147483647 h 308"/>
                <a:gd name="T24" fmla="*/ 2147483647 w 541"/>
                <a:gd name="T25" fmla="*/ 2147483647 h 308"/>
                <a:gd name="T26" fmla="*/ 2147483647 w 541"/>
                <a:gd name="T27" fmla="*/ 0 h 308"/>
                <a:gd name="T28" fmla="*/ 2147483647 w 541"/>
                <a:gd name="T29" fmla="*/ 0 h 3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1"/>
                <a:gd name="T46" fmla="*/ 0 h 308"/>
                <a:gd name="T47" fmla="*/ 541 w 541"/>
                <a:gd name="T48" fmla="*/ 308 h 3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1" h="308">
                  <a:moveTo>
                    <a:pt x="490" y="0"/>
                  </a:moveTo>
                  <a:lnTo>
                    <a:pt x="490" y="34"/>
                  </a:lnTo>
                  <a:lnTo>
                    <a:pt x="534" y="34"/>
                  </a:lnTo>
                  <a:lnTo>
                    <a:pt x="534" y="218"/>
                  </a:lnTo>
                  <a:lnTo>
                    <a:pt x="516" y="218"/>
                  </a:lnTo>
                  <a:lnTo>
                    <a:pt x="516" y="301"/>
                  </a:lnTo>
                  <a:lnTo>
                    <a:pt x="36" y="301"/>
                  </a:lnTo>
                  <a:lnTo>
                    <a:pt x="36" y="256"/>
                  </a:lnTo>
                  <a:lnTo>
                    <a:pt x="0" y="256"/>
                  </a:lnTo>
                  <a:lnTo>
                    <a:pt x="0" y="308"/>
                  </a:lnTo>
                  <a:lnTo>
                    <a:pt x="523" y="308"/>
                  </a:lnTo>
                  <a:lnTo>
                    <a:pt x="523" y="225"/>
                  </a:lnTo>
                  <a:lnTo>
                    <a:pt x="541" y="225"/>
                  </a:lnTo>
                  <a:lnTo>
                    <a:pt x="541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49" name="Freeform 60"/>
            <p:cNvSpPr>
              <a:spLocks/>
            </p:cNvSpPr>
            <p:nvPr/>
          </p:nvSpPr>
          <p:spPr bwMode="auto">
            <a:xfrm>
              <a:off x="1693865" y="2022479"/>
              <a:ext cx="858839" cy="488951"/>
            </a:xfrm>
            <a:custGeom>
              <a:avLst/>
              <a:gdLst>
                <a:gd name="T0" fmla="*/ 2147483647 w 541"/>
                <a:gd name="T1" fmla="*/ 0 h 308"/>
                <a:gd name="T2" fmla="*/ 2147483647 w 541"/>
                <a:gd name="T3" fmla="*/ 2147483647 h 308"/>
                <a:gd name="T4" fmla="*/ 2147483647 w 541"/>
                <a:gd name="T5" fmla="*/ 2147483647 h 308"/>
                <a:gd name="T6" fmla="*/ 2147483647 w 541"/>
                <a:gd name="T7" fmla="*/ 2147483647 h 308"/>
                <a:gd name="T8" fmla="*/ 2147483647 w 541"/>
                <a:gd name="T9" fmla="*/ 2147483647 h 308"/>
                <a:gd name="T10" fmla="*/ 2147483647 w 541"/>
                <a:gd name="T11" fmla="*/ 2147483647 h 308"/>
                <a:gd name="T12" fmla="*/ 2147483647 w 541"/>
                <a:gd name="T13" fmla="*/ 2147483647 h 308"/>
                <a:gd name="T14" fmla="*/ 2147483647 w 541"/>
                <a:gd name="T15" fmla="*/ 2147483647 h 308"/>
                <a:gd name="T16" fmla="*/ 0 w 541"/>
                <a:gd name="T17" fmla="*/ 2147483647 h 308"/>
                <a:gd name="T18" fmla="*/ 0 w 541"/>
                <a:gd name="T19" fmla="*/ 2147483647 h 308"/>
                <a:gd name="T20" fmla="*/ 2147483647 w 541"/>
                <a:gd name="T21" fmla="*/ 2147483647 h 308"/>
                <a:gd name="T22" fmla="*/ 2147483647 w 541"/>
                <a:gd name="T23" fmla="*/ 2147483647 h 308"/>
                <a:gd name="T24" fmla="*/ 2147483647 w 541"/>
                <a:gd name="T25" fmla="*/ 2147483647 h 308"/>
                <a:gd name="T26" fmla="*/ 2147483647 w 541"/>
                <a:gd name="T27" fmla="*/ 0 h 308"/>
                <a:gd name="T28" fmla="*/ 2147483647 w 541"/>
                <a:gd name="T29" fmla="*/ 0 h 3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1"/>
                <a:gd name="T46" fmla="*/ 0 h 308"/>
                <a:gd name="T47" fmla="*/ 541 w 541"/>
                <a:gd name="T48" fmla="*/ 308 h 3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1" h="308">
                  <a:moveTo>
                    <a:pt x="490" y="0"/>
                  </a:moveTo>
                  <a:lnTo>
                    <a:pt x="490" y="34"/>
                  </a:lnTo>
                  <a:lnTo>
                    <a:pt x="534" y="34"/>
                  </a:lnTo>
                  <a:lnTo>
                    <a:pt x="534" y="218"/>
                  </a:lnTo>
                  <a:lnTo>
                    <a:pt x="516" y="218"/>
                  </a:lnTo>
                  <a:lnTo>
                    <a:pt x="516" y="301"/>
                  </a:lnTo>
                  <a:lnTo>
                    <a:pt x="36" y="301"/>
                  </a:lnTo>
                  <a:lnTo>
                    <a:pt x="36" y="256"/>
                  </a:lnTo>
                  <a:lnTo>
                    <a:pt x="0" y="256"/>
                  </a:lnTo>
                  <a:lnTo>
                    <a:pt x="0" y="308"/>
                  </a:lnTo>
                  <a:lnTo>
                    <a:pt x="523" y="308"/>
                  </a:lnTo>
                  <a:lnTo>
                    <a:pt x="523" y="225"/>
                  </a:lnTo>
                  <a:lnTo>
                    <a:pt x="541" y="225"/>
                  </a:lnTo>
                  <a:lnTo>
                    <a:pt x="541" y="0"/>
                  </a:lnTo>
                  <a:lnTo>
                    <a:pt x="49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50" name="Rectangle 61"/>
            <p:cNvSpPr>
              <a:spLocks noChangeArrowheads="1"/>
            </p:cNvSpPr>
            <p:nvPr/>
          </p:nvSpPr>
          <p:spPr bwMode="auto">
            <a:xfrm>
              <a:off x="2878141" y="2260604"/>
              <a:ext cx="84138" cy="2921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51" name="Rectangle 62"/>
            <p:cNvSpPr>
              <a:spLocks noChangeArrowheads="1"/>
            </p:cNvSpPr>
            <p:nvPr/>
          </p:nvSpPr>
          <p:spPr bwMode="auto">
            <a:xfrm>
              <a:off x="2878141" y="2260604"/>
              <a:ext cx="84138" cy="2921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52" name="Rectangle 63"/>
            <p:cNvSpPr>
              <a:spLocks noChangeArrowheads="1"/>
            </p:cNvSpPr>
            <p:nvPr/>
          </p:nvSpPr>
          <p:spPr bwMode="auto">
            <a:xfrm>
              <a:off x="2878141" y="2592392"/>
              <a:ext cx="84138" cy="2921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53" name="Rectangle 64"/>
            <p:cNvSpPr>
              <a:spLocks noChangeArrowheads="1"/>
            </p:cNvSpPr>
            <p:nvPr/>
          </p:nvSpPr>
          <p:spPr bwMode="auto">
            <a:xfrm>
              <a:off x="2878141" y="2592392"/>
              <a:ext cx="84138" cy="2921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54" name="Freeform 65"/>
            <p:cNvSpPr>
              <a:spLocks/>
            </p:cNvSpPr>
            <p:nvPr/>
          </p:nvSpPr>
          <p:spPr bwMode="auto">
            <a:xfrm>
              <a:off x="2962279" y="2503492"/>
              <a:ext cx="420688" cy="53975"/>
            </a:xfrm>
            <a:custGeom>
              <a:avLst/>
              <a:gdLst>
                <a:gd name="T0" fmla="*/ 0 w 265"/>
                <a:gd name="T1" fmla="*/ 2147483647 h 34"/>
                <a:gd name="T2" fmla="*/ 0 w 265"/>
                <a:gd name="T3" fmla="*/ 0 h 34"/>
                <a:gd name="T4" fmla="*/ 2147483647 w 265"/>
                <a:gd name="T5" fmla="*/ 0 h 34"/>
                <a:gd name="T6" fmla="*/ 2147483647 w 265"/>
                <a:gd name="T7" fmla="*/ 2147483647 h 34"/>
                <a:gd name="T8" fmla="*/ 2147483647 w 265"/>
                <a:gd name="T9" fmla="*/ 2147483647 h 34"/>
                <a:gd name="T10" fmla="*/ 2147483647 w 265"/>
                <a:gd name="T11" fmla="*/ 0 h 34"/>
                <a:gd name="T12" fmla="*/ 2147483647 w 265"/>
                <a:gd name="T13" fmla="*/ 0 h 34"/>
                <a:gd name="T14" fmla="*/ 2147483647 w 265"/>
                <a:gd name="T15" fmla="*/ 2147483647 h 34"/>
                <a:gd name="T16" fmla="*/ 0 w 265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34"/>
                <a:gd name="T29" fmla="*/ 265 w 26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34">
                  <a:moveTo>
                    <a:pt x="0" y="34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31"/>
                  </a:lnTo>
                  <a:lnTo>
                    <a:pt x="237" y="31"/>
                  </a:lnTo>
                  <a:lnTo>
                    <a:pt x="237" y="0"/>
                  </a:lnTo>
                  <a:lnTo>
                    <a:pt x="265" y="0"/>
                  </a:lnTo>
                  <a:lnTo>
                    <a:pt x="265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55" name="Freeform 66"/>
            <p:cNvSpPr>
              <a:spLocks/>
            </p:cNvSpPr>
            <p:nvPr/>
          </p:nvSpPr>
          <p:spPr bwMode="auto">
            <a:xfrm>
              <a:off x="2962279" y="2503492"/>
              <a:ext cx="420688" cy="53975"/>
            </a:xfrm>
            <a:custGeom>
              <a:avLst/>
              <a:gdLst>
                <a:gd name="T0" fmla="*/ 0 w 265"/>
                <a:gd name="T1" fmla="*/ 2147483647 h 34"/>
                <a:gd name="T2" fmla="*/ 0 w 265"/>
                <a:gd name="T3" fmla="*/ 0 h 34"/>
                <a:gd name="T4" fmla="*/ 2147483647 w 265"/>
                <a:gd name="T5" fmla="*/ 0 h 34"/>
                <a:gd name="T6" fmla="*/ 2147483647 w 265"/>
                <a:gd name="T7" fmla="*/ 2147483647 h 34"/>
                <a:gd name="T8" fmla="*/ 2147483647 w 265"/>
                <a:gd name="T9" fmla="*/ 2147483647 h 34"/>
                <a:gd name="T10" fmla="*/ 2147483647 w 265"/>
                <a:gd name="T11" fmla="*/ 0 h 34"/>
                <a:gd name="T12" fmla="*/ 2147483647 w 265"/>
                <a:gd name="T13" fmla="*/ 0 h 34"/>
                <a:gd name="T14" fmla="*/ 2147483647 w 265"/>
                <a:gd name="T15" fmla="*/ 2147483647 h 34"/>
                <a:gd name="T16" fmla="*/ 0 w 265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34"/>
                <a:gd name="T29" fmla="*/ 265 w 26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34">
                  <a:moveTo>
                    <a:pt x="0" y="34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31"/>
                  </a:lnTo>
                  <a:lnTo>
                    <a:pt x="237" y="31"/>
                  </a:lnTo>
                  <a:lnTo>
                    <a:pt x="237" y="0"/>
                  </a:lnTo>
                  <a:lnTo>
                    <a:pt x="265" y="0"/>
                  </a:lnTo>
                  <a:lnTo>
                    <a:pt x="265" y="34"/>
                  </a:lnTo>
                  <a:lnTo>
                    <a:pt x="0" y="3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56" name="Freeform 67"/>
            <p:cNvSpPr>
              <a:spLocks/>
            </p:cNvSpPr>
            <p:nvPr/>
          </p:nvSpPr>
          <p:spPr bwMode="auto">
            <a:xfrm>
              <a:off x="2962279" y="2587630"/>
              <a:ext cx="420688" cy="53975"/>
            </a:xfrm>
            <a:custGeom>
              <a:avLst/>
              <a:gdLst>
                <a:gd name="T0" fmla="*/ 2147483647 w 265"/>
                <a:gd name="T1" fmla="*/ 0 h 34"/>
                <a:gd name="T2" fmla="*/ 2147483647 w 265"/>
                <a:gd name="T3" fmla="*/ 2147483647 h 34"/>
                <a:gd name="T4" fmla="*/ 2147483647 w 265"/>
                <a:gd name="T5" fmla="*/ 2147483647 h 34"/>
                <a:gd name="T6" fmla="*/ 2147483647 w 265"/>
                <a:gd name="T7" fmla="*/ 2147483647 h 34"/>
                <a:gd name="T8" fmla="*/ 2147483647 w 265"/>
                <a:gd name="T9" fmla="*/ 2147483647 h 34"/>
                <a:gd name="T10" fmla="*/ 2147483647 w 265"/>
                <a:gd name="T11" fmla="*/ 2147483647 h 34"/>
                <a:gd name="T12" fmla="*/ 0 w 265"/>
                <a:gd name="T13" fmla="*/ 2147483647 h 34"/>
                <a:gd name="T14" fmla="*/ 0 w 265"/>
                <a:gd name="T15" fmla="*/ 0 h 34"/>
                <a:gd name="T16" fmla="*/ 2147483647 w 265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34"/>
                <a:gd name="T29" fmla="*/ 265 w 26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34">
                  <a:moveTo>
                    <a:pt x="265" y="0"/>
                  </a:moveTo>
                  <a:lnTo>
                    <a:pt x="265" y="34"/>
                  </a:lnTo>
                  <a:lnTo>
                    <a:pt x="237" y="34"/>
                  </a:lnTo>
                  <a:lnTo>
                    <a:pt x="237" y="3"/>
                  </a:lnTo>
                  <a:lnTo>
                    <a:pt x="25" y="3"/>
                  </a:ln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57" name="Freeform 68"/>
            <p:cNvSpPr>
              <a:spLocks/>
            </p:cNvSpPr>
            <p:nvPr/>
          </p:nvSpPr>
          <p:spPr bwMode="auto">
            <a:xfrm>
              <a:off x="2962279" y="2587630"/>
              <a:ext cx="420688" cy="53975"/>
            </a:xfrm>
            <a:custGeom>
              <a:avLst/>
              <a:gdLst>
                <a:gd name="T0" fmla="*/ 2147483647 w 265"/>
                <a:gd name="T1" fmla="*/ 0 h 34"/>
                <a:gd name="T2" fmla="*/ 2147483647 w 265"/>
                <a:gd name="T3" fmla="*/ 2147483647 h 34"/>
                <a:gd name="T4" fmla="*/ 2147483647 w 265"/>
                <a:gd name="T5" fmla="*/ 2147483647 h 34"/>
                <a:gd name="T6" fmla="*/ 2147483647 w 265"/>
                <a:gd name="T7" fmla="*/ 2147483647 h 34"/>
                <a:gd name="T8" fmla="*/ 2147483647 w 265"/>
                <a:gd name="T9" fmla="*/ 2147483647 h 34"/>
                <a:gd name="T10" fmla="*/ 2147483647 w 265"/>
                <a:gd name="T11" fmla="*/ 2147483647 h 34"/>
                <a:gd name="T12" fmla="*/ 0 w 265"/>
                <a:gd name="T13" fmla="*/ 2147483647 h 34"/>
                <a:gd name="T14" fmla="*/ 0 w 265"/>
                <a:gd name="T15" fmla="*/ 0 h 34"/>
                <a:gd name="T16" fmla="*/ 2147483647 w 265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34"/>
                <a:gd name="T29" fmla="*/ 265 w 265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34">
                  <a:moveTo>
                    <a:pt x="265" y="0"/>
                  </a:moveTo>
                  <a:lnTo>
                    <a:pt x="265" y="34"/>
                  </a:lnTo>
                  <a:lnTo>
                    <a:pt x="237" y="34"/>
                  </a:lnTo>
                  <a:lnTo>
                    <a:pt x="237" y="3"/>
                  </a:lnTo>
                  <a:lnTo>
                    <a:pt x="25" y="3"/>
                  </a:ln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65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58" name="Freeform 69"/>
            <p:cNvSpPr>
              <a:spLocks/>
            </p:cNvSpPr>
            <p:nvPr/>
          </p:nvSpPr>
          <p:spPr bwMode="auto">
            <a:xfrm>
              <a:off x="1622427" y="2633667"/>
              <a:ext cx="71438" cy="173038"/>
            </a:xfrm>
            <a:custGeom>
              <a:avLst/>
              <a:gdLst>
                <a:gd name="T0" fmla="*/ 2147483647 w 45"/>
                <a:gd name="T1" fmla="*/ 2147483647 h 109"/>
                <a:gd name="T2" fmla="*/ 2147483647 w 45"/>
                <a:gd name="T3" fmla="*/ 0 h 109"/>
                <a:gd name="T4" fmla="*/ 0 w 45"/>
                <a:gd name="T5" fmla="*/ 0 h 109"/>
                <a:gd name="T6" fmla="*/ 0 w 45"/>
                <a:gd name="T7" fmla="*/ 2147483647 h 109"/>
                <a:gd name="T8" fmla="*/ 2147483647 w 45"/>
                <a:gd name="T9" fmla="*/ 2147483647 h 109"/>
                <a:gd name="T10" fmla="*/ 2147483647 w 45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9"/>
                <a:gd name="T20" fmla="*/ 45 w 4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9">
                  <a:moveTo>
                    <a:pt x="45" y="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45" y="109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59" name="Freeform 70"/>
            <p:cNvSpPr>
              <a:spLocks/>
            </p:cNvSpPr>
            <p:nvPr/>
          </p:nvSpPr>
          <p:spPr bwMode="auto">
            <a:xfrm>
              <a:off x="1622427" y="2633667"/>
              <a:ext cx="71438" cy="173038"/>
            </a:xfrm>
            <a:custGeom>
              <a:avLst/>
              <a:gdLst>
                <a:gd name="T0" fmla="*/ 2147483647 w 45"/>
                <a:gd name="T1" fmla="*/ 2147483647 h 109"/>
                <a:gd name="T2" fmla="*/ 2147483647 w 45"/>
                <a:gd name="T3" fmla="*/ 0 h 109"/>
                <a:gd name="T4" fmla="*/ 0 w 45"/>
                <a:gd name="T5" fmla="*/ 0 h 109"/>
                <a:gd name="T6" fmla="*/ 0 w 45"/>
                <a:gd name="T7" fmla="*/ 2147483647 h 109"/>
                <a:gd name="T8" fmla="*/ 2147483647 w 45"/>
                <a:gd name="T9" fmla="*/ 2147483647 h 109"/>
                <a:gd name="T10" fmla="*/ 2147483647 w 45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9"/>
                <a:gd name="T20" fmla="*/ 45 w 4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9">
                  <a:moveTo>
                    <a:pt x="45" y="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45" y="109"/>
                  </a:lnTo>
                  <a:lnTo>
                    <a:pt x="45" y="7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60" name="Freeform 71"/>
            <p:cNvSpPr>
              <a:spLocks/>
            </p:cNvSpPr>
            <p:nvPr/>
          </p:nvSpPr>
          <p:spPr bwMode="auto">
            <a:xfrm>
              <a:off x="1622427" y="2338392"/>
              <a:ext cx="71438" cy="173038"/>
            </a:xfrm>
            <a:custGeom>
              <a:avLst/>
              <a:gdLst>
                <a:gd name="T0" fmla="*/ 0 w 45"/>
                <a:gd name="T1" fmla="*/ 2147483647 h 109"/>
                <a:gd name="T2" fmla="*/ 2147483647 w 45"/>
                <a:gd name="T3" fmla="*/ 2147483647 h 109"/>
                <a:gd name="T4" fmla="*/ 2147483647 w 45"/>
                <a:gd name="T5" fmla="*/ 2147483647 h 109"/>
                <a:gd name="T6" fmla="*/ 2147483647 w 45"/>
                <a:gd name="T7" fmla="*/ 0 h 109"/>
                <a:gd name="T8" fmla="*/ 0 w 45"/>
                <a:gd name="T9" fmla="*/ 0 h 109"/>
                <a:gd name="T10" fmla="*/ 0 w 45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9"/>
                <a:gd name="T20" fmla="*/ 45 w 4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9">
                  <a:moveTo>
                    <a:pt x="0" y="109"/>
                  </a:moveTo>
                  <a:lnTo>
                    <a:pt x="45" y="109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61" name="Freeform 72"/>
            <p:cNvSpPr>
              <a:spLocks/>
            </p:cNvSpPr>
            <p:nvPr/>
          </p:nvSpPr>
          <p:spPr bwMode="auto">
            <a:xfrm>
              <a:off x="1622427" y="2338392"/>
              <a:ext cx="71438" cy="173038"/>
            </a:xfrm>
            <a:custGeom>
              <a:avLst/>
              <a:gdLst>
                <a:gd name="T0" fmla="*/ 0 w 45"/>
                <a:gd name="T1" fmla="*/ 2147483647 h 109"/>
                <a:gd name="T2" fmla="*/ 2147483647 w 45"/>
                <a:gd name="T3" fmla="*/ 2147483647 h 109"/>
                <a:gd name="T4" fmla="*/ 2147483647 w 45"/>
                <a:gd name="T5" fmla="*/ 2147483647 h 109"/>
                <a:gd name="T6" fmla="*/ 2147483647 w 45"/>
                <a:gd name="T7" fmla="*/ 0 h 109"/>
                <a:gd name="T8" fmla="*/ 0 w 45"/>
                <a:gd name="T9" fmla="*/ 0 h 109"/>
                <a:gd name="T10" fmla="*/ 0 w 45"/>
                <a:gd name="T11" fmla="*/ 2147483647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09"/>
                <a:gd name="T20" fmla="*/ 45 w 4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09">
                  <a:moveTo>
                    <a:pt x="0" y="109"/>
                  </a:moveTo>
                  <a:lnTo>
                    <a:pt x="45" y="109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9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62" name="Rectangle 73"/>
            <p:cNvSpPr>
              <a:spLocks noChangeArrowheads="1"/>
            </p:cNvSpPr>
            <p:nvPr/>
          </p:nvSpPr>
          <p:spPr bwMode="auto">
            <a:xfrm>
              <a:off x="1782765" y="1346203"/>
              <a:ext cx="14288" cy="1154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3" name="Rectangle 74"/>
            <p:cNvSpPr>
              <a:spLocks noChangeArrowheads="1"/>
            </p:cNvSpPr>
            <p:nvPr/>
          </p:nvSpPr>
          <p:spPr bwMode="auto">
            <a:xfrm>
              <a:off x="1782765" y="1346203"/>
              <a:ext cx="14288" cy="1154114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4" name="Rectangle 75"/>
            <p:cNvSpPr>
              <a:spLocks noChangeArrowheads="1"/>
            </p:cNvSpPr>
            <p:nvPr/>
          </p:nvSpPr>
          <p:spPr bwMode="auto">
            <a:xfrm>
              <a:off x="1782765" y="2644780"/>
              <a:ext cx="14288" cy="1154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5" name="Rectangle 76"/>
            <p:cNvSpPr>
              <a:spLocks noChangeArrowheads="1"/>
            </p:cNvSpPr>
            <p:nvPr/>
          </p:nvSpPr>
          <p:spPr bwMode="auto">
            <a:xfrm>
              <a:off x="1782765" y="2644780"/>
              <a:ext cx="14288" cy="1154114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6" name="Rectangle 77"/>
            <p:cNvSpPr>
              <a:spLocks noChangeArrowheads="1"/>
            </p:cNvSpPr>
            <p:nvPr/>
          </p:nvSpPr>
          <p:spPr bwMode="auto">
            <a:xfrm>
              <a:off x="3436942" y="2436817"/>
              <a:ext cx="211138" cy="873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7" name="Rectangle 78"/>
            <p:cNvSpPr>
              <a:spLocks noChangeArrowheads="1"/>
            </p:cNvSpPr>
            <p:nvPr/>
          </p:nvSpPr>
          <p:spPr bwMode="auto">
            <a:xfrm>
              <a:off x="3436942" y="2436817"/>
              <a:ext cx="211138" cy="873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8" name="Rectangle 79"/>
            <p:cNvSpPr>
              <a:spLocks noChangeArrowheads="1"/>
            </p:cNvSpPr>
            <p:nvPr/>
          </p:nvSpPr>
          <p:spPr bwMode="auto">
            <a:xfrm>
              <a:off x="3436942" y="2428879"/>
              <a:ext cx="57150" cy="1000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69" name="Rectangle 80"/>
            <p:cNvSpPr>
              <a:spLocks noChangeArrowheads="1"/>
            </p:cNvSpPr>
            <p:nvPr/>
          </p:nvSpPr>
          <p:spPr bwMode="auto">
            <a:xfrm>
              <a:off x="3436942" y="2428879"/>
              <a:ext cx="57150" cy="1000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0" name="Rectangle 81"/>
            <p:cNvSpPr>
              <a:spLocks noChangeArrowheads="1"/>
            </p:cNvSpPr>
            <p:nvPr/>
          </p:nvSpPr>
          <p:spPr bwMode="auto">
            <a:xfrm>
              <a:off x="3589342" y="2428879"/>
              <a:ext cx="58738" cy="1000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1" name="Rectangle 82"/>
            <p:cNvSpPr>
              <a:spLocks noChangeArrowheads="1"/>
            </p:cNvSpPr>
            <p:nvPr/>
          </p:nvSpPr>
          <p:spPr bwMode="auto">
            <a:xfrm>
              <a:off x="3589342" y="2428879"/>
              <a:ext cx="58738" cy="1000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2" name="Rectangle 83"/>
            <p:cNvSpPr>
              <a:spLocks noChangeArrowheads="1"/>
            </p:cNvSpPr>
            <p:nvPr/>
          </p:nvSpPr>
          <p:spPr bwMode="auto">
            <a:xfrm>
              <a:off x="3382967" y="2428879"/>
              <a:ext cx="53975" cy="1000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3" name="Rectangle 84"/>
            <p:cNvSpPr>
              <a:spLocks noChangeArrowheads="1"/>
            </p:cNvSpPr>
            <p:nvPr/>
          </p:nvSpPr>
          <p:spPr bwMode="auto">
            <a:xfrm>
              <a:off x="3382967" y="2428879"/>
              <a:ext cx="53975" cy="1000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4" name="Rectangle 85"/>
            <p:cNvSpPr>
              <a:spLocks noChangeArrowheads="1"/>
            </p:cNvSpPr>
            <p:nvPr/>
          </p:nvSpPr>
          <p:spPr bwMode="auto">
            <a:xfrm>
              <a:off x="3648080" y="2428879"/>
              <a:ext cx="57150" cy="1000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5" name="Rectangle 86"/>
            <p:cNvSpPr>
              <a:spLocks noChangeArrowheads="1"/>
            </p:cNvSpPr>
            <p:nvPr/>
          </p:nvSpPr>
          <p:spPr bwMode="auto">
            <a:xfrm>
              <a:off x="3648080" y="2428879"/>
              <a:ext cx="57150" cy="1000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6" name="Rectangle 87"/>
            <p:cNvSpPr>
              <a:spLocks noChangeArrowheads="1"/>
            </p:cNvSpPr>
            <p:nvPr/>
          </p:nvSpPr>
          <p:spPr bwMode="auto">
            <a:xfrm>
              <a:off x="1547814" y="2338392"/>
              <a:ext cx="74613" cy="1270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77" name="Freeform 88"/>
            <p:cNvSpPr>
              <a:spLocks/>
            </p:cNvSpPr>
            <p:nvPr/>
          </p:nvSpPr>
          <p:spPr bwMode="auto">
            <a:xfrm>
              <a:off x="396876" y="2338392"/>
              <a:ext cx="1225551" cy="122238"/>
            </a:xfrm>
            <a:custGeom>
              <a:avLst/>
              <a:gdLst>
                <a:gd name="T0" fmla="*/ 2147483647 w 772"/>
                <a:gd name="T1" fmla="*/ 2147483647 h 77"/>
                <a:gd name="T2" fmla="*/ 2147483647 w 772"/>
                <a:gd name="T3" fmla="*/ 0 h 77"/>
                <a:gd name="T4" fmla="*/ 2147483647 w 772"/>
                <a:gd name="T5" fmla="*/ 0 h 77"/>
                <a:gd name="T6" fmla="*/ 2147483647 w 772"/>
                <a:gd name="T7" fmla="*/ 2147483647 h 77"/>
                <a:gd name="T8" fmla="*/ 0 w 772"/>
                <a:gd name="T9" fmla="*/ 2147483647 h 77"/>
                <a:gd name="T10" fmla="*/ 0 w 772"/>
                <a:gd name="T11" fmla="*/ 2147483647 h 77"/>
                <a:gd name="T12" fmla="*/ 2147483647 w 772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2"/>
                <a:gd name="T22" fmla="*/ 0 h 77"/>
                <a:gd name="T23" fmla="*/ 772 w 77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2" h="77">
                  <a:moveTo>
                    <a:pt x="719" y="64"/>
                  </a:moveTo>
                  <a:lnTo>
                    <a:pt x="719" y="0"/>
                  </a:lnTo>
                  <a:lnTo>
                    <a:pt x="772" y="0"/>
                  </a:lnTo>
                  <a:lnTo>
                    <a:pt x="772" y="77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719" y="6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78" name="Freeform 89"/>
            <p:cNvSpPr>
              <a:spLocks/>
            </p:cNvSpPr>
            <p:nvPr/>
          </p:nvSpPr>
          <p:spPr bwMode="auto">
            <a:xfrm>
              <a:off x="396876" y="2338392"/>
              <a:ext cx="1225551" cy="122238"/>
            </a:xfrm>
            <a:custGeom>
              <a:avLst/>
              <a:gdLst>
                <a:gd name="T0" fmla="*/ 2147483647 w 772"/>
                <a:gd name="T1" fmla="*/ 2147483647 h 77"/>
                <a:gd name="T2" fmla="*/ 2147483647 w 772"/>
                <a:gd name="T3" fmla="*/ 0 h 77"/>
                <a:gd name="T4" fmla="*/ 2147483647 w 772"/>
                <a:gd name="T5" fmla="*/ 0 h 77"/>
                <a:gd name="T6" fmla="*/ 2147483647 w 772"/>
                <a:gd name="T7" fmla="*/ 2147483647 h 77"/>
                <a:gd name="T8" fmla="*/ 0 w 772"/>
                <a:gd name="T9" fmla="*/ 2147483647 h 77"/>
                <a:gd name="T10" fmla="*/ 0 w 772"/>
                <a:gd name="T11" fmla="*/ 2147483647 h 77"/>
                <a:gd name="T12" fmla="*/ 2147483647 w 772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2"/>
                <a:gd name="T22" fmla="*/ 0 h 77"/>
                <a:gd name="T23" fmla="*/ 772 w 77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2" h="77">
                  <a:moveTo>
                    <a:pt x="719" y="64"/>
                  </a:moveTo>
                  <a:lnTo>
                    <a:pt x="719" y="0"/>
                  </a:lnTo>
                  <a:lnTo>
                    <a:pt x="772" y="0"/>
                  </a:lnTo>
                  <a:lnTo>
                    <a:pt x="772" y="77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719" y="6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79" name="Freeform 90"/>
            <p:cNvSpPr>
              <a:spLocks/>
            </p:cNvSpPr>
            <p:nvPr/>
          </p:nvSpPr>
          <p:spPr bwMode="auto">
            <a:xfrm>
              <a:off x="396876" y="2684467"/>
              <a:ext cx="1225551" cy="122238"/>
            </a:xfrm>
            <a:custGeom>
              <a:avLst/>
              <a:gdLst>
                <a:gd name="T0" fmla="*/ 2147483647 w 772"/>
                <a:gd name="T1" fmla="*/ 2147483647 h 77"/>
                <a:gd name="T2" fmla="*/ 2147483647 w 772"/>
                <a:gd name="T3" fmla="*/ 2147483647 h 77"/>
                <a:gd name="T4" fmla="*/ 2147483647 w 772"/>
                <a:gd name="T5" fmla="*/ 2147483647 h 77"/>
                <a:gd name="T6" fmla="*/ 2147483647 w 772"/>
                <a:gd name="T7" fmla="*/ 0 h 77"/>
                <a:gd name="T8" fmla="*/ 0 w 772"/>
                <a:gd name="T9" fmla="*/ 0 h 77"/>
                <a:gd name="T10" fmla="*/ 0 w 772"/>
                <a:gd name="T11" fmla="*/ 2147483647 h 77"/>
                <a:gd name="T12" fmla="*/ 2147483647 w 772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2"/>
                <a:gd name="T22" fmla="*/ 0 h 77"/>
                <a:gd name="T23" fmla="*/ 772 w 77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2" h="77">
                  <a:moveTo>
                    <a:pt x="719" y="13"/>
                  </a:moveTo>
                  <a:lnTo>
                    <a:pt x="719" y="77"/>
                  </a:lnTo>
                  <a:lnTo>
                    <a:pt x="772" y="77"/>
                  </a:lnTo>
                  <a:lnTo>
                    <a:pt x="77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719" y="1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80" name="Freeform 91"/>
            <p:cNvSpPr>
              <a:spLocks/>
            </p:cNvSpPr>
            <p:nvPr/>
          </p:nvSpPr>
          <p:spPr bwMode="auto">
            <a:xfrm>
              <a:off x="396876" y="2684467"/>
              <a:ext cx="1225551" cy="122238"/>
            </a:xfrm>
            <a:custGeom>
              <a:avLst/>
              <a:gdLst>
                <a:gd name="T0" fmla="*/ 2147483647 w 772"/>
                <a:gd name="T1" fmla="*/ 2147483647 h 77"/>
                <a:gd name="T2" fmla="*/ 2147483647 w 772"/>
                <a:gd name="T3" fmla="*/ 2147483647 h 77"/>
                <a:gd name="T4" fmla="*/ 2147483647 w 772"/>
                <a:gd name="T5" fmla="*/ 2147483647 h 77"/>
                <a:gd name="T6" fmla="*/ 2147483647 w 772"/>
                <a:gd name="T7" fmla="*/ 0 h 77"/>
                <a:gd name="T8" fmla="*/ 0 w 772"/>
                <a:gd name="T9" fmla="*/ 0 h 77"/>
                <a:gd name="T10" fmla="*/ 0 w 772"/>
                <a:gd name="T11" fmla="*/ 2147483647 h 77"/>
                <a:gd name="T12" fmla="*/ 2147483647 w 772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2"/>
                <a:gd name="T22" fmla="*/ 0 h 77"/>
                <a:gd name="T23" fmla="*/ 772 w 772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2" h="77">
                  <a:moveTo>
                    <a:pt x="719" y="13"/>
                  </a:moveTo>
                  <a:lnTo>
                    <a:pt x="719" y="77"/>
                  </a:lnTo>
                  <a:lnTo>
                    <a:pt x="772" y="77"/>
                  </a:lnTo>
                  <a:lnTo>
                    <a:pt x="77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719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6981" name="Rectangle 92"/>
            <p:cNvSpPr>
              <a:spLocks noChangeArrowheads="1"/>
            </p:cNvSpPr>
            <p:nvPr/>
          </p:nvSpPr>
          <p:spPr bwMode="auto">
            <a:xfrm>
              <a:off x="893764" y="1712916"/>
              <a:ext cx="184150" cy="4508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82" name="Rectangle 93"/>
            <p:cNvSpPr>
              <a:spLocks noChangeArrowheads="1"/>
            </p:cNvSpPr>
            <p:nvPr/>
          </p:nvSpPr>
          <p:spPr bwMode="auto">
            <a:xfrm>
              <a:off x="893764" y="1712916"/>
              <a:ext cx="184150" cy="45085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83" name="Line 94"/>
            <p:cNvSpPr>
              <a:spLocks noChangeShapeType="1"/>
            </p:cNvSpPr>
            <p:nvPr/>
          </p:nvSpPr>
          <p:spPr bwMode="auto">
            <a:xfrm flipH="1">
              <a:off x="893764" y="1712916"/>
              <a:ext cx="184150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84" name="Line 95"/>
            <p:cNvSpPr>
              <a:spLocks noChangeShapeType="1"/>
            </p:cNvSpPr>
            <p:nvPr/>
          </p:nvSpPr>
          <p:spPr bwMode="auto">
            <a:xfrm>
              <a:off x="893764" y="1712916"/>
              <a:ext cx="184150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85" name="Rectangle 96"/>
            <p:cNvSpPr>
              <a:spLocks noChangeArrowheads="1"/>
            </p:cNvSpPr>
            <p:nvPr/>
          </p:nvSpPr>
          <p:spPr bwMode="auto">
            <a:xfrm>
              <a:off x="893764" y="2981330"/>
              <a:ext cx="184150" cy="4508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86" name="Rectangle 97"/>
            <p:cNvSpPr>
              <a:spLocks noChangeArrowheads="1"/>
            </p:cNvSpPr>
            <p:nvPr/>
          </p:nvSpPr>
          <p:spPr bwMode="auto">
            <a:xfrm>
              <a:off x="893764" y="2981330"/>
              <a:ext cx="184150" cy="45085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87" name="Line 98"/>
            <p:cNvSpPr>
              <a:spLocks noChangeShapeType="1"/>
            </p:cNvSpPr>
            <p:nvPr/>
          </p:nvSpPr>
          <p:spPr bwMode="auto">
            <a:xfrm flipH="1">
              <a:off x="893764" y="2981330"/>
              <a:ext cx="184150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88" name="Line 99"/>
            <p:cNvSpPr>
              <a:spLocks noChangeShapeType="1"/>
            </p:cNvSpPr>
            <p:nvPr/>
          </p:nvSpPr>
          <p:spPr bwMode="auto">
            <a:xfrm>
              <a:off x="893764" y="2981330"/>
              <a:ext cx="184150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89" name="Rectangle 100"/>
            <p:cNvSpPr>
              <a:spLocks noChangeArrowheads="1"/>
            </p:cNvSpPr>
            <p:nvPr/>
          </p:nvSpPr>
          <p:spPr bwMode="auto">
            <a:xfrm>
              <a:off x="1406527" y="2981330"/>
              <a:ext cx="180975" cy="4508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90" name="Rectangle 101"/>
            <p:cNvSpPr>
              <a:spLocks noChangeArrowheads="1"/>
            </p:cNvSpPr>
            <p:nvPr/>
          </p:nvSpPr>
          <p:spPr bwMode="auto">
            <a:xfrm>
              <a:off x="1406527" y="2981330"/>
              <a:ext cx="180975" cy="45085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91" name="Line 102"/>
            <p:cNvSpPr>
              <a:spLocks noChangeShapeType="1"/>
            </p:cNvSpPr>
            <p:nvPr/>
          </p:nvSpPr>
          <p:spPr bwMode="auto">
            <a:xfrm flipH="1">
              <a:off x="1406527" y="2981330"/>
              <a:ext cx="180975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92" name="Line 103"/>
            <p:cNvSpPr>
              <a:spLocks noChangeShapeType="1"/>
            </p:cNvSpPr>
            <p:nvPr/>
          </p:nvSpPr>
          <p:spPr bwMode="auto">
            <a:xfrm>
              <a:off x="1406527" y="2981330"/>
              <a:ext cx="180975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93" name="Rectangle 104"/>
            <p:cNvSpPr>
              <a:spLocks noChangeArrowheads="1"/>
            </p:cNvSpPr>
            <p:nvPr/>
          </p:nvSpPr>
          <p:spPr bwMode="auto">
            <a:xfrm>
              <a:off x="1406527" y="1712916"/>
              <a:ext cx="180975" cy="4508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94" name="Rectangle 105"/>
            <p:cNvSpPr>
              <a:spLocks noChangeArrowheads="1"/>
            </p:cNvSpPr>
            <p:nvPr/>
          </p:nvSpPr>
          <p:spPr bwMode="auto">
            <a:xfrm>
              <a:off x="1406527" y="1712916"/>
              <a:ext cx="180975" cy="45085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95" name="Line 106"/>
            <p:cNvSpPr>
              <a:spLocks noChangeShapeType="1"/>
            </p:cNvSpPr>
            <p:nvPr/>
          </p:nvSpPr>
          <p:spPr bwMode="auto">
            <a:xfrm flipH="1">
              <a:off x="1406527" y="1712916"/>
              <a:ext cx="180975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96" name="Line 107"/>
            <p:cNvSpPr>
              <a:spLocks noChangeShapeType="1"/>
            </p:cNvSpPr>
            <p:nvPr/>
          </p:nvSpPr>
          <p:spPr bwMode="auto">
            <a:xfrm>
              <a:off x="1406527" y="1712916"/>
              <a:ext cx="180975" cy="45085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97" name="Rectangle 108"/>
            <p:cNvSpPr>
              <a:spLocks noChangeArrowheads="1"/>
            </p:cNvSpPr>
            <p:nvPr/>
          </p:nvSpPr>
          <p:spPr bwMode="auto">
            <a:xfrm>
              <a:off x="417513" y="1722441"/>
              <a:ext cx="184150" cy="449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98" name="Rectangle 109"/>
            <p:cNvSpPr>
              <a:spLocks noChangeArrowheads="1"/>
            </p:cNvSpPr>
            <p:nvPr/>
          </p:nvSpPr>
          <p:spPr bwMode="auto">
            <a:xfrm>
              <a:off x="417513" y="1722441"/>
              <a:ext cx="184150" cy="44926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99" name="Line 110"/>
            <p:cNvSpPr>
              <a:spLocks noChangeShapeType="1"/>
            </p:cNvSpPr>
            <p:nvPr/>
          </p:nvSpPr>
          <p:spPr bwMode="auto">
            <a:xfrm flipH="1">
              <a:off x="417513" y="1722441"/>
              <a:ext cx="184150" cy="4492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00" name="Line 111"/>
            <p:cNvSpPr>
              <a:spLocks noChangeShapeType="1"/>
            </p:cNvSpPr>
            <p:nvPr/>
          </p:nvSpPr>
          <p:spPr bwMode="auto">
            <a:xfrm>
              <a:off x="417513" y="1722441"/>
              <a:ext cx="184150" cy="4492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01" name="Rectangle 112"/>
            <p:cNvSpPr>
              <a:spLocks noChangeArrowheads="1"/>
            </p:cNvSpPr>
            <p:nvPr/>
          </p:nvSpPr>
          <p:spPr bwMode="auto">
            <a:xfrm>
              <a:off x="417513" y="2987680"/>
              <a:ext cx="184150" cy="449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02" name="Rectangle 113"/>
            <p:cNvSpPr>
              <a:spLocks noChangeArrowheads="1"/>
            </p:cNvSpPr>
            <p:nvPr/>
          </p:nvSpPr>
          <p:spPr bwMode="auto">
            <a:xfrm>
              <a:off x="417513" y="2987680"/>
              <a:ext cx="184150" cy="44926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03" name="Line 114"/>
            <p:cNvSpPr>
              <a:spLocks noChangeShapeType="1"/>
            </p:cNvSpPr>
            <p:nvPr/>
          </p:nvSpPr>
          <p:spPr bwMode="auto">
            <a:xfrm flipH="1">
              <a:off x="417513" y="2987680"/>
              <a:ext cx="184150" cy="4492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04" name="Line 115"/>
            <p:cNvSpPr>
              <a:spLocks noChangeShapeType="1"/>
            </p:cNvSpPr>
            <p:nvPr/>
          </p:nvSpPr>
          <p:spPr bwMode="auto">
            <a:xfrm>
              <a:off x="417513" y="2987680"/>
              <a:ext cx="184150" cy="44926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05" name="Rectangle 116"/>
            <p:cNvSpPr>
              <a:spLocks noChangeArrowheads="1"/>
            </p:cNvSpPr>
            <p:nvPr/>
          </p:nvSpPr>
          <p:spPr bwMode="auto">
            <a:xfrm>
              <a:off x="2471741" y="2938468"/>
              <a:ext cx="285750" cy="5873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06" name="Rectangle 117"/>
            <p:cNvSpPr>
              <a:spLocks noChangeArrowheads="1"/>
            </p:cNvSpPr>
            <p:nvPr/>
          </p:nvSpPr>
          <p:spPr bwMode="auto">
            <a:xfrm>
              <a:off x="2471741" y="2938468"/>
              <a:ext cx="285750" cy="5873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07" name="Freeform 118"/>
            <p:cNvSpPr>
              <a:spLocks/>
            </p:cNvSpPr>
            <p:nvPr/>
          </p:nvSpPr>
          <p:spPr bwMode="auto">
            <a:xfrm>
              <a:off x="3068641" y="2592392"/>
              <a:ext cx="204788" cy="147638"/>
            </a:xfrm>
            <a:custGeom>
              <a:avLst/>
              <a:gdLst>
                <a:gd name="T0" fmla="*/ 2147483647 w 129"/>
                <a:gd name="T1" fmla="*/ 2147483647 h 93"/>
                <a:gd name="T2" fmla="*/ 2147483647 w 129"/>
                <a:gd name="T3" fmla="*/ 2147483647 h 93"/>
                <a:gd name="T4" fmla="*/ 2147483647 w 129"/>
                <a:gd name="T5" fmla="*/ 2147483647 h 93"/>
                <a:gd name="T6" fmla="*/ 2147483647 w 129"/>
                <a:gd name="T7" fmla="*/ 2147483647 h 93"/>
                <a:gd name="T8" fmla="*/ 2147483647 w 129"/>
                <a:gd name="T9" fmla="*/ 0 h 93"/>
                <a:gd name="T10" fmla="*/ 2147483647 w 129"/>
                <a:gd name="T11" fmla="*/ 0 h 93"/>
                <a:gd name="T12" fmla="*/ 2147483647 w 129"/>
                <a:gd name="T13" fmla="*/ 2147483647 h 93"/>
                <a:gd name="T14" fmla="*/ 2147483647 w 129"/>
                <a:gd name="T15" fmla="*/ 2147483647 h 93"/>
                <a:gd name="T16" fmla="*/ 0 w 129"/>
                <a:gd name="T17" fmla="*/ 2147483647 h 93"/>
                <a:gd name="T18" fmla="*/ 0 w 129"/>
                <a:gd name="T19" fmla="*/ 0 h 93"/>
                <a:gd name="T20" fmla="*/ 2147483647 w 129"/>
                <a:gd name="T21" fmla="*/ 0 h 93"/>
                <a:gd name="T22" fmla="*/ 2147483647 w 129"/>
                <a:gd name="T23" fmla="*/ 2147483647 h 93"/>
                <a:gd name="T24" fmla="*/ 2147483647 w 129"/>
                <a:gd name="T25" fmla="*/ 2147483647 h 93"/>
                <a:gd name="T26" fmla="*/ 2147483647 w 129"/>
                <a:gd name="T27" fmla="*/ 2147483647 h 93"/>
                <a:gd name="T28" fmla="*/ 2147483647 w 129"/>
                <a:gd name="T29" fmla="*/ 2147483647 h 93"/>
                <a:gd name="T30" fmla="*/ 2147483647 w 129"/>
                <a:gd name="T31" fmla="*/ 2147483647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93"/>
                <a:gd name="T50" fmla="*/ 129 w 129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93">
                  <a:moveTo>
                    <a:pt x="114" y="80"/>
                  </a:moveTo>
                  <a:lnTo>
                    <a:pt x="114" y="33"/>
                  </a:lnTo>
                  <a:lnTo>
                    <a:pt x="96" y="33"/>
                  </a:lnTo>
                  <a:lnTo>
                    <a:pt x="83" y="20"/>
                  </a:lnTo>
                  <a:lnTo>
                    <a:pt x="83" y="0"/>
                  </a:lnTo>
                  <a:lnTo>
                    <a:pt x="129" y="0"/>
                  </a:lnTo>
                  <a:lnTo>
                    <a:pt x="129" y="93"/>
                  </a:lnTo>
                  <a:lnTo>
                    <a:pt x="14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0"/>
                  </a:lnTo>
                  <a:lnTo>
                    <a:pt x="33" y="33"/>
                  </a:lnTo>
                  <a:lnTo>
                    <a:pt x="14" y="33"/>
                  </a:lnTo>
                  <a:lnTo>
                    <a:pt x="14" y="80"/>
                  </a:lnTo>
                  <a:lnTo>
                    <a:pt x="114" y="8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08" name="Freeform 119"/>
            <p:cNvSpPr>
              <a:spLocks/>
            </p:cNvSpPr>
            <p:nvPr/>
          </p:nvSpPr>
          <p:spPr bwMode="auto">
            <a:xfrm>
              <a:off x="3068641" y="2592392"/>
              <a:ext cx="204788" cy="147638"/>
            </a:xfrm>
            <a:custGeom>
              <a:avLst/>
              <a:gdLst>
                <a:gd name="T0" fmla="*/ 2147483647 w 129"/>
                <a:gd name="T1" fmla="*/ 2147483647 h 93"/>
                <a:gd name="T2" fmla="*/ 2147483647 w 129"/>
                <a:gd name="T3" fmla="*/ 2147483647 h 93"/>
                <a:gd name="T4" fmla="*/ 2147483647 w 129"/>
                <a:gd name="T5" fmla="*/ 2147483647 h 93"/>
                <a:gd name="T6" fmla="*/ 2147483647 w 129"/>
                <a:gd name="T7" fmla="*/ 2147483647 h 93"/>
                <a:gd name="T8" fmla="*/ 2147483647 w 129"/>
                <a:gd name="T9" fmla="*/ 0 h 93"/>
                <a:gd name="T10" fmla="*/ 2147483647 w 129"/>
                <a:gd name="T11" fmla="*/ 0 h 93"/>
                <a:gd name="T12" fmla="*/ 2147483647 w 129"/>
                <a:gd name="T13" fmla="*/ 2147483647 h 93"/>
                <a:gd name="T14" fmla="*/ 2147483647 w 129"/>
                <a:gd name="T15" fmla="*/ 2147483647 h 93"/>
                <a:gd name="T16" fmla="*/ 0 w 129"/>
                <a:gd name="T17" fmla="*/ 2147483647 h 93"/>
                <a:gd name="T18" fmla="*/ 0 w 129"/>
                <a:gd name="T19" fmla="*/ 0 h 93"/>
                <a:gd name="T20" fmla="*/ 2147483647 w 129"/>
                <a:gd name="T21" fmla="*/ 0 h 93"/>
                <a:gd name="T22" fmla="*/ 2147483647 w 129"/>
                <a:gd name="T23" fmla="*/ 2147483647 h 93"/>
                <a:gd name="T24" fmla="*/ 2147483647 w 129"/>
                <a:gd name="T25" fmla="*/ 2147483647 h 93"/>
                <a:gd name="T26" fmla="*/ 2147483647 w 129"/>
                <a:gd name="T27" fmla="*/ 2147483647 h 93"/>
                <a:gd name="T28" fmla="*/ 2147483647 w 129"/>
                <a:gd name="T29" fmla="*/ 2147483647 h 93"/>
                <a:gd name="T30" fmla="*/ 2147483647 w 129"/>
                <a:gd name="T31" fmla="*/ 2147483647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93"/>
                <a:gd name="T50" fmla="*/ 129 w 129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93">
                  <a:moveTo>
                    <a:pt x="114" y="80"/>
                  </a:moveTo>
                  <a:lnTo>
                    <a:pt x="114" y="33"/>
                  </a:lnTo>
                  <a:lnTo>
                    <a:pt x="96" y="33"/>
                  </a:lnTo>
                  <a:lnTo>
                    <a:pt x="83" y="20"/>
                  </a:lnTo>
                  <a:lnTo>
                    <a:pt x="83" y="0"/>
                  </a:lnTo>
                  <a:lnTo>
                    <a:pt x="129" y="0"/>
                  </a:lnTo>
                  <a:lnTo>
                    <a:pt x="129" y="93"/>
                  </a:lnTo>
                  <a:lnTo>
                    <a:pt x="14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0"/>
                  </a:lnTo>
                  <a:lnTo>
                    <a:pt x="33" y="33"/>
                  </a:lnTo>
                  <a:lnTo>
                    <a:pt x="14" y="33"/>
                  </a:lnTo>
                  <a:lnTo>
                    <a:pt x="14" y="80"/>
                  </a:lnTo>
                  <a:lnTo>
                    <a:pt x="114" y="8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09" name="Rectangle 120"/>
            <p:cNvSpPr>
              <a:spLocks noChangeArrowheads="1"/>
            </p:cNvSpPr>
            <p:nvPr/>
          </p:nvSpPr>
          <p:spPr bwMode="auto">
            <a:xfrm>
              <a:off x="3090866" y="2644780"/>
              <a:ext cx="158750" cy="746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10" name="Line 121"/>
            <p:cNvSpPr>
              <a:spLocks noChangeShapeType="1"/>
            </p:cNvSpPr>
            <p:nvPr/>
          </p:nvSpPr>
          <p:spPr bwMode="auto">
            <a:xfrm flipV="1">
              <a:off x="3090866" y="2644780"/>
              <a:ext cx="158750" cy="746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11" name="Line 122"/>
            <p:cNvSpPr>
              <a:spLocks noChangeShapeType="1"/>
            </p:cNvSpPr>
            <p:nvPr/>
          </p:nvSpPr>
          <p:spPr bwMode="auto">
            <a:xfrm flipH="1" flipV="1">
              <a:off x="3090866" y="2644780"/>
              <a:ext cx="158750" cy="746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12" name="Freeform 123"/>
            <p:cNvSpPr>
              <a:spLocks/>
            </p:cNvSpPr>
            <p:nvPr/>
          </p:nvSpPr>
          <p:spPr bwMode="auto">
            <a:xfrm>
              <a:off x="3068641" y="2405067"/>
              <a:ext cx="204788" cy="144463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0 w 129"/>
                <a:gd name="T11" fmla="*/ 2147483647 h 91"/>
                <a:gd name="T12" fmla="*/ 0 w 129"/>
                <a:gd name="T13" fmla="*/ 0 h 91"/>
                <a:gd name="T14" fmla="*/ 2147483647 w 129"/>
                <a:gd name="T15" fmla="*/ 0 h 91"/>
                <a:gd name="T16" fmla="*/ 2147483647 w 129"/>
                <a:gd name="T17" fmla="*/ 0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2147483647 w 129"/>
                <a:gd name="T31" fmla="*/ 21474836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91"/>
                <a:gd name="T50" fmla="*/ 129 w 129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91">
                  <a:moveTo>
                    <a:pt x="14" y="13"/>
                  </a:moveTo>
                  <a:lnTo>
                    <a:pt x="14" y="58"/>
                  </a:lnTo>
                  <a:lnTo>
                    <a:pt x="33" y="58"/>
                  </a:lnTo>
                  <a:lnTo>
                    <a:pt x="45" y="73"/>
                  </a:lnTo>
                  <a:lnTo>
                    <a:pt x="45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29" y="91"/>
                  </a:lnTo>
                  <a:lnTo>
                    <a:pt x="83" y="91"/>
                  </a:lnTo>
                  <a:lnTo>
                    <a:pt x="83" y="73"/>
                  </a:lnTo>
                  <a:lnTo>
                    <a:pt x="96" y="58"/>
                  </a:lnTo>
                  <a:lnTo>
                    <a:pt x="114" y="58"/>
                  </a:lnTo>
                  <a:lnTo>
                    <a:pt x="114" y="13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13" name="Freeform 124"/>
            <p:cNvSpPr>
              <a:spLocks/>
            </p:cNvSpPr>
            <p:nvPr/>
          </p:nvSpPr>
          <p:spPr bwMode="auto">
            <a:xfrm>
              <a:off x="3068641" y="2405067"/>
              <a:ext cx="204788" cy="144463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0 w 129"/>
                <a:gd name="T11" fmla="*/ 2147483647 h 91"/>
                <a:gd name="T12" fmla="*/ 0 w 129"/>
                <a:gd name="T13" fmla="*/ 0 h 91"/>
                <a:gd name="T14" fmla="*/ 2147483647 w 129"/>
                <a:gd name="T15" fmla="*/ 0 h 91"/>
                <a:gd name="T16" fmla="*/ 2147483647 w 129"/>
                <a:gd name="T17" fmla="*/ 0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2147483647 w 129"/>
                <a:gd name="T31" fmla="*/ 21474836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91"/>
                <a:gd name="T50" fmla="*/ 129 w 129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91">
                  <a:moveTo>
                    <a:pt x="14" y="13"/>
                  </a:moveTo>
                  <a:lnTo>
                    <a:pt x="14" y="58"/>
                  </a:lnTo>
                  <a:lnTo>
                    <a:pt x="33" y="58"/>
                  </a:lnTo>
                  <a:lnTo>
                    <a:pt x="45" y="73"/>
                  </a:lnTo>
                  <a:lnTo>
                    <a:pt x="45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29" y="91"/>
                  </a:lnTo>
                  <a:lnTo>
                    <a:pt x="83" y="91"/>
                  </a:lnTo>
                  <a:lnTo>
                    <a:pt x="83" y="73"/>
                  </a:lnTo>
                  <a:lnTo>
                    <a:pt x="96" y="58"/>
                  </a:lnTo>
                  <a:lnTo>
                    <a:pt x="114" y="58"/>
                  </a:lnTo>
                  <a:lnTo>
                    <a:pt x="114" y="13"/>
                  </a:lnTo>
                  <a:lnTo>
                    <a:pt x="14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14" name="Rectangle 125"/>
            <p:cNvSpPr>
              <a:spLocks noChangeArrowheads="1"/>
            </p:cNvSpPr>
            <p:nvPr/>
          </p:nvSpPr>
          <p:spPr bwMode="auto">
            <a:xfrm>
              <a:off x="3090866" y="2425704"/>
              <a:ext cx="158750" cy="7143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15" name="Line 126"/>
            <p:cNvSpPr>
              <a:spLocks noChangeShapeType="1"/>
            </p:cNvSpPr>
            <p:nvPr/>
          </p:nvSpPr>
          <p:spPr bwMode="auto">
            <a:xfrm flipH="1">
              <a:off x="3090866" y="2425704"/>
              <a:ext cx="158750" cy="71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16" name="Line 127"/>
            <p:cNvSpPr>
              <a:spLocks noChangeShapeType="1"/>
            </p:cNvSpPr>
            <p:nvPr/>
          </p:nvSpPr>
          <p:spPr bwMode="auto">
            <a:xfrm>
              <a:off x="3090866" y="2425704"/>
              <a:ext cx="158750" cy="71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17" name="Freeform 128"/>
            <p:cNvSpPr>
              <a:spLocks/>
            </p:cNvSpPr>
            <p:nvPr/>
          </p:nvSpPr>
          <p:spPr bwMode="auto">
            <a:xfrm>
              <a:off x="3886205" y="2405067"/>
              <a:ext cx="201613" cy="144463"/>
            </a:xfrm>
            <a:custGeom>
              <a:avLst/>
              <a:gdLst>
                <a:gd name="T0" fmla="*/ 2147483647 w 127"/>
                <a:gd name="T1" fmla="*/ 2147483647 h 91"/>
                <a:gd name="T2" fmla="*/ 2147483647 w 127"/>
                <a:gd name="T3" fmla="*/ 2147483647 h 91"/>
                <a:gd name="T4" fmla="*/ 2147483647 w 127"/>
                <a:gd name="T5" fmla="*/ 2147483647 h 91"/>
                <a:gd name="T6" fmla="*/ 2147483647 w 127"/>
                <a:gd name="T7" fmla="*/ 2147483647 h 91"/>
                <a:gd name="T8" fmla="*/ 2147483647 w 127"/>
                <a:gd name="T9" fmla="*/ 2147483647 h 91"/>
                <a:gd name="T10" fmla="*/ 0 w 127"/>
                <a:gd name="T11" fmla="*/ 2147483647 h 91"/>
                <a:gd name="T12" fmla="*/ 0 w 127"/>
                <a:gd name="T13" fmla="*/ 0 h 91"/>
                <a:gd name="T14" fmla="*/ 2147483647 w 127"/>
                <a:gd name="T15" fmla="*/ 0 h 91"/>
                <a:gd name="T16" fmla="*/ 2147483647 w 127"/>
                <a:gd name="T17" fmla="*/ 0 h 91"/>
                <a:gd name="T18" fmla="*/ 2147483647 w 127"/>
                <a:gd name="T19" fmla="*/ 2147483647 h 91"/>
                <a:gd name="T20" fmla="*/ 2147483647 w 127"/>
                <a:gd name="T21" fmla="*/ 2147483647 h 91"/>
                <a:gd name="T22" fmla="*/ 2147483647 w 127"/>
                <a:gd name="T23" fmla="*/ 2147483647 h 91"/>
                <a:gd name="T24" fmla="*/ 2147483647 w 127"/>
                <a:gd name="T25" fmla="*/ 2147483647 h 91"/>
                <a:gd name="T26" fmla="*/ 2147483647 w 127"/>
                <a:gd name="T27" fmla="*/ 2147483647 h 91"/>
                <a:gd name="T28" fmla="*/ 2147483647 w 127"/>
                <a:gd name="T29" fmla="*/ 2147483647 h 91"/>
                <a:gd name="T30" fmla="*/ 2147483647 w 127"/>
                <a:gd name="T31" fmla="*/ 21474836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91"/>
                <a:gd name="T50" fmla="*/ 127 w 127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91">
                  <a:moveTo>
                    <a:pt x="13" y="13"/>
                  </a:moveTo>
                  <a:lnTo>
                    <a:pt x="13" y="58"/>
                  </a:lnTo>
                  <a:lnTo>
                    <a:pt x="31" y="58"/>
                  </a:lnTo>
                  <a:lnTo>
                    <a:pt x="44" y="71"/>
                  </a:lnTo>
                  <a:lnTo>
                    <a:pt x="4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27" y="91"/>
                  </a:lnTo>
                  <a:lnTo>
                    <a:pt x="84" y="91"/>
                  </a:lnTo>
                  <a:lnTo>
                    <a:pt x="84" y="71"/>
                  </a:lnTo>
                  <a:lnTo>
                    <a:pt x="96" y="58"/>
                  </a:lnTo>
                  <a:lnTo>
                    <a:pt x="115" y="58"/>
                  </a:lnTo>
                  <a:lnTo>
                    <a:pt x="115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18" name="Freeform 129"/>
            <p:cNvSpPr>
              <a:spLocks/>
            </p:cNvSpPr>
            <p:nvPr/>
          </p:nvSpPr>
          <p:spPr bwMode="auto">
            <a:xfrm>
              <a:off x="3886205" y="2405067"/>
              <a:ext cx="201613" cy="144463"/>
            </a:xfrm>
            <a:custGeom>
              <a:avLst/>
              <a:gdLst>
                <a:gd name="T0" fmla="*/ 2147483647 w 127"/>
                <a:gd name="T1" fmla="*/ 2147483647 h 91"/>
                <a:gd name="T2" fmla="*/ 2147483647 w 127"/>
                <a:gd name="T3" fmla="*/ 2147483647 h 91"/>
                <a:gd name="T4" fmla="*/ 2147483647 w 127"/>
                <a:gd name="T5" fmla="*/ 2147483647 h 91"/>
                <a:gd name="T6" fmla="*/ 2147483647 w 127"/>
                <a:gd name="T7" fmla="*/ 2147483647 h 91"/>
                <a:gd name="T8" fmla="*/ 2147483647 w 127"/>
                <a:gd name="T9" fmla="*/ 2147483647 h 91"/>
                <a:gd name="T10" fmla="*/ 0 w 127"/>
                <a:gd name="T11" fmla="*/ 2147483647 h 91"/>
                <a:gd name="T12" fmla="*/ 0 w 127"/>
                <a:gd name="T13" fmla="*/ 0 h 91"/>
                <a:gd name="T14" fmla="*/ 2147483647 w 127"/>
                <a:gd name="T15" fmla="*/ 0 h 91"/>
                <a:gd name="T16" fmla="*/ 2147483647 w 127"/>
                <a:gd name="T17" fmla="*/ 0 h 91"/>
                <a:gd name="T18" fmla="*/ 2147483647 w 127"/>
                <a:gd name="T19" fmla="*/ 2147483647 h 91"/>
                <a:gd name="T20" fmla="*/ 2147483647 w 127"/>
                <a:gd name="T21" fmla="*/ 2147483647 h 91"/>
                <a:gd name="T22" fmla="*/ 2147483647 w 127"/>
                <a:gd name="T23" fmla="*/ 2147483647 h 91"/>
                <a:gd name="T24" fmla="*/ 2147483647 w 127"/>
                <a:gd name="T25" fmla="*/ 2147483647 h 91"/>
                <a:gd name="T26" fmla="*/ 2147483647 w 127"/>
                <a:gd name="T27" fmla="*/ 2147483647 h 91"/>
                <a:gd name="T28" fmla="*/ 2147483647 w 127"/>
                <a:gd name="T29" fmla="*/ 2147483647 h 91"/>
                <a:gd name="T30" fmla="*/ 2147483647 w 127"/>
                <a:gd name="T31" fmla="*/ 21474836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91"/>
                <a:gd name="T50" fmla="*/ 127 w 127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91">
                  <a:moveTo>
                    <a:pt x="13" y="13"/>
                  </a:moveTo>
                  <a:lnTo>
                    <a:pt x="13" y="58"/>
                  </a:lnTo>
                  <a:lnTo>
                    <a:pt x="31" y="58"/>
                  </a:lnTo>
                  <a:lnTo>
                    <a:pt x="44" y="71"/>
                  </a:lnTo>
                  <a:lnTo>
                    <a:pt x="44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27" y="91"/>
                  </a:lnTo>
                  <a:lnTo>
                    <a:pt x="84" y="91"/>
                  </a:lnTo>
                  <a:lnTo>
                    <a:pt x="84" y="71"/>
                  </a:lnTo>
                  <a:lnTo>
                    <a:pt x="96" y="58"/>
                  </a:lnTo>
                  <a:lnTo>
                    <a:pt x="115" y="58"/>
                  </a:lnTo>
                  <a:lnTo>
                    <a:pt x="115" y="13"/>
                  </a:lnTo>
                  <a:lnTo>
                    <a:pt x="13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19" name="Rectangle 130"/>
            <p:cNvSpPr>
              <a:spLocks noChangeArrowheads="1"/>
            </p:cNvSpPr>
            <p:nvPr/>
          </p:nvSpPr>
          <p:spPr bwMode="auto">
            <a:xfrm>
              <a:off x="3906842" y="2425704"/>
              <a:ext cx="161925" cy="7143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20" name="Line 131"/>
            <p:cNvSpPr>
              <a:spLocks noChangeShapeType="1"/>
            </p:cNvSpPr>
            <p:nvPr/>
          </p:nvSpPr>
          <p:spPr bwMode="auto">
            <a:xfrm flipH="1">
              <a:off x="3906842" y="2425704"/>
              <a:ext cx="161925" cy="71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21" name="Line 132"/>
            <p:cNvSpPr>
              <a:spLocks noChangeShapeType="1"/>
            </p:cNvSpPr>
            <p:nvPr/>
          </p:nvSpPr>
          <p:spPr bwMode="auto">
            <a:xfrm>
              <a:off x="3906842" y="2425704"/>
              <a:ext cx="161925" cy="71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22" name="Freeform 133"/>
            <p:cNvSpPr>
              <a:spLocks/>
            </p:cNvSpPr>
            <p:nvPr/>
          </p:nvSpPr>
          <p:spPr bwMode="auto">
            <a:xfrm>
              <a:off x="3886205" y="2592392"/>
              <a:ext cx="201613" cy="147638"/>
            </a:xfrm>
            <a:custGeom>
              <a:avLst/>
              <a:gdLst>
                <a:gd name="T0" fmla="*/ 2147483647 w 127"/>
                <a:gd name="T1" fmla="*/ 2147483647 h 93"/>
                <a:gd name="T2" fmla="*/ 2147483647 w 127"/>
                <a:gd name="T3" fmla="*/ 2147483647 h 93"/>
                <a:gd name="T4" fmla="*/ 2147483647 w 127"/>
                <a:gd name="T5" fmla="*/ 2147483647 h 93"/>
                <a:gd name="T6" fmla="*/ 2147483647 w 127"/>
                <a:gd name="T7" fmla="*/ 2147483647 h 93"/>
                <a:gd name="T8" fmla="*/ 2147483647 w 127"/>
                <a:gd name="T9" fmla="*/ 0 h 93"/>
                <a:gd name="T10" fmla="*/ 2147483647 w 127"/>
                <a:gd name="T11" fmla="*/ 0 h 93"/>
                <a:gd name="T12" fmla="*/ 2147483647 w 127"/>
                <a:gd name="T13" fmla="*/ 2147483647 h 93"/>
                <a:gd name="T14" fmla="*/ 2147483647 w 127"/>
                <a:gd name="T15" fmla="*/ 2147483647 h 93"/>
                <a:gd name="T16" fmla="*/ 0 w 127"/>
                <a:gd name="T17" fmla="*/ 2147483647 h 93"/>
                <a:gd name="T18" fmla="*/ 0 w 127"/>
                <a:gd name="T19" fmla="*/ 0 h 93"/>
                <a:gd name="T20" fmla="*/ 2147483647 w 127"/>
                <a:gd name="T21" fmla="*/ 0 h 93"/>
                <a:gd name="T22" fmla="*/ 2147483647 w 127"/>
                <a:gd name="T23" fmla="*/ 2147483647 h 93"/>
                <a:gd name="T24" fmla="*/ 2147483647 w 127"/>
                <a:gd name="T25" fmla="*/ 2147483647 h 93"/>
                <a:gd name="T26" fmla="*/ 2147483647 w 127"/>
                <a:gd name="T27" fmla="*/ 2147483647 h 93"/>
                <a:gd name="T28" fmla="*/ 2147483647 w 127"/>
                <a:gd name="T29" fmla="*/ 2147483647 h 93"/>
                <a:gd name="T30" fmla="*/ 2147483647 w 127"/>
                <a:gd name="T31" fmla="*/ 2147483647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93"/>
                <a:gd name="T50" fmla="*/ 127 w 127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93">
                  <a:moveTo>
                    <a:pt x="115" y="80"/>
                  </a:moveTo>
                  <a:lnTo>
                    <a:pt x="115" y="33"/>
                  </a:lnTo>
                  <a:lnTo>
                    <a:pt x="96" y="33"/>
                  </a:lnTo>
                  <a:lnTo>
                    <a:pt x="84" y="20"/>
                  </a:lnTo>
                  <a:lnTo>
                    <a:pt x="84" y="0"/>
                  </a:lnTo>
                  <a:lnTo>
                    <a:pt x="127" y="0"/>
                  </a:lnTo>
                  <a:lnTo>
                    <a:pt x="127" y="93"/>
                  </a:lnTo>
                  <a:lnTo>
                    <a:pt x="13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31" y="33"/>
                  </a:lnTo>
                  <a:lnTo>
                    <a:pt x="13" y="33"/>
                  </a:lnTo>
                  <a:lnTo>
                    <a:pt x="13" y="80"/>
                  </a:lnTo>
                  <a:lnTo>
                    <a:pt x="115" y="8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23" name="Freeform 134"/>
            <p:cNvSpPr>
              <a:spLocks/>
            </p:cNvSpPr>
            <p:nvPr/>
          </p:nvSpPr>
          <p:spPr bwMode="auto">
            <a:xfrm>
              <a:off x="3886205" y="2592392"/>
              <a:ext cx="201613" cy="147638"/>
            </a:xfrm>
            <a:custGeom>
              <a:avLst/>
              <a:gdLst>
                <a:gd name="T0" fmla="*/ 2147483647 w 127"/>
                <a:gd name="T1" fmla="*/ 2147483647 h 93"/>
                <a:gd name="T2" fmla="*/ 2147483647 w 127"/>
                <a:gd name="T3" fmla="*/ 2147483647 h 93"/>
                <a:gd name="T4" fmla="*/ 2147483647 w 127"/>
                <a:gd name="T5" fmla="*/ 2147483647 h 93"/>
                <a:gd name="T6" fmla="*/ 2147483647 w 127"/>
                <a:gd name="T7" fmla="*/ 2147483647 h 93"/>
                <a:gd name="T8" fmla="*/ 2147483647 w 127"/>
                <a:gd name="T9" fmla="*/ 0 h 93"/>
                <a:gd name="T10" fmla="*/ 2147483647 w 127"/>
                <a:gd name="T11" fmla="*/ 0 h 93"/>
                <a:gd name="T12" fmla="*/ 2147483647 w 127"/>
                <a:gd name="T13" fmla="*/ 2147483647 h 93"/>
                <a:gd name="T14" fmla="*/ 2147483647 w 127"/>
                <a:gd name="T15" fmla="*/ 2147483647 h 93"/>
                <a:gd name="T16" fmla="*/ 0 w 127"/>
                <a:gd name="T17" fmla="*/ 2147483647 h 93"/>
                <a:gd name="T18" fmla="*/ 0 w 127"/>
                <a:gd name="T19" fmla="*/ 0 h 93"/>
                <a:gd name="T20" fmla="*/ 2147483647 w 127"/>
                <a:gd name="T21" fmla="*/ 0 h 93"/>
                <a:gd name="T22" fmla="*/ 2147483647 w 127"/>
                <a:gd name="T23" fmla="*/ 2147483647 h 93"/>
                <a:gd name="T24" fmla="*/ 2147483647 w 127"/>
                <a:gd name="T25" fmla="*/ 2147483647 h 93"/>
                <a:gd name="T26" fmla="*/ 2147483647 w 127"/>
                <a:gd name="T27" fmla="*/ 2147483647 h 93"/>
                <a:gd name="T28" fmla="*/ 2147483647 w 127"/>
                <a:gd name="T29" fmla="*/ 2147483647 h 93"/>
                <a:gd name="T30" fmla="*/ 2147483647 w 127"/>
                <a:gd name="T31" fmla="*/ 2147483647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93"/>
                <a:gd name="T50" fmla="*/ 127 w 127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93">
                  <a:moveTo>
                    <a:pt x="115" y="80"/>
                  </a:moveTo>
                  <a:lnTo>
                    <a:pt x="115" y="33"/>
                  </a:lnTo>
                  <a:lnTo>
                    <a:pt x="96" y="33"/>
                  </a:lnTo>
                  <a:lnTo>
                    <a:pt x="84" y="20"/>
                  </a:lnTo>
                  <a:lnTo>
                    <a:pt x="84" y="0"/>
                  </a:lnTo>
                  <a:lnTo>
                    <a:pt x="127" y="0"/>
                  </a:lnTo>
                  <a:lnTo>
                    <a:pt x="127" y="93"/>
                  </a:lnTo>
                  <a:lnTo>
                    <a:pt x="13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31" y="33"/>
                  </a:lnTo>
                  <a:lnTo>
                    <a:pt x="13" y="33"/>
                  </a:lnTo>
                  <a:lnTo>
                    <a:pt x="13" y="80"/>
                  </a:lnTo>
                  <a:lnTo>
                    <a:pt x="115" y="8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24" name="Rectangle 135"/>
            <p:cNvSpPr>
              <a:spLocks noChangeArrowheads="1"/>
            </p:cNvSpPr>
            <p:nvPr/>
          </p:nvSpPr>
          <p:spPr bwMode="auto">
            <a:xfrm>
              <a:off x="3906842" y="2644780"/>
              <a:ext cx="161925" cy="746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25" name="Line 136"/>
            <p:cNvSpPr>
              <a:spLocks noChangeShapeType="1"/>
            </p:cNvSpPr>
            <p:nvPr/>
          </p:nvSpPr>
          <p:spPr bwMode="auto">
            <a:xfrm flipV="1">
              <a:off x="3906842" y="2644780"/>
              <a:ext cx="161925" cy="746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26" name="Line 137"/>
            <p:cNvSpPr>
              <a:spLocks noChangeShapeType="1"/>
            </p:cNvSpPr>
            <p:nvPr/>
          </p:nvSpPr>
          <p:spPr bwMode="auto">
            <a:xfrm flipH="1" flipV="1">
              <a:off x="3906842" y="2644780"/>
              <a:ext cx="161925" cy="746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27" name="Freeform 138"/>
            <p:cNvSpPr>
              <a:spLocks/>
            </p:cNvSpPr>
            <p:nvPr/>
          </p:nvSpPr>
          <p:spPr bwMode="auto">
            <a:xfrm>
              <a:off x="3705230" y="2503492"/>
              <a:ext cx="654051" cy="53975"/>
            </a:xfrm>
            <a:custGeom>
              <a:avLst/>
              <a:gdLst>
                <a:gd name="T0" fmla="*/ 2147483647 w 412"/>
                <a:gd name="T1" fmla="*/ 2147483647 h 34"/>
                <a:gd name="T2" fmla="*/ 2147483647 w 412"/>
                <a:gd name="T3" fmla="*/ 2147483647 h 34"/>
                <a:gd name="T4" fmla="*/ 2147483647 w 412"/>
                <a:gd name="T5" fmla="*/ 0 h 34"/>
                <a:gd name="T6" fmla="*/ 2147483647 w 412"/>
                <a:gd name="T7" fmla="*/ 0 h 34"/>
                <a:gd name="T8" fmla="*/ 2147483647 w 412"/>
                <a:gd name="T9" fmla="*/ 2147483647 h 34"/>
                <a:gd name="T10" fmla="*/ 0 w 412"/>
                <a:gd name="T11" fmla="*/ 2147483647 h 34"/>
                <a:gd name="T12" fmla="*/ 0 w 412"/>
                <a:gd name="T13" fmla="*/ 0 h 34"/>
                <a:gd name="T14" fmla="*/ 2147483647 w 412"/>
                <a:gd name="T15" fmla="*/ 0 h 34"/>
                <a:gd name="T16" fmla="*/ 2147483647 w 412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34"/>
                <a:gd name="T29" fmla="*/ 412 w 41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34">
                  <a:moveTo>
                    <a:pt x="25" y="31"/>
                  </a:moveTo>
                  <a:lnTo>
                    <a:pt x="387" y="31"/>
                  </a:lnTo>
                  <a:lnTo>
                    <a:pt x="387" y="0"/>
                  </a:lnTo>
                  <a:lnTo>
                    <a:pt x="412" y="0"/>
                  </a:lnTo>
                  <a:lnTo>
                    <a:pt x="41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28" name="Freeform 139"/>
            <p:cNvSpPr>
              <a:spLocks/>
            </p:cNvSpPr>
            <p:nvPr/>
          </p:nvSpPr>
          <p:spPr bwMode="auto">
            <a:xfrm>
              <a:off x="3705230" y="2503492"/>
              <a:ext cx="654051" cy="53975"/>
            </a:xfrm>
            <a:custGeom>
              <a:avLst/>
              <a:gdLst>
                <a:gd name="T0" fmla="*/ 2147483647 w 412"/>
                <a:gd name="T1" fmla="*/ 2147483647 h 34"/>
                <a:gd name="T2" fmla="*/ 2147483647 w 412"/>
                <a:gd name="T3" fmla="*/ 2147483647 h 34"/>
                <a:gd name="T4" fmla="*/ 2147483647 w 412"/>
                <a:gd name="T5" fmla="*/ 0 h 34"/>
                <a:gd name="T6" fmla="*/ 2147483647 w 412"/>
                <a:gd name="T7" fmla="*/ 0 h 34"/>
                <a:gd name="T8" fmla="*/ 2147483647 w 412"/>
                <a:gd name="T9" fmla="*/ 2147483647 h 34"/>
                <a:gd name="T10" fmla="*/ 0 w 412"/>
                <a:gd name="T11" fmla="*/ 2147483647 h 34"/>
                <a:gd name="T12" fmla="*/ 0 w 412"/>
                <a:gd name="T13" fmla="*/ 0 h 34"/>
                <a:gd name="T14" fmla="*/ 2147483647 w 412"/>
                <a:gd name="T15" fmla="*/ 0 h 34"/>
                <a:gd name="T16" fmla="*/ 2147483647 w 412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34"/>
                <a:gd name="T29" fmla="*/ 412 w 41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34">
                  <a:moveTo>
                    <a:pt x="25" y="31"/>
                  </a:moveTo>
                  <a:lnTo>
                    <a:pt x="387" y="31"/>
                  </a:lnTo>
                  <a:lnTo>
                    <a:pt x="387" y="0"/>
                  </a:lnTo>
                  <a:lnTo>
                    <a:pt x="412" y="0"/>
                  </a:lnTo>
                  <a:lnTo>
                    <a:pt x="412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29" name="Freeform 140"/>
            <p:cNvSpPr>
              <a:spLocks/>
            </p:cNvSpPr>
            <p:nvPr/>
          </p:nvSpPr>
          <p:spPr bwMode="auto">
            <a:xfrm>
              <a:off x="3705230" y="2587630"/>
              <a:ext cx="654051" cy="53975"/>
            </a:xfrm>
            <a:custGeom>
              <a:avLst/>
              <a:gdLst>
                <a:gd name="T0" fmla="*/ 0 w 412"/>
                <a:gd name="T1" fmla="*/ 0 h 34"/>
                <a:gd name="T2" fmla="*/ 2147483647 w 412"/>
                <a:gd name="T3" fmla="*/ 0 h 34"/>
                <a:gd name="T4" fmla="*/ 2147483647 w 412"/>
                <a:gd name="T5" fmla="*/ 2147483647 h 34"/>
                <a:gd name="T6" fmla="*/ 2147483647 w 412"/>
                <a:gd name="T7" fmla="*/ 2147483647 h 34"/>
                <a:gd name="T8" fmla="*/ 2147483647 w 412"/>
                <a:gd name="T9" fmla="*/ 2147483647 h 34"/>
                <a:gd name="T10" fmla="*/ 2147483647 w 412"/>
                <a:gd name="T11" fmla="*/ 2147483647 h 34"/>
                <a:gd name="T12" fmla="*/ 2147483647 w 412"/>
                <a:gd name="T13" fmla="*/ 2147483647 h 34"/>
                <a:gd name="T14" fmla="*/ 0 w 412"/>
                <a:gd name="T15" fmla="*/ 2147483647 h 34"/>
                <a:gd name="T16" fmla="*/ 0 w 412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34"/>
                <a:gd name="T29" fmla="*/ 412 w 41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34">
                  <a:moveTo>
                    <a:pt x="0" y="0"/>
                  </a:moveTo>
                  <a:lnTo>
                    <a:pt x="412" y="0"/>
                  </a:lnTo>
                  <a:lnTo>
                    <a:pt x="412" y="34"/>
                  </a:lnTo>
                  <a:lnTo>
                    <a:pt x="387" y="34"/>
                  </a:lnTo>
                  <a:lnTo>
                    <a:pt x="387" y="3"/>
                  </a:lnTo>
                  <a:lnTo>
                    <a:pt x="25" y="3"/>
                  </a:ln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30" name="Freeform 141"/>
            <p:cNvSpPr>
              <a:spLocks/>
            </p:cNvSpPr>
            <p:nvPr/>
          </p:nvSpPr>
          <p:spPr bwMode="auto">
            <a:xfrm>
              <a:off x="3705230" y="2587630"/>
              <a:ext cx="654051" cy="53975"/>
            </a:xfrm>
            <a:custGeom>
              <a:avLst/>
              <a:gdLst>
                <a:gd name="T0" fmla="*/ 0 w 412"/>
                <a:gd name="T1" fmla="*/ 0 h 34"/>
                <a:gd name="T2" fmla="*/ 2147483647 w 412"/>
                <a:gd name="T3" fmla="*/ 0 h 34"/>
                <a:gd name="T4" fmla="*/ 2147483647 w 412"/>
                <a:gd name="T5" fmla="*/ 2147483647 h 34"/>
                <a:gd name="T6" fmla="*/ 2147483647 w 412"/>
                <a:gd name="T7" fmla="*/ 2147483647 h 34"/>
                <a:gd name="T8" fmla="*/ 2147483647 w 412"/>
                <a:gd name="T9" fmla="*/ 2147483647 h 34"/>
                <a:gd name="T10" fmla="*/ 2147483647 w 412"/>
                <a:gd name="T11" fmla="*/ 2147483647 h 34"/>
                <a:gd name="T12" fmla="*/ 2147483647 w 412"/>
                <a:gd name="T13" fmla="*/ 2147483647 h 34"/>
                <a:gd name="T14" fmla="*/ 0 w 412"/>
                <a:gd name="T15" fmla="*/ 2147483647 h 34"/>
                <a:gd name="T16" fmla="*/ 0 w 412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2"/>
                <a:gd name="T28" fmla="*/ 0 h 34"/>
                <a:gd name="T29" fmla="*/ 412 w 412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2" h="34">
                  <a:moveTo>
                    <a:pt x="0" y="0"/>
                  </a:moveTo>
                  <a:lnTo>
                    <a:pt x="412" y="0"/>
                  </a:lnTo>
                  <a:lnTo>
                    <a:pt x="412" y="34"/>
                  </a:lnTo>
                  <a:lnTo>
                    <a:pt x="387" y="34"/>
                  </a:lnTo>
                  <a:lnTo>
                    <a:pt x="387" y="3"/>
                  </a:lnTo>
                  <a:lnTo>
                    <a:pt x="25" y="3"/>
                  </a:ln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31" name="Freeform 142"/>
            <p:cNvSpPr>
              <a:spLocks/>
            </p:cNvSpPr>
            <p:nvPr/>
          </p:nvSpPr>
          <p:spPr bwMode="auto">
            <a:xfrm>
              <a:off x="2308228" y="2644780"/>
              <a:ext cx="163513" cy="201613"/>
            </a:xfrm>
            <a:custGeom>
              <a:avLst/>
              <a:gdLst>
                <a:gd name="T0" fmla="*/ 2147483647 w 103"/>
                <a:gd name="T1" fmla="*/ 2147483647 h 127"/>
                <a:gd name="T2" fmla="*/ 2147483647 w 103"/>
                <a:gd name="T3" fmla="*/ 2147483647 h 127"/>
                <a:gd name="T4" fmla="*/ 2147483647 w 103"/>
                <a:gd name="T5" fmla="*/ 2147483647 h 127"/>
                <a:gd name="T6" fmla="*/ 2147483647 w 103"/>
                <a:gd name="T7" fmla="*/ 2147483647 h 127"/>
                <a:gd name="T8" fmla="*/ 2147483647 w 103"/>
                <a:gd name="T9" fmla="*/ 0 h 127"/>
                <a:gd name="T10" fmla="*/ 2147483647 w 103"/>
                <a:gd name="T11" fmla="*/ 0 h 127"/>
                <a:gd name="T12" fmla="*/ 2147483647 w 103"/>
                <a:gd name="T13" fmla="*/ 2147483647 h 127"/>
                <a:gd name="T14" fmla="*/ 0 w 103"/>
                <a:gd name="T15" fmla="*/ 2147483647 h 127"/>
                <a:gd name="T16" fmla="*/ 0 w 103"/>
                <a:gd name="T17" fmla="*/ 0 h 127"/>
                <a:gd name="T18" fmla="*/ 2147483647 w 103"/>
                <a:gd name="T19" fmla="*/ 0 h 127"/>
                <a:gd name="T20" fmla="*/ 2147483647 w 103"/>
                <a:gd name="T21" fmla="*/ 2147483647 h 127"/>
                <a:gd name="T22" fmla="*/ 2147483647 w 103"/>
                <a:gd name="T23" fmla="*/ 2147483647 h 127"/>
                <a:gd name="T24" fmla="*/ 2147483647 w 103"/>
                <a:gd name="T25" fmla="*/ 2147483647 h 127"/>
                <a:gd name="T26" fmla="*/ 2147483647 w 103"/>
                <a:gd name="T27" fmla="*/ 2147483647 h 127"/>
                <a:gd name="T28" fmla="*/ 2147483647 w 103"/>
                <a:gd name="T29" fmla="*/ 2147483647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127"/>
                <a:gd name="T47" fmla="*/ 103 w 103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127">
                  <a:moveTo>
                    <a:pt x="90" y="114"/>
                  </a:moveTo>
                  <a:lnTo>
                    <a:pt x="90" y="49"/>
                  </a:lnTo>
                  <a:lnTo>
                    <a:pt x="76" y="49"/>
                  </a:lnTo>
                  <a:lnTo>
                    <a:pt x="58" y="31"/>
                  </a:lnTo>
                  <a:lnTo>
                    <a:pt x="58" y="0"/>
                  </a:lnTo>
                  <a:lnTo>
                    <a:pt x="103" y="0"/>
                  </a:lnTo>
                  <a:lnTo>
                    <a:pt x="103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31"/>
                  </a:lnTo>
                  <a:lnTo>
                    <a:pt x="25" y="49"/>
                  </a:lnTo>
                  <a:lnTo>
                    <a:pt x="12" y="49"/>
                  </a:lnTo>
                  <a:lnTo>
                    <a:pt x="12" y="114"/>
                  </a:lnTo>
                  <a:lnTo>
                    <a:pt x="90" y="11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32" name="Freeform 143"/>
            <p:cNvSpPr>
              <a:spLocks/>
            </p:cNvSpPr>
            <p:nvPr/>
          </p:nvSpPr>
          <p:spPr bwMode="auto">
            <a:xfrm>
              <a:off x="2308228" y="2644780"/>
              <a:ext cx="163513" cy="201613"/>
            </a:xfrm>
            <a:custGeom>
              <a:avLst/>
              <a:gdLst>
                <a:gd name="T0" fmla="*/ 2147483647 w 103"/>
                <a:gd name="T1" fmla="*/ 2147483647 h 127"/>
                <a:gd name="T2" fmla="*/ 2147483647 w 103"/>
                <a:gd name="T3" fmla="*/ 2147483647 h 127"/>
                <a:gd name="T4" fmla="*/ 2147483647 w 103"/>
                <a:gd name="T5" fmla="*/ 2147483647 h 127"/>
                <a:gd name="T6" fmla="*/ 2147483647 w 103"/>
                <a:gd name="T7" fmla="*/ 2147483647 h 127"/>
                <a:gd name="T8" fmla="*/ 2147483647 w 103"/>
                <a:gd name="T9" fmla="*/ 0 h 127"/>
                <a:gd name="T10" fmla="*/ 2147483647 w 103"/>
                <a:gd name="T11" fmla="*/ 0 h 127"/>
                <a:gd name="T12" fmla="*/ 2147483647 w 103"/>
                <a:gd name="T13" fmla="*/ 2147483647 h 127"/>
                <a:gd name="T14" fmla="*/ 0 w 103"/>
                <a:gd name="T15" fmla="*/ 2147483647 h 127"/>
                <a:gd name="T16" fmla="*/ 0 w 103"/>
                <a:gd name="T17" fmla="*/ 0 h 127"/>
                <a:gd name="T18" fmla="*/ 2147483647 w 103"/>
                <a:gd name="T19" fmla="*/ 0 h 127"/>
                <a:gd name="T20" fmla="*/ 2147483647 w 103"/>
                <a:gd name="T21" fmla="*/ 2147483647 h 127"/>
                <a:gd name="T22" fmla="*/ 2147483647 w 103"/>
                <a:gd name="T23" fmla="*/ 2147483647 h 127"/>
                <a:gd name="T24" fmla="*/ 2147483647 w 103"/>
                <a:gd name="T25" fmla="*/ 2147483647 h 127"/>
                <a:gd name="T26" fmla="*/ 2147483647 w 103"/>
                <a:gd name="T27" fmla="*/ 2147483647 h 127"/>
                <a:gd name="T28" fmla="*/ 2147483647 w 103"/>
                <a:gd name="T29" fmla="*/ 2147483647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127"/>
                <a:gd name="T47" fmla="*/ 103 w 103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127">
                  <a:moveTo>
                    <a:pt x="90" y="114"/>
                  </a:moveTo>
                  <a:lnTo>
                    <a:pt x="90" y="49"/>
                  </a:lnTo>
                  <a:lnTo>
                    <a:pt x="76" y="49"/>
                  </a:lnTo>
                  <a:lnTo>
                    <a:pt x="58" y="31"/>
                  </a:lnTo>
                  <a:lnTo>
                    <a:pt x="58" y="0"/>
                  </a:lnTo>
                  <a:lnTo>
                    <a:pt x="103" y="0"/>
                  </a:lnTo>
                  <a:lnTo>
                    <a:pt x="103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31"/>
                  </a:lnTo>
                  <a:lnTo>
                    <a:pt x="25" y="49"/>
                  </a:lnTo>
                  <a:lnTo>
                    <a:pt x="12" y="49"/>
                  </a:lnTo>
                  <a:lnTo>
                    <a:pt x="12" y="114"/>
                  </a:lnTo>
                  <a:lnTo>
                    <a:pt x="90" y="11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33" name="Rectangle 144"/>
            <p:cNvSpPr>
              <a:spLocks noChangeArrowheads="1"/>
            </p:cNvSpPr>
            <p:nvPr/>
          </p:nvSpPr>
          <p:spPr bwMode="auto">
            <a:xfrm>
              <a:off x="2327278" y="2743205"/>
              <a:ext cx="12382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34" name="Rectangle 145"/>
            <p:cNvSpPr>
              <a:spLocks noChangeArrowheads="1"/>
            </p:cNvSpPr>
            <p:nvPr/>
          </p:nvSpPr>
          <p:spPr bwMode="auto">
            <a:xfrm>
              <a:off x="2327278" y="2743205"/>
              <a:ext cx="123825" cy="8255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35" name="Line 146"/>
            <p:cNvSpPr>
              <a:spLocks noChangeShapeType="1"/>
            </p:cNvSpPr>
            <p:nvPr/>
          </p:nvSpPr>
          <p:spPr bwMode="auto">
            <a:xfrm flipV="1">
              <a:off x="2327278" y="2743205"/>
              <a:ext cx="123825" cy="825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36" name="Line 147"/>
            <p:cNvSpPr>
              <a:spLocks noChangeShapeType="1"/>
            </p:cNvSpPr>
            <p:nvPr/>
          </p:nvSpPr>
          <p:spPr bwMode="auto">
            <a:xfrm flipH="1" flipV="1">
              <a:off x="2327278" y="2743205"/>
              <a:ext cx="123825" cy="825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37" name="Freeform 148"/>
            <p:cNvSpPr>
              <a:spLocks/>
            </p:cNvSpPr>
            <p:nvPr/>
          </p:nvSpPr>
          <p:spPr bwMode="auto">
            <a:xfrm>
              <a:off x="2308228" y="2298704"/>
              <a:ext cx="163513" cy="201613"/>
            </a:xfrm>
            <a:custGeom>
              <a:avLst/>
              <a:gdLst>
                <a:gd name="T0" fmla="*/ 2147483647 w 103"/>
                <a:gd name="T1" fmla="*/ 2147483647 h 127"/>
                <a:gd name="T2" fmla="*/ 2147483647 w 103"/>
                <a:gd name="T3" fmla="*/ 2147483647 h 127"/>
                <a:gd name="T4" fmla="*/ 2147483647 w 103"/>
                <a:gd name="T5" fmla="*/ 2147483647 h 127"/>
                <a:gd name="T6" fmla="*/ 2147483647 w 103"/>
                <a:gd name="T7" fmla="*/ 2147483647 h 127"/>
                <a:gd name="T8" fmla="*/ 2147483647 w 103"/>
                <a:gd name="T9" fmla="*/ 2147483647 h 127"/>
                <a:gd name="T10" fmla="*/ 0 w 103"/>
                <a:gd name="T11" fmla="*/ 2147483647 h 127"/>
                <a:gd name="T12" fmla="*/ 0 w 103"/>
                <a:gd name="T13" fmla="*/ 0 h 127"/>
                <a:gd name="T14" fmla="*/ 2147483647 w 103"/>
                <a:gd name="T15" fmla="*/ 0 h 127"/>
                <a:gd name="T16" fmla="*/ 2147483647 w 103"/>
                <a:gd name="T17" fmla="*/ 2147483647 h 127"/>
                <a:gd name="T18" fmla="*/ 2147483647 w 103"/>
                <a:gd name="T19" fmla="*/ 2147483647 h 127"/>
                <a:gd name="T20" fmla="*/ 2147483647 w 103"/>
                <a:gd name="T21" fmla="*/ 2147483647 h 127"/>
                <a:gd name="T22" fmla="*/ 2147483647 w 103"/>
                <a:gd name="T23" fmla="*/ 2147483647 h 127"/>
                <a:gd name="T24" fmla="*/ 2147483647 w 103"/>
                <a:gd name="T25" fmla="*/ 2147483647 h 127"/>
                <a:gd name="T26" fmla="*/ 2147483647 w 103"/>
                <a:gd name="T27" fmla="*/ 2147483647 h 127"/>
                <a:gd name="T28" fmla="*/ 2147483647 w 103"/>
                <a:gd name="T29" fmla="*/ 2147483647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127"/>
                <a:gd name="T47" fmla="*/ 103 w 103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127">
                  <a:moveTo>
                    <a:pt x="12" y="13"/>
                  </a:moveTo>
                  <a:lnTo>
                    <a:pt x="12" y="76"/>
                  </a:lnTo>
                  <a:lnTo>
                    <a:pt x="25" y="76"/>
                  </a:lnTo>
                  <a:lnTo>
                    <a:pt x="45" y="96"/>
                  </a:lnTo>
                  <a:lnTo>
                    <a:pt x="45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27"/>
                  </a:lnTo>
                  <a:lnTo>
                    <a:pt x="58" y="127"/>
                  </a:lnTo>
                  <a:lnTo>
                    <a:pt x="58" y="96"/>
                  </a:lnTo>
                  <a:lnTo>
                    <a:pt x="76" y="76"/>
                  </a:lnTo>
                  <a:lnTo>
                    <a:pt x="90" y="76"/>
                  </a:lnTo>
                  <a:lnTo>
                    <a:pt x="90" y="1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38" name="Freeform 149"/>
            <p:cNvSpPr>
              <a:spLocks/>
            </p:cNvSpPr>
            <p:nvPr/>
          </p:nvSpPr>
          <p:spPr bwMode="auto">
            <a:xfrm>
              <a:off x="2308228" y="2298704"/>
              <a:ext cx="163513" cy="201613"/>
            </a:xfrm>
            <a:custGeom>
              <a:avLst/>
              <a:gdLst>
                <a:gd name="T0" fmla="*/ 2147483647 w 103"/>
                <a:gd name="T1" fmla="*/ 2147483647 h 127"/>
                <a:gd name="T2" fmla="*/ 2147483647 w 103"/>
                <a:gd name="T3" fmla="*/ 2147483647 h 127"/>
                <a:gd name="T4" fmla="*/ 2147483647 w 103"/>
                <a:gd name="T5" fmla="*/ 2147483647 h 127"/>
                <a:gd name="T6" fmla="*/ 2147483647 w 103"/>
                <a:gd name="T7" fmla="*/ 2147483647 h 127"/>
                <a:gd name="T8" fmla="*/ 2147483647 w 103"/>
                <a:gd name="T9" fmla="*/ 2147483647 h 127"/>
                <a:gd name="T10" fmla="*/ 0 w 103"/>
                <a:gd name="T11" fmla="*/ 2147483647 h 127"/>
                <a:gd name="T12" fmla="*/ 0 w 103"/>
                <a:gd name="T13" fmla="*/ 0 h 127"/>
                <a:gd name="T14" fmla="*/ 2147483647 w 103"/>
                <a:gd name="T15" fmla="*/ 0 h 127"/>
                <a:gd name="T16" fmla="*/ 2147483647 w 103"/>
                <a:gd name="T17" fmla="*/ 2147483647 h 127"/>
                <a:gd name="T18" fmla="*/ 2147483647 w 103"/>
                <a:gd name="T19" fmla="*/ 2147483647 h 127"/>
                <a:gd name="T20" fmla="*/ 2147483647 w 103"/>
                <a:gd name="T21" fmla="*/ 2147483647 h 127"/>
                <a:gd name="T22" fmla="*/ 2147483647 w 103"/>
                <a:gd name="T23" fmla="*/ 2147483647 h 127"/>
                <a:gd name="T24" fmla="*/ 2147483647 w 103"/>
                <a:gd name="T25" fmla="*/ 2147483647 h 127"/>
                <a:gd name="T26" fmla="*/ 2147483647 w 103"/>
                <a:gd name="T27" fmla="*/ 2147483647 h 127"/>
                <a:gd name="T28" fmla="*/ 2147483647 w 103"/>
                <a:gd name="T29" fmla="*/ 2147483647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127"/>
                <a:gd name="T47" fmla="*/ 103 w 103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127">
                  <a:moveTo>
                    <a:pt x="12" y="13"/>
                  </a:moveTo>
                  <a:lnTo>
                    <a:pt x="12" y="76"/>
                  </a:lnTo>
                  <a:lnTo>
                    <a:pt x="25" y="76"/>
                  </a:lnTo>
                  <a:lnTo>
                    <a:pt x="45" y="96"/>
                  </a:lnTo>
                  <a:lnTo>
                    <a:pt x="45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127"/>
                  </a:lnTo>
                  <a:lnTo>
                    <a:pt x="58" y="127"/>
                  </a:lnTo>
                  <a:lnTo>
                    <a:pt x="58" y="96"/>
                  </a:lnTo>
                  <a:lnTo>
                    <a:pt x="76" y="76"/>
                  </a:lnTo>
                  <a:lnTo>
                    <a:pt x="90" y="76"/>
                  </a:lnTo>
                  <a:lnTo>
                    <a:pt x="90" y="13"/>
                  </a:lnTo>
                  <a:lnTo>
                    <a:pt x="12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39" name="Rectangle 150"/>
            <p:cNvSpPr>
              <a:spLocks noChangeArrowheads="1"/>
            </p:cNvSpPr>
            <p:nvPr/>
          </p:nvSpPr>
          <p:spPr bwMode="auto">
            <a:xfrm>
              <a:off x="2327278" y="2319342"/>
              <a:ext cx="123825" cy="82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0" name="Rectangle 151"/>
            <p:cNvSpPr>
              <a:spLocks noChangeArrowheads="1"/>
            </p:cNvSpPr>
            <p:nvPr/>
          </p:nvSpPr>
          <p:spPr bwMode="auto">
            <a:xfrm>
              <a:off x="2327278" y="2319342"/>
              <a:ext cx="123825" cy="8255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1" name="Line 152"/>
            <p:cNvSpPr>
              <a:spLocks noChangeShapeType="1"/>
            </p:cNvSpPr>
            <p:nvPr/>
          </p:nvSpPr>
          <p:spPr bwMode="auto">
            <a:xfrm flipH="1">
              <a:off x="2327278" y="2319342"/>
              <a:ext cx="123825" cy="825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42" name="Line 153"/>
            <p:cNvSpPr>
              <a:spLocks noChangeShapeType="1"/>
            </p:cNvSpPr>
            <p:nvPr/>
          </p:nvSpPr>
          <p:spPr bwMode="auto">
            <a:xfrm>
              <a:off x="2327278" y="2319342"/>
              <a:ext cx="123825" cy="825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43" name="Rectangle 158"/>
            <p:cNvSpPr>
              <a:spLocks noChangeArrowheads="1"/>
            </p:cNvSpPr>
            <p:nvPr/>
          </p:nvSpPr>
          <p:spPr bwMode="auto">
            <a:xfrm>
              <a:off x="2641603" y="2465392"/>
              <a:ext cx="11113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4" name="Rectangle 159"/>
            <p:cNvSpPr>
              <a:spLocks noChangeArrowheads="1"/>
            </p:cNvSpPr>
            <p:nvPr/>
          </p:nvSpPr>
          <p:spPr bwMode="auto">
            <a:xfrm>
              <a:off x="2641603" y="2465392"/>
              <a:ext cx="11113" cy="412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5" name="Rectangle 160"/>
            <p:cNvSpPr>
              <a:spLocks noChangeArrowheads="1"/>
            </p:cNvSpPr>
            <p:nvPr/>
          </p:nvSpPr>
          <p:spPr bwMode="auto">
            <a:xfrm>
              <a:off x="2622553" y="2465392"/>
              <a:ext cx="11113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6" name="Rectangle 161"/>
            <p:cNvSpPr>
              <a:spLocks noChangeArrowheads="1"/>
            </p:cNvSpPr>
            <p:nvPr/>
          </p:nvSpPr>
          <p:spPr bwMode="auto">
            <a:xfrm>
              <a:off x="2622553" y="2465392"/>
              <a:ext cx="11113" cy="412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7" name="Rectangle 162"/>
            <p:cNvSpPr>
              <a:spLocks noChangeArrowheads="1"/>
            </p:cNvSpPr>
            <p:nvPr/>
          </p:nvSpPr>
          <p:spPr bwMode="auto">
            <a:xfrm>
              <a:off x="2641603" y="2638430"/>
              <a:ext cx="11113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8" name="Rectangle 163"/>
            <p:cNvSpPr>
              <a:spLocks noChangeArrowheads="1"/>
            </p:cNvSpPr>
            <p:nvPr/>
          </p:nvSpPr>
          <p:spPr bwMode="auto">
            <a:xfrm>
              <a:off x="2641603" y="2638430"/>
              <a:ext cx="11113" cy="412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49" name="Rectangle 164"/>
            <p:cNvSpPr>
              <a:spLocks noChangeArrowheads="1"/>
            </p:cNvSpPr>
            <p:nvPr/>
          </p:nvSpPr>
          <p:spPr bwMode="auto">
            <a:xfrm>
              <a:off x="2622553" y="2638430"/>
              <a:ext cx="11113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50" name="Rectangle 165"/>
            <p:cNvSpPr>
              <a:spLocks noChangeArrowheads="1"/>
            </p:cNvSpPr>
            <p:nvPr/>
          </p:nvSpPr>
          <p:spPr bwMode="auto">
            <a:xfrm>
              <a:off x="2622553" y="2638430"/>
              <a:ext cx="11113" cy="412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51" name="Rectangle 166"/>
            <p:cNvSpPr>
              <a:spLocks noChangeArrowheads="1"/>
            </p:cNvSpPr>
            <p:nvPr/>
          </p:nvSpPr>
          <p:spPr bwMode="auto">
            <a:xfrm>
              <a:off x="2598741" y="2465392"/>
              <a:ext cx="11113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52" name="Rectangle 167"/>
            <p:cNvSpPr>
              <a:spLocks noChangeArrowheads="1"/>
            </p:cNvSpPr>
            <p:nvPr/>
          </p:nvSpPr>
          <p:spPr bwMode="auto">
            <a:xfrm>
              <a:off x="2598741" y="2465392"/>
              <a:ext cx="11113" cy="412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53" name="Rectangle 168"/>
            <p:cNvSpPr>
              <a:spLocks noChangeArrowheads="1"/>
            </p:cNvSpPr>
            <p:nvPr/>
          </p:nvSpPr>
          <p:spPr bwMode="auto">
            <a:xfrm>
              <a:off x="2598741" y="2638430"/>
              <a:ext cx="11113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54" name="Rectangle 169"/>
            <p:cNvSpPr>
              <a:spLocks noChangeArrowheads="1"/>
            </p:cNvSpPr>
            <p:nvPr/>
          </p:nvSpPr>
          <p:spPr bwMode="auto">
            <a:xfrm>
              <a:off x="2598741" y="2638430"/>
              <a:ext cx="11113" cy="412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55" name="Freeform 170"/>
            <p:cNvSpPr>
              <a:spLocks/>
            </p:cNvSpPr>
            <p:nvPr/>
          </p:nvSpPr>
          <p:spPr bwMode="auto">
            <a:xfrm>
              <a:off x="2605091" y="2587630"/>
              <a:ext cx="17463" cy="92075"/>
            </a:xfrm>
            <a:custGeom>
              <a:avLst/>
              <a:gdLst>
                <a:gd name="T0" fmla="*/ 2147483647 w 11"/>
                <a:gd name="T1" fmla="*/ 2147483647 h 58"/>
                <a:gd name="T2" fmla="*/ 2147483647 w 11"/>
                <a:gd name="T3" fmla="*/ 2147483647 h 58"/>
                <a:gd name="T4" fmla="*/ 2147483647 w 11"/>
                <a:gd name="T5" fmla="*/ 2147483647 h 58"/>
                <a:gd name="T6" fmla="*/ 2147483647 w 11"/>
                <a:gd name="T7" fmla="*/ 2147483647 h 58"/>
                <a:gd name="T8" fmla="*/ 2147483647 w 11"/>
                <a:gd name="T9" fmla="*/ 2147483647 h 58"/>
                <a:gd name="T10" fmla="*/ 2147483647 w 11"/>
                <a:gd name="T11" fmla="*/ 2147483647 h 58"/>
                <a:gd name="T12" fmla="*/ 2147483647 w 11"/>
                <a:gd name="T13" fmla="*/ 2147483647 h 58"/>
                <a:gd name="T14" fmla="*/ 2147483647 w 11"/>
                <a:gd name="T15" fmla="*/ 2147483647 h 58"/>
                <a:gd name="T16" fmla="*/ 2147483647 w 11"/>
                <a:gd name="T17" fmla="*/ 2147483647 h 58"/>
                <a:gd name="T18" fmla="*/ 2147483647 w 11"/>
                <a:gd name="T19" fmla="*/ 2147483647 h 58"/>
                <a:gd name="T20" fmla="*/ 2147483647 w 11"/>
                <a:gd name="T21" fmla="*/ 2147483647 h 58"/>
                <a:gd name="T22" fmla="*/ 2147483647 w 11"/>
                <a:gd name="T23" fmla="*/ 2147483647 h 58"/>
                <a:gd name="T24" fmla="*/ 0 w 11"/>
                <a:gd name="T25" fmla="*/ 2147483647 h 58"/>
                <a:gd name="T26" fmla="*/ 0 w 11"/>
                <a:gd name="T27" fmla="*/ 0 h 58"/>
                <a:gd name="T28" fmla="*/ 2147483647 w 11"/>
                <a:gd name="T29" fmla="*/ 0 h 58"/>
                <a:gd name="T30" fmla="*/ 2147483647 w 11"/>
                <a:gd name="T31" fmla="*/ 2147483647 h 58"/>
                <a:gd name="T32" fmla="*/ 2147483647 w 11"/>
                <a:gd name="T33" fmla="*/ 2147483647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58"/>
                <a:gd name="T53" fmla="*/ 11 w 11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58">
                  <a:moveTo>
                    <a:pt x="11" y="41"/>
                  </a:moveTo>
                  <a:lnTo>
                    <a:pt x="11" y="54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41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7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56" name="Freeform 171"/>
            <p:cNvSpPr>
              <a:spLocks/>
            </p:cNvSpPr>
            <p:nvPr/>
          </p:nvSpPr>
          <p:spPr bwMode="auto">
            <a:xfrm>
              <a:off x="2605091" y="2587630"/>
              <a:ext cx="17463" cy="92075"/>
            </a:xfrm>
            <a:custGeom>
              <a:avLst/>
              <a:gdLst>
                <a:gd name="T0" fmla="*/ 2147483647 w 11"/>
                <a:gd name="T1" fmla="*/ 2147483647 h 58"/>
                <a:gd name="T2" fmla="*/ 2147483647 w 11"/>
                <a:gd name="T3" fmla="*/ 2147483647 h 58"/>
                <a:gd name="T4" fmla="*/ 2147483647 w 11"/>
                <a:gd name="T5" fmla="*/ 2147483647 h 58"/>
                <a:gd name="T6" fmla="*/ 2147483647 w 11"/>
                <a:gd name="T7" fmla="*/ 2147483647 h 58"/>
                <a:gd name="T8" fmla="*/ 2147483647 w 11"/>
                <a:gd name="T9" fmla="*/ 2147483647 h 58"/>
                <a:gd name="T10" fmla="*/ 2147483647 w 11"/>
                <a:gd name="T11" fmla="*/ 2147483647 h 58"/>
                <a:gd name="T12" fmla="*/ 2147483647 w 11"/>
                <a:gd name="T13" fmla="*/ 2147483647 h 58"/>
                <a:gd name="T14" fmla="*/ 2147483647 w 11"/>
                <a:gd name="T15" fmla="*/ 2147483647 h 58"/>
                <a:gd name="T16" fmla="*/ 2147483647 w 11"/>
                <a:gd name="T17" fmla="*/ 2147483647 h 58"/>
                <a:gd name="T18" fmla="*/ 2147483647 w 11"/>
                <a:gd name="T19" fmla="*/ 2147483647 h 58"/>
                <a:gd name="T20" fmla="*/ 2147483647 w 11"/>
                <a:gd name="T21" fmla="*/ 2147483647 h 58"/>
                <a:gd name="T22" fmla="*/ 2147483647 w 11"/>
                <a:gd name="T23" fmla="*/ 2147483647 h 58"/>
                <a:gd name="T24" fmla="*/ 0 w 11"/>
                <a:gd name="T25" fmla="*/ 2147483647 h 58"/>
                <a:gd name="T26" fmla="*/ 0 w 11"/>
                <a:gd name="T27" fmla="*/ 0 h 58"/>
                <a:gd name="T28" fmla="*/ 2147483647 w 11"/>
                <a:gd name="T29" fmla="*/ 0 h 58"/>
                <a:gd name="T30" fmla="*/ 2147483647 w 11"/>
                <a:gd name="T31" fmla="*/ 2147483647 h 58"/>
                <a:gd name="T32" fmla="*/ 2147483647 w 11"/>
                <a:gd name="T33" fmla="*/ 2147483647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58"/>
                <a:gd name="T53" fmla="*/ 11 w 11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58">
                  <a:moveTo>
                    <a:pt x="11" y="41"/>
                  </a:moveTo>
                  <a:lnTo>
                    <a:pt x="11" y="54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41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7"/>
                  </a:lnTo>
                  <a:lnTo>
                    <a:pt x="11" y="4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57" name="Freeform 172"/>
            <p:cNvSpPr>
              <a:spLocks/>
            </p:cNvSpPr>
            <p:nvPr/>
          </p:nvSpPr>
          <p:spPr bwMode="auto">
            <a:xfrm>
              <a:off x="2627316" y="2587630"/>
              <a:ext cx="14288" cy="92075"/>
            </a:xfrm>
            <a:custGeom>
              <a:avLst/>
              <a:gdLst>
                <a:gd name="T0" fmla="*/ 0 w 9"/>
                <a:gd name="T1" fmla="*/ 2147483647 h 58"/>
                <a:gd name="T2" fmla="*/ 0 w 9"/>
                <a:gd name="T3" fmla="*/ 0 h 58"/>
                <a:gd name="T4" fmla="*/ 2147483647 w 9"/>
                <a:gd name="T5" fmla="*/ 0 h 58"/>
                <a:gd name="T6" fmla="*/ 2147483647 w 9"/>
                <a:gd name="T7" fmla="*/ 2147483647 h 58"/>
                <a:gd name="T8" fmla="*/ 2147483647 w 9"/>
                <a:gd name="T9" fmla="*/ 2147483647 h 58"/>
                <a:gd name="T10" fmla="*/ 2147483647 w 9"/>
                <a:gd name="T11" fmla="*/ 2147483647 h 58"/>
                <a:gd name="T12" fmla="*/ 2147483647 w 9"/>
                <a:gd name="T13" fmla="*/ 2147483647 h 58"/>
                <a:gd name="T14" fmla="*/ 2147483647 w 9"/>
                <a:gd name="T15" fmla="*/ 2147483647 h 58"/>
                <a:gd name="T16" fmla="*/ 2147483647 w 9"/>
                <a:gd name="T17" fmla="*/ 2147483647 h 58"/>
                <a:gd name="T18" fmla="*/ 2147483647 w 9"/>
                <a:gd name="T19" fmla="*/ 2147483647 h 58"/>
                <a:gd name="T20" fmla="*/ 2147483647 w 9"/>
                <a:gd name="T21" fmla="*/ 2147483647 h 58"/>
                <a:gd name="T22" fmla="*/ 2147483647 w 9"/>
                <a:gd name="T23" fmla="*/ 2147483647 h 58"/>
                <a:gd name="T24" fmla="*/ 2147483647 w 9"/>
                <a:gd name="T25" fmla="*/ 2147483647 h 58"/>
                <a:gd name="T26" fmla="*/ 0 w 9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8"/>
                <a:gd name="T44" fmla="*/ 9 w 9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8">
                  <a:moveTo>
                    <a:pt x="0" y="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41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41"/>
                  </a:lnTo>
                  <a:lnTo>
                    <a:pt x="4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58" name="Freeform 173"/>
            <p:cNvSpPr>
              <a:spLocks/>
            </p:cNvSpPr>
            <p:nvPr/>
          </p:nvSpPr>
          <p:spPr bwMode="auto">
            <a:xfrm>
              <a:off x="2627316" y="2587630"/>
              <a:ext cx="14288" cy="92075"/>
            </a:xfrm>
            <a:custGeom>
              <a:avLst/>
              <a:gdLst>
                <a:gd name="T0" fmla="*/ 0 w 9"/>
                <a:gd name="T1" fmla="*/ 2147483647 h 58"/>
                <a:gd name="T2" fmla="*/ 0 w 9"/>
                <a:gd name="T3" fmla="*/ 0 h 58"/>
                <a:gd name="T4" fmla="*/ 2147483647 w 9"/>
                <a:gd name="T5" fmla="*/ 0 h 58"/>
                <a:gd name="T6" fmla="*/ 2147483647 w 9"/>
                <a:gd name="T7" fmla="*/ 2147483647 h 58"/>
                <a:gd name="T8" fmla="*/ 2147483647 w 9"/>
                <a:gd name="T9" fmla="*/ 2147483647 h 58"/>
                <a:gd name="T10" fmla="*/ 2147483647 w 9"/>
                <a:gd name="T11" fmla="*/ 2147483647 h 58"/>
                <a:gd name="T12" fmla="*/ 2147483647 w 9"/>
                <a:gd name="T13" fmla="*/ 2147483647 h 58"/>
                <a:gd name="T14" fmla="*/ 2147483647 w 9"/>
                <a:gd name="T15" fmla="*/ 2147483647 h 58"/>
                <a:gd name="T16" fmla="*/ 2147483647 w 9"/>
                <a:gd name="T17" fmla="*/ 2147483647 h 58"/>
                <a:gd name="T18" fmla="*/ 2147483647 w 9"/>
                <a:gd name="T19" fmla="*/ 2147483647 h 58"/>
                <a:gd name="T20" fmla="*/ 2147483647 w 9"/>
                <a:gd name="T21" fmla="*/ 2147483647 h 58"/>
                <a:gd name="T22" fmla="*/ 2147483647 w 9"/>
                <a:gd name="T23" fmla="*/ 2147483647 h 58"/>
                <a:gd name="T24" fmla="*/ 2147483647 w 9"/>
                <a:gd name="T25" fmla="*/ 2147483647 h 58"/>
                <a:gd name="T26" fmla="*/ 0 w 9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8"/>
                <a:gd name="T44" fmla="*/ 9 w 9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8">
                  <a:moveTo>
                    <a:pt x="0" y="3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41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41"/>
                  </a:lnTo>
                  <a:lnTo>
                    <a:pt x="4" y="7"/>
                  </a:lnTo>
                  <a:lnTo>
                    <a:pt x="0" y="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59" name="Freeform 174"/>
            <p:cNvSpPr>
              <a:spLocks/>
            </p:cNvSpPr>
            <p:nvPr/>
          </p:nvSpPr>
          <p:spPr bwMode="auto">
            <a:xfrm>
              <a:off x="2605091" y="2465392"/>
              <a:ext cx="17463" cy="92075"/>
            </a:xfrm>
            <a:custGeom>
              <a:avLst/>
              <a:gdLst>
                <a:gd name="T0" fmla="*/ 2147483647 w 11"/>
                <a:gd name="T1" fmla="*/ 2147483647 h 58"/>
                <a:gd name="T2" fmla="*/ 2147483647 w 11"/>
                <a:gd name="T3" fmla="*/ 2147483647 h 58"/>
                <a:gd name="T4" fmla="*/ 2147483647 w 11"/>
                <a:gd name="T5" fmla="*/ 2147483647 h 58"/>
                <a:gd name="T6" fmla="*/ 2147483647 w 11"/>
                <a:gd name="T7" fmla="*/ 2147483647 h 58"/>
                <a:gd name="T8" fmla="*/ 2147483647 w 11"/>
                <a:gd name="T9" fmla="*/ 0 h 58"/>
                <a:gd name="T10" fmla="*/ 2147483647 w 11"/>
                <a:gd name="T11" fmla="*/ 0 h 58"/>
                <a:gd name="T12" fmla="*/ 2147483647 w 11"/>
                <a:gd name="T13" fmla="*/ 0 h 58"/>
                <a:gd name="T14" fmla="*/ 2147483647 w 11"/>
                <a:gd name="T15" fmla="*/ 2147483647 h 58"/>
                <a:gd name="T16" fmla="*/ 2147483647 w 11"/>
                <a:gd name="T17" fmla="*/ 2147483647 h 58"/>
                <a:gd name="T18" fmla="*/ 2147483647 w 11"/>
                <a:gd name="T19" fmla="*/ 2147483647 h 58"/>
                <a:gd name="T20" fmla="*/ 2147483647 w 11"/>
                <a:gd name="T21" fmla="*/ 2147483647 h 58"/>
                <a:gd name="T22" fmla="*/ 2147483647 w 11"/>
                <a:gd name="T23" fmla="*/ 2147483647 h 58"/>
                <a:gd name="T24" fmla="*/ 0 w 11"/>
                <a:gd name="T25" fmla="*/ 2147483647 h 58"/>
                <a:gd name="T26" fmla="*/ 0 w 11"/>
                <a:gd name="T27" fmla="*/ 2147483647 h 58"/>
                <a:gd name="T28" fmla="*/ 2147483647 w 11"/>
                <a:gd name="T29" fmla="*/ 2147483647 h 58"/>
                <a:gd name="T30" fmla="*/ 2147483647 w 11"/>
                <a:gd name="T31" fmla="*/ 2147483647 h 58"/>
                <a:gd name="T32" fmla="*/ 2147483647 w 11"/>
                <a:gd name="T33" fmla="*/ 2147483647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58"/>
                <a:gd name="T53" fmla="*/ 11 w 11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58">
                  <a:moveTo>
                    <a:pt x="11" y="17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17"/>
                  </a:lnTo>
                  <a:lnTo>
                    <a:pt x="3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1" y="51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0" name="Freeform 175"/>
            <p:cNvSpPr>
              <a:spLocks/>
            </p:cNvSpPr>
            <p:nvPr/>
          </p:nvSpPr>
          <p:spPr bwMode="auto">
            <a:xfrm>
              <a:off x="2605091" y="2465392"/>
              <a:ext cx="17463" cy="92075"/>
            </a:xfrm>
            <a:custGeom>
              <a:avLst/>
              <a:gdLst>
                <a:gd name="T0" fmla="*/ 2147483647 w 11"/>
                <a:gd name="T1" fmla="*/ 2147483647 h 58"/>
                <a:gd name="T2" fmla="*/ 2147483647 w 11"/>
                <a:gd name="T3" fmla="*/ 2147483647 h 58"/>
                <a:gd name="T4" fmla="*/ 2147483647 w 11"/>
                <a:gd name="T5" fmla="*/ 2147483647 h 58"/>
                <a:gd name="T6" fmla="*/ 2147483647 w 11"/>
                <a:gd name="T7" fmla="*/ 2147483647 h 58"/>
                <a:gd name="T8" fmla="*/ 2147483647 w 11"/>
                <a:gd name="T9" fmla="*/ 0 h 58"/>
                <a:gd name="T10" fmla="*/ 2147483647 w 11"/>
                <a:gd name="T11" fmla="*/ 0 h 58"/>
                <a:gd name="T12" fmla="*/ 2147483647 w 11"/>
                <a:gd name="T13" fmla="*/ 0 h 58"/>
                <a:gd name="T14" fmla="*/ 2147483647 w 11"/>
                <a:gd name="T15" fmla="*/ 2147483647 h 58"/>
                <a:gd name="T16" fmla="*/ 2147483647 w 11"/>
                <a:gd name="T17" fmla="*/ 2147483647 h 58"/>
                <a:gd name="T18" fmla="*/ 2147483647 w 11"/>
                <a:gd name="T19" fmla="*/ 2147483647 h 58"/>
                <a:gd name="T20" fmla="*/ 2147483647 w 11"/>
                <a:gd name="T21" fmla="*/ 2147483647 h 58"/>
                <a:gd name="T22" fmla="*/ 2147483647 w 11"/>
                <a:gd name="T23" fmla="*/ 2147483647 h 58"/>
                <a:gd name="T24" fmla="*/ 0 w 11"/>
                <a:gd name="T25" fmla="*/ 2147483647 h 58"/>
                <a:gd name="T26" fmla="*/ 0 w 11"/>
                <a:gd name="T27" fmla="*/ 2147483647 h 58"/>
                <a:gd name="T28" fmla="*/ 2147483647 w 11"/>
                <a:gd name="T29" fmla="*/ 2147483647 h 58"/>
                <a:gd name="T30" fmla="*/ 2147483647 w 11"/>
                <a:gd name="T31" fmla="*/ 2147483647 h 58"/>
                <a:gd name="T32" fmla="*/ 2147483647 w 11"/>
                <a:gd name="T33" fmla="*/ 2147483647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58"/>
                <a:gd name="T53" fmla="*/ 11 w 11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58">
                  <a:moveTo>
                    <a:pt x="11" y="17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17"/>
                  </a:lnTo>
                  <a:lnTo>
                    <a:pt x="3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1" y="51"/>
                  </a:lnTo>
                  <a:lnTo>
                    <a:pt x="11" y="17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1" name="Freeform 176"/>
            <p:cNvSpPr>
              <a:spLocks/>
            </p:cNvSpPr>
            <p:nvPr/>
          </p:nvSpPr>
          <p:spPr bwMode="auto">
            <a:xfrm>
              <a:off x="2627316" y="2465392"/>
              <a:ext cx="14288" cy="92075"/>
            </a:xfrm>
            <a:custGeom>
              <a:avLst/>
              <a:gdLst>
                <a:gd name="T0" fmla="*/ 0 w 9"/>
                <a:gd name="T1" fmla="*/ 2147483647 h 58"/>
                <a:gd name="T2" fmla="*/ 0 w 9"/>
                <a:gd name="T3" fmla="*/ 2147483647 h 58"/>
                <a:gd name="T4" fmla="*/ 2147483647 w 9"/>
                <a:gd name="T5" fmla="*/ 2147483647 h 58"/>
                <a:gd name="T6" fmla="*/ 2147483647 w 9"/>
                <a:gd name="T7" fmla="*/ 2147483647 h 58"/>
                <a:gd name="T8" fmla="*/ 2147483647 w 9"/>
                <a:gd name="T9" fmla="*/ 2147483647 h 58"/>
                <a:gd name="T10" fmla="*/ 2147483647 w 9"/>
                <a:gd name="T11" fmla="*/ 2147483647 h 58"/>
                <a:gd name="T12" fmla="*/ 2147483647 w 9"/>
                <a:gd name="T13" fmla="*/ 0 h 58"/>
                <a:gd name="T14" fmla="*/ 2147483647 w 9"/>
                <a:gd name="T15" fmla="*/ 0 h 58"/>
                <a:gd name="T16" fmla="*/ 2147483647 w 9"/>
                <a:gd name="T17" fmla="*/ 0 h 58"/>
                <a:gd name="T18" fmla="*/ 2147483647 w 9"/>
                <a:gd name="T19" fmla="*/ 2147483647 h 58"/>
                <a:gd name="T20" fmla="*/ 2147483647 w 9"/>
                <a:gd name="T21" fmla="*/ 2147483647 h 58"/>
                <a:gd name="T22" fmla="*/ 2147483647 w 9"/>
                <a:gd name="T23" fmla="*/ 2147483647 h 58"/>
                <a:gd name="T24" fmla="*/ 2147483647 w 9"/>
                <a:gd name="T25" fmla="*/ 2147483647 h 58"/>
                <a:gd name="T26" fmla="*/ 0 w 9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8"/>
                <a:gd name="T44" fmla="*/ 9 w 9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8">
                  <a:moveTo>
                    <a:pt x="0" y="55"/>
                  </a:moveTo>
                  <a:lnTo>
                    <a:pt x="0" y="58"/>
                  </a:lnTo>
                  <a:lnTo>
                    <a:pt x="9" y="58"/>
                  </a:lnTo>
                  <a:lnTo>
                    <a:pt x="9" y="1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17"/>
                  </a:lnTo>
                  <a:lnTo>
                    <a:pt x="4" y="5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2" name="Freeform 177"/>
            <p:cNvSpPr>
              <a:spLocks/>
            </p:cNvSpPr>
            <p:nvPr/>
          </p:nvSpPr>
          <p:spPr bwMode="auto">
            <a:xfrm>
              <a:off x="2627316" y="2465392"/>
              <a:ext cx="14288" cy="92075"/>
            </a:xfrm>
            <a:custGeom>
              <a:avLst/>
              <a:gdLst>
                <a:gd name="T0" fmla="*/ 0 w 9"/>
                <a:gd name="T1" fmla="*/ 2147483647 h 58"/>
                <a:gd name="T2" fmla="*/ 0 w 9"/>
                <a:gd name="T3" fmla="*/ 2147483647 h 58"/>
                <a:gd name="T4" fmla="*/ 2147483647 w 9"/>
                <a:gd name="T5" fmla="*/ 2147483647 h 58"/>
                <a:gd name="T6" fmla="*/ 2147483647 w 9"/>
                <a:gd name="T7" fmla="*/ 2147483647 h 58"/>
                <a:gd name="T8" fmla="*/ 2147483647 w 9"/>
                <a:gd name="T9" fmla="*/ 2147483647 h 58"/>
                <a:gd name="T10" fmla="*/ 2147483647 w 9"/>
                <a:gd name="T11" fmla="*/ 2147483647 h 58"/>
                <a:gd name="T12" fmla="*/ 2147483647 w 9"/>
                <a:gd name="T13" fmla="*/ 0 h 58"/>
                <a:gd name="T14" fmla="*/ 2147483647 w 9"/>
                <a:gd name="T15" fmla="*/ 0 h 58"/>
                <a:gd name="T16" fmla="*/ 2147483647 w 9"/>
                <a:gd name="T17" fmla="*/ 0 h 58"/>
                <a:gd name="T18" fmla="*/ 2147483647 w 9"/>
                <a:gd name="T19" fmla="*/ 2147483647 h 58"/>
                <a:gd name="T20" fmla="*/ 2147483647 w 9"/>
                <a:gd name="T21" fmla="*/ 2147483647 h 58"/>
                <a:gd name="T22" fmla="*/ 2147483647 w 9"/>
                <a:gd name="T23" fmla="*/ 2147483647 h 58"/>
                <a:gd name="T24" fmla="*/ 2147483647 w 9"/>
                <a:gd name="T25" fmla="*/ 2147483647 h 58"/>
                <a:gd name="T26" fmla="*/ 0 w 9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8"/>
                <a:gd name="T44" fmla="*/ 9 w 9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8">
                  <a:moveTo>
                    <a:pt x="0" y="55"/>
                  </a:moveTo>
                  <a:lnTo>
                    <a:pt x="0" y="58"/>
                  </a:lnTo>
                  <a:lnTo>
                    <a:pt x="9" y="58"/>
                  </a:lnTo>
                  <a:lnTo>
                    <a:pt x="9" y="1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17"/>
                  </a:lnTo>
                  <a:lnTo>
                    <a:pt x="4" y="51"/>
                  </a:lnTo>
                  <a:lnTo>
                    <a:pt x="0" y="55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3" name="Line 178"/>
            <p:cNvSpPr>
              <a:spLocks noChangeShapeType="1"/>
            </p:cNvSpPr>
            <p:nvPr/>
          </p:nvSpPr>
          <p:spPr bwMode="auto">
            <a:xfrm>
              <a:off x="2581278" y="2557467"/>
              <a:ext cx="1588" cy="3016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64" name="Freeform 179"/>
            <p:cNvSpPr>
              <a:spLocks/>
            </p:cNvSpPr>
            <p:nvPr/>
          </p:nvSpPr>
          <p:spPr bwMode="auto">
            <a:xfrm>
              <a:off x="2760666" y="2379667"/>
              <a:ext cx="39688" cy="177800"/>
            </a:xfrm>
            <a:custGeom>
              <a:avLst/>
              <a:gdLst>
                <a:gd name="T0" fmla="*/ 2147483647 w 25"/>
                <a:gd name="T1" fmla="*/ 2147483647 h 112"/>
                <a:gd name="T2" fmla="*/ 2147483647 w 25"/>
                <a:gd name="T3" fmla="*/ 2147483647 h 112"/>
                <a:gd name="T4" fmla="*/ 2147483647 w 25"/>
                <a:gd name="T5" fmla="*/ 2147483647 h 112"/>
                <a:gd name="T6" fmla="*/ 2147483647 w 25"/>
                <a:gd name="T7" fmla="*/ 0 h 112"/>
                <a:gd name="T8" fmla="*/ 2147483647 w 25"/>
                <a:gd name="T9" fmla="*/ 0 h 112"/>
                <a:gd name="T10" fmla="*/ 2147483647 w 25"/>
                <a:gd name="T11" fmla="*/ 2147483647 h 112"/>
                <a:gd name="T12" fmla="*/ 0 w 25"/>
                <a:gd name="T13" fmla="*/ 2147483647 h 112"/>
                <a:gd name="T14" fmla="*/ 0 w 25"/>
                <a:gd name="T15" fmla="*/ 2147483647 h 112"/>
                <a:gd name="T16" fmla="*/ 2147483647 w 25"/>
                <a:gd name="T17" fmla="*/ 2147483647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12"/>
                <a:gd name="T29" fmla="*/ 25 w 25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12">
                  <a:moveTo>
                    <a:pt x="25" y="112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2" y="85"/>
                  </a:lnTo>
                  <a:lnTo>
                    <a:pt x="0" y="85"/>
                  </a:lnTo>
                  <a:lnTo>
                    <a:pt x="0" y="112"/>
                  </a:lnTo>
                  <a:lnTo>
                    <a:pt x="25" y="11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5" name="Freeform 180"/>
            <p:cNvSpPr>
              <a:spLocks/>
            </p:cNvSpPr>
            <p:nvPr/>
          </p:nvSpPr>
          <p:spPr bwMode="auto">
            <a:xfrm>
              <a:off x="2760666" y="2379667"/>
              <a:ext cx="39688" cy="177800"/>
            </a:xfrm>
            <a:custGeom>
              <a:avLst/>
              <a:gdLst>
                <a:gd name="T0" fmla="*/ 2147483647 w 25"/>
                <a:gd name="T1" fmla="*/ 2147483647 h 112"/>
                <a:gd name="T2" fmla="*/ 2147483647 w 25"/>
                <a:gd name="T3" fmla="*/ 2147483647 h 112"/>
                <a:gd name="T4" fmla="*/ 2147483647 w 25"/>
                <a:gd name="T5" fmla="*/ 2147483647 h 112"/>
                <a:gd name="T6" fmla="*/ 2147483647 w 25"/>
                <a:gd name="T7" fmla="*/ 0 h 112"/>
                <a:gd name="T8" fmla="*/ 2147483647 w 25"/>
                <a:gd name="T9" fmla="*/ 0 h 112"/>
                <a:gd name="T10" fmla="*/ 2147483647 w 25"/>
                <a:gd name="T11" fmla="*/ 2147483647 h 112"/>
                <a:gd name="T12" fmla="*/ 0 w 25"/>
                <a:gd name="T13" fmla="*/ 2147483647 h 112"/>
                <a:gd name="T14" fmla="*/ 0 w 25"/>
                <a:gd name="T15" fmla="*/ 2147483647 h 112"/>
                <a:gd name="T16" fmla="*/ 2147483647 w 25"/>
                <a:gd name="T17" fmla="*/ 2147483647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12"/>
                <a:gd name="T29" fmla="*/ 25 w 25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12">
                  <a:moveTo>
                    <a:pt x="25" y="112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2" y="85"/>
                  </a:lnTo>
                  <a:lnTo>
                    <a:pt x="0" y="85"/>
                  </a:lnTo>
                  <a:lnTo>
                    <a:pt x="0" y="112"/>
                  </a:lnTo>
                  <a:lnTo>
                    <a:pt x="25" y="11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6" name="Rectangle 181"/>
            <p:cNvSpPr>
              <a:spLocks noChangeArrowheads="1"/>
            </p:cNvSpPr>
            <p:nvPr/>
          </p:nvSpPr>
          <p:spPr bwMode="auto">
            <a:xfrm>
              <a:off x="2673353" y="2433642"/>
              <a:ext cx="10636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67" name="Rectangle 182"/>
            <p:cNvSpPr>
              <a:spLocks noChangeArrowheads="1"/>
            </p:cNvSpPr>
            <p:nvPr/>
          </p:nvSpPr>
          <p:spPr bwMode="auto">
            <a:xfrm>
              <a:off x="2673353" y="2433642"/>
              <a:ext cx="106363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68" name="Freeform 183"/>
            <p:cNvSpPr>
              <a:spLocks/>
            </p:cNvSpPr>
            <p:nvPr/>
          </p:nvSpPr>
          <p:spPr bwMode="auto">
            <a:xfrm>
              <a:off x="2652716" y="2433642"/>
              <a:ext cx="49213" cy="123825"/>
            </a:xfrm>
            <a:custGeom>
              <a:avLst/>
              <a:gdLst>
                <a:gd name="T0" fmla="*/ 0 w 31"/>
                <a:gd name="T1" fmla="*/ 2147483647 h 78"/>
                <a:gd name="T2" fmla="*/ 2147483647 w 31"/>
                <a:gd name="T3" fmla="*/ 2147483647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0 h 78"/>
                <a:gd name="T10" fmla="*/ 0 w 31"/>
                <a:gd name="T11" fmla="*/ 0 h 78"/>
                <a:gd name="T12" fmla="*/ 0 w 31"/>
                <a:gd name="T13" fmla="*/ 2147483647 h 78"/>
                <a:gd name="T14" fmla="*/ 0 w 31"/>
                <a:gd name="T15" fmla="*/ 214748364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78"/>
                <a:gd name="T26" fmla="*/ 31 w 31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78">
                  <a:moveTo>
                    <a:pt x="0" y="78"/>
                  </a:moveTo>
                  <a:lnTo>
                    <a:pt x="31" y="78"/>
                  </a:lnTo>
                  <a:lnTo>
                    <a:pt x="31" y="51"/>
                  </a:lnTo>
                  <a:lnTo>
                    <a:pt x="13" y="5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69" name="Freeform 184"/>
            <p:cNvSpPr>
              <a:spLocks/>
            </p:cNvSpPr>
            <p:nvPr/>
          </p:nvSpPr>
          <p:spPr bwMode="auto">
            <a:xfrm>
              <a:off x="2652716" y="2433642"/>
              <a:ext cx="49213" cy="123825"/>
            </a:xfrm>
            <a:custGeom>
              <a:avLst/>
              <a:gdLst>
                <a:gd name="T0" fmla="*/ 0 w 31"/>
                <a:gd name="T1" fmla="*/ 2147483647 h 78"/>
                <a:gd name="T2" fmla="*/ 2147483647 w 31"/>
                <a:gd name="T3" fmla="*/ 2147483647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0 h 78"/>
                <a:gd name="T10" fmla="*/ 0 w 31"/>
                <a:gd name="T11" fmla="*/ 0 h 78"/>
                <a:gd name="T12" fmla="*/ 0 w 31"/>
                <a:gd name="T13" fmla="*/ 2147483647 h 78"/>
                <a:gd name="T14" fmla="*/ 0 w 31"/>
                <a:gd name="T15" fmla="*/ 2147483647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78"/>
                <a:gd name="T26" fmla="*/ 31 w 31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78">
                  <a:moveTo>
                    <a:pt x="0" y="78"/>
                  </a:moveTo>
                  <a:lnTo>
                    <a:pt x="31" y="78"/>
                  </a:lnTo>
                  <a:lnTo>
                    <a:pt x="31" y="51"/>
                  </a:lnTo>
                  <a:lnTo>
                    <a:pt x="13" y="5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78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0" name="Freeform 185"/>
            <p:cNvSpPr>
              <a:spLocks/>
            </p:cNvSpPr>
            <p:nvPr/>
          </p:nvSpPr>
          <p:spPr bwMode="auto">
            <a:xfrm>
              <a:off x="2652716" y="2587630"/>
              <a:ext cx="49213" cy="123825"/>
            </a:xfrm>
            <a:custGeom>
              <a:avLst/>
              <a:gdLst>
                <a:gd name="T0" fmla="*/ 0 w 31"/>
                <a:gd name="T1" fmla="*/ 0 h 78"/>
                <a:gd name="T2" fmla="*/ 2147483647 w 31"/>
                <a:gd name="T3" fmla="*/ 0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2147483647 h 78"/>
                <a:gd name="T10" fmla="*/ 0 w 31"/>
                <a:gd name="T11" fmla="*/ 2147483647 h 78"/>
                <a:gd name="T12" fmla="*/ 0 w 31"/>
                <a:gd name="T13" fmla="*/ 2147483647 h 78"/>
                <a:gd name="T14" fmla="*/ 0 w 3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78"/>
                <a:gd name="T26" fmla="*/ 31 w 31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78">
                  <a:moveTo>
                    <a:pt x="0" y="0"/>
                  </a:moveTo>
                  <a:lnTo>
                    <a:pt x="31" y="0"/>
                  </a:lnTo>
                  <a:lnTo>
                    <a:pt x="31" y="25"/>
                  </a:lnTo>
                  <a:lnTo>
                    <a:pt x="13" y="25"/>
                  </a:lnTo>
                  <a:lnTo>
                    <a:pt x="13" y="78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1" name="Freeform 186"/>
            <p:cNvSpPr>
              <a:spLocks/>
            </p:cNvSpPr>
            <p:nvPr/>
          </p:nvSpPr>
          <p:spPr bwMode="auto">
            <a:xfrm>
              <a:off x="2652716" y="2587630"/>
              <a:ext cx="49213" cy="123825"/>
            </a:xfrm>
            <a:custGeom>
              <a:avLst/>
              <a:gdLst>
                <a:gd name="T0" fmla="*/ 0 w 31"/>
                <a:gd name="T1" fmla="*/ 0 h 78"/>
                <a:gd name="T2" fmla="*/ 2147483647 w 31"/>
                <a:gd name="T3" fmla="*/ 0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2147483647 h 78"/>
                <a:gd name="T10" fmla="*/ 0 w 31"/>
                <a:gd name="T11" fmla="*/ 2147483647 h 78"/>
                <a:gd name="T12" fmla="*/ 0 w 31"/>
                <a:gd name="T13" fmla="*/ 2147483647 h 78"/>
                <a:gd name="T14" fmla="*/ 0 w 3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78"/>
                <a:gd name="T26" fmla="*/ 31 w 31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78">
                  <a:moveTo>
                    <a:pt x="0" y="0"/>
                  </a:moveTo>
                  <a:lnTo>
                    <a:pt x="31" y="0"/>
                  </a:lnTo>
                  <a:lnTo>
                    <a:pt x="31" y="25"/>
                  </a:lnTo>
                  <a:lnTo>
                    <a:pt x="13" y="25"/>
                  </a:lnTo>
                  <a:lnTo>
                    <a:pt x="13" y="78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2" name="Rectangle 187"/>
            <p:cNvSpPr>
              <a:spLocks noChangeArrowheads="1"/>
            </p:cNvSpPr>
            <p:nvPr/>
          </p:nvSpPr>
          <p:spPr bwMode="auto">
            <a:xfrm>
              <a:off x="2673353" y="2682880"/>
              <a:ext cx="10636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73" name="Rectangle 188"/>
            <p:cNvSpPr>
              <a:spLocks noChangeArrowheads="1"/>
            </p:cNvSpPr>
            <p:nvPr/>
          </p:nvSpPr>
          <p:spPr bwMode="auto">
            <a:xfrm>
              <a:off x="2673353" y="2682880"/>
              <a:ext cx="106363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74" name="Freeform 189"/>
            <p:cNvSpPr>
              <a:spLocks/>
            </p:cNvSpPr>
            <p:nvPr/>
          </p:nvSpPr>
          <p:spPr bwMode="auto">
            <a:xfrm>
              <a:off x="2760666" y="2587630"/>
              <a:ext cx="39688" cy="174625"/>
            </a:xfrm>
            <a:custGeom>
              <a:avLst/>
              <a:gdLst>
                <a:gd name="T0" fmla="*/ 2147483647 w 25"/>
                <a:gd name="T1" fmla="*/ 0 h 110"/>
                <a:gd name="T2" fmla="*/ 2147483647 w 25"/>
                <a:gd name="T3" fmla="*/ 2147483647 h 110"/>
                <a:gd name="T4" fmla="*/ 2147483647 w 25"/>
                <a:gd name="T5" fmla="*/ 2147483647 h 110"/>
                <a:gd name="T6" fmla="*/ 2147483647 w 25"/>
                <a:gd name="T7" fmla="*/ 2147483647 h 110"/>
                <a:gd name="T8" fmla="*/ 2147483647 w 25"/>
                <a:gd name="T9" fmla="*/ 2147483647 h 110"/>
                <a:gd name="T10" fmla="*/ 2147483647 w 25"/>
                <a:gd name="T11" fmla="*/ 2147483647 h 110"/>
                <a:gd name="T12" fmla="*/ 0 w 25"/>
                <a:gd name="T13" fmla="*/ 2147483647 h 110"/>
                <a:gd name="T14" fmla="*/ 0 w 25"/>
                <a:gd name="T15" fmla="*/ 0 h 110"/>
                <a:gd name="T16" fmla="*/ 2147483647 w 25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10"/>
                <a:gd name="T29" fmla="*/ 25 w 25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10">
                  <a:moveTo>
                    <a:pt x="25" y="0"/>
                  </a:moveTo>
                  <a:lnTo>
                    <a:pt x="25" y="85"/>
                  </a:lnTo>
                  <a:lnTo>
                    <a:pt x="25" y="98"/>
                  </a:lnTo>
                  <a:lnTo>
                    <a:pt x="25" y="110"/>
                  </a:lnTo>
                  <a:lnTo>
                    <a:pt x="12" y="110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5" name="Freeform 190"/>
            <p:cNvSpPr>
              <a:spLocks/>
            </p:cNvSpPr>
            <p:nvPr/>
          </p:nvSpPr>
          <p:spPr bwMode="auto">
            <a:xfrm>
              <a:off x="2760666" y="2587630"/>
              <a:ext cx="39688" cy="174625"/>
            </a:xfrm>
            <a:custGeom>
              <a:avLst/>
              <a:gdLst>
                <a:gd name="T0" fmla="*/ 2147483647 w 25"/>
                <a:gd name="T1" fmla="*/ 0 h 110"/>
                <a:gd name="T2" fmla="*/ 2147483647 w 25"/>
                <a:gd name="T3" fmla="*/ 2147483647 h 110"/>
                <a:gd name="T4" fmla="*/ 2147483647 w 25"/>
                <a:gd name="T5" fmla="*/ 2147483647 h 110"/>
                <a:gd name="T6" fmla="*/ 2147483647 w 25"/>
                <a:gd name="T7" fmla="*/ 2147483647 h 110"/>
                <a:gd name="T8" fmla="*/ 2147483647 w 25"/>
                <a:gd name="T9" fmla="*/ 2147483647 h 110"/>
                <a:gd name="T10" fmla="*/ 2147483647 w 25"/>
                <a:gd name="T11" fmla="*/ 2147483647 h 110"/>
                <a:gd name="T12" fmla="*/ 0 w 25"/>
                <a:gd name="T13" fmla="*/ 2147483647 h 110"/>
                <a:gd name="T14" fmla="*/ 0 w 25"/>
                <a:gd name="T15" fmla="*/ 0 h 110"/>
                <a:gd name="T16" fmla="*/ 2147483647 w 25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10"/>
                <a:gd name="T29" fmla="*/ 25 w 25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10">
                  <a:moveTo>
                    <a:pt x="25" y="0"/>
                  </a:moveTo>
                  <a:lnTo>
                    <a:pt x="25" y="85"/>
                  </a:lnTo>
                  <a:lnTo>
                    <a:pt x="25" y="98"/>
                  </a:lnTo>
                  <a:lnTo>
                    <a:pt x="25" y="110"/>
                  </a:lnTo>
                  <a:lnTo>
                    <a:pt x="12" y="110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6" name="Freeform 191"/>
            <p:cNvSpPr>
              <a:spLocks/>
            </p:cNvSpPr>
            <p:nvPr/>
          </p:nvSpPr>
          <p:spPr bwMode="auto">
            <a:xfrm>
              <a:off x="2652716" y="2587630"/>
              <a:ext cx="49213" cy="123825"/>
            </a:xfrm>
            <a:custGeom>
              <a:avLst/>
              <a:gdLst>
                <a:gd name="T0" fmla="*/ 0 w 31"/>
                <a:gd name="T1" fmla="*/ 0 h 78"/>
                <a:gd name="T2" fmla="*/ 2147483647 w 31"/>
                <a:gd name="T3" fmla="*/ 0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2147483647 h 78"/>
                <a:gd name="T10" fmla="*/ 0 w 31"/>
                <a:gd name="T11" fmla="*/ 2147483647 h 78"/>
                <a:gd name="T12" fmla="*/ 0 w 31"/>
                <a:gd name="T13" fmla="*/ 2147483647 h 78"/>
                <a:gd name="T14" fmla="*/ 0 w 3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78"/>
                <a:gd name="T26" fmla="*/ 31 w 31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78">
                  <a:moveTo>
                    <a:pt x="0" y="0"/>
                  </a:moveTo>
                  <a:lnTo>
                    <a:pt x="31" y="0"/>
                  </a:lnTo>
                  <a:lnTo>
                    <a:pt x="31" y="25"/>
                  </a:lnTo>
                  <a:lnTo>
                    <a:pt x="13" y="25"/>
                  </a:lnTo>
                  <a:lnTo>
                    <a:pt x="13" y="78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7" name="Freeform 192"/>
            <p:cNvSpPr>
              <a:spLocks/>
            </p:cNvSpPr>
            <p:nvPr/>
          </p:nvSpPr>
          <p:spPr bwMode="auto">
            <a:xfrm>
              <a:off x="2652716" y="2587630"/>
              <a:ext cx="49213" cy="123825"/>
            </a:xfrm>
            <a:custGeom>
              <a:avLst/>
              <a:gdLst>
                <a:gd name="T0" fmla="*/ 0 w 31"/>
                <a:gd name="T1" fmla="*/ 0 h 78"/>
                <a:gd name="T2" fmla="*/ 2147483647 w 31"/>
                <a:gd name="T3" fmla="*/ 0 h 78"/>
                <a:gd name="T4" fmla="*/ 2147483647 w 31"/>
                <a:gd name="T5" fmla="*/ 2147483647 h 78"/>
                <a:gd name="T6" fmla="*/ 2147483647 w 31"/>
                <a:gd name="T7" fmla="*/ 2147483647 h 78"/>
                <a:gd name="T8" fmla="*/ 2147483647 w 31"/>
                <a:gd name="T9" fmla="*/ 2147483647 h 78"/>
                <a:gd name="T10" fmla="*/ 0 w 31"/>
                <a:gd name="T11" fmla="*/ 2147483647 h 78"/>
                <a:gd name="T12" fmla="*/ 0 w 31"/>
                <a:gd name="T13" fmla="*/ 2147483647 h 78"/>
                <a:gd name="T14" fmla="*/ 0 w 31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78"/>
                <a:gd name="T26" fmla="*/ 31 w 31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78">
                  <a:moveTo>
                    <a:pt x="0" y="0"/>
                  </a:moveTo>
                  <a:lnTo>
                    <a:pt x="31" y="0"/>
                  </a:lnTo>
                  <a:lnTo>
                    <a:pt x="31" y="25"/>
                  </a:lnTo>
                  <a:lnTo>
                    <a:pt x="13" y="25"/>
                  </a:lnTo>
                  <a:lnTo>
                    <a:pt x="13" y="78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8" name="Freeform 193"/>
            <p:cNvSpPr>
              <a:spLocks/>
            </p:cNvSpPr>
            <p:nvPr/>
          </p:nvSpPr>
          <p:spPr bwMode="auto">
            <a:xfrm>
              <a:off x="2578103" y="2465392"/>
              <a:ext cx="20638" cy="66675"/>
            </a:xfrm>
            <a:custGeom>
              <a:avLst/>
              <a:gdLst>
                <a:gd name="T0" fmla="*/ 2147483647 w 13"/>
                <a:gd name="T1" fmla="*/ 2147483647 h 42"/>
                <a:gd name="T2" fmla="*/ 0 w 13"/>
                <a:gd name="T3" fmla="*/ 2147483647 h 42"/>
                <a:gd name="T4" fmla="*/ 0 w 13"/>
                <a:gd name="T5" fmla="*/ 0 h 42"/>
                <a:gd name="T6" fmla="*/ 2147483647 w 13"/>
                <a:gd name="T7" fmla="*/ 0 h 42"/>
                <a:gd name="T8" fmla="*/ 2147483647 w 13"/>
                <a:gd name="T9" fmla="*/ 2147483647 h 42"/>
                <a:gd name="T10" fmla="*/ 2147483647 w 13"/>
                <a:gd name="T11" fmla="*/ 2147483647 h 42"/>
                <a:gd name="T12" fmla="*/ 2147483647 w 13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2"/>
                <a:gd name="T23" fmla="*/ 13 w 1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4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79" name="Freeform 194"/>
            <p:cNvSpPr>
              <a:spLocks/>
            </p:cNvSpPr>
            <p:nvPr/>
          </p:nvSpPr>
          <p:spPr bwMode="auto">
            <a:xfrm>
              <a:off x="2578103" y="2465392"/>
              <a:ext cx="20638" cy="66675"/>
            </a:xfrm>
            <a:custGeom>
              <a:avLst/>
              <a:gdLst>
                <a:gd name="T0" fmla="*/ 2147483647 w 13"/>
                <a:gd name="T1" fmla="*/ 2147483647 h 42"/>
                <a:gd name="T2" fmla="*/ 0 w 13"/>
                <a:gd name="T3" fmla="*/ 2147483647 h 42"/>
                <a:gd name="T4" fmla="*/ 0 w 13"/>
                <a:gd name="T5" fmla="*/ 0 h 42"/>
                <a:gd name="T6" fmla="*/ 2147483647 w 13"/>
                <a:gd name="T7" fmla="*/ 0 h 42"/>
                <a:gd name="T8" fmla="*/ 2147483647 w 13"/>
                <a:gd name="T9" fmla="*/ 2147483647 h 42"/>
                <a:gd name="T10" fmla="*/ 2147483647 w 13"/>
                <a:gd name="T11" fmla="*/ 2147483647 h 42"/>
                <a:gd name="T12" fmla="*/ 2147483647 w 13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2"/>
                <a:gd name="T23" fmla="*/ 13 w 1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4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80" name="Rectangle 195"/>
            <p:cNvSpPr>
              <a:spLocks noChangeArrowheads="1"/>
            </p:cNvSpPr>
            <p:nvPr/>
          </p:nvSpPr>
          <p:spPr bwMode="auto">
            <a:xfrm>
              <a:off x="2581278" y="2532067"/>
              <a:ext cx="14288" cy="254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1" name="Rectangle 196"/>
            <p:cNvSpPr>
              <a:spLocks noChangeArrowheads="1"/>
            </p:cNvSpPr>
            <p:nvPr/>
          </p:nvSpPr>
          <p:spPr bwMode="auto">
            <a:xfrm>
              <a:off x="2581278" y="2532067"/>
              <a:ext cx="14288" cy="254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2" name="Rectangle 197"/>
            <p:cNvSpPr>
              <a:spLocks noChangeArrowheads="1"/>
            </p:cNvSpPr>
            <p:nvPr/>
          </p:nvSpPr>
          <p:spPr bwMode="auto">
            <a:xfrm>
              <a:off x="2578103" y="2532067"/>
              <a:ext cx="3175" cy="254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3" name="Rectangle 198"/>
            <p:cNvSpPr>
              <a:spLocks noChangeArrowheads="1"/>
            </p:cNvSpPr>
            <p:nvPr/>
          </p:nvSpPr>
          <p:spPr bwMode="auto">
            <a:xfrm>
              <a:off x="2578103" y="2532067"/>
              <a:ext cx="3175" cy="254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4" name="Freeform 199"/>
            <p:cNvSpPr>
              <a:spLocks/>
            </p:cNvSpPr>
            <p:nvPr/>
          </p:nvSpPr>
          <p:spPr bwMode="auto">
            <a:xfrm>
              <a:off x="2578103" y="2613030"/>
              <a:ext cx="20638" cy="66675"/>
            </a:xfrm>
            <a:custGeom>
              <a:avLst/>
              <a:gdLst>
                <a:gd name="T0" fmla="*/ 2147483647 w 13"/>
                <a:gd name="T1" fmla="*/ 0 h 42"/>
                <a:gd name="T2" fmla="*/ 0 w 13"/>
                <a:gd name="T3" fmla="*/ 0 h 42"/>
                <a:gd name="T4" fmla="*/ 0 w 13"/>
                <a:gd name="T5" fmla="*/ 2147483647 h 42"/>
                <a:gd name="T6" fmla="*/ 2147483647 w 13"/>
                <a:gd name="T7" fmla="*/ 2147483647 h 42"/>
                <a:gd name="T8" fmla="*/ 2147483647 w 13"/>
                <a:gd name="T9" fmla="*/ 2147483647 h 42"/>
                <a:gd name="T10" fmla="*/ 2147483647 w 13"/>
                <a:gd name="T11" fmla="*/ 2147483647 h 42"/>
                <a:gd name="T12" fmla="*/ 2147483647 w 13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2"/>
                <a:gd name="T23" fmla="*/ 13 w 1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2">
                  <a:moveTo>
                    <a:pt x="1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85" name="Freeform 200"/>
            <p:cNvSpPr>
              <a:spLocks/>
            </p:cNvSpPr>
            <p:nvPr/>
          </p:nvSpPr>
          <p:spPr bwMode="auto">
            <a:xfrm>
              <a:off x="2578103" y="2613030"/>
              <a:ext cx="20638" cy="66675"/>
            </a:xfrm>
            <a:custGeom>
              <a:avLst/>
              <a:gdLst>
                <a:gd name="T0" fmla="*/ 2147483647 w 13"/>
                <a:gd name="T1" fmla="*/ 0 h 42"/>
                <a:gd name="T2" fmla="*/ 0 w 13"/>
                <a:gd name="T3" fmla="*/ 0 h 42"/>
                <a:gd name="T4" fmla="*/ 0 w 13"/>
                <a:gd name="T5" fmla="*/ 2147483647 h 42"/>
                <a:gd name="T6" fmla="*/ 2147483647 w 13"/>
                <a:gd name="T7" fmla="*/ 2147483647 h 42"/>
                <a:gd name="T8" fmla="*/ 2147483647 w 13"/>
                <a:gd name="T9" fmla="*/ 2147483647 h 42"/>
                <a:gd name="T10" fmla="*/ 2147483647 w 13"/>
                <a:gd name="T11" fmla="*/ 2147483647 h 42"/>
                <a:gd name="T12" fmla="*/ 2147483647 w 13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2"/>
                <a:gd name="T23" fmla="*/ 13 w 1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2">
                  <a:moveTo>
                    <a:pt x="1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" y="42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86" name="Rectangle 201"/>
            <p:cNvSpPr>
              <a:spLocks noChangeArrowheads="1"/>
            </p:cNvSpPr>
            <p:nvPr/>
          </p:nvSpPr>
          <p:spPr bwMode="auto">
            <a:xfrm>
              <a:off x="2581278" y="2587630"/>
              <a:ext cx="14288" cy="254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7" name="Rectangle 202"/>
            <p:cNvSpPr>
              <a:spLocks noChangeArrowheads="1"/>
            </p:cNvSpPr>
            <p:nvPr/>
          </p:nvSpPr>
          <p:spPr bwMode="auto">
            <a:xfrm>
              <a:off x="2581278" y="2587630"/>
              <a:ext cx="14288" cy="254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8" name="Rectangle 203"/>
            <p:cNvSpPr>
              <a:spLocks noChangeArrowheads="1"/>
            </p:cNvSpPr>
            <p:nvPr/>
          </p:nvSpPr>
          <p:spPr bwMode="auto">
            <a:xfrm>
              <a:off x="2578103" y="2587630"/>
              <a:ext cx="3175" cy="254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89" name="Rectangle 204"/>
            <p:cNvSpPr>
              <a:spLocks noChangeArrowheads="1"/>
            </p:cNvSpPr>
            <p:nvPr/>
          </p:nvSpPr>
          <p:spPr bwMode="auto">
            <a:xfrm>
              <a:off x="2578103" y="2587630"/>
              <a:ext cx="3175" cy="254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90" name="Line 205"/>
            <p:cNvSpPr>
              <a:spLocks noChangeShapeType="1"/>
            </p:cNvSpPr>
            <p:nvPr/>
          </p:nvSpPr>
          <p:spPr bwMode="auto">
            <a:xfrm>
              <a:off x="4359280" y="2503492"/>
              <a:ext cx="1588" cy="138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91" name="Freeform 213"/>
            <p:cNvSpPr>
              <a:spLocks/>
            </p:cNvSpPr>
            <p:nvPr/>
          </p:nvSpPr>
          <p:spPr bwMode="auto">
            <a:xfrm>
              <a:off x="5062544" y="1836741"/>
              <a:ext cx="417513" cy="450851"/>
            </a:xfrm>
            <a:custGeom>
              <a:avLst/>
              <a:gdLst>
                <a:gd name="T0" fmla="*/ 0 w 263"/>
                <a:gd name="T1" fmla="*/ 2147483647 h 284"/>
                <a:gd name="T2" fmla="*/ 0 w 263"/>
                <a:gd name="T3" fmla="*/ 2147483647 h 284"/>
                <a:gd name="T4" fmla="*/ 2147483647 w 263"/>
                <a:gd name="T5" fmla="*/ 2147483647 h 284"/>
                <a:gd name="T6" fmla="*/ 2147483647 w 263"/>
                <a:gd name="T7" fmla="*/ 0 h 284"/>
                <a:gd name="T8" fmla="*/ 2147483647 w 263"/>
                <a:gd name="T9" fmla="*/ 0 h 284"/>
                <a:gd name="T10" fmla="*/ 2147483647 w 263"/>
                <a:gd name="T11" fmla="*/ 2147483647 h 284"/>
                <a:gd name="T12" fmla="*/ 2147483647 w 263"/>
                <a:gd name="T13" fmla="*/ 2147483647 h 284"/>
                <a:gd name="T14" fmla="*/ 2147483647 w 263"/>
                <a:gd name="T15" fmla="*/ 2147483647 h 284"/>
                <a:gd name="T16" fmla="*/ 2147483647 w 263"/>
                <a:gd name="T17" fmla="*/ 2147483647 h 284"/>
                <a:gd name="T18" fmla="*/ 2147483647 w 263"/>
                <a:gd name="T19" fmla="*/ 2147483647 h 284"/>
                <a:gd name="T20" fmla="*/ 0 w 263"/>
                <a:gd name="T21" fmla="*/ 2147483647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284"/>
                <a:gd name="T35" fmla="*/ 263 w 263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284">
                  <a:moveTo>
                    <a:pt x="0" y="202"/>
                  </a:moveTo>
                  <a:lnTo>
                    <a:pt x="0" y="284"/>
                  </a:lnTo>
                  <a:lnTo>
                    <a:pt x="263" y="284"/>
                  </a:lnTo>
                  <a:lnTo>
                    <a:pt x="263" y="0"/>
                  </a:lnTo>
                  <a:lnTo>
                    <a:pt x="190" y="0"/>
                  </a:lnTo>
                  <a:lnTo>
                    <a:pt x="190" y="51"/>
                  </a:lnTo>
                  <a:lnTo>
                    <a:pt x="256" y="51"/>
                  </a:lnTo>
                  <a:lnTo>
                    <a:pt x="256" y="271"/>
                  </a:lnTo>
                  <a:lnTo>
                    <a:pt x="56" y="271"/>
                  </a:lnTo>
                  <a:lnTo>
                    <a:pt x="56" y="202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92" name="Freeform 214"/>
            <p:cNvSpPr>
              <a:spLocks/>
            </p:cNvSpPr>
            <p:nvPr/>
          </p:nvSpPr>
          <p:spPr bwMode="auto">
            <a:xfrm>
              <a:off x="5062544" y="1836741"/>
              <a:ext cx="417513" cy="450851"/>
            </a:xfrm>
            <a:custGeom>
              <a:avLst/>
              <a:gdLst>
                <a:gd name="T0" fmla="*/ 0 w 263"/>
                <a:gd name="T1" fmla="*/ 2147483647 h 284"/>
                <a:gd name="T2" fmla="*/ 0 w 263"/>
                <a:gd name="T3" fmla="*/ 2147483647 h 284"/>
                <a:gd name="T4" fmla="*/ 2147483647 w 263"/>
                <a:gd name="T5" fmla="*/ 2147483647 h 284"/>
                <a:gd name="T6" fmla="*/ 2147483647 w 263"/>
                <a:gd name="T7" fmla="*/ 0 h 284"/>
                <a:gd name="T8" fmla="*/ 2147483647 w 263"/>
                <a:gd name="T9" fmla="*/ 0 h 284"/>
                <a:gd name="T10" fmla="*/ 2147483647 w 263"/>
                <a:gd name="T11" fmla="*/ 2147483647 h 284"/>
                <a:gd name="T12" fmla="*/ 2147483647 w 263"/>
                <a:gd name="T13" fmla="*/ 2147483647 h 284"/>
                <a:gd name="T14" fmla="*/ 2147483647 w 263"/>
                <a:gd name="T15" fmla="*/ 2147483647 h 284"/>
                <a:gd name="T16" fmla="*/ 2147483647 w 263"/>
                <a:gd name="T17" fmla="*/ 2147483647 h 284"/>
                <a:gd name="T18" fmla="*/ 2147483647 w 263"/>
                <a:gd name="T19" fmla="*/ 2147483647 h 284"/>
                <a:gd name="T20" fmla="*/ 0 w 263"/>
                <a:gd name="T21" fmla="*/ 2147483647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284"/>
                <a:gd name="T35" fmla="*/ 263 w 263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284">
                  <a:moveTo>
                    <a:pt x="0" y="202"/>
                  </a:moveTo>
                  <a:lnTo>
                    <a:pt x="0" y="284"/>
                  </a:lnTo>
                  <a:lnTo>
                    <a:pt x="263" y="284"/>
                  </a:lnTo>
                  <a:lnTo>
                    <a:pt x="263" y="0"/>
                  </a:lnTo>
                  <a:lnTo>
                    <a:pt x="190" y="0"/>
                  </a:lnTo>
                  <a:lnTo>
                    <a:pt x="190" y="51"/>
                  </a:lnTo>
                  <a:lnTo>
                    <a:pt x="256" y="51"/>
                  </a:lnTo>
                  <a:lnTo>
                    <a:pt x="256" y="271"/>
                  </a:lnTo>
                  <a:lnTo>
                    <a:pt x="56" y="271"/>
                  </a:lnTo>
                  <a:lnTo>
                    <a:pt x="56" y="202"/>
                  </a:lnTo>
                  <a:lnTo>
                    <a:pt x="0" y="20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93" name="Freeform 215"/>
            <p:cNvSpPr>
              <a:spLocks/>
            </p:cNvSpPr>
            <p:nvPr/>
          </p:nvSpPr>
          <p:spPr bwMode="auto">
            <a:xfrm>
              <a:off x="5868995" y="1836741"/>
              <a:ext cx="417513" cy="450851"/>
            </a:xfrm>
            <a:custGeom>
              <a:avLst/>
              <a:gdLst>
                <a:gd name="T0" fmla="*/ 2147483647 w 263"/>
                <a:gd name="T1" fmla="*/ 2147483647 h 284"/>
                <a:gd name="T2" fmla="*/ 2147483647 w 263"/>
                <a:gd name="T3" fmla="*/ 2147483647 h 284"/>
                <a:gd name="T4" fmla="*/ 0 w 263"/>
                <a:gd name="T5" fmla="*/ 2147483647 h 284"/>
                <a:gd name="T6" fmla="*/ 0 w 263"/>
                <a:gd name="T7" fmla="*/ 0 h 284"/>
                <a:gd name="T8" fmla="*/ 2147483647 w 263"/>
                <a:gd name="T9" fmla="*/ 0 h 284"/>
                <a:gd name="T10" fmla="*/ 2147483647 w 263"/>
                <a:gd name="T11" fmla="*/ 2147483647 h 284"/>
                <a:gd name="T12" fmla="*/ 2147483647 w 263"/>
                <a:gd name="T13" fmla="*/ 2147483647 h 284"/>
                <a:gd name="T14" fmla="*/ 2147483647 w 263"/>
                <a:gd name="T15" fmla="*/ 2147483647 h 284"/>
                <a:gd name="T16" fmla="*/ 2147483647 w 263"/>
                <a:gd name="T17" fmla="*/ 2147483647 h 284"/>
                <a:gd name="T18" fmla="*/ 2147483647 w 263"/>
                <a:gd name="T19" fmla="*/ 2147483647 h 284"/>
                <a:gd name="T20" fmla="*/ 2147483647 w 263"/>
                <a:gd name="T21" fmla="*/ 2147483647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284"/>
                <a:gd name="T35" fmla="*/ 263 w 263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284">
                  <a:moveTo>
                    <a:pt x="263" y="202"/>
                  </a:moveTo>
                  <a:lnTo>
                    <a:pt x="263" y="284"/>
                  </a:lnTo>
                  <a:lnTo>
                    <a:pt x="0" y="284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51"/>
                  </a:lnTo>
                  <a:lnTo>
                    <a:pt x="5" y="51"/>
                  </a:lnTo>
                  <a:lnTo>
                    <a:pt x="5" y="271"/>
                  </a:lnTo>
                  <a:lnTo>
                    <a:pt x="207" y="271"/>
                  </a:lnTo>
                  <a:lnTo>
                    <a:pt x="207" y="202"/>
                  </a:lnTo>
                  <a:lnTo>
                    <a:pt x="263" y="202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94" name="Freeform 216"/>
            <p:cNvSpPr>
              <a:spLocks/>
            </p:cNvSpPr>
            <p:nvPr/>
          </p:nvSpPr>
          <p:spPr bwMode="auto">
            <a:xfrm>
              <a:off x="5868995" y="1836741"/>
              <a:ext cx="417513" cy="450851"/>
            </a:xfrm>
            <a:custGeom>
              <a:avLst/>
              <a:gdLst>
                <a:gd name="T0" fmla="*/ 2147483647 w 263"/>
                <a:gd name="T1" fmla="*/ 2147483647 h 284"/>
                <a:gd name="T2" fmla="*/ 2147483647 w 263"/>
                <a:gd name="T3" fmla="*/ 2147483647 h 284"/>
                <a:gd name="T4" fmla="*/ 0 w 263"/>
                <a:gd name="T5" fmla="*/ 2147483647 h 284"/>
                <a:gd name="T6" fmla="*/ 0 w 263"/>
                <a:gd name="T7" fmla="*/ 0 h 284"/>
                <a:gd name="T8" fmla="*/ 2147483647 w 263"/>
                <a:gd name="T9" fmla="*/ 0 h 284"/>
                <a:gd name="T10" fmla="*/ 2147483647 w 263"/>
                <a:gd name="T11" fmla="*/ 2147483647 h 284"/>
                <a:gd name="T12" fmla="*/ 2147483647 w 263"/>
                <a:gd name="T13" fmla="*/ 2147483647 h 284"/>
                <a:gd name="T14" fmla="*/ 2147483647 w 263"/>
                <a:gd name="T15" fmla="*/ 2147483647 h 284"/>
                <a:gd name="T16" fmla="*/ 2147483647 w 263"/>
                <a:gd name="T17" fmla="*/ 2147483647 h 284"/>
                <a:gd name="T18" fmla="*/ 2147483647 w 263"/>
                <a:gd name="T19" fmla="*/ 2147483647 h 284"/>
                <a:gd name="T20" fmla="*/ 2147483647 w 263"/>
                <a:gd name="T21" fmla="*/ 2147483647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284"/>
                <a:gd name="T35" fmla="*/ 263 w 263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284">
                  <a:moveTo>
                    <a:pt x="263" y="202"/>
                  </a:moveTo>
                  <a:lnTo>
                    <a:pt x="263" y="284"/>
                  </a:lnTo>
                  <a:lnTo>
                    <a:pt x="0" y="284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51"/>
                  </a:lnTo>
                  <a:lnTo>
                    <a:pt x="5" y="51"/>
                  </a:lnTo>
                  <a:lnTo>
                    <a:pt x="5" y="271"/>
                  </a:lnTo>
                  <a:lnTo>
                    <a:pt x="207" y="271"/>
                  </a:lnTo>
                  <a:lnTo>
                    <a:pt x="207" y="202"/>
                  </a:lnTo>
                  <a:lnTo>
                    <a:pt x="263" y="20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95" name="Freeform 220"/>
            <p:cNvSpPr>
              <a:spLocks/>
            </p:cNvSpPr>
            <p:nvPr/>
          </p:nvSpPr>
          <p:spPr bwMode="auto">
            <a:xfrm>
              <a:off x="5062544" y="2857505"/>
              <a:ext cx="417513" cy="217488"/>
            </a:xfrm>
            <a:custGeom>
              <a:avLst/>
              <a:gdLst>
                <a:gd name="T0" fmla="*/ 2147483647 w 263"/>
                <a:gd name="T1" fmla="*/ 2147483647 h 137"/>
                <a:gd name="T2" fmla="*/ 2147483647 w 263"/>
                <a:gd name="T3" fmla="*/ 2147483647 h 137"/>
                <a:gd name="T4" fmla="*/ 2147483647 w 263"/>
                <a:gd name="T5" fmla="*/ 2147483647 h 137"/>
                <a:gd name="T6" fmla="*/ 2147483647 w 263"/>
                <a:gd name="T7" fmla="*/ 2147483647 h 137"/>
                <a:gd name="T8" fmla="*/ 2147483647 w 263"/>
                <a:gd name="T9" fmla="*/ 2147483647 h 137"/>
                <a:gd name="T10" fmla="*/ 2147483647 w 263"/>
                <a:gd name="T11" fmla="*/ 2147483647 h 137"/>
                <a:gd name="T12" fmla="*/ 2147483647 w 263"/>
                <a:gd name="T13" fmla="*/ 2147483647 h 137"/>
                <a:gd name="T14" fmla="*/ 2147483647 w 263"/>
                <a:gd name="T15" fmla="*/ 2147483647 h 137"/>
                <a:gd name="T16" fmla="*/ 2147483647 w 263"/>
                <a:gd name="T17" fmla="*/ 2147483647 h 137"/>
                <a:gd name="T18" fmla="*/ 0 w 263"/>
                <a:gd name="T19" fmla="*/ 2147483647 h 137"/>
                <a:gd name="T20" fmla="*/ 0 w 263"/>
                <a:gd name="T21" fmla="*/ 0 h 137"/>
                <a:gd name="T22" fmla="*/ 2147483647 w 263"/>
                <a:gd name="T23" fmla="*/ 0 h 137"/>
                <a:gd name="T24" fmla="*/ 2147483647 w 263"/>
                <a:gd name="T25" fmla="*/ 2147483647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3"/>
                <a:gd name="T40" fmla="*/ 0 h 137"/>
                <a:gd name="T41" fmla="*/ 263 w 263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3" h="137">
                  <a:moveTo>
                    <a:pt x="263" y="137"/>
                  </a:moveTo>
                  <a:lnTo>
                    <a:pt x="205" y="137"/>
                  </a:lnTo>
                  <a:lnTo>
                    <a:pt x="205" y="91"/>
                  </a:lnTo>
                  <a:lnTo>
                    <a:pt x="241" y="91"/>
                  </a:lnTo>
                  <a:lnTo>
                    <a:pt x="241" y="131"/>
                  </a:lnTo>
                  <a:lnTo>
                    <a:pt x="256" y="131"/>
                  </a:lnTo>
                  <a:lnTo>
                    <a:pt x="256" y="13"/>
                  </a:lnTo>
                  <a:lnTo>
                    <a:pt x="56" y="13"/>
                  </a:lnTo>
                  <a:lnTo>
                    <a:pt x="56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137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096" name="Rectangle 223"/>
            <p:cNvSpPr>
              <a:spLocks noChangeArrowheads="1"/>
            </p:cNvSpPr>
            <p:nvPr/>
          </p:nvSpPr>
          <p:spPr bwMode="auto">
            <a:xfrm>
              <a:off x="6375408" y="2338392"/>
              <a:ext cx="76200" cy="4683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97" name="Rectangle 224"/>
            <p:cNvSpPr>
              <a:spLocks noChangeArrowheads="1"/>
            </p:cNvSpPr>
            <p:nvPr/>
          </p:nvSpPr>
          <p:spPr bwMode="auto">
            <a:xfrm>
              <a:off x="6375408" y="2338392"/>
              <a:ext cx="76200" cy="4683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98" name="Rectangle 225"/>
            <p:cNvSpPr>
              <a:spLocks noChangeArrowheads="1"/>
            </p:cNvSpPr>
            <p:nvPr/>
          </p:nvSpPr>
          <p:spPr bwMode="auto">
            <a:xfrm>
              <a:off x="6375408" y="2447929"/>
              <a:ext cx="76200" cy="24606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099" name="Rectangle 226"/>
            <p:cNvSpPr>
              <a:spLocks noChangeArrowheads="1"/>
            </p:cNvSpPr>
            <p:nvPr/>
          </p:nvSpPr>
          <p:spPr bwMode="auto">
            <a:xfrm>
              <a:off x="6375408" y="2447929"/>
              <a:ext cx="76200" cy="24606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0" name="Rectangle 227"/>
            <p:cNvSpPr>
              <a:spLocks noChangeArrowheads="1"/>
            </p:cNvSpPr>
            <p:nvPr/>
          </p:nvSpPr>
          <p:spPr bwMode="auto">
            <a:xfrm>
              <a:off x="6286508" y="2693992"/>
              <a:ext cx="88900" cy="2936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1" name="Rectangle 228"/>
            <p:cNvSpPr>
              <a:spLocks noChangeArrowheads="1"/>
            </p:cNvSpPr>
            <p:nvPr/>
          </p:nvSpPr>
          <p:spPr bwMode="auto">
            <a:xfrm>
              <a:off x="6286508" y="2693992"/>
              <a:ext cx="88900" cy="2936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2" name="Rectangle 229"/>
            <p:cNvSpPr>
              <a:spLocks noChangeArrowheads="1"/>
            </p:cNvSpPr>
            <p:nvPr/>
          </p:nvSpPr>
          <p:spPr bwMode="auto">
            <a:xfrm>
              <a:off x="6286508" y="2157416"/>
              <a:ext cx="88900" cy="29051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3" name="Rectangle 230"/>
            <p:cNvSpPr>
              <a:spLocks noChangeArrowheads="1"/>
            </p:cNvSpPr>
            <p:nvPr/>
          </p:nvSpPr>
          <p:spPr bwMode="auto">
            <a:xfrm>
              <a:off x="6286508" y="2157416"/>
              <a:ext cx="88900" cy="290513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4" name="Rectangle 231"/>
            <p:cNvSpPr>
              <a:spLocks noChangeArrowheads="1"/>
            </p:cNvSpPr>
            <p:nvPr/>
          </p:nvSpPr>
          <p:spPr bwMode="auto">
            <a:xfrm>
              <a:off x="6218245" y="2762255"/>
              <a:ext cx="682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5" name="Rectangle 232"/>
            <p:cNvSpPr>
              <a:spLocks noChangeArrowheads="1"/>
            </p:cNvSpPr>
            <p:nvPr/>
          </p:nvSpPr>
          <p:spPr bwMode="auto">
            <a:xfrm>
              <a:off x="6218245" y="2762255"/>
              <a:ext cx="68263" cy="952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6" name="Freeform 233"/>
            <p:cNvSpPr>
              <a:spLocks/>
            </p:cNvSpPr>
            <p:nvPr/>
          </p:nvSpPr>
          <p:spPr bwMode="auto">
            <a:xfrm>
              <a:off x="6219833" y="2757492"/>
              <a:ext cx="9525" cy="174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2147483647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1"/>
                <a:gd name="T23" fmla="*/ 6 w 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1">
                  <a:moveTo>
                    <a:pt x="2" y="11"/>
                  </a:moveTo>
                  <a:lnTo>
                    <a:pt x="6" y="1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07" name="Freeform 234"/>
            <p:cNvSpPr>
              <a:spLocks/>
            </p:cNvSpPr>
            <p:nvPr/>
          </p:nvSpPr>
          <p:spPr bwMode="auto">
            <a:xfrm>
              <a:off x="6219833" y="2757492"/>
              <a:ext cx="9525" cy="17463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0 h 11"/>
                <a:gd name="T6" fmla="*/ 2147483647 w 6"/>
                <a:gd name="T7" fmla="*/ 0 h 11"/>
                <a:gd name="T8" fmla="*/ 0 w 6"/>
                <a:gd name="T9" fmla="*/ 2147483647 h 11"/>
                <a:gd name="T10" fmla="*/ 0 w 6"/>
                <a:gd name="T11" fmla="*/ 2147483647 h 11"/>
                <a:gd name="T12" fmla="*/ 2147483647 w 6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1"/>
                <a:gd name="T23" fmla="*/ 6 w 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1">
                  <a:moveTo>
                    <a:pt x="2" y="11"/>
                  </a:moveTo>
                  <a:lnTo>
                    <a:pt x="6" y="1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08" name="Rectangle 235"/>
            <p:cNvSpPr>
              <a:spLocks noChangeArrowheads="1"/>
            </p:cNvSpPr>
            <p:nvPr/>
          </p:nvSpPr>
          <p:spPr bwMode="auto">
            <a:xfrm>
              <a:off x="6219833" y="2762255"/>
              <a:ext cx="95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09" name="Rectangle 236"/>
            <p:cNvSpPr>
              <a:spLocks noChangeArrowheads="1"/>
            </p:cNvSpPr>
            <p:nvPr/>
          </p:nvSpPr>
          <p:spPr bwMode="auto">
            <a:xfrm>
              <a:off x="6219833" y="2762255"/>
              <a:ext cx="9525" cy="952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0" name="Rectangle 237"/>
            <p:cNvSpPr>
              <a:spLocks noChangeArrowheads="1"/>
            </p:cNvSpPr>
            <p:nvPr/>
          </p:nvSpPr>
          <p:spPr bwMode="auto">
            <a:xfrm>
              <a:off x="6218245" y="2373317"/>
              <a:ext cx="682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1" name="Rectangle 238"/>
            <p:cNvSpPr>
              <a:spLocks noChangeArrowheads="1"/>
            </p:cNvSpPr>
            <p:nvPr/>
          </p:nvSpPr>
          <p:spPr bwMode="auto">
            <a:xfrm>
              <a:off x="6218245" y="2373317"/>
              <a:ext cx="68263" cy="952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2" name="Freeform 239"/>
            <p:cNvSpPr>
              <a:spLocks/>
            </p:cNvSpPr>
            <p:nvPr/>
          </p:nvSpPr>
          <p:spPr bwMode="auto">
            <a:xfrm>
              <a:off x="6219833" y="2368554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2147483647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2"/>
                <a:gd name="T23" fmla="*/ 6 w 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2">
                  <a:moveTo>
                    <a:pt x="2" y="12"/>
                  </a:moveTo>
                  <a:lnTo>
                    <a:pt x="6" y="1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13" name="Freeform 240"/>
            <p:cNvSpPr>
              <a:spLocks/>
            </p:cNvSpPr>
            <p:nvPr/>
          </p:nvSpPr>
          <p:spPr bwMode="auto">
            <a:xfrm>
              <a:off x="6219833" y="2368554"/>
              <a:ext cx="9525" cy="1905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2147483647 h 12"/>
                <a:gd name="T4" fmla="*/ 2147483647 w 6"/>
                <a:gd name="T5" fmla="*/ 0 h 12"/>
                <a:gd name="T6" fmla="*/ 2147483647 w 6"/>
                <a:gd name="T7" fmla="*/ 0 h 12"/>
                <a:gd name="T8" fmla="*/ 0 w 6"/>
                <a:gd name="T9" fmla="*/ 2147483647 h 12"/>
                <a:gd name="T10" fmla="*/ 0 w 6"/>
                <a:gd name="T11" fmla="*/ 2147483647 h 12"/>
                <a:gd name="T12" fmla="*/ 2147483647 w 6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2"/>
                <a:gd name="T23" fmla="*/ 6 w 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2">
                  <a:moveTo>
                    <a:pt x="2" y="12"/>
                  </a:moveTo>
                  <a:lnTo>
                    <a:pt x="6" y="1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2" y="12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14" name="Rectangle 241"/>
            <p:cNvSpPr>
              <a:spLocks noChangeArrowheads="1"/>
            </p:cNvSpPr>
            <p:nvPr/>
          </p:nvSpPr>
          <p:spPr bwMode="auto">
            <a:xfrm>
              <a:off x="6219833" y="2373317"/>
              <a:ext cx="95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5" name="Rectangle 242"/>
            <p:cNvSpPr>
              <a:spLocks noChangeArrowheads="1"/>
            </p:cNvSpPr>
            <p:nvPr/>
          </p:nvSpPr>
          <p:spPr bwMode="auto">
            <a:xfrm>
              <a:off x="6219833" y="2373317"/>
              <a:ext cx="9525" cy="952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6" name="Rectangle 244"/>
            <p:cNvSpPr>
              <a:spLocks noChangeArrowheads="1"/>
            </p:cNvSpPr>
            <p:nvPr/>
          </p:nvSpPr>
          <p:spPr bwMode="auto">
            <a:xfrm>
              <a:off x="6275388" y="2320925"/>
              <a:ext cx="11113" cy="503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7" name="Rectangle 245"/>
            <p:cNvSpPr>
              <a:spLocks noChangeArrowheads="1"/>
            </p:cNvSpPr>
            <p:nvPr/>
          </p:nvSpPr>
          <p:spPr bwMode="auto">
            <a:xfrm>
              <a:off x="6275388" y="2320925"/>
              <a:ext cx="11113" cy="50323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8" name="Rectangle 246"/>
            <p:cNvSpPr>
              <a:spLocks noChangeArrowheads="1"/>
            </p:cNvSpPr>
            <p:nvPr/>
          </p:nvSpPr>
          <p:spPr bwMode="auto">
            <a:xfrm>
              <a:off x="6275388" y="2800350"/>
              <a:ext cx="11113" cy="14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19" name="Rectangle 247"/>
            <p:cNvSpPr>
              <a:spLocks noChangeArrowheads="1"/>
            </p:cNvSpPr>
            <p:nvPr/>
          </p:nvSpPr>
          <p:spPr bwMode="auto">
            <a:xfrm>
              <a:off x="6275388" y="2800350"/>
              <a:ext cx="11113" cy="1428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0" name="Rectangle 248"/>
            <p:cNvSpPr>
              <a:spLocks noChangeArrowheads="1"/>
            </p:cNvSpPr>
            <p:nvPr/>
          </p:nvSpPr>
          <p:spPr bwMode="auto">
            <a:xfrm>
              <a:off x="6275388" y="2330450"/>
              <a:ext cx="11113" cy="14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1" name="Rectangle 249"/>
            <p:cNvSpPr>
              <a:spLocks noChangeArrowheads="1"/>
            </p:cNvSpPr>
            <p:nvPr/>
          </p:nvSpPr>
          <p:spPr bwMode="auto">
            <a:xfrm>
              <a:off x="6275388" y="2330450"/>
              <a:ext cx="11113" cy="1428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2" name="Rectangle 258"/>
            <p:cNvSpPr>
              <a:spLocks noChangeArrowheads="1"/>
            </p:cNvSpPr>
            <p:nvPr/>
          </p:nvSpPr>
          <p:spPr bwMode="auto">
            <a:xfrm>
              <a:off x="5364358" y="1753672"/>
              <a:ext cx="620713" cy="809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3" name="Rectangle 259"/>
            <p:cNvSpPr>
              <a:spLocks noChangeArrowheads="1"/>
            </p:cNvSpPr>
            <p:nvPr/>
          </p:nvSpPr>
          <p:spPr bwMode="auto">
            <a:xfrm>
              <a:off x="5364358" y="1753672"/>
              <a:ext cx="620713" cy="80962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4" name="Rectangle 260"/>
            <p:cNvSpPr>
              <a:spLocks noChangeArrowheads="1"/>
            </p:cNvSpPr>
            <p:nvPr/>
          </p:nvSpPr>
          <p:spPr bwMode="auto">
            <a:xfrm>
              <a:off x="6229351" y="2362200"/>
              <a:ext cx="57150" cy="420687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5" name="Rectangle 261"/>
            <p:cNvSpPr>
              <a:spLocks noChangeArrowheads="1"/>
            </p:cNvSpPr>
            <p:nvPr/>
          </p:nvSpPr>
          <p:spPr bwMode="auto">
            <a:xfrm>
              <a:off x="6229351" y="2362200"/>
              <a:ext cx="57150" cy="42068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6" name="Rectangle 262"/>
            <p:cNvSpPr>
              <a:spLocks noChangeArrowheads="1"/>
            </p:cNvSpPr>
            <p:nvPr/>
          </p:nvSpPr>
          <p:spPr bwMode="auto">
            <a:xfrm>
              <a:off x="6246813" y="2362200"/>
              <a:ext cx="3175" cy="42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7" name="Rectangle 263"/>
            <p:cNvSpPr>
              <a:spLocks noChangeArrowheads="1"/>
            </p:cNvSpPr>
            <p:nvPr/>
          </p:nvSpPr>
          <p:spPr bwMode="auto">
            <a:xfrm>
              <a:off x="6246813" y="2362200"/>
              <a:ext cx="3175" cy="42068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8" name="Rectangle 264"/>
            <p:cNvSpPr>
              <a:spLocks noChangeArrowheads="1"/>
            </p:cNvSpPr>
            <p:nvPr/>
          </p:nvSpPr>
          <p:spPr bwMode="auto">
            <a:xfrm>
              <a:off x="6249988" y="2362200"/>
              <a:ext cx="1588" cy="420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29" name="Rectangle 265"/>
            <p:cNvSpPr>
              <a:spLocks noChangeArrowheads="1"/>
            </p:cNvSpPr>
            <p:nvPr/>
          </p:nvSpPr>
          <p:spPr bwMode="auto">
            <a:xfrm>
              <a:off x="6249988" y="2362200"/>
              <a:ext cx="1588" cy="42068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07" name="正方形/長方形 306"/>
            <p:cNvSpPr/>
            <p:nvPr/>
          </p:nvSpPr>
          <p:spPr>
            <a:xfrm rot="10800000">
              <a:off x="5592763" y="3513475"/>
              <a:ext cx="174625" cy="28896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131" name="Freeform 250"/>
            <p:cNvSpPr>
              <a:spLocks/>
            </p:cNvSpPr>
            <p:nvPr/>
          </p:nvSpPr>
          <p:spPr bwMode="auto">
            <a:xfrm rot="10800000">
              <a:off x="5823147" y="3309741"/>
              <a:ext cx="161925" cy="204787"/>
            </a:xfrm>
            <a:custGeom>
              <a:avLst/>
              <a:gdLst>
                <a:gd name="T0" fmla="*/ 2147483647 w 102"/>
                <a:gd name="T1" fmla="*/ 2147483647 h 129"/>
                <a:gd name="T2" fmla="*/ 2147483647 w 102"/>
                <a:gd name="T3" fmla="*/ 0 h 129"/>
                <a:gd name="T4" fmla="*/ 2147483647 w 102"/>
                <a:gd name="T5" fmla="*/ 0 h 129"/>
                <a:gd name="T6" fmla="*/ 2147483647 w 102"/>
                <a:gd name="T7" fmla="*/ 2147483647 h 129"/>
                <a:gd name="T8" fmla="*/ 0 w 102"/>
                <a:gd name="T9" fmla="*/ 2147483647 h 129"/>
                <a:gd name="T10" fmla="*/ 0 w 102"/>
                <a:gd name="T11" fmla="*/ 2147483647 h 129"/>
                <a:gd name="T12" fmla="*/ 2147483647 w 102"/>
                <a:gd name="T13" fmla="*/ 2147483647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9"/>
                <a:gd name="T23" fmla="*/ 102 w 102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9">
                  <a:moveTo>
                    <a:pt x="95" y="77"/>
                  </a:moveTo>
                  <a:lnTo>
                    <a:pt x="95" y="0"/>
                  </a:lnTo>
                  <a:lnTo>
                    <a:pt x="102" y="0"/>
                  </a:lnTo>
                  <a:lnTo>
                    <a:pt x="102" y="129"/>
                  </a:lnTo>
                  <a:lnTo>
                    <a:pt x="0" y="129"/>
                  </a:lnTo>
                  <a:lnTo>
                    <a:pt x="0" y="77"/>
                  </a:lnTo>
                  <a:lnTo>
                    <a:pt x="95" y="7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32" name="Freeform 251"/>
            <p:cNvSpPr>
              <a:spLocks/>
            </p:cNvSpPr>
            <p:nvPr/>
          </p:nvSpPr>
          <p:spPr bwMode="auto">
            <a:xfrm rot="10800000">
              <a:off x="5823147" y="3309741"/>
              <a:ext cx="161925" cy="204787"/>
            </a:xfrm>
            <a:custGeom>
              <a:avLst/>
              <a:gdLst>
                <a:gd name="T0" fmla="*/ 2147483647 w 102"/>
                <a:gd name="T1" fmla="*/ 2147483647 h 129"/>
                <a:gd name="T2" fmla="*/ 2147483647 w 102"/>
                <a:gd name="T3" fmla="*/ 0 h 129"/>
                <a:gd name="T4" fmla="*/ 2147483647 w 102"/>
                <a:gd name="T5" fmla="*/ 0 h 129"/>
                <a:gd name="T6" fmla="*/ 2147483647 w 102"/>
                <a:gd name="T7" fmla="*/ 2147483647 h 129"/>
                <a:gd name="T8" fmla="*/ 0 w 102"/>
                <a:gd name="T9" fmla="*/ 2147483647 h 129"/>
                <a:gd name="T10" fmla="*/ 0 w 102"/>
                <a:gd name="T11" fmla="*/ 2147483647 h 129"/>
                <a:gd name="T12" fmla="*/ 2147483647 w 102"/>
                <a:gd name="T13" fmla="*/ 2147483647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29"/>
                <a:gd name="T23" fmla="*/ 102 w 102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29">
                  <a:moveTo>
                    <a:pt x="95" y="77"/>
                  </a:moveTo>
                  <a:lnTo>
                    <a:pt x="95" y="0"/>
                  </a:lnTo>
                  <a:lnTo>
                    <a:pt x="102" y="0"/>
                  </a:lnTo>
                  <a:lnTo>
                    <a:pt x="102" y="129"/>
                  </a:lnTo>
                  <a:lnTo>
                    <a:pt x="0" y="129"/>
                  </a:lnTo>
                  <a:lnTo>
                    <a:pt x="0" y="77"/>
                  </a:lnTo>
                  <a:lnTo>
                    <a:pt x="95" y="77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33" name="Freeform 252"/>
            <p:cNvSpPr>
              <a:spLocks/>
            </p:cNvSpPr>
            <p:nvPr/>
          </p:nvSpPr>
          <p:spPr bwMode="auto">
            <a:xfrm rot="10800000">
              <a:off x="5364359" y="3309741"/>
              <a:ext cx="165100" cy="204787"/>
            </a:xfrm>
            <a:custGeom>
              <a:avLst/>
              <a:gdLst>
                <a:gd name="T0" fmla="*/ 2147483647 w 104"/>
                <a:gd name="T1" fmla="*/ 2147483647 h 129"/>
                <a:gd name="T2" fmla="*/ 0 w 104"/>
                <a:gd name="T3" fmla="*/ 2147483647 h 129"/>
                <a:gd name="T4" fmla="*/ 0 w 104"/>
                <a:gd name="T5" fmla="*/ 0 h 129"/>
                <a:gd name="T6" fmla="*/ 2147483647 w 104"/>
                <a:gd name="T7" fmla="*/ 0 h 129"/>
                <a:gd name="T8" fmla="*/ 2147483647 w 104"/>
                <a:gd name="T9" fmla="*/ 2147483647 h 129"/>
                <a:gd name="T10" fmla="*/ 2147483647 w 104"/>
                <a:gd name="T11" fmla="*/ 2147483647 h 129"/>
                <a:gd name="T12" fmla="*/ 2147483647 w 104"/>
                <a:gd name="T13" fmla="*/ 2147483647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129"/>
                <a:gd name="T23" fmla="*/ 104 w 104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129">
                  <a:moveTo>
                    <a:pt x="10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77"/>
                  </a:lnTo>
                  <a:lnTo>
                    <a:pt x="104" y="77"/>
                  </a:lnTo>
                  <a:lnTo>
                    <a:pt x="104" y="12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34" name="Freeform 253"/>
            <p:cNvSpPr>
              <a:spLocks/>
            </p:cNvSpPr>
            <p:nvPr/>
          </p:nvSpPr>
          <p:spPr bwMode="auto">
            <a:xfrm rot="10800000">
              <a:off x="5364359" y="3309741"/>
              <a:ext cx="165100" cy="204787"/>
            </a:xfrm>
            <a:custGeom>
              <a:avLst/>
              <a:gdLst>
                <a:gd name="T0" fmla="*/ 2147483647 w 104"/>
                <a:gd name="T1" fmla="*/ 2147483647 h 129"/>
                <a:gd name="T2" fmla="*/ 0 w 104"/>
                <a:gd name="T3" fmla="*/ 2147483647 h 129"/>
                <a:gd name="T4" fmla="*/ 0 w 104"/>
                <a:gd name="T5" fmla="*/ 0 h 129"/>
                <a:gd name="T6" fmla="*/ 2147483647 w 104"/>
                <a:gd name="T7" fmla="*/ 0 h 129"/>
                <a:gd name="T8" fmla="*/ 2147483647 w 104"/>
                <a:gd name="T9" fmla="*/ 2147483647 h 129"/>
                <a:gd name="T10" fmla="*/ 2147483647 w 104"/>
                <a:gd name="T11" fmla="*/ 2147483647 h 129"/>
                <a:gd name="T12" fmla="*/ 2147483647 w 104"/>
                <a:gd name="T13" fmla="*/ 2147483647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129"/>
                <a:gd name="T23" fmla="*/ 104 w 104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129">
                  <a:moveTo>
                    <a:pt x="10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77"/>
                  </a:lnTo>
                  <a:lnTo>
                    <a:pt x="104" y="77"/>
                  </a:lnTo>
                  <a:lnTo>
                    <a:pt x="104" y="129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35" name="Rectangle 266"/>
            <p:cNvSpPr>
              <a:spLocks noChangeArrowheads="1"/>
            </p:cNvSpPr>
            <p:nvPr/>
          </p:nvSpPr>
          <p:spPr bwMode="auto">
            <a:xfrm rot="10800000">
              <a:off x="5635821" y="2493766"/>
              <a:ext cx="80963" cy="328612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36" name="Rectangle 267"/>
            <p:cNvSpPr>
              <a:spLocks noChangeArrowheads="1"/>
            </p:cNvSpPr>
            <p:nvPr/>
          </p:nvSpPr>
          <p:spPr bwMode="auto">
            <a:xfrm rot="10800000">
              <a:off x="5656459" y="2533453"/>
              <a:ext cx="39688" cy="809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37" name="Rectangle 268"/>
            <p:cNvSpPr>
              <a:spLocks noChangeArrowheads="1"/>
            </p:cNvSpPr>
            <p:nvPr/>
          </p:nvSpPr>
          <p:spPr bwMode="auto">
            <a:xfrm rot="10800000">
              <a:off x="5656459" y="2533453"/>
              <a:ext cx="39688" cy="80962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38" name="Rectangle 269"/>
            <p:cNvSpPr>
              <a:spLocks noChangeArrowheads="1"/>
            </p:cNvSpPr>
            <p:nvPr/>
          </p:nvSpPr>
          <p:spPr bwMode="auto">
            <a:xfrm rot="10800000">
              <a:off x="5645347" y="2604891"/>
              <a:ext cx="60325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39" name="Rectangle 270"/>
            <p:cNvSpPr>
              <a:spLocks noChangeArrowheads="1"/>
            </p:cNvSpPr>
            <p:nvPr/>
          </p:nvSpPr>
          <p:spPr bwMode="auto">
            <a:xfrm rot="10800000">
              <a:off x="5645347" y="2604891"/>
              <a:ext cx="60325" cy="23812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40" name="Rectangle 271"/>
            <p:cNvSpPr>
              <a:spLocks noChangeArrowheads="1"/>
            </p:cNvSpPr>
            <p:nvPr/>
          </p:nvSpPr>
          <p:spPr bwMode="auto">
            <a:xfrm rot="10800000">
              <a:off x="5645347" y="2522341"/>
              <a:ext cx="60325" cy="20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41" name="Rectangle 272"/>
            <p:cNvSpPr>
              <a:spLocks noChangeArrowheads="1"/>
            </p:cNvSpPr>
            <p:nvPr/>
          </p:nvSpPr>
          <p:spPr bwMode="auto">
            <a:xfrm rot="10800000">
              <a:off x="5645347" y="2522341"/>
              <a:ext cx="60325" cy="20637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42" name="Rectangle 273"/>
            <p:cNvSpPr>
              <a:spLocks noChangeArrowheads="1"/>
            </p:cNvSpPr>
            <p:nvPr/>
          </p:nvSpPr>
          <p:spPr bwMode="auto">
            <a:xfrm rot="10800000">
              <a:off x="5656459" y="2822378"/>
              <a:ext cx="39688" cy="69215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43" name="Freeform 274"/>
            <p:cNvSpPr>
              <a:spLocks/>
            </p:cNvSpPr>
            <p:nvPr/>
          </p:nvSpPr>
          <p:spPr bwMode="auto">
            <a:xfrm>
              <a:off x="4359276" y="2587625"/>
              <a:ext cx="1109663" cy="53975"/>
            </a:xfrm>
            <a:custGeom>
              <a:avLst/>
              <a:gdLst>
                <a:gd name="T0" fmla="*/ 2147483647 w 699"/>
                <a:gd name="T1" fmla="*/ 2147483647 h 34"/>
                <a:gd name="T2" fmla="*/ 2147483647 w 699"/>
                <a:gd name="T3" fmla="*/ 2147483647 h 34"/>
                <a:gd name="T4" fmla="*/ 0 w 699"/>
                <a:gd name="T5" fmla="*/ 2147483647 h 34"/>
                <a:gd name="T6" fmla="*/ 0 w 699"/>
                <a:gd name="T7" fmla="*/ 0 h 34"/>
                <a:gd name="T8" fmla="*/ 2147483647 w 699"/>
                <a:gd name="T9" fmla="*/ 0 h 34"/>
                <a:gd name="T10" fmla="*/ 2147483647 w 699"/>
                <a:gd name="T11" fmla="*/ 2147483647 h 34"/>
                <a:gd name="T12" fmla="*/ 2147483647 w 699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9"/>
                <a:gd name="T22" fmla="*/ 0 h 34"/>
                <a:gd name="T23" fmla="*/ 699 w 69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9" h="34">
                  <a:moveTo>
                    <a:pt x="25" y="3"/>
                  </a:move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99" y="0"/>
                  </a:lnTo>
                  <a:lnTo>
                    <a:pt x="699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44" name="Freeform 275"/>
            <p:cNvSpPr>
              <a:spLocks/>
            </p:cNvSpPr>
            <p:nvPr/>
          </p:nvSpPr>
          <p:spPr bwMode="auto">
            <a:xfrm>
              <a:off x="4359276" y="2587625"/>
              <a:ext cx="1109663" cy="53975"/>
            </a:xfrm>
            <a:custGeom>
              <a:avLst/>
              <a:gdLst>
                <a:gd name="T0" fmla="*/ 2147483647 w 699"/>
                <a:gd name="T1" fmla="*/ 2147483647 h 34"/>
                <a:gd name="T2" fmla="*/ 2147483647 w 699"/>
                <a:gd name="T3" fmla="*/ 2147483647 h 34"/>
                <a:gd name="T4" fmla="*/ 0 w 699"/>
                <a:gd name="T5" fmla="*/ 2147483647 h 34"/>
                <a:gd name="T6" fmla="*/ 0 w 699"/>
                <a:gd name="T7" fmla="*/ 0 h 34"/>
                <a:gd name="T8" fmla="*/ 2147483647 w 699"/>
                <a:gd name="T9" fmla="*/ 0 h 34"/>
                <a:gd name="T10" fmla="*/ 2147483647 w 699"/>
                <a:gd name="T11" fmla="*/ 2147483647 h 34"/>
                <a:gd name="T12" fmla="*/ 2147483647 w 699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9"/>
                <a:gd name="T22" fmla="*/ 0 h 34"/>
                <a:gd name="T23" fmla="*/ 699 w 69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9" h="34">
                  <a:moveTo>
                    <a:pt x="25" y="3"/>
                  </a:move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699" y="0"/>
                  </a:lnTo>
                  <a:lnTo>
                    <a:pt x="699" y="3"/>
                  </a:lnTo>
                  <a:lnTo>
                    <a:pt x="25" y="3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45" name="Freeform 276"/>
            <p:cNvSpPr>
              <a:spLocks/>
            </p:cNvSpPr>
            <p:nvPr/>
          </p:nvSpPr>
          <p:spPr bwMode="auto">
            <a:xfrm>
              <a:off x="4359276" y="2503488"/>
              <a:ext cx="1109663" cy="53975"/>
            </a:xfrm>
            <a:custGeom>
              <a:avLst/>
              <a:gdLst>
                <a:gd name="T0" fmla="*/ 2147483647 w 699"/>
                <a:gd name="T1" fmla="*/ 0 h 34"/>
                <a:gd name="T2" fmla="*/ 2147483647 w 699"/>
                <a:gd name="T3" fmla="*/ 2147483647 h 34"/>
                <a:gd name="T4" fmla="*/ 2147483647 w 699"/>
                <a:gd name="T5" fmla="*/ 2147483647 h 34"/>
                <a:gd name="T6" fmla="*/ 2147483647 w 699"/>
                <a:gd name="T7" fmla="*/ 2147483647 h 34"/>
                <a:gd name="T8" fmla="*/ 0 w 699"/>
                <a:gd name="T9" fmla="*/ 2147483647 h 34"/>
                <a:gd name="T10" fmla="*/ 0 w 699"/>
                <a:gd name="T11" fmla="*/ 0 h 34"/>
                <a:gd name="T12" fmla="*/ 2147483647 w 69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9"/>
                <a:gd name="T22" fmla="*/ 0 h 34"/>
                <a:gd name="T23" fmla="*/ 699 w 69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9" h="34">
                  <a:moveTo>
                    <a:pt x="25" y="0"/>
                  </a:moveTo>
                  <a:lnTo>
                    <a:pt x="25" y="31"/>
                  </a:lnTo>
                  <a:lnTo>
                    <a:pt x="699" y="31"/>
                  </a:lnTo>
                  <a:lnTo>
                    <a:pt x="69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46" name="Freeform 277"/>
            <p:cNvSpPr>
              <a:spLocks/>
            </p:cNvSpPr>
            <p:nvPr/>
          </p:nvSpPr>
          <p:spPr bwMode="auto">
            <a:xfrm>
              <a:off x="4359276" y="2503488"/>
              <a:ext cx="1109663" cy="53975"/>
            </a:xfrm>
            <a:custGeom>
              <a:avLst/>
              <a:gdLst>
                <a:gd name="T0" fmla="*/ 2147483647 w 699"/>
                <a:gd name="T1" fmla="*/ 0 h 34"/>
                <a:gd name="T2" fmla="*/ 2147483647 w 699"/>
                <a:gd name="T3" fmla="*/ 2147483647 h 34"/>
                <a:gd name="T4" fmla="*/ 2147483647 w 699"/>
                <a:gd name="T5" fmla="*/ 2147483647 h 34"/>
                <a:gd name="T6" fmla="*/ 2147483647 w 699"/>
                <a:gd name="T7" fmla="*/ 2147483647 h 34"/>
                <a:gd name="T8" fmla="*/ 0 w 699"/>
                <a:gd name="T9" fmla="*/ 2147483647 h 34"/>
                <a:gd name="T10" fmla="*/ 0 w 699"/>
                <a:gd name="T11" fmla="*/ 0 h 34"/>
                <a:gd name="T12" fmla="*/ 2147483647 w 69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9"/>
                <a:gd name="T22" fmla="*/ 0 h 34"/>
                <a:gd name="T23" fmla="*/ 699 w 69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9" h="34">
                  <a:moveTo>
                    <a:pt x="25" y="0"/>
                  </a:moveTo>
                  <a:lnTo>
                    <a:pt x="25" y="31"/>
                  </a:lnTo>
                  <a:lnTo>
                    <a:pt x="699" y="31"/>
                  </a:lnTo>
                  <a:lnTo>
                    <a:pt x="69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47" name="Rectangle 278"/>
            <p:cNvSpPr>
              <a:spLocks noChangeArrowheads="1"/>
            </p:cNvSpPr>
            <p:nvPr/>
          </p:nvSpPr>
          <p:spPr bwMode="auto">
            <a:xfrm>
              <a:off x="4973638" y="2157413"/>
              <a:ext cx="88900" cy="14922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48" name="Rectangle 279"/>
            <p:cNvSpPr>
              <a:spLocks noChangeArrowheads="1"/>
            </p:cNvSpPr>
            <p:nvPr/>
          </p:nvSpPr>
          <p:spPr bwMode="auto">
            <a:xfrm>
              <a:off x="4973638" y="2157413"/>
              <a:ext cx="88900" cy="14922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49" name="Rectangle 280"/>
            <p:cNvSpPr>
              <a:spLocks noChangeArrowheads="1"/>
            </p:cNvSpPr>
            <p:nvPr/>
          </p:nvSpPr>
          <p:spPr bwMode="auto">
            <a:xfrm>
              <a:off x="4973638" y="2835275"/>
              <a:ext cx="88900" cy="1524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50" name="Rectangle 281"/>
            <p:cNvSpPr>
              <a:spLocks noChangeArrowheads="1"/>
            </p:cNvSpPr>
            <p:nvPr/>
          </p:nvSpPr>
          <p:spPr bwMode="auto">
            <a:xfrm>
              <a:off x="4973638" y="2835275"/>
              <a:ext cx="88900" cy="1524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51" name="Line 282"/>
            <p:cNvSpPr>
              <a:spLocks noChangeShapeType="1"/>
            </p:cNvSpPr>
            <p:nvPr/>
          </p:nvSpPr>
          <p:spPr bwMode="auto">
            <a:xfrm>
              <a:off x="5267326" y="2306638"/>
              <a:ext cx="201613" cy="1619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2" name="Line 283"/>
            <p:cNvSpPr>
              <a:spLocks noChangeShapeType="1"/>
            </p:cNvSpPr>
            <p:nvPr/>
          </p:nvSpPr>
          <p:spPr bwMode="auto">
            <a:xfrm flipH="1">
              <a:off x="5062538" y="2306638"/>
              <a:ext cx="204788" cy="158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3" name="Line 284"/>
            <p:cNvSpPr>
              <a:spLocks noChangeShapeType="1"/>
            </p:cNvSpPr>
            <p:nvPr/>
          </p:nvSpPr>
          <p:spPr bwMode="auto">
            <a:xfrm flipV="1">
              <a:off x="5448301" y="2479675"/>
              <a:ext cx="1588" cy="730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4" name="Line 285"/>
            <p:cNvSpPr>
              <a:spLocks noChangeShapeType="1"/>
            </p:cNvSpPr>
            <p:nvPr/>
          </p:nvSpPr>
          <p:spPr bwMode="auto">
            <a:xfrm flipH="1" flipV="1">
              <a:off x="5243513" y="2368550"/>
              <a:ext cx="204788" cy="111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5" name="Line 286"/>
            <p:cNvSpPr>
              <a:spLocks noChangeShapeType="1"/>
            </p:cNvSpPr>
            <p:nvPr/>
          </p:nvSpPr>
          <p:spPr bwMode="auto">
            <a:xfrm>
              <a:off x="5062538" y="2306638"/>
              <a:ext cx="1588" cy="2460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6" name="Rectangle 287"/>
            <p:cNvSpPr>
              <a:spLocks noChangeArrowheads="1"/>
            </p:cNvSpPr>
            <p:nvPr/>
          </p:nvSpPr>
          <p:spPr bwMode="auto">
            <a:xfrm>
              <a:off x="5102226" y="2368550"/>
              <a:ext cx="141288" cy="1428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57" name="Line 288"/>
            <p:cNvSpPr>
              <a:spLocks noChangeShapeType="1"/>
            </p:cNvSpPr>
            <p:nvPr/>
          </p:nvSpPr>
          <p:spPr bwMode="auto">
            <a:xfrm flipH="1">
              <a:off x="5102226" y="2368550"/>
              <a:ext cx="141288" cy="1428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8" name="Line 289"/>
            <p:cNvSpPr>
              <a:spLocks noChangeShapeType="1"/>
            </p:cNvSpPr>
            <p:nvPr/>
          </p:nvSpPr>
          <p:spPr bwMode="auto">
            <a:xfrm>
              <a:off x="5102226" y="2368550"/>
              <a:ext cx="141288" cy="1428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59" name="Line 290"/>
            <p:cNvSpPr>
              <a:spLocks noChangeShapeType="1"/>
            </p:cNvSpPr>
            <p:nvPr/>
          </p:nvSpPr>
          <p:spPr bwMode="auto">
            <a:xfrm>
              <a:off x="5243513" y="2511425"/>
              <a:ext cx="184150" cy="158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60" name="Line 291"/>
            <p:cNvSpPr>
              <a:spLocks noChangeShapeType="1"/>
            </p:cNvSpPr>
            <p:nvPr/>
          </p:nvSpPr>
          <p:spPr bwMode="auto">
            <a:xfrm>
              <a:off x="5427663" y="2511425"/>
              <a:ext cx="1588" cy="412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61" name="Freeform 292"/>
            <p:cNvSpPr>
              <a:spLocks/>
            </p:cNvSpPr>
            <p:nvPr/>
          </p:nvSpPr>
          <p:spPr bwMode="auto">
            <a:xfrm>
              <a:off x="4440238" y="2266950"/>
              <a:ext cx="533400" cy="285750"/>
            </a:xfrm>
            <a:custGeom>
              <a:avLst/>
              <a:gdLst>
                <a:gd name="T0" fmla="*/ 2147483647 w 336"/>
                <a:gd name="T1" fmla="*/ 0 h 180"/>
                <a:gd name="T2" fmla="*/ 2147483647 w 336"/>
                <a:gd name="T3" fmla="*/ 2147483647 h 180"/>
                <a:gd name="T4" fmla="*/ 0 w 336"/>
                <a:gd name="T5" fmla="*/ 2147483647 h 180"/>
                <a:gd name="T6" fmla="*/ 0 w 336"/>
                <a:gd name="T7" fmla="*/ 2147483647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80"/>
                <a:gd name="T14" fmla="*/ 336 w 336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80">
                  <a:moveTo>
                    <a:pt x="336" y="0"/>
                  </a:moveTo>
                  <a:lnTo>
                    <a:pt x="207" y="38"/>
                  </a:lnTo>
                  <a:lnTo>
                    <a:pt x="0" y="38"/>
                  </a:lnTo>
                  <a:lnTo>
                    <a:pt x="0" y="18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62" name="Freeform 293"/>
            <p:cNvSpPr>
              <a:spLocks/>
            </p:cNvSpPr>
            <p:nvPr/>
          </p:nvSpPr>
          <p:spPr bwMode="auto">
            <a:xfrm>
              <a:off x="4843463" y="2347913"/>
              <a:ext cx="204788" cy="204787"/>
            </a:xfrm>
            <a:custGeom>
              <a:avLst/>
              <a:gdLst>
                <a:gd name="T0" fmla="*/ 0 w 129"/>
                <a:gd name="T1" fmla="*/ 2147483647 h 129"/>
                <a:gd name="T2" fmla="*/ 0 w 129"/>
                <a:gd name="T3" fmla="*/ 0 h 129"/>
                <a:gd name="T4" fmla="*/ 2147483647 w 129"/>
                <a:gd name="T5" fmla="*/ 0 h 129"/>
                <a:gd name="T6" fmla="*/ 2147483647 w 129"/>
                <a:gd name="T7" fmla="*/ 0 h 129"/>
                <a:gd name="T8" fmla="*/ 2147483647 w 129"/>
                <a:gd name="T9" fmla="*/ 2147483647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2147483647 h 129"/>
                <a:gd name="T26" fmla="*/ 0 w 129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129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29" y="129"/>
                  </a:lnTo>
                  <a:lnTo>
                    <a:pt x="71" y="129"/>
                  </a:lnTo>
                  <a:lnTo>
                    <a:pt x="71" y="100"/>
                  </a:lnTo>
                  <a:lnTo>
                    <a:pt x="114" y="100"/>
                  </a:lnTo>
                  <a:lnTo>
                    <a:pt x="114" y="18"/>
                  </a:lnTo>
                  <a:lnTo>
                    <a:pt x="14" y="18"/>
                  </a:lnTo>
                  <a:lnTo>
                    <a:pt x="14" y="100"/>
                  </a:lnTo>
                  <a:lnTo>
                    <a:pt x="58" y="100"/>
                  </a:lnTo>
                  <a:lnTo>
                    <a:pt x="5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63" name="Freeform 294"/>
            <p:cNvSpPr>
              <a:spLocks/>
            </p:cNvSpPr>
            <p:nvPr/>
          </p:nvSpPr>
          <p:spPr bwMode="auto">
            <a:xfrm>
              <a:off x="4843463" y="2347913"/>
              <a:ext cx="204788" cy="204787"/>
            </a:xfrm>
            <a:custGeom>
              <a:avLst/>
              <a:gdLst>
                <a:gd name="T0" fmla="*/ 0 w 129"/>
                <a:gd name="T1" fmla="*/ 2147483647 h 129"/>
                <a:gd name="T2" fmla="*/ 0 w 129"/>
                <a:gd name="T3" fmla="*/ 0 h 129"/>
                <a:gd name="T4" fmla="*/ 2147483647 w 129"/>
                <a:gd name="T5" fmla="*/ 0 h 129"/>
                <a:gd name="T6" fmla="*/ 2147483647 w 129"/>
                <a:gd name="T7" fmla="*/ 0 h 129"/>
                <a:gd name="T8" fmla="*/ 2147483647 w 129"/>
                <a:gd name="T9" fmla="*/ 2147483647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2147483647 h 129"/>
                <a:gd name="T26" fmla="*/ 0 w 129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129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29" y="0"/>
                  </a:lnTo>
                  <a:lnTo>
                    <a:pt x="129" y="129"/>
                  </a:lnTo>
                  <a:lnTo>
                    <a:pt x="71" y="129"/>
                  </a:lnTo>
                  <a:lnTo>
                    <a:pt x="71" y="100"/>
                  </a:lnTo>
                  <a:lnTo>
                    <a:pt x="114" y="100"/>
                  </a:lnTo>
                  <a:lnTo>
                    <a:pt x="114" y="18"/>
                  </a:lnTo>
                  <a:lnTo>
                    <a:pt x="14" y="18"/>
                  </a:lnTo>
                  <a:lnTo>
                    <a:pt x="14" y="100"/>
                  </a:lnTo>
                  <a:lnTo>
                    <a:pt x="58" y="100"/>
                  </a:lnTo>
                  <a:lnTo>
                    <a:pt x="58" y="129"/>
                  </a:lnTo>
                  <a:lnTo>
                    <a:pt x="0" y="129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64" name="Rectangle 295"/>
            <p:cNvSpPr>
              <a:spLocks noChangeArrowheads="1"/>
            </p:cNvSpPr>
            <p:nvPr/>
          </p:nvSpPr>
          <p:spPr bwMode="auto">
            <a:xfrm>
              <a:off x="4865688" y="2376488"/>
              <a:ext cx="158750" cy="1301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65" name="Line 296"/>
            <p:cNvSpPr>
              <a:spLocks noChangeShapeType="1"/>
            </p:cNvSpPr>
            <p:nvPr/>
          </p:nvSpPr>
          <p:spPr bwMode="auto">
            <a:xfrm>
              <a:off x="4865688" y="2376488"/>
              <a:ext cx="158750" cy="1301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66" name="Line 297"/>
            <p:cNvSpPr>
              <a:spLocks noChangeShapeType="1"/>
            </p:cNvSpPr>
            <p:nvPr/>
          </p:nvSpPr>
          <p:spPr bwMode="auto">
            <a:xfrm flipH="1">
              <a:off x="4865688" y="2376488"/>
              <a:ext cx="158750" cy="1301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67" name="Freeform 298"/>
            <p:cNvSpPr>
              <a:spLocks/>
            </p:cNvSpPr>
            <p:nvPr/>
          </p:nvSpPr>
          <p:spPr bwMode="auto">
            <a:xfrm>
              <a:off x="5062538" y="2306638"/>
              <a:ext cx="406400" cy="246062"/>
            </a:xfrm>
            <a:custGeom>
              <a:avLst/>
              <a:gdLst>
                <a:gd name="T0" fmla="*/ 2147483647 w 256"/>
                <a:gd name="T1" fmla="*/ 2147483647 h 155"/>
                <a:gd name="T2" fmla="*/ 0 w 256"/>
                <a:gd name="T3" fmla="*/ 2147483647 h 155"/>
                <a:gd name="T4" fmla="*/ 0 w 256"/>
                <a:gd name="T5" fmla="*/ 0 h 155"/>
                <a:gd name="T6" fmla="*/ 2147483647 w 256"/>
                <a:gd name="T7" fmla="*/ 0 h 155"/>
                <a:gd name="T8" fmla="*/ 2147483647 w 256"/>
                <a:gd name="T9" fmla="*/ 2147483647 h 155"/>
                <a:gd name="T10" fmla="*/ 2147483647 w 256"/>
                <a:gd name="T11" fmla="*/ 2147483647 h 155"/>
                <a:gd name="T12" fmla="*/ 2147483647 w 256"/>
                <a:gd name="T13" fmla="*/ 2147483647 h 155"/>
                <a:gd name="T14" fmla="*/ 2147483647 w 256"/>
                <a:gd name="T15" fmla="*/ 2147483647 h 155"/>
                <a:gd name="T16" fmla="*/ 2147483647 w 256"/>
                <a:gd name="T17" fmla="*/ 2147483647 h 155"/>
                <a:gd name="T18" fmla="*/ 2147483647 w 256"/>
                <a:gd name="T19" fmla="*/ 2147483647 h 155"/>
                <a:gd name="T20" fmla="*/ 2147483647 w 256"/>
                <a:gd name="T21" fmla="*/ 2147483647 h 155"/>
                <a:gd name="T22" fmla="*/ 2147483647 w 256"/>
                <a:gd name="T23" fmla="*/ 2147483647 h 155"/>
                <a:gd name="T24" fmla="*/ 2147483647 w 256"/>
                <a:gd name="T25" fmla="*/ 2147483647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155"/>
                <a:gd name="T41" fmla="*/ 256 w 256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155">
                  <a:moveTo>
                    <a:pt x="230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43" y="155"/>
                  </a:lnTo>
                  <a:lnTo>
                    <a:pt x="243" y="109"/>
                  </a:lnTo>
                  <a:lnTo>
                    <a:pt x="114" y="39"/>
                  </a:lnTo>
                  <a:lnTo>
                    <a:pt x="25" y="39"/>
                  </a:lnTo>
                  <a:lnTo>
                    <a:pt x="25" y="129"/>
                  </a:lnTo>
                  <a:lnTo>
                    <a:pt x="230" y="129"/>
                  </a:lnTo>
                  <a:lnTo>
                    <a:pt x="230" y="155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68" name="Freeform 299"/>
            <p:cNvSpPr>
              <a:spLocks/>
            </p:cNvSpPr>
            <p:nvPr/>
          </p:nvSpPr>
          <p:spPr bwMode="auto">
            <a:xfrm>
              <a:off x="5062538" y="2306638"/>
              <a:ext cx="406400" cy="246062"/>
            </a:xfrm>
            <a:custGeom>
              <a:avLst/>
              <a:gdLst>
                <a:gd name="T0" fmla="*/ 2147483647 w 256"/>
                <a:gd name="T1" fmla="*/ 2147483647 h 155"/>
                <a:gd name="T2" fmla="*/ 0 w 256"/>
                <a:gd name="T3" fmla="*/ 2147483647 h 155"/>
                <a:gd name="T4" fmla="*/ 0 w 256"/>
                <a:gd name="T5" fmla="*/ 0 h 155"/>
                <a:gd name="T6" fmla="*/ 2147483647 w 256"/>
                <a:gd name="T7" fmla="*/ 0 h 155"/>
                <a:gd name="T8" fmla="*/ 2147483647 w 256"/>
                <a:gd name="T9" fmla="*/ 2147483647 h 155"/>
                <a:gd name="T10" fmla="*/ 2147483647 w 256"/>
                <a:gd name="T11" fmla="*/ 2147483647 h 155"/>
                <a:gd name="T12" fmla="*/ 2147483647 w 256"/>
                <a:gd name="T13" fmla="*/ 2147483647 h 155"/>
                <a:gd name="T14" fmla="*/ 2147483647 w 256"/>
                <a:gd name="T15" fmla="*/ 2147483647 h 155"/>
                <a:gd name="T16" fmla="*/ 2147483647 w 256"/>
                <a:gd name="T17" fmla="*/ 2147483647 h 155"/>
                <a:gd name="T18" fmla="*/ 2147483647 w 256"/>
                <a:gd name="T19" fmla="*/ 2147483647 h 155"/>
                <a:gd name="T20" fmla="*/ 2147483647 w 256"/>
                <a:gd name="T21" fmla="*/ 2147483647 h 155"/>
                <a:gd name="T22" fmla="*/ 2147483647 w 256"/>
                <a:gd name="T23" fmla="*/ 2147483647 h 155"/>
                <a:gd name="T24" fmla="*/ 2147483647 w 256"/>
                <a:gd name="T25" fmla="*/ 2147483647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155"/>
                <a:gd name="T41" fmla="*/ 256 w 256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155">
                  <a:moveTo>
                    <a:pt x="230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256" y="102"/>
                  </a:lnTo>
                  <a:lnTo>
                    <a:pt x="256" y="155"/>
                  </a:lnTo>
                  <a:lnTo>
                    <a:pt x="243" y="155"/>
                  </a:lnTo>
                  <a:lnTo>
                    <a:pt x="243" y="109"/>
                  </a:lnTo>
                  <a:lnTo>
                    <a:pt x="114" y="39"/>
                  </a:lnTo>
                  <a:lnTo>
                    <a:pt x="25" y="39"/>
                  </a:lnTo>
                  <a:lnTo>
                    <a:pt x="25" y="129"/>
                  </a:lnTo>
                  <a:lnTo>
                    <a:pt x="230" y="129"/>
                  </a:lnTo>
                  <a:lnTo>
                    <a:pt x="23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69" name="Freeform 300"/>
            <p:cNvSpPr>
              <a:spLocks/>
            </p:cNvSpPr>
            <p:nvPr/>
          </p:nvSpPr>
          <p:spPr bwMode="auto">
            <a:xfrm>
              <a:off x="4618038" y="2347913"/>
              <a:ext cx="204788" cy="204787"/>
            </a:xfrm>
            <a:custGeom>
              <a:avLst/>
              <a:gdLst>
                <a:gd name="T0" fmla="*/ 0 w 129"/>
                <a:gd name="T1" fmla="*/ 2147483647 h 129"/>
                <a:gd name="T2" fmla="*/ 0 w 129"/>
                <a:gd name="T3" fmla="*/ 0 h 129"/>
                <a:gd name="T4" fmla="*/ 2147483647 w 129"/>
                <a:gd name="T5" fmla="*/ 0 h 129"/>
                <a:gd name="T6" fmla="*/ 2147483647 w 129"/>
                <a:gd name="T7" fmla="*/ 0 h 129"/>
                <a:gd name="T8" fmla="*/ 2147483647 w 129"/>
                <a:gd name="T9" fmla="*/ 2147483647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2147483647 h 129"/>
                <a:gd name="T26" fmla="*/ 0 w 129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129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129"/>
                  </a:lnTo>
                  <a:lnTo>
                    <a:pt x="71" y="129"/>
                  </a:lnTo>
                  <a:lnTo>
                    <a:pt x="71" y="100"/>
                  </a:lnTo>
                  <a:lnTo>
                    <a:pt x="115" y="100"/>
                  </a:lnTo>
                  <a:lnTo>
                    <a:pt x="115" y="18"/>
                  </a:lnTo>
                  <a:lnTo>
                    <a:pt x="15" y="18"/>
                  </a:lnTo>
                  <a:lnTo>
                    <a:pt x="15" y="100"/>
                  </a:lnTo>
                  <a:lnTo>
                    <a:pt x="58" y="100"/>
                  </a:lnTo>
                  <a:lnTo>
                    <a:pt x="5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70" name="Freeform 301"/>
            <p:cNvSpPr>
              <a:spLocks/>
            </p:cNvSpPr>
            <p:nvPr/>
          </p:nvSpPr>
          <p:spPr bwMode="auto">
            <a:xfrm>
              <a:off x="4618038" y="2347913"/>
              <a:ext cx="204788" cy="204787"/>
            </a:xfrm>
            <a:custGeom>
              <a:avLst/>
              <a:gdLst>
                <a:gd name="T0" fmla="*/ 0 w 129"/>
                <a:gd name="T1" fmla="*/ 2147483647 h 129"/>
                <a:gd name="T2" fmla="*/ 0 w 129"/>
                <a:gd name="T3" fmla="*/ 0 h 129"/>
                <a:gd name="T4" fmla="*/ 2147483647 w 129"/>
                <a:gd name="T5" fmla="*/ 0 h 129"/>
                <a:gd name="T6" fmla="*/ 2147483647 w 129"/>
                <a:gd name="T7" fmla="*/ 0 h 129"/>
                <a:gd name="T8" fmla="*/ 2147483647 w 129"/>
                <a:gd name="T9" fmla="*/ 2147483647 h 129"/>
                <a:gd name="T10" fmla="*/ 2147483647 w 129"/>
                <a:gd name="T11" fmla="*/ 2147483647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2147483647 h 129"/>
                <a:gd name="T26" fmla="*/ 0 w 129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129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129"/>
                  </a:lnTo>
                  <a:lnTo>
                    <a:pt x="71" y="129"/>
                  </a:lnTo>
                  <a:lnTo>
                    <a:pt x="71" y="100"/>
                  </a:lnTo>
                  <a:lnTo>
                    <a:pt x="115" y="100"/>
                  </a:lnTo>
                  <a:lnTo>
                    <a:pt x="115" y="18"/>
                  </a:lnTo>
                  <a:lnTo>
                    <a:pt x="15" y="18"/>
                  </a:lnTo>
                  <a:lnTo>
                    <a:pt x="15" y="100"/>
                  </a:lnTo>
                  <a:lnTo>
                    <a:pt x="58" y="100"/>
                  </a:lnTo>
                  <a:lnTo>
                    <a:pt x="58" y="129"/>
                  </a:lnTo>
                  <a:lnTo>
                    <a:pt x="0" y="129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71" name="Rectangle 302"/>
            <p:cNvSpPr>
              <a:spLocks noChangeArrowheads="1"/>
            </p:cNvSpPr>
            <p:nvPr/>
          </p:nvSpPr>
          <p:spPr bwMode="auto">
            <a:xfrm>
              <a:off x="4641851" y="2376488"/>
              <a:ext cx="158750" cy="1301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72" name="Line 303"/>
            <p:cNvSpPr>
              <a:spLocks noChangeShapeType="1"/>
            </p:cNvSpPr>
            <p:nvPr/>
          </p:nvSpPr>
          <p:spPr bwMode="auto">
            <a:xfrm>
              <a:off x="4641851" y="2376488"/>
              <a:ext cx="158750" cy="1301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3" name="Line 304"/>
            <p:cNvSpPr>
              <a:spLocks noChangeShapeType="1"/>
            </p:cNvSpPr>
            <p:nvPr/>
          </p:nvSpPr>
          <p:spPr bwMode="auto">
            <a:xfrm flipH="1">
              <a:off x="4641851" y="2376488"/>
              <a:ext cx="158750" cy="1301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4" name="Line 305"/>
            <p:cNvSpPr>
              <a:spLocks noChangeShapeType="1"/>
            </p:cNvSpPr>
            <p:nvPr/>
          </p:nvSpPr>
          <p:spPr bwMode="auto">
            <a:xfrm flipV="1">
              <a:off x="5267326" y="2673350"/>
              <a:ext cx="201613" cy="1619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5" name="Line 306"/>
            <p:cNvSpPr>
              <a:spLocks noChangeShapeType="1"/>
            </p:cNvSpPr>
            <p:nvPr/>
          </p:nvSpPr>
          <p:spPr bwMode="auto">
            <a:xfrm flipH="1">
              <a:off x="5062538" y="2835275"/>
              <a:ext cx="204788" cy="158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6" name="Line 307"/>
            <p:cNvSpPr>
              <a:spLocks noChangeShapeType="1"/>
            </p:cNvSpPr>
            <p:nvPr/>
          </p:nvSpPr>
          <p:spPr bwMode="auto">
            <a:xfrm>
              <a:off x="5448301" y="2592388"/>
              <a:ext cx="1588" cy="730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7" name="Line 308"/>
            <p:cNvSpPr>
              <a:spLocks noChangeShapeType="1"/>
            </p:cNvSpPr>
            <p:nvPr/>
          </p:nvSpPr>
          <p:spPr bwMode="auto">
            <a:xfrm flipH="1">
              <a:off x="5243513" y="2665413"/>
              <a:ext cx="204788" cy="111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8" name="Line 309"/>
            <p:cNvSpPr>
              <a:spLocks noChangeShapeType="1"/>
            </p:cNvSpPr>
            <p:nvPr/>
          </p:nvSpPr>
          <p:spPr bwMode="auto">
            <a:xfrm flipV="1">
              <a:off x="5062538" y="2592388"/>
              <a:ext cx="1588" cy="24288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79" name="Rectangle 310"/>
            <p:cNvSpPr>
              <a:spLocks noChangeArrowheads="1"/>
            </p:cNvSpPr>
            <p:nvPr/>
          </p:nvSpPr>
          <p:spPr bwMode="auto">
            <a:xfrm>
              <a:off x="5102226" y="2633663"/>
              <a:ext cx="141288" cy="1428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80" name="Line 311"/>
            <p:cNvSpPr>
              <a:spLocks noChangeShapeType="1"/>
            </p:cNvSpPr>
            <p:nvPr/>
          </p:nvSpPr>
          <p:spPr bwMode="auto">
            <a:xfrm flipH="1" flipV="1">
              <a:off x="5102226" y="2633663"/>
              <a:ext cx="141288" cy="1428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81" name="Line 312"/>
            <p:cNvSpPr>
              <a:spLocks noChangeShapeType="1"/>
            </p:cNvSpPr>
            <p:nvPr/>
          </p:nvSpPr>
          <p:spPr bwMode="auto">
            <a:xfrm flipV="1">
              <a:off x="5102226" y="2633663"/>
              <a:ext cx="141288" cy="1428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82" name="Line 313"/>
            <p:cNvSpPr>
              <a:spLocks noChangeShapeType="1"/>
            </p:cNvSpPr>
            <p:nvPr/>
          </p:nvSpPr>
          <p:spPr bwMode="auto">
            <a:xfrm>
              <a:off x="5243513" y="2633663"/>
              <a:ext cx="184150" cy="158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83" name="Line 314"/>
            <p:cNvSpPr>
              <a:spLocks noChangeShapeType="1"/>
            </p:cNvSpPr>
            <p:nvPr/>
          </p:nvSpPr>
          <p:spPr bwMode="auto">
            <a:xfrm flipV="1">
              <a:off x="5427663" y="2592388"/>
              <a:ext cx="1588" cy="412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84" name="Freeform 315"/>
            <p:cNvSpPr>
              <a:spLocks/>
            </p:cNvSpPr>
            <p:nvPr/>
          </p:nvSpPr>
          <p:spPr bwMode="auto">
            <a:xfrm>
              <a:off x="4440238" y="2592388"/>
              <a:ext cx="533400" cy="285750"/>
            </a:xfrm>
            <a:custGeom>
              <a:avLst/>
              <a:gdLst>
                <a:gd name="T0" fmla="*/ 2147483647 w 336"/>
                <a:gd name="T1" fmla="*/ 2147483647 h 180"/>
                <a:gd name="T2" fmla="*/ 2147483647 w 336"/>
                <a:gd name="T3" fmla="*/ 2147483647 h 180"/>
                <a:gd name="T4" fmla="*/ 0 w 336"/>
                <a:gd name="T5" fmla="*/ 2147483647 h 180"/>
                <a:gd name="T6" fmla="*/ 0 w 336"/>
                <a:gd name="T7" fmla="*/ 0 h 1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80"/>
                <a:gd name="T14" fmla="*/ 336 w 336"/>
                <a:gd name="T15" fmla="*/ 180 h 1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80">
                  <a:moveTo>
                    <a:pt x="336" y="180"/>
                  </a:moveTo>
                  <a:lnTo>
                    <a:pt x="207" y="142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85" name="Freeform 316"/>
            <p:cNvSpPr>
              <a:spLocks/>
            </p:cNvSpPr>
            <p:nvPr/>
          </p:nvSpPr>
          <p:spPr bwMode="auto">
            <a:xfrm>
              <a:off x="4843463" y="2592388"/>
              <a:ext cx="204788" cy="204787"/>
            </a:xfrm>
            <a:custGeom>
              <a:avLst/>
              <a:gdLst>
                <a:gd name="T0" fmla="*/ 0 w 129"/>
                <a:gd name="T1" fmla="*/ 0 h 129"/>
                <a:gd name="T2" fmla="*/ 0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0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0 h 129"/>
                <a:gd name="T26" fmla="*/ 0 w 129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0"/>
                  </a:moveTo>
                  <a:lnTo>
                    <a:pt x="0" y="129"/>
                  </a:lnTo>
                  <a:lnTo>
                    <a:pt x="114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71" y="0"/>
                  </a:lnTo>
                  <a:lnTo>
                    <a:pt x="71" y="27"/>
                  </a:lnTo>
                  <a:lnTo>
                    <a:pt x="114" y="27"/>
                  </a:lnTo>
                  <a:lnTo>
                    <a:pt x="114" y="111"/>
                  </a:lnTo>
                  <a:lnTo>
                    <a:pt x="14" y="111"/>
                  </a:lnTo>
                  <a:lnTo>
                    <a:pt x="14" y="27"/>
                  </a:lnTo>
                  <a:lnTo>
                    <a:pt x="58" y="27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86" name="Freeform 317"/>
            <p:cNvSpPr>
              <a:spLocks/>
            </p:cNvSpPr>
            <p:nvPr/>
          </p:nvSpPr>
          <p:spPr bwMode="auto">
            <a:xfrm>
              <a:off x="4843463" y="2592388"/>
              <a:ext cx="204788" cy="204787"/>
            </a:xfrm>
            <a:custGeom>
              <a:avLst/>
              <a:gdLst>
                <a:gd name="T0" fmla="*/ 0 w 129"/>
                <a:gd name="T1" fmla="*/ 0 h 129"/>
                <a:gd name="T2" fmla="*/ 0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0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0 h 129"/>
                <a:gd name="T26" fmla="*/ 0 w 129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0"/>
                  </a:moveTo>
                  <a:lnTo>
                    <a:pt x="0" y="129"/>
                  </a:lnTo>
                  <a:lnTo>
                    <a:pt x="114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71" y="0"/>
                  </a:lnTo>
                  <a:lnTo>
                    <a:pt x="71" y="27"/>
                  </a:lnTo>
                  <a:lnTo>
                    <a:pt x="114" y="27"/>
                  </a:lnTo>
                  <a:lnTo>
                    <a:pt x="114" y="111"/>
                  </a:lnTo>
                  <a:lnTo>
                    <a:pt x="14" y="111"/>
                  </a:lnTo>
                  <a:lnTo>
                    <a:pt x="14" y="27"/>
                  </a:lnTo>
                  <a:lnTo>
                    <a:pt x="58" y="27"/>
                  </a:ln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87" name="Rectangle 318"/>
            <p:cNvSpPr>
              <a:spLocks noChangeArrowheads="1"/>
            </p:cNvSpPr>
            <p:nvPr/>
          </p:nvSpPr>
          <p:spPr bwMode="auto">
            <a:xfrm>
              <a:off x="4865688" y="2635250"/>
              <a:ext cx="158750" cy="13335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88" name="Line 319"/>
            <p:cNvSpPr>
              <a:spLocks noChangeShapeType="1"/>
            </p:cNvSpPr>
            <p:nvPr/>
          </p:nvSpPr>
          <p:spPr bwMode="auto">
            <a:xfrm flipV="1">
              <a:off x="4865688" y="2635250"/>
              <a:ext cx="158750" cy="133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89" name="Line 320"/>
            <p:cNvSpPr>
              <a:spLocks noChangeShapeType="1"/>
            </p:cNvSpPr>
            <p:nvPr/>
          </p:nvSpPr>
          <p:spPr bwMode="auto">
            <a:xfrm flipH="1" flipV="1">
              <a:off x="4865688" y="2635250"/>
              <a:ext cx="158750" cy="133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90" name="Freeform 321"/>
            <p:cNvSpPr>
              <a:spLocks/>
            </p:cNvSpPr>
            <p:nvPr/>
          </p:nvSpPr>
          <p:spPr bwMode="auto">
            <a:xfrm>
              <a:off x="5062538" y="2592388"/>
              <a:ext cx="406400" cy="242887"/>
            </a:xfrm>
            <a:custGeom>
              <a:avLst/>
              <a:gdLst>
                <a:gd name="T0" fmla="*/ 2147483647 w 256"/>
                <a:gd name="T1" fmla="*/ 0 h 153"/>
                <a:gd name="T2" fmla="*/ 0 w 256"/>
                <a:gd name="T3" fmla="*/ 0 h 153"/>
                <a:gd name="T4" fmla="*/ 0 w 256"/>
                <a:gd name="T5" fmla="*/ 2147483647 h 153"/>
                <a:gd name="T6" fmla="*/ 2147483647 w 256"/>
                <a:gd name="T7" fmla="*/ 2147483647 h 153"/>
                <a:gd name="T8" fmla="*/ 2147483647 w 256"/>
                <a:gd name="T9" fmla="*/ 2147483647 h 153"/>
                <a:gd name="T10" fmla="*/ 2147483647 w 256"/>
                <a:gd name="T11" fmla="*/ 0 h 153"/>
                <a:gd name="T12" fmla="*/ 2147483647 w 256"/>
                <a:gd name="T13" fmla="*/ 0 h 153"/>
                <a:gd name="T14" fmla="*/ 2147483647 w 256"/>
                <a:gd name="T15" fmla="*/ 2147483647 h 153"/>
                <a:gd name="T16" fmla="*/ 2147483647 w 256"/>
                <a:gd name="T17" fmla="*/ 2147483647 h 153"/>
                <a:gd name="T18" fmla="*/ 2147483647 w 256"/>
                <a:gd name="T19" fmla="*/ 2147483647 h 153"/>
                <a:gd name="T20" fmla="*/ 2147483647 w 256"/>
                <a:gd name="T21" fmla="*/ 2147483647 h 153"/>
                <a:gd name="T22" fmla="*/ 2147483647 w 256"/>
                <a:gd name="T23" fmla="*/ 2147483647 h 153"/>
                <a:gd name="T24" fmla="*/ 2147483647 w 256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153"/>
                <a:gd name="T41" fmla="*/ 256 w 256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153">
                  <a:moveTo>
                    <a:pt x="230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129" y="153"/>
                  </a:lnTo>
                  <a:lnTo>
                    <a:pt x="256" y="51"/>
                  </a:lnTo>
                  <a:lnTo>
                    <a:pt x="256" y="0"/>
                  </a:lnTo>
                  <a:lnTo>
                    <a:pt x="243" y="0"/>
                  </a:lnTo>
                  <a:lnTo>
                    <a:pt x="243" y="46"/>
                  </a:lnTo>
                  <a:lnTo>
                    <a:pt x="114" y="116"/>
                  </a:lnTo>
                  <a:lnTo>
                    <a:pt x="25" y="116"/>
                  </a:lnTo>
                  <a:lnTo>
                    <a:pt x="25" y="26"/>
                  </a:lnTo>
                  <a:lnTo>
                    <a:pt x="230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91" name="Freeform 322"/>
            <p:cNvSpPr>
              <a:spLocks/>
            </p:cNvSpPr>
            <p:nvPr/>
          </p:nvSpPr>
          <p:spPr bwMode="auto">
            <a:xfrm>
              <a:off x="5062538" y="2592388"/>
              <a:ext cx="406400" cy="242887"/>
            </a:xfrm>
            <a:custGeom>
              <a:avLst/>
              <a:gdLst>
                <a:gd name="T0" fmla="*/ 2147483647 w 256"/>
                <a:gd name="T1" fmla="*/ 0 h 153"/>
                <a:gd name="T2" fmla="*/ 0 w 256"/>
                <a:gd name="T3" fmla="*/ 0 h 153"/>
                <a:gd name="T4" fmla="*/ 0 w 256"/>
                <a:gd name="T5" fmla="*/ 2147483647 h 153"/>
                <a:gd name="T6" fmla="*/ 2147483647 w 256"/>
                <a:gd name="T7" fmla="*/ 2147483647 h 153"/>
                <a:gd name="T8" fmla="*/ 2147483647 w 256"/>
                <a:gd name="T9" fmla="*/ 2147483647 h 153"/>
                <a:gd name="T10" fmla="*/ 2147483647 w 256"/>
                <a:gd name="T11" fmla="*/ 0 h 153"/>
                <a:gd name="T12" fmla="*/ 2147483647 w 256"/>
                <a:gd name="T13" fmla="*/ 0 h 153"/>
                <a:gd name="T14" fmla="*/ 2147483647 w 256"/>
                <a:gd name="T15" fmla="*/ 2147483647 h 153"/>
                <a:gd name="T16" fmla="*/ 2147483647 w 256"/>
                <a:gd name="T17" fmla="*/ 2147483647 h 153"/>
                <a:gd name="T18" fmla="*/ 2147483647 w 256"/>
                <a:gd name="T19" fmla="*/ 2147483647 h 153"/>
                <a:gd name="T20" fmla="*/ 2147483647 w 256"/>
                <a:gd name="T21" fmla="*/ 2147483647 h 153"/>
                <a:gd name="T22" fmla="*/ 2147483647 w 256"/>
                <a:gd name="T23" fmla="*/ 2147483647 h 153"/>
                <a:gd name="T24" fmla="*/ 2147483647 w 256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153"/>
                <a:gd name="T41" fmla="*/ 256 w 256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153">
                  <a:moveTo>
                    <a:pt x="230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129" y="153"/>
                  </a:lnTo>
                  <a:lnTo>
                    <a:pt x="256" y="51"/>
                  </a:lnTo>
                  <a:lnTo>
                    <a:pt x="256" y="0"/>
                  </a:lnTo>
                  <a:lnTo>
                    <a:pt x="243" y="0"/>
                  </a:lnTo>
                  <a:lnTo>
                    <a:pt x="243" y="46"/>
                  </a:lnTo>
                  <a:lnTo>
                    <a:pt x="114" y="116"/>
                  </a:lnTo>
                  <a:lnTo>
                    <a:pt x="25" y="116"/>
                  </a:lnTo>
                  <a:lnTo>
                    <a:pt x="25" y="26"/>
                  </a:lnTo>
                  <a:lnTo>
                    <a:pt x="230" y="26"/>
                  </a:lnTo>
                  <a:lnTo>
                    <a:pt x="23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92" name="Freeform 323"/>
            <p:cNvSpPr>
              <a:spLocks/>
            </p:cNvSpPr>
            <p:nvPr/>
          </p:nvSpPr>
          <p:spPr bwMode="auto">
            <a:xfrm>
              <a:off x="4618038" y="2592388"/>
              <a:ext cx="204788" cy="204787"/>
            </a:xfrm>
            <a:custGeom>
              <a:avLst/>
              <a:gdLst>
                <a:gd name="T0" fmla="*/ 0 w 129"/>
                <a:gd name="T1" fmla="*/ 0 h 129"/>
                <a:gd name="T2" fmla="*/ 0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0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0 h 129"/>
                <a:gd name="T26" fmla="*/ 0 w 129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0"/>
                  </a:moveTo>
                  <a:lnTo>
                    <a:pt x="0" y="129"/>
                  </a:lnTo>
                  <a:lnTo>
                    <a:pt x="115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71" y="0"/>
                  </a:lnTo>
                  <a:lnTo>
                    <a:pt x="71" y="27"/>
                  </a:lnTo>
                  <a:lnTo>
                    <a:pt x="115" y="27"/>
                  </a:lnTo>
                  <a:lnTo>
                    <a:pt x="115" y="111"/>
                  </a:lnTo>
                  <a:lnTo>
                    <a:pt x="15" y="111"/>
                  </a:lnTo>
                  <a:lnTo>
                    <a:pt x="15" y="27"/>
                  </a:lnTo>
                  <a:lnTo>
                    <a:pt x="58" y="27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93" name="Freeform 324"/>
            <p:cNvSpPr>
              <a:spLocks/>
            </p:cNvSpPr>
            <p:nvPr/>
          </p:nvSpPr>
          <p:spPr bwMode="auto">
            <a:xfrm>
              <a:off x="4618038" y="2592388"/>
              <a:ext cx="204788" cy="204787"/>
            </a:xfrm>
            <a:custGeom>
              <a:avLst/>
              <a:gdLst>
                <a:gd name="T0" fmla="*/ 0 w 129"/>
                <a:gd name="T1" fmla="*/ 0 h 129"/>
                <a:gd name="T2" fmla="*/ 0 w 129"/>
                <a:gd name="T3" fmla="*/ 2147483647 h 129"/>
                <a:gd name="T4" fmla="*/ 2147483647 w 129"/>
                <a:gd name="T5" fmla="*/ 2147483647 h 129"/>
                <a:gd name="T6" fmla="*/ 2147483647 w 129"/>
                <a:gd name="T7" fmla="*/ 2147483647 h 129"/>
                <a:gd name="T8" fmla="*/ 2147483647 w 129"/>
                <a:gd name="T9" fmla="*/ 0 h 129"/>
                <a:gd name="T10" fmla="*/ 2147483647 w 129"/>
                <a:gd name="T11" fmla="*/ 0 h 129"/>
                <a:gd name="T12" fmla="*/ 2147483647 w 129"/>
                <a:gd name="T13" fmla="*/ 2147483647 h 129"/>
                <a:gd name="T14" fmla="*/ 2147483647 w 129"/>
                <a:gd name="T15" fmla="*/ 2147483647 h 129"/>
                <a:gd name="T16" fmla="*/ 2147483647 w 129"/>
                <a:gd name="T17" fmla="*/ 2147483647 h 129"/>
                <a:gd name="T18" fmla="*/ 2147483647 w 129"/>
                <a:gd name="T19" fmla="*/ 2147483647 h 129"/>
                <a:gd name="T20" fmla="*/ 2147483647 w 129"/>
                <a:gd name="T21" fmla="*/ 2147483647 h 129"/>
                <a:gd name="T22" fmla="*/ 2147483647 w 129"/>
                <a:gd name="T23" fmla="*/ 2147483647 h 129"/>
                <a:gd name="T24" fmla="*/ 2147483647 w 129"/>
                <a:gd name="T25" fmla="*/ 0 h 129"/>
                <a:gd name="T26" fmla="*/ 0 w 129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29"/>
                <a:gd name="T44" fmla="*/ 129 w 129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29">
                  <a:moveTo>
                    <a:pt x="0" y="0"/>
                  </a:moveTo>
                  <a:lnTo>
                    <a:pt x="0" y="129"/>
                  </a:lnTo>
                  <a:lnTo>
                    <a:pt x="115" y="129"/>
                  </a:lnTo>
                  <a:lnTo>
                    <a:pt x="129" y="129"/>
                  </a:lnTo>
                  <a:lnTo>
                    <a:pt x="129" y="0"/>
                  </a:lnTo>
                  <a:lnTo>
                    <a:pt x="71" y="0"/>
                  </a:lnTo>
                  <a:lnTo>
                    <a:pt x="71" y="27"/>
                  </a:lnTo>
                  <a:lnTo>
                    <a:pt x="115" y="27"/>
                  </a:lnTo>
                  <a:lnTo>
                    <a:pt x="115" y="111"/>
                  </a:lnTo>
                  <a:lnTo>
                    <a:pt x="15" y="111"/>
                  </a:lnTo>
                  <a:lnTo>
                    <a:pt x="15" y="27"/>
                  </a:lnTo>
                  <a:lnTo>
                    <a:pt x="58" y="27"/>
                  </a:ln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194" name="Rectangle 325"/>
            <p:cNvSpPr>
              <a:spLocks noChangeArrowheads="1"/>
            </p:cNvSpPr>
            <p:nvPr/>
          </p:nvSpPr>
          <p:spPr bwMode="auto">
            <a:xfrm>
              <a:off x="4641851" y="2635250"/>
              <a:ext cx="158750" cy="13335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195" name="Line 326"/>
            <p:cNvSpPr>
              <a:spLocks noChangeShapeType="1"/>
            </p:cNvSpPr>
            <p:nvPr/>
          </p:nvSpPr>
          <p:spPr bwMode="auto">
            <a:xfrm flipV="1">
              <a:off x="4641851" y="2635250"/>
              <a:ext cx="158750" cy="133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96" name="Line 327"/>
            <p:cNvSpPr>
              <a:spLocks noChangeShapeType="1"/>
            </p:cNvSpPr>
            <p:nvPr/>
          </p:nvSpPr>
          <p:spPr bwMode="auto">
            <a:xfrm flipH="1" flipV="1">
              <a:off x="4641851" y="2635250"/>
              <a:ext cx="158750" cy="133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97" name="Line 328"/>
            <p:cNvSpPr>
              <a:spLocks noChangeShapeType="1"/>
            </p:cNvSpPr>
            <p:nvPr/>
          </p:nvSpPr>
          <p:spPr bwMode="auto">
            <a:xfrm flipH="1">
              <a:off x="2598738" y="2179638"/>
              <a:ext cx="3175" cy="2857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98" name="Line 329"/>
            <p:cNvSpPr>
              <a:spLocks noChangeShapeType="1"/>
            </p:cNvSpPr>
            <p:nvPr/>
          </p:nvSpPr>
          <p:spPr bwMode="auto">
            <a:xfrm flipH="1" flipV="1">
              <a:off x="2601913" y="2405063"/>
              <a:ext cx="50800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199" name="Line 330"/>
            <p:cNvSpPr>
              <a:spLocks noChangeShapeType="1"/>
            </p:cNvSpPr>
            <p:nvPr/>
          </p:nvSpPr>
          <p:spPr bwMode="auto">
            <a:xfrm flipH="1" flipV="1">
              <a:off x="2601913" y="2398713"/>
              <a:ext cx="14288" cy="666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200" name="Line 331"/>
            <p:cNvSpPr>
              <a:spLocks noChangeShapeType="1"/>
            </p:cNvSpPr>
            <p:nvPr/>
          </p:nvSpPr>
          <p:spPr bwMode="auto">
            <a:xfrm flipH="1" flipV="1">
              <a:off x="2601913" y="2401888"/>
              <a:ext cx="34925" cy="635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201" name="Rectangle 332"/>
            <p:cNvSpPr>
              <a:spLocks noChangeArrowheads="1"/>
            </p:cNvSpPr>
            <p:nvPr/>
          </p:nvSpPr>
          <p:spPr bwMode="auto">
            <a:xfrm>
              <a:off x="3436938" y="2620963"/>
              <a:ext cx="211138" cy="873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2" name="Rectangle 333"/>
            <p:cNvSpPr>
              <a:spLocks noChangeArrowheads="1"/>
            </p:cNvSpPr>
            <p:nvPr/>
          </p:nvSpPr>
          <p:spPr bwMode="auto">
            <a:xfrm>
              <a:off x="3436938" y="2620963"/>
              <a:ext cx="211138" cy="87312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3" name="Rectangle 334"/>
            <p:cNvSpPr>
              <a:spLocks noChangeArrowheads="1"/>
            </p:cNvSpPr>
            <p:nvPr/>
          </p:nvSpPr>
          <p:spPr bwMode="auto">
            <a:xfrm>
              <a:off x="3436938" y="2613025"/>
              <a:ext cx="57150" cy="1016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4" name="Rectangle 335"/>
            <p:cNvSpPr>
              <a:spLocks noChangeArrowheads="1"/>
            </p:cNvSpPr>
            <p:nvPr/>
          </p:nvSpPr>
          <p:spPr bwMode="auto">
            <a:xfrm>
              <a:off x="3436938" y="2613025"/>
              <a:ext cx="57150" cy="1016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5" name="Rectangle 336"/>
            <p:cNvSpPr>
              <a:spLocks noChangeArrowheads="1"/>
            </p:cNvSpPr>
            <p:nvPr/>
          </p:nvSpPr>
          <p:spPr bwMode="auto">
            <a:xfrm>
              <a:off x="3589338" y="2613025"/>
              <a:ext cx="58738" cy="1016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6" name="Rectangle 337"/>
            <p:cNvSpPr>
              <a:spLocks noChangeArrowheads="1"/>
            </p:cNvSpPr>
            <p:nvPr/>
          </p:nvSpPr>
          <p:spPr bwMode="auto">
            <a:xfrm>
              <a:off x="3589338" y="2613025"/>
              <a:ext cx="58738" cy="1016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7" name="Rectangle 338"/>
            <p:cNvSpPr>
              <a:spLocks noChangeArrowheads="1"/>
            </p:cNvSpPr>
            <p:nvPr/>
          </p:nvSpPr>
          <p:spPr bwMode="auto">
            <a:xfrm>
              <a:off x="3382963" y="2613025"/>
              <a:ext cx="53975" cy="1016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8" name="Rectangle 339"/>
            <p:cNvSpPr>
              <a:spLocks noChangeArrowheads="1"/>
            </p:cNvSpPr>
            <p:nvPr/>
          </p:nvSpPr>
          <p:spPr bwMode="auto">
            <a:xfrm>
              <a:off x="3382963" y="2613025"/>
              <a:ext cx="53975" cy="1016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09" name="Rectangle 340"/>
            <p:cNvSpPr>
              <a:spLocks noChangeArrowheads="1"/>
            </p:cNvSpPr>
            <p:nvPr/>
          </p:nvSpPr>
          <p:spPr bwMode="auto">
            <a:xfrm>
              <a:off x="3648076" y="2613025"/>
              <a:ext cx="57150" cy="1016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7210" name="Rectangle 341"/>
            <p:cNvSpPr>
              <a:spLocks noChangeArrowheads="1"/>
            </p:cNvSpPr>
            <p:nvPr/>
          </p:nvSpPr>
          <p:spPr bwMode="auto">
            <a:xfrm>
              <a:off x="3648076" y="2613025"/>
              <a:ext cx="57150" cy="1016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grpSp>
          <p:nvGrpSpPr>
            <p:cNvPr id="37211" name="グループ化 345"/>
            <p:cNvGrpSpPr>
              <a:grpSpLocks/>
            </p:cNvGrpSpPr>
            <p:nvPr/>
          </p:nvGrpSpPr>
          <p:grpSpPr bwMode="auto">
            <a:xfrm rot="10800000">
              <a:off x="5062556" y="2857488"/>
              <a:ext cx="1223964" cy="450851"/>
              <a:chOff x="5214944" y="1989141"/>
              <a:chExt cx="1223964" cy="450851"/>
            </a:xfrm>
          </p:grpSpPr>
          <p:sp>
            <p:nvSpPr>
              <p:cNvPr id="37212" name="Freeform 213"/>
              <p:cNvSpPr>
                <a:spLocks/>
              </p:cNvSpPr>
              <p:nvPr/>
            </p:nvSpPr>
            <p:spPr bwMode="auto">
              <a:xfrm>
                <a:off x="5214944" y="1989141"/>
                <a:ext cx="417513" cy="450851"/>
              </a:xfrm>
              <a:custGeom>
                <a:avLst/>
                <a:gdLst>
                  <a:gd name="T0" fmla="*/ 0 w 263"/>
                  <a:gd name="T1" fmla="*/ 2147483647 h 284"/>
                  <a:gd name="T2" fmla="*/ 0 w 263"/>
                  <a:gd name="T3" fmla="*/ 2147483647 h 284"/>
                  <a:gd name="T4" fmla="*/ 2147483647 w 263"/>
                  <a:gd name="T5" fmla="*/ 2147483647 h 284"/>
                  <a:gd name="T6" fmla="*/ 2147483647 w 263"/>
                  <a:gd name="T7" fmla="*/ 0 h 284"/>
                  <a:gd name="T8" fmla="*/ 2147483647 w 263"/>
                  <a:gd name="T9" fmla="*/ 0 h 284"/>
                  <a:gd name="T10" fmla="*/ 2147483647 w 263"/>
                  <a:gd name="T11" fmla="*/ 2147483647 h 284"/>
                  <a:gd name="T12" fmla="*/ 2147483647 w 263"/>
                  <a:gd name="T13" fmla="*/ 2147483647 h 284"/>
                  <a:gd name="T14" fmla="*/ 2147483647 w 263"/>
                  <a:gd name="T15" fmla="*/ 2147483647 h 284"/>
                  <a:gd name="T16" fmla="*/ 2147483647 w 263"/>
                  <a:gd name="T17" fmla="*/ 2147483647 h 284"/>
                  <a:gd name="T18" fmla="*/ 2147483647 w 263"/>
                  <a:gd name="T19" fmla="*/ 2147483647 h 284"/>
                  <a:gd name="T20" fmla="*/ 0 w 263"/>
                  <a:gd name="T21" fmla="*/ 2147483647 h 2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3"/>
                  <a:gd name="T34" fmla="*/ 0 h 284"/>
                  <a:gd name="T35" fmla="*/ 263 w 263"/>
                  <a:gd name="T36" fmla="*/ 284 h 2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3" h="284">
                    <a:moveTo>
                      <a:pt x="0" y="202"/>
                    </a:moveTo>
                    <a:lnTo>
                      <a:pt x="0" y="284"/>
                    </a:lnTo>
                    <a:lnTo>
                      <a:pt x="263" y="284"/>
                    </a:lnTo>
                    <a:lnTo>
                      <a:pt x="263" y="0"/>
                    </a:lnTo>
                    <a:lnTo>
                      <a:pt x="190" y="0"/>
                    </a:lnTo>
                    <a:lnTo>
                      <a:pt x="190" y="51"/>
                    </a:lnTo>
                    <a:lnTo>
                      <a:pt x="256" y="51"/>
                    </a:lnTo>
                    <a:lnTo>
                      <a:pt x="256" y="271"/>
                    </a:lnTo>
                    <a:lnTo>
                      <a:pt x="56" y="271"/>
                    </a:lnTo>
                    <a:lnTo>
                      <a:pt x="56" y="20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37213" name="Freeform 214"/>
              <p:cNvSpPr>
                <a:spLocks/>
              </p:cNvSpPr>
              <p:nvPr/>
            </p:nvSpPr>
            <p:spPr bwMode="auto">
              <a:xfrm>
                <a:off x="5214944" y="1989141"/>
                <a:ext cx="417513" cy="450851"/>
              </a:xfrm>
              <a:custGeom>
                <a:avLst/>
                <a:gdLst>
                  <a:gd name="T0" fmla="*/ 0 w 263"/>
                  <a:gd name="T1" fmla="*/ 2147483647 h 284"/>
                  <a:gd name="T2" fmla="*/ 0 w 263"/>
                  <a:gd name="T3" fmla="*/ 2147483647 h 284"/>
                  <a:gd name="T4" fmla="*/ 2147483647 w 263"/>
                  <a:gd name="T5" fmla="*/ 2147483647 h 284"/>
                  <a:gd name="T6" fmla="*/ 2147483647 w 263"/>
                  <a:gd name="T7" fmla="*/ 0 h 284"/>
                  <a:gd name="T8" fmla="*/ 2147483647 w 263"/>
                  <a:gd name="T9" fmla="*/ 0 h 284"/>
                  <a:gd name="T10" fmla="*/ 2147483647 w 263"/>
                  <a:gd name="T11" fmla="*/ 2147483647 h 284"/>
                  <a:gd name="T12" fmla="*/ 2147483647 w 263"/>
                  <a:gd name="T13" fmla="*/ 2147483647 h 284"/>
                  <a:gd name="T14" fmla="*/ 2147483647 w 263"/>
                  <a:gd name="T15" fmla="*/ 2147483647 h 284"/>
                  <a:gd name="T16" fmla="*/ 2147483647 w 263"/>
                  <a:gd name="T17" fmla="*/ 2147483647 h 284"/>
                  <a:gd name="T18" fmla="*/ 2147483647 w 263"/>
                  <a:gd name="T19" fmla="*/ 2147483647 h 284"/>
                  <a:gd name="T20" fmla="*/ 0 w 263"/>
                  <a:gd name="T21" fmla="*/ 2147483647 h 2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3"/>
                  <a:gd name="T34" fmla="*/ 0 h 284"/>
                  <a:gd name="T35" fmla="*/ 263 w 263"/>
                  <a:gd name="T36" fmla="*/ 284 h 2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3" h="284">
                    <a:moveTo>
                      <a:pt x="0" y="202"/>
                    </a:moveTo>
                    <a:lnTo>
                      <a:pt x="0" y="284"/>
                    </a:lnTo>
                    <a:lnTo>
                      <a:pt x="263" y="284"/>
                    </a:lnTo>
                    <a:lnTo>
                      <a:pt x="263" y="0"/>
                    </a:lnTo>
                    <a:lnTo>
                      <a:pt x="190" y="0"/>
                    </a:lnTo>
                    <a:lnTo>
                      <a:pt x="190" y="51"/>
                    </a:lnTo>
                    <a:lnTo>
                      <a:pt x="256" y="51"/>
                    </a:lnTo>
                    <a:lnTo>
                      <a:pt x="256" y="271"/>
                    </a:lnTo>
                    <a:lnTo>
                      <a:pt x="56" y="271"/>
                    </a:lnTo>
                    <a:lnTo>
                      <a:pt x="56" y="202"/>
                    </a:lnTo>
                    <a:lnTo>
                      <a:pt x="0" y="20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37214" name="Freeform 215"/>
              <p:cNvSpPr>
                <a:spLocks/>
              </p:cNvSpPr>
              <p:nvPr/>
            </p:nvSpPr>
            <p:spPr bwMode="auto">
              <a:xfrm>
                <a:off x="6021395" y="1989141"/>
                <a:ext cx="417513" cy="450851"/>
              </a:xfrm>
              <a:custGeom>
                <a:avLst/>
                <a:gdLst>
                  <a:gd name="T0" fmla="*/ 2147483647 w 263"/>
                  <a:gd name="T1" fmla="*/ 2147483647 h 284"/>
                  <a:gd name="T2" fmla="*/ 2147483647 w 263"/>
                  <a:gd name="T3" fmla="*/ 2147483647 h 284"/>
                  <a:gd name="T4" fmla="*/ 0 w 263"/>
                  <a:gd name="T5" fmla="*/ 2147483647 h 284"/>
                  <a:gd name="T6" fmla="*/ 0 w 263"/>
                  <a:gd name="T7" fmla="*/ 0 h 284"/>
                  <a:gd name="T8" fmla="*/ 2147483647 w 263"/>
                  <a:gd name="T9" fmla="*/ 0 h 284"/>
                  <a:gd name="T10" fmla="*/ 2147483647 w 263"/>
                  <a:gd name="T11" fmla="*/ 2147483647 h 284"/>
                  <a:gd name="T12" fmla="*/ 2147483647 w 263"/>
                  <a:gd name="T13" fmla="*/ 2147483647 h 284"/>
                  <a:gd name="T14" fmla="*/ 2147483647 w 263"/>
                  <a:gd name="T15" fmla="*/ 2147483647 h 284"/>
                  <a:gd name="T16" fmla="*/ 2147483647 w 263"/>
                  <a:gd name="T17" fmla="*/ 2147483647 h 284"/>
                  <a:gd name="T18" fmla="*/ 2147483647 w 263"/>
                  <a:gd name="T19" fmla="*/ 2147483647 h 284"/>
                  <a:gd name="T20" fmla="*/ 2147483647 w 263"/>
                  <a:gd name="T21" fmla="*/ 2147483647 h 2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3"/>
                  <a:gd name="T34" fmla="*/ 0 h 284"/>
                  <a:gd name="T35" fmla="*/ 263 w 263"/>
                  <a:gd name="T36" fmla="*/ 284 h 2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3" h="284">
                    <a:moveTo>
                      <a:pt x="263" y="202"/>
                    </a:moveTo>
                    <a:lnTo>
                      <a:pt x="263" y="284"/>
                    </a:lnTo>
                    <a:lnTo>
                      <a:pt x="0" y="284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51"/>
                    </a:lnTo>
                    <a:lnTo>
                      <a:pt x="5" y="51"/>
                    </a:lnTo>
                    <a:lnTo>
                      <a:pt x="5" y="271"/>
                    </a:lnTo>
                    <a:lnTo>
                      <a:pt x="207" y="271"/>
                    </a:lnTo>
                    <a:lnTo>
                      <a:pt x="207" y="202"/>
                    </a:lnTo>
                    <a:lnTo>
                      <a:pt x="263" y="20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37215" name="Freeform 216"/>
              <p:cNvSpPr>
                <a:spLocks/>
              </p:cNvSpPr>
              <p:nvPr/>
            </p:nvSpPr>
            <p:spPr bwMode="auto">
              <a:xfrm>
                <a:off x="6021395" y="1989141"/>
                <a:ext cx="417513" cy="450851"/>
              </a:xfrm>
              <a:custGeom>
                <a:avLst/>
                <a:gdLst>
                  <a:gd name="T0" fmla="*/ 2147483647 w 263"/>
                  <a:gd name="T1" fmla="*/ 2147483647 h 284"/>
                  <a:gd name="T2" fmla="*/ 2147483647 w 263"/>
                  <a:gd name="T3" fmla="*/ 2147483647 h 284"/>
                  <a:gd name="T4" fmla="*/ 0 w 263"/>
                  <a:gd name="T5" fmla="*/ 2147483647 h 284"/>
                  <a:gd name="T6" fmla="*/ 0 w 263"/>
                  <a:gd name="T7" fmla="*/ 0 h 284"/>
                  <a:gd name="T8" fmla="*/ 2147483647 w 263"/>
                  <a:gd name="T9" fmla="*/ 0 h 284"/>
                  <a:gd name="T10" fmla="*/ 2147483647 w 263"/>
                  <a:gd name="T11" fmla="*/ 2147483647 h 284"/>
                  <a:gd name="T12" fmla="*/ 2147483647 w 263"/>
                  <a:gd name="T13" fmla="*/ 2147483647 h 284"/>
                  <a:gd name="T14" fmla="*/ 2147483647 w 263"/>
                  <a:gd name="T15" fmla="*/ 2147483647 h 284"/>
                  <a:gd name="T16" fmla="*/ 2147483647 w 263"/>
                  <a:gd name="T17" fmla="*/ 2147483647 h 284"/>
                  <a:gd name="T18" fmla="*/ 2147483647 w 263"/>
                  <a:gd name="T19" fmla="*/ 2147483647 h 284"/>
                  <a:gd name="T20" fmla="*/ 2147483647 w 263"/>
                  <a:gd name="T21" fmla="*/ 2147483647 h 2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3"/>
                  <a:gd name="T34" fmla="*/ 0 h 284"/>
                  <a:gd name="T35" fmla="*/ 263 w 263"/>
                  <a:gd name="T36" fmla="*/ 284 h 28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3" h="284">
                    <a:moveTo>
                      <a:pt x="263" y="202"/>
                    </a:moveTo>
                    <a:lnTo>
                      <a:pt x="263" y="284"/>
                    </a:lnTo>
                    <a:lnTo>
                      <a:pt x="0" y="284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51"/>
                    </a:lnTo>
                    <a:lnTo>
                      <a:pt x="5" y="51"/>
                    </a:lnTo>
                    <a:lnTo>
                      <a:pt x="5" y="271"/>
                    </a:lnTo>
                    <a:lnTo>
                      <a:pt x="207" y="271"/>
                    </a:lnTo>
                    <a:lnTo>
                      <a:pt x="207" y="202"/>
                    </a:lnTo>
                    <a:lnTo>
                      <a:pt x="263" y="20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</p:grp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575" y="3830638"/>
            <a:ext cx="31718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正方形/長方形 19"/>
          <p:cNvSpPr>
            <a:spLocks noChangeArrowheads="1"/>
          </p:cNvSpPr>
          <p:nvPr/>
        </p:nvSpPr>
        <p:spPr bwMode="auto">
          <a:xfrm>
            <a:off x="898525" y="6367463"/>
            <a:ext cx="3768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200" dirty="0" err="1">
                <a:latin typeface="Arial" charset="0"/>
                <a:cs typeface="Arial" charset="0"/>
              </a:rPr>
              <a:t>Maekawa</a:t>
            </a:r>
            <a:r>
              <a:rPr lang="en-US" altLang="ja-JP" sz="1200" dirty="0">
                <a:latin typeface="Arial" charset="0"/>
                <a:cs typeface="Arial" charset="0"/>
              </a:rPr>
              <a:t> </a:t>
            </a:r>
            <a:r>
              <a:rPr lang="en-US" altLang="ja-JP" sz="1200" i="1" dirty="0">
                <a:latin typeface="Arial" charset="0"/>
                <a:cs typeface="Arial" charset="0"/>
              </a:rPr>
              <a:t>et al</a:t>
            </a:r>
            <a:r>
              <a:rPr lang="en-US" altLang="ja-JP" sz="1200" dirty="0">
                <a:latin typeface="Arial" charset="0"/>
                <a:cs typeface="Arial" charset="0"/>
              </a:rPr>
              <a:t>., Euro. Phys. J. D </a:t>
            </a:r>
            <a:r>
              <a:rPr lang="en-US" altLang="ja-JP" sz="1200" b="1" dirty="0">
                <a:latin typeface="Arial" charset="0"/>
                <a:cs typeface="Arial" charset="0"/>
              </a:rPr>
              <a:t>68</a:t>
            </a:r>
            <a:r>
              <a:rPr lang="en-US" altLang="ja-JP" sz="1200" dirty="0">
                <a:latin typeface="Arial" charset="0"/>
                <a:cs typeface="Arial" charset="0"/>
              </a:rPr>
              <a:t>, 165 (2014).</a:t>
            </a:r>
            <a:endParaRPr lang="ja-JP" altLang="en-US" sz="1200" dirty="0">
              <a:latin typeface="Arial" charset="0"/>
              <a:cs typeface="Arial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2527300" y="5643563"/>
            <a:ext cx="508000" cy="2651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3800">
              <a:ea typeface="Osaka" pitchFamily="-107" charset="-128"/>
            </a:endParaRPr>
          </a:p>
        </p:txBody>
      </p:sp>
      <p:sp>
        <p:nvSpPr>
          <p:cNvPr id="36875" name="Rectangle 612"/>
          <p:cNvSpPr>
            <a:spLocks noChangeArrowheads="1"/>
          </p:cNvSpPr>
          <p:nvPr/>
        </p:nvSpPr>
        <p:spPr bwMode="auto">
          <a:xfrm>
            <a:off x="293688" y="5994400"/>
            <a:ext cx="462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>
                <a:latin typeface="Arial" charset="0"/>
                <a:cs typeface="Arial" charset="0"/>
              </a:rPr>
              <a:t>Intensity is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~100 times </a:t>
            </a:r>
            <a:r>
              <a:rPr lang="en-US" altLang="ja-JP" sz="1800">
                <a:latin typeface="Arial" charset="0"/>
                <a:cs typeface="Arial" charset="0"/>
              </a:rPr>
              <a:t>larger than RI beam</a:t>
            </a:r>
            <a:endParaRPr lang="ja-JP" altLang="en-US" sz="1800">
              <a:latin typeface="ＭＳ Ｐゴシック" pitchFamily="50" charset="-128"/>
              <a:cs typeface="Arial" charset="0"/>
            </a:endParaRPr>
          </a:p>
        </p:txBody>
      </p:sp>
      <p:sp>
        <p:nvSpPr>
          <p:cNvPr id="398" name="角丸四角形 397"/>
          <p:cNvSpPr/>
          <p:nvPr/>
        </p:nvSpPr>
        <p:spPr bwMode="auto">
          <a:xfrm>
            <a:off x="2716213" y="4748213"/>
            <a:ext cx="1679575" cy="676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6877" name="グループ化 877"/>
          <p:cNvGrpSpPr>
            <a:grpSpLocks/>
          </p:cNvGrpSpPr>
          <p:nvPr/>
        </p:nvGrpSpPr>
        <p:grpSpPr bwMode="auto">
          <a:xfrm>
            <a:off x="1497013" y="4479925"/>
            <a:ext cx="536575" cy="461963"/>
            <a:chOff x="25654870" y="18568609"/>
            <a:chExt cx="536575" cy="461963"/>
          </a:xfrm>
        </p:grpSpPr>
        <p:sp>
          <p:nvSpPr>
            <p:cNvPr id="36902" name="Oval 92"/>
            <p:cNvSpPr>
              <a:spLocks noChangeArrowheads="1"/>
            </p:cNvSpPr>
            <p:nvPr/>
          </p:nvSpPr>
          <p:spPr bwMode="auto">
            <a:xfrm>
              <a:off x="25660418" y="18605452"/>
              <a:ext cx="412750" cy="3889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03" name="Rectangle 75"/>
            <p:cNvSpPr>
              <a:spLocks noChangeArrowheads="1"/>
            </p:cNvSpPr>
            <p:nvPr/>
          </p:nvSpPr>
          <p:spPr bwMode="auto">
            <a:xfrm>
              <a:off x="25654870" y="18568609"/>
              <a:ext cx="536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Arial" charset="0"/>
                  <a:ea typeface="Osaka" pitchFamily="-107" charset="-128"/>
                </a:rPr>
                <a:t>e+</a:t>
              </a:r>
            </a:p>
          </p:txBody>
        </p:sp>
      </p:grpSp>
      <p:sp>
        <p:nvSpPr>
          <p:cNvPr id="402" name="角丸四角形 401"/>
          <p:cNvSpPr/>
          <p:nvPr/>
        </p:nvSpPr>
        <p:spPr bwMode="auto">
          <a:xfrm>
            <a:off x="2128838" y="3797300"/>
            <a:ext cx="2922587" cy="4333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3" name="上矢印 402"/>
          <p:cNvSpPr>
            <a:spLocks noChangeArrowheads="1"/>
          </p:cNvSpPr>
          <p:nvPr/>
        </p:nvSpPr>
        <p:spPr bwMode="auto">
          <a:xfrm rot="16200000">
            <a:off x="1336675" y="4938713"/>
            <a:ext cx="144463" cy="312737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4" name="上矢印 403"/>
          <p:cNvSpPr>
            <a:spLocks noChangeArrowheads="1"/>
          </p:cNvSpPr>
          <p:nvPr/>
        </p:nvSpPr>
        <p:spPr bwMode="auto">
          <a:xfrm>
            <a:off x="522288" y="2847975"/>
            <a:ext cx="144462" cy="312738"/>
          </a:xfrm>
          <a:prstGeom prst="upArrow">
            <a:avLst>
              <a:gd name="adj1" fmla="val 50000"/>
              <a:gd name="adj2" fmla="val 54422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5" name="上矢印 404"/>
          <p:cNvSpPr>
            <a:spLocks noChangeArrowheads="1"/>
          </p:cNvSpPr>
          <p:nvPr/>
        </p:nvSpPr>
        <p:spPr bwMode="auto">
          <a:xfrm rot="5400000">
            <a:off x="1952625" y="2106613"/>
            <a:ext cx="144463" cy="312737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6" name="上矢印 405"/>
          <p:cNvSpPr>
            <a:spLocks noChangeArrowheads="1"/>
          </p:cNvSpPr>
          <p:nvPr/>
        </p:nvSpPr>
        <p:spPr bwMode="auto">
          <a:xfrm rot="5400000">
            <a:off x="1455737" y="2106613"/>
            <a:ext cx="144463" cy="312738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7" name="上矢印 406"/>
          <p:cNvSpPr/>
          <p:nvPr/>
        </p:nvSpPr>
        <p:spPr bwMode="auto">
          <a:xfrm rot="1800000">
            <a:off x="641350" y="2427288"/>
            <a:ext cx="155575" cy="28892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8" name="上矢印 407"/>
          <p:cNvSpPr>
            <a:spLocks noChangeArrowheads="1"/>
          </p:cNvSpPr>
          <p:nvPr/>
        </p:nvSpPr>
        <p:spPr bwMode="auto">
          <a:xfrm rot="4200000">
            <a:off x="983456" y="2156619"/>
            <a:ext cx="144463" cy="314325"/>
          </a:xfrm>
          <a:prstGeom prst="upArrow">
            <a:avLst>
              <a:gd name="adj1" fmla="val 50000"/>
              <a:gd name="adj2" fmla="val 54396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85" name="Text Box 88"/>
          <p:cNvSpPr txBox="1">
            <a:spLocks noChangeArrowheads="1"/>
          </p:cNvSpPr>
          <p:nvPr/>
        </p:nvSpPr>
        <p:spPr bwMode="auto">
          <a:xfrm>
            <a:off x="2108200" y="3829050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>
                <a:latin typeface="Arial" charset="0"/>
                <a:ea typeface="Osaka" pitchFamily="-107" charset="-128"/>
              </a:rPr>
              <a:t>Linear accelerator</a:t>
            </a:r>
            <a:r>
              <a:rPr lang="ja-JP" altLang="en-US" sz="1800">
                <a:latin typeface="Arial" charset="0"/>
                <a:ea typeface="Osaka" pitchFamily="-107" charset="-128"/>
              </a:rPr>
              <a:t> </a:t>
            </a:r>
            <a:r>
              <a:rPr lang="en-US" altLang="ja-JP" sz="1800">
                <a:latin typeface="Arial" charset="0"/>
                <a:ea typeface="Osaka" pitchFamily="-107" charset="-128"/>
              </a:rPr>
              <a:t>(LINAC)</a:t>
            </a:r>
          </a:p>
        </p:txBody>
      </p:sp>
      <p:grpSp>
        <p:nvGrpSpPr>
          <p:cNvPr id="36886" name="グループ化 878"/>
          <p:cNvGrpSpPr>
            <a:grpSpLocks/>
          </p:cNvGrpSpPr>
          <p:nvPr/>
        </p:nvGrpSpPr>
        <p:grpSpPr bwMode="auto">
          <a:xfrm>
            <a:off x="2979738" y="4221163"/>
            <a:ext cx="460375" cy="461962"/>
            <a:chOff x="23006099" y="19024086"/>
            <a:chExt cx="460375" cy="461963"/>
          </a:xfrm>
        </p:grpSpPr>
        <p:sp>
          <p:nvSpPr>
            <p:cNvPr id="36900" name="Oval 92"/>
            <p:cNvSpPr>
              <a:spLocks noChangeArrowheads="1"/>
            </p:cNvSpPr>
            <p:nvPr/>
          </p:nvSpPr>
          <p:spPr bwMode="auto">
            <a:xfrm>
              <a:off x="23007706" y="19067415"/>
              <a:ext cx="412750" cy="388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ea typeface="Osaka" pitchFamily="-107" charset="-128"/>
              </a:endParaRPr>
            </a:p>
          </p:txBody>
        </p:sp>
        <p:sp>
          <p:nvSpPr>
            <p:cNvPr id="36901" name="Rectangle 75"/>
            <p:cNvSpPr>
              <a:spLocks noChangeArrowheads="1"/>
            </p:cNvSpPr>
            <p:nvPr/>
          </p:nvSpPr>
          <p:spPr bwMode="auto">
            <a:xfrm>
              <a:off x="23006099" y="19024086"/>
              <a:ext cx="460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FF"/>
                  </a:solidFill>
                  <a:latin typeface="Arial" charset="0"/>
                  <a:ea typeface="Osaka" pitchFamily="-107" charset="-128"/>
                </a:rPr>
                <a:t>e-</a:t>
              </a:r>
            </a:p>
          </p:txBody>
        </p:sp>
      </p:grpSp>
      <p:sp>
        <p:nvSpPr>
          <p:cNvPr id="36887" name="Text Box 88"/>
          <p:cNvSpPr txBox="1">
            <a:spLocks noChangeArrowheads="1"/>
          </p:cNvSpPr>
          <p:nvPr/>
        </p:nvSpPr>
        <p:spPr bwMode="auto">
          <a:xfrm>
            <a:off x="2959100" y="4748213"/>
            <a:ext cx="1262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defTabSz="7620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>
                <a:latin typeface="Arial" charset="0"/>
                <a:ea typeface="Osaka" pitchFamily="-107" charset="-128"/>
              </a:rPr>
              <a:t>Converter/</a:t>
            </a:r>
          </a:p>
          <a:p>
            <a:pPr algn="ctr" eaLnBrk="1" hangingPunct="1"/>
            <a:r>
              <a:rPr lang="en-US" altLang="ja-JP" sz="1800">
                <a:latin typeface="Arial" charset="0"/>
                <a:ea typeface="Osaka" pitchFamily="-107" charset="-128"/>
              </a:rPr>
              <a:t>moderator</a:t>
            </a:r>
          </a:p>
        </p:txBody>
      </p:sp>
      <p:sp>
        <p:nvSpPr>
          <p:cNvPr id="36888" name="正方形/長方形 73"/>
          <p:cNvSpPr>
            <a:spLocks noChangeArrowheads="1"/>
          </p:cNvSpPr>
          <p:nvPr/>
        </p:nvSpPr>
        <p:spPr bwMode="auto">
          <a:xfrm>
            <a:off x="558800" y="1679575"/>
            <a:ext cx="20812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b="1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lang="en-US" altLang="ja-JP" b="1">
                <a:solidFill>
                  <a:srgbClr val="FF0000"/>
                </a:solidFill>
                <a:latin typeface="Arial" charset="0"/>
                <a:cs typeface="Arial" charset="0"/>
              </a:rPr>
              <a:t>×</a:t>
            </a:r>
            <a:r>
              <a:rPr kumimoji="0" lang="en-US" altLang="ja-JP" b="1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kumimoji="0" lang="en-US" altLang="ja-JP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kumimoji="0" lang="en-US" altLang="ja-JP" b="1">
                <a:solidFill>
                  <a:srgbClr val="FF0000"/>
                </a:solidFill>
                <a:latin typeface="Arial" charset="0"/>
                <a:cs typeface="Arial" charset="0"/>
              </a:rPr>
              <a:t> e</a:t>
            </a:r>
            <a:r>
              <a:rPr kumimoji="0" lang="en-US" altLang="ja-JP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kumimoji="0" lang="en-US" altLang="ja-JP" b="1">
                <a:solidFill>
                  <a:srgbClr val="FF0000"/>
                </a:solidFill>
                <a:latin typeface="Arial" charset="0"/>
                <a:cs typeface="Arial" charset="0"/>
              </a:rPr>
              <a:t>/sec</a:t>
            </a:r>
            <a:endParaRPr lang="ja-JP" altLang="en-US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6" name="上矢印 415"/>
          <p:cNvSpPr>
            <a:spLocks noChangeArrowheads="1"/>
          </p:cNvSpPr>
          <p:nvPr/>
        </p:nvSpPr>
        <p:spPr bwMode="auto">
          <a:xfrm>
            <a:off x="523875" y="3429000"/>
            <a:ext cx="144463" cy="312738"/>
          </a:xfrm>
          <a:prstGeom prst="upArrow">
            <a:avLst>
              <a:gd name="adj1" fmla="val 50000"/>
              <a:gd name="adj2" fmla="val 54422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8" name="上矢印 417"/>
          <p:cNvSpPr>
            <a:spLocks noChangeArrowheads="1"/>
          </p:cNvSpPr>
          <p:nvPr/>
        </p:nvSpPr>
        <p:spPr bwMode="auto">
          <a:xfrm>
            <a:off x="522288" y="4000500"/>
            <a:ext cx="144462" cy="312738"/>
          </a:xfrm>
          <a:prstGeom prst="upArrow">
            <a:avLst>
              <a:gd name="adj1" fmla="val 50000"/>
              <a:gd name="adj2" fmla="val 54422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" name="上矢印 418"/>
          <p:cNvSpPr>
            <a:spLocks noChangeArrowheads="1"/>
          </p:cNvSpPr>
          <p:nvPr/>
        </p:nvSpPr>
        <p:spPr bwMode="auto">
          <a:xfrm rot="20400000">
            <a:off x="608013" y="4454525"/>
            <a:ext cx="144462" cy="312738"/>
          </a:xfrm>
          <a:prstGeom prst="upArrow">
            <a:avLst>
              <a:gd name="adj1" fmla="val 50000"/>
              <a:gd name="adj2" fmla="val 54422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" name="上矢印 419"/>
          <p:cNvSpPr>
            <a:spLocks noChangeArrowheads="1"/>
          </p:cNvSpPr>
          <p:nvPr/>
        </p:nvSpPr>
        <p:spPr bwMode="auto">
          <a:xfrm rot="18000000">
            <a:off x="877887" y="4824413"/>
            <a:ext cx="144463" cy="312738"/>
          </a:xfrm>
          <a:prstGeom prst="upArrow">
            <a:avLst>
              <a:gd name="adj1" fmla="val 50000"/>
              <a:gd name="adj2" fmla="val 54422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1" name="上矢印 420"/>
          <p:cNvSpPr>
            <a:spLocks noChangeArrowheads="1"/>
          </p:cNvSpPr>
          <p:nvPr/>
        </p:nvSpPr>
        <p:spPr bwMode="auto">
          <a:xfrm rot="16200000">
            <a:off x="1811337" y="4938713"/>
            <a:ext cx="144463" cy="312738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2" name="上矢印 421"/>
          <p:cNvSpPr>
            <a:spLocks noChangeArrowheads="1"/>
          </p:cNvSpPr>
          <p:nvPr/>
        </p:nvSpPr>
        <p:spPr bwMode="auto">
          <a:xfrm rot="16200000">
            <a:off x="2286000" y="4938713"/>
            <a:ext cx="144463" cy="312737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3" name="上矢印 422"/>
          <p:cNvSpPr>
            <a:spLocks noChangeArrowheads="1"/>
          </p:cNvSpPr>
          <p:nvPr/>
        </p:nvSpPr>
        <p:spPr bwMode="auto">
          <a:xfrm rot="10800000">
            <a:off x="3516313" y="4308475"/>
            <a:ext cx="144462" cy="312738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0000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4" name="上矢印 423"/>
          <p:cNvSpPr>
            <a:spLocks noChangeArrowheads="1"/>
          </p:cNvSpPr>
          <p:nvPr/>
        </p:nvSpPr>
        <p:spPr bwMode="auto">
          <a:xfrm rot="5400000">
            <a:off x="2459037" y="2109788"/>
            <a:ext cx="144463" cy="312738"/>
          </a:xfrm>
          <a:prstGeom prst="upArrow">
            <a:avLst>
              <a:gd name="adj1" fmla="val 50000"/>
              <a:gd name="adj2" fmla="val 54121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897" name="正方形/長方形 73"/>
          <p:cNvSpPr>
            <a:spLocks noChangeArrowheads="1"/>
          </p:cNvSpPr>
          <p:nvPr/>
        </p:nvSpPr>
        <p:spPr bwMode="auto">
          <a:xfrm>
            <a:off x="7589838" y="97155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~5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×</a:t>
            </a:r>
            <a:r>
              <a:rPr kumimoji="0"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kumimoji="0" lang="en-US" altLang="ja-JP" sz="18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5</a:t>
            </a:r>
            <a:r>
              <a:rPr kumimoji="0"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 e</a:t>
            </a:r>
            <a:r>
              <a:rPr kumimoji="0" lang="en-US" altLang="ja-JP" sz="18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kumimoji="0"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/sec</a:t>
            </a:r>
            <a:endParaRPr lang="ja-JP" altLang="en-US" sz="18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6898" name="正方形/長方形 73"/>
          <p:cNvSpPr>
            <a:spLocks noChangeArrowheads="1"/>
          </p:cNvSpPr>
          <p:nvPr/>
        </p:nvSpPr>
        <p:spPr bwMode="auto">
          <a:xfrm>
            <a:off x="666750" y="4295775"/>
            <a:ext cx="221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200" b="1">
                <a:latin typeface="Arial" charset="0"/>
                <a:cs typeface="Arial" charset="0"/>
              </a:rPr>
              <a:t>Energy-tunable (&lt; 35 keV)</a:t>
            </a:r>
            <a:endParaRPr lang="ja-JP" altLang="en-US" sz="1200" b="1">
              <a:latin typeface="Arial" charset="0"/>
              <a:cs typeface="Arial" charset="0"/>
            </a:endParaRPr>
          </a:p>
        </p:txBody>
      </p:sp>
      <p:sp>
        <p:nvSpPr>
          <p:cNvPr id="351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15/35</a:t>
            </a:r>
          </a:p>
        </p:txBody>
      </p:sp>
    </p:spTree>
    <p:extLst>
      <p:ext uri="{BB962C8B-B14F-4D97-AF65-F5344CB8AC3E}">
        <p14:creationId xmlns:p14="http://schemas.microsoft.com/office/powerpoint/2010/main" val="61462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330200" y="109855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1495425" y="115888"/>
            <a:ext cx="7202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fr-FR" altLang="ja-JP" sz="2800" b="1" dirty="0">
                <a:latin typeface="Arial" charset="0"/>
                <a:cs typeface="Arial" charset="0"/>
              </a:rPr>
              <a:t>Improvement of quality of data</a:t>
            </a:r>
          </a:p>
          <a:p>
            <a:pPr algn="ctr" eaLnBrk="1" hangingPunct="1"/>
            <a:r>
              <a:rPr lang="fr-FR" altLang="ja-JP" sz="2800" b="1" dirty="0">
                <a:latin typeface="Arial" charset="0"/>
                <a:cs typeface="Arial" charset="0"/>
              </a:rPr>
              <a:t>(Diffraction pattern &amp; rocking curve)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7373938" y="3309938"/>
            <a:ext cx="669925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7723188" y="2970213"/>
            <a:ext cx="1471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US" altLang="ja-JP" sz="1600" b="1">
                <a:latin typeface="Arial" charset="0"/>
                <a:cs typeface="Arial" charset="0"/>
              </a:rPr>
              <a:t>LINAC-based</a:t>
            </a:r>
            <a:endParaRPr lang="ja-JP" altLang="en-US" sz="1600" b="1">
              <a:latin typeface="Arial" charset="0"/>
              <a:cs typeface="Arial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7221538" y="4749800"/>
            <a:ext cx="750887" cy="625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835900" y="4297363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US" altLang="ja-JP" sz="1600" b="1">
                <a:latin typeface="Arial" charset="0"/>
                <a:cs typeface="Arial" charset="0"/>
              </a:rPr>
              <a:t>RI-based</a:t>
            </a:r>
          </a:p>
          <a:p>
            <a:pPr algn="ctr" eaLnBrk="1" hangingPunct="1"/>
            <a:r>
              <a:rPr kumimoji="0" lang="en-US" altLang="ja-JP" sz="1600" b="1">
                <a:latin typeface="Arial" charset="0"/>
                <a:cs typeface="Arial" charset="0"/>
              </a:rPr>
              <a:t>(</a:t>
            </a:r>
            <a:r>
              <a:rPr kumimoji="0" lang="en-US" altLang="ja-JP" sz="1600" b="1" baseline="30000">
                <a:latin typeface="Arial" charset="0"/>
                <a:cs typeface="Arial" charset="0"/>
              </a:rPr>
              <a:t>22</a:t>
            </a:r>
            <a:r>
              <a:rPr kumimoji="0" lang="en-US" altLang="ja-JP" sz="1600" b="1">
                <a:latin typeface="Arial" charset="0"/>
                <a:cs typeface="Arial" charset="0"/>
              </a:rPr>
              <a:t>Na)</a:t>
            </a:r>
            <a:endParaRPr lang="ja-JP" altLang="en-US" sz="1600" b="1">
              <a:latin typeface="Arial" charset="0"/>
              <a:cs typeface="Arial" charset="0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6726238" y="3022600"/>
            <a:ext cx="0" cy="230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 Box 10"/>
          <p:cNvSpPr txBox="1">
            <a:spLocks noChangeArrowheads="1"/>
          </p:cNvSpPr>
          <p:nvPr/>
        </p:nvSpPr>
        <p:spPr bwMode="auto">
          <a:xfrm rot="5400000">
            <a:off x="6196535" y="4026604"/>
            <a:ext cx="150073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latin typeface="Arial" charset="0"/>
                <a:cs typeface="Arial" charset="0"/>
              </a:rPr>
              <a:t>~100 times</a:t>
            </a:r>
            <a:endParaRPr lang="ja-JP" altLang="en-US" b="1" dirty="0">
              <a:latin typeface="Arial" charset="0"/>
              <a:cs typeface="Arial" charset="0"/>
            </a:endParaRPr>
          </a:p>
        </p:txBody>
      </p:sp>
      <p:sp>
        <p:nvSpPr>
          <p:cNvPr id="4109" name="正方形/長方形 12"/>
          <p:cNvSpPr>
            <a:spLocks noChangeArrowheads="1"/>
          </p:cNvSpPr>
          <p:nvPr/>
        </p:nvSpPr>
        <p:spPr bwMode="auto">
          <a:xfrm>
            <a:off x="2046288" y="1290638"/>
            <a:ext cx="162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>
                <a:latin typeface="Arial" charset="0"/>
                <a:ea typeface="メイリオ" pitchFamily="50" charset="-128"/>
                <a:cs typeface="Arial" charset="0"/>
              </a:rPr>
              <a:t>RI-based</a:t>
            </a:r>
            <a:r>
              <a:rPr lang="ja-JP" altLang="en-US" sz="1600">
                <a:latin typeface="Arial" charset="0"/>
                <a:ea typeface="メイリオ" pitchFamily="50" charset="-128"/>
                <a:cs typeface="Arial" charset="0"/>
              </a:rPr>
              <a:t> </a:t>
            </a:r>
            <a:r>
              <a:rPr lang="en-US" altLang="ja-JP" sz="1600">
                <a:latin typeface="Arial" charset="0"/>
                <a:ea typeface="メイリオ" pitchFamily="50" charset="-128"/>
                <a:cs typeface="Arial" charset="0"/>
              </a:rPr>
              <a:t>(</a:t>
            </a:r>
            <a:r>
              <a:rPr lang="en-US" altLang="ja-JP" sz="1600" baseline="30000">
                <a:latin typeface="Arial" charset="0"/>
                <a:ea typeface="メイリオ" pitchFamily="50" charset="-128"/>
                <a:cs typeface="Arial" charset="0"/>
              </a:rPr>
              <a:t>22</a:t>
            </a:r>
            <a:r>
              <a:rPr lang="en-US" altLang="ja-JP" sz="1600">
                <a:latin typeface="Arial" charset="0"/>
                <a:ea typeface="メイリオ" pitchFamily="50" charset="-128"/>
                <a:cs typeface="Arial" charset="0"/>
              </a:rPr>
              <a:t>Na)</a:t>
            </a:r>
            <a:endParaRPr lang="ja-JP" altLang="en-US" sz="1600">
              <a:latin typeface="Arial" charset="0"/>
              <a:ea typeface="メイリオ" pitchFamily="50" charset="-128"/>
              <a:cs typeface="Arial" charset="0"/>
            </a:endParaRPr>
          </a:p>
        </p:txBody>
      </p:sp>
      <p:sp>
        <p:nvSpPr>
          <p:cNvPr id="4110" name="AutoShape 10"/>
          <p:cNvSpPr>
            <a:spLocks noChangeArrowheads="1"/>
          </p:cNvSpPr>
          <p:nvPr/>
        </p:nvSpPr>
        <p:spPr bwMode="auto">
          <a:xfrm>
            <a:off x="2609850" y="3141663"/>
            <a:ext cx="508000" cy="354012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3800"/>
          </a:p>
        </p:txBody>
      </p:sp>
      <p:sp>
        <p:nvSpPr>
          <p:cNvPr id="4111" name="Rectangle 612"/>
          <p:cNvSpPr>
            <a:spLocks noChangeArrowheads="1"/>
          </p:cNvSpPr>
          <p:nvPr/>
        </p:nvSpPr>
        <p:spPr bwMode="auto">
          <a:xfrm>
            <a:off x="966788" y="3548063"/>
            <a:ext cx="377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>
                <a:latin typeface="Arial" charset="0"/>
                <a:ea typeface="メイリオ" pitchFamily="50" charset="-128"/>
                <a:cs typeface="Arial" charset="0"/>
              </a:rPr>
              <a:t>LINAC-based TRHEPD (this study)</a:t>
            </a:r>
            <a:endParaRPr lang="ja-JP" altLang="en-US" sz="1800">
              <a:latin typeface="Arial" charset="0"/>
              <a:ea typeface="メイリオ" pitchFamily="50" charset="-128"/>
              <a:cs typeface="Arial" charset="0"/>
            </a:endParaRPr>
          </a:p>
        </p:txBody>
      </p:sp>
      <p:grpSp>
        <p:nvGrpSpPr>
          <p:cNvPr id="4112" name="グループ化 1"/>
          <p:cNvGrpSpPr>
            <a:grpSpLocks/>
          </p:cNvGrpSpPr>
          <p:nvPr/>
        </p:nvGrpSpPr>
        <p:grpSpPr bwMode="auto">
          <a:xfrm>
            <a:off x="669925" y="3925888"/>
            <a:ext cx="4343400" cy="2209800"/>
            <a:chOff x="451339" y="4076700"/>
            <a:chExt cx="4009292" cy="2209716"/>
          </a:xfrm>
        </p:grpSpPr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39" y="4076700"/>
              <a:ext cx="4009292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1245"/>
            <p:cNvSpPr txBox="1">
              <a:spLocks noChangeArrowheads="1"/>
            </p:cNvSpPr>
            <p:nvPr/>
          </p:nvSpPr>
          <p:spPr bwMode="auto">
            <a:xfrm>
              <a:off x="3055328" y="5960990"/>
              <a:ext cx="342900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1/7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245"/>
            <p:cNvSpPr txBox="1">
              <a:spLocks noChangeArrowheads="1"/>
            </p:cNvSpPr>
            <p:nvPr/>
          </p:nvSpPr>
          <p:spPr bwMode="auto">
            <a:xfrm>
              <a:off x="2815005" y="6032426"/>
              <a:ext cx="240323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245"/>
            <p:cNvSpPr txBox="1">
              <a:spLocks noChangeArrowheads="1"/>
            </p:cNvSpPr>
            <p:nvPr/>
          </p:nvSpPr>
          <p:spPr bwMode="auto">
            <a:xfrm>
              <a:off x="3319097" y="5929242"/>
              <a:ext cx="342900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2/7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245"/>
            <p:cNvSpPr txBox="1">
              <a:spLocks noChangeArrowheads="1"/>
            </p:cNvSpPr>
            <p:nvPr/>
          </p:nvSpPr>
          <p:spPr bwMode="auto">
            <a:xfrm>
              <a:off x="3516923" y="5830820"/>
              <a:ext cx="342900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3/7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245"/>
            <p:cNvSpPr txBox="1">
              <a:spLocks noChangeArrowheads="1"/>
            </p:cNvSpPr>
            <p:nvPr/>
          </p:nvSpPr>
          <p:spPr bwMode="auto">
            <a:xfrm>
              <a:off x="3714751" y="5714938"/>
              <a:ext cx="342900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4/7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1245"/>
            <p:cNvSpPr txBox="1">
              <a:spLocks noChangeArrowheads="1"/>
            </p:cNvSpPr>
            <p:nvPr/>
          </p:nvSpPr>
          <p:spPr bwMode="auto">
            <a:xfrm>
              <a:off x="3899389" y="5603817"/>
              <a:ext cx="342900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5/7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1245"/>
            <p:cNvSpPr txBox="1">
              <a:spLocks noChangeArrowheads="1"/>
            </p:cNvSpPr>
            <p:nvPr/>
          </p:nvSpPr>
          <p:spPr bwMode="auto">
            <a:xfrm>
              <a:off x="3965331" y="5429199"/>
              <a:ext cx="342900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6/7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245"/>
            <p:cNvSpPr txBox="1">
              <a:spLocks noChangeArrowheads="1"/>
            </p:cNvSpPr>
            <p:nvPr/>
          </p:nvSpPr>
          <p:spPr bwMode="auto">
            <a:xfrm>
              <a:off x="4067908" y="5246643"/>
              <a:ext cx="240323" cy="25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5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ja-JP" altLang="en-U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13" name="Picture 3" descr="C:\Users\izmchzk\Desktop\2.2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5519738"/>
            <a:ext cx="1008062" cy="72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テキスト ボックス 2"/>
          <p:cNvSpPr txBox="1">
            <a:spLocks noChangeArrowheads="1"/>
          </p:cNvSpPr>
          <p:nvPr/>
        </p:nvSpPr>
        <p:spPr bwMode="auto">
          <a:xfrm>
            <a:off x="3856038" y="1609725"/>
            <a:ext cx="808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i="1">
                <a:latin typeface="Arial" charset="0"/>
                <a:ea typeface="メイリオ" pitchFamily="50" charset="-128"/>
                <a:cs typeface="Arial" charset="0"/>
              </a:rPr>
              <a:t>θ </a:t>
            </a:r>
            <a:r>
              <a:rPr lang="en-US" altLang="ja-JP" sz="1400" b="1">
                <a:latin typeface="Arial" charset="0"/>
                <a:ea typeface="メイリオ" pitchFamily="50" charset="-128"/>
                <a:cs typeface="Arial" charset="0"/>
              </a:rPr>
              <a:t>= 2.1</a:t>
            </a:r>
            <a:r>
              <a:rPr lang="en-US" altLang="ja-JP" sz="1400" b="1">
                <a:latin typeface="Arial" charset="0"/>
                <a:ea typeface="Arial Unicode MS" pitchFamily="50" charset="-128"/>
                <a:cs typeface="Arial" charset="0"/>
              </a:rPr>
              <a:t>°</a:t>
            </a:r>
            <a:endParaRPr lang="ja-JP" altLang="en-US" sz="1400" b="1">
              <a:latin typeface="Arial" charset="0"/>
              <a:ea typeface="メイリオ" pitchFamily="50" charset="-128"/>
              <a:cs typeface="Arial" charset="0"/>
            </a:endParaRPr>
          </a:p>
        </p:txBody>
      </p:sp>
      <p:sp>
        <p:nvSpPr>
          <p:cNvPr id="4115" name="テキスト ボックス 28"/>
          <p:cNvSpPr txBox="1">
            <a:spLocks noChangeArrowheads="1"/>
          </p:cNvSpPr>
          <p:nvPr/>
        </p:nvSpPr>
        <p:spPr bwMode="auto">
          <a:xfrm>
            <a:off x="4167188" y="396875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i="1">
                <a:latin typeface="Arial" charset="0"/>
                <a:ea typeface="メイリオ" pitchFamily="50" charset="-128"/>
                <a:cs typeface="Arial" charset="0"/>
              </a:rPr>
              <a:t>θ </a:t>
            </a:r>
            <a:r>
              <a:rPr lang="en-US" altLang="ja-JP" b="1">
                <a:latin typeface="Arial" charset="0"/>
                <a:ea typeface="メイリオ" pitchFamily="50" charset="-128"/>
                <a:cs typeface="Arial" charset="0"/>
              </a:rPr>
              <a:t>= 2.1</a:t>
            </a:r>
            <a:r>
              <a:rPr lang="en-US" altLang="ja-JP" b="1">
                <a:latin typeface="Arial" charset="0"/>
                <a:ea typeface="Arial Unicode MS" pitchFamily="50" charset="-128"/>
                <a:cs typeface="Arial" charset="0"/>
              </a:rPr>
              <a:t>°</a:t>
            </a:r>
            <a:endParaRPr lang="ja-JP" altLang="en-US" b="1">
              <a:latin typeface="Arial" charset="0"/>
              <a:ea typeface="メイリオ" pitchFamily="50" charset="-128"/>
              <a:cs typeface="Arial" charset="0"/>
            </a:endParaRPr>
          </a:p>
        </p:txBody>
      </p:sp>
      <p:sp>
        <p:nvSpPr>
          <p:cNvPr id="4116" name="正方形/長方形 3"/>
          <p:cNvSpPr>
            <a:spLocks noChangeArrowheads="1"/>
          </p:cNvSpPr>
          <p:nvPr/>
        </p:nvSpPr>
        <p:spPr bwMode="auto">
          <a:xfrm>
            <a:off x="168275" y="1473200"/>
            <a:ext cx="185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D0D0D"/>
                </a:solidFill>
                <a:latin typeface="Arial" charset="0"/>
                <a:ea typeface="メイリオ" pitchFamily="50" charset="-128"/>
                <a:cs typeface="Arial" charset="0"/>
              </a:rPr>
              <a:t>Si(111)-7</a:t>
            </a:r>
            <a:r>
              <a:rPr lang="en-US" altLang="ja-JP" sz="1400" b="1">
                <a:latin typeface="Arial" charset="0"/>
                <a:ea typeface="Arial Unicode MS" pitchFamily="50" charset="-128"/>
                <a:cs typeface="Arial" charset="0"/>
              </a:rPr>
              <a:t>×</a:t>
            </a:r>
            <a:r>
              <a:rPr lang="en-US" altLang="ja-JP" sz="1400" b="1">
                <a:solidFill>
                  <a:srgbClr val="0D0D0D"/>
                </a:solidFill>
                <a:latin typeface="Arial" charset="0"/>
                <a:ea typeface="メイリオ" pitchFamily="50" charset="-128"/>
                <a:cs typeface="Arial" charset="0"/>
              </a:rPr>
              <a:t>7 surface</a:t>
            </a:r>
            <a:r>
              <a:rPr lang="ja-JP" altLang="en-US" sz="1400" b="1">
                <a:solidFill>
                  <a:srgbClr val="0D0D0D"/>
                </a:solidFill>
                <a:latin typeface="Arial" charset="0"/>
                <a:ea typeface="メイリオ" pitchFamily="50" charset="-128"/>
                <a:cs typeface="Arial" charset="0"/>
              </a:rPr>
              <a:t> </a:t>
            </a:r>
            <a:endParaRPr lang="ja-JP" altLang="en-US" sz="1400" b="1">
              <a:latin typeface="Arial" charset="0"/>
              <a:ea typeface="メイリオ" pitchFamily="50" charset="-128"/>
              <a:cs typeface="Arial" charset="0"/>
            </a:endParaRPr>
          </a:p>
        </p:txBody>
      </p:sp>
      <p:sp>
        <p:nvSpPr>
          <p:cNvPr id="4117" name="Text Box 10"/>
          <p:cNvSpPr txBox="1">
            <a:spLocks noChangeArrowheads="1"/>
          </p:cNvSpPr>
          <p:nvPr/>
        </p:nvSpPr>
        <p:spPr bwMode="auto">
          <a:xfrm>
            <a:off x="592138" y="6381750"/>
            <a:ext cx="867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US" altLang="ja-JP" b="1" dirty="0">
                <a:latin typeface="Arial" charset="0"/>
                <a:cs typeface="Arial" charset="0"/>
              </a:rPr>
              <a:t>Clear diffraction pattern was successfully obtained</a:t>
            </a:r>
            <a:endParaRPr lang="ja-JP" altLang="en-US" b="1" dirty="0">
              <a:latin typeface="Arial" charset="0"/>
              <a:cs typeface="Arial" charset="0"/>
            </a:endParaRPr>
          </a:p>
        </p:txBody>
      </p:sp>
      <p:pic>
        <p:nvPicPr>
          <p:cNvPr id="4118" name="Picture 3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88" y="1627188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16/35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195559-1892-1EF6-B53F-FB6A07D2F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973" y="1268791"/>
            <a:ext cx="4421124" cy="52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角丸四角形 263"/>
          <p:cNvSpPr/>
          <p:nvPr/>
        </p:nvSpPr>
        <p:spPr>
          <a:xfrm>
            <a:off x="1033307" y="1362551"/>
            <a:ext cx="7791450" cy="2648674"/>
          </a:xfrm>
          <a:prstGeom prst="roundRect">
            <a:avLst>
              <a:gd name="adj" fmla="val 9857"/>
            </a:avLst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5" name="下矢印 254"/>
          <p:cNvSpPr/>
          <p:nvPr/>
        </p:nvSpPr>
        <p:spPr>
          <a:xfrm rot="5400000">
            <a:off x="4596829" y="2590658"/>
            <a:ext cx="6191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965" name="Line 2"/>
          <p:cNvSpPr>
            <a:spLocks noChangeShapeType="1"/>
          </p:cNvSpPr>
          <p:nvPr/>
        </p:nvSpPr>
        <p:spPr bwMode="auto">
          <a:xfrm>
            <a:off x="330200" y="109855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6" name="Text Box 25"/>
          <p:cNvSpPr txBox="1">
            <a:spLocks noChangeArrowheads="1"/>
          </p:cNvSpPr>
          <p:nvPr/>
        </p:nvSpPr>
        <p:spPr bwMode="auto">
          <a:xfrm>
            <a:off x="1495425" y="115888"/>
            <a:ext cx="72024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Penetration depth of positron beam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6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(experimental evidence)</a:t>
            </a:r>
            <a:endParaRPr lang="ja-JP" altLang="en-US" sz="2600" b="1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057" name="Text Box 1102"/>
          <p:cNvSpPr txBox="1">
            <a:spLocks noChangeArrowheads="1"/>
          </p:cNvSpPr>
          <p:nvPr/>
        </p:nvSpPr>
        <p:spPr bwMode="auto">
          <a:xfrm>
            <a:off x="374758" y="5784751"/>
            <a:ext cx="9026946" cy="40011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We verified experimentally that positron beam sees only topmost layer</a:t>
            </a:r>
            <a:endParaRPr lang="ja-JP" altLang="en-US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66" name="Rectangle 612"/>
          <p:cNvSpPr>
            <a:spLocks noChangeArrowheads="1"/>
          </p:cNvSpPr>
          <p:nvPr/>
        </p:nvSpPr>
        <p:spPr bwMode="auto">
          <a:xfrm>
            <a:off x="1584438" y="1375865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exp</a:t>
            </a:r>
            <a:endParaRPr lang="en-US" altLang="ja-JP" sz="18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(total reflection condition)</a:t>
            </a:r>
            <a:endParaRPr lang="ja-JP" altLang="en-US" sz="18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pic>
        <p:nvPicPr>
          <p:cNvPr id="267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619" y="2010975"/>
            <a:ext cx="36004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169" y="2010975"/>
            <a:ext cx="35988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" name="Rectangle 612"/>
          <p:cNvSpPr>
            <a:spLocks noChangeArrowheads="1"/>
          </p:cNvSpPr>
          <p:nvPr/>
        </p:nvSpPr>
        <p:spPr bwMode="auto">
          <a:xfrm>
            <a:off x="5605993" y="1393328"/>
            <a:ext cx="2287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cal</a:t>
            </a:r>
            <a:endParaRPr lang="en-US" altLang="ja-JP" sz="18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(</a:t>
            </a:r>
            <a:r>
              <a:rPr lang="en-US" altLang="ja-JP" sz="18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inc.</a:t>
            </a:r>
            <a:r>
              <a:rPr lang="en-US" altLang="ja-JP" sz="18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 only </a:t>
            </a:r>
            <a:r>
              <a:rPr lang="en-US" altLang="ja-JP" sz="18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adatoms</a:t>
            </a:r>
            <a:r>
              <a:rPr lang="en-US" altLang="ja-JP" sz="18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)</a:t>
            </a:r>
            <a:endParaRPr lang="ja-JP" altLang="en-US" sz="18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271" name="Rectangle 612"/>
          <p:cNvSpPr>
            <a:spLocks noChangeArrowheads="1"/>
          </p:cNvSpPr>
          <p:nvPr/>
        </p:nvSpPr>
        <p:spPr bwMode="auto">
          <a:xfrm>
            <a:off x="3847640" y="1999833"/>
            <a:ext cx="2164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well-reproduced</a:t>
            </a:r>
            <a:endParaRPr lang="ja-JP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Rectangle 612"/>
          <p:cNvSpPr>
            <a:spLocks noChangeArrowheads="1"/>
          </p:cNvSpPr>
          <p:nvPr/>
        </p:nvSpPr>
        <p:spPr bwMode="auto">
          <a:xfrm>
            <a:off x="1207993" y="5228734"/>
            <a:ext cx="370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Si(111) surface (side view)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75" name="直線コネクタ 274"/>
          <p:cNvCxnSpPr/>
          <p:nvPr/>
        </p:nvCxnSpPr>
        <p:spPr>
          <a:xfrm flipH="1">
            <a:off x="5241032" y="4364865"/>
            <a:ext cx="3600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/>
          <p:cNvCxnSpPr/>
          <p:nvPr/>
        </p:nvCxnSpPr>
        <p:spPr>
          <a:xfrm flipH="1">
            <a:off x="5518844" y="4552190"/>
            <a:ext cx="360000" cy="0"/>
          </a:xfrm>
          <a:prstGeom prst="line">
            <a:avLst/>
          </a:prstGeom>
          <a:ln w="3810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 flipH="1">
            <a:off x="5580757" y="4726815"/>
            <a:ext cx="36000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グループ化 947"/>
          <p:cNvGrpSpPr>
            <a:grpSpLocks noChangeAspect="1"/>
          </p:cNvGrpSpPr>
          <p:nvPr/>
        </p:nvGrpSpPr>
        <p:grpSpPr bwMode="auto">
          <a:xfrm>
            <a:off x="272480" y="4299777"/>
            <a:ext cx="5399087" cy="1008063"/>
            <a:chOff x="1195705" y="4795170"/>
            <a:chExt cx="2982317" cy="620110"/>
          </a:xfrm>
        </p:grpSpPr>
        <p:sp>
          <p:nvSpPr>
            <p:cNvPr id="281" name="Line 806"/>
            <p:cNvSpPr>
              <a:spLocks noChangeShapeType="1"/>
            </p:cNvSpPr>
            <p:nvPr/>
          </p:nvSpPr>
          <p:spPr bwMode="auto">
            <a:xfrm>
              <a:off x="1468120" y="5303520"/>
              <a:ext cx="1905" cy="1098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2" name="Freeform 935"/>
            <p:cNvSpPr>
              <a:spLocks/>
            </p:cNvSpPr>
            <p:nvPr/>
          </p:nvSpPr>
          <p:spPr bwMode="auto">
            <a:xfrm>
              <a:off x="2255520" y="5005705"/>
              <a:ext cx="65405" cy="61595"/>
            </a:xfrm>
            <a:custGeom>
              <a:avLst/>
              <a:gdLst>
                <a:gd name="T0" fmla="*/ 240 w 242"/>
                <a:gd name="T1" fmla="*/ 132 h 240"/>
                <a:gd name="T2" fmla="*/ 239 w 242"/>
                <a:gd name="T3" fmla="*/ 145 h 240"/>
                <a:gd name="T4" fmla="*/ 236 w 242"/>
                <a:gd name="T5" fmla="*/ 157 h 240"/>
                <a:gd name="T6" fmla="*/ 230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6 w 242"/>
                <a:gd name="T19" fmla="*/ 226 h 240"/>
                <a:gd name="T20" fmla="*/ 164 w 242"/>
                <a:gd name="T21" fmla="*/ 232 h 240"/>
                <a:gd name="T22" fmla="*/ 152 w 242"/>
                <a:gd name="T23" fmla="*/ 235 h 240"/>
                <a:gd name="T24" fmla="*/ 138 w 242"/>
                <a:gd name="T25" fmla="*/ 239 h 240"/>
                <a:gd name="T26" fmla="*/ 125 w 242"/>
                <a:gd name="T27" fmla="*/ 240 h 240"/>
                <a:gd name="T28" fmla="*/ 112 w 242"/>
                <a:gd name="T29" fmla="*/ 240 h 240"/>
                <a:gd name="T30" fmla="*/ 99 w 242"/>
                <a:gd name="T31" fmla="*/ 238 h 240"/>
                <a:gd name="T32" fmla="*/ 85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0 w 242"/>
                <a:gd name="T39" fmla="*/ 217 h 240"/>
                <a:gd name="T40" fmla="*/ 39 w 242"/>
                <a:gd name="T41" fmla="*/ 209 h 240"/>
                <a:gd name="T42" fmla="*/ 30 w 242"/>
                <a:gd name="T43" fmla="*/ 200 h 240"/>
                <a:gd name="T44" fmla="*/ 22 w 242"/>
                <a:gd name="T45" fmla="*/ 189 h 240"/>
                <a:gd name="T46" fmla="*/ 14 w 242"/>
                <a:gd name="T47" fmla="*/ 177 h 240"/>
                <a:gd name="T48" fmla="*/ 9 w 242"/>
                <a:gd name="T49" fmla="*/ 166 h 240"/>
                <a:gd name="T50" fmla="*/ 4 w 242"/>
                <a:gd name="T51" fmla="*/ 153 h 240"/>
                <a:gd name="T52" fmla="*/ 2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1 w 242"/>
                <a:gd name="T59" fmla="*/ 101 h 240"/>
                <a:gd name="T60" fmla="*/ 4 w 242"/>
                <a:gd name="T61" fmla="*/ 88 h 240"/>
                <a:gd name="T62" fmla="*/ 9 w 242"/>
                <a:gd name="T63" fmla="*/ 76 h 240"/>
                <a:gd name="T64" fmla="*/ 14 w 242"/>
                <a:gd name="T65" fmla="*/ 64 h 240"/>
                <a:gd name="T66" fmla="*/ 21 w 242"/>
                <a:gd name="T67" fmla="*/ 53 h 240"/>
                <a:gd name="T68" fmla="*/ 29 w 242"/>
                <a:gd name="T69" fmla="*/ 42 h 240"/>
                <a:gd name="T70" fmla="*/ 38 w 242"/>
                <a:gd name="T71" fmla="*/ 33 h 240"/>
                <a:gd name="T72" fmla="*/ 48 w 242"/>
                <a:gd name="T73" fmla="*/ 24 h 240"/>
                <a:gd name="T74" fmla="*/ 59 w 242"/>
                <a:gd name="T75" fmla="*/ 17 h 240"/>
                <a:gd name="T76" fmla="*/ 72 w 242"/>
                <a:gd name="T77" fmla="*/ 10 h 240"/>
                <a:gd name="T78" fmla="*/ 84 w 242"/>
                <a:gd name="T79" fmla="*/ 6 h 240"/>
                <a:gd name="T80" fmla="*/ 98 w 242"/>
                <a:gd name="T81" fmla="*/ 3 h 240"/>
                <a:gd name="T82" fmla="*/ 110 w 242"/>
                <a:gd name="T83" fmla="*/ 0 h 240"/>
                <a:gd name="T84" fmla="*/ 123 w 242"/>
                <a:gd name="T85" fmla="*/ 0 h 240"/>
                <a:gd name="T86" fmla="*/ 137 w 242"/>
                <a:gd name="T87" fmla="*/ 1 h 240"/>
                <a:gd name="T88" fmla="*/ 150 w 242"/>
                <a:gd name="T89" fmla="*/ 4 h 240"/>
                <a:gd name="T90" fmla="*/ 163 w 242"/>
                <a:gd name="T91" fmla="*/ 8 h 240"/>
                <a:gd name="T92" fmla="*/ 175 w 242"/>
                <a:gd name="T93" fmla="*/ 13 h 240"/>
                <a:gd name="T94" fmla="*/ 186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0 w 242"/>
                <a:gd name="T105" fmla="*/ 69 h 240"/>
                <a:gd name="T106" fmla="*/ 235 w 242"/>
                <a:gd name="T107" fmla="*/ 82 h 240"/>
                <a:gd name="T108" fmla="*/ 238 w 242"/>
                <a:gd name="T109" fmla="*/ 94 h 240"/>
                <a:gd name="T110" fmla="*/ 240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9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9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3" y="197"/>
                  </a:lnTo>
                  <a:lnTo>
                    <a:pt x="212" y="199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3" y="238"/>
                  </a:lnTo>
                  <a:lnTo>
                    <a:pt x="141" y="238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5" y="238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9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9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9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9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9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4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2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1" y="12"/>
                  </a:lnTo>
                  <a:lnTo>
                    <a:pt x="172" y="12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2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2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2"/>
                  </a:lnTo>
                  <a:lnTo>
                    <a:pt x="213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1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1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1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83" name="Oval 936"/>
            <p:cNvSpPr>
              <a:spLocks noChangeArrowheads="1"/>
            </p:cNvSpPr>
            <p:nvPr/>
          </p:nvSpPr>
          <p:spPr bwMode="auto">
            <a:xfrm>
              <a:off x="2255520" y="5005705"/>
              <a:ext cx="65405" cy="6159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4" name="Freeform 937"/>
            <p:cNvSpPr>
              <a:spLocks/>
            </p:cNvSpPr>
            <p:nvPr/>
          </p:nvSpPr>
          <p:spPr bwMode="auto">
            <a:xfrm>
              <a:off x="1809750" y="5006975"/>
              <a:ext cx="63500" cy="63500"/>
            </a:xfrm>
            <a:custGeom>
              <a:avLst/>
              <a:gdLst>
                <a:gd name="T0" fmla="*/ 241 w 242"/>
                <a:gd name="T1" fmla="*/ 132 h 240"/>
                <a:gd name="T2" fmla="*/ 239 w 242"/>
                <a:gd name="T3" fmla="*/ 145 h 240"/>
                <a:gd name="T4" fmla="*/ 236 w 242"/>
                <a:gd name="T5" fmla="*/ 157 h 240"/>
                <a:gd name="T6" fmla="*/ 230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4 w 242"/>
                <a:gd name="T21" fmla="*/ 232 h 240"/>
                <a:gd name="T22" fmla="*/ 152 w 242"/>
                <a:gd name="T23" fmla="*/ 235 h 240"/>
                <a:gd name="T24" fmla="*/ 138 w 242"/>
                <a:gd name="T25" fmla="*/ 239 h 240"/>
                <a:gd name="T26" fmla="*/ 125 w 242"/>
                <a:gd name="T27" fmla="*/ 240 h 240"/>
                <a:gd name="T28" fmla="*/ 112 w 242"/>
                <a:gd name="T29" fmla="*/ 240 h 240"/>
                <a:gd name="T30" fmla="*/ 99 w 242"/>
                <a:gd name="T31" fmla="*/ 237 h 240"/>
                <a:gd name="T32" fmla="*/ 85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39 w 242"/>
                <a:gd name="T41" fmla="*/ 208 h 240"/>
                <a:gd name="T42" fmla="*/ 30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2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1 w 242"/>
                <a:gd name="T59" fmla="*/ 100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1 w 242"/>
                <a:gd name="T67" fmla="*/ 53 h 240"/>
                <a:gd name="T68" fmla="*/ 29 w 242"/>
                <a:gd name="T69" fmla="*/ 41 h 240"/>
                <a:gd name="T70" fmla="*/ 38 w 242"/>
                <a:gd name="T71" fmla="*/ 33 h 240"/>
                <a:gd name="T72" fmla="*/ 48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4 w 242"/>
                <a:gd name="T79" fmla="*/ 6 h 240"/>
                <a:gd name="T80" fmla="*/ 98 w 242"/>
                <a:gd name="T81" fmla="*/ 3 h 240"/>
                <a:gd name="T82" fmla="*/ 110 w 242"/>
                <a:gd name="T83" fmla="*/ 0 h 240"/>
                <a:gd name="T84" fmla="*/ 124 w 242"/>
                <a:gd name="T85" fmla="*/ 0 h 240"/>
                <a:gd name="T86" fmla="*/ 137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5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0 w 242"/>
                <a:gd name="T105" fmla="*/ 69 h 240"/>
                <a:gd name="T106" fmla="*/ 235 w 242"/>
                <a:gd name="T107" fmla="*/ 82 h 240"/>
                <a:gd name="T108" fmla="*/ 238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3" y="41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85" name="Oval 938"/>
            <p:cNvSpPr>
              <a:spLocks noChangeArrowheads="1"/>
            </p:cNvSpPr>
            <p:nvPr/>
          </p:nvSpPr>
          <p:spPr bwMode="auto">
            <a:xfrm>
              <a:off x="1809750" y="5006975"/>
              <a:ext cx="63500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6" name="Freeform 939"/>
            <p:cNvSpPr>
              <a:spLocks/>
            </p:cNvSpPr>
            <p:nvPr/>
          </p:nvSpPr>
          <p:spPr bwMode="auto">
            <a:xfrm>
              <a:off x="2701925" y="5006975"/>
              <a:ext cx="63500" cy="63500"/>
            </a:xfrm>
            <a:custGeom>
              <a:avLst/>
              <a:gdLst>
                <a:gd name="T0" fmla="*/ 241 w 242"/>
                <a:gd name="T1" fmla="*/ 132 h 240"/>
                <a:gd name="T2" fmla="*/ 239 w 242"/>
                <a:gd name="T3" fmla="*/ 145 h 240"/>
                <a:gd name="T4" fmla="*/ 236 w 242"/>
                <a:gd name="T5" fmla="*/ 157 h 240"/>
                <a:gd name="T6" fmla="*/ 230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4 w 242"/>
                <a:gd name="T21" fmla="*/ 232 h 240"/>
                <a:gd name="T22" fmla="*/ 152 w 242"/>
                <a:gd name="T23" fmla="*/ 235 h 240"/>
                <a:gd name="T24" fmla="*/ 138 w 242"/>
                <a:gd name="T25" fmla="*/ 239 h 240"/>
                <a:gd name="T26" fmla="*/ 125 w 242"/>
                <a:gd name="T27" fmla="*/ 240 h 240"/>
                <a:gd name="T28" fmla="*/ 112 w 242"/>
                <a:gd name="T29" fmla="*/ 240 h 240"/>
                <a:gd name="T30" fmla="*/ 99 w 242"/>
                <a:gd name="T31" fmla="*/ 237 h 240"/>
                <a:gd name="T32" fmla="*/ 85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39 w 242"/>
                <a:gd name="T41" fmla="*/ 208 h 240"/>
                <a:gd name="T42" fmla="*/ 30 w 242"/>
                <a:gd name="T43" fmla="*/ 200 h 240"/>
                <a:gd name="T44" fmla="*/ 22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2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1 w 242"/>
                <a:gd name="T59" fmla="*/ 100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1 w 242"/>
                <a:gd name="T67" fmla="*/ 53 h 240"/>
                <a:gd name="T68" fmla="*/ 29 w 242"/>
                <a:gd name="T69" fmla="*/ 41 h 240"/>
                <a:gd name="T70" fmla="*/ 38 w 242"/>
                <a:gd name="T71" fmla="*/ 33 h 240"/>
                <a:gd name="T72" fmla="*/ 48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4 w 242"/>
                <a:gd name="T79" fmla="*/ 6 h 240"/>
                <a:gd name="T80" fmla="*/ 98 w 242"/>
                <a:gd name="T81" fmla="*/ 3 h 240"/>
                <a:gd name="T82" fmla="*/ 110 w 242"/>
                <a:gd name="T83" fmla="*/ 0 h 240"/>
                <a:gd name="T84" fmla="*/ 124 w 242"/>
                <a:gd name="T85" fmla="*/ 0 h 240"/>
                <a:gd name="T86" fmla="*/ 137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5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0 w 242"/>
                <a:gd name="T105" fmla="*/ 69 h 240"/>
                <a:gd name="T106" fmla="*/ 235 w 242"/>
                <a:gd name="T107" fmla="*/ 82 h 240"/>
                <a:gd name="T108" fmla="*/ 238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87" name="Oval 940"/>
            <p:cNvSpPr>
              <a:spLocks noChangeArrowheads="1"/>
            </p:cNvSpPr>
            <p:nvPr/>
          </p:nvSpPr>
          <p:spPr bwMode="auto">
            <a:xfrm>
              <a:off x="2701925" y="5006975"/>
              <a:ext cx="63500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8" name="Freeform 941"/>
            <p:cNvSpPr>
              <a:spLocks/>
            </p:cNvSpPr>
            <p:nvPr/>
          </p:nvSpPr>
          <p:spPr bwMode="auto">
            <a:xfrm>
              <a:off x="2112645" y="4948555"/>
              <a:ext cx="63500" cy="63500"/>
            </a:xfrm>
            <a:custGeom>
              <a:avLst/>
              <a:gdLst>
                <a:gd name="T0" fmla="*/ 2147483646 w 242"/>
                <a:gd name="T1" fmla="*/ 2147483646 h 239"/>
                <a:gd name="T2" fmla="*/ 2147483646 w 242"/>
                <a:gd name="T3" fmla="*/ 2147483646 h 239"/>
                <a:gd name="T4" fmla="*/ 2147483646 w 242"/>
                <a:gd name="T5" fmla="*/ 2147483646 h 239"/>
                <a:gd name="T6" fmla="*/ 2147483646 w 242"/>
                <a:gd name="T7" fmla="*/ 2147483646 h 239"/>
                <a:gd name="T8" fmla="*/ 2147483646 w 242"/>
                <a:gd name="T9" fmla="*/ 2147483646 h 239"/>
                <a:gd name="T10" fmla="*/ 2147483646 w 242"/>
                <a:gd name="T11" fmla="*/ 2147483646 h 239"/>
                <a:gd name="T12" fmla="*/ 2147483646 w 242"/>
                <a:gd name="T13" fmla="*/ 2147483646 h 239"/>
                <a:gd name="T14" fmla="*/ 2147483646 w 242"/>
                <a:gd name="T15" fmla="*/ 2147483646 h 239"/>
                <a:gd name="T16" fmla="*/ 2147483646 w 242"/>
                <a:gd name="T17" fmla="*/ 2147483646 h 239"/>
                <a:gd name="T18" fmla="*/ 2147483646 w 242"/>
                <a:gd name="T19" fmla="*/ 2147483646 h 239"/>
                <a:gd name="T20" fmla="*/ 2147483646 w 242"/>
                <a:gd name="T21" fmla="*/ 2147483646 h 239"/>
                <a:gd name="T22" fmla="*/ 2147483646 w 242"/>
                <a:gd name="T23" fmla="*/ 2147483646 h 239"/>
                <a:gd name="T24" fmla="*/ 2147483646 w 242"/>
                <a:gd name="T25" fmla="*/ 2147483646 h 239"/>
                <a:gd name="T26" fmla="*/ 2147483646 w 242"/>
                <a:gd name="T27" fmla="*/ 2147483646 h 239"/>
                <a:gd name="T28" fmla="*/ 2147483646 w 242"/>
                <a:gd name="T29" fmla="*/ 2147483646 h 239"/>
                <a:gd name="T30" fmla="*/ 2147483646 w 242"/>
                <a:gd name="T31" fmla="*/ 2147483646 h 239"/>
                <a:gd name="T32" fmla="*/ 2147483646 w 242"/>
                <a:gd name="T33" fmla="*/ 2147483646 h 239"/>
                <a:gd name="T34" fmla="*/ 2147483646 w 242"/>
                <a:gd name="T35" fmla="*/ 2147483646 h 239"/>
                <a:gd name="T36" fmla="*/ 2147483646 w 242"/>
                <a:gd name="T37" fmla="*/ 2147483646 h 239"/>
                <a:gd name="T38" fmla="*/ 2147483646 w 242"/>
                <a:gd name="T39" fmla="*/ 2147483646 h 239"/>
                <a:gd name="T40" fmla="*/ 2147483646 w 242"/>
                <a:gd name="T41" fmla="*/ 2147483646 h 239"/>
                <a:gd name="T42" fmla="*/ 2147483646 w 242"/>
                <a:gd name="T43" fmla="*/ 2147483646 h 239"/>
                <a:gd name="T44" fmla="*/ 2147483646 w 242"/>
                <a:gd name="T45" fmla="*/ 2147483646 h 239"/>
                <a:gd name="T46" fmla="*/ 2147483646 w 242"/>
                <a:gd name="T47" fmla="*/ 2147483646 h 239"/>
                <a:gd name="T48" fmla="*/ 2147483646 w 242"/>
                <a:gd name="T49" fmla="*/ 2147483646 h 239"/>
                <a:gd name="T50" fmla="*/ 2147483646 w 242"/>
                <a:gd name="T51" fmla="*/ 2147483646 h 239"/>
                <a:gd name="T52" fmla="*/ 2147483646 w 242"/>
                <a:gd name="T53" fmla="*/ 2147483646 h 239"/>
                <a:gd name="T54" fmla="*/ 0 w 242"/>
                <a:gd name="T55" fmla="*/ 2147483646 h 239"/>
                <a:gd name="T56" fmla="*/ 0 w 242"/>
                <a:gd name="T57" fmla="*/ 2147483646 h 239"/>
                <a:gd name="T58" fmla="*/ 2147483646 w 242"/>
                <a:gd name="T59" fmla="*/ 2147483646 h 239"/>
                <a:gd name="T60" fmla="*/ 2147483646 w 242"/>
                <a:gd name="T61" fmla="*/ 2147483646 h 239"/>
                <a:gd name="T62" fmla="*/ 2147483646 w 242"/>
                <a:gd name="T63" fmla="*/ 2147483646 h 239"/>
                <a:gd name="T64" fmla="*/ 2147483646 w 242"/>
                <a:gd name="T65" fmla="*/ 2147483646 h 239"/>
                <a:gd name="T66" fmla="*/ 2147483646 w 242"/>
                <a:gd name="T67" fmla="*/ 2147483646 h 239"/>
                <a:gd name="T68" fmla="*/ 2147483646 w 242"/>
                <a:gd name="T69" fmla="*/ 2147483646 h 239"/>
                <a:gd name="T70" fmla="*/ 2147483646 w 242"/>
                <a:gd name="T71" fmla="*/ 2147483646 h 239"/>
                <a:gd name="T72" fmla="*/ 2147483646 w 242"/>
                <a:gd name="T73" fmla="*/ 2147483646 h 239"/>
                <a:gd name="T74" fmla="*/ 2147483646 w 242"/>
                <a:gd name="T75" fmla="*/ 2147483646 h 239"/>
                <a:gd name="T76" fmla="*/ 2147483646 w 242"/>
                <a:gd name="T77" fmla="*/ 2147483646 h 239"/>
                <a:gd name="T78" fmla="*/ 2147483646 w 242"/>
                <a:gd name="T79" fmla="*/ 2147483646 h 239"/>
                <a:gd name="T80" fmla="*/ 2147483646 w 242"/>
                <a:gd name="T81" fmla="*/ 2147483646 h 239"/>
                <a:gd name="T82" fmla="*/ 2147483646 w 242"/>
                <a:gd name="T83" fmla="*/ 0 h 239"/>
                <a:gd name="T84" fmla="*/ 2147483646 w 242"/>
                <a:gd name="T85" fmla="*/ 0 h 239"/>
                <a:gd name="T86" fmla="*/ 2147483646 w 242"/>
                <a:gd name="T87" fmla="*/ 2147483646 h 239"/>
                <a:gd name="T88" fmla="*/ 2147483646 w 242"/>
                <a:gd name="T89" fmla="*/ 2147483646 h 239"/>
                <a:gd name="T90" fmla="*/ 2147483646 w 242"/>
                <a:gd name="T91" fmla="*/ 2147483646 h 239"/>
                <a:gd name="T92" fmla="*/ 2147483646 w 242"/>
                <a:gd name="T93" fmla="*/ 2147483646 h 239"/>
                <a:gd name="T94" fmla="*/ 2147483646 w 242"/>
                <a:gd name="T95" fmla="*/ 2147483646 h 239"/>
                <a:gd name="T96" fmla="*/ 2147483646 w 242"/>
                <a:gd name="T97" fmla="*/ 2147483646 h 239"/>
                <a:gd name="T98" fmla="*/ 2147483646 w 242"/>
                <a:gd name="T99" fmla="*/ 2147483646 h 239"/>
                <a:gd name="T100" fmla="*/ 2147483646 w 242"/>
                <a:gd name="T101" fmla="*/ 2147483646 h 239"/>
                <a:gd name="T102" fmla="*/ 2147483646 w 242"/>
                <a:gd name="T103" fmla="*/ 2147483646 h 239"/>
                <a:gd name="T104" fmla="*/ 2147483646 w 242"/>
                <a:gd name="T105" fmla="*/ 2147483646 h 239"/>
                <a:gd name="T106" fmla="*/ 2147483646 w 242"/>
                <a:gd name="T107" fmla="*/ 2147483646 h 239"/>
                <a:gd name="T108" fmla="*/ 2147483646 w 242"/>
                <a:gd name="T109" fmla="*/ 2147483646 h 239"/>
                <a:gd name="T110" fmla="*/ 2147483646 w 242"/>
                <a:gd name="T111" fmla="*/ 2147483646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2"/>
                <a:gd name="T169" fmla="*/ 0 h 239"/>
                <a:gd name="T170" fmla="*/ 242 w 242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29" y="172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9" y="5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5" y="24"/>
                  </a:lnTo>
                  <a:lnTo>
                    <a:pt x="196" y="25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3"/>
                  </a:lnTo>
                  <a:lnTo>
                    <a:pt x="223" y="54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9" name="Oval 942"/>
            <p:cNvSpPr>
              <a:spLocks noChangeArrowheads="1"/>
            </p:cNvSpPr>
            <p:nvPr/>
          </p:nvSpPr>
          <p:spPr bwMode="auto">
            <a:xfrm>
              <a:off x="2112645" y="4948555"/>
              <a:ext cx="63500" cy="6350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90" name="Freeform 943"/>
            <p:cNvSpPr>
              <a:spLocks/>
            </p:cNvSpPr>
            <p:nvPr/>
          </p:nvSpPr>
          <p:spPr bwMode="auto">
            <a:xfrm>
              <a:off x="1880870" y="4943475"/>
              <a:ext cx="63500" cy="63500"/>
            </a:xfrm>
            <a:custGeom>
              <a:avLst/>
              <a:gdLst>
                <a:gd name="T0" fmla="*/ 2147483646 w 241"/>
                <a:gd name="T1" fmla="*/ 2147483646 h 239"/>
                <a:gd name="T2" fmla="*/ 2147483646 w 241"/>
                <a:gd name="T3" fmla="*/ 2147483646 h 239"/>
                <a:gd name="T4" fmla="*/ 2147483646 w 241"/>
                <a:gd name="T5" fmla="*/ 2147483646 h 239"/>
                <a:gd name="T6" fmla="*/ 2147483646 w 241"/>
                <a:gd name="T7" fmla="*/ 2147483646 h 239"/>
                <a:gd name="T8" fmla="*/ 2147483646 w 241"/>
                <a:gd name="T9" fmla="*/ 2147483646 h 239"/>
                <a:gd name="T10" fmla="*/ 2147483646 w 241"/>
                <a:gd name="T11" fmla="*/ 2147483646 h 239"/>
                <a:gd name="T12" fmla="*/ 2147483646 w 241"/>
                <a:gd name="T13" fmla="*/ 2147483646 h 239"/>
                <a:gd name="T14" fmla="*/ 2147483646 w 241"/>
                <a:gd name="T15" fmla="*/ 2147483646 h 239"/>
                <a:gd name="T16" fmla="*/ 2147483646 w 241"/>
                <a:gd name="T17" fmla="*/ 2147483646 h 239"/>
                <a:gd name="T18" fmla="*/ 2147483646 w 241"/>
                <a:gd name="T19" fmla="*/ 2147483646 h 239"/>
                <a:gd name="T20" fmla="*/ 2147483646 w 241"/>
                <a:gd name="T21" fmla="*/ 2147483646 h 239"/>
                <a:gd name="T22" fmla="*/ 2147483646 w 241"/>
                <a:gd name="T23" fmla="*/ 2147483646 h 239"/>
                <a:gd name="T24" fmla="*/ 2147483646 w 241"/>
                <a:gd name="T25" fmla="*/ 2147483646 h 239"/>
                <a:gd name="T26" fmla="*/ 2147483646 w 241"/>
                <a:gd name="T27" fmla="*/ 2147483646 h 239"/>
                <a:gd name="T28" fmla="*/ 2147483646 w 241"/>
                <a:gd name="T29" fmla="*/ 2147483646 h 239"/>
                <a:gd name="T30" fmla="*/ 2147483646 w 241"/>
                <a:gd name="T31" fmla="*/ 2147483646 h 239"/>
                <a:gd name="T32" fmla="*/ 2147483646 w 241"/>
                <a:gd name="T33" fmla="*/ 2147483646 h 239"/>
                <a:gd name="T34" fmla="*/ 2147483646 w 241"/>
                <a:gd name="T35" fmla="*/ 2147483646 h 239"/>
                <a:gd name="T36" fmla="*/ 2147483646 w 241"/>
                <a:gd name="T37" fmla="*/ 2147483646 h 239"/>
                <a:gd name="T38" fmla="*/ 2147483646 w 241"/>
                <a:gd name="T39" fmla="*/ 2147483646 h 239"/>
                <a:gd name="T40" fmla="*/ 2147483646 w 241"/>
                <a:gd name="T41" fmla="*/ 2147483646 h 239"/>
                <a:gd name="T42" fmla="*/ 2147483646 w 241"/>
                <a:gd name="T43" fmla="*/ 2147483646 h 239"/>
                <a:gd name="T44" fmla="*/ 2147483646 w 241"/>
                <a:gd name="T45" fmla="*/ 2147483646 h 239"/>
                <a:gd name="T46" fmla="*/ 2147483646 w 241"/>
                <a:gd name="T47" fmla="*/ 2147483646 h 239"/>
                <a:gd name="T48" fmla="*/ 2147483646 w 241"/>
                <a:gd name="T49" fmla="*/ 2147483646 h 239"/>
                <a:gd name="T50" fmla="*/ 2147483646 w 241"/>
                <a:gd name="T51" fmla="*/ 2147483646 h 239"/>
                <a:gd name="T52" fmla="*/ 2147483646 w 241"/>
                <a:gd name="T53" fmla="*/ 2147483646 h 239"/>
                <a:gd name="T54" fmla="*/ 0 w 241"/>
                <a:gd name="T55" fmla="*/ 2147483646 h 239"/>
                <a:gd name="T56" fmla="*/ 0 w 241"/>
                <a:gd name="T57" fmla="*/ 2147483646 h 239"/>
                <a:gd name="T58" fmla="*/ 2147483646 w 241"/>
                <a:gd name="T59" fmla="*/ 2147483646 h 239"/>
                <a:gd name="T60" fmla="*/ 2147483646 w 241"/>
                <a:gd name="T61" fmla="*/ 2147483646 h 239"/>
                <a:gd name="T62" fmla="*/ 2147483646 w 241"/>
                <a:gd name="T63" fmla="*/ 2147483646 h 239"/>
                <a:gd name="T64" fmla="*/ 2147483646 w 241"/>
                <a:gd name="T65" fmla="*/ 2147483646 h 239"/>
                <a:gd name="T66" fmla="*/ 2147483646 w 241"/>
                <a:gd name="T67" fmla="*/ 2147483646 h 239"/>
                <a:gd name="T68" fmla="*/ 2147483646 w 241"/>
                <a:gd name="T69" fmla="*/ 2147483646 h 239"/>
                <a:gd name="T70" fmla="*/ 2147483646 w 241"/>
                <a:gd name="T71" fmla="*/ 2147483646 h 239"/>
                <a:gd name="T72" fmla="*/ 2147483646 w 241"/>
                <a:gd name="T73" fmla="*/ 2147483646 h 239"/>
                <a:gd name="T74" fmla="*/ 2147483646 w 241"/>
                <a:gd name="T75" fmla="*/ 2147483646 h 239"/>
                <a:gd name="T76" fmla="*/ 2147483646 w 241"/>
                <a:gd name="T77" fmla="*/ 2147483646 h 239"/>
                <a:gd name="T78" fmla="*/ 2147483646 w 241"/>
                <a:gd name="T79" fmla="*/ 2147483646 h 239"/>
                <a:gd name="T80" fmla="*/ 2147483646 w 241"/>
                <a:gd name="T81" fmla="*/ 2147483646 h 239"/>
                <a:gd name="T82" fmla="*/ 2147483646 w 241"/>
                <a:gd name="T83" fmla="*/ 0 h 239"/>
                <a:gd name="T84" fmla="*/ 2147483646 w 241"/>
                <a:gd name="T85" fmla="*/ 0 h 239"/>
                <a:gd name="T86" fmla="*/ 2147483646 w 241"/>
                <a:gd name="T87" fmla="*/ 2147483646 h 239"/>
                <a:gd name="T88" fmla="*/ 2147483646 w 241"/>
                <a:gd name="T89" fmla="*/ 2147483646 h 239"/>
                <a:gd name="T90" fmla="*/ 2147483646 w 241"/>
                <a:gd name="T91" fmla="*/ 2147483646 h 239"/>
                <a:gd name="T92" fmla="*/ 2147483646 w 241"/>
                <a:gd name="T93" fmla="*/ 2147483646 h 239"/>
                <a:gd name="T94" fmla="*/ 2147483646 w 241"/>
                <a:gd name="T95" fmla="*/ 2147483646 h 239"/>
                <a:gd name="T96" fmla="*/ 2147483646 w 241"/>
                <a:gd name="T97" fmla="*/ 2147483646 h 239"/>
                <a:gd name="T98" fmla="*/ 2147483646 w 241"/>
                <a:gd name="T99" fmla="*/ 2147483646 h 239"/>
                <a:gd name="T100" fmla="*/ 2147483646 w 241"/>
                <a:gd name="T101" fmla="*/ 2147483646 h 239"/>
                <a:gd name="T102" fmla="*/ 2147483646 w 241"/>
                <a:gd name="T103" fmla="*/ 2147483646 h 239"/>
                <a:gd name="T104" fmla="*/ 2147483646 w 241"/>
                <a:gd name="T105" fmla="*/ 2147483646 h 239"/>
                <a:gd name="T106" fmla="*/ 2147483646 w 241"/>
                <a:gd name="T107" fmla="*/ 2147483646 h 239"/>
                <a:gd name="T108" fmla="*/ 2147483646 w 241"/>
                <a:gd name="T109" fmla="*/ 2147483646 h 239"/>
                <a:gd name="T110" fmla="*/ 2147483646 w 241"/>
                <a:gd name="T111" fmla="*/ 2147483646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239"/>
                <a:gd name="T170" fmla="*/ 241 w 241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8" y="140"/>
                  </a:lnTo>
                  <a:lnTo>
                    <a:pt x="238" y="141"/>
                  </a:lnTo>
                  <a:lnTo>
                    <a:pt x="238" y="142"/>
                  </a:lnTo>
                  <a:lnTo>
                    <a:pt x="238" y="145"/>
                  </a:lnTo>
                  <a:lnTo>
                    <a:pt x="237" y="146"/>
                  </a:lnTo>
                  <a:lnTo>
                    <a:pt x="237" y="147"/>
                  </a:lnTo>
                  <a:lnTo>
                    <a:pt x="237" y="149"/>
                  </a:lnTo>
                  <a:lnTo>
                    <a:pt x="236" y="150"/>
                  </a:lnTo>
                  <a:lnTo>
                    <a:pt x="236" y="151"/>
                  </a:lnTo>
                  <a:lnTo>
                    <a:pt x="236" y="152"/>
                  </a:lnTo>
                  <a:lnTo>
                    <a:pt x="235" y="155"/>
                  </a:lnTo>
                  <a:lnTo>
                    <a:pt x="235" y="156"/>
                  </a:lnTo>
                  <a:lnTo>
                    <a:pt x="235" y="157"/>
                  </a:lnTo>
                  <a:lnTo>
                    <a:pt x="234" y="158"/>
                  </a:lnTo>
                  <a:lnTo>
                    <a:pt x="234" y="160"/>
                  </a:lnTo>
                  <a:lnTo>
                    <a:pt x="233" y="161"/>
                  </a:lnTo>
                  <a:lnTo>
                    <a:pt x="233" y="162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29" y="169"/>
                  </a:lnTo>
                  <a:lnTo>
                    <a:pt x="229" y="170"/>
                  </a:lnTo>
                  <a:lnTo>
                    <a:pt x="228" y="172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6" y="176"/>
                  </a:lnTo>
                  <a:lnTo>
                    <a:pt x="226" y="177"/>
                  </a:lnTo>
                  <a:lnTo>
                    <a:pt x="225" y="178"/>
                  </a:lnTo>
                  <a:lnTo>
                    <a:pt x="224" y="180"/>
                  </a:lnTo>
                  <a:lnTo>
                    <a:pt x="224" y="181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0" y="186"/>
                  </a:lnTo>
                  <a:lnTo>
                    <a:pt x="219" y="187"/>
                  </a:lnTo>
                  <a:lnTo>
                    <a:pt x="218" y="188"/>
                  </a:lnTo>
                  <a:lnTo>
                    <a:pt x="218" y="189"/>
                  </a:lnTo>
                  <a:lnTo>
                    <a:pt x="217" y="191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1" y="198"/>
                  </a:lnTo>
                  <a:lnTo>
                    <a:pt x="210" y="199"/>
                  </a:lnTo>
                  <a:lnTo>
                    <a:pt x="209" y="200"/>
                  </a:lnTo>
                  <a:lnTo>
                    <a:pt x="208" y="201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2" y="207"/>
                  </a:lnTo>
                  <a:lnTo>
                    <a:pt x="201" y="208"/>
                  </a:lnTo>
                  <a:lnTo>
                    <a:pt x="200" y="209"/>
                  </a:lnTo>
                  <a:lnTo>
                    <a:pt x="199" y="210"/>
                  </a:lnTo>
                  <a:lnTo>
                    <a:pt x="198" y="211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3" y="215"/>
                  </a:lnTo>
                  <a:lnTo>
                    <a:pt x="192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4" y="220"/>
                  </a:lnTo>
                  <a:lnTo>
                    <a:pt x="183" y="221"/>
                  </a:lnTo>
                  <a:lnTo>
                    <a:pt x="182" y="223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5" y="226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6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2" y="231"/>
                  </a:lnTo>
                  <a:lnTo>
                    <a:pt x="161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6" y="234"/>
                  </a:lnTo>
                  <a:lnTo>
                    <a:pt x="155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6" y="236"/>
                  </a:lnTo>
                  <a:lnTo>
                    <a:pt x="145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39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5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0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6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1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7" y="239"/>
                  </a:lnTo>
                  <a:lnTo>
                    <a:pt x="116" y="239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1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2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8" y="237"/>
                  </a:lnTo>
                  <a:lnTo>
                    <a:pt x="97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2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2" y="234"/>
                  </a:lnTo>
                  <a:lnTo>
                    <a:pt x="81" y="233"/>
                  </a:lnTo>
                  <a:lnTo>
                    <a:pt x="80" y="233"/>
                  </a:lnTo>
                  <a:lnTo>
                    <a:pt x="79" y="231"/>
                  </a:lnTo>
                  <a:lnTo>
                    <a:pt x="77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2" y="225"/>
                  </a:lnTo>
                  <a:lnTo>
                    <a:pt x="61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4" y="204"/>
                  </a:lnTo>
                  <a:lnTo>
                    <a:pt x="34" y="203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6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4" y="36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1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2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5" y="2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5" y="6"/>
                  </a:lnTo>
                  <a:lnTo>
                    <a:pt x="156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6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3" y="12"/>
                  </a:lnTo>
                  <a:lnTo>
                    <a:pt x="174" y="12"/>
                  </a:lnTo>
                  <a:lnTo>
                    <a:pt x="175" y="13"/>
                  </a:lnTo>
                  <a:lnTo>
                    <a:pt x="177" y="14"/>
                  </a:lnTo>
                  <a:lnTo>
                    <a:pt x="179" y="14"/>
                  </a:lnTo>
                  <a:lnTo>
                    <a:pt x="180" y="16"/>
                  </a:lnTo>
                  <a:lnTo>
                    <a:pt x="181" y="17"/>
                  </a:lnTo>
                  <a:lnTo>
                    <a:pt x="182" y="17"/>
                  </a:lnTo>
                  <a:lnTo>
                    <a:pt x="183" y="18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2" y="23"/>
                  </a:lnTo>
                  <a:lnTo>
                    <a:pt x="193" y="24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8" y="28"/>
                  </a:lnTo>
                  <a:lnTo>
                    <a:pt x="199" y="29"/>
                  </a:lnTo>
                  <a:lnTo>
                    <a:pt x="200" y="30"/>
                  </a:lnTo>
                  <a:lnTo>
                    <a:pt x="201" y="31"/>
                  </a:lnTo>
                  <a:lnTo>
                    <a:pt x="202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4"/>
                  </a:lnTo>
                  <a:lnTo>
                    <a:pt x="207" y="36"/>
                  </a:lnTo>
                  <a:lnTo>
                    <a:pt x="207" y="37"/>
                  </a:lnTo>
                  <a:lnTo>
                    <a:pt x="208" y="38"/>
                  </a:lnTo>
                  <a:lnTo>
                    <a:pt x="209" y="39"/>
                  </a:lnTo>
                  <a:lnTo>
                    <a:pt x="210" y="40"/>
                  </a:lnTo>
                  <a:lnTo>
                    <a:pt x="211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6"/>
                  </a:lnTo>
                  <a:lnTo>
                    <a:pt x="216" y="47"/>
                  </a:lnTo>
                  <a:lnTo>
                    <a:pt x="217" y="48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5" y="61"/>
                  </a:lnTo>
                  <a:lnTo>
                    <a:pt x="226" y="62"/>
                  </a:lnTo>
                  <a:lnTo>
                    <a:pt x="226" y="63"/>
                  </a:lnTo>
                  <a:lnTo>
                    <a:pt x="227" y="65"/>
                  </a:lnTo>
                  <a:lnTo>
                    <a:pt x="228" y="66"/>
                  </a:lnTo>
                  <a:lnTo>
                    <a:pt x="228" y="67"/>
                  </a:lnTo>
                  <a:lnTo>
                    <a:pt x="229" y="69"/>
                  </a:lnTo>
                  <a:lnTo>
                    <a:pt x="229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4" y="79"/>
                  </a:lnTo>
                  <a:lnTo>
                    <a:pt x="234" y="81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5" y="85"/>
                  </a:lnTo>
                  <a:lnTo>
                    <a:pt x="236" y="87"/>
                  </a:lnTo>
                  <a:lnTo>
                    <a:pt x="236" y="88"/>
                  </a:lnTo>
                  <a:lnTo>
                    <a:pt x="236" y="89"/>
                  </a:lnTo>
                  <a:lnTo>
                    <a:pt x="237" y="90"/>
                  </a:lnTo>
                  <a:lnTo>
                    <a:pt x="237" y="92"/>
                  </a:lnTo>
                  <a:lnTo>
                    <a:pt x="237" y="93"/>
                  </a:lnTo>
                  <a:lnTo>
                    <a:pt x="238" y="95"/>
                  </a:lnTo>
                  <a:lnTo>
                    <a:pt x="238" y="97"/>
                  </a:lnTo>
                  <a:lnTo>
                    <a:pt x="238" y="98"/>
                  </a:lnTo>
                  <a:lnTo>
                    <a:pt x="238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1" name="Oval 944"/>
            <p:cNvSpPr>
              <a:spLocks noChangeArrowheads="1"/>
            </p:cNvSpPr>
            <p:nvPr/>
          </p:nvSpPr>
          <p:spPr bwMode="auto">
            <a:xfrm>
              <a:off x="1880870" y="4943475"/>
              <a:ext cx="63500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92" name="Freeform 945"/>
            <p:cNvSpPr>
              <a:spLocks/>
            </p:cNvSpPr>
            <p:nvPr/>
          </p:nvSpPr>
          <p:spPr bwMode="auto">
            <a:xfrm>
              <a:off x="1666875" y="4943475"/>
              <a:ext cx="63500" cy="63500"/>
            </a:xfrm>
            <a:custGeom>
              <a:avLst/>
              <a:gdLst>
                <a:gd name="T0" fmla="*/ 2147483646 w 241"/>
                <a:gd name="T1" fmla="*/ 2147483646 h 239"/>
                <a:gd name="T2" fmla="*/ 2147483646 w 241"/>
                <a:gd name="T3" fmla="*/ 2147483646 h 239"/>
                <a:gd name="T4" fmla="*/ 2147483646 w 241"/>
                <a:gd name="T5" fmla="*/ 2147483646 h 239"/>
                <a:gd name="T6" fmla="*/ 2147483646 w 241"/>
                <a:gd name="T7" fmla="*/ 2147483646 h 239"/>
                <a:gd name="T8" fmla="*/ 2147483646 w 241"/>
                <a:gd name="T9" fmla="*/ 2147483646 h 239"/>
                <a:gd name="T10" fmla="*/ 2147483646 w 241"/>
                <a:gd name="T11" fmla="*/ 2147483646 h 239"/>
                <a:gd name="T12" fmla="*/ 2147483646 w 241"/>
                <a:gd name="T13" fmla="*/ 2147483646 h 239"/>
                <a:gd name="T14" fmla="*/ 2147483646 w 241"/>
                <a:gd name="T15" fmla="*/ 2147483646 h 239"/>
                <a:gd name="T16" fmla="*/ 2147483646 w 241"/>
                <a:gd name="T17" fmla="*/ 2147483646 h 239"/>
                <a:gd name="T18" fmla="*/ 2147483646 w 241"/>
                <a:gd name="T19" fmla="*/ 2147483646 h 239"/>
                <a:gd name="T20" fmla="*/ 2147483646 w 241"/>
                <a:gd name="T21" fmla="*/ 2147483646 h 239"/>
                <a:gd name="T22" fmla="*/ 2147483646 w 241"/>
                <a:gd name="T23" fmla="*/ 2147483646 h 239"/>
                <a:gd name="T24" fmla="*/ 2147483646 w 241"/>
                <a:gd name="T25" fmla="*/ 2147483646 h 239"/>
                <a:gd name="T26" fmla="*/ 2147483646 w 241"/>
                <a:gd name="T27" fmla="*/ 2147483646 h 239"/>
                <a:gd name="T28" fmla="*/ 2147483646 w 241"/>
                <a:gd name="T29" fmla="*/ 2147483646 h 239"/>
                <a:gd name="T30" fmla="*/ 2147483646 w 241"/>
                <a:gd name="T31" fmla="*/ 2147483646 h 239"/>
                <a:gd name="T32" fmla="*/ 2147483646 w 241"/>
                <a:gd name="T33" fmla="*/ 2147483646 h 239"/>
                <a:gd name="T34" fmla="*/ 2147483646 w 241"/>
                <a:gd name="T35" fmla="*/ 2147483646 h 239"/>
                <a:gd name="T36" fmla="*/ 2147483646 w 241"/>
                <a:gd name="T37" fmla="*/ 2147483646 h 239"/>
                <a:gd name="T38" fmla="*/ 2147483646 w 241"/>
                <a:gd name="T39" fmla="*/ 2147483646 h 239"/>
                <a:gd name="T40" fmla="*/ 2147483646 w 241"/>
                <a:gd name="T41" fmla="*/ 2147483646 h 239"/>
                <a:gd name="T42" fmla="*/ 2147483646 w 241"/>
                <a:gd name="T43" fmla="*/ 2147483646 h 239"/>
                <a:gd name="T44" fmla="*/ 2147483646 w 241"/>
                <a:gd name="T45" fmla="*/ 2147483646 h 239"/>
                <a:gd name="T46" fmla="*/ 2147483646 w 241"/>
                <a:gd name="T47" fmla="*/ 2147483646 h 239"/>
                <a:gd name="T48" fmla="*/ 2147483646 w 241"/>
                <a:gd name="T49" fmla="*/ 2147483646 h 239"/>
                <a:gd name="T50" fmla="*/ 2147483646 w 241"/>
                <a:gd name="T51" fmla="*/ 2147483646 h 239"/>
                <a:gd name="T52" fmla="*/ 2147483646 w 241"/>
                <a:gd name="T53" fmla="*/ 2147483646 h 239"/>
                <a:gd name="T54" fmla="*/ 0 w 241"/>
                <a:gd name="T55" fmla="*/ 2147483646 h 239"/>
                <a:gd name="T56" fmla="*/ 0 w 241"/>
                <a:gd name="T57" fmla="*/ 2147483646 h 239"/>
                <a:gd name="T58" fmla="*/ 2147483646 w 241"/>
                <a:gd name="T59" fmla="*/ 2147483646 h 239"/>
                <a:gd name="T60" fmla="*/ 2147483646 w 241"/>
                <a:gd name="T61" fmla="*/ 2147483646 h 239"/>
                <a:gd name="T62" fmla="*/ 2147483646 w 241"/>
                <a:gd name="T63" fmla="*/ 2147483646 h 239"/>
                <a:gd name="T64" fmla="*/ 2147483646 w 241"/>
                <a:gd name="T65" fmla="*/ 2147483646 h 239"/>
                <a:gd name="T66" fmla="*/ 2147483646 w 241"/>
                <a:gd name="T67" fmla="*/ 2147483646 h 239"/>
                <a:gd name="T68" fmla="*/ 2147483646 w 241"/>
                <a:gd name="T69" fmla="*/ 2147483646 h 239"/>
                <a:gd name="T70" fmla="*/ 2147483646 w 241"/>
                <a:gd name="T71" fmla="*/ 2147483646 h 239"/>
                <a:gd name="T72" fmla="*/ 2147483646 w 241"/>
                <a:gd name="T73" fmla="*/ 2147483646 h 239"/>
                <a:gd name="T74" fmla="*/ 2147483646 w 241"/>
                <a:gd name="T75" fmla="*/ 2147483646 h 239"/>
                <a:gd name="T76" fmla="*/ 2147483646 w 241"/>
                <a:gd name="T77" fmla="*/ 2147483646 h 239"/>
                <a:gd name="T78" fmla="*/ 2147483646 w 241"/>
                <a:gd name="T79" fmla="*/ 2147483646 h 239"/>
                <a:gd name="T80" fmla="*/ 2147483646 w 241"/>
                <a:gd name="T81" fmla="*/ 2147483646 h 239"/>
                <a:gd name="T82" fmla="*/ 2147483646 w 241"/>
                <a:gd name="T83" fmla="*/ 0 h 239"/>
                <a:gd name="T84" fmla="*/ 2147483646 w 241"/>
                <a:gd name="T85" fmla="*/ 0 h 239"/>
                <a:gd name="T86" fmla="*/ 2147483646 w 241"/>
                <a:gd name="T87" fmla="*/ 2147483646 h 239"/>
                <a:gd name="T88" fmla="*/ 2147483646 w 241"/>
                <a:gd name="T89" fmla="*/ 2147483646 h 239"/>
                <a:gd name="T90" fmla="*/ 2147483646 w 241"/>
                <a:gd name="T91" fmla="*/ 2147483646 h 239"/>
                <a:gd name="T92" fmla="*/ 2147483646 w 241"/>
                <a:gd name="T93" fmla="*/ 2147483646 h 239"/>
                <a:gd name="T94" fmla="*/ 2147483646 w 241"/>
                <a:gd name="T95" fmla="*/ 2147483646 h 239"/>
                <a:gd name="T96" fmla="*/ 2147483646 w 241"/>
                <a:gd name="T97" fmla="*/ 2147483646 h 239"/>
                <a:gd name="T98" fmla="*/ 2147483646 w 241"/>
                <a:gd name="T99" fmla="*/ 2147483646 h 239"/>
                <a:gd name="T100" fmla="*/ 2147483646 w 241"/>
                <a:gd name="T101" fmla="*/ 2147483646 h 239"/>
                <a:gd name="T102" fmla="*/ 2147483646 w 241"/>
                <a:gd name="T103" fmla="*/ 2147483646 h 239"/>
                <a:gd name="T104" fmla="*/ 2147483646 w 241"/>
                <a:gd name="T105" fmla="*/ 2147483646 h 239"/>
                <a:gd name="T106" fmla="*/ 2147483646 w 241"/>
                <a:gd name="T107" fmla="*/ 2147483646 h 239"/>
                <a:gd name="T108" fmla="*/ 2147483646 w 241"/>
                <a:gd name="T109" fmla="*/ 2147483646 h 239"/>
                <a:gd name="T110" fmla="*/ 2147483646 w 241"/>
                <a:gd name="T111" fmla="*/ 2147483646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239"/>
                <a:gd name="T170" fmla="*/ 241 w 241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4" y="158"/>
                  </a:lnTo>
                  <a:lnTo>
                    <a:pt x="234" y="160"/>
                  </a:lnTo>
                  <a:lnTo>
                    <a:pt x="233" y="161"/>
                  </a:lnTo>
                  <a:lnTo>
                    <a:pt x="233" y="162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5" y="178"/>
                  </a:lnTo>
                  <a:lnTo>
                    <a:pt x="224" y="180"/>
                  </a:lnTo>
                  <a:lnTo>
                    <a:pt x="224" y="181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0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2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8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1"/>
                  </a:lnTo>
                  <a:lnTo>
                    <a:pt x="77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2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3" y="219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1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3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5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4" y="79"/>
                  </a:lnTo>
                  <a:lnTo>
                    <a:pt x="234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3" name="Oval 946"/>
            <p:cNvSpPr>
              <a:spLocks noChangeArrowheads="1"/>
            </p:cNvSpPr>
            <p:nvPr/>
          </p:nvSpPr>
          <p:spPr bwMode="auto">
            <a:xfrm>
              <a:off x="1666875" y="4943475"/>
              <a:ext cx="63500" cy="6350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94" name="Freeform 947"/>
            <p:cNvSpPr>
              <a:spLocks/>
            </p:cNvSpPr>
            <p:nvPr/>
          </p:nvSpPr>
          <p:spPr bwMode="auto">
            <a:xfrm>
              <a:off x="2849245" y="4949825"/>
              <a:ext cx="65405" cy="63500"/>
            </a:xfrm>
            <a:custGeom>
              <a:avLst/>
              <a:gdLst>
                <a:gd name="T0" fmla="*/ 240 w 242"/>
                <a:gd name="T1" fmla="*/ 131 h 239"/>
                <a:gd name="T2" fmla="*/ 239 w 242"/>
                <a:gd name="T3" fmla="*/ 145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6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0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4 w 242"/>
                <a:gd name="T47" fmla="*/ 177 h 239"/>
                <a:gd name="T48" fmla="*/ 9 w 242"/>
                <a:gd name="T49" fmla="*/ 166 h 239"/>
                <a:gd name="T50" fmla="*/ 4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4 w 242"/>
                <a:gd name="T61" fmla="*/ 88 h 239"/>
                <a:gd name="T62" fmla="*/ 9 w 242"/>
                <a:gd name="T63" fmla="*/ 76 h 239"/>
                <a:gd name="T64" fmla="*/ 14 w 242"/>
                <a:gd name="T65" fmla="*/ 64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59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5 w 242"/>
                <a:gd name="T93" fmla="*/ 12 h 239"/>
                <a:gd name="T94" fmla="*/ 186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0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8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2" y="202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3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95" name="Oval 948"/>
            <p:cNvSpPr>
              <a:spLocks noChangeArrowheads="1"/>
            </p:cNvSpPr>
            <p:nvPr/>
          </p:nvSpPr>
          <p:spPr bwMode="auto">
            <a:xfrm>
              <a:off x="2849245" y="4949825"/>
              <a:ext cx="65405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96" name="Line 949"/>
            <p:cNvSpPr>
              <a:spLocks noChangeShapeType="1"/>
            </p:cNvSpPr>
            <p:nvPr/>
          </p:nvSpPr>
          <p:spPr bwMode="auto">
            <a:xfrm flipH="1">
              <a:off x="2985770" y="4994275"/>
              <a:ext cx="88900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" name="Line 950"/>
            <p:cNvSpPr>
              <a:spLocks noChangeShapeType="1"/>
            </p:cNvSpPr>
            <p:nvPr/>
          </p:nvSpPr>
          <p:spPr bwMode="auto">
            <a:xfrm flipH="1">
              <a:off x="2762250" y="4993005"/>
              <a:ext cx="90170" cy="3619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8" name="Line 951"/>
            <p:cNvSpPr>
              <a:spLocks noChangeShapeType="1"/>
            </p:cNvSpPr>
            <p:nvPr/>
          </p:nvSpPr>
          <p:spPr bwMode="auto">
            <a:xfrm>
              <a:off x="2908300" y="4999355"/>
              <a:ext cx="22225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9" name="Line 952"/>
            <p:cNvSpPr>
              <a:spLocks noChangeShapeType="1"/>
            </p:cNvSpPr>
            <p:nvPr/>
          </p:nvSpPr>
          <p:spPr bwMode="auto">
            <a:xfrm flipH="1" flipV="1">
              <a:off x="1728470" y="4987925"/>
              <a:ext cx="88900" cy="38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0" name="Line 953"/>
            <p:cNvSpPr>
              <a:spLocks noChangeShapeType="1"/>
            </p:cNvSpPr>
            <p:nvPr/>
          </p:nvSpPr>
          <p:spPr bwMode="auto">
            <a:xfrm flipH="1">
              <a:off x="1871345" y="4997450"/>
              <a:ext cx="25400" cy="2413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1" name="Line 954"/>
            <p:cNvSpPr>
              <a:spLocks noChangeShapeType="1"/>
            </p:cNvSpPr>
            <p:nvPr/>
          </p:nvSpPr>
          <p:spPr bwMode="auto">
            <a:xfrm>
              <a:off x="1950720" y="4989830"/>
              <a:ext cx="87630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2" name="Line 955"/>
            <p:cNvSpPr>
              <a:spLocks noChangeShapeType="1"/>
            </p:cNvSpPr>
            <p:nvPr/>
          </p:nvSpPr>
          <p:spPr bwMode="auto">
            <a:xfrm flipH="1">
              <a:off x="2095500" y="4999355"/>
              <a:ext cx="26670" cy="203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Line 956"/>
            <p:cNvSpPr>
              <a:spLocks noChangeShapeType="1"/>
            </p:cNvSpPr>
            <p:nvPr/>
          </p:nvSpPr>
          <p:spPr bwMode="auto">
            <a:xfrm>
              <a:off x="2174875" y="4993005"/>
              <a:ext cx="86995" cy="3619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4" name="Line 957"/>
            <p:cNvSpPr>
              <a:spLocks noChangeShapeType="1"/>
            </p:cNvSpPr>
            <p:nvPr/>
          </p:nvSpPr>
          <p:spPr bwMode="auto">
            <a:xfrm flipH="1">
              <a:off x="2319020" y="5000625"/>
              <a:ext cx="22225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5" name="Line 958"/>
            <p:cNvSpPr>
              <a:spLocks noChangeShapeType="1"/>
            </p:cNvSpPr>
            <p:nvPr/>
          </p:nvSpPr>
          <p:spPr bwMode="auto">
            <a:xfrm>
              <a:off x="2400300" y="4996180"/>
              <a:ext cx="85725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6" name="Freeform 959"/>
            <p:cNvSpPr>
              <a:spLocks/>
            </p:cNvSpPr>
            <p:nvPr/>
          </p:nvSpPr>
          <p:spPr bwMode="auto">
            <a:xfrm>
              <a:off x="1884067" y="5238524"/>
              <a:ext cx="64890" cy="63476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4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1 h 239"/>
                <a:gd name="T22" fmla="*/ 152 w 242"/>
                <a:gd name="T23" fmla="*/ 234 h 239"/>
                <a:gd name="T24" fmla="*/ 138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5 w 242"/>
                <a:gd name="T51" fmla="*/ 152 h 239"/>
                <a:gd name="T52" fmla="*/ 2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2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9 w 242"/>
                <a:gd name="T73" fmla="*/ 23 h 239"/>
                <a:gd name="T74" fmla="*/ 60 w 242"/>
                <a:gd name="T75" fmla="*/ 16 h 239"/>
                <a:gd name="T76" fmla="*/ 72 w 242"/>
                <a:gd name="T77" fmla="*/ 10 h 239"/>
                <a:gd name="T78" fmla="*/ 85 w 242"/>
                <a:gd name="T79" fmla="*/ 5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6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3 h 239"/>
                <a:gd name="T110" fmla="*/ 241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4"/>
                  </a:lnTo>
                  <a:lnTo>
                    <a:pt x="239" y="145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2"/>
                  </a:lnTo>
                  <a:lnTo>
                    <a:pt x="230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5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9" y="233"/>
                  </a:lnTo>
                  <a:lnTo>
                    <a:pt x="158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6" y="233"/>
                  </a:lnTo>
                  <a:lnTo>
                    <a:pt x="85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60" y="222"/>
                  </a:lnTo>
                  <a:lnTo>
                    <a:pt x="59" y="222"/>
                  </a:lnTo>
                  <a:lnTo>
                    <a:pt x="58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1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4" y="174"/>
                  </a:lnTo>
                  <a:lnTo>
                    <a:pt x="13" y="173"/>
                  </a:lnTo>
                  <a:lnTo>
                    <a:pt x="13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8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3"/>
                  </a:lnTo>
                  <a:lnTo>
                    <a:pt x="195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1" y="52"/>
                  </a:lnTo>
                  <a:lnTo>
                    <a:pt x="222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30" y="65"/>
                  </a:lnTo>
                  <a:lnTo>
                    <a:pt x="230" y="66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9" y="90"/>
                  </a:lnTo>
                  <a:lnTo>
                    <a:pt x="239" y="92"/>
                  </a:lnTo>
                  <a:lnTo>
                    <a:pt x="239" y="93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07" name="Oval 960"/>
            <p:cNvSpPr>
              <a:spLocks noChangeArrowheads="1"/>
            </p:cNvSpPr>
            <p:nvPr/>
          </p:nvSpPr>
          <p:spPr bwMode="auto">
            <a:xfrm>
              <a:off x="1884067" y="5238524"/>
              <a:ext cx="64890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08" name="Freeform 961"/>
            <p:cNvSpPr>
              <a:spLocks/>
            </p:cNvSpPr>
            <p:nvPr/>
          </p:nvSpPr>
          <p:spPr bwMode="auto">
            <a:xfrm>
              <a:off x="2106798" y="5237548"/>
              <a:ext cx="64890" cy="63475"/>
            </a:xfrm>
            <a:custGeom>
              <a:avLst/>
              <a:gdLst>
                <a:gd name="T0" fmla="*/ 240 w 241"/>
                <a:gd name="T1" fmla="*/ 131 h 239"/>
                <a:gd name="T2" fmla="*/ 239 w 241"/>
                <a:gd name="T3" fmla="*/ 145 h 239"/>
                <a:gd name="T4" fmla="*/ 236 w 241"/>
                <a:gd name="T5" fmla="*/ 157 h 239"/>
                <a:gd name="T6" fmla="*/ 230 w 241"/>
                <a:gd name="T7" fmla="*/ 169 h 239"/>
                <a:gd name="T8" fmla="*/ 224 w 241"/>
                <a:gd name="T9" fmla="*/ 181 h 239"/>
                <a:gd name="T10" fmla="*/ 217 w 241"/>
                <a:gd name="T11" fmla="*/ 193 h 239"/>
                <a:gd name="T12" fmla="*/ 208 w 241"/>
                <a:gd name="T13" fmla="*/ 203 h 239"/>
                <a:gd name="T14" fmla="*/ 199 w 241"/>
                <a:gd name="T15" fmla="*/ 212 h 239"/>
                <a:gd name="T16" fmla="*/ 187 w 241"/>
                <a:gd name="T17" fmla="*/ 219 h 239"/>
                <a:gd name="T18" fmla="*/ 176 w 241"/>
                <a:gd name="T19" fmla="*/ 226 h 239"/>
                <a:gd name="T20" fmla="*/ 164 w 241"/>
                <a:gd name="T21" fmla="*/ 232 h 239"/>
                <a:gd name="T22" fmla="*/ 151 w 241"/>
                <a:gd name="T23" fmla="*/ 235 h 239"/>
                <a:gd name="T24" fmla="*/ 138 w 241"/>
                <a:gd name="T25" fmla="*/ 238 h 239"/>
                <a:gd name="T26" fmla="*/ 124 w 241"/>
                <a:gd name="T27" fmla="*/ 239 h 239"/>
                <a:gd name="T28" fmla="*/ 112 w 241"/>
                <a:gd name="T29" fmla="*/ 239 h 239"/>
                <a:gd name="T30" fmla="*/ 99 w 241"/>
                <a:gd name="T31" fmla="*/ 237 h 239"/>
                <a:gd name="T32" fmla="*/ 85 w 241"/>
                <a:gd name="T33" fmla="*/ 234 h 239"/>
                <a:gd name="T34" fmla="*/ 73 w 241"/>
                <a:gd name="T35" fmla="*/ 229 h 239"/>
                <a:gd name="T36" fmla="*/ 61 w 241"/>
                <a:gd name="T37" fmla="*/ 224 h 239"/>
                <a:gd name="T38" fmla="*/ 50 w 241"/>
                <a:gd name="T39" fmla="*/ 217 h 239"/>
                <a:gd name="T40" fmla="*/ 39 w 241"/>
                <a:gd name="T41" fmla="*/ 208 h 239"/>
                <a:gd name="T42" fmla="*/ 30 w 241"/>
                <a:gd name="T43" fmla="*/ 199 h 239"/>
                <a:gd name="T44" fmla="*/ 22 w 241"/>
                <a:gd name="T45" fmla="*/ 188 h 239"/>
                <a:gd name="T46" fmla="*/ 14 w 241"/>
                <a:gd name="T47" fmla="*/ 177 h 239"/>
                <a:gd name="T48" fmla="*/ 9 w 241"/>
                <a:gd name="T49" fmla="*/ 166 h 239"/>
                <a:gd name="T50" fmla="*/ 4 w 241"/>
                <a:gd name="T51" fmla="*/ 153 h 239"/>
                <a:gd name="T52" fmla="*/ 2 w 241"/>
                <a:gd name="T53" fmla="*/ 140 h 239"/>
                <a:gd name="T54" fmla="*/ 0 w 241"/>
                <a:gd name="T55" fmla="*/ 127 h 239"/>
                <a:gd name="T56" fmla="*/ 0 w 241"/>
                <a:gd name="T57" fmla="*/ 114 h 239"/>
                <a:gd name="T58" fmla="*/ 1 w 241"/>
                <a:gd name="T59" fmla="*/ 100 h 239"/>
                <a:gd name="T60" fmla="*/ 4 w 241"/>
                <a:gd name="T61" fmla="*/ 88 h 239"/>
                <a:gd name="T62" fmla="*/ 9 w 241"/>
                <a:gd name="T63" fmla="*/ 76 h 239"/>
                <a:gd name="T64" fmla="*/ 14 w 241"/>
                <a:gd name="T65" fmla="*/ 63 h 239"/>
                <a:gd name="T66" fmla="*/ 21 w 241"/>
                <a:gd name="T67" fmla="*/ 52 h 239"/>
                <a:gd name="T68" fmla="*/ 29 w 241"/>
                <a:gd name="T69" fmla="*/ 41 h 239"/>
                <a:gd name="T70" fmla="*/ 38 w 241"/>
                <a:gd name="T71" fmla="*/ 32 h 239"/>
                <a:gd name="T72" fmla="*/ 48 w 241"/>
                <a:gd name="T73" fmla="*/ 23 h 239"/>
                <a:gd name="T74" fmla="*/ 59 w 241"/>
                <a:gd name="T75" fmla="*/ 17 h 239"/>
                <a:gd name="T76" fmla="*/ 72 w 241"/>
                <a:gd name="T77" fmla="*/ 10 h 239"/>
                <a:gd name="T78" fmla="*/ 84 w 241"/>
                <a:gd name="T79" fmla="*/ 6 h 239"/>
                <a:gd name="T80" fmla="*/ 97 w 241"/>
                <a:gd name="T81" fmla="*/ 2 h 239"/>
                <a:gd name="T82" fmla="*/ 110 w 241"/>
                <a:gd name="T83" fmla="*/ 0 h 239"/>
                <a:gd name="T84" fmla="*/ 123 w 241"/>
                <a:gd name="T85" fmla="*/ 0 h 239"/>
                <a:gd name="T86" fmla="*/ 137 w 241"/>
                <a:gd name="T87" fmla="*/ 1 h 239"/>
                <a:gd name="T88" fmla="*/ 150 w 241"/>
                <a:gd name="T89" fmla="*/ 3 h 239"/>
                <a:gd name="T90" fmla="*/ 163 w 241"/>
                <a:gd name="T91" fmla="*/ 8 h 239"/>
                <a:gd name="T92" fmla="*/ 175 w 241"/>
                <a:gd name="T93" fmla="*/ 12 h 239"/>
                <a:gd name="T94" fmla="*/ 186 w 241"/>
                <a:gd name="T95" fmla="*/ 19 h 239"/>
                <a:gd name="T96" fmla="*/ 197 w 241"/>
                <a:gd name="T97" fmla="*/ 27 h 239"/>
                <a:gd name="T98" fmla="*/ 206 w 241"/>
                <a:gd name="T99" fmla="*/ 36 h 239"/>
                <a:gd name="T100" fmla="*/ 215 w 241"/>
                <a:gd name="T101" fmla="*/ 46 h 239"/>
                <a:gd name="T102" fmla="*/ 223 w 241"/>
                <a:gd name="T103" fmla="*/ 57 h 239"/>
                <a:gd name="T104" fmla="*/ 230 w 241"/>
                <a:gd name="T105" fmla="*/ 69 h 239"/>
                <a:gd name="T106" fmla="*/ 235 w 241"/>
                <a:gd name="T107" fmla="*/ 81 h 239"/>
                <a:gd name="T108" fmla="*/ 238 w 241"/>
                <a:gd name="T109" fmla="*/ 94 h 239"/>
                <a:gd name="T110" fmla="*/ 240 w 241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3" y="161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4" y="180"/>
                  </a:lnTo>
                  <a:lnTo>
                    <a:pt x="224" y="181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0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2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1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09" name="Oval 962"/>
            <p:cNvSpPr>
              <a:spLocks noChangeArrowheads="1"/>
            </p:cNvSpPr>
            <p:nvPr/>
          </p:nvSpPr>
          <p:spPr bwMode="auto">
            <a:xfrm>
              <a:off x="2106798" y="5237548"/>
              <a:ext cx="64890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0" name="Freeform 963"/>
            <p:cNvSpPr>
              <a:spLocks/>
            </p:cNvSpPr>
            <p:nvPr/>
          </p:nvSpPr>
          <p:spPr bwMode="auto">
            <a:xfrm>
              <a:off x="2106798" y="5237548"/>
              <a:ext cx="64890" cy="63475"/>
            </a:xfrm>
            <a:custGeom>
              <a:avLst/>
              <a:gdLst>
                <a:gd name="T0" fmla="*/ 240 w 241"/>
                <a:gd name="T1" fmla="*/ 131 h 239"/>
                <a:gd name="T2" fmla="*/ 239 w 241"/>
                <a:gd name="T3" fmla="*/ 145 h 239"/>
                <a:gd name="T4" fmla="*/ 236 w 241"/>
                <a:gd name="T5" fmla="*/ 157 h 239"/>
                <a:gd name="T6" fmla="*/ 230 w 241"/>
                <a:gd name="T7" fmla="*/ 169 h 239"/>
                <a:gd name="T8" fmla="*/ 224 w 241"/>
                <a:gd name="T9" fmla="*/ 181 h 239"/>
                <a:gd name="T10" fmla="*/ 217 w 241"/>
                <a:gd name="T11" fmla="*/ 193 h 239"/>
                <a:gd name="T12" fmla="*/ 208 w 241"/>
                <a:gd name="T13" fmla="*/ 203 h 239"/>
                <a:gd name="T14" fmla="*/ 199 w 241"/>
                <a:gd name="T15" fmla="*/ 212 h 239"/>
                <a:gd name="T16" fmla="*/ 187 w 241"/>
                <a:gd name="T17" fmla="*/ 219 h 239"/>
                <a:gd name="T18" fmla="*/ 176 w 241"/>
                <a:gd name="T19" fmla="*/ 226 h 239"/>
                <a:gd name="T20" fmla="*/ 164 w 241"/>
                <a:gd name="T21" fmla="*/ 232 h 239"/>
                <a:gd name="T22" fmla="*/ 151 w 241"/>
                <a:gd name="T23" fmla="*/ 235 h 239"/>
                <a:gd name="T24" fmla="*/ 138 w 241"/>
                <a:gd name="T25" fmla="*/ 238 h 239"/>
                <a:gd name="T26" fmla="*/ 124 w 241"/>
                <a:gd name="T27" fmla="*/ 239 h 239"/>
                <a:gd name="T28" fmla="*/ 112 w 241"/>
                <a:gd name="T29" fmla="*/ 239 h 239"/>
                <a:gd name="T30" fmla="*/ 99 w 241"/>
                <a:gd name="T31" fmla="*/ 237 h 239"/>
                <a:gd name="T32" fmla="*/ 85 w 241"/>
                <a:gd name="T33" fmla="*/ 234 h 239"/>
                <a:gd name="T34" fmla="*/ 73 w 241"/>
                <a:gd name="T35" fmla="*/ 229 h 239"/>
                <a:gd name="T36" fmla="*/ 61 w 241"/>
                <a:gd name="T37" fmla="*/ 224 h 239"/>
                <a:gd name="T38" fmla="*/ 50 w 241"/>
                <a:gd name="T39" fmla="*/ 217 h 239"/>
                <a:gd name="T40" fmla="*/ 39 w 241"/>
                <a:gd name="T41" fmla="*/ 208 h 239"/>
                <a:gd name="T42" fmla="*/ 30 w 241"/>
                <a:gd name="T43" fmla="*/ 199 h 239"/>
                <a:gd name="T44" fmla="*/ 22 w 241"/>
                <a:gd name="T45" fmla="*/ 188 h 239"/>
                <a:gd name="T46" fmla="*/ 14 w 241"/>
                <a:gd name="T47" fmla="*/ 177 h 239"/>
                <a:gd name="T48" fmla="*/ 9 w 241"/>
                <a:gd name="T49" fmla="*/ 166 h 239"/>
                <a:gd name="T50" fmla="*/ 4 w 241"/>
                <a:gd name="T51" fmla="*/ 153 h 239"/>
                <a:gd name="T52" fmla="*/ 2 w 241"/>
                <a:gd name="T53" fmla="*/ 140 h 239"/>
                <a:gd name="T54" fmla="*/ 0 w 241"/>
                <a:gd name="T55" fmla="*/ 127 h 239"/>
                <a:gd name="T56" fmla="*/ 0 w 241"/>
                <a:gd name="T57" fmla="*/ 114 h 239"/>
                <a:gd name="T58" fmla="*/ 1 w 241"/>
                <a:gd name="T59" fmla="*/ 100 h 239"/>
                <a:gd name="T60" fmla="*/ 4 w 241"/>
                <a:gd name="T61" fmla="*/ 88 h 239"/>
                <a:gd name="T62" fmla="*/ 9 w 241"/>
                <a:gd name="T63" fmla="*/ 76 h 239"/>
                <a:gd name="T64" fmla="*/ 14 w 241"/>
                <a:gd name="T65" fmla="*/ 63 h 239"/>
                <a:gd name="T66" fmla="*/ 21 w 241"/>
                <a:gd name="T67" fmla="*/ 52 h 239"/>
                <a:gd name="T68" fmla="*/ 29 w 241"/>
                <a:gd name="T69" fmla="*/ 41 h 239"/>
                <a:gd name="T70" fmla="*/ 38 w 241"/>
                <a:gd name="T71" fmla="*/ 32 h 239"/>
                <a:gd name="T72" fmla="*/ 48 w 241"/>
                <a:gd name="T73" fmla="*/ 23 h 239"/>
                <a:gd name="T74" fmla="*/ 59 w 241"/>
                <a:gd name="T75" fmla="*/ 17 h 239"/>
                <a:gd name="T76" fmla="*/ 72 w 241"/>
                <a:gd name="T77" fmla="*/ 10 h 239"/>
                <a:gd name="T78" fmla="*/ 84 w 241"/>
                <a:gd name="T79" fmla="*/ 6 h 239"/>
                <a:gd name="T80" fmla="*/ 97 w 241"/>
                <a:gd name="T81" fmla="*/ 2 h 239"/>
                <a:gd name="T82" fmla="*/ 110 w 241"/>
                <a:gd name="T83" fmla="*/ 0 h 239"/>
                <a:gd name="T84" fmla="*/ 123 w 241"/>
                <a:gd name="T85" fmla="*/ 0 h 239"/>
                <a:gd name="T86" fmla="*/ 137 w 241"/>
                <a:gd name="T87" fmla="*/ 1 h 239"/>
                <a:gd name="T88" fmla="*/ 150 w 241"/>
                <a:gd name="T89" fmla="*/ 3 h 239"/>
                <a:gd name="T90" fmla="*/ 163 w 241"/>
                <a:gd name="T91" fmla="*/ 8 h 239"/>
                <a:gd name="T92" fmla="*/ 175 w 241"/>
                <a:gd name="T93" fmla="*/ 12 h 239"/>
                <a:gd name="T94" fmla="*/ 186 w 241"/>
                <a:gd name="T95" fmla="*/ 19 h 239"/>
                <a:gd name="T96" fmla="*/ 197 w 241"/>
                <a:gd name="T97" fmla="*/ 27 h 239"/>
                <a:gd name="T98" fmla="*/ 206 w 241"/>
                <a:gd name="T99" fmla="*/ 36 h 239"/>
                <a:gd name="T100" fmla="*/ 215 w 241"/>
                <a:gd name="T101" fmla="*/ 46 h 239"/>
                <a:gd name="T102" fmla="*/ 223 w 241"/>
                <a:gd name="T103" fmla="*/ 57 h 239"/>
                <a:gd name="T104" fmla="*/ 230 w 241"/>
                <a:gd name="T105" fmla="*/ 69 h 239"/>
                <a:gd name="T106" fmla="*/ 235 w 241"/>
                <a:gd name="T107" fmla="*/ 81 h 239"/>
                <a:gd name="T108" fmla="*/ 238 w 241"/>
                <a:gd name="T109" fmla="*/ 94 h 239"/>
                <a:gd name="T110" fmla="*/ 240 w 241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3" y="161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4" y="180"/>
                  </a:lnTo>
                  <a:lnTo>
                    <a:pt x="224" y="181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0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2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1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1" name="Oval 964"/>
            <p:cNvSpPr>
              <a:spLocks noChangeArrowheads="1"/>
            </p:cNvSpPr>
            <p:nvPr/>
          </p:nvSpPr>
          <p:spPr bwMode="auto">
            <a:xfrm>
              <a:off x="2106798" y="5237548"/>
              <a:ext cx="64890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2" name="Freeform 965"/>
            <p:cNvSpPr>
              <a:spLocks/>
            </p:cNvSpPr>
            <p:nvPr/>
          </p:nvSpPr>
          <p:spPr bwMode="auto">
            <a:xfrm>
              <a:off x="1659582" y="5238524"/>
              <a:ext cx="64014" cy="63476"/>
            </a:xfrm>
            <a:custGeom>
              <a:avLst/>
              <a:gdLst>
                <a:gd name="T0" fmla="*/ 240 w 241"/>
                <a:gd name="T1" fmla="*/ 131 h 239"/>
                <a:gd name="T2" fmla="*/ 239 w 241"/>
                <a:gd name="T3" fmla="*/ 144 h 239"/>
                <a:gd name="T4" fmla="*/ 236 w 241"/>
                <a:gd name="T5" fmla="*/ 157 h 239"/>
                <a:gd name="T6" fmla="*/ 230 w 241"/>
                <a:gd name="T7" fmla="*/ 169 h 239"/>
                <a:gd name="T8" fmla="*/ 224 w 241"/>
                <a:gd name="T9" fmla="*/ 181 h 239"/>
                <a:gd name="T10" fmla="*/ 217 w 241"/>
                <a:gd name="T11" fmla="*/ 192 h 239"/>
                <a:gd name="T12" fmla="*/ 208 w 241"/>
                <a:gd name="T13" fmla="*/ 202 h 239"/>
                <a:gd name="T14" fmla="*/ 199 w 241"/>
                <a:gd name="T15" fmla="*/ 211 h 239"/>
                <a:gd name="T16" fmla="*/ 187 w 241"/>
                <a:gd name="T17" fmla="*/ 219 h 239"/>
                <a:gd name="T18" fmla="*/ 176 w 241"/>
                <a:gd name="T19" fmla="*/ 226 h 239"/>
                <a:gd name="T20" fmla="*/ 164 w 241"/>
                <a:gd name="T21" fmla="*/ 231 h 239"/>
                <a:gd name="T22" fmla="*/ 151 w 241"/>
                <a:gd name="T23" fmla="*/ 234 h 239"/>
                <a:gd name="T24" fmla="*/ 138 w 241"/>
                <a:gd name="T25" fmla="*/ 238 h 239"/>
                <a:gd name="T26" fmla="*/ 124 w 241"/>
                <a:gd name="T27" fmla="*/ 239 h 239"/>
                <a:gd name="T28" fmla="*/ 112 w 241"/>
                <a:gd name="T29" fmla="*/ 239 h 239"/>
                <a:gd name="T30" fmla="*/ 98 w 241"/>
                <a:gd name="T31" fmla="*/ 237 h 239"/>
                <a:gd name="T32" fmla="*/ 85 w 241"/>
                <a:gd name="T33" fmla="*/ 233 h 239"/>
                <a:gd name="T34" fmla="*/ 73 w 241"/>
                <a:gd name="T35" fmla="*/ 229 h 239"/>
                <a:gd name="T36" fmla="*/ 61 w 241"/>
                <a:gd name="T37" fmla="*/ 223 h 239"/>
                <a:gd name="T38" fmla="*/ 50 w 241"/>
                <a:gd name="T39" fmla="*/ 217 h 239"/>
                <a:gd name="T40" fmla="*/ 39 w 241"/>
                <a:gd name="T41" fmla="*/ 208 h 239"/>
                <a:gd name="T42" fmla="*/ 30 w 241"/>
                <a:gd name="T43" fmla="*/ 199 h 239"/>
                <a:gd name="T44" fmla="*/ 22 w 241"/>
                <a:gd name="T45" fmla="*/ 188 h 239"/>
                <a:gd name="T46" fmla="*/ 14 w 241"/>
                <a:gd name="T47" fmla="*/ 177 h 239"/>
                <a:gd name="T48" fmla="*/ 9 w 241"/>
                <a:gd name="T49" fmla="*/ 165 h 239"/>
                <a:gd name="T50" fmla="*/ 4 w 241"/>
                <a:gd name="T51" fmla="*/ 152 h 239"/>
                <a:gd name="T52" fmla="*/ 2 w 241"/>
                <a:gd name="T53" fmla="*/ 140 h 239"/>
                <a:gd name="T54" fmla="*/ 0 w 241"/>
                <a:gd name="T55" fmla="*/ 126 h 239"/>
                <a:gd name="T56" fmla="*/ 0 w 241"/>
                <a:gd name="T57" fmla="*/ 113 h 239"/>
                <a:gd name="T58" fmla="*/ 1 w 241"/>
                <a:gd name="T59" fmla="*/ 100 h 239"/>
                <a:gd name="T60" fmla="*/ 4 w 241"/>
                <a:gd name="T61" fmla="*/ 88 h 239"/>
                <a:gd name="T62" fmla="*/ 9 w 241"/>
                <a:gd name="T63" fmla="*/ 75 h 239"/>
                <a:gd name="T64" fmla="*/ 14 w 241"/>
                <a:gd name="T65" fmla="*/ 63 h 239"/>
                <a:gd name="T66" fmla="*/ 21 w 241"/>
                <a:gd name="T67" fmla="*/ 52 h 239"/>
                <a:gd name="T68" fmla="*/ 29 w 241"/>
                <a:gd name="T69" fmla="*/ 41 h 239"/>
                <a:gd name="T70" fmla="*/ 38 w 241"/>
                <a:gd name="T71" fmla="*/ 32 h 239"/>
                <a:gd name="T72" fmla="*/ 48 w 241"/>
                <a:gd name="T73" fmla="*/ 23 h 239"/>
                <a:gd name="T74" fmla="*/ 59 w 241"/>
                <a:gd name="T75" fmla="*/ 16 h 239"/>
                <a:gd name="T76" fmla="*/ 72 w 241"/>
                <a:gd name="T77" fmla="*/ 10 h 239"/>
                <a:gd name="T78" fmla="*/ 84 w 241"/>
                <a:gd name="T79" fmla="*/ 5 h 239"/>
                <a:gd name="T80" fmla="*/ 97 w 241"/>
                <a:gd name="T81" fmla="*/ 2 h 239"/>
                <a:gd name="T82" fmla="*/ 110 w 241"/>
                <a:gd name="T83" fmla="*/ 0 h 239"/>
                <a:gd name="T84" fmla="*/ 123 w 241"/>
                <a:gd name="T85" fmla="*/ 0 h 239"/>
                <a:gd name="T86" fmla="*/ 137 w 241"/>
                <a:gd name="T87" fmla="*/ 1 h 239"/>
                <a:gd name="T88" fmla="*/ 150 w 241"/>
                <a:gd name="T89" fmla="*/ 3 h 239"/>
                <a:gd name="T90" fmla="*/ 163 w 241"/>
                <a:gd name="T91" fmla="*/ 7 h 239"/>
                <a:gd name="T92" fmla="*/ 175 w 241"/>
                <a:gd name="T93" fmla="*/ 12 h 239"/>
                <a:gd name="T94" fmla="*/ 186 w 241"/>
                <a:gd name="T95" fmla="*/ 18 h 239"/>
                <a:gd name="T96" fmla="*/ 197 w 241"/>
                <a:gd name="T97" fmla="*/ 26 h 239"/>
                <a:gd name="T98" fmla="*/ 206 w 241"/>
                <a:gd name="T99" fmla="*/ 35 h 239"/>
                <a:gd name="T100" fmla="*/ 215 w 241"/>
                <a:gd name="T101" fmla="*/ 45 h 239"/>
                <a:gd name="T102" fmla="*/ 223 w 241"/>
                <a:gd name="T103" fmla="*/ 56 h 239"/>
                <a:gd name="T104" fmla="*/ 230 w 241"/>
                <a:gd name="T105" fmla="*/ 69 h 239"/>
                <a:gd name="T106" fmla="*/ 235 w 241"/>
                <a:gd name="T107" fmla="*/ 81 h 239"/>
                <a:gd name="T108" fmla="*/ 238 w 241"/>
                <a:gd name="T109" fmla="*/ 93 h 239"/>
                <a:gd name="T110" fmla="*/ 240 w 241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41" y="126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3" y="161"/>
                  </a:lnTo>
                  <a:lnTo>
                    <a:pt x="233" y="162"/>
                  </a:lnTo>
                  <a:lnTo>
                    <a:pt x="232" y="163"/>
                  </a:lnTo>
                  <a:lnTo>
                    <a:pt x="232" y="165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4" y="180"/>
                  </a:lnTo>
                  <a:lnTo>
                    <a:pt x="224" y="181"/>
                  </a:lnTo>
                  <a:lnTo>
                    <a:pt x="223" y="182"/>
                  </a:lnTo>
                  <a:lnTo>
                    <a:pt x="222" y="183"/>
                  </a:lnTo>
                  <a:lnTo>
                    <a:pt x="222" y="184"/>
                  </a:lnTo>
                  <a:lnTo>
                    <a:pt x="221" y="185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5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6" y="203"/>
                  </a:lnTo>
                  <a:lnTo>
                    <a:pt x="206" y="204"/>
                  </a:lnTo>
                  <a:lnTo>
                    <a:pt x="205" y="204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7" y="212"/>
                  </a:lnTo>
                  <a:lnTo>
                    <a:pt x="196" y="212"/>
                  </a:lnTo>
                  <a:lnTo>
                    <a:pt x="195" y="213"/>
                  </a:lnTo>
                  <a:lnTo>
                    <a:pt x="194" y="214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79" y="223"/>
                  </a:lnTo>
                  <a:lnTo>
                    <a:pt x="178" y="224"/>
                  </a:lnTo>
                  <a:lnTo>
                    <a:pt x="177" y="224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0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1" y="232"/>
                  </a:lnTo>
                  <a:lnTo>
                    <a:pt x="159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2" y="234"/>
                  </a:lnTo>
                  <a:lnTo>
                    <a:pt x="151" y="234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8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7" y="234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79" y="232"/>
                  </a:lnTo>
                  <a:lnTo>
                    <a:pt x="78" y="231"/>
                  </a:lnTo>
                  <a:lnTo>
                    <a:pt x="77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1" y="223"/>
                  </a:lnTo>
                  <a:lnTo>
                    <a:pt x="59" y="222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4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6" y="181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7" y="162"/>
                  </a:lnTo>
                  <a:lnTo>
                    <a:pt x="7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5"/>
                  </a:lnTo>
                  <a:lnTo>
                    <a:pt x="5" y="154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7" y="77"/>
                  </a:lnTo>
                  <a:lnTo>
                    <a:pt x="7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7"/>
                  </a:lnTo>
                  <a:lnTo>
                    <a:pt x="24" y="46"/>
                  </a:lnTo>
                  <a:lnTo>
                    <a:pt x="25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6"/>
                  </a:lnTo>
                  <a:lnTo>
                    <a:pt x="161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79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8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4"/>
                  </a:lnTo>
                  <a:lnTo>
                    <a:pt x="206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5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2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29" y="66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5"/>
                  </a:lnTo>
                  <a:lnTo>
                    <a:pt x="233" y="76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5"/>
                  </a:lnTo>
                  <a:lnTo>
                    <a:pt x="241" y="116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3" name="Oval 966"/>
            <p:cNvSpPr>
              <a:spLocks noChangeArrowheads="1"/>
            </p:cNvSpPr>
            <p:nvPr/>
          </p:nvSpPr>
          <p:spPr bwMode="auto">
            <a:xfrm>
              <a:off x="1659582" y="5238524"/>
              <a:ext cx="64014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4" name="Freeform 967"/>
            <p:cNvSpPr>
              <a:spLocks/>
            </p:cNvSpPr>
            <p:nvPr/>
          </p:nvSpPr>
          <p:spPr bwMode="auto">
            <a:xfrm>
              <a:off x="2328652" y="5238524"/>
              <a:ext cx="65767" cy="63476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4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7 w 242"/>
                <a:gd name="T19" fmla="*/ 226 h 239"/>
                <a:gd name="T20" fmla="*/ 165 w 242"/>
                <a:gd name="T21" fmla="*/ 231 h 239"/>
                <a:gd name="T22" fmla="*/ 152 w 242"/>
                <a:gd name="T23" fmla="*/ 234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5 w 242"/>
                <a:gd name="T51" fmla="*/ 152 h 239"/>
                <a:gd name="T52" fmla="*/ 3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2 w 242"/>
                <a:gd name="T59" fmla="*/ 100 h 239"/>
                <a:gd name="T60" fmla="*/ 5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2 w 242"/>
                <a:gd name="T67" fmla="*/ 52 h 239"/>
                <a:gd name="T68" fmla="*/ 30 w 242"/>
                <a:gd name="T69" fmla="*/ 41 h 239"/>
                <a:gd name="T70" fmla="*/ 39 w 242"/>
                <a:gd name="T71" fmla="*/ 32 h 239"/>
                <a:gd name="T72" fmla="*/ 49 w 242"/>
                <a:gd name="T73" fmla="*/ 23 h 239"/>
                <a:gd name="T74" fmla="*/ 60 w 242"/>
                <a:gd name="T75" fmla="*/ 16 h 239"/>
                <a:gd name="T76" fmla="*/ 72 w 242"/>
                <a:gd name="T77" fmla="*/ 10 h 239"/>
                <a:gd name="T78" fmla="*/ 85 w 242"/>
                <a:gd name="T79" fmla="*/ 5 h 239"/>
                <a:gd name="T80" fmla="*/ 98 w 242"/>
                <a:gd name="T81" fmla="*/ 2 h 239"/>
                <a:gd name="T82" fmla="*/ 111 w 242"/>
                <a:gd name="T83" fmla="*/ 0 h 239"/>
                <a:gd name="T84" fmla="*/ 124 w 242"/>
                <a:gd name="T85" fmla="*/ 0 h 239"/>
                <a:gd name="T86" fmla="*/ 138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6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3 h 239"/>
                <a:gd name="T110" fmla="*/ 241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4"/>
                  </a:lnTo>
                  <a:lnTo>
                    <a:pt x="239" y="145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0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2"/>
                  </a:lnTo>
                  <a:lnTo>
                    <a:pt x="230" y="173"/>
                  </a:lnTo>
                  <a:lnTo>
                    <a:pt x="229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1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6" y="230"/>
                  </a:lnTo>
                  <a:lnTo>
                    <a:pt x="165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9" y="233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0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1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6" y="233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60" y="222"/>
                  </a:lnTo>
                  <a:lnTo>
                    <a:pt x="59" y="222"/>
                  </a:lnTo>
                  <a:lnTo>
                    <a:pt x="58" y="221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1" y="199"/>
                  </a:lnTo>
                  <a:lnTo>
                    <a:pt x="30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4" y="174"/>
                  </a:lnTo>
                  <a:lnTo>
                    <a:pt x="13" y="173"/>
                  </a:lnTo>
                  <a:lnTo>
                    <a:pt x="13" y="172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3" y="144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3" y="140"/>
                  </a:lnTo>
                  <a:lnTo>
                    <a:pt x="2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3" y="16"/>
                  </a:lnTo>
                  <a:lnTo>
                    <a:pt x="184" y="16"/>
                  </a:lnTo>
                  <a:lnTo>
                    <a:pt x="185" y="17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3"/>
                  </a:lnTo>
                  <a:lnTo>
                    <a:pt x="195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20" y="50"/>
                  </a:lnTo>
                  <a:lnTo>
                    <a:pt x="220" y="51"/>
                  </a:lnTo>
                  <a:lnTo>
                    <a:pt x="221" y="52"/>
                  </a:lnTo>
                  <a:lnTo>
                    <a:pt x="222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9" y="64"/>
                  </a:lnTo>
                  <a:lnTo>
                    <a:pt x="230" y="65"/>
                  </a:lnTo>
                  <a:lnTo>
                    <a:pt x="230" y="66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2"/>
                  </a:lnTo>
                  <a:lnTo>
                    <a:pt x="239" y="93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5" name="Oval 968"/>
            <p:cNvSpPr>
              <a:spLocks noChangeArrowheads="1"/>
            </p:cNvSpPr>
            <p:nvPr/>
          </p:nvSpPr>
          <p:spPr bwMode="auto">
            <a:xfrm>
              <a:off x="2328652" y="5238524"/>
              <a:ext cx="65767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6" name="Freeform 969"/>
            <p:cNvSpPr>
              <a:spLocks/>
            </p:cNvSpPr>
            <p:nvPr/>
          </p:nvSpPr>
          <p:spPr bwMode="auto">
            <a:xfrm>
              <a:off x="2551383" y="5238524"/>
              <a:ext cx="63136" cy="63476"/>
            </a:xfrm>
            <a:custGeom>
              <a:avLst/>
              <a:gdLst>
                <a:gd name="T0" fmla="*/ 240 w 242"/>
                <a:gd name="T1" fmla="*/ 131 h 239"/>
                <a:gd name="T2" fmla="*/ 239 w 242"/>
                <a:gd name="T3" fmla="*/ 144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6 w 242"/>
                <a:gd name="T19" fmla="*/ 226 h 239"/>
                <a:gd name="T20" fmla="*/ 164 w 242"/>
                <a:gd name="T21" fmla="*/ 231 h 239"/>
                <a:gd name="T22" fmla="*/ 152 w 242"/>
                <a:gd name="T23" fmla="*/ 234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4 w 242"/>
                <a:gd name="T51" fmla="*/ 152 h 239"/>
                <a:gd name="T52" fmla="*/ 2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1 w 242"/>
                <a:gd name="T59" fmla="*/ 100 h 239"/>
                <a:gd name="T60" fmla="*/ 4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59 w 242"/>
                <a:gd name="T75" fmla="*/ 16 h 239"/>
                <a:gd name="T76" fmla="*/ 72 w 242"/>
                <a:gd name="T77" fmla="*/ 10 h 239"/>
                <a:gd name="T78" fmla="*/ 84 w 242"/>
                <a:gd name="T79" fmla="*/ 5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5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3 h 239"/>
                <a:gd name="T110" fmla="*/ 240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1" y="185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4" y="214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7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59" y="222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29" y="66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7" name="Oval 970"/>
            <p:cNvSpPr>
              <a:spLocks noChangeArrowheads="1"/>
            </p:cNvSpPr>
            <p:nvPr/>
          </p:nvSpPr>
          <p:spPr bwMode="auto">
            <a:xfrm>
              <a:off x="2551383" y="5238524"/>
              <a:ext cx="63136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8" name="Freeform 971"/>
            <p:cNvSpPr>
              <a:spLocks/>
            </p:cNvSpPr>
            <p:nvPr/>
          </p:nvSpPr>
          <p:spPr bwMode="auto">
            <a:xfrm>
              <a:off x="2774991" y="5238524"/>
              <a:ext cx="64014" cy="63476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4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1 h 239"/>
                <a:gd name="T22" fmla="*/ 152 w 242"/>
                <a:gd name="T23" fmla="*/ 234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5 w 242"/>
                <a:gd name="T51" fmla="*/ 152 h 239"/>
                <a:gd name="T52" fmla="*/ 3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2 w 242"/>
                <a:gd name="T67" fmla="*/ 52 h 239"/>
                <a:gd name="T68" fmla="*/ 30 w 242"/>
                <a:gd name="T69" fmla="*/ 41 h 239"/>
                <a:gd name="T70" fmla="*/ 39 w 242"/>
                <a:gd name="T71" fmla="*/ 32 h 239"/>
                <a:gd name="T72" fmla="*/ 49 w 242"/>
                <a:gd name="T73" fmla="*/ 23 h 239"/>
                <a:gd name="T74" fmla="*/ 60 w 242"/>
                <a:gd name="T75" fmla="*/ 16 h 239"/>
                <a:gd name="T76" fmla="*/ 72 w 242"/>
                <a:gd name="T77" fmla="*/ 10 h 239"/>
                <a:gd name="T78" fmla="*/ 85 w 242"/>
                <a:gd name="T79" fmla="*/ 5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6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3 h 239"/>
                <a:gd name="T110" fmla="*/ 241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4"/>
                  </a:lnTo>
                  <a:lnTo>
                    <a:pt x="239" y="145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0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2"/>
                  </a:lnTo>
                  <a:lnTo>
                    <a:pt x="230" y="173"/>
                  </a:lnTo>
                  <a:lnTo>
                    <a:pt x="229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1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6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9" y="233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6" y="233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60" y="222"/>
                  </a:lnTo>
                  <a:lnTo>
                    <a:pt x="59" y="222"/>
                  </a:lnTo>
                  <a:lnTo>
                    <a:pt x="58" y="221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1" y="199"/>
                  </a:lnTo>
                  <a:lnTo>
                    <a:pt x="30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4" y="174"/>
                  </a:lnTo>
                  <a:lnTo>
                    <a:pt x="13" y="173"/>
                  </a:lnTo>
                  <a:lnTo>
                    <a:pt x="13" y="172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3" y="144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3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4" y="16"/>
                  </a:lnTo>
                  <a:lnTo>
                    <a:pt x="185" y="17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3"/>
                  </a:lnTo>
                  <a:lnTo>
                    <a:pt x="195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20" y="50"/>
                  </a:lnTo>
                  <a:lnTo>
                    <a:pt x="220" y="51"/>
                  </a:lnTo>
                  <a:lnTo>
                    <a:pt x="221" y="52"/>
                  </a:lnTo>
                  <a:lnTo>
                    <a:pt x="222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9" y="64"/>
                  </a:lnTo>
                  <a:lnTo>
                    <a:pt x="230" y="65"/>
                  </a:lnTo>
                  <a:lnTo>
                    <a:pt x="230" y="66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2"/>
                  </a:lnTo>
                  <a:lnTo>
                    <a:pt x="239" y="93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19" name="Oval 972"/>
            <p:cNvSpPr>
              <a:spLocks noChangeArrowheads="1"/>
            </p:cNvSpPr>
            <p:nvPr/>
          </p:nvSpPr>
          <p:spPr bwMode="auto">
            <a:xfrm>
              <a:off x="2774991" y="5238524"/>
              <a:ext cx="64014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0" name="Freeform 973"/>
            <p:cNvSpPr>
              <a:spLocks/>
            </p:cNvSpPr>
            <p:nvPr/>
          </p:nvSpPr>
          <p:spPr bwMode="auto">
            <a:xfrm>
              <a:off x="2031385" y="5181884"/>
              <a:ext cx="65767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7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5 w 242"/>
                <a:gd name="T21" fmla="*/ 232 h 239"/>
                <a:gd name="T22" fmla="*/ 152 w 242"/>
                <a:gd name="T23" fmla="*/ 235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4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3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2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30 w 242"/>
                <a:gd name="T69" fmla="*/ 41 h 239"/>
                <a:gd name="T70" fmla="*/ 39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5 w 242"/>
                <a:gd name="T79" fmla="*/ 6 h 239"/>
                <a:gd name="T80" fmla="*/ 98 w 242"/>
                <a:gd name="T81" fmla="*/ 2 h 239"/>
                <a:gd name="T82" fmla="*/ 111 w 242"/>
                <a:gd name="T83" fmla="*/ 0 h 239"/>
                <a:gd name="T84" fmla="*/ 124 w 242"/>
                <a:gd name="T85" fmla="*/ 0 h 239"/>
                <a:gd name="T86" fmla="*/ 138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7" y="155"/>
                  </a:lnTo>
                  <a:lnTo>
                    <a:pt x="237" y="156"/>
                  </a:lnTo>
                  <a:lnTo>
                    <a:pt x="237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8" y="176"/>
                  </a:lnTo>
                  <a:lnTo>
                    <a:pt x="228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89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09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0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1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4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5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7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0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7" y="83"/>
                  </a:lnTo>
                  <a:lnTo>
                    <a:pt x="237" y="84"/>
                  </a:lnTo>
                  <a:lnTo>
                    <a:pt x="237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1" name="Oval 974"/>
            <p:cNvSpPr>
              <a:spLocks noChangeArrowheads="1"/>
            </p:cNvSpPr>
            <p:nvPr/>
          </p:nvSpPr>
          <p:spPr bwMode="auto">
            <a:xfrm>
              <a:off x="2031385" y="5181884"/>
              <a:ext cx="65767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2" name="Freeform 975"/>
            <p:cNvSpPr>
              <a:spLocks/>
            </p:cNvSpPr>
            <p:nvPr/>
          </p:nvSpPr>
          <p:spPr bwMode="auto">
            <a:xfrm>
              <a:off x="2256747" y="5177978"/>
              <a:ext cx="62259" cy="63476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7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5 w 242"/>
                <a:gd name="T21" fmla="*/ 232 h 240"/>
                <a:gd name="T22" fmla="*/ 152 w 242"/>
                <a:gd name="T23" fmla="*/ 235 h 240"/>
                <a:gd name="T24" fmla="*/ 139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7 h 240"/>
                <a:gd name="T32" fmla="*/ 86 w 242"/>
                <a:gd name="T33" fmla="*/ 234 h 240"/>
                <a:gd name="T34" fmla="*/ 74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40 w 242"/>
                <a:gd name="T41" fmla="*/ 209 h 240"/>
                <a:gd name="T42" fmla="*/ 31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3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2 w 242"/>
                <a:gd name="T59" fmla="*/ 101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2 w 242"/>
                <a:gd name="T67" fmla="*/ 53 h 240"/>
                <a:gd name="T68" fmla="*/ 30 w 242"/>
                <a:gd name="T69" fmla="*/ 42 h 240"/>
                <a:gd name="T70" fmla="*/ 39 w 242"/>
                <a:gd name="T71" fmla="*/ 33 h 240"/>
                <a:gd name="T72" fmla="*/ 49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5 w 242"/>
                <a:gd name="T79" fmla="*/ 6 h 240"/>
                <a:gd name="T80" fmla="*/ 98 w 242"/>
                <a:gd name="T81" fmla="*/ 3 h 240"/>
                <a:gd name="T82" fmla="*/ 111 w 242"/>
                <a:gd name="T83" fmla="*/ 0 h 240"/>
                <a:gd name="T84" fmla="*/ 124 w 242"/>
                <a:gd name="T85" fmla="*/ 0 h 240"/>
                <a:gd name="T86" fmla="*/ 138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6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9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50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7" y="155"/>
                  </a:lnTo>
                  <a:lnTo>
                    <a:pt x="237" y="156"/>
                  </a:lnTo>
                  <a:lnTo>
                    <a:pt x="237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8" y="176"/>
                  </a:lnTo>
                  <a:lnTo>
                    <a:pt x="228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200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9"/>
                  </a:lnTo>
                  <a:lnTo>
                    <a:pt x="202" y="210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9" y="239"/>
                  </a:lnTo>
                  <a:lnTo>
                    <a:pt x="138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9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2" y="239"/>
                  </a:lnTo>
                  <a:lnTo>
                    <a:pt x="101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4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5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1"/>
                  </a:lnTo>
                  <a:lnTo>
                    <a:pt x="54" y="220"/>
                  </a:lnTo>
                  <a:lnTo>
                    <a:pt x="53" y="219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7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0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3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2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8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7" y="83"/>
                  </a:lnTo>
                  <a:lnTo>
                    <a:pt x="237" y="84"/>
                  </a:lnTo>
                  <a:lnTo>
                    <a:pt x="237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1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3" name="Oval 976"/>
            <p:cNvSpPr>
              <a:spLocks noChangeArrowheads="1"/>
            </p:cNvSpPr>
            <p:nvPr/>
          </p:nvSpPr>
          <p:spPr bwMode="auto">
            <a:xfrm>
              <a:off x="2256747" y="5177978"/>
              <a:ext cx="62259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4" name="Freeform 977"/>
            <p:cNvSpPr>
              <a:spLocks/>
            </p:cNvSpPr>
            <p:nvPr/>
          </p:nvSpPr>
          <p:spPr bwMode="auto">
            <a:xfrm>
              <a:off x="2256747" y="5177978"/>
              <a:ext cx="62259" cy="63476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7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5 w 242"/>
                <a:gd name="T21" fmla="*/ 232 h 240"/>
                <a:gd name="T22" fmla="*/ 152 w 242"/>
                <a:gd name="T23" fmla="*/ 235 h 240"/>
                <a:gd name="T24" fmla="*/ 139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7 h 240"/>
                <a:gd name="T32" fmla="*/ 86 w 242"/>
                <a:gd name="T33" fmla="*/ 234 h 240"/>
                <a:gd name="T34" fmla="*/ 74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40 w 242"/>
                <a:gd name="T41" fmla="*/ 209 h 240"/>
                <a:gd name="T42" fmla="*/ 31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3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2 w 242"/>
                <a:gd name="T59" fmla="*/ 101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2 w 242"/>
                <a:gd name="T67" fmla="*/ 53 h 240"/>
                <a:gd name="T68" fmla="*/ 30 w 242"/>
                <a:gd name="T69" fmla="*/ 42 h 240"/>
                <a:gd name="T70" fmla="*/ 39 w 242"/>
                <a:gd name="T71" fmla="*/ 33 h 240"/>
                <a:gd name="T72" fmla="*/ 49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5 w 242"/>
                <a:gd name="T79" fmla="*/ 6 h 240"/>
                <a:gd name="T80" fmla="*/ 98 w 242"/>
                <a:gd name="T81" fmla="*/ 3 h 240"/>
                <a:gd name="T82" fmla="*/ 111 w 242"/>
                <a:gd name="T83" fmla="*/ 0 h 240"/>
                <a:gd name="T84" fmla="*/ 124 w 242"/>
                <a:gd name="T85" fmla="*/ 0 h 240"/>
                <a:gd name="T86" fmla="*/ 138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6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9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50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7" y="155"/>
                  </a:lnTo>
                  <a:lnTo>
                    <a:pt x="237" y="156"/>
                  </a:lnTo>
                  <a:lnTo>
                    <a:pt x="237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8" y="176"/>
                  </a:lnTo>
                  <a:lnTo>
                    <a:pt x="228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200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9"/>
                  </a:lnTo>
                  <a:lnTo>
                    <a:pt x="202" y="210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9" y="239"/>
                  </a:lnTo>
                  <a:lnTo>
                    <a:pt x="138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9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1" y="240"/>
                  </a:lnTo>
                  <a:lnTo>
                    <a:pt x="110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2" y="239"/>
                  </a:lnTo>
                  <a:lnTo>
                    <a:pt x="101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4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5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1"/>
                  </a:lnTo>
                  <a:lnTo>
                    <a:pt x="54" y="220"/>
                  </a:lnTo>
                  <a:lnTo>
                    <a:pt x="53" y="219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7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0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0" y="42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3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2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8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7" y="83"/>
                  </a:lnTo>
                  <a:lnTo>
                    <a:pt x="237" y="84"/>
                  </a:lnTo>
                  <a:lnTo>
                    <a:pt x="237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1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5" name="Oval 978"/>
            <p:cNvSpPr>
              <a:spLocks noChangeArrowheads="1"/>
            </p:cNvSpPr>
            <p:nvPr/>
          </p:nvSpPr>
          <p:spPr bwMode="auto">
            <a:xfrm>
              <a:off x="2256747" y="5177978"/>
              <a:ext cx="62259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6" name="Freeform 979"/>
            <p:cNvSpPr>
              <a:spLocks/>
            </p:cNvSpPr>
            <p:nvPr/>
          </p:nvSpPr>
          <p:spPr bwMode="auto">
            <a:xfrm>
              <a:off x="1808654" y="5181884"/>
              <a:ext cx="63136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5 w 242"/>
                <a:gd name="T21" fmla="*/ 232 h 239"/>
                <a:gd name="T22" fmla="*/ 152 w 242"/>
                <a:gd name="T23" fmla="*/ 235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3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2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30 w 242"/>
                <a:gd name="T69" fmla="*/ 41 h 239"/>
                <a:gd name="T70" fmla="*/ 39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5 w 242"/>
                <a:gd name="T79" fmla="*/ 6 h 239"/>
                <a:gd name="T80" fmla="*/ 98 w 242"/>
                <a:gd name="T81" fmla="*/ 2 h 239"/>
                <a:gd name="T82" fmla="*/ 111 w 242"/>
                <a:gd name="T83" fmla="*/ 0 h 239"/>
                <a:gd name="T84" fmla="*/ 124 w 242"/>
                <a:gd name="T85" fmla="*/ 0 h 239"/>
                <a:gd name="T86" fmla="*/ 138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89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09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0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1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0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7" name="Oval 980"/>
            <p:cNvSpPr>
              <a:spLocks noChangeArrowheads="1"/>
            </p:cNvSpPr>
            <p:nvPr/>
          </p:nvSpPr>
          <p:spPr bwMode="auto">
            <a:xfrm>
              <a:off x="1808654" y="5181884"/>
              <a:ext cx="63136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8" name="Freeform 981"/>
            <p:cNvSpPr>
              <a:spLocks/>
            </p:cNvSpPr>
            <p:nvPr/>
          </p:nvSpPr>
          <p:spPr bwMode="auto">
            <a:xfrm>
              <a:off x="2477724" y="5181884"/>
              <a:ext cx="64013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5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29" name="Oval 982"/>
            <p:cNvSpPr>
              <a:spLocks noChangeArrowheads="1"/>
            </p:cNvSpPr>
            <p:nvPr/>
          </p:nvSpPr>
          <p:spPr bwMode="auto">
            <a:xfrm>
              <a:off x="2477724" y="5181884"/>
              <a:ext cx="64013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0" name="Freeform 983"/>
            <p:cNvSpPr>
              <a:spLocks/>
            </p:cNvSpPr>
            <p:nvPr/>
          </p:nvSpPr>
          <p:spPr bwMode="auto">
            <a:xfrm>
              <a:off x="2702209" y="5181884"/>
              <a:ext cx="63136" cy="61523"/>
            </a:xfrm>
            <a:custGeom>
              <a:avLst/>
              <a:gdLst>
                <a:gd name="T0" fmla="*/ 240 w 241"/>
                <a:gd name="T1" fmla="*/ 131 h 239"/>
                <a:gd name="T2" fmla="*/ 239 w 241"/>
                <a:gd name="T3" fmla="*/ 145 h 239"/>
                <a:gd name="T4" fmla="*/ 236 w 241"/>
                <a:gd name="T5" fmla="*/ 157 h 239"/>
                <a:gd name="T6" fmla="*/ 230 w 241"/>
                <a:gd name="T7" fmla="*/ 169 h 239"/>
                <a:gd name="T8" fmla="*/ 224 w 241"/>
                <a:gd name="T9" fmla="*/ 182 h 239"/>
                <a:gd name="T10" fmla="*/ 217 w 241"/>
                <a:gd name="T11" fmla="*/ 193 h 239"/>
                <a:gd name="T12" fmla="*/ 208 w 241"/>
                <a:gd name="T13" fmla="*/ 203 h 239"/>
                <a:gd name="T14" fmla="*/ 199 w 241"/>
                <a:gd name="T15" fmla="*/ 212 h 239"/>
                <a:gd name="T16" fmla="*/ 187 w 241"/>
                <a:gd name="T17" fmla="*/ 219 h 239"/>
                <a:gd name="T18" fmla="*/ 176 w 241"/>
                <a:gd name="T19" fmla="*/ 226 h 239"/>
                <a:gd name="T20" fmla="*/ 164 w 241"/>
                <a:gd name="T21" fmla="*/ 232 h 239"/>
                <a:gd name="T22" fmla="*/ 151 w 241"/>
                <a:gd name="T23" fmla="*/ 235 h 239"/>
                <a:gd name="T24" fmla="*/ 138 w 241"/>
                <a:gd name="T25" fmla="*/ 238 h 239"/>
                <a:gd name="T26" fmla="*/ 124 w 241"/>
                <a:gd name="T27" fmla="*/ 239 h 239"/>
                <a:gd name="T28" fmla="*/ 112 w 241"/>
                <a:gd name="T29" fmla="*/ 239 h 239"/>
                <a:gd name="T30" fmla="*/ 99 w 241"/>
                <a:gd name="T31" fmla="*/ 237 h 239"/>
                <a:gd name="T32" fmla="*/ 85 w 241"/>
                <a:gd name="T33" fmla="*/ 234 h 239"/>
                <a:gd name="T34" fmla="*/ 73 w 241"/>
                <a:gd name="T35" fmla="*/ 229 h 239"/>
                <a:gd name="T36" fmla="*/ 61 w 241"/>
                <a:gd name="T37" fmla="*/ 224 h 239"/>
                <a:gd name="T38" fmla="*/ 50 w 241"/>
                <a:gd name="T39" fmla="*/ 217 h 239"/>
                <a:gd name="T40" fmla="*/ 39 w 241"/>
                <a:gd name="T41" fmla="*/ 208 h 239"/>
                <a:gd name="T42" fmla="*/ 30 w 241"/>
                <a:gd name="T43" fmla="*/ 199 h 239"/>
                <a:gd name="T44" fmla="*/ 22 w 241"/>
                <a:gd name="T45" fmla="*/ 188 h 239"/>
                <a:gd name="T46" fmla="*/ 14 w 241"/>
                <a:gd name="T47" fmla="*/ 177 h 239"/>
                <a:gd name="T48" fmla="*/ 9 w 241"/>
                <a:gd name="T49" fmla="*/ 166 h 239"/>
                <a:gd name="T50" fmla="*/ 4 w 241"/>
                <a:gd name="T51" fmla="*/ 153 h 239"/>
                <a:gd name="T52" fmla="*/ 2 w 241"/>
                <a:gd name="T53" fmla="*/ 140 h 239"/>
                <a:gd name="T54" fmla="*/ 0 w 241"/>
                <a:gd name="T55" fmla="*/ 127 h 239"/>
                <a:gd name="T56" fmla="*/ 0 w 241"/>
                <a:gd name="T57" fmla="*/ 114 h 239"/>
                <a:gd name="T58" fmla="*/ 1 w 241"/>
                <a:gd name="T59" fmla="*/ 100 h 239"/>
                <a:gd name="T60" fmla="*/ 4 w 241"/>
                <a:gd name="T61" fmla="*/ 88 h 239"/>
                <a:gd name="T62" fmla="*/ 9 w 241"/>
                <a:gd name="T63" fmla="*/ 76 h 239"/>
                <a:gd name="T64" fmla="*/ 14 w 241"/>
                <a:gd name="T65" fmla="*/ 64 h 239"/>
                <a:gd name="T66" fmla="*/ 21 w 241"/>
                <a:gd name="T67" fmla="*/ 52 h 239"/>
                <a:gd name="T68" fmla="*/ 29 w 241"/>
                <a:gd name="T69" fmla="*/ 41 h 239"/>
                <a:gd name="T70" fmla="*/ 38 w 241"/>
                <a:gd name="T71" fmla="*/ 32 h 239"/>
                <a:gd name="T72" fmla="*/ 48 w 241"/>
                <a:gd name="T73" fmla="*/ 24 h 239"/>
                <a:gd name="T74" fmla="*/ 59 w 241"/>
                <a:gd name="T75" fmla="*/ 17 h 239"/>
                <a:gd name="T76" fmla="*/ 72 w 241"/>
                <a:gd name="T77" fmla="*/ 10 h 239"/>
                <a:gd name="T78" fmla="*/ 84 w 241"/>
                <a:gd name="T79" fmla="*/ 6 h 239"/>
                <a:gd name="T80" fmla="*/ 97 w 241"/>
                <a:gd name="T81" fmla="*/ 2 h 239"/>
                <a:gd name="T82" fmla="*/ 110 w 241"/>
                <a:gd name="T83" fmla="*/ 0 h 239"/>
                <a:gd name="T84" fmla="*/ 123 w 241"/>
                <a:gd name="T85" fmla="*/ 0 h 239"/>
                <a:gd name="T86" fmla="*/ 137 w 241"/>
                <a:gd name="T87" fmla="*/ 1 h 239"/>
                <a:gd name="T88" fmla="*/ 150 w 241"/>
                <a:gd name="T89" fmla="*/ 3 h 239"/>
                <a:gd name="T90" fmla="*/ 163 w 241"/>
                <a:gd name="T91" fmla="*/ 8 h 239"/>
                <a:gd name="T92" fmla="*/ 175 w 241"/>
                <a:gd name="T93" fmla="*/ 12 h 239"/>
                <a:gd name="T94" fmla="*/ 186 w 241"/>
                <a:gd name="T95" fmla="*/ 19 h 239"/>
                <a:gd name="T96" fmla="*/ 197 w 241"/>
                <a:gd name="T97" fmla="*/ 27 h 239"/>
                <a:gd name="T98" fmla="*/ 206 w 241"/>
                <a:gd name="T99" fmla="*/ 36 h 239"/>
                <a:gd name="T100" fmla="*/ 215 w 241"/>
                <a:gd name="T101" fmla="*/ 46 h 239"/>
                <a:gd name="T102" fmla="*/ 223 w 241"/>
                <a:gd name="T103" fmla="*/ 57 h 239"/>
                <a:gd name="T104" fmla="*/ 230 w 241"/>
                <a:gd name="T105" fmla="*/ 69 h 239"/>
                <a:gd name="T106" fmla="*/ 235 w 241"/>
                <a:gd name="T107" fmla="*/ 81 h 239"/>
                <a:gd name="T108" fmla="*/ 238 w 241"/>
                <a:gd name="T109" fmla="*/ 94 h 239"/>
                <a:gd name="T110" fmla="*/ 240 w 241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4" y="180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19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1" name="Oval 984"/>
            <p:cNvSpPr>
              <a:spLocks noChangeArrowheads="1"/>
            </p:cNvSpPr>
            <p:nvPr/>
          </p:nvSpPr>
          <p:spPr bwMode="auto">
            <a:xfrm>
              <a:off x="2702209" y="5181884"/>
              <a:ext cx="63136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2" name="Freeform 985"/>
            <p:cNvSpPr>
              <a:spLocks/>
            </p:cNvSpPr>
            <p:nvPr/>
          </p:nvSpPr>
          <p:spPr bwMode="auto">
            <a:xfrm>
              <a:off x="2923187" y="5181884"/>
              <a:ext cx="64890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5 w 242"/>
                <a:gd name="T21" fmla="*/ 232 h 239"/>
                <a:gd name="T22" fmla="*/ 152 w 242"/>
                <a:gd name="T23" fmla="*/ 235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3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2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30 w 242"/>
                <a:gd name="T69" fmla="*/ 41 h 239"/>
                <a:gd name="T70" fmla="*/ 39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5 w 242"/>
                <a:gd name="T79" fmla="*/ 6 h 239"/>
                <a:gd name="T80" fmla="*/ 98 w 242"/>
                <a:gd name="T81" fmla="*/ 2 h 239"/>
                <a:gd name="T82" fmla="*/ 111 w 242"/>
                <a:gd name="T83" fmla="*/ 0 h 239"/>
                <a:gd name="T84" fmla="*/ 124 w 242"/>
                <a:gd name="T85" fmla="*/ 0 h 239"/>
                <a:gd name="T86" fmla="*/ 138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8" y="176"/>
                  </a:lnTo>
                  <a:lnTo>
                    <a:pt x="228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89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09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0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1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7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0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8" y="62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3" name="Oval 986"/>
            <p:cNvSpPr>
              <a:spLocks noChangeArrowheads="1"/>
            </p:cNvSpPr>
            <p:nvPr/>
          </p:nvSpPr>
          <p:spPr bwMode="auto">
            <a:xfrm>
              <a:off x="2923187" y="5181884"/>
              <a:ext cx="64890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34" name="Line 987"/>
            <p:cNvSpPr>
              <a:spLocks noChangeShapeType="1"/>
            </p:cNvSpPr>
            <p:nvPr/>
          </p:nvSpPr>
          <p:spPr bwMode="auto">
            <a:xfrm flipH="1">
              <a:off x="2836545" y="5226050"/>
              <a:ext cx="88900" cy="3683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5" name="Line 988"/>
            <p:cNvSpPr>
              <a:spLocks noChangeShapeType="1"/>
            </p:cNvSpPr>
            <p:nvPr/>
          </p:nvSpPr>
          <p:spPr bwMode="auto">
            <a:xfrm flipH="1">
              <a:off x="2613025" y="5224780"/>
              <a:ext cx="90170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6" name="Line 989"/>
            <p:cNvSpPr>
              <a:spLocks noChangeShapeType="1"/>
            </p:cNvSpPr>
            <p:nvPr/>
          </p:nvSpPr>
          <p:spPr bwMode="auto">
            <a:xfrm>
              <a:off x="2757170" y="5234305"/>
              <a:ext cx="22225" cy="1587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" name="Line 990"/>
            <p:cNvSpPr>
              <a:spLocks noChangeShapeType="1"/>
            </p:cNvSpPr>
            <p:nvPr/>
          </p:nvSpPr>
          <p:spPr bwMode="auto">
            <a:xfrm>
              <a:off x="2533650" y="5234305"/>
              <a:ext cx="23495" cy="171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" name="Line 991"/>
            <p:cNvSpPr>
              <a:spLocks noChangeShapeType="1"/>
            </p:cNvSpPr>
            <p:nvPr/>
          </p:nvSpPr>
          <p:spPr bwMode="auto">
            <a:xfrm flipV="1">
              <a:off x="2392045" y="5226050"/>
              <a:ext cx="87630" cy="3683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9" name="Line 992"/>
            <p:cNvSpPr>
              <a:spLocks noChangeShapeType="1"/>
            </p:cNvSpPr>
            <p:nvPr/>
          </p:nvSpPr>
          <p:spPr bwMode="auto">
            <a:xfrm>
              <a:off x="2311400" y="5231130"/>
              <a:ext cx="23495" cy="222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0" name="Line 993"/>
            <p:cNvSpPr>
              <a:spLocks noChangeShapeType="1"/>
            </p:cNvSpPr>
            <p:nvPr/>
          </p:nvSpPr>
          <p:spPr bwMode="auto">
            <a:xfrm flipH="1">
              <a:off x="2169795" y="5224780"/>
              <a:ext cx="87630" cy="330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1" name="Line 994"/>
            <p:cNvSpPr>
              <a:spLocks noChangeShapeType="1"/>
            </p:cNvSpPr>
            <p:nvPr/>
          </p:nvSpPr>
          <p:spPr bwMode="auto">
            <a:xfrm>
              <a:off x="2087245" y="5234305"/>
              <a:ext cx="27305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2" name="Line 995"/>
            <p:cNvSpPr>
              <a:spLocks noChangeShapeType="1"/>
            </p:cNvSpPr>
            <p:nvPr/>
          </p:nvSpPr>
          <p:spPr bwMode="auto">
            <a:xfrm flipH="1">
              <a:off x="1949450" y="5226050"/>
              <a:ext cx="83820" cy="336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3" name="Line 996"/>
            <p:cNvSpPr>
              <a:spLocks noChangeShapeType="1"/>
            </p:cNvSpPr>
            <p:nvPr/>
          </p:nvSpPr>
          <p:spPr bwMode="auto">
            <a:xfrm>
              <a:off x="1864995" y="5234305"/>
              <a:ext cx="22225" cy="171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4" name="Line 997"/>
            <p:cNvSpPr>
              <a:spLocks noChangeShapeType="1"/>
            </p:cNvSpPr>
            <p:nvPr/>
          </p:nvSpPr>
          <p:spPr bwMode="auto">
            <a:xfrm flipH="1">
              <a:off x="1724025" y="5226050"/>
              <a:ext cx="85725" cy="336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" name="Line 998"/>
            <p:cNvSpPr>
              <a:spLocks noChangeShapeType="1"/>
            </p:cNvSpPr>
            <p:nvPr/>
          </p:nvSpPr>
          <p:spPr bwMode="auto">
            <a:xfrm>
              <a:off x="1690370" y="5304155"/>
              <a:ext cx="1905" cy="1092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" name="Line 999"/>
            <p:cNvSpPr>
              <a:spLocks noChangeShapeType="1"/>
            </p:cNvSpPr>
            <p:nvPr/>
          </p:nvSpPr>
          <p:spPr bwMode="auto">
            <a:xfrm>
              <a:off x="1914525" y="5304155"/>
              <a:ext cx="1270" cy="1111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7" name="Line 1000"/>
            <p:cNvSpPr>
              <a:spLocks noChangeShapeType="1"/>
            </p:cNvSpPr>
            <p:nvPr/>
          </p:nvSpPr>
          <p:spPr bwMode="auto">
            <a:xfrm>
              <a:off x="2139950" y="5299075"/>
              <a:ext cx="1270" cy="1098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" name="Line 1001"/>
            <p:cNvSpPr>
              <a:spLocks noChangeShapeType="1"/>
            </p:cNvSpPr>
            <p:nvPr/>
          </p:nvSpPr>
          <p:spPr bwMode="auto">
            <a:xfrm>
              <a:off x="2362200" y="5304155"/>
              <a:ext cx="1270" cy="1092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9" name="Line 1002"/>
            <p:cNvSpPr>
              <a:spLocks noChangeShapeType="1"/>
            </p:cNvSpPr>
            <p:nvPr/>
          </p:nvSpPr>
          <p:spPr bwMode="auto">
            <a:xfrm>
              <a:off x="2584450" y="5305425"/>
              <a:ext cx="1270" cy="1079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0" name="Line 1003"/>
            <p:cNvSpPr>
              <a:spLocks noChangeShapeType="1"/>
            </p:cNvSpPr>
            <p:nvPr/>
          </p:nvSpPr>
          <p:spPr bwMode="auto">
            <a:xfrm>
              <a:off x="2806700" y="5304155"/>
              <a:ext cx="1270" cy="1092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1" name="Line 1004"/>
            <p:cNvSpPr>
              <a:spLocks noChangeShapeType="1"/>
            </p:cNvSpPr>
            <p:nvPr/>
          </p:nvSpPr>
          <p:spPr bwMode="auto">
            <a:xfrm>
              <a:off x="2955925" y="5069205"/>
              <a:ext cx="1270" cy="11239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2" name="Line 1005"/>
            <p:cNvSpPr>
              <a:spLocks noChangeShapeType="1"/>
            </p:cNvSpPr>
            <p:nvPr/>
          </p:nvSpPr>
          <p:spPr bwMode="auto">
            <a:xfrm>
              <a:off x="2734945" y="5073650"/>
              <a:ext cx="1905" cy="1066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3" name="Line 1007"/>
            <p:cNvSpPr>
              <a:spLocks noChangeShapeType="1"/>
            </p:cNvSpPr>
            <p:nvPr/>
          </p:nvSpPr>
          <p:spPr bwMode="auto">
            <a:xfrm>
              <a:off x="2509738" y="5068888"/>
              <a:ext cx="1587" cy="1111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4" name="Line 1008"/>
            <p:cNvSpPr>
              <a:spLocks noChangeShapeType="1"/>
            </p:cNvSpPr>
            <p:nvPr/>
          </p:nvSpPr>
          <p:spPr bwMode="auto">
            <a:xfrm>
              <a:off x="2287512" y="5067300"/>
              <a:ext cx="1587" cy="1079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5" name="Line 1009"/>
            <p:cNvSpPr>
              <a:spLocks noChangeShapeType="1"/>
            </p:cNvSpPr>
            <p:nvPr/>
          </p:nvSpPr>
          <p:spPr bwMode="auto">
            <a:xfrm>
              <a:off x="2063699" y="5070475"/>
              <a:ext cx="1587" cy="1095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6" name="Line 1010"/>
            <p:cNvSpPr>
              <a:spLocks noChangeShapeType="1"/>
            </p:cNvSpPr>
            <p:nvPr/>
          </p:nvSpPr>
          <p:spPr bwMode="auto">
            <a:xfrm>
              <a:off x="1841472" y="5073650"/>
              <a:ext cx="1587" cy="10636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7" name="Freeform 1011"/>
            <p:cNvSpPr>
              <a:spLocks/>
            </p:cNvSpPr>
            <p:nvPr/>
          </p:nvSpPr>
          <p:spPr bwMode="auto">
            <a:xfrm>
              <a:off x="3000353" y="5238524"/>
              <a:ext cx="63136" cy="63476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4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1 h 239"/>
                <a:gd name="T22" fmla="*/ 152 w 242"/>
                <a:gd name="T23" fmla="*/ 234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5 w 242"/>
                <a:gd name="T51" fmla="*/ 152 h 239"/>
                <a:gd name="T52" fmla="*/ 3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2 w 242"/>
                <a:gd name="T67" fmla="*/ 52 h 239"/>
                <a:gd name="T68" fmla="*/ 30 w 242"/>
                <a:gd name="T69" fmla="*/ 41 h 239"/>
                <a:gd name="T70" fmla="*/ 39 w 242"/>
                <a:gd name="T71" fmla="*/ 32 h 239"/>
                <a:gd name="T72" fmla="*/ 49 w 242"/>
                <a:gd name="T73" fmla="*/ 23 h 239"/>
                <a:gd name="T74" fmla="*/ 60 w 242"/>
                <a:gd name="T75" fmla="*/ 16 h 239"/>
                <a:gd name="T76" fmla="*/ 72 w 242"/>
                <a:gd name="T77" fmla="*/ 10 h 239"/>
                <a:gd name="T78" fmla="*/ 85 w 242"/>
                <a:gd name="T79" fmla="*/ 5 h 239"/>
                <a:gd name="T80" fmla="*/ 98 w 242"/>
                <a:gd name="T81" fmla="*/ 2 h 239"/>
                <a:gd name="T82" fmla="*/ 111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6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3 h 239"/>
                <a:gd name="T110" fmla="*/ 241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4"/>
                  </a:lnTo>
                  <a:lnTo>
                    <a:pt x="239" y="145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0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2"/>
                  </a:lnTo>
                  <a:lnTo>
                    <a:pt x="230" y="173"/>
                  </a:lnTo>
                  <a:lnTo>
                    <a:pt x="229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2" y="185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1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6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9" y="233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1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6" y="233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60" y="222"/>
                  </a:lnTo>
                  <a:lnTo>
                    <a:pt x="59" y="222"/>
                  </a:lnTo>
                  <a:lnTo>
                    <a:pt x="58" y="221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1" y="199"/>
                  </a:lnTo>
                  <a:lnTo>
                    <a:pt x="30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4" y="174"/>
                  </a:lnTo>
                  <a:lnTo>
                    <a:pt x="13" y="173"/>
                  </a:lnTo>
                  <a:lnTo>
                    <a:pt x="13" y="172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3" y="144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3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4" y="16"/>
                  </a:lnTo>
                  <a:lnTo>
                    <a:pt x="185" y="17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3"/>
                  </a:lnTo>
                  <a:lnTo>
                    <a:pt x="195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20" y="50"/>
                  </a:lnTo>
                  <a:lnTo>
                    <a:pt x="220" y="51"/>
                  </a:lnTo>
                  <a:lnTo>
                    <a:pt x="221" y="52"/>
                  </a:lnTo>
                  <a:lnTo>
                    <a:pt x="222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9" y="64"/>
                  </a:lnTo>
                  <a:lnTo>
                    <a:pt x="230" y="65"/>
                  </a:lnTo>
                  <a:lnTo>
                    <a:pt x="230" y="66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8" y="86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2"/>
                  </a:lnTo>
                  <a:lnTo>
                    <a:pt x="239" y="93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58" name="Oval 1012"/>
            <p:cNvSpPr>
              <a:spLocks noChangeArrowheads="1"/>
            </p:cNvSpPr>
            <p:nvPr/>
          </p:nvSpPr>
          <p:spPr bwMode="auto">
            <a:xfrm>
              <a:off x="3000353" y="5238524"/>
              <a:ext cx="63136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59" name="Line 1013"/>
            <p:cNvSpPr>
              <a:spLocks noChangeShapeType="1"/>
            </p:cNvSpPr>
            <p:nvPr/>
          </p:nvSpPr>
          <p:spPr bwMode="auto">
            <a:xfrm>
              <a:off x="2981176" y="5233988"/>
              <a:ext cx="23810" cy="1746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0" name="Line 1014"/>
            <p:cNvSpPr>
              <a:spLocks noChangeShapeType="1"/>
            </p:cNvSpPr>
            <p:nvPr/>
          </p:nvSpPr>
          <p:spPr bwMode="auto">
            <a:xfrm>
              <a:off x="3030383" y="5303838"/>
              <a:ext cx="1587" cy="1111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1" name="Line 1030"/>
            <p:cNvSpPr>
              <a:spLocks noChangeShapeType="1"/>
            </p:cNvSpPr>
            <p:nvPr/>
          </p:nvSpPr>
          <p:spPr bwMode="auto">
            <a:xfrm>
              <a:off x="3131972" y="4999038"/>
              <a:ext cx="23810" cy="206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2" name="Line 1031"/>
            <p:cNvSpPr>
              <a:spLocks noChangeShapeType="1"/>
            </p:cNvSpPr>
            <p:nvPr/>
          </p:nvSpPr>
          <p:spPr bwMode="auto">
            <a:xfrm>
              <a:off x="3182766" y="5073650"/>
              <a:ext cx="1587" cy="10636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3" name="Freeform 1032"/>
            <p:cNvSpPr>
              <a:spLocks/>
            </p:cNvSpPr>
            <p:nvPr/>
          </p:nvSpPr>
          <p:spPr bwMode="auto">
            <a:xfrm>
              <a:off x="2558946" y="4953000"/>
              <a:ext cx="65081" cy="61913"/>
            </a:xfrm>
            <a:custGeom>
              <a:avLst/>
              <a:gdLst>
                <a:gd name="T0" fmla="*/ 2147483646 w 241"/>
                <a:gd name="T1" fmla="*/ 2147483646 h 240"/>
                <a:gd name="T2" fmla="*/ 2147483646 w 241"/>
                <a:gd name="T3" fmla="*/ 2147483646 h 240"/>
                <a:gd name="T4" fmla="*/ 2147483646 w 241"/>
                <a:gd name="T5" fmla="*/ 2147483646 h 240"/>
                <a:gd name="T6" fmla="*/ 2147483646 w 241"/>
                <a:gd name="T7" fmla="*/ 2147483646 h 240"/>
                <a:gd name="T8" fmla="*/ 2147483646 w 241"/>
                <a:gd name="T9" fmla="*/ 2147483646 h 240"/>
                <a:gd name="T10" fmla="*/ 2147483646 w 241"/>
                <a:gd name="T11" fmla="*/ 2147483646 h 240"/>
                <a:gd name="T12" fmla="*/ 2147483646 w 241"/>
                <a:gd name="T13" fmla="*/ 2147483646 h 240"/>
                <a:gd name="T14" fmla="*/ 2147483646 w 241"/>
                <a:gd name="T15" fmla="*/ 2147483646 h 240"/>
                <a:gd name="T16" fmla="*/ 2147483646 w 241"/>
                <a:gd name="T17" fmla="*/ 2147483646 h 240"/>
                <a:gd name="T18" fmla="*/ 2147483646 w 241"/>
                <a:gd name="T19" fmla="*/ 2147483646 h 240"/>
                <a:gd name="T20" fmla="*/ 2147483646 w 241"/>
                <a:gd name="T21" fmla="*/ 2147483646 h 240"/>
                <a:gd name="T22" fmla="*/ 2147483646 w 241"/>
                <a:gd name="T23" fmla="*/ 2147483646 h 240"/>
                <a:gd name="T24" fmla="*/ 2147483646 w 241"/>
                <a:gd name="T25" fmla="*/ 2147483646 h 240"/>
                <a:gd name="T26" fmla="*/ 2147483646 w 241"/>
                <a:gd name="T27" fmla="*/ 2147483646 h 240"/>
                <a:gd name="T28" fmla="*/ 2147483646 w 241"/>
                <a:gd name="T29" fmla="*/ 2147483646 h 240"/>
                <a:gd name="T30" fmla="*/ 2147483646 w 241"/>
                <a:gd name="T31" fmla="*/ 2147483646 h 240"/>
                <a:gd name="T32" fmla="*/ 2147483646 w 241"/>
                <a:gd name="T33" fmla="*/ 2147483646 h 240"/>
                <a:gd name="T34" fmla="*/ 2147483646 w 241"/>
                <a:gd name="T35" fmla="*/ 2147483646 h 240"/>
                <a:gd name="T36" fmla="*/ 2147483646 w 241"/>
                <a:gd name="T37" fmla="*/ 2147483646 h 240"/>
                <a:gd name="T38" fmla="*/ 2147483646 w 241"/>
                <a:gd name="T39" fmla="*/ 2147483646 h 240"/>
                <a:gd name="T40" fmla="*/ 2147483646 w 241"/>
                <a:gd name="T41" fmla="*/ 2147483646 h 240"/>
                <a:gd name="T42" fmla="*/ 2147483646 w 241"/>
                <a:gd name="T43" fmla="*/ 2147483646 h 240"/>
                <a:gd name="T44" fmla="*/ 2147483646 w 241"/>
                <a:gd name="T45" fmla="*/ 2147483646 h 240"/>
                <a:gd name="T46" fmla="*/ 2147483646 w 241"/>
                <a:gd name="T47" fmla="*/ 2147483646 h 240"/>
                <a:gd name="T48" fmla="*/ 2147483646 w 241"/>
                <a:gd name="T49" fmla="*/ 2147483646 h 240"/>
                <a:gd name="T50" fmla="*/ 2147483646 w 241"/>
                <a:gd name="T51" fmla="*/ 2147483646 h 240"/>
                <a:gd name="T52" fmla="*/ 2147483646 w 241"/>
                <a:gd name="T53" fmla="*/ 2147483646 h 240"/>
                <a:gd name="T54" fmla="*/ 0 w 241"/>
                <a:gd name="T55" fmla="*/ 2147483646 h 240"/>
                <a:gd name="T56" fmla="*/ 0 w 241"/>
                <a:gd name="T57" fmla="*/ 2147483646 h 240"/>
                <a:gd name="T58" fmla="*/ 2147483646 w 241"/>
                <a:gd name="T59" fmla="*/ 2147483646 h 240"/>
                <a:gd name="T60" fmla="*/ 2147483646 w 241"/>
                <a:gd name="T61" fmla="*/ 2147483646 h 240"/>
                <a:gd name="T62" fmla="*/ 2147483646 w 241"/>
                <a:gd name="T63" fmla="*/ 2147483646 h 240"/>
                <a:gd name="T64" fmla="*/ 2147483646 w 241"/>
                <a:gd name="T65" fmla="*/ 2147483646 h 240"/>
                <a:gd name="T66" fmla="*/ 2147483646 w 241"/>
                <a:gd name="T67" fmla="*/ 2147483646 h 240"/>
                <a:gd name="T68" fmla="*/ 2147483646 w 241"/>
                <a:gd name="T69" fmla="*/ 2147483646 h 240"/>
                <a:gd name="T70" fmla="*/ 2147483646 w 241"/>
                <a:gd name="T71" fmla="*/ 2147483646 h 240"/>
                <a:gd name="T72" fmla="*/ 2147483646 w 241"/>
                <a:gd name="T73" fmla="*/ 2147483646 h 240"/>
                <a:gd name="T74" fmla="*/ 2147483646 w 241"/>
                <a:gd name="T75" fmla="*/ 2147483646 h 240"/>
                <a:gd name="T76" fmla="*/ 2147483646 w 241"/>
                <a:gd name="T77" fmla="*/ 2147483646 h 240"/>
                <a:gd name="T78" fmla="*/ 2147483646 w 241"/>
                <a:gd name="T79" fmla="*/ 2147483646 h 240"/>
                <a:gd name="T80" fmla="*/ 2147483646 w 241"/>
                <a:gd name="T81" fmla="*/ 2147483646 h 240"/>
                <a:gd name="T82" fmla="*/ 2147483646 w 241"/>
                <a:gd name="T83" fmla="*/ 0 h 240"/>
                <a:gd name="T84" fmla="*/ 2147483646 w 241"/>
                <a:gd name="T85" fmla="*/ 0 h 240"/>
                <a:gd name="T86" fmla="*/ 2147483646 w 241"/>
                <a:gd name="T87" fmla="*/ 2147483646 h 240"/>
                <a:gd name="T88" fmla="*/ 2147483646 w 241"/>
                <a:gd name="T89" fmla="*/ 2147483646 h 240"/>
                <a:gd name="T90" fmla="*/ 2147483646 w 241"/>
                <a:gd name="T91" fmla="*/ 2147483646 h 240"/>
                <a:gd name="T92" fmla="*/ 2147483646 w 241"/>
                <a:gd name="T93" fmla="*/ 2147483646 h 240"/>
                <a:gd name="T94" fmla="*/ 2147483646 w 241"/>
                <a:gd name="T95" fmla="*/ 2147483646 h 240"/>
                <a:gd name="T96" fmla="*/ 2147483646 w 241"/>
                <a:gd name="T97" fmla="*/ 2147483646 h 240"/>
                <a:gd name="T98" fmla="*/ 2147483646 w 241"/>
                <a:gd name="T99" fmla="*/ 2147483646 h 240"/>
                <a:gd name="T100" fmla="*/ 2147483646 w 241"/>
                <a:gd name="T101" fmla="*/ 2147483646 h 240"/>
                <a:gd name="T102" fmla="*/ 2147483646 w 241"/>
                <a:gd name="T103" fmla="*/ 2147483646 h 240"/>
                <a:gd name="T104" fmla="*/ 2147483646 w 241"/>
                <a:gd name="T105" fmla="*/ 2147483646 h 240"/>
                <a:gd name="T106" fmla="*/ 2147483646 w 241"/>
                <a:gd name="T107" fmla="*/ 2147483646 h 240"/>
                <a:gd name="T108" fmla="*/ 2147483646 w 241"/>
                <a:gd name="T109" fmla="*/ 2147483646 h 240"/>
                <a:gd name="T110" fmla="*/ 2147483646 w 241"/>
                <a:gd name="T111" fmla="*/ 2147483646 h 2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240"/>
                <a:gd name="T170" fmla="*/ 241 w 241"/>
                <a:gd name="T171" fmla="*/ 240 h 2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240">
                  <a:moveTo>
                    <a:pt x="241" y="120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4" y="158"/>
                  </a:lnTo>
                  <a:lnTo>
                    <a:pt x="234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5" y="178"/>
                  </a:lnTo>
                  <a:lnTo>
                    <a:pt x="224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7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8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0" y="228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2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8"/>
                  </a:lnTo>
                  <a:lnTo>
                    <a:pt x="107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8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1" y="230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2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3" y="220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4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6" y="196"/>
                  </a:lnTo>
                  <a:lnTo>
                    <a:pt x="26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2"/>
                  </a:lnTo>
                  <a:lnTo>
                    <a:pt x="16" y="181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6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5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2" y="21"/>
                  </a:lnTo>
                  <a:lnTo>
                    <a:pt x="53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6" y="2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2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8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7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6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5" y="61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4" y="79"/>
                  </a:lnTo>
                  <a:lnTo>
                    <a:pt x="234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4" name="Oval 1033"/>
            <p:cNvSpPr>
              <a:spLocks noChangeArrowheads="1"/>
            </p:cNvSpPr>
            <p:nvPr/>
          </p:nvSpPr>
          <p:spPr bwMode="auto">
            <a:xfrm>
              <a:off x="2558946" y="4953017"/>
              <a:ext cx="65081" cy="61913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5" name="Line 1034"/>
            <p:cNvSpPr>
              <a:spLocks noChangeShapeType="1"/>
            </p:cNvSpPr>
            <p:nvPr/>
          </p:nvSpPr>
          <p:spPr bwMode="auto">
            <a:xfrm flipH="1">
              <a:off x="2544660" y="5003800"/>
              <a:ext cx="22223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6" name="Line 1035"/>
            <p:cNvSpPr>
              <a:spLocks noChangeShapeType="1"/>
            </p:cNvSpPr>
            <p:nvPr/>
          </p:nvSpPr>
          <p:spPr bwMode="auto">
            <a:xfrm>
              <a:off x="2622439" y="4997450"/>
              <a:ext cx="87303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7" name="Freeform 1036"/>
            <p:cNvSpPr>
              <a:spLocks/>
            </p:cNvSpPr>
            <p:nvPr/>
          </p:nvSpPr>
          <p:spPr bwMode="auto">
            <a:xfrm>
              <a:off x="1584169" y="5181884"/>
              <a:ext cx="64014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9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3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5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9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30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8" name="Oval 1037"/>
            <p:cNvSpPr>
              <a:spLocks noChangeArrowheads="1"/>
            </p:cNvSpPr>
            <p:nvPr/>
          </p:nvSpPr>
          <p:spPr bwMode="auto">
            <a:xfrm>
              <a:off x="1584169" y="5181884"/>
              <a:ext cx="64014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9" name="Freeform 1147"/>
            <p:cNvSpPr>
              <a:spLocks/>
            </p:cNvSpPr>
            <p:nvPr/>
          </p:nvSpPr>
          <p:spPr bwMode="auto">
            <a:xfrm>
              <a:off x="3597060" y="5005388"/>
              <a:ext cx="63493" cy="61913"/>
            </a:xfrm>
            <a:custGeom>
              <a:avLst/>
              <a:gdLst>
                <a:gd name="T0" fmla="*/ 2147483646 w 241"/>
                <a:gd name="T1" fmla="*/ 2147483646 h 240"/>
                <a:gd name="T2" fmla="*/ 2147483646 w 241"/>
                <a:gd name="T3" fmla="*/ 2147483646 h 240"/>
                <a:gd name="T4" fmla="*/ 2147483646 w 241"/>
                <a:gd name="T5" fmla="*/ 2147483646 h 240"/>
                <a:gd name="T6" fmla="*/ 2147483646 w 241"/>
                <a:gd name="T7" fmla="*/ 2147483646 h 240"/>
                <a:gd name="T8" fmla="*/ 2147483646 w 241"/>
                <a:gd name="T9" fmla="*/ 2147483646 h 240"/>
                <a:gd name="T10" fmla="*/ 2147483646 w 241"/>
                <a:gd name="T11" fmla="*/ 2147483646 h 240"/>
                <a:gd name="T12" fmla="*/ 2147483646 w 241"/>
                <a:gd name="T13" fmla="*/ 2147483646 h 240"/>
                <a:gd name="T14" fmla="*/ 2147483646 w 241"/>
                <a:gd name="T15" fmla="*/ 2147483646 h 240"/>
                <a:gd name="T16" fmla="*/ 2147483646 w 241"/>
                <a:gd name="T17" fmla="*/ 2147483646 h 240"/>
                <a:gd name="T18" fmla="*/ 2147483646 w 241"/>
                <a:gd name="T19" fmla="*/ 2147483646 h 240"/>
                <a:gd name="T20" fmla="*/ 2147483646 w 241"/>
                <a:gd name="T21" fmla="*/ 2147483646 h 240"/>
                <a:gd name="T22" fmla="*/ 2147483646 w 241"/>
                <a:gd name="T23" fmla="*/ 2147483646 h 240"/>
                <a:gd name="T24" fmla="*/ 2147483646 w 241"/>
                <a:gd name="T25" fmla="*/ 2147483646 h 240"/>
                <a:gd name="T26" fmla="*/ 2147483646 w 241"/>
                <a:gd name="T27" fmla="*/ 2147483646 h 240"/>
                <a:gd name="T28" fmla="*/ 2147483646 w 241"/>
                <a:gd name="T29" fmla="*/ 2147483646 h 240"/>
                <a:gd name="T30" fmla="*/ 2147483646 w 241"/>
                <a:gd name="T31" fmla="*/ 2147483646 h 240"/>
                <a:gd name="T32" fmla="*/ 2147483646 w 241"/>
                <a:gd name="T33" fmla="*/ 2147483646 h 240"/>
                <a:gd name="T34" fmla="*/ 2147483646 w 241"/>
                <a:gd name="T35" fmla="*/ 2147483646 h 240"/>
                <a:gd name="T36" fmla="*/ 2147483646 w 241"/>
                <a:gd name="T37" fmla="*/ 2147483646 h 240"/>
                <a:gd name="T38" fmla="*/ 2147483646 w 241"/>
                <a:gd name="T39" fmla="*/ 2147483646 h 240"/>
                <a:gd name="T40" fmla="*/ 2147483646 w 241"/>
                <a:gd name="T41" fmla="*/ 2147483646 h 240"/>
                <a:gd name="T42" fmla="*/ 2147483646 w 241"/>
                <a:gd name="T43" fmla="*/ 2147483646 h 240"/>
                <a:gd name="T44" fmla="*/ 2147483646 w 241"/>
                <a:gd name="T45" fmla="*/ 2147483646 h 240"/>
                <a:gd name="T46" fmla="*/ 2147483646 w 241"/>
                <a:gd name="T47" fmla="*/ 2147483646 h 240"/>
                <a:gd name="T48" fmla="*/ 2147483646 w 241"/>
                <a:gd name="T49" fmla="*/ 2147483646 h 240"/>
                <a:gd name="T50" fmla="*/ 2147483646 w 241"/>
                <a:gd name="T51" fmla="*/ 2147483646 h 240"/>
                <a:gd name="T52" fmla="*/ 2147483646 w 241"/>
                <a:gd name="T53" fmla="*/ 2147483646 h 240"/>
                <a:gd name="T54" fmla="*/ 0 w 241"/>
                <a:gd name="T55" fmla="*/ 2147483646 h 240"/>
                <a:gd name="T56" fmla="*/ 0 w 241"/>
                <a:gd name="T57" fmla="*/ 2147483646 h 240"/>
                <a:gd name="T58" fmla="*/ 2147483646 w 241"/>
                <a:gd name="T59" fmla="*/ 2147483646 h 240"/>
                <a:gd name="T60" fmla="*/ 2147483646 w 241"/>
                <a:gd name="T61" fmla="*/ 2147483646 h 240"/>
                <a:gd name="T62" fmla="*/ 2147483646 w 241"/>
                <a:gd name="T63" fmla="*/ 2147483646 h 240"/>
                <a:gd name="T64" fmla="*/ 2147483646 w 241"/>
                <a:gd name="T65" fmla="*/ 2147483646 h 240"/>
                <a:gd name="T66" fmla="*/ 2147483646 w 241"/>
                <a:gd name="T67" fmla="*/ 2147483646 h 240"/>
                <a:gd name="T68" fmla="*/ 2147483646 w 241"/>
                <a:gd name="T69" fmla="*/ 2147483646 h 240"/>
                <a:gd name="T70" fmla="*/ 2147483646 w 241"/>
                <a:gd name="T71" fmla="*/ 2147483646 h 240"/>
                <a:gd name="T72" fmla="*/ 2147483646 w 241"/>
                <a:gd name="T73" fmla="*/ 2147483646 h 240"/>
                <a:gd name="T74" fmla="*/ 2147483646 w 241"/>
                <a:gd name="T75" fmla="*/ 2147483646 h 240"/>
                <a:gd name="T76" fmla="*/ 2147483646 w 241"/>
                <a:gd name="T77" fmla="*/ 2147483646 h 240"/>
                <a:gd name="T78" fmla="*/ 2147483646 w 241"/>
                <a:gd name="T79" fmla="*/ 2147483646 h 240"/>
                <a:gd name="T80" fmla="*/ 2147483646 w 241"/>
                <a:gd name="T81" fmla="*/ 2147483646 h 240"/>
                <a:gd name="T82" fmla="*/ 2147483646 w 241"/>
                <a:gd name="T83" fmla="*/ 0 h 240"/>
                <a:gd name="T84" fmla="*/ 2147483646 w 241"/>
                <a:gd name="T85" fmla="*/ 0 h 240"/>
                <a:gd name="T86" fmla="*/ 2147483646 w 241"/>
                <a:gd name="T87" fmla="*/ 2147483646 h 240"/>
                <a:gd name="T88" fmla="*/ 2147483646 w 241"/>
                <a:gd name="T89" fmla="*/ 2147483646 h 240"/>
                <a:gd name="T90" fmla="*/ 2147483646 w 241"/>
                <a:gd name="T91" fmla="*/ 2147483646 h 240"/>
                <a:gd name="T92" fmla="*/ 2147483646 w 241"/>
                <a:gd name="T93" fmla="*/ 2147483646 h 240"/>
                <a:gd name="T94" fmla="*/ 2147483646 w 241"/>
                <a:gd name="T95" fmla="*/ 2147483646 h 240"/>
                <a:gd name="T96" fmla="*/ 2147483646 w 241"/>
                <a:gd name="T97" fmla="*/ 2147483646 h 240"/>
                <a:gd name="T98" fmla="*/ 2147483646 w 241"/>
                <a:gd name="T99" fmla="*/ 2147483646 h 240"/>
                <a:gd name="T100" fmla="*/ 2147483646 w 241"/>
                <a:gd name="T101" fmla="*/ 2147483646 h 240"/>
                <a:gd name="T102" fmla="*/ 2147483646 w 241"/>
                <a:gd name="T103" fmla="*/ 2147483646 h 240"/>
                <a:gd name="T104" fmla="*/ 2147483646 w 241"/>
                <a:gd name="T105" fmla="*/ 2147483646 h 240"/>
                <a:gd name="T106" fmla="*/ 2147483646 w 241"/>
                <a:gd name="T107" fmla="*/ 2147483646 h 240"/>
                <a:gd name="T108" fmla="*/ 2147483646 w 241"/>
                <a:gd name="T109" fmla="*/ 2147483646 h 240"/>
                <a:gd name="T110" fmla="*/ 2147483646 w 241"/>
                <a:gd name="T111" fmla="*/ 2147483646 h 2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240"/>
                <a:gd name="T170" fmla="*/ 241 w 241"/>
                <a:gd name="T171" fmla="*/ 240 h 2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240">
                  <a:moveTo>
                    <a:pt x="241" y="121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9"/>
                  </a:lnTo>
                  <a:lnTo>
                    <a:pt x="224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9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9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2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2" y="238"/>
                  </a:lnTo>
                  <a:lnTo>
                    <a:pt x="141" y="238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3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7" y="238"/>
                  </a:lnTo>
                  <a:lnTo>
                    <a:pt x="95" y="238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0" y="229"/>
                  </a:lnTo>
                  <a:lnTo>
                    <a:pt x="69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2" y="219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9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9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9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2"/>
                  </a:lnTo>
                  <a:lnTo>
                    <a:pt x="16" y="181"/>
                  </a:lnTo>
                  <a:lnTo>
                    <a:pt x="15" y="179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4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2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2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2"/>
                  </a:lnTo>
                  <a:lnTo>
                    <a:pt x="172" y="12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2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2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2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1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1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1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0" name="Oval 1148"/>
            <p:cNvSpPr>
              <a:spLocks noChangeArrowheads="1"/>
            </p:cNvSpPr>
            <p:nvPr/>
          </p:nvSpPr>
          <p:spPr bwMode="auto">
            <a:xfrm>
              <a:off x="3597060" y="5005388"/>
              <a:ext cx="63493" cy="61913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71" name="Freeform 1149"/>
            <p:cNvSpPr>
              <a:spLocks/>
            </p:cNvSpPr>
            <p:nvPr/>
          </p:nvSpPr>
          <p:spPr bwMode="auto">
            <a:xfrm>
              <a:off x="3597060" y="5005388"/>
              <a:ext cx="63493" cy="61913"/>
            </a:xfrm>
            <a:custGeom>
              <a:avLst/>
              <a:gdLst>
                <a:gd name="T0" fmla="*/ 240 w 241"/>
                <a:gd name="T1" fmla="*/ 132 h 240"/>
                <a:gd name="T2" fmla="*/ 239 w 241"/>
                <a:gd name="T3" fmla="*/ 145 h 240"/>
                <a:gd name="T4" fmla="*/ 236 w 241"/>
                <a:gd name="T5" fmla="*/ 157 h 240"/>
                <a:gd name="T6" fmla="*/ 230 w 241"/>
                <a:gd name="T7" fmla="*/ 170 h 240"/>
                <a:gd name="T8" fmla="*/ 224 w 241"/>
                <a:gd name="T9" fmla="*/ 182 h 240"/>
                <a:gd name="T10" fmla="*/ 217 w 241"/>
                <a:gd name="T11" fmla="*/ 193 h 240"/>
                <a:gd name="T12" fmla="*/ 208 w 241"/>
                <a:gd name="T13" fmla="*/ 203 h 240"/>
                <a:gd name="T14" fmla="*/ 199 w 241"/>
                <a:gd name="T15" fmla="*/ 212 h 240"/>
                <a:gd name="T16" fmla="*/ 187 w 241"/>
                <a:gd name="T17" fmla="*/ 220 h 240"/>
                <a:gd name="T18" fmla="*/ 176 w 241"/>
                <a:gd name="T19" fmla="*/ 226 h 240"/>
                <a:gd name="T20" fmla="*/ 164 w 241"/>
                <a:gd name="T21" fmla="*/ 232 h 240"/>
                <a:gd name="T22" fmla="*/ 151 w 241"/>
                <a:gd name="T23" fmla="*/ 235 h 240"/>
                <a:gd name="T24" fmla="*/ 138 w 241"/>
                <a:gd name="T25" fmla="*/ 239 h 240"/>
                <a:gd name="T26" fmla="*/ 124 w 241"/>
                <a:gd name="T27" fmla="*/ 240 h 240"/>
                <a:gd name="T28" fmla="*/ 112 w 241"/>
                <a:gd name="T29" fmla="*/ 240 h 240"/>
                <a:gd name="T30" fmla="*/ 99 w 241"/>
                <a:gd name="T31" fmla="*/ 238 h 240"/>
                <a:gd name="T32" fmla="*/ 85 w 241"/>
                <a:gd name="T33" fmla="*/ 234 h 240"/>
                <a:gd name="T34" fmla="*/ 73 w 241"/>
                <a:gd name="T35" fmla="*/ 230 h 240"/>
                <a:gd name="T36" fmla="*/ 61 w 241"/>
                <a:gd name="T37" fmla="*/ 224 h 240"/>
                <a:gd name="T38" fmla="*/ 50 w 241"/>
                <a:gd name="T39" fmla="*/ 217 h 240"/>
                <a:gd name="T40" fmla="*/ 39 w 241"/>
                <a:gd name="T41" fmla="*/ 209 h 240"/>
                <a:gd name="T42" fmla="*/ 30 w 241"/>
                <a:gd name="T43" fmla="*/ 200 h 240"/>
                <a:gd name="T44" fmla="*/ 22 w 241"/>
                <a:gd name="T45" fmla="*/ 189 h 240"/>
                <a:gd name="T46" fmla="*/ 14 w 241"/>
                <a:gd name="T47" fmla="*/ 177 h 240"/>
                <a:gd name="T48" fmla="*/ 9 w 241"/>
                <a:gd name="T49" fmla="*/ 166 h 240"/>
                <a:gd name="T50" fmla="*/ 4 w 241"/>
                <a:gd name="T51" fmla="*/ 153 h 240"/>
                <a:gd name="T52" fmla="*/ 2 w 241"/>
                <a:gd name="T53" fmla="*/ 141 h 240"/>
                <a:gd name="T54" fmla="*/ 0 w 241"/>
                <a:gd name="T55" fmla="*/ 127 h 240"/>
                <a:gd name="T56" fmla="*/ 0 w 241"/>
                <a:gd name="T57" fmla="*/ 114 h 240"/>
                <a:gd name="T58" fmla="*/ 1 w 241"/>
                <a:gd name="T59" fmla="*/ 101 h 240"/>
                <a:gd name="T60" fmla="*/ 4 w 241"/>
                <a:gd name="T61" fmla="*/ 88 h 240"/>
                <a:gd name="T62" fmla="*/ 9 w 241"/>
                <a:gd name="T63" fmla="*/ 76 h 240"/>
                <a:gd name="T64" fmla="*/ 14 w 241"/>
                <a:gd name="T65" fmla="*/ 64 h 240"/>
                <a:gd name="T66" fmla="*/ 21 w 241"/>
                <a:gd name="T67" fmla="*/ 53 h 240"/>
                <a:gd name="T68" fmla="*/ 29 w 241"/>
                <a:gd name="T69" fmla="*/ 42 h 240"/>
                <a:gd name="T70" fmla="*/ 38 w 241"/>
                <a:gd name="T71" fmla="*/ 33 h 240"/>
                <a:gd name="T72" fmla="*/ 48 w 241"/>
                <a:gd name="T73" fmla="*/ 24 h 240"/>
                <a:gd name="T74" fmla="*/ 59 w 241"/>
                <a:gd name="T75" fmla="*/ 17 h 240"/>
                <a:gd name="T76" fmla="*/ 72 w 241"/>
                <a:gd name="T77" fmla="*/ 10 h 240"/>
                <a:gd name="T78" fmla="*/ 84 w 241"/>
                <a:gd name="T79" fmla="*/ 6 h 240"/>
                <a:gd name="T80" fmla="*/ 97 w 241"/>
                <a:gd name="T81" fmla="*/ 3 h 240"/>
                <a:gd name="T82" fmla="*/ 110 w 241"/>
                <a:gd name="T83" fmla="*/ 0 h 240"/>
                <a:gd name="T84" fmla="*/ 123 w 241"/>
                <a:gd name="T85" fmla="*/ 0 h 240"/>
                <a:gd name="T86" fmla="*/ 137 w 241"/>
                <a:gd name="T87" fmla="*/ 1 h 240"/>
                <a:gd name="T88" fmla="*/ 150 w 241"/>
                <a:gd name="T89" fmla="*/ 4 h 240"/>
                <a:gd name="T90" fmla="*/ 163 w 241"/>
                <a:gd name="T91" fmla="*/ 8 h 240"/>
                <a:gd name="T92" fmla="*/ 175 w 241"/>
                <a:gd name="T93" fmla="*/ 13 h 240"/>
                <a:gd name="T94" fmla="*/ 186 w 241"/>
                <a:gd name="T95" fmla="*/ 19 h 240"/>
                <a:gd name="T96" fmla="*/ 197 w 241"/>
                <a:gd name="T97" fmla="*/ 27 h 240"/>
                <a:gd name="T98" fmla="*/ 206 w 241"/>
                <a:gd name="T99" fmla="*/ 36 h 240"/>
                <a:gd name="T100" fmla="*/ 215 w 241"/>
                <a:gd name="T101" fmla="*/ 46 h 240"/>
                <a:gd name="T102" fmla="*/ 223 w 241"/>
                <a:gd name="T103" fmla="*/ 57 h 240"/>
                <a:gd name="T104" fmla="*/ 230 w 241"/>
                <a:gd name="T105" fmla="*/ 69 h 240"/>
                <a:gd name="T106" fmla="*/ 235 w 241"/>
                <a:gd name="T107" fmla="*/ 82 h 240"/>
                <a:gd name="T108" fmla="*/ 238 w 241"/>
                <a:gd name="T109" fmla="*/ 94 h 240"/>
                <a:gd name="T110" fmla="*/ 240 w 241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40">
                  <a:moveTo>
                    <a:pt x="241" y="121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9"/>
                  </a:lnTo>
                  <a:lnTo>
                    <a:pt x="224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9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9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2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2" y="238"/>
                  </a:lnTo>
                  <a:lnTo>
                    <a:pt x="141" y="238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3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7" y="238"/>
                  </a:lnTo>
                  <a:lnTo>
                    <a:pt x="95" y="238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0" y="229"/>
                  </a:lnTo>
                  <a:lnTo>
                    <a:pt x="69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2" y="219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9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9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9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2"/>
                  </a:lnTo>
                  <a:lnTo>
                    <a:pt x="16" y="181"/>
                  </a:lnTo>
                  <a:lnTo>
                    <a:pt x="15" y="179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4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2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2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0" y="12"/>
                  </a:lnTo>
                  <a:lnTo>
                    <a:pt x="172" y="12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2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2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2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1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1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1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1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2" name="Oval 1150"/>
            <p:cNvSpPr>
              <a:spLocks noChangeArrowheads="1"/>
            </p:cNvSpPr>
            <p:nvPr/>
          </p:nvSpPr>
          <p:spPr bwMode="auto">
            <a:xfrm>
              <a:off x="3597060" y="5005388"/>
              <a:ext cx="63493" cy="61913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73" name="Freeform 1151"/>
            <p:cNvSpPr>
              <a:spLocks/>
            </p:cNvSpPr>
            <p:nvPr/>
          </p:nvSpPr>
          <p:spPr bwMode="auto">
            <a:xfrm>
              <a:off x="3147845" y="5006975"/>
              <a:ext cx="65081" cy="63500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7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5 w 242"/>
                <a:gd name="T21" fmla="*/ 232 h 240"/>
                <a:gd name="T22" fmla="*/ 152 w 242"/>
                <a:gd name="T23" fmla="*/ 235 h 240"/>
                <a:gd name="T24" fmla="*/ 139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7 h 240"/>
                <a:gd name="T32" fmla="*/ 86 w 242"/>
                <a:gd name="T33" fmla="*/ 234 h 240"/>
                <a:gd name="T34" fmla="*/ 74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40 w 242"/>
                <a:gd name="T41" fmla="*/ 208 h 240"/>
                <a:gd name="T42" fmla="*/ 31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3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2 w 242"/>
                <a:gd name="T59" fmla="*/ 100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2 w 242"/>
                <a:gd name="T67" fmla="*/ 53 h 240"/>
                <a:gd name="T68" fmla="*/ 30 w 242"/>
                <a:gd name="T69" fmla="*/ 41 h 240"/>
                <a:gd name="T70" fmla="*/ 39 w 242"/>
                <a:gd name="T71" fmla="*/ 33 h 240"/>
                <a:gd name="T72" fmla="*/ 49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5 w 242"/>
                <a:gd name="T79" fmla="*/ 6 h 240"/>
                <a:gd name="T80" fmla="*/ 98 w 242"/>
                <a:gd name="T81" fmla="*/ 3 h 240"/>
                <a:gd name="T82" fmla="*/ 111 w 242"/>
                <a:gd name="T83" fmla="*/ 0 h 240"/>
                <a:gd name="T84" fmla="*/ 124 w 242"/>
                <a:gd name="T85" fmla="*/ 0 h 240"/>
                <a:gd name="T86" fmla="*/ 138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6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9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7" y="155"/>
                  </a:lnTo>
                  <a:lnTo>
                    <a:pt x="237" y="156"/>
                  </a:lnTo>
                  <a:lnTo>
                    <a:pt x="237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8" y="176"/>
                  </a:lnTo>
                  <a:lnTo>
                    <a:pt x="228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200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10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9" y="239"/>
                  </a:lnTo>
                  <a:lnTo>
                    <a:pt x="138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9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1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2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4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5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7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3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3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2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8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7" y="83"/>
                  </a:lnTo>
                  <a:lnTo>
                    <a:pt x="237" y="84"/>
                  </a:lnTo>
                  <a:lnTo>
                    <a:pt x="237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4" name="Oval 1152"/>
            <p:cNvSpPr>
              <a:spLocks noChangeArrowheads="1"/>
            </p:cNvSpPr>
            <p:nvPr/>
          </p:nvSpPr>
          <p:spPr bwMode="auto">
            <a:xfrm>
              <a:off x="3147845" y="5006975"/>
              <a:ext cx="65081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75" name="Freeform 1153"/>
            <p:cNvSpPr>
              <a:spLocks/>
            </p:cNvSpPr>
            <p:nvPr/>
          </p:nvSpPr>
          <p:spPr bwMode="auto">
            <a:xfrm>
              <a:off x="4041512" y="5006975"/>
              <a:ext cx="63493" cy="63500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6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5 w 242"/>
                <a:gd name="T21" fmla="*/ 232 h 240"/>
                <a:gd name="T22" fmla="*/ 152 w 242"/>
                <a:gd name="T23" fmla="*/ 235 h 240"/>
                <a:gd name="T24" fmla="*/ 139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7 h 240"/>
                <a:gd name="T32" fmla="*/ 86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40 w 242"/>
                <a:gd name="T41" fmla="*/ 208 h 240"/>
                <a:gd name="T42" fmla="*/ 31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3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2 w 242"/>
                <a:gd name="T59" fmla="*/ 100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2 w 242"/>
                <a:gd name="T67" fmla="*/ 53 h 240"/>
                <a:gd name="T68" fmla="*/ 30 w 242"/>
                <a:gd name="T69" fmla="*/ 41 h 240"/>
                <a:gd name="T70" fmla="*/ 39 w 242"/>
                <a:gd name="T71" fmla="*/ 33 h 240"/>
                <a:gd name="T72" fmla="*/ 49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5 w 242"/>
                <a:gd name="T79" fmla="*/ 6 h 240"/>
                <a:gd name="T80" fmla="*/ 98 w 242"/>
                <a:gd name="T81" fmla="*/ 3 h 240"/>
                <a:gd name="T82" fmla="*/ 111 w 242"/>
                <a:gd name="T83" fmla="*/ 0 h 240"/>
                <a:gd name="T84" fmla="*/ 124 w 242"/>
                <a:gd name="T85" fmla="*/ 0 h 240"/>
                <a:gd name="T86" fmla="*/ 138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6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9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8" y="151"/>
                  </a:lnTo>
                  <a:lnTo>
                    <a:pt x="238" y="152"/>
                  </a:lnTo>
                  <a:lnTo>
                    <a:pt x="238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9" y="175"/>
                  </a:lnTo>
                  <a:lnTo>
                    <a:pt x="228" y="176"/>
                  </a:lnTo>
                  <a:lnTo>
                    <a:pt x="228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20" y="188"/>
                  </a:lnTo>
                  <a:lnTo>
                    <a:pt x="220" y="190"/>
                  </a:lnTo>
                  <a:lnTo>
                    <a:pt x="219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200"/>
                  </a:lnTo>
                  <a:lnTo>
                    <a:pt x="211" y="201"/>
                  </a:lnTo>
                  <a:lnTo>
                    <a:pt x="210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2" y="210"/>
                  </a:lnTo>
                  <a:lnTo>
                    <a:pt x="201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5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6" y="231"/>
                  </a:lnTo>
                  <a:lnTo>
                    <a:pt x="165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7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9" y="239"/>
                  </a:lnTo>
                  <a:lnTo>
                    <a:pt x="138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9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1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2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5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6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8" y="215"/>
                  </a:lnTo>
                  <a:lnTo>
                    <a:pt x="47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8"/>
                  </a:lnTo>
                  <a:lnTo>
                    <a:pt x="39" y="207"/>
                  </a:lnTo>
                  <a:lnTo>
                    <a:pt x="38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8"/>
                  </a:lnTo>
                  <a:lnTo>
                    <a:pt x="29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1" y="186"/>
                  </a:lnTo>
                  <a:lnTo>
                    <a:pt x="20" y="185"/>
                  </a:lnTo>
                  <a:lnTo>
                    <a:pt x="20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2" y="171"/>
                  </a:lnTo>
                  <a:lnTo>
                    <a:pt x="12" y="170"/>
                  </a:lnTo>
                  <a:lnTo>
                    <a:pt x="11" y="168"/>
                  </a:lnTo>
                  <a:lnTo>
                    <a:pt x="11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3" y="145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1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70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5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5" y="13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2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2" y="30"/>
                  </a:lnTo>
                  <a:lnTo>
                    <a:pt x="203" y="31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10" y="38"/>
                  </a:lnTo>
                  <a:lnTo>
                    <a:pt x="211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0" y="50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8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8" y="87"/>
                  </a:lnTo>
                  <a:lnTo>
                    <a:pt x="238" y="88"/>
                  </a:lnTo>
                  <a:lnTo>
                    <a:pt x="238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6" name="Oval 1154"/>
            <p:cNvSpPr>
              <a:spLocks noChangeArrowheads="1"/>
            </p:cNvSpPr>
            <p:nvPr/>
          </p:nvSpPr>
          <p:spPr bwMode="auto">
            <a:xfrm>
              <a:off x="4041512" y="5006975"/>
              <a:ext cx="63493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77" name="Freeform 1155"/>
            <p:cNvSpPr>
              <a:spLocks/>
            </p:cNvSpPr>
            <p:nvPr/>
          </p:nvSpPr>
          <p:spPr bwMode="auto">
            <a:xfrm>
              <a:off x="3744681" y="4946650"/>
              <a:ext cx="65081" cy="63500"/>
            </a:xfrm>
            <a:custGeom>
              <a:avLst/>
              <a:gdLst>
                <a:gd name="T0" fmla="*/ 2147483646 w 241"/>
                <a:gd name="T1" fmla="*/ 2147483646 h 240"/>
                <a:gd name="T2" fmla="*/ 2147483646 w 241"/>
                <a:gd name="T3" fmla="*/ 2147483646 h 240"/>
                <a:gd name="T4" fmla="*/ 2147483646 w 241"/>
                <a:gd name="T5" fmla="*/ 2147483646 h 240"/>
                <a:gd name="T6" fmla="*/ 2147483646 w 241"/>
                <a:gd name="T7" fmla="*/ 2147483646 h 240"/>
                <a:gd name="T8" fmla="*/ 2147483646 w 241"/>
                <a:gd name="T9" fmla="*/ 2147483646 h 240"/>
                <a:gd name="T10" fmla="*/ 2147483646 w 241"/>
                <a:gd name="T11" fmla="*/ 2147483646 h 240"/>
                <a:gd name="T12" fmla="*/ 2147483646 w 241"/>
                <a:gd name="T13" fmla="*/ 2147483646 h 240"/>
                <a:gd name="T14" fmla="*/ 2147483646 w 241"/>
                <a:gd name="T15" fmla="*/ 2147483646 h 240"/>
                <a:gd name="T16" fmla="*/ 2147483646 w 241"/>
                <a:gd name="T17" fmla="*/ 2147483646 h 240"/>
                <a:gd name="T18" fmla="*/ 2147483646 w 241"/>
                <a:gd name="T19" fmla="*/ 2147483646 h 240"/>
                <a:gd name="T20" fmla="*/ 2147483646 w 241"/>
                <a:gd name="T21" fmla="*/ 2147483646 h 240"/>
                <a:gd name="T22" fmla="*/ 2147483646 w 241"/>
                <a:gd name="T23" fmla="*/ 2147483646 h 240"/>
                <a:gd name="T24" fmla="*/ 2147483646 w 241"/>
                <a:gd name="T25" fmla="*/ 2147483646 h 240"/>
                <a:gd name="T26" fmla="*/ 2147483646 w 241"/>
                <a:gd name="T27" fmla="*/ 2147483646 h 240"/>
                <a:gd name="T28" fmla="*/ 2147483646 w 241"/>
                <a:gd name="T29" fmla="*/ 2147483646 h 240"/>
                <a:gd name="T30" fmla="*/ 2147483646 w 241"/>
                <a:gd name="T31" fmla="*/ 2147483646 h 240"/>
                <a:gd name="T32" fmla="*/ 2147483646 w 241"/>
                <a:gd name="T33" fmla="*/ 2147483646 h 240"/>
                <a:gd name="T34" fmla="*/ 2147483646 w 241"/>
                <a:gd name="T35" fmla="*/ 2147483646 h 240"/>
                <a:gd name="T36" fmla="*/ 2147483646 w 241"/>
                <a:gd name="T37" fmla="*/ 2147483646 h 240"/>
                <a:gd name="T38" fmla="*/ 2147483646 w 241"/>
                <a:gd name="T39" fmla="*/ 2147483646 h 240"/>
                <a:gd name="T40" fmla="*/ 2147483646 w 241"/>
                <a:gd name="T41" fmla="*/ 2147483646 h 240"/>
                <a:gd name="T42" fmla="*/ 2147483646 w 241"/>
                <a:gd name="T43" fmla="*/ 2147483646 h 240"/>
                <a:gd name="T44" fmla="*/ 2147483646 w 241"/>
                <a:gd name="T45" fmla="*/ 2147483646 h 240"/>
                <a:gd name="T46" fmla="*/ 2147483646 w 241"/>
                <a:gd name="T47" fmla="*/ 2147483646 h 240"/>
                <a:gd name="T48" fmla="*/ 2147483646 w 241"/>
                <a:gd name="T49" fmla="*/ 2147483646 h 240"/>
                <a:gd name="T50" fmla="*/ 2147483646 w 241"/>
                <a:gd name="T51" fmla="*/ 2147483646 h 240"/>
                <a:gd name="T52" fmla="*/ 2147483646 w 241"/>
                <a:gd name="T53" fmla="*/ 2147483646 h 240"/>
                <a:gd name="T54" fmla="*/ 0 w 241"/>
                <a:gd name="T55" fmla="*/ 2147483646 h 240"/>
                <a:gd name="T56" fmla="*/ 0 w 241"/>
                <a:gd name="T57" fmla="*/ 2147483646 h 240"/>
                <a:gd name="T58" fmla="*/ 2147483646 w 241"/>
                <a:gd name="T59" fmla="*/ 2147483646 h 240"/>
                <a:gd name="T60" fmla="*/ 2147483646 w 241"/>
                <a:gd name="T61" fmla="*/ 2147483646 h 240"/>
                <a:gd name="T62" fmla="*/ 2147483646 w 241"/>
                <a:gd name="T63" fmla="*/ 2147483646 h 240"/>
                <a:gd name="T64" fmla="*/ 2147483646 w 241"/>
                <a:gd name="T65" fmla="*/ 2147483646 h 240"/>
                <a:gd name="T66" fmla="*/ 2147483646 w 241"/>
                <a:gd name="T67" fmla="*/ 2147483646 h 240"/>
                <a:gd name="T68" fmla="*/ 2147483646 w 241"/>
                <a:gd name="T69" fmla="*/ 2147483646 h 240"/>
                <a:gd name="T70" fmla="*/ 2147483646 w 241"/>
                <a:gd name="T71" fmla="*/ 2147483646 h 240"/>
                <a:gd name="T72" fmla="*/ 2147483646 w 241"/>
                <a:gd name="T73" fmla="*/ 2147483646 h 240"/>
                <a:gd name="T74" fmla="*/ 2147483646 w 241"/>
                <a:gd name="T75" fmla="*/ 2147483646 h 240"/>
                <a:gd name="T76" fmla="*/ 2147483646 w 241"/>
                <a:gd name="T77" fmla="*/ 2147483646 h 240"/>
                <a:gd name="T78" fmla="*/ 2147483646 w 241"/>
                <a:gd name="T79" fmla="*/ 2147483646 h 240"/>
                <a:gd name="T80" fmla="*/ 2147483646 w 241"/>
                <a:gd name="T81" fmla="*/ 2147483646 h 240"/>
                <a:gd name="T82" fmla="*/ 2147483646 w 241"/>
                <a:gd name="T83" fmla="*/ 0 h 240"/>
                <a:gd name="T84" fmla="*/ 2147483646 w 241"/>
                <a:gd name="T85" fmla="*/ 0 h 240"/>
                <a:gd name="T86" fmla="*/ 2147483646 w 241"/>
                <a:gd name="T87" fmla="*/ 2147483646 h 240"/>
                <a:gd name="T88" fmla="*/ 2147483646 w 241"/>
                <a:gd name="T89" fmla="*/ 2147483646 h 240"/>
                <a:gd name="T90" fmla="*/ 2147483646 w 241"/>
                <a:gd name="T91" fmla="*/ 2147483646 h 240"/>
                <a:gd name="T92" fmla="*/ 2147483646 w 241"/>
                <a:gd name="T93" fmla="*/ 2147483646 h 240"/>
                <a:gd name="T94" fmla="*/ 2147483646 w 241"/>
                <a:gd name="T95" fmla="*/ 2147483646 h 240"/>
                <a:gd name="T96" fmla="*/ 2147483646 w 241"/>
                <a:gd name="T97" fmla="*/ 2147483646 h 240"/>
                <a:gd name="T98" fmla="*/ 2147483646 w 241"/>
                <a:gd name="T99" fmla="*/ 2147483646 h 240"/>
                <a:gd name="T100" fmla="*/ 2147483646 w 241"/>
                <a:gd name="T101" fmla="*/ 2147483646 h 240"/>
                <a:gd name="T102" fmla="*/ 2147483646 w 241"/>
                <a:gd name="T103" fmla="*/ 2147483646 h 240"/>
                <a:gd name="T104" fmla="*/ 2147483646 w 241"/>
                <a:gd name="T105" fmla="*/ 2147483646 h 240"/>
                <a:gd name="T106" fmla="*/ 2147483646 w 241"/>
                <a:gd name="T107" fmla="*/ 2147483646 h 240"/>
                <a:gd name="T108" fmla="*/ 2147483646 w 241"/>
                <a:gd name="T109" fmla="*/ 2147483646 h 240"/>
                <a:gd name="T110" fmla="*/ 2147483646 w 241"/>
                <a:gd name="T111" fmla="*/ 2147483646 h 2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240"/>
                <a:gd name="T170" fmla="*/ 241 w 241"/>
                <a:gd name="T171" fmla="*/ 240 h 2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240">
                  <a:moveTo>
                    <a:pt x="241" y="121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3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69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8" name="Oval 1156"/>
            <p:cNvSpPr>
              <a:spLocks noChangeArrowheads="1"/>
            </p:cNvSpPr>
            <p:nvPr/>
          </p:nvSpPr>
          <p:spPr bwMode="auto">
            <a:xfrm>
              <a:off x="3744681" y="4946650"/>
              <a:ext cx="65081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79" name="Freeform 1157"/>
            <p:cNvSpPr>
              <a:spLocks/>
            </p:cNvSpPr>
            <p:nvPr/>
          </p:nvSpPr>
          <p:spPr bwMode="auto">
            <a:xfrm>
              <a:off x="3744681" y="4946650"/>
              <a:ext cx="65081" cy="63500"/>
            </a:xfrm>
            <a:custGeom>
              <a:avLst/>
              <a:gdLst>
                <a:gd name="T0" fmla="*/ 240 w 241"/>
                <a:gd name="T1" fmla="*/ 132 h 240"/>
                <a:gd name="T2" fmla="*/ 239 w 241"/>
                <a:gd name="T3" fmla="*/ 145 h 240"/>
                <a:gd name="T4" fmla="*/ 236 w 241"/>
                <a:gd name="T5" fmla="*/ 157 h 240"/>
                <a:gd name="T6" fmla="*/ 230 w 241"/>
                <a:gd name="T7" fmla="*/ 170 h 240"/>
                <a:gd name="T8" fmla="*/ 225 w 241"/>
                <a:gd name="T9" fmla="*/ 182 h 240"/>
                <a:gd name="T10" fmla="*/ 217 w 241"/>
                <a:gd name="T11" fmla="*/ 193 h 240"/>
                <a:gd name="T12" fmla="*/ 208 w 241"/>
                <a:gd name="T13" fmla="*/ 203 h 240"/>
                <a:gd name="T14" fmla="*/ 199 w 241"/>
                <a:gd name="T15" fmla="*/ 212 h 240"/>
                <a:gd name="T16" fmla="*/ 187 w 241"/>
                <a:gd name="T17" fmla="*/ 220 h 240"/>
                <a:gd name="T18" fmla="*/ 176 w 241"/>
                <a:gd name="T19" fmla="*/ 226 h 240"/>
                <a:gd name="T20" fmla="*/ 164 w 241"/>
                <a:gd name="T21" fmla="*/ 232 h 240"/>
                <a:gd name="T22" fmla="*/ 151 w 241"/>
                <a:gd name="T23" fmla="*/ 235 h 240"/>
                <a:gd name="T24" fmla="*/ 138 w 241"/>
                <a:gd name="T25" fmla="*/ 239 h 240"/>
                <a:gd name="T26" fmla="*/ 124 w 241"/>
                <a:gd name="T27" fmla="*/ 240 h 240"/>
                <a:gd name="T28" fmla="*/ 112 w 241"/>
                <a:gd name="T29" fmla="*/ 240 h 240"/>
                <a:gd name="T30" fmla="*/ 99 w 241"/>
                <a:gd name="T31" fmla="*/ 237 h 240"/>
                <a:gd name="T32" fmla="*/ 85 w 241"/>
                <a:gd name="T33" fmla="*/ 234 h 240"/>
                <a:gd name="T34" fmla="*/ 73 w 241"/>
                <a:gd name="T35" fmla="*/ 230 h 240"/>
                <a:gd name="T36" fmla="*/ 62 w 241"/>
                <a:gd name="T37" fmla="*/ 224 h 240"/>
                <a:gd name="T38" fmla="*/ 50 w 241"/>
                <a:gd name="T39" fmla="*/ 217 h 240"/>
                <a:gd name="T40" fmla="*/ 39 w 241"/>
                <a:gd name="T41" fmla="*/ 208 h 240"/>
                <a:gd name="T42" fmla="*/ 30 w 241"/>
                <a:gd name="T43" fmla="*/ 200 h 240"/>
                <a:gd name="T44" fmla="*/ 22 w 241"/>
                <a:gd name="T45" fmla="*/ 188 h 240"/>
                <a:gd name="T46" fmla="*/ 14 w 241"/>
                <a:gd name="T47" fmla="*/ 177 h 240"/>
                <a:gd name="T48" fmla="*/ 9 w 241"/>
                <a:gd name="T49" fmla="*/ 166 h 240"/>
                <a:gd name="T50" fmla="*/ 4 w 241"/>
                <a:gd name="T51" fmla="*/ 153 h 240"/>
                <a:gd name="T52" fmla="*/ 2 w 241"/>
                <a:gd name="T53" fmla="*/ 141 h 240"/>
                <a:gd name="T54" fmla="*/ 0 w 241"/>
                <a:gd name="T55" fmla="*/ 127 h 240"/>
                <a:gd name="T56" fmla="*/ 0 w 241"/>
                <a:gd name="T57" fmla="*/ 114 h 240"/>
                <a:gd name="T58" fmla="*/ 1 w 241"/>
                <a:gd name="T59" fmla="*/ 100 h 240"/>
                <a:gd name="T60" fmla="*/ 4 w 241"/>
                <a:gd name="T61" fmla="*/ 88 h 240"/>
                <a:gd name="T62" fmla="*/ 9 w 241"/>
                <a:gd name="T63" fmla="*/ 76 h 240"/>
                <a:gd name="T64" fmla="*/ 14 w 241"/>
                <a:gd name="T65" fmla="*/ 64 h 240"/>
                <a:gd name="T66" fmla="*/ 21 w 241"/>
                <a:gd name="T67" fmla="*/ 53 h 240"/>
                <a:gd name="T68" fmla="*/ 29 w 241"/>
                <a:gd name="T69" fmla="*/ 41 h 240"/>
                <a:gd name="T70" fmla="*/ 38 w 241"/>
                <a:gd name="T71" fmla="*/ 33 h 240"/>
                <a:gd name="T72" fmla="*/ 48 w 241"/>
                <a:gd name="T73" fmla="*/ 24 h 240"/>
                <a:gd name="T74" fmla="*/ 59 w 241"/>
                <a:gd name="T75" fmla="*/ 17 h 240"/>
                <a:gd name="T76" fmla="*/ 72 w 241"/>
                <a:gd name="T77" fmla="*/ 10 h 240"/>
                <a:gd name="T78" fmla="*/ 84 w 241"/>
                <a:gd name="T79" fmla="*/ 6 h 240"/>
                <a:gd name="T80" fmla="*/ 98 w 241"/>
                <a:gd name="T81" fmla="*/ 3 h 240"/>
                <a:gd name="T82" fmla="*/ 110 w 241"/>
                <a:gd name="T83" fmla="*/ 0 h 240"/>
                <a:gd name="T84" fmla="*/ 123 w 241"/>
                <a:gd name="T85" fmla="*/ 0 h 240"/>
                <a:gd name="T86" fmla="*/ 137 w 241"/>
                <a:gd name="T87" fmla="*/ 1 h 240"/>
                <a:gd name="T88" fmla="*/ 150 w 241"/>
                <a:gd name="T89" fmla="*/ 4 h 240"/>
                <a:gd name="T90" fmla="*/ 163 w 241"/>
                <a:gd name="T91" fmla="*/ 8 h 240"/>
                <a:gd name="T92" fmla="*/ 175 w 241"/>
                <a:gd name="T93" fmla="*/ 13 h 240"/>
                <a:gd name="T94" fmla="*/ 186 w 241"/>
                <a:gd name="T95" fmla="*/ 19 h 240"/>
                <a:gd name="T96" fmla="*/ 198 w 241"/>
                <a:gd name="T97" fmla="*/ 27 h 240"/>
                <a:gd name="T98" fmla="*/ 207 w 241"/>
                <a:gd name="T99" fmla="*/ 36 h 240"/>
                <a:gd name="T100" fmla="*/ 216 w 241"/>
                <a:gd name="T101" fmla="*/ 46 h 240"/>
                <a:gd name="T102" fmla="*/ 223 w 241"/>
                <a:gd name="T103" fmla="*/ 57 h 240"/>
                <a:gd name="T104" fmla="*/ 230 w 241"/>
                <a:gd name="T105" fmla="*/ 69 h 240"/>
                <a:gd name="T106" fmla="*/ 235 w 241"/>
                <a:gd name="T107" fmla="*/ 82 h 240"/>
                <a:gd name="T108" fmla="*/ 238 w 241"/>
                <a:gd name="T109" fmla="*/ 94 h 240"/>
                <a:gd name="T110" fmla="*/ 240 w 241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40">
                  <a:moveTo>
                    <a:pt x="241" y="121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70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3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69" y="229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1"/>
                  </a:lnTo>
                  <a:close/>
                </a:path>
              </a:pathLst>
            </a:custGeom>
            <a:gradFill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80" name="Oval 1158"/>
            <p:cNvSpPr>
              <a:spLocks noChangeArrowheads="1"/>
            </p:cNvSpPr>
            <p:nvPr/>
          </p:nvSpPr>
          <p:spPr bwMode="auto">
            <a:xfrm>
              <a:off x="3744681" y="4946650"/>
              <a:ext cx="65081" cy="6350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81" name="Freeform 1159"/>
            <p:cNvSpPr>
              <a:spLocks/>
            </p:cNvSpPr>
            <p:nvPr/>
          </p:nvSpPr>
          <p:spPr bwMode="auto">
            <a:xfrm>
              <a:off x="3298642" y="4949825"/>
              <a:ext cx="63493" cy="63500"/>
            </a:xfrm>
            <a:custGeom>
              <a:avLst/>
              <a:gdLst>
                <a:gd name="T0" fmla="*/ 2147483646 w 242"/>
                <a:gd name="T1" fmla="*/ 2147483646 h 239"/>
                <a:gd name="T2" fmla="*/ 2147483646 w 242"/>
                <a:gd name="T3" fmla="*/ 2147483646 h 239"/>
                <a:gd name="T4" fmla="*/ 2147483646 w 242"/>
                <a:gd name="T5" fmla="*/ 2147483646 h 239"/>
                <a:gd name="T6" fmla="*/ 2147483646 w 242"/>
                <a:gd name="T7" fmla="*/ 2147483646 h 239"/>
                <a:gd name="T8" fmla="*/ 2147483646 w 242"/>
                <a:gd name="T9" fmla="*/ 2147483646 h 239"/>
                <a:gd name="T10" fmla="*/ 2147483646 w 242"/>
                <a:gd name="T11" fmla="*/ 2147483646 h 239"/>
                <a:gd name="T12" fmla="*/ 2147483646 w 242"/>
                <a:gd name="T13" fmla="*/ 2147483646 h 239"/>
                <a:gd name="T14" fmla="*/ 2147483646 w 242"/>
                <a:gd name="T15" fmla="*/ 2147483646 h 239"/>
                <a:gd name="T16" fmla="*/ 2147483646 w 242"/>
                <a:gd name="T17" fmla="*/ 2147483646 h 239"/>
                <a:gd name="T18" fmla="*/ 2147483646 w 242"/>
                <a:gd name="T19" fmla="*/ 2147483646 h 239"/>
                <a:gd name="T20" fmla="*/ 2147483646 w 242"/>
                <a:gd name="T21" fmla="*/ 2147483646 h 239"/>
                <a:gd name="T22" fmla="*/ 2147483646 w 242"/>
                <a:gd name="T23" fmla="*/ 2147483646 h 239"/>
                <a:gd name="T24" fmla="*/ 2147483646 w 242"/>
                <a:gd name="T25" fmla="*/ 2147483646 h 239"/>
                <a:gd name="T26" fmla="*/ 2147483646 w 242"/>
                <a:gd name="T27" fmla="*/ 2147483646 h 239"/>
                <a:gd name="T28" fmla="*/ 2147483646 w 242"/>
                <a:gd name="T29" fmla="*/ 2147483646 h 239"/>
                <a:gd name="T30" fmla="*/ 2147483646 w 242"/>
                <a:gd name="T31" fmla="*/ 2147483646 h 239"/>
                <a:gd name="T32" fmla="*/ 2147483646 w 242"/>
                <a:gd name="T33" fmla="*/ 2147483646 h 239"/>
                <a:gd name="T34" fmla="*/ 2147483646 w 242"/>
                <a:gd name="T35" fmla="*/ 2147483646 h 239"/>
                <a:gd name="T36" fmla="*/ 2147483646 w 242"/>
                <a:gd name="T37" fmla="*/ 2147483646 h 239"/>
                <a:gd name="T38" fmla="*/ 2147483646 w 242"/>
                <a:gd name="T39" fmla="*/ 2147483646 h 239"/>
                <a:gd name="T40" fmla="*/ 2147483646 w 242"/>
                <a:gd name="T41" fmla="*/ 2147483646 h 239"/>
                <a:gd name="T42" fmla="*/ 2147483646 w 242"/>
                <a:gd name="T43" fmla="*/ 2147483646 h 239"/>
                <a:gd name="T44" fmla="*/ 2147483646 w 242"/>
                <a:gd name="T45" fmla="*/ 2147483646 h 239"/>
                <a:gd name="T46" fmla="*/ 2147483646 w 242"/>
                <a:gd name="T47" fmla="*/ 2147483646 h 239"/>
                <a:gd name="T48" fmla="*/ 2147483646 w 242"/>
                <a:gd name="T49" fmla="*/ 2147483646 h 239"/>
                <a:gd name="T50" fmla="*/ 2147483646 w 242"/>
                <a:gd name="T51" fmla="*/ 2147483646 h 239"/>
                <a:gd name="T52" fmla="*/ 2147483646 w 242"/>
                <a:gd name="T53" fmla="*/ 2147483646 h 239"/>
                <a:gd name="T54" fmla="*/ 0 w 242"/>
                <a:gd name="T55" fmla="*/ 2147483646 h 239"/>
                <a:gd name="T56" fmla="*/ 0 w 242"/>
                <a:gd name="T57" fmla="*/ 2147483646 h 239"/>
                <a:gd name="T58" fmla="*/ 2147483646 w 242"/>
                <a:gd name="T59" fmla="*/ 2147483646 h 239"/>
                <a:gd name="T60" fmla="*/ 2147483646 w 242"/>
                <a:gd name="T61" fmla="*/ 2147483646 h 239"/>
                <a:gd name="T62" fmla="*/ 2147483646 w 242"/>
                <a:gd name="T63" fmla="*/ 2147483646 h 239"/>
                <a:gd name="T64" fmla="*/ 2147483646 w 242"/>
                <a:gd name="T65" fmla="*/ 2147483646 h 239"/>
                <a:gd name="T66" fmla="*/ 2147483646 w 242"/>
                <a:gd name="T67" fmla="*/ 2147483646 h 239"/>
                <a:gd name="T68" fmla="*/ 2147483646 w 242"/>
                <a:gd name="T69" fmla="*/ 2147483646 h 239"/>
                <a:gd name="T70" fmla="*/ 2147483646 w 242"/>
                <a:gd name="T71" fmla="*/ 2147483646 h 239"/>
                <a:gd name="T72" fmla="*/ 2147483646 w 242"/>
                <a:gd name="T73" fmla="*/ 2147483646 h 239"/>
                <a:gd name="T74" fmla="*/ 2147483646 w 242"/>
                <a:gd name="T75" fmla="*/ 2147483646 h 239"/>
                <a:gd name="T76" fmla="*/ 2147483646 w 242"/>
                <a:gd name="T77" fmla="*/ 2147483646 h 239"/>
                <a:gd name="T78" fmla="*/ 2147483646 w 242"/>
                <a:gd name="T79" fmla="*/ 2147483646 h 239"/>
                <a:gd name="T80" fmla="*/ 2147483646 w 242"/>
                <a:gd name="T81" fmla="*/ 2147483646 h 239"/>
                <a:gd name="T82" fmla="*/ 2147483646 w 242"/>
                <a:gd name="T83" fmla="*/ 0 h 239"/>
                <a:gd name="T84" fmla="*/ 2147483646 w 242"/>
                <a:gd name="T85" fmla="*/ 0 h 239"/>
                <a:gd name="T86" fmla="*/ 2147483646 w 242"/>
                <a:gd name="T87" fmla="*/ 2147483646 h 239"/>
                <a:gd name="T88" fmla="*/ 2147483646 w 242"/>
                <a:gd name="T89" fmla="*/ 2147483646 h 239"/>
                <a:gd name="T90" fmla="*/ 2147483646 w 242"/>
                <a:gd name="T91" fmla="*/ 2147483646 h 239"/>
                <a:gd name="T92" fmla="*/ 2147483646 w 242"/>
                <a:gd name="T93" fmla="*/ 2147483646 h 239"/>
                <a:gd name="T94" fmla="*/ 2147483646 w 242"/>
                <a:gd name="T95" fmla="*/ 2147483646 h 239"/>
                <a:gd name="T96" fmla="*/ 2147483646 w 242"/>
                <a:gd name="T97" fmla="*/ 2147483646 h 239"/>
                <a:gd name="T98" fmla="*/ 2147483646 w 242"/>
                <a:gd name="T99" fmla="*/ 2147483646 h 239"/>
                <a:gd name="T100" fmla="*/ 2147483646 w 242"/>
                <a:gd name="T101" fmla="*/ 2147483646 h 239"/>
                <a:gd name="T102" fmla="*/ 2147483646 w 242"/>
                <a:gd name="T103" fmla="*/ 2147483646 h 239"/>
                <a:gd name="T104" fmla="*/ 2147483646 w 242"/>
                <a:gd name="T105" fmla="*/ 2147483646 h 239"/>
                <a:gd name="T106" fmla="*/ 2147483646 w 242"/>
                <a:gd name="T107" fmla="*/ 2147483646 h 239"/>
                <a:gd name="T108" fmla="*/ 2147483646 w 242"/>
                <a:gd name="T109" fmla="*/ 2147483646 h 239"/>
                <a:gd name="T110" fmla="*/ 2147483646 w 242"/>
                <a:gd name="T111" fmla="*/ 2147483646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2"/>
                <a:gd name="T169" fmla="*/ 0 h 239"/>
                <a:gd name="T170" fmla="*/ 242 w 242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5" y="33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2" name="Oval 1160"/>
            <p:cNvSpPr>
              <a:spLocks noChangeArrowheads="1"/>
            </p:cNvSpPr>
            <p:nvPr/>
          </p:nvSpPr>
          <p:spPr bwMode="auto">
            <a:xfrm>
              <a:off x="3298642" y="4949825"/>
              <a:ext cx="63493" cy="63500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83" name="Line 1161"/>
            <p:cNvSpPr>
              <a:spLocks noChangeShapeType="1"/>
            </p:cNvSpPr>
            <p:nvPr/>
          </p:nvSpPr>
          <p:spPr bwMode="auto">
            <a:xfrm>
              <a:off x="4024051" y="4999038"/>
              <a:ext cx="22223" cy="206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4" name="Line 1162"/>
            <p:cNvSpPr>
              <a:spLocks noChangeShapeType="1"/>
            </p:cNvSpPr>
            <p:nvPr/>
          </p:nvSpPr>
          <p:spPr bwMode="auto">
            <a:xfrm flipV="1">
              <a:off x="3881192" y="4994275"/>
              <a:ext cx="88890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5" name="Line 1163"/>
            <p:cNvSpPr>
              <a:spLocks noChangeShapeType="1"/>
            </p:cNvSpPr>
            <p:nvPr/>
          </p:nvSpPr>
          <p:spPr bwMode="auto">
            <a:xfrm>
              <a:off x="3800238" y="4999038"/>
              <a:ext cx="23810" cy="222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6" name="Line 1164"/>
            <p:cNvSpPr>
              <a:spLocks noChangeShapeType="1"/>
            </p:cNvSpPr>
            <p:nvPr/>
          </p:nvSpPr>
          <p:spPr bwMode="auto">
            <a:xfrm flipH="1">
              <a:off x="3660553" y="4992688"/>
              <a:ext cx="87303" cy="33338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7" name="Line 1165"/>
            <p:cNvSpPr>
              <a:spLocks noChangeShapeType="1"/>
            </p:cNvSpPr>
            <p:nvPr/>
          </p:nvSpPr>
          <p:spPr bwMode="auto">
            <a:xfrm>
              <a:off x="3576424" y="4999038"/>
              <a:ext cx="25397" cy="222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8" name="Line 1166"/>
            <p:cNvSpPr>
              <a:spLocks noChangeShapeType="1"/>
            </p:cNvSpPr>
            <p:nvPr/>
          </p:nvSpPr>
          <p:spPr bwMode="auto">
            <a:xfrm flipH="1">
              <a:off x="3438327" y="4994275"/>
              <a:ext cx="85716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" name="Line 1167"/>
            <p:cNvSpPr>
              <a:spLocks noChangeShapeType="1"/>
            </p:cNvSpPr>
            <p:nvPr/>
          </p:nvSpPr>
          <p:spPr bwMode="auto">
            <a:xfrm>
              <a:off x="3355785" y="4999038"/>
              <a:ext cx="20635" cy="206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0" name="Line 1168"/>
            <p:cNvSpPr>
              <a:spLocks noChangeShapeType="1"/>
            </p:cNvSpPr>
            <p:nvPr/>
          </p:nvSpPr>
          <p:spPr bwMode="auto">
            <a:xfrm flipH="1">
              <a:off x="3212926" y="4994275"/>
              <a:ext cx="85716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1" name="Freeform 1169"/>
            <p:cNvSpPr>
              <a:spLocks/>
            </p:cNvSpPr>
            <p:nvPr/>
          </p:nvSpPr>
          <p:spPr bwMode="auto">
            <a:xfrm>
              <a:off x="3224838" y="5238524"/>
              <a:ext cx="63136" cy="63476"/>
            </a:xfrm>
            <a:custGeom>
              <a:avLst/>
              <a:gdLst>
                <a:gd name="T0" fmla="*/ 241 w 242"/>
                <a:gd name="T1" fmla="*/ 131 h 239"/>
                <a:gd name="T2" fmla="*/ 239 w 242"/>
                <a:gd name="T3" fmla="*/ 144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6 w 242"/>
                <a:gd name="T19" fmla="*/ 226 h 239"/>
                <a:gd name="T20" fmla="*/ 164 w 242"/>
                <a:gd name="T21" fmla="*/ 231 h 239"/>
                <a:gd name="T22" fmla="*/ 152 w 242"/>
                <a:gd name="T23" fmla="*/ 234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4 w 242"/>
                <a:gd name="T51" fmla="*/ 152 h 239"/>
                <a:gd name="T52" fmla="*/ 2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1 w 242"/>
                <a:gd name="T59" fmla="*/ 100 h 239"/>
                <a:gd name="T60" fmla="*/ 4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60 w 242"/>
                <a:gd name="T75" fmla="*/ 16 h 239"/>
                <a:gd name="T76" fmla="*/ 72 w 242"/>
                <a:gd name="T77" fmla="*/ 10 h 239"/>
                <a:gd name="T78" fmla="*/ 84 w 242"/>
                <a:gd name="T79" fmla="*/ 5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5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3 h 239"/>
                <a:gd name="T110" fmla="*/ 241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1" y="185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4" y="214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29" y="66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2" name="Oval 1170"/>
            <p:cNvSpPr>
              <a:spLocks noChangeArrowheads="1"/>
            </p:cNvSpPr>
            <p:nvPr/>
          </p:nvSpPr>
          <p:spPr bwMode="auto">
            <a:xfrm>
              <a:off x="3224838" y="5238524"/>
              <a:ext cx="63136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3" name="Freeform 1171"/>
            <p:cNvSpPr>
              <a:spLocks/>
            </p:cNvSpPr>
            <p:nvPr/>
          </p:nvSpPr>
          <p:spPr bwMode="auto">
            <a:xfrm>
              <a:off x="3447569" y="5237548"/>
              <a:ext cx="64013" cy="63475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1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3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60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5" y="230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7" y="222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5" y="24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3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4" name="Oval 1172"/>
            <p:cNvSpPr>
              <a:spLocks noChangeArrowheads="1"/>
            </p:cNvSpPr>
            <p:nvPr/>
          </p:nvSpPr>
          <p:spPr bwMode="auto">
            <a:xfrm>
              <a:off x="3447569" y="5237548"/>
              <a:ext cx="64013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5" name="Freeform 1173"/>
            <p:cNvSpPr>
              <a:spLocks/>
            </p:cNvSpPr>
            <p:nvPr/>
          </p:nvSpPr>
          <p:spPr bwMode="auto">
            <a:xfrm>
              <a:off x="3447569" y="5237548"/>
              <a:ext cx="64013" cy="63475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1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3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60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6" y="220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0"/>
                  </a:lnTo>
                  <a:lnTo>
                    <a:pt x="165" y="230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7" y="222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0"/>
                  </a:lnTo>
                  <a:lnTo>
                    <a:pt x="41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1"/>
                  </a:lnTo>
                  <a:lnTo>
                    <a:pt x="32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1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5" y="24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4" y="32"/>
                  </a:lnTo>
                  <a:lnTo>
                    <a:pt x="205" y="33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2" y="53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6" name="Oval 1174"/>
            <p:cNvSpPr>
              <a:spLocks noChangeArrowheads="1"/>
            </p:cNvSpPr>
            <p:nvPr/>
          </p:nvSpPr>
          <p:spPr bwMode="auto">
            <a:xfrm>
              <a:off x="3447569" y="5237548"/>
              <a:ext cx="64013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7" name="Freeform 1175"/>
            <p:cNvSpPr>
              <a:spLocks/>
            </p:cNvSpPr>
            <p:nvPr/>
          </p:nvSpPr>
          <p:spPr bwMode="auto">
            <a:xfrm>
              <a:off x="3892154" y="5238524"/>
              <a:ext cx="64014" cy="63476"/>
            </a:xfrm>
            <a:custGeom>
              <a:avLst/>
              <a:gdLst>
                <a:gd name="T0" fmla="*/ 241 w 242"/>
                <a:gd name="T1" fmla="*/ 131 h 239"/>
                <a:gd name="T2" fmla="*/ 239 w 242"/>
                <a:gd name="T3" fmla="*/ 144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1 h 239"/>
                <a:gd name="T10" fmla="*/ 217 w 242"/>
                <a:gd name="T11" fmla="*/ 192 h 239"/>
                <a:gd name="T12" fmla="*/ 208 w 242"/>
                <a:gd name="T13" fmla="*/ 202 h 239"/>
                <a:gd name="T14" fmla="*/ 199 w 242"/>
                <a:gd name="T15" fmla="*/ 211 h 239"/>
                <a:gd name="T16" fmla="*/ 188 w 242"/>
                <a:gd name="T17" fmla="*/ 219 h 239"/>
                <a:gd name="T18" fmla="*/ 176 w 242"/>
                <a:gd name="T19" fmla="*/ 226 h 239"/>
                <a:gd name="T20" fmla="*/ 164 w 242"/>
                <a:gd name="T21" fmla="*/ 231 h 239"/>
                <a:gd name="T22" fmla="*/ 152 w 242"/>
                <a:gd name="T23" fmla="*/ 234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3 h 239"/>
                <a:gd name="T34" fmla="*/ 73 w 242"/>
                <a:gd name="T35" fmla="*/ 229 h 239"/>
                <a:gd name="T36" fmla="*/ 62 w 242"/>
                <a:gd name="T37" fmla="*/ 223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5 w 242"/>
                <a:gd name="T47" fmla="*/ 177 h 239"/>
                <a:gd name="T48" fmla="*/ 9 w 242"/>
                <a:gd name="T49" fmla="*/ 165 h 239"/>
                <a:gd name="T50" fmla="*/ 4 w 242"/>
                <a:gd name="T51" fmla="*/ 152 h 239"/>
                <a:gd name="T52" fmla="*/ 2 w 242"/>
                <a:gd name="T53" fmla="*/ 140 h 239"/>
                <a:gd name="T54" fmla="*/ 0 w 242"/>
                <a:gd name="T55" fmla="*/ 126 h 239"/>
                <a:gd name="T56" fmla="*/ 0 w 242"/>
                <a:gd name="T57" fmla="*/ 113 h 239"/>
                <a:gd name="T58" fmla="*/ 1 w 242"/>
                <a:gd name="T59" fmla="*/ 100 h 239"/>
                <a:gd name="T60" fmla="*/ 4 w 242"/>
                <a:gd name="T61" fmla="*/ 88 h 239"/>
                <a:gd name="T62" fmla="*/ 9 w 242"/>
                <a:gd name="T63" fmla="*/ 75 h 239"/>
                <a:gd name="T64" fmla="*/ 15 w 242"/>
                <a:gd name="T65" fmla="*/ 63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60 w 242"/>
                <a:gd name="T75" fmla="*/ 16 h 239"/>
                <a:gd name="T76" fmla="*/ 72 w 242"/>
                <a:gd name="T77" fmla="*/ 10 h 239"/>
                <a:gd name="T78" fmla="*/ 84 w 242"/>
                <a:gd name="T79" fmla="*/ 5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7 h 239"/>
                <a:gd name="T92" fmla="*/ 175 w 242"/>
                <a:gd name="T93" fmla="*/ 12 h 239"/>
                <a:gd name="T94" fmla="*/ 187 w 242"/>
                <a:gd name="T95" fmla="*/ 18 h 239"/>
                <a:gd name="T96" fmla="*/ 198 w 242"/>
                <a:gd name="T97" fmla="*/ 26 h 239"/>
                <a:gd name="T98" fmla="*/ 207 w 242"/>
                <a:gd name="T99" fmla="*/ 35 h 239"/>
                <a:gd name="T100" fmla="*/ 216 w 242"/>
                <a:gd name="T101" fmla="*/ 45 h 239"/>
                <a:gd name="T102" fmla="*/ 224 w 242"/>
                <a:gd name="T103" fmla="*/ 56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3 h 239"/>
                <a:gd name="T110" fmla="*/ 241 w 242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2"/>
                  </a:lnTo>
                  <a:lnTo>
                    <a:pt x="242" y="123"/>
                  </a:lnTo>
                  <a:lnTo>
                    <a:pt x="242" y="125"/>
                  </a:lnTo>
                  <a:lnTo>
                    <a:pt x="242" y="126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2"/>
                  </a:lnTo>
                  <a:lnTo>
                    <a:pt x="241" y="134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3" y="184"/>
                  </a:lnTo>
                  <a:lnTo>
                    <a:pt x="221" y="185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6" y="204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6" y="213"/>
                  </a:lnTo>
                  <a:lnTo>
                    <a:pt x="194" y="214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9" y="224"/>
                  </a:lnTo>
                  <a:lnTo>
                    <a:pt x="178" y="224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60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8" y="234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9" y="231"/>
                  </a:lnTo>
                  <a:lnTo>
                    <a:pt x="78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3" y="211"/>
                  </a:lnTo>
                  <a:lnTo>
                    <a:pt x="42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4" y="202"/>
                  </a:lnTo>
                  <a:lnTo>
                    <a:pt x="33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5" y="192"/>
                  </a:lnTo>
                  <a:lnTo>
                    <a:pt x="24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5" y="63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8" y="14"/>
                  </a:lnTo>
                  <a:lnTo>
                    <a:pt x="179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7" y="18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6" y="25"/>
                  </a:lnTo>
                  <a:lnTo>
                    <a:pt x="197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5" y="33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3" y="54"/>
                  </a:lnTo>
                  <a:lnTo>
                    <a:pt x="223" y="55"/>
                  </a:lnTo>
                  <a:lnTo>
                    <a:pt x="224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29" y="66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3"/>
                  </a:lnTo>
                  <a:lnTo>
                    <a:pt x="233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8" name="Oval 1176"/>
            <p:cNvSpPr>
              <a:spLocks noChangeArrowheads="1"/>
            </p:cNvSpPr>
            <p:nvPr/>
          </p:nvSpPr>
          <p:spPr bwMode="auto">
            <a:xfrm>
              <a:off x="3892154" y="5238524"/>
              <a:ext cx="64014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99" name="Freeform 1177"/>
            <p:cNvSpPr>
              <a:spLocks/>
            </p:cNvSpPr>
            <p:nvPr/>
          </p:nvSpPr>
          <p:spPr bwMode="auto">
            <a:xfrm>
              <a:off x="4114009" y="5238524"/>
              <a:ext cx="64013" cy="63476"/>
            </a:xfrm>
            <a:custGeom>
              <a:avLst/>
              <a:gdLst>
                <a:gd name="T0" fmla="*/ 240 w 241"/>
                <a:gd name="T1" fmla="*/ 131 h 239"/>
                <a:gd name="T2" fmla="*/ 239 w 241"/>
                <a:gd name="T3" fmla="*/ 144 h 239"/>
                <a:gd name="T4" fmla="*/ 236 w 241"/>
                <a:gd name="T5" fmla="*/ 157 h 239"/>
                <a:gd name="T6" fmla="*/ 230 w 241"/>
                <a:gd name="T7" fmla="*/ 169 h 239"/>
                <a:gd name="T8" fmla="*/ 225 w 241"/>
                <a:gd name="T9" fmla="*/ 181 h 239"/>
                <a:gd name="T10" fmla="*/ 217 w 241"/>
                <a:gd name="T11" fmla="*/ 192 h 239"/>
                <a:gd name="T12" fmla="*/ 208 w 241"/>
                <a:gd name="T13" fmla="*/ 202 h 239"/>
                <a:gd name="T14" fmla="*/ 199 w 241"/>
                <a:gd name="T15" fmla="*/ 211 h 239"/>
                <a:gd name="T16" fmla="*/ 187 w 241"/>
                <a:gd name="T17" fmla="*/ 219 h 239"/>
                <a:gd name="T18" fmla="*/ 176 w 241"/>
                <a:gd name="T19" fmla="*/ 226 h 239"/>
                <a:gd name="T20" fmla="*/ 164 w 241"/>
                <a:gd name="T21" fmla="*/ 231 h 239"/>
                <a:gd name="T22" fmla="*/ 151 w 241"/>
                <a:gd name="T23" fmla="*/ 234 h 239"/>
                <a:gd name="T24" fmla="*/ 138 w 241"/>
                <a:gd name="T25" fmla="*/ 238 h 239"/>
                <a:gd name="T26" fmla="*/ 125 w 241"/>
                <a:gd name="T27" fmla="*/ 239 h 239"/>
                <a:gd name="T28" fmla="*/ 112 w 241"/>
                <a:gd name="T29" fmla="*/ 239 h 239"/>
                <a:gd name="T30" fmla="*/ 99 w 241"/>
                <a:gd name="T31" fmla="*/ 237 h 239"/>
                <a:gd name="T32" fmla="*/ 85 w 241"/>
                <a:gd name="T33" fmla="*/ 233 h 239"/>
                <a:gd name="T34" fmla="*/ 73 w 241"/>
                <a:gd name="T35" fmla="*/ 229 h 239"/>
                <a:gd name="T36" fmla="*/ 62 w 241"/>
                <a:gd name="T37" fmla="*/ 223 h 239"/>
                <a:gd name="T38" fmla="*/ 50 w 241"/>
                <a:gd name="T39" fmla="*/ 217 h 239"/>
                <a:gd name="T40" fmla="*/ 39 w 241"/>
                <a:gd name="T41" fmla="*/ 208 h 239"/>
                <a:gd name="T42" fmla="*/ 30 w 241"/>
                <a:gd name="T43" fmla="*/ 199 h 239"/>
                <a:gd name="T44" fmla="*/ 22 w 241"/>
                <a:gd name="T45" fmla="*/ 188 h 239"/>
                <a:gd name="T46" fmla="*/ 14 w 241"/>
                <a:gd name="T47" fmla="*/ 177 h 239"/>
                <a:gd name="T48" fmla="*/ 9 w 241"/>
                <a:gd name="T49" fmla="*/ 165 h 239"/>
                <a:gd name="T50" fmla="*/ 4 w 241"/>
                <a:gd name="T51" fmla="*/ 152 h 239"/>
                <a:gd name="T52" fmla="*/ 2 w 241"/>
                <a:gd name="T53" fmla="*/ 140 h 239"/>
                <a:gd name="T54" fmla="*/ 0 w 241"/>
                <a:gd name="T55" fmla="*/ 126 h 239"/>
                <a:gd name="T56" fmla="*/ 0 w 241"/>
                <a:gd name="T57" fmla="*/ 113 h 239"/>
                <a:gd name="T58" fmla="*/ 1 w 241"/>
                <a:gd name="T59" fmla="*/ 100 h 239"/>
                <a:gd name="T60" fmla="*/ 4 w 241"/>
                <a:gd name="T61" fmla="*/ 88 h 239"/>
                <a:gd name="T62" fmla="*/ 9 w 241"/>
                <a:gd name="T63" fmla="*/ 75 h 239"/>
                <a:gd name="T64" fmla="*/ 14 w 241"/>
                <a:gd name="T65" fmla="*/ 63 h 239"/>
                <a:gd name="T66" fmla="*/ 21 w 241"/>
                <a:gd name="T67" fmla="*/ 52 h 239"/>
                <a:gd name="T68" fmla="*/ 29 w 241"/>
                <a:gd name="T69" fmla="*/ 41 h 239"/>
                <a:gd name="T70" fmla="*/ 38 w 241"/>
                <a:gd name="T71" fmla="*/ 32 h 239"/>
                <a:gd name="T72" fmla="*/ 48 w 241"/>
                <a:gd name="T73" fmla="*/ 23 h 239"/>
                <a:gd name="T74" fmla="*/ 59 w 241"/>
                <a:gd name="T75" fmla="*/ 16 h 239"/>
                <a:gd name="T76" fmla="*/ 72 w 241"/>
                <a:gd name="T77" fmla="*/ 10 h 239"/>
                <a:gd name="T78" fmla="*/ 84 w 241"/>
                <a:gd name="T79" fmla="*/ 5 h 239"/>
                <a:gd name="T80" fmla="*/ 98 w 241"/>
                <a:gd name="T81" fmla="*/ 2 h 239"/>
                <a:gd name="T82" fmla="*/ 110 w 241"/>
                <a:gd name="T83" fmla="*/ 0 h 239"/>
                <a:gd name="T84" fmla="*/ 123 w 241"/>
                <a:gd name="T85" fmla="*/ 0 h 239"/>
                <a:gd name="T86" fmla="*/ 137 w 241"/>
                <a:gd name="T87" fmla="*/ 1 h 239"/>
                <a:gd name="T88" fmla="*/ 150 w 241"/>
                <a:gd name="T89" fmla="*/ 3 h 239"/>
                <a:gd name="T90" fmla="*/ 163 w 241"/>
                <a:gd name="T91" fmla="*/ 7 h 239"/>
                <a:gd name="T92" fmla="*/ 175 w 241"/>
                <a:gd name="T93" fmla="*/ 12 h 239"/>
                <a:gd name="T94" fmla="*/ 186 w 241"/>
                <a:gd name="T95" fmla="*/ 18 h 239"/>
                <a:gd name="T96" fmla="*/ 198 w 241"/>
                <a:gd name="T97" fmla="*/ 26 h 239"/>
                <a:gd name="T98" fmla="*/ 207 w 241"/>
                <a:gd name="T99" fmla="*/ 35 h 239"/>
                <a:gd name="T100" fmla="*/ 216 w 241"/>
                <a:gd name="T101" fmla="*/ 45 h 239"/>
                <a:gd name="T102" fmla="*/ 223 w 241"/>
                <a:gd name="T103" fmla="*/ 56 h 239"/>
                <a:gd name="T104" fmla="*/ 230 w 241"/>
                <a:gd name="T105" fmla="*/ 69 h 239"/>
                <a:gd name="T106" fmla="*/ 235 w 241"/>
                <a:gd name="T107" fmla="*/ 81 h 239"/>
                <a:gd name="T108" fmla="*/ 238 w 241"/>
                <a:gd name="T109" fmla="*/ 93 h 239"/>
                <a:gd name="T110" fmla="*/ 240 w 241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41" y="126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2" y="163"/>
                  </a:lnTo>
                  <a:lnTo>
                    <a:pt x="232" y="165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3" y="182"/>
                  </a:lnTo>
                  <a:lnTo>
                    <a:pt x="222" y="183"/>
                  </a:lnTo>
                  <a:lnTo>
                    <a:pt x="222" y="184"/>
                  </a:lnTo>
                  <a:lnTo>
                    <a:pt x="221" y="185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5" y="204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5" y="213"/>
                  </a:lnTo>
                  <a:lnTo>
                    <a:pt x="194" y="214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8" y="224"/>
                  </a:lnTo>
                  <a:lnTo>
                    <a:pt x="177" y="224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59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7" y="234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8" y="231"/>
                  </a:lnTo>
                  <a:lnTo>
                    <a:pt x="77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59" y="222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4" y="192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5"/>
                  </a:lnTo>
                  <a:lnTo>
                    <a:pt x="5" y="154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7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1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8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2" y="55"/>
                  </a:lnTo>
                  <a:lnTo>
                    <a:pt x="223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29" y="66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5"/>
                  </a:lnTo>
                  <a:lnTo>
                    <a:pt x="241" y="116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0" name="Oval 1178"/>
            <p:cNvSpPr>
              <a:spLocks noChangeArrowheads="1"/>
            </p:cNvSpPr>
            <p:nvPr/>
          </p:nvSpPr>
          <p:spPr bwMode="auto">
            <a:xfrm>
              <a:off x="4114009" y="5238524"/>
              <a:ext cx="64013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1" name="Freeform 1179"/>
            <p:cNvSpPr>
              <a:spLocks/>
            </p:cNvSpPr>
            <p:nvPr/>
          </p:nvSpPr>
          <p:spPr bwMode="auto">
            <a:xfrm>
              <a:off x="3371279" y="5181884"/>
              <a:ext cx="64890" cy="61523"/>
            </a:xfrm>
            <a:custGeom>
              <a:avLst/>
              <a:gdLst>
                <a:gd name="T0" fmla="*/ 240 w 242"/>
                <a:gd name="T1" fmla="*/ 131 h 239"/>
                <a:gd name="T2" fmla="*/ 239 w 242"/>
                <a:gd name="T3" fmla="*/ 145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6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0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4 w 242"/>
                <a:gd name="T47" fmla="*/ 177 h 239"/>
                <a:gd name="T48" fmla="*/ 9 w 242"/>
                <a:gd name="T49" fmla="*/ 166 h 239"/>
                <a:gd name="T50" fmla="*/ 4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4 w 242"/>
                <a:gd name="T61" fmla="*/ 88 h 239"/>
                <a:gd name="T62" fmla="*/ 9 w 242"/>
                <a:gd name="T63" fmla="*/ 76 h 239"/>
                <a:gd name="T64" fmla="*/ 14 w 242"/>
                <a:gd name="T65" fmla="*/ 64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4 h 239"/>
                <a:gd name="T74" fmla="*/ 59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3 w 242"/>
                <a:gd name="T85" fmla="*/ 0 h 239"/>
                <a:gd name="T86" fmla="*/ 137 w 242"/>
                <a:gd name="T87" fmla="*/ 1 h 239"/>
                <a:gd name="T88" fmla="*/ 150 w 242"/>
                <a:gd name="T89" fmla="*/ 3 h 239"/>
                <a:gd name="T90" fmla="*/ 163 w 242"/>
                <a:gd name="T91" fmla="*/ 8 h 239"/>
                <a:gd name="T92" fmla="*/ 175 w 242"/>
                <a:gd name="T93" fmla="*/ 12 h 239"/>
                <a:gd name="T94" fmla="*/ 186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0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8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1" y="211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3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2" name="Oval 1180"/>
            <p:cNvSpPr>
              <a:spLocks noChangeArrowheads="1"/>
            </p:cNvSpPr>
            <p:nvPr/>
          </p:nvSpPr>
          <p:spPr bwMode="auto">
            <a:xfrm>
              <a:off x="3371279" y="5181884"/>
              <a:ext cx="64890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3" name="Freeform 1181"/>
            <p:cNvSpPr>
              <a:spLocks/>
            </p:cNvSpPr>
            <p:nvPr/>
          </p:nvSpPr>
          <p:spPr bwMode="auto">
            <a:xfrm>
              <a:off x="3595764" y="5177978"/>
              <a:ext cx="64014" cy="63476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6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4 w 242"/>
                <a:gd name="T21" fmla="*/ 232 h 240"/>
                <a:gd name="T22" fmla="*/ 152 w 242"/>
                <a:gd name="T23" fmla="*/ 235 h 240"/>
                <a:gd name="T24" fmla="*/ 139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7 h 240"/>
                <a:gd name="T32" fmla="*/ 86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40 w 242"/>
                <a:gd name="T41" fmla="*/ 209 h 240"/>
                <a:gd name="T42" fmla="*/ 31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2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1 w 242"/>
                <a:gd name="T59" fmla="*/ 101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2 w 242"/>
                <a:gd name="T67" fmla="*/ 53 h 240"/>
                <a:gd name="T68" fmla="*/ 29 w 242"/>
                <a:gd name="T69" fmla="*/ 42 h 240"/>
                <a:gd name="T70" fmla="*/ 38 w 242"/>
                <a:gd name="T71" fmla="*/ 33 h 240"/>
                <a:gd name="T72" fmla="*/ 49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5 w 242"/>
                <a:gd name="T79" fmla="*/ 6 h 240"/>
                <a:gd name="T80" fmla="*/ 98 w 242"/>
                <a:gd name="T81" fmla="*/ 3 h 240"/>
                <a:gd name="T82" fmla="*/ 110 w 242"/>
                <a:gd name="T83" fmla="*/ 0 h 240"/>
                <a:gd name="T84" fmla="*/ 124 w 242"/>
                <a:gd name="T85" fmla="*/ 0 h 240"/>
                <a:gd name="T86" fmla="*/ 137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6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9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9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9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9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0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9" y="91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4" name="Oval 1182"/>
            <p:cNvSpPr>
              <a:spLocks noChangeArrowheads="1"/>
            </p:cNvSpPr>
            <p:nvPr/>
          </p:nvSpPr>
          <p:spPr bwMode="auto">
            <a:xfrm>
              <a:off x="3595764" y="5177978"/>
              <a:ext cx="64014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5" name="Freeform 1183"/>
            <p:cNvSpPr>
              <a:spLocks/>
            </p:cNvSpPr>
            <p:nvPr/>
          </p:nvSpPr>
          <p:spPr bwMode="auto">
            <a:xfrm>
              <a:off x="3595764" y="5177978"/>
              <a:ext cx="64014" cy="63476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6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4 w 242"/>
                <a:gd name="T21" fmla="*/ 232 h 240"/>
                <a:gd name="T22" fmla="*/ 152 w 242"/>
                <a:gd name="T23" fmla="*/ 235 h 240"/>
                <a:gd name="T24" fmla="*/ 139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7 h 240"/>
                <a:gd name="T32" fmla="*/ 86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40 w 242"/>
                <a:gd name="T41" fmla="*/ 209 h 240"/>
                <a:gd name="T42" fmla="*/ 31 w 242"/>
                <a:gd name="T43" fmla="*/ 200 h 240"/>
                <a:gd name="T44" fmla="*/ 23 w 242"/>
                <a:gd name="T45" fmla="*/ 188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2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1 w 242"/>
                <a:gd name="T59" fmla="*/ 101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2 w 242"/>
                <a:gd name="T67" fmla="*/ 53 h 240"/>
                <a:gd name="T68" fmla="*/ 29 w 242"/>
                <a:gd name="T69" fmla="*/ 42 h 240"/>
                <a:gd name="T70" fmla="*/ 38 w 242"/>
                <a:gd name="T71" fmla="*/ 33 h 240"/>
                <a:gd name="T72" fmla="*/ 49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5 w 242"/>
                <a:gd name="T79" fmla="*/ 6 h 240"/>
                <a:gd name="T80" fmla="*/ 98 w 242"/>
                <a:gd name="T81" fmla="*/ 3 h 240"/>
                <a:gd name="T82" fmla="*/ 110 w 242"/>
                <a:gd name="T83" fmla="*/ 0 h 240"/>
                <a:gd name="T84" fmla="*/ 124 w 242"/>
                <a:gd name="T85" fmla="*/ 0 h 240"/>
                <a:gd name="T86" fmla="*/ 137 w 242"/>
                <a:gd name="T87" fmla="*/ 1 h 240"/>
                <a:gd name="T88" fmla="*/ 151 w 242"/>
                <a:gd name="T89" fmla="*/ 4 h 240"/>
                <a:gd name="T90" fmla="*/ 163 w 242"/>
                <a:gd name="T91" fmla="*/ 8 h 240"/>
                <a:gd name="T92" fmla="*/ 176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9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9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8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9"/>
                  </a:lnTo>
                  <a:lnTo>
                    <a:pt x="139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4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9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0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9" y="91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6" name="Oval 1184"/>
            <p:cNvSpPr>
              <a:spLocks noChangeArrowheads="1"/>
            </p:cNvSpPr>
            <p:nvPr/>
          </p:nvSpPr>
          <p:spPr bwMode="auto">
            <a:xfrm>
              <a:off x="3595764" y="5177978"/>
              <a:ext cx="64014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7" name="Freeform 1185"/>
            <p:cNvSpPr>
              <a:spLocks/>
            </p:cNvSpPr>
            <p:nvPr/>
          </p:nvSpPr>
          <p:spPr bwMode="auto">
            <a:xfrm>
              <a:off x="3148548" y="5181884"/>
              <a:ext cx="62260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5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9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9" y="146"/>
                  </a:lnTo>
                  <a:lnTo>
                    <a:pt x="239" y="147"/>
                  </a:lnTo>
                  <a:lnTo>
                    <a:pt x="239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7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9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8" name="Oval 1186"/>
            <p:cNvSpPr>
              <a:spLocks noChangeArrowheads="1"/>
            </p:cNvSpPr>
            <p:nvPr/>
          </p:nvSpPr>
          <p:spPr bwMode="auto">
            <a:xfrm>
              <a:off x="3148548" y="5181884"/>
              <a:ext cx="62260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09" name="Freeform 1187"/>
            <p:cNvSpPr>
              <a:spLocks/>
            </p:cNvSpPr>
            <p:nvPr/>
          </p:nvSpPr>
          <p:spPr bwMode="auto">
            <a:xfrm>
              <a:off x="3817619" y="5181884"/>
              <a:ext cx="64013" cy="61523"/>
            </a:xfrm>
            <a:custGeom>
              <a:avLst/>
              <a:gdLst>
                <a:gd name="T0" fmla="*/ 241 w 242"/>
                <a:gd name="T1" fmla="*/ 131 h 239"/>
                <a:gd name="T2" fmla="*/ 239 w 242"/>
                <a:gd name="T3" fmla="*/ 145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5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39" y="140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1" y="201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0" name="Oval 1188"/>
            <p:cNvSpPr>
              <a:spLocks noChangeArrowheads="1"/>
            </p:cNvSpPr>
            <p:nvPr/>
          </p:nvSpPr>
          <p:spPr bwMode="auto">
            <a:xfrm>
              <a:off x="3817619" y="5181884"/>
              <a:ext cx="64013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1" name="Freeform 1189"/>
            <p:cNvSpPr>
              <a:spLocks/>
            </p:cNvSpPr>
            <p:nvPr/>
          </p:nvSpPr>
          <p:spPr bwMode="auto">
            <a:xfrm>
              <a:off x="4041227" y="5181884"/>
              <a:ext cx="64014" cy="61523"/>
            </a:xfrm>
            <a:custGeom>
              <a:avLst/>
              <a:gdLst>
                <a:gd name="T0" fmla="*/ 241 w 242"/>
                <a:gd name="T1" fmla="*/ 131 h 239"/>
                <a:gd name="T2" fmla="*/ 240 w 242"/>
                <a:gd name="T3" fmla="*/ 145 h 239"/>
                <a:gd name="T4" fmla="*/ 236 w 242"/>
                <a:gd name="T5" fmla="*/ 157 h 239"/>
                <a:gd name="T6" fmla="*/ 231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7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3 w 242"/>
                <a:gd name="T29" fmla="*/ 239 h 239"/>
                <a:gd name="T30" fmla="*/ 99 w 242"/>
                <a:gd name="T31" fmla="*/ 237 h 239"/>
                <a:gd name="T32" fmla="*/ 86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40 w 242"/>
                <a:gd name="T41" fmla="*/ 208 h 239"/>
                <a:gd name="T42" fmla="*/ 31 w 242"/>
                <a:gd name="T43" fmla="*/ 199 h 239"/>
                <a:gd name="T44" fmla="*/ 23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5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5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2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9 w 242"/>
                <a:gd name="T73" fmla="*/ 24 h 239"/>
                <a:gd name="T74" fmla="*/ 60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6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1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40" y="140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0" y="173"/>
                  </a:lnTo>
                  <a:lnTo>
                    <a:pt x="230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1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8"/>
                  </a:lnTo>
                  <a:lnTo>
                    <a:pt x="212" y="199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3" y="208"/>
                  </a:lnTo>
                  <a:lnTo>
                    <a:pt x="201" y="209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4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5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6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9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8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8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9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09"/>
                  </a:lnTo>
                  <a:lnTo>
                    <a:pt x="40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89"/>
                  </a:lnTo>
                  <a:lnTo>
                    <a:pt x="23" y="188"/>
                  </a:lnTo>
                  <a:lnTo>
                    <a:pt x="22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3" y="51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5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3" y="31"/>
                  </a:lnTo>
                  <a:lnTo>
                    <a:pt x="204" y="32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4" y="42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1" y="52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30" y="66"/>
                  </a:lnTo>
                  <a:lnTo>
                    <a:pt x="230" y="67"/>
                  </a:lnTo>
                  <a:lnTo>
                    <a:pt x="231" y="69"/>
                  </a:lnTo>
                  <a:lnTo>
                    <a:pt x="231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2" name="Oval 1190"/>
            <p:cNvSpPr>
              <a:spLocks noChangeArrowheads="1"/>
            </p:cNvSpPr>
            <p:nvPr/>
          </p:nvSpPr>
          <p:spPr bwMode="auto">
            <a:xfrm>
              <a:off x="4041227" y="5181884"/>
              <a:ext cx="64014" cy="615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13" name="Line 1194"/>
            <p:cNvSpPr>
              <a:spLocks noChangeShapeType="1"/>
            </p:cNvSpPr>
            <p:nvPr/>
          </p:nvSpPr>
          <p:spPr bwMode="auto">
            <a:xfrm flipH="1">
              <a:off x="3952622" y="5224463"/>
              <a:ext cx="90478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4" name="Line 1195"/>
            <p:cNvSpPr>
              <a:spLocks noChangeShapeType="1"/>
            </p:cNvSpPr>
            <p:nvPr/>
          </p:nvSpPr>
          <p:spPr bwMode="auto">
            <a:xfrm>
              <a:off x="4097069" y="5233988"/>
              <a:ext cx="22223" cy="1587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5" name="Line 1196"/>
            <p:cNvSpPr>
              <a:spLocks noChangeShapeType="1"/>
            </p:cNvSpPr>
            <p:nvPr/>
          </p:nvSpPr>
          <p:spPr bwMode="auto">
            <a:xfrm>
              <a:off x="3873255" y="5233988"/>
              <a:ext cx="23810" cy="1746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6" name="Line 1197"/>
            <p:cNvSpPr>
              <a:spLocks noChangeShapeType="1"/>
            </p:cNvSpPr>
            <p:nvPr/>
          </p:nvSpPr>
          <p:spPr bwMode="auto">
            <a:xfrm flipV="1">
              <a:off x="3731983" y="5226050"/>
              <a:ext cx="87303" cy="3651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7" name="Line 1198"/>
            <p:cNvSpPr>
              <a:spLocks noChangeShapeType="1"/>
            </p:cNvSpPr>
            <p:nvPr/>
          </p:nvSpPr>
          <p:spPr bwMode="auto">
            <a:xfrm>
              <a:off x="3649441" y="5230831"/>
              <a:ext cx="49211" cy="3025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8" name="Line 1199"/>
            <p:cNvSpPr>
              <a:spLocks noChangeShapeType="1"/>
            </p:cNvSpPr>
            <p:nvPr/>
          </p:nvSpPr>
          <p:spPr bwMode="auto">
            <a:xfrm flipH="1">
              <a:off x="3511344" y="5224463"/>
              <a:ext cx="85716" cy="333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9" name="Line 1200"/>
            <p:cNvSpPr>
              <a:spLocks noChangeShapeType="1"/>
            </p:cNvSpPr>
            <p:nvPr/>
          </p:nvSpPr>
          <p:spPr bwMode="auto">
            <a:xfrm>
              <a:off x="3427215" y="5233988"/>
              <a:ext cx="26985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0" name="Line 1201"/>
            <p:cNvSpPr>
              <a:spLocks noChangeShapeType="1"/>
            </p:cNvSpPr>
            <p:nvPr/>
          </p:nvSpPr>
          <p:spPr bwMode="auto">
            <a:xfrm flipH="1">
              <a:off x="3289118" y="5226050"/>
              <a:ext cx="85716" cy="333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1" name="Line 1202"/>
            <p:cNvSpPr>
              <a:spLocks noChangeShapeType="1"/>
            </p:cNvSpPr>
            <p:nvPr/>
          </p:nvSpPr>
          <p:spPr bwMode="auto">
            <a:xfrm>
              <a:off x="3204989" y="5233988"/>
              <a:ext cx="22223" cy="1746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2" name="Line 1203"/>
            <p:cNvSpPr>
              <a:spLocks noChangeShapeType="1"/>
            </p:cNvSpPr>
            <p:nvPr/>
          </p:nvSpPr>
          <p:spPr bwMode="auto">
            <a:xfrm flipH="1">
              <a:off x="3063717" y="5226050"/>
              <a:ext cx="85716" cy="333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3" name="Line 1204"/>
            <p:cNvSpPr>
              <a:spLocks noChangeShapeType="1"/>
            </p:cNvSpPr>
            <p:nvPr/>
          </p:nvSpPr>
          <p:spPr bwMode="auto">
            <a:xfrm>
              <a:off x="3031970" y="5303838"/>
              <a:ext cx="1587" cy="1095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4" name="Line 1205"/>
            <p:cNvSpPr>
              <a:spLocks noChangeShapeType="1"/>
            </p:cNvSpPr>
            <p:nvPr/>
          </p:nvSpPr>
          <p:spPr bwMode="auto">
            <a:xfrm>
              <a:off x="3254196" y="5303838"/>
              <a:ext cx="1587" cy="1111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5" name="Line 1206"/>
            <p:cNvSpPr>
              <a:spLocks noChangeShapeType="1"/>
            </p:cNvSpPr>
            <p:nvPr/>
          </p:nvSpPr>
          <p:spPr bwMode="auto">
            <a:xfrm>
              <a:off x="3479597" y="5299075"/>
              <a:ext cx="1587" cy="1095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6" name="Line 1208"/>
            <p:cNvSpPr>
              <a:spLocks noChangeShapeType="1"/>
            </p:cNvSpPr>
            <p:nvPr/>
          </p:nvSpPr>
          <p:spPr bwMode="auto">
            <a:xfrm>
              <a:off x="3702050" y="5303520"/>
              <a:ext cx="1905" cy="1098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7" name="Line 1209"/>
            <p:cNvSpPr>
              <a:spLocks noChangeShapeType="1"/>
            </p:cNvSpPr>
            <p:nvPr/>
          </p:nvSpPr>
          <p:spPr bwMode="auto">
            <a:xfrm>
              <a:off x="3924300" y="5305425"/>
              <a:ext cx="1905" cy="1079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8" name="Line 1210"/>
            <p:cNvSpPr>
              <a:spLocks noChangeShapeType="1"/>
            </p:cNvSpPr>
            <p:nvPr/>
          </p:nvSpPr>
          <p:spPr bwMode="auto">
            <a:xfrm>
              <a:off x="4146550" y="5303520"/>
              <a:ext cx="1905" cy="1098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9" name="Line 1211"/>
            <p:cNvSpPr>
              <a:spLocks noChangeShapeType="1"/>
            </p:cNvSpPr>
            <p:nvPr/>
          </p:nvSpPr>
          <p:spPr bwMode="auto">
            <a:xfrm>
              <a:off x="4075430" y="5073650"/>
              <a:ext cx="1270" cy="1060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" name="Line 1212"/>
            <p:cNvSpPr>
              <a:spLocks noChangeShapeType="1"/>
            </p:cNvSpPr>
            <p:nvPr/>
          </p:nvSpPr>
          <p:spPr bwMode="auto">
            <a:xfrm>
              <a:off x="3850005" y="5068570"/>
              <a:ext cx="1270" cy="1111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1" name="Line 1213"/>
            <p:cNvSpPr>
              <a:spLocks noChangeShapeType="1"/>
            </p:cNvSpPr>
            <p:nvPr/>
          </p:nvSpPr>
          <p:spPr bwMode="auto">
            <a:xfrm>
              <a:off x="3627755" y="5067300"/>
              <a:ext cx="1270" cy="1079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2" name="Line 1214"/>
            <p:cNvSpPr>
              <a:spLocks noChangeShapeType="1"/>
            </p:cNvSpPr>
            <p:nvPr/>
          </p:nvSpPr>
          <p:spPr bwMode="auto">
            <a:xfrm>
              <a:off x="3403600" y="5070475"/>
              <a:ext cx="1905" cy="1092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3" name="Line 1215"/>
            <p:cNvSpPr>
              <a:spLocks noChangeShapeType="1"/>
            </p:cNvSpPr>
            <p:nvPr/>
          </p:nvSpPr>
          <p:spPr bwMode="auto">
            <a:xfrm>
              <a:off x="3181350" y="5073650"/>
              <a:ext cx="1905" cy="1060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4" name="Freeform 1216"/>
            <p:cNvSpPr>
              <a:spLocks/>
            </p:cNvSpPr>
            <p:nvPr/>
          </p:nvSpPr>
          <p:spPr bwMode="auto">
            <a:xfrm>
              <a:off x="3691346" y="5238524"/>
              <a:ext cx="64013" cy="63476"/>
            </a:xfrm>
            <a:custGeom>
              <a:avLst/>
              <a:gdLst>
                <a:gd name="T0" fmla="*/ 240 w 241"/>
                <a:gd name="T1" fmla="*/ 131 h 239"/>
                <a:gd name="T2" fmla="*/ 239 w 241"/>
                <a:gd name="T3" fmla="*/ 144 h 239"/>
                <a:gd name="T4" fmla="*/ 236 w 241"/>
                <a:gd name="T5" fmla="*/ 157 h 239"/>
                <a:gd name="T6" fmla="*/ 230 w 241"/>
                <a:gd name="T7" fmla="*/ 169 h 239"/>
                <a:gd name="T8" fmla="*/ 225 w 241"/>
                <a:gd name="T9" fmla="*/ 181 h 239"/>
                <a:gd name="T10" fmla="*/ 217 w 241"/>
                <a:gd name="T11" fmla="*/ 192 h 239"/>
                <a:gd name="T12" fmla="*/ 208 w 241"/>
                <a:gd name="T13" fmla="*/ 202 h 239"/>
                <a:gd name="T14" fmla="*/ 199 w 241"/>
                <a:gd name="T15" fmla="*/ 211 h 239"/>
                <a:gd name="T16" fmla="*/ 187 w 241"/>
                <a:gd name="T17" fmla="*/ 219 h 239"/>
                <a:gd name="T18" fmla="*/ 176 w 241"/>
                <a:gd name="T19" fmla="*/ 226 h 239"/>
                <a:gd name="T20" fmla="*/ 164 w 241"/>
                <a:gd name="T21" fmla="*/ 231 h 239"/>
                <a:gd name="T22" fmla="*/ 152 w 241"/>
                <a:gd name="T23" fmla="*/ 234 h 239"/>
                <a:gd name="T24" fmla="*/ 138 w 241"/>
                <a:gd name="T25" fmla="*/ 238 h 239"/>
                <a:gd name="T26" fmla="*/ 125 w 241"/>
                <a:gd name="T27" fmla="*/ 239 h 239"/>
                <a:gd name="T28" fmla="*/ 112 w 241"/>
                <a:gd name="T29" fmla="*/ 239 h 239"/>
                <a:gd name="T30" fmla="*/ 99 w 241"/>
                <a:gd name="T31" fmla="*/ 237 h 239"/>
                <a:gd name="T32" fmla="*/ 85 w 241"/>
                <a:gd name="T33" fmla="*/ 233 h 239"/>
                <a:gd name="T34" fmla="*/ 73 w 241"/>
                <a:gd name="T35" fmla="*/ 229 h 239"/>
                <a:gd name="T36" fmla="*/ 62 w 241"/>
                <a:gd name="T37" fmla="*/ 223 h 239"/>
                <a:gd name="T38" fmla="*/ 50 w 241"/>
                <a:gd name="T39" fmla="*/ 217 h 239"/>
                <a:gd name="T40" fmla="*/ 39 w 241"/>
                <a:gd name="T41" fmla="*/ 208 h 239"/>
                <a:gd name="T42" fmla="*/ 30 w 241"/>
                <a:gd name="T43" fmla="*/ 199 h 239"/>
                <a:gd name="T44" fmla="*/ 22 w 241"/>
                <a:gd name="T45" fmla="*/ 188 h 239"/>
                <a:gd name="T46" fmla="*/ 14 w 241"/>
                <a:gd name="T47" fmla="*/ 177 h 239"/>
                <a:gd name="T48" fmla="*/ 9 w 241"/>
                <a:gd name="T49" fmla="*/ 165 h 239"/>
                <a:gd name="T50" fmla="*/ 4 w 241"/>
                <a:gd name="T51" fmla="*/ 152 h 239"/>
                <a:gd name="T52" fmla="*/ 2 w 241"/>
                <a:gd name="T53" fmla="*/ 140 h 239"/>
                <a:gd name="T54" fmla="*/ 0 w 241"/>
                <a:gd name="T55" fmla="*/ 126 h 239"/>
                <a:gd name="T56" fmla="*/ 0 w 241"/>
                <a:gd name="T57" fmla="*/ 113 h 239"/>
                <a:gd name="T58" fmla="*/ 1 w 241"/>
                <a:gd name="T59" fmla="*/ 100 h 239"/>
                <a:gd name="T60" fmla="*/ 4 w 241"/>
                <a:gd name="T61" fmla="*/ 88 h 239"/>
                <a:gd name="T62" fmla="*/ 9 w 241"/>
                <a:gd name="T63" fmla="*/ 75 h 239"/>
                <a:gd name="T64" fmla="*/ 14 w 241"/>
                <a:gd name="T65" fmla="*/ 63 h 239"/>
                <a:gd name="T66" fmla="*/ 21 w 241"/>
                <a:gd name="T67" fmla="*/ 52 h 239"/>
                <a:gd name="T68" fmla="*/ 29 w 241"/>
                <a:gd name="T69" fmla="*/ 41 h 239"/>
                <a:gd name="T70" fmla="*/ 38 w 241"/>
                <a:gd name="T71" fmla="*/ 32 h 239"/>
                <a:gd name="T72" fmla="*/ 48 w 241"/>
                <a:gd name="T73" fmla="*/ 23 h 239"/>
                <a:gd name="T74" fmla="*/ 59 w 241"/>
                <a:gd name="T75" fmla="*/ 16 h 239"/>
                <a:gd name="T76" fmla="*/ 72 w 241"/>
                <a:gd name="T77" fmla="*/ 10 h 239"/>
                <a:gd name="T78" fmla="*/ 84 w 241"/>
                <a:gd name="T79" fmla="*/ 5 h 239"/>
                <a:gd name="T80" fmla="*/ 98 w 241"/>
                <a:gd name="T81" fmla="*/ 2 h 239"/>
                <a:gd name="T82" fmla="*/ 110 w 241"/>
                <a:gd name="T83" fmla="*/ 0 h 239"/>
                <a:gd name="T84" fmla="*/ 123 w 241"/>
                <a:gd name="T85" fmla="*/ 0 h 239"/>
                <a:gd name="T86" fmla="*/ 137 w 241"/>
                <a:gd name="T87" fmla="*/ 1 h 239"/>
                <a:gd name="T88" fmla="*/ 150 w 241"/>
                <a:gd name="T89" fmla="*/ 3 h 239"/>
                <a:gd name="T90" fmla="*/ 163 w 241"/>
                <a:gd name="T91" fmla="*/ 7 h 239"/>
                <a:gd name="T92" fmla="*/ 175 w 241"/>
                <a:gd name="T93" fmla="*/ 12 h 239"/>
                <a:gd name="T94" fmla="*/ 186 w 241"/>
                <a:gd name="T95" fmla="*/ 18 h 239"/>
                <a:gd name="T96" fmla="*/ 198 w 241"/>
                <a:gd name="T97" fmla="*/ 26 h 239"/>
                <a:gd name="T98" fmla="*/ 207 w 241"/>
                <a:gd name="T99" fmla="*/ 35 h 239"/>
                <a:gd name="T100" fmla="*/ 216 w 241"/>
                <a:gd name="T101" fmla="*/ 45 h 239"/>
                <a:gd name="T102" fmla="*/ 223 w 241"/>
                <a:gd name="T103" fmla="*/ 56 h 239"/>
                <a:gd name="T104" fmla="*/ 230 w 241"/>
                <a:gd name="T105" fmla="*/ 69 h 239"/>
                <a:gd name="T106" fmla="*/ 235 w 241"/>
                <a:gd name="T107" fmla="*/ 81 h 239"/>
                <a:gd name="T108" fmla="*/ 238 w 241"/>
                <a:gd name="T109" fmla="*/ 93 h 239"/>
                <a:gd name="T110" fmla="*/ 240 w 241"/>
                <a:gd name="T11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41" y="126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4"/>
                  </a:lnTo>
                  <a:lnTo>
                    <a:pt x="236" y="155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2" y="163"/>
                  </a:lnTo>
                  <a:lnTo>
                    <a:pt x="232" y="165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3"/>
                  </a:lnTo>
                  <a:lnTo>
                    <a:pt x="228" y="174"/>
                  </a:lnTo>
                  <a:lnTo>
                    <a:pt x="227" y="175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3" y="182"/>
                  </a:lnTo>
                  <a:lnTo>
                    <a:pt x="222" y="183"/>
                  </a:lnTo>
                  <a:lnTo>
                    <a:pt x="222" y="184"/>
                  </a:lnTo>
                  <a:lnTo>
                    <a:pt x="221" y="185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3"/>
                  </a:lnTo>
                  <a:lnTo>
                    <a:pt x="207" y="204"/>
                  </a:lnTo>
                  <a:lnTo>
                    <a:pt x="205" y="204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5" y="213"/>
                  </a:lnTo>
                  <a:lnTo>
                    <a:pt x="194" y="214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2"/>
                  </a:lnTo>
                  <a:lnTo>
                    <a:pt x="182" y="222"/>
                  </a:lnTo>
                  <a:lnTo>
                    <a:pt x="180" y="223"/>
                  </a:lnTo>
                  <a:lnTo>
                    <a:pt x="178" y="224"/>
                  </a:lnTo>
                  <a:lnTo>
                    <a:pt x="177" y="224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2"/>
                  </a:lnTo>
                  <a:lnTo>
                    <a:pt x="159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6" y="233"/>
                  </a:lnTo>
                  <a:lnTo>
                    <a:pt x="154" y="234"/>
                  </a:lnTo>
                  <a:lnTo>
                    <a:pt x="153" y="234"/>
                  </a:lnTo>
                  <a:lnTo>
                    <a:pt x="152" y="234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4"/>
                  </a:lnTo>
                  <a:lnTo>
                    <a:pt x="89" y="234"/>
                  </a:lnTo>
                  <a:lnTo>
                    <a:pt x="87" y="234"/>
                  </a:lnTo>
                  <a:lnTo>
                    <a:pt x="85" y="233"/>
                  </a:lnTo>
                  <a:lnTo>
                    <a:pt x="84" y="233"/>
                  </a:lnTo>
                  <a:lnTo>
                    <a:pt x="83" y="233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78" y="231"/>
                  </a:lnTo>
                  <a:lnTo>
                    <a:pt x="77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2" y="223"/>
                  </a:lnTo>
                  <a:lnTo>
                    <a:pt x="59" y="222"/>
                  </a:lnTo>
                  <a:lnTo>
                    <a:pt x="58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4"/>
                  </a:lnTo>
                  <a:lnTo>
                    <a:pt x="46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4"/>
                  </a:lnTo>
                  <a:lnTo>
                    <a:pt x="35" y="204"/>
                  </a:lnTo>
                  <a:lnTo>
                    <a:pt x="35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4" y="192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5"/>
                  </a:lnTo>
                  <a:lnTo>
                    <a:pt x="19" y="184"/>
                  </a:lnTo>
                  <a:lnTo>
                    <a:pt x="19" y="183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5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5"/>
                  </a:lnTo>
                  <a:lnTo>
                    <a:pt x="9" y="163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5"/>
                  </a:lnTo>
                  <a:lnTo>
                    <a:pt x="5" y="154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8" y="56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7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7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8"/>
                  </a:lnTo>
                  <a:lnTo>
                    <a:pt x="167" y="8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80" y="15"/>
                  </a:lnTo>
                  <a:lnTo>
                    <a:pt x="182" y="16"/>
                  </a:lnTo>
                  <a:lnTo>
                    <a:pt x="183" y="16"/>
                  </a:lnTo>
                  <a:lnTo>
                    <a:pt x="184" y="17"/>
                  </a:lnTo>
                  <a:lnTo>
                    <a:pt x="185" y="18"/>
                  </a:lnTo>
                  <a:lnTo>
                    <a:pt x="186" y="18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8" y="26"/>
                  </a:lnTo>
                  <a:lnTo>
                    <a:pt x="199" y="27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7" y="34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5"/>
                  </a:lnTo>
                  <a:lnTo>
                    <a:pt x="217" y="46"/>
                  </a:lnTo>
                  <a:lnTo>
                    <a:pt x="218" y="47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2" y="55"/>
                  </a:lnTo>
                  <a:lnTo>
                    <a:pt x="223" y="56"/>
                  </a:lnTo>
                  <a:lnTo>
                    <a:pt x="225" y="57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5"/>
                  </a:lnTo>
                  <a:lnTo>
                    <a:pt x="229" y="66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5"/>
                  </a:lnTo>
                  <a:lnTo>
                    <a:pt x="234" y="76"/>
                  </a:lnTo>
                  <a:lnTo>
                    <a:pt x="234" y="77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5"/>
                  </a:lnTo>
                  <a:lnTo>
                    <a:pt x="241" y="116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35" name="Oval 1217"/>
            <p:cNvSpPr>
              <a:spLocks noChangeArrowheads="1"/>
            </p:cNvSpPr>
            <p:nvPr/>
          </p:nvSpPr>
          <p:spPr bwMode="auto">
            <a:xfrm>
              <a:off x="3691346" y="5238524"/>
              <a:ext cx="64013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36" name="Line 1244"/>
            <p:cNvSpPr>
              <a:spLocks noChangeShapeType="1"/>
            </p:cNvSpPr>
            <p:nvPr/>
          </p:nvSpPr>
          <p:spPr bwMode="auto">
            <a:xfrm>
              <a:off x="3132455" y="4998720"/>
              <a:ext cx="23495" cy="2095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7" name="Line 1245"/>
            <p:cNvSpPr>
              <a:spLocks noChangeShapeType="1"/>
            </p:cNvSpPr>
            <p:nvPr/>
          </p:nvSpPr>
          <p:spPr bwMode="auto">
            <a:xfrm flipH="1">
              <a:off x="1647825" y="4995545"/>
              <a:ext cx="27305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8" name="Freeform 1286"/>
            <p:cNvSpPr>
              <a:spLocks/>
            </p:cNvSpPr>
            <p:nvPr/>
          </p:nvSpPr>
          <p:spPr bwMode="auto">
            <a:xfrm>
              <a:off x="1355725" y="5011420"/>
              <a:ext cx="63500" cy="63500"/>
            </a:xfrm>
            <a:custGeom>
              <a:avLst/>
              <a:gdLst>
                <a:gd name="T0" fmla="*/ 2147483646 w 241"/>
                <a:gd name="T1" fmla="*/ 2147483646 h 239"/>
                <a:gd name="T2" fmla="*/ 2147483646 w 241"/>
                <a:gd name="T3" fmla="*/ 2147483646 h 239"/>
                <a:gd name="T4" fmla="*/ 2147483646 w 241"/>
                <a:gd name="T5" fmla="*/ 2147483646 h 239"/>
                <a:gd name="T6" fmla="*/ 2147483646 w 241"/>
                <a:gd name="T7" fmla="*/ 2147483646 h 239"/>
                <a:gd name="T8" fmla="*/ 2147483646 w 241"/>
                <a:gd name="T9" fmla="*/ 2147483646 h 239"/>
                <a:gd name="T10" fmla="*/ 2147483646 w 241"/>
                <a:gd name="T11" fmla="*/ 2147483646 h 239"/>
                <a:gd name="T12" fmla="*/ 2147483646 w 241"/>
                <a:gd name="T13" fmla="*/ 2147483646 h 239"/>
                <a:gd name="T14" fmla="*/ 2147483646 w 241"/>
                <a:gd name="T15" fmla="*/ 2147483646 h 239"/>
                <a:gd name="T16" fmla="*/ 2147483646 w 241"/>
                <a:gd name="T17" fmla="*/ 2147483646 h 239"/>
                <a:gd name="T18" fmla="*/ 2147483646 w 241"/>
                <a:gd name="T19" fmla="*/ 2147483646 h 239"/>
                <a:gd name="T20" fmla="*/ 2147483646 w 241"/>
                <a:gd name="T21" fmla="*/ 2147483646 h 239"/>
                <a:gd name="T22" fmla="*/ 2147483646 w 241"/>
                <a:gd name="T23" fmla="*/ 2147483646 h 239"/>
                <a:gd name="T24" fmla="*/ 2147483646 w 241"/>
                <a:gd name="T25" fmla="*/ 2147483646 h 239"/>
                <a:gd name="T26" fmla="*/ 2147483646 w 241"/>
                <a:gd name="T27" fmla="*/ 2147483646 h 239"/>
                <a:gd name="T28" fmla="*/ 2147483646 w 241"/>
                <a:gd name="T29" fmla="*/ 2147483646 h 239"/>
                <a:gd name="T30" fmla="*/ 2147483646 w 241"/>
                <a:gd name="T31" fmla="*/ 2147483646 h 239"/>
                <a:gd name="T32" fmla="*/ 2147483646 w 241"/>
                <a:gd name="T33" fmla="*/ 2147483646 h 239"/>
                <a:gd name="T34" fmla="*/ 2147483646 w 241"/>
                <a:gd name="T35" fmla="*/ 2147483646 h 239"/>
                <a:gd name="T36" fmla="*/ 2147483646 w 241"/>
                <a:gd name="T37" fmla="*/ 2147483646 h 239"/>
                <a:gd name="T38" fmla="*/ 2147483646 w 241"/>
                <a:gd name="T39" fmla="*/ 2147483646 h 239"/>
                <a:gd name="T40" fmla="*/ 2147483646 w 241"/>
                <a:gd name="T41" fmla="*/ 2147483646 h 239"/>
                <a:gd name="T42" fmla="*/ 2147483646 w 241"/>
                <a:gd name="T43" fmla="*/ 2147483646 h 239"/>
                <a:gd name="T44" fmla="*/ 2147483646 w 241"/>
                <a:gd name="T45" fmla="*/ 2147483646 h 239"/>
                <a:gd name="T46" fmla="*/ 2147483646 w 241"/>
                <a:gd name="T47" fmla="*/ 2147483646 h 239"/>
                <a:gd name="T48" fmla="*/ 2147483646 w 241"/>
                <a:gd name="T49" fmla="*/ 2147483646 h 239"/>
                <a:gd name="T50" fmla="*/ 2147483646 w 241"/>
                <a:gd name="T51" fmla="*/ 2147483646 h 239"/>
                <a:gd name="T52" fmla="*/ 2147483646 w 241"/>
                <a:gd name="T53" fmla="*/ 2147483646 h 239"/>
                <a:gd name="T54" fmla="*/ 0 w 241"/>
                <a:gd name="T55" fmla="*/ 2147483646 h 239"/>
                <a:gd name="T56" fmla="*/ 0 w 241"/>
                <a:gd name="T57" fmla="*/ 2147483646 h 239"/>
                <a:gd name="T58" fmla="*/ 2147483646 w 241"/>
                <a:gd name="T59" fmla="*/ 2147483646 h 239"/>
                <a:gd name="T60" fmla="*/ 2147483646 w 241"/>
                <a:gd name="T61" fmla="*/ 2147483646 h 239"/>
                <a:gd name="T62" fmla="*/ 2147483646 w 241"/>
                <a:gd name="T63" fmla="*/ 2147483646 h 239"/>
                <a:gd name="T64" fmla="*/ 2147483646 w 241"/>
                <a:gd name="T65" fmla="*/ 2147483646 h 239"/>
                <a:gd name="T66" fmla="*/ 2147483646 w 241"/>
                <a:gd name="T67" fmla="*/ 2147483646 h 239"/>
                <a:gd name="T68" fmla="*/ 2147483646 w 241"/>
                <a:gd name="T69" fmla="*/ 2147483646 h 239"/>
                <a:gd name="T70" fmla="*/ 2147483646 w 241"/>
                <a:gd name="T71" fmla="*/ 2147483646 h 239"/>
                <a:gd name="T72" fmla="*/ 2147483646 w 241"/>
                <a:gd name="T73" fmla="*/ 2147483646 h 239"/>
                <a:gd name="T74" fmla="*/ 2147483646 w 241"/>
                <a:gd name="T75" fmla="*/ 2147483646 h 239"/>
                <a:gd name="T76" fmla="*/ 2147483646 w 241"/>
                <a:gd name="T77" fmla="*/ 2147483646 h 239"/>
                <a:gd name="T78" fmla="*/ 2147483646 w 241"/>
                <a:gd name="T79" fmla="*/ 2147483646 h 239"/>
                <a:gd name="T80" fmla="*/ 2147483646 w 241"/>
                <a:gd name="T81" fmla="*/ 2147483646 h 239"/>
                <a:gd name="T82" fmla="*/ 2147483646 w 241"/>
                <a:gd name="T83" fmla="*/ 0 h 239"/>
                <a:gd name="T84" fmla="*/ 2147483646 w 241"/>
                <a:gd name="T85" fmla="*/ 0 h 239"/>
                <a:gd name="T86" fmla="*/ 2147483646 w 241"/>
                <a:gd name="T87" fmla="*/ 2147483646 h 239"/>
                <a:gd name="T88" fmla="*/ 2147483646 w 241"/>
                <a:gd name="T89" fmla="*/ 2147483646 h 239"/>
                <a:gd name="T90" fmla="*/ 2147483646 w 241"/>
                <a:gd name="T91" fmla="*/ 2147483646 h 239"/>
                <a:gd name="T92" fmla="*/ 2147483646 w 241"/>
                <a:gd name="T93" fmla="*/ 2147483646 h 239"/>
                <a:gd name="T94" fmla="*/ 2147483646 w 241"/>
                <a:gd name="T95" fmla="*/ 2147483646 h 239"/>
                <a:gd name="T96" fmla="*/ 2147483646 w 241"/>
                <a:gd name="T97" fmla="*/ 2147483646 h 239"/>
                <a:gd name="T98" fmla="*/ 2147483646 w 241"/>
                <a:gd name="T99" fmla="*/ 2147483646 h 239"/>
                <a:gd name="T100" fmla="*/ 2147483646 w 241"/>
                <a:gd name="T101" fmla="*/ 2147483646 h 239"/>
                <a:gd name="T102" fmla="*/ 2147483646 w 241"/>
                <a:gd name="T103" fmla="*/ 2147483646 h 239"/>
                <a:gd name="T104" fmla="*/ 2147483646 w 241"/>
                <a:gd name="T105" fmla="*/ 2147483646 h 239"/>
                <a:gd name="T106" fmla="*/ 2147483646 w 241"/>
                <a:gd name="T107" fmla="*/ 2147483646 h 239"/>
                <a:gd name="T108" fmla="*/ 2147483646 w 241"/>
                <a:gd name="T109" fmla="*/ 2147483646 h 239"/>
                <a:gd name="T110" fmla="*/ 2147483646 w 241"/>
                <a:gd name="T111" fmla="*/ 2147483646 h 2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1"/>
                <a:gd name="T169" fmla="*/ 0 h 239"/>
                <a:gd name="T170" fmla="*/ 241 w 241"/>
                <a:gd name="T171" fmla="*/ 239 h 2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1" h="239">
                  <a:moveTo>
                    <a:pt x="241" y="120"/>
                  </a:moveTo>
                  <a:lnTo>
                    <a:pt x="241" y="121"/>
                  </a:lnTo>
                  <a:lnTo>
                    <a:pt x="241" y="122"/>
                  </a:lnTo>
                  <a:lnTo>
                    <a:pt x="241" y="123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0"/>
                  </a:lnTo>
                  <a:lnTo>
                    <a:pt x="240" y="131"/>
                  </a:lnTo>
                  <a:lnTo>
                    <a:pt x="240" y="132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2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2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1"/>
                  </a:lnTo>
                  <a:lnTo>
                    <a:pt x="223" y="182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1"/>
                  </a:lnTo>
                  <a:lnTo>
                    <a:pt x="217" y="192"/>
                  </a:lnTo>
                  <a:lnTo>
                    <a:pt x="216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2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1"/>
                  </a:lnTo>
                  <a:lnTo>
                    <a:pt x="198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5" y="220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4" y="231"/>
                  </a:lnTo>
                  <a:lnTo>
                    <a:pt x="163" y="231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0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1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2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4" y="239"/>
                  </a:lnTo>
                  <a:lnTo>
                    <a:pt x="113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5" y="238"/>
                  </a:lnTo>
                  <a:lnTo>
                    <a:pt x="104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8" y="231"/>
                  </a:lnTo>
                  <a:lnTo>
                    <a:pt x="77" y="231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4" y="192"/>
                  </a:lnTo>
                  <a:lnTo>
                    <a:pt x="23" y="191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2"/>
                  </a:lnTo>
                  <a:lnTo>
                    <a:pt x="17" y="181"/>
                  </a:lnTo>
                  <a:lnTo>
                    <a:pt x="17" y="180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2"/>
                  </a:lnTo>
                  <a:lnTo>
                    <a:pt x="8" y="161"/>
                  </a:lnTo>
                  <a:lnTo>
                    <a:pt x="6" y="160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5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1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5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2" y="4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8" y="5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80" y="15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4"/>
                  </a:lnTo>
                  <a:lnTo>
                    <a:pt x="195" y="25"/>
                  </a:lnTo>
                  <a:lnTo>
                    <a:pt x="196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7" y="34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3"/>
                  </a:lnTo>
                  <a:lnTo>
                    <a:pt x="228" y="64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32" y="73"/>
                  </a:lnTo>
                  <a:lnTo>
                    <a:pt x="232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3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1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9" name="Oval 1287"/>
            <p:cNvSpPr>
              <a:spLocks noChangeArrowheads="1"/>
            </p:cNvSpPr>
            <p:nvPr/>
          </p:nvSpPr>
          <p:spPr bwMode="auto">
            <a:xfrm>
              <a:off x="1355725" y="5011420"/>
              <a:ext cx="63500" cy="6350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0" name="Line 1288"/>
            <p:cNvSpPr>
              <a:spLocks noChangeShapeType="1"/>
            </p:cNvSpPr>
            <p:nvPr/>
          </p:nvSpPr>
          <p:spPr bwMode="auto">
            <a:xfrm flipH="1">
              <a:off x="1427480" y="5005070"/>
              <a:ext cx="25400" cy="190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1" name="Line 1289"/>
            <p:cNvSpPr>
              <a:spLocks noChangeShapeType="1"/>
            </p:cNvSpPr>
            <p:nvPr/>
          </p:nvSpPr>
          <p:spPr bwMode="auto">
            <a:xfrm>
              <a:off x="1504950" y="4998720"/>
              <a:ext cx="87630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2" name="Freeform 1290"/>
            <p:cNvSpPr>
              <a:spLocks/>
            </p:cNvSpPr>
            <p:nvPr/>
          </p:nvSpPr>
          <p:spPr bwMode="auto">
            <a:xfrm>
              <a:off x="1214997" y="5245360"/>
              <a:ext cx="64890" cy="63475"/>
            </a:xfrm>
            <a:custGeom>
              <a:avLst/>
              <a:gdLst>
                <a:gd name="T0" fmla="*/ 241 w 242"/>
                <a:gd name="T1" fmla="*/ 131 h 239"/>
                <a:gd name="T2" fmla="*/ 239 w 242"/>
                <a:gd name="T3" fmla="*/ 145 h 239"/>
                <a:gd name="T4" fmla="*/ 236 w 242"/>
                <a:gd name="T5" fmla="*/ 157 h 239"/>
                <a:gd name="T6" fmla="*/ 230 w 242"/>
                <a:gd name="T7" fmla="*/ 169 h 239"/>
                <a:gd name="T8" fmla="*/ 225 w 242"/>
                <a:gd name="T9" fmla="*/ 182 h 239"/>
                <a:gd name="T10" fmla="*/ 217 w 242"/>
                <a:gd name="T11" fmla="*/ 193 h 239"/>
                <a:gd name="T12" fmla="*/ 208 w 242"/>
                <a:gd name="T13" fmla="*/ 203 h 239"/>
                <a:gd name="T14" fmla="*/ 199 w 242"/>
                <a:gd name="T15" fmla="*/ 212 h 239"/>
                <a:gd name="T16" fmla="*/ 188 w 242"/>
                <a:gd name="T17" fmla="*/ 219 h 239"/>
                <a:gd name="T18" fmla="*/ 176 w 242"/>
                <a:gd name="T19" fmla="*/ 226 h 239"/>
                <a:gd name="T20" fmla="*/ 164 w 242"/>
                <a:gd name="T21" fmla="*/ 232 h 239"/>
                <a:gd name="T22" fmla="*/ 152 w 242"/>
                <a:gd name="T23" fmla="*/ 235 h 239"/>
                <a:gd name="T24" fmla="*/ 138 w 242"/>
                <a:gd name="T25" fmla="*/ 238 h 239"/>
                <a:gd name="T26" fmla="*/ 125 w 242"/>
                <a:gd name="T27" fmla="*/ 239 h 239"/>
                <a:gd name="T28" fmla="*/ 112 w 242"/>
                <a:gd name="T29" fmla="*/ 239 h 239"/>
                <a:gd name="T30" fmla="*/ 99 w 242"/>
                <a:gd name="T31" fmla="*/ 237 h 239"/>
                <a:gd name="T32" fmla="*/ 85 w 242"/>
                <a:gd name="T33" fmla="*/ 234 h 239"/>
                <a:gd name="T34" fmla="*/ 73 w 242"/>
                <a:gd name="T35" fmla="*/ 229 h 239"/>
                <a:gd name="T36" fmla="*/ 62 w 242"/>
                <a:gd name="T37" fmla="*/ 224 h 239"/>
                <a:gd name="T38" fmla="*/ 51 w 242"/>
                <a:gd name="T39" fmla="*/ 217 h 239"/>
                <a:gd name="T40" fmla="*/ 39 w 242"/>
                <a:gd name="T41" fmla="*/ 208 h 239"/>
                <a:gd name="T42" fmla="*/ 30 w 242"/>
                <a:gd name="T43" fmla="*/ 199 h 239"/>
                <a:gd name="T44" fmla="*/ 22 w 242"/>
                <a:gd name="T45" fmla="*/ 188 h 239"/>
                <a:gd name="T46" fmla="*/ 15 w 242"/>
                <a:gd name="T47" fmla="*/ 177 h 239"/>
                <a:gd name="T48" fmla="*/ 9 w 242"/>
                <a:gd name="T49" fmla="*/ 166 h 239"/>
                <a:gd name="T50" fmla="*/ 4 w 242"/>
                <a:gd name="T51" fmla="*/ 153 h 239"/>
                <a:gd name="T52" fmla="*/ 2 w 242"/>
                <a:gd name="T53" fmla="*/ 140 h 239"/>
                <a:gd name="T54" fmla="*/ 0 w 242"/>
                <a:gd name="T55" fmla="*/ 127 h 239"/>
                <a:gd name="T56" fmla="*/ 0 w 242"/>
                <a:gd name="T57" fmla="*/ 114 h 239"/>
                <a:gd name="T58" fmla="*/ 1 w 242"/>
                <a:gd name="T59" fmla="*/ 100 h 239"/>
                <a:gd name="T60" fmla="*/ 4 w 242"/>
                <a:gd name="T61" fmla="*/ 88 h 239"/>
                <a:gd name="T62" fmla="*/ 9 w 242"/>
                <a:gd name="T63" fmla="*/ 76 h 239"/>
                <a:gd name="T64" fmla="*/ 15 w 242"/>
                <a:gd name="T65" fmla="*/ 64 h 239"/>
                <a:gd name="T66" fmla="*/ 21 w 242"/>
                <a:gd name="T67" fmla="*/ 52 h 239"/>
                <a:gd name="T68" fmla="*/ 29 w 242"/>
                <a:gd name="T69" fmla="*/ 41 h 239"/>
                <a:gd name="T70" fmla="*/ 38 w 242"/>
                <a:gd name="T71" fmla="*/ 32 h 239"/>
                <a:gd name="T72" fmla="*/ 48 w 242"/>
                <a:gd name="T73" fmla="*/ 23 h 239"/>
                <a:gd name="T74" fmla="*/ 60 w 242"/>
                <a:gd name="T75" fmla="*/ 17 h 239"/>
                <a:gd name="T76" fmla="*/ 72 w 242"/>
                <a:gd name="T77" fmla="*/ 10 h 239"/>
                <a:gd name="T78" fmla="*/ 84 w 242"/>
                <a:gd name="T79" fmla="*/ 6 h 239"/>
                <a:gd name="T80" fmla="*/ 98 w 242"/>
                <a:gd name="T81" fmla="*/ 2 h 239"/>
                <a:gd name="T82" fmla="*/ 110 w 242"/>
                <a:gd name="T83" fmla="*/ 0 h 239"/>
                <a:gd name="T84" fmla="*/ 124 w 242"/>
                <a:gd name="T85" fmla="*/ 0 h 239"/>
                <a:gd name="T86" fmla="*/ 137 w 242"/>
                <a:gd name="T87" fmla="*/ 1 h 239"/>
                <a:gd name="T88" fmla="*/ 151 w 242"/>
                <a:gd name="T89" fmla="*/ 3 h 239"/>
                <a:gd name="T90" fmla="*/ 163 w 242"/>
                <a:gd name="T91" fmla="*/ 8 h 239"/>
                <a:gd name="T92" fmla="*/ 175 w 242"/>
                <a:gd name="T93" fmla="*/ 12 h 239"/>
                <a:gd name="T94" fmla="*/ 187 w 242"/>
                <a:gd name="T95" fmla="*/ 19 h 239"/>
                <a:gd name="T96" fmla="*/ 198 w 242"/>
                <a:gd name="T97" fmla="*/ 27 h 239"/>
                <a:gd name="T98" fmla="*/ 207 w 242"/>
                <a:gd name="T99" fmla="*/ 36 h 239"/>
                <a:gd name="T100" fmla="*/ 216 w 242"/>
                <a:gd name="T101" fmla="*/ 46 h 239"/>
                <a:gd name="T102" fmla="*/ 224 w 242"/>
                <a:gd name="T103" fmla="*/ 57 h 239"/>
                <a:gd name="T104" fmla="*/ 230 w 242"/>
                <a:gd name="T105" fmla="*/ 69 h 239"/>
                <a:gd name="T106" fmla="*/ 235 w 242"/>
                <a:gd name="T107" fmla="*/ 81 h 239"/>
                <a:gd name="T108" fmla="*/ 238 w 242"/>
                <a:gd name="T109" fmla="*/ 94 h 239"/>
                <a:gd name="T110" fmla="*/ 241 w 242"/>
                <a:gd name="T111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39">
                  <a:moveTo>
                    <a:pt x="242" y="120"/>
                  </a:moveTo>
                  <a:lnTo>
                    <a:pt x="242" y="121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0"/>
                  </a:lnTo>
                  <a:lnTo>
                    <a:pt x="241" y="131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0"/>
                  </a:lnTo>
                  <a:lnTo>
                    <a:pt x="237" y="151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0"/>
                  </a:lnTo>
                  <a:lnTo>
                    <a:pt x="234" y="161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0" y="169"/>
                  </a:lnTo>
                  <a:lnTo>
                    <a:pt x="230" y="170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89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2" y="198"/>
                  </a:lnTo>
                  <a:lnTo>
                    <a:pt x="211" y="199"/>
                  </a:lnTo>
                  <a:lnTo>
                    <a:pt x="210" y="200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09"/>
                  </a:lnTo>
                  <a:lnTo>
                    <a:pt x="200" y="210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19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29"/>
                  </a:lnTo>
                  <a:lnTo>
                    <a:pt x="169" y="229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38" y="238"/>
                  </a:lnTo>
                  <a:lnTo>
                    <a:pt x="137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9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7" y="239"/>
                  </a:lnTo>
                  <a:lnTo>
                    <a:pt x="125" y="239"/>
                  </a:lnTo>
                  <a:lnTo>
                    <a:pt x="124" y="239"/>
                  </a:lnTo>
                  <a:lnTo>
                    <a:pt x="123" y="239"/>
                  </a:lnTo>
                  <a:lnTo>
                    <a:pt x="120" y="239"/>
                  </a:lnTo>
                  <a:lnTo>
                    <a:pt x="119" y="239"/>
                  </a:lnTo>
                  <a:lnTo>
                    <a:pt x="118" y="239"/>
                  </a:lnTo>
                  <a:lnTo>
                    <a:pt x="117" y="239"/>
                  </a:lnTo>
                  <a:lnTo>
                    <a:pt x="115" y="239"/>
                  </a:lnTo>
                  <a:lnTo>
                    <a:pt x="114" y="239"/>
                  </a:lnTo>
                  <a:lnTo>
                    <a:pt x="112" y="239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5" y="238"/>
                  </a:lnTo>
                  <a:lnTo>
                    <a:pt x="103" y="238"/>
                  </a:lnTo>
                  <a:lnTo>
                    <a:pt x="101" y="238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6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29"/>
                  </a:lnTo>
                  <a:lnTo>
                    <a:pt x="72" y="229"/>
                  </a:lnTo>
                  <a:lnTo>
                    <a:pt x="71" y="228"/>
                  </a:lnTo>
                  <a:lnTo>
                    <a:pt x="70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0"/>
                  </a:lnTo>
                  <a:lnTo>
                    <a:pt x="55" y="220"/>
                  </a:lnTo>
                  <a:lnTo>
                    <a:pt x="54" y="219"/>
                  </a:lnTo>
                  <a:lnTo>
                    <a:pt x="53" y="218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0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1" y="200"/>
                  </a:lnTo>
                  <a:lnTo>
                    <a:pt x="30" y="199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2" y="189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0"/>
                  </a:lnTo>
                  <a:lnTo>
                    <a:pt x="16" y="178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1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1"/>
                  </a:lnTo>
                  <a:lnTo>
                    <a:pt x="2" y="140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6" y="13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2"/>
                  </a:lnTo>
                  <a:lnTo>
                    <a:pt x="205" y="33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4" y="42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2"/>
                  </a:lnTo>
                  <a:lnTo>
                    <a:pt x="221" y="53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2" y="71"/>
                  </a:lnTo>
                  <a:lnTo>
                    <a:pt x="232" y="72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1"/>
                  </a:lnTo>
                  <a:lnTo>
                    <a:pt x="236" y="82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1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3" name="Oval 1291"/>
            <p:cNvSpPr>
              <a:spLocks noChangeArrowheads="1"/>
            </p:cNvSpPr>
            <p:nvPr/>
          </p:nvSpPr>
          <p:spPr bwMode="auto">
            <a:xfrm>
              <a:off x="1214997" y="5245360"/>
              <a:ext cx="64890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4" name="Freeform 1292"/>
            <p:cNvSpPr>
              <a:spLocks/>
            </p:cNvSpPr>
            <p:nvPr/>
          </p:nvSpPr>
          <p:spPr bwMode="auto">
            <a:xfrm>
              <a:off x="1436851" y="5243407"/>
              <a:ext cx="64890" cy="63475"/>
            </a:xfrm>
            <a:custGeom>
              <a:avLst/>
              <a:gdLst>
                <a:gd name="T0" fmla="*/ 240 w 241"/>
                <a:gd name="T1" fmla="*/ 132 h 240"/>
                <a:gd name="T2" fmla="*/ 239 w 241"/>
                <a:gd name="T3" fmla="*/ 145 h 240"/>
                <a:gd name="T4" fmla="*/ 236 w 241"/>
                <a:gd name="T5" fmla="*/ 157 h 240"/>
                <a:gd name="T6" fmla="*/ 230 w 241"/>
                <a:gd name="T7" fmla="*/ 169 h 240"/>
                <a:gd name="T8" fmla="*/ 225 w 241"/>
                <a:gd name="T9" fmla="*/ 182 h 240"/>
                <a:gd name="T10" fmla="*/ 217 w 241"/>
                <a:gd name="T11" fmla="*/ 193 h 240"/>
                <a:gd name="T12" fmla="*/ 208 w 241"/>
                <a:gd name="T13" fmla="*/ 203 h 240"/>
                <a:gd name="T14" fmla="*/ 199 w 241"/>
                <a:gd name="T15" fmla="*/ 212 h 240"/>
                <a:gd name="T16" fmla="*/ 188 w 241"/>
                <a:gd name="T17" fmla="*/ 220 h 240"/>
                <a:gd name="T18" fmla="*/ 176 w 241"/>
                <a:gd name="T19" fmla="*/ 226 h 240"/>
                <a:gd name="T20" fmla="*/ 164 w 241"/>
                <a:gd name="T21" fmla="*/ 232 h 240"/>
                <a:gd name="T22" fmla="*/ 152 w 241"/>
                <a:gd name="T23" fmla="*/ 235 h 240"/>
                <a:gd name="T24" fmla="*/ 138 w 241"/>
                <a:gd name="T25" fmla="*/ 239 h 240"/>
                <a:gd name="T26" fmla="*/ 125 w 241"/>
                <a:gd name="T27" fmla="*/ 240 h 240"/>
                <a:gd name="T28" fmla="*/ 112 w 241"/>
                <a:gd name="T29" fmla="*/ 240 h 240"/>
                <a:gd name="T30" fmla="*/ 99 w 241"/>
                <a:gd name="T31" fmla="*/ 237 h 240"/>
                <a:gd name="T32" fmla="*/ 85 w 241"/>
                <a:gd name="T33" fmla="*/ 234 h 240"/>
                <a:gd name="T34" fmla="*/ 73 w 241"/>
                <a:gd name="T35" fmla="*/ 230 h 240"/>
                <a:gd name="T36" fmla="*/ 62 w 241"/>
                <a:gd name="T37" fmla="*/ 224 h 240"/>
                <a:gd name="T38" fmla="*/ 50 w 241"/>
                <a:gd name="T39" fmla="*/ 217 h 240"/>
                <a:gd name="T40" fmla="*/ 39 w 241"/>
                <a:gd name="T41" fmla="*/ 208 h 240"/>
                <a:gd name="T42" fmla="*/ 30 w 241"/>
                <a:gd name="T43" fmla="*/ 200 h 240"/>
                <a:gd name="T44" fmla="*/ 22 w 241"/>
                <a:gd name="T45" fmla="*/ 188 h 240"/>
                <a:gd name="T46" fmla="*/ 14 w 241"/>
                <a:gd name="T47" fmla="*/ 177 h 240"/>
                <a:gd name="T48" fmla="*/ 9 w 241"/>
                <a:gd name="T49" fmla="*/ 166 h 240"/>
                <a:gd name="T50" fmla="*/ 4 w 241"/>
                <a:gd name="T51" fmla="*/ 153 h 240"/>
                <a:gd name="T52" fmla="*/ 2 w 241"/>
                <a:gd name="T53" fmla="*/ 141 h 240"/>
                <a:gd name="T54" fmla="*/ 0 w 241"/>
                <a:gd name="T55" fmla="*/ 127 h 240"/>
                <a:gd name="T56" fmla="*/ 0 w 241"/>
                <a:gd name="T57" fmla="*/ 114 h 240"/>
                <a:gd name="T58" fmla="*/ 1 w 241"/>
                <a:gd name="T59" fmla="*/ 100 h 240"/>
                <a:gd name="T60" fmla="*/ 4 w 241"/>
                <a:gd name="T61" fmla="*/ 88 h 240"/>
                <a:gd name="T62" fmla="*/ 9 w 241"/>
                <a:gd name="T63" fmla="*/ 76 h 240"/>
                <a:gd name="T64" fmla="*/ 14 w 241"/>
                <a:gd name="T65" fmla="*/ 64 h 240"/>
                <a:gd name="T66" fmla="*/ 21 w 241"/>
                <a:gd name="T67" fmla="*/ 53 h 240"/>
                <a:gd name="T68" fmla="*/ 29 w 241"/>
                <a:gd name="T69" fmla="*/ 41 h 240"/>
                <a:gd name="T70" fmla="*/ 38 w 241"/>
                <a:gd name="T71" fmla="*/ 33 h 240"/>
                <a:gd name="T72" fmla="*/ 48 w 241"/>
                <a:gd name="T73" fmla="*/ 24 h 240"/>
                <a:gd name="T74" fmla="*/ 59 w 241"/>
                <a:gd name="T75" fmla="*/ 17 h 240"/>
                <a:gd name="T76" fmla="*/ 72 w 241"/>
                <a:gd name="T77" fmla="*/ 10 h 240"/>
                <a:gd name="T78" fmla="*/ 84 w 241"/>
                <a:gd name="T79" fmla="*/ 6 h 240"/>
                <a:gd name="T80" fmla="*/ 98 w 241"/>
                <a:gd name="T81" fmla="*/ 2 h 240"/>
                <a:gd name="T82" fmla="*/ 110 w 241"/>
                <a:gd name="T83" fmla="*/ 0 h 240"/>
                <a:gd name="T84" fmla="*/ 123 w 241"/>
                <a:gd name="T85" fmla="*/ 0 h 240"/>
                <a:gd name="T86" fmla="*/ 137 w 241"/>
                <a:gd name="T87" fmla="*/ 1 h 240"/>
                <a:gd name="T88" fmla="*/ 150 w 241"/>
                <a:gd name="T89" fmla="*/ 4 h 240"/>
                <a:gd name="T90" fmla="*/ 163 w 241"/>
                <a:gd name="T91" fmla="*/ 8 h 240"/>
                <a:gd name="T92" fmla="*/ 175 w 241"/>
                <a:gd name="T93" fmla="*/ 13 h 240"/>
                <a:gd name="T94" fmla="*/ 186 w 241"/>
                <a:gd name="T95" fmla="*/ 19 h 240"/>
                <a:gd name="T96" fmla="*/ 198 w 241"/>
                <a:gd name="T97" fmla="*/ 27 h 240"/>
                <a:gd name="T98" fmla="*/ 207 w 241"/>
                <a:gd name="T99" fmla="*/ 36 h 240"/>
                <a:gd name="T100" fmla="*/ 216 w 241"/>
                <a:gd name="T101" fmla="*/ 46 h 240"/>
                <a:gd name="T102" fmla="*/ 223 w 241"/>
                <a:gd name="T103" fmla="*/ 57 h 240"/>
                <a:gd name="T104" fmla="*/ 230 w 241"/>
                <a:gd name="T105" fmla="*/ 69 h 240"/>
                <a:gd name="T106" fmla="*/ 235 w 241"/>
                <a:gd name="T107" fmla="*/ 82 h 240"/>
                <a:gd name="T108" fmla="*/ 238 w 241"/>
                <a:gd name="T109" fmla="*/ 94 h 240"/>
                <a:gd name="T110" fmla="*/ 240 w 241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40">
                  <a:moveTo>
                    <a:pt x="241" y="120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5" name="Oval 1293"/>
            <p:cNvSpPr>
              <a:spLocks noChangeArrowheads="1"/>
            </p:cNvSpPr>
            <p:nvPr/>
          </p:nvSpPr>
          <p:spPr bwMode="auto">
            <a:xfrm>
              <a:off x="1436851" y="5243407"/>
              <a:ext cx="64890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6" name="Freeform 1294"/>
            <p:cNvSpPr>
              <a:spLocks/>
            </p:cNvSpPr>
            <p:nvPr/>
          </p:nvSpPr>
          <p:spPr bwMode="auto">
            <a:xfrm>
              <a:off x="1436851" y="5243407"/>
              <a:ext cx="64890" cy="63475"/>
            </a:xfrm>
            <a:custGeom>
              <a:avLst/>
              <a:gdLst>
                <a:gd name="T0" fmla="*/ 240 w 241"/>
                <a:gd name="T1" fmla="*/ 132 h 240"/>
                <a:gd name="T2" fmla="*/ 239 w 241"/>
                <a:gd name="T3" fmla="*/ 145 h 240"/>
                <a:gd name="T4" fmla="*/ 236 w 241"/>
                <a:gd name="T5" fmla="*/ 157 h 240"/>
                <a:gd name="T6" fmla="*/ 230 w 241"/>
                <a:gd name="T7" fmla="*/ 169 h 240"/>
                <a:gd name="T8" fmla="*/ 225 w 241"/>
                <a:gd name="T9" fmla="*/ 182 h 240"/>
                <a:gd name="T10" fmla="*/ 217 w 241"/>
                <a:gd name="T11" fmla="*/ 193 h 240"/>
                <a:gd name="T12" fmla="*/ 208 w 241"/>
                <a:gd name="T13" fmla="*/ 203 h 240"/>
                <a:gd name="T14" fmla="*/ 199 w 241"/>
                <a:gd name="T15" fmla="*/ 212 h 240"/>
                <a:gd name="T16" fmla="*/ 188 w 241"/>
                <a:gd name="T17" fmla="*/ 220 h 240"/>
                <a:gd name="T18" fmla="*/ 176 w 241"/>
                <a:gd name="T19" fmla="*/ 226 h 240"/>
                <a:gd name="T20" fmla="*/ 164 w 241"/>
                <a:gd name="T21" fmla="*/ 232 h 240"/>
                <a:gd name="T22" fmla="*/ 152 w 241"/>
                <a:gd name="T23" fmla="*/ 235 h 240"/>
                <a:gd name="T24" fmla="*/ 138 w 241"/>
                <a:gd name="T25" fmla="*/ 239 h 240"/>
                <a:gd name="T26" fmla="*/ 125 w 241"/>
                <a:gd name="T27" fmla="*/ 240 h 240"/>
                <a:gd name="T28" fmla="*/ 112 w 241"/>
                <a:gd name="T29" fmla="*/ 240 h 240"/>
                <a:gd name="T30" fmla="*/ 99 w 241"/>
                <a:gd name="T31" fmla="*/ 237 h 240"/>
                <a:gd name="T32" fmla="*/ 85 w 241"/>
                <a:gd name="T33" fmla="*/ 234 h 240"/>
                <a:gd name="T34" fmla="*/ 73 w 241"/>
                <a:gd name="T35" fmla="*/ 230 h 240"/>
                <a:gd name="T36" fmla="*/ 62 w 241"/>
                <a:gd name="T37" fmla="*/ 224 h 240"/>
                <a:gd name="T38" fmla="*/ 50 w 241"/>
                <a:gd name="T39" fmla="*/ 217 h 240"/>
                <a:gd name="T40" fmla="*/ 39 w 241"/>
                <a:gd name="T41" fmla="*/ 208 h 240"/>
                <a:gd name="T42" fmla="*/ 30 w 241"/>
                <a:gd name="T43" fmla="*/ 200 h 240"/>
                <a:gd name="T44" fmla="*/ 22 w 241"/>
                <a:gd name="T45" fmla="*/ 188 h 240"/>
                <a:gd name="T46" fmla="*/ 14 w 241"/>
                <a:gd name="T47" fmla="*/ 177 h 240"/>
                <a:gd name="T48" fmla="*/ 9 w 241"/>
                <a:gd name="T49" fmla="*/ 166 h 240"/>
                <a:gd name="T50" fmla="*/ 4 w 241"/>
                <a:gd name="T51" fmla="*/ 153 h 240"/>
                <a:gd name="T52" fmla="*/ 2 w 241"/>
                <a:gd name="T53" fmla="*/ 141 h 240"/>
                <a:gd name="T54" fmla="*/ 0 w 241"/>
                <a:gd name="T55" fmla="*/ 127 h 240"/>
                <a:gd name="T56" fmla="*/ 0 w 241"/>
                <a:gd name="T57" fmla="*/ 114 h 240"/>
                <a:gd name="T58" fmla="*/ 1 w 241"/>
                <a:gd name="T59" fmla="*/ 100 h 240"/>
                <a:gd name="T60" fmla="*/ 4 w 241"/>
                <a:gd name="T61" fmla="*/ 88 h 240"/>
                <a:gd name="T62" fmla="*/ 9 w 241"/>
                <a:gd name="T63" fmla="*/ 76 h 240"/>
                <a:gd name="T64" fmla="*/ 14 w 241"/>
                <a:gd name="T65" fmla="*/ 64 h 240"/>
                <a:gd name="T66" fmla="*/ 21 w 241"/>
                <a:gd name="T67" fmla="*/ 53 h 240"/>
                <a:gd name="T68" fmla="*/ 29 w 241"/>
                <a:gd name="T69" fmla="*/ 41 h 240"/>
                <a:gd name="T70" fmla="*/ 38 w 241"/>
                <a:gd name="T71" fmla="*/ 33 h 240"/>
                <a:gd name="T72" fmla="*/ 48 w 241"/>
                <a:gd name="T73" fmla="*/ 24 h 240"/>
                <a:gd name="T74" fmla="*/ 59 w 241"/>
                <a:gd name="T75" fmla="*/ 17 h 240"/>
                <a:gd name="T76" fmla="*/ 72 w 241"/>
                <a:gd name="T77" fmla="*/ 10 h 240"/>
                <a:gd name="T78" fmla="*/ 84 w 241"/>
                <a:gd name="T79" fmla="*/ 6 h 240"/>
                <a:gd name="T80" fmla="*/ 98 w 241"/>
                <a:gd name="T81" fmla="*/ 2 h 240"/>
                <a:gd name="T82" fmla="*/ 110 w 241"/>
                <a:gd name="T83" fmla="*/ 0 h 240"/>
                <a:gd name="T84" fmla="*/ 123 w 241"/>
                <a:gd name="T85" fmla="*/ 0 h 240"/>
                <a:gd name="T86" fmla="*/ 137 w 241"/>
                <a:gd name="T87" fmla="*/ 1 h 240"/>
                <a:gd name="T88" fmla="*/ 150 w 241"/>
                <a:gd name="T89" fmla="*/ 4 h 240"/>
                <a:gd name="T90" fmla="*/ 163 w 241"/>
                <a:gd name="T91" fmla="*/ 8 h 240"/>
                <a:gd name="T92" fmla="*/ 175 w 241"/>
                <a:gd name="T93" fmla="*/ 13 h 240"/>
                <a:gd name="T94" fmla="*/ 186 w 241"/>
                <a:gd name="T95" fmla="*/ 19 h 240"/>
                <a:gd name="T96" fmla="*/ 198 w 241"/>
                <a:gd name="T97" fmla="*/ 27 h 240"/>
                <a:gd name="T98" fmla="*/ 207 w 241"/>
                <a:gd name="T99" fmla="*/ 36 h 240"/>
                <a:gd name="T100" fmla="*/ 216 w 241"/>
                <a:gd name="T101" fmla="*/ 46 h 240"/>
                <a:gd name="T102" fmla="*/ 223 w 241"/>
                <a:gd name="T103" fmla="*/ 57 h 240"/>
                <a:gd name="T104" fmla="*/ 230 w 241"/>
                <a:gd name="T105" fmla="*/ 69 h 240"/>
                <a:gd name="T106" fmla="*/ 235 w 241"/>
                <a:gd name="T107" fmla="*/ 82 h 240"/>
                <a:gd name="T108" fmla="*/ 238 w 241"/>
                <a:gd name="T109" fmla="*/ 94 h 240"/>
                <a:gd name="T110" fmla="*/ 240 w 241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40">
                  <a:moveTo>
                    <a:pt x="241" y="120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8"/>
                  </a:lnTo>
                  <a:lnTo>
                    <a:pt x="188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70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3" y="237"/>
                  </a:lnTo>
                  <a:lnTo>
                    <a:pt x="141" y="237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8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8" y="20"/>
                  </a:lnTo>
                  <a:lnTo>
                    <a:pt x="189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7" name="Oval 1295"/>
            <p:cNvSpPr>
              <a:spLocks noChangeArrowheads="1"/>
            </p:cNvSpPr>
            <p:nvPr/>
          </p:nvSpPr>
          <p:spPr bwMode="auto">
            <a:xfrm>
              <a:off x="1436851" y="5243407"/>
              <a:ext cx="64890" cy="634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8" name="Freeform 1296"/>
            <p:cNvSpPr>
              <a:spLocks/>
            </p:cNvSpPr>
            <p:nvPr/>
          </p:nvSpPr>
          <p:spPr bwMode="auto">
            <a:xfrm>
              <a:off x="1364945" y="5185790"/>
              <a:ext cx="62260" cy="63476"/>
            </a:xfrm>
            <a:custGeom>
              <a:avLst/>
              <a:gdLst>
                <a:gd name="T0" fmla="*/ 241 w 242"/>
                <a:gd name="T1" fmla="*/ 132 h 240"/>
                <a:gd name="T2" fmla="*/ 240 w 242"/>
                <a:gd name="T3" fmla="*/ 145 h 240"/>
                <a:gd name="T4" fmla="*/ 236 w 242"/>
                <a:gd name="T5" fmla="*/ 157 h 240"/>
                <a:gd name="T6" fmla="*/ 231 w 242"/>
                <a:gd name="T7" fmla="*/ 170 h 240"/>
                <a:gd name="T8" fmla="*/ 225 w 242"/>
                <a:gd name="T9" fmla="*/ 182 h 240"/>
                <a:gd name="T10" fmla="*/ 217 w 242"/>
                <a:gd name="T11" fmla="*/ 193 h 240"/>
                <a:gd name="T12" fmla="*/ 208 w 242"/>
                <a:gd name="T13" fmla="*/ 203 h 240"/>
                <a:gd name="T14" fmla="*/ 199 w 242"/>
                <a:gd name="T15" fmla="*/ 212 h 240"/>
                <a:gd name="T16" fmla="*/ 188 w 242"/>
                <a:gd name="T17" fmla="*/ 220 h 240"/>
                <a:gd name="T18" fmla="*/ 177 w 242"/>
                <a:gd name="T19" fmla="*/ 226 h 240"/>
                <a:gd name="T20" fmla="*/ 164 w 242"/>
                <a:gd name="T21" fmla="*/ 232 h 240"/>
                <a:gd name="T22" fmla="*/ 152 w 242"/>
                <a:gd name="T23" fmla="*/ 235 h 240"/>
                <a:gd name="T24" fmla="*/ 138 w 242"/>
                <a:gd name="T25" fmla="*/ 239 h 240"/>
                <a:gd name="T26" fmla="*/ 125 w 242"/>
                <a:gd name="T27" fmla="*/ 240 h 240"/>
                <a:gd name="T28" fmla="*/ 113 w 242"/>
                <a:gd name="T29" fmla="*/ 240 h 240"/>
                <a:gd name="T30" fmla="*/ 99 w 242"/>
                <a:gd name="T31" fmla="*/ 238 h 240"/>
                <a:gd name="T32" fmla="*/ 86 w 242"/>
                <a:gd name="T33" fmla="*/ 234 h 240"/>
                <a:gd name="T34" fmla="*/ 73 w 242"/>
                <a:gd name="T35" fmla="*/ 230 h 240"/>
                <a:gd name="T36" fmla="*/ 62 w 242"/>
                <a:gd name="T37" fmla="*/ 224 h 240"/>
                <a:gd name="T38" fmla="*/ 51 w 242"/>
                <a:gd name="T39" fmla="*/ 217 h 240"/>
                <a:gd name="T40" fmla="*/ 39 w 242"/>
                <a:gd name="T41" fmla="*/ 209 h 240"/>
                <a:gd name="T42" fmla="*/ 30 w 242"/>
                <a:gd name="T43" fmla="*/ 200 h 240"/>
                <a:gd name="T44" fmla="*/ 23 w 242"/>
                <a:gd name="T45" fmla="*/ 189 h 240"/>
                <a:gd name="T46" fmla="*/ 15 w 242"/>
                <a:gd name="T47" fmla="*/ 177 h 240"/>
                <a:gd name="T48" fmla="*/ 9 w 242"/>
                <a:gd name="T49" fmla="*/ 166 h 240"/>
                <a:gd name="T50" fmla="*/ 5 w 242"/>
                <a:gd name="T51" fmla="*/ 153 h 240"/>
                <a:gd name="T52" fmla="*/ 2 w 242"/>
                <a:gd name="T53" fmla="*/ 141 h 240"/>
                <a:gd name="T54" fmla="*/ 0 w 242"/>
                <a:gd name="T55" fmla="*/ 127 h 240"/>
                <a:gd name="T56" fmla="*/ 0 w 242"/>
                <a:gd name="T57" fmla="*/ 114 h 240"/>
                <a:gd name="T58" fmla="*/ 1 w 242"/>
                <a:gd name="T59" fmla="*/ 101 h 240"/>
                <a:gd name="T60" fmla="*/ 5 w 242"/>
                <a:gd name="T61" fmla="*/ 88 h 240"/>
                <a:gd name="T62" fmla="*/ 9 w 242"/>
                <a:gd name="T63" fmla="*/ 76 h 240"/>
                <a:gd name="T64" fmla="*/ 15 w 242"/>
                <a:gd name="T65" fmla="*/ 64 h 240"/>
                <a:gd name="T66" fmla="*/ 21 w 242"/>
                <a:gd name="T67" fmla="*/ 53 h 240"/>
                <a:gd name="T68" fmla="*/ 29 w 242"/>
                <a:gd name="T69" fmla="*/ 42 h 240"/>
                <a:gd name="T70" fmla="*/ 38 w 242"/>
                <a:gd name="T71" fmla="*/ 33 h 240"/>
                <a:gd name="T72" fmla="*/ 48 w 242"/>
                <a:gd name="T73" fmla="*/ 24 h 240"/>
                <a:gd name="T74" fmla="*/ 60 w 242"/>
                <a:gd name="T75" fmla="*/ 17 h 240"/>
                <a:gd name="T76" fmla="*/ 72 w 242"/>
                <a:gd name="T77" fmla="*/ 10 h 240"/>
                <a:gd name="T78" fmla="*/ 84 w 242"/>
                <a:gd name="T79" fmla="*/ 6 h 240"/>
                <a:gd name="T80" fmla="*/ 98 w 242"/>
                <a:gd name="T81" fmla="*/ 3 h 240"/>
                <a:gd name="T82" fmla="*/ 110 w 242"/>
                <a:gd name="T83" fmla="*/ 0 h 240"/>
                <a:gd name="T84" fmla="*/ 124 w 242"/>
                <a:gd name="T85" fmla="*/ 0 h 240"/>
                <a:gd name="T86" fmla="*/ 137 w 242"/>
                <a:gd name="T87" fmla="*/ 2 h 240"/>
                <a:gd name="T88" fmla="*/ 151 w 242"/>
                <a:gd name="T89" fmla="*/ 4 h 240"/>
                <a:gd name="T90" fmla="*/ 163 w 242"/>
                <a:gd name="T91" fmla="*/ 8 h 240"/>
                <a:gd name="T92" fmla="*/ 175 w 242"/>
                <a:gd name="T93" fmla="*/ 13 h 240"/>
                <a:gd name="T94" fmla="*/ 187 w 242"/>
                <a:gd name="T95" fmla="*/ 19 h 240"/>
                <a:gd name="T96" fmla="*/ 198 w 242"/>
                <a:gd name="T97" fmla="*/ 27 h 240"/>
                <a:gd name="T98" fmla="*/ 207 w 242"/>
                <a:gd name="T99" fmla="*/ 36 h 240"/>
                <a:gd name="T100" fmla="*/ 216 w 242"/>
                <a:gd name="T101" fmla="*/ 46 h 240"/>
                <a:gd name="T102" fmla="*/ 224 w 242"/>
                <a:gd name="T103" fmla="*/ 57 h 240"/>
                <a:gd name="T104" fmla="*/ 231 w 242"/>
                <a:gd name="T105" fmla="*/ 69 h 240"/>
                <a:gd name="T106" fmla="*/ 235 w 242"/>
                <a:gd name="T107" fmla="*/ 82 h 240"/>
                <a:gd name="T108" fmla="*/ 238 w 242"/>
                <a:gd name="T109" fmla="*/ 94 h 240"/>
                <a:gd name="T110" fmla="*/ 241 w 242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2" h="240">
                  <a:moveTo>
                    <a:pt x="242" y="121"/>
                  </a:moveTo>
                  <a:lnTo>
                    <a:pt x="242" y="122"/>
                  </a:lnTo>
                  <a:lnTo>
                    <a:pt x="242" y="123"/>
                  </a:lnTo>
                  <a:lnTo>
                    <a:pt x="242" y="124"/>
                  </a:lnTo>
                  <a:lnTo>
                    <a:pt x="242" y="126"/>
                  </a:lnTo>
                  <a:lnTo>
                    <a:pt x="242" y="127"/>
                  </a:lnTo>
                  <a:lnTo>
                    <a:pt x="242" y="128"/>
                  </a:lnTo>
                  <a:lnTo>
                    <a:pt x="242" y="131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1" y="135"/>
                  </a:lnTo>
                  <a:lnTo>
                    <a:pt x="241" y="136"/>
                  </a:lnTo>
                  <a:lnTo>
                    <a:pt x="241" y="137"/>
                  </a:lnTo>
                  <a:lnTo>
                    <a:pt x="241" y="140"/>
                  </a:lnTo>
                  <a:lnTo>
                    <a:pt x="240" y="141"/>
                  </a:lnTo>
                  <a:lnTo>
                    <a:pt x="240" y="142"/>
                  </a:lnTo>
                  <a:lnTo>
                    <a:pt x="240" y="143"/>
                  </a:lnTo>
                  <a:lnTo>
                    <a:pt x="240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50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4" y="163"/>
                  </a:lnTo>
                  <a:lnTo>
                    <a:pt x="233" y="164"/>
                  </a:lnTo>
                  <a:lnTo>
                    <a:pt x="233" y="166"/>
                  </a:lnTo>
                  <a:lnTo>
                    <a:pt x="232" y="167"/>
                  </a:lnTo>
                  <a:lnTo>
                    <a:pt x="232" y="168"/>
                  </a:lnTo>
                  <a:lnTo>
                    <a:pt x="231" y="170"/>
                  </a:lnTo>
                  <a:lnTo>
                    <a:pt x="231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9"/>
                  </a:lnTo>
                  <a:lnTo>
                    <a:pt x="225" y="181"/>
                  </a:lnTo>
                  <a:lnTo>
                    <a:pt x="225" y="182"/>
                  </a:lnTo>
                  <a:lnTo>
                    <a:pt x="224" y="183"/>
                  </a:lnTo>
                  <a:lnTo>
                    <a:pt x="223" y="184"/>
                  </a:lnTo>
                  <a:lnTo>
                    <a:pt x="223" y="185"/>
                  </a:lnTo>
                  <a:lnTo>
                    <a:pt x="222" y="186"/>
                  </a:lnTo>
                  <a:lnTo>
                    <a:pt x="220" y="187"/>
                  </a:lnTo>
                  <a:lnTo>
                    <a:pt x="219" y="189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6" y="194"/>
                  </a:lnTo>
                  <a:lnTo>
                    <a:pt x="215" y="195"/>
                  </a:lnTo>
                  <a:lnTo>
                    <a:pt x="215" y="196"/>
                  </a:lnTo>
                  <a:lnTo>
                    <a:pt x="214" y="197"/>
                  </a:lnTo>
                  <a:lnTo>
                    <a:pt x="213" y="199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7" y="204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5" y="206"/>
                  </a:lnTo>
                  <a:lnTo>
                    <a:pt x="204" y="207"/>
                  </a:lnTo>
                  <a:lnTo>
                    <a:pt x="202" y="209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8" y="213"/>
                  </a:lnTo>
                  <a:lnTo>
                    <a:pt x="197" y="213"/>
                  </a:lnTo>
                  <a:lnTo>
                    <a:pt x="196" y="214"/>
                  </a:lnTo>
                  <a:lnTo>
                    <a:pt x="195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9" y="219"/>
                  </a:lnTo>
                  <a:lnTo>
                    <a:pt x="188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80" y="224"/>
                  </a:lnTo>
                  <a:lnTo>
                    <a:pt x="179" y="225"/>
                  </a:lnTo>
                  <a:lnTo>
                    <a:pt x="178" y="225"/>
                  </a:lnTo>
                  <a:lnTo>
                    <a:pt x="177" y="226"/>
                  </a:lnTo>
                  <a:lnTo>
                    <a:pt x="175" y="228"/>
                  </a:lnTo>
                  <a:lnTo>
                    <a:pt x="174" y="228"/>
                  </a:lnTo>
                  <a:lnTo>
                    <a:pt x="172" y="229"/>
                  </a:lnTo>
                  <a:lnTo>
                    <a:pt x="171" y="229"/>
                  </a:lnTo>
                  <a:lnTo>
                    <a:pt x="170" y="230"/>
                  </a:lnTo>
                  <a:lnTo>
                    <a:pt x="169" y="230"/>
                  </a:lnTo>
                  <a:lnTo>
                    <a:pt x="168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60" y="233"/>
                  </a:lnTo>
                  <a:lnTo>
                    <a:pt x="159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1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3" y="238"/>
                  </a:lnTo>
                  <a:lnTo>
                    <a:pt x="142" y="238"/>
                  </a:lnTo>
                  <a:lnTo>
                    <a:pt x="141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4" y="239"/>
                  </a:lnTo>
                  <a:lnTo>
                    <a:pt x="133" y="239"/>
                  </a:lnTo>
                  <a:lnTo>
                    <a:pt x="132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5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5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6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1" y="239"/>
                  </a:lnTo>
                  <a:lnTo>
                    <a:pt x="100" y="238"/>
                  </a:lnTo>
                  <a:lnTo>
                    <a:pt x="99" y="238"/>
                  </a:lnTo>
                  <a:lnTo>
                    <a:pt x="98" y="238"/>
                  </a:lnTo>
                  <a:lnTo>
                    <a:pt x="96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9" y="235"/>
                  </a:lnTo>
                  <a:lnTo>
                    <a:pt x="88" y="235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80" y="233"/>
                  </a:lnTo>
                  <a:lnTo>
                    <a:pt x="79" y="232"/>
                  </a:lnTo>
                  <a:lnTo>
                    <a:pt x="78" y="232"/>
                  </a:lnTo>
                  <a:lnTo>
                    <a:pt x="77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8"/>
                  </a:lnTo>
                  <a:lnTo>
                    <a:pt x="66" y="228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2" y="224"/>
                  </a:lnTo>
                  <a:lnTo>
                    <a:pt x="60" y="223"/>
                  </a:lnTo>
                  <a:lnTo>
                    <a:pt x="59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3" y="219"/>
                  </a:lnTo>
                  <a:lnTo>
                    <a:pt x="52" y="217"/>
                  </a:lnTo>
                  <a:lnTo>
                    <a:pt x="51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4" y="213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1" y="210"/>
                  </a:lnTo>
                  <a:lnTo>
                    <a:pt x="39" y="209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5" y="205"/>
                  </a:lnTo>
                  <a:lnTo>
                    <a:pt x="35" y="204"/>
                  </a:lnTo>
                  <a:lnTo>
                    <a:pt x="34" y="203"/>
                  </a:lnTo>
                  <a:lnTo>
                    <a:pt x="33" y="202"/>
                  </a:lnTo>
                  <a:lnTo>
                    <a:pt x="32" y="201"/>
                  </a:lnTo>
                  <a:lnTo>
                    <a:pt x="30" y="200"/>
                  </a:lnTo>
                  <a:lnTo>
                    <a:pt x="29" y="199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9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3"/>
                  </a:lnTo>
                  <a:lnTo>
                    <a:pt x="8" y="162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6" y="155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3" y="150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40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3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5" y="47"/>
                  </a:lnTo>
                  <a:lnTo>
                    <a:pt x="26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0" y="40"/>
                  </a:lnTo>
                  <a:lnTo>
                    <a:pt x="32" y="39"/>
                  </a:lnTo>
                  <a:lnTo>
                    <a:pt x="33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2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1" y="23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5" y="4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1" y="2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1" y="4"/>
                  </a:lnTo>
                  <a:lnTo>
                    <a:pt x="152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9" y="10"/>
                  </a:lnTo>
                  <a:lnTo>
                    <a:pt x="170" y="10"/>
                  </a:lnTo>
                  <a:lnTo>
                    <a:pt x="171" y="12"/>
                  </a:lnTo>
                  <a:lnTo>
                    <a:pt x="172" y="12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7" y="14"/>
                  </a:lnTo>
                  <a:lnTo>
                    <a:pt x="178" y="15"/>
                  </a:lnTo>
                  <a:lnTo>
                    <a:pt x="179" y="15"/>
                  </a:lnTo>
                  <a:lnTo>
                    <a:pt x="180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7" y="19"/>
                  </a:lnTo>
                  <a:lnTo>
                    <a:pt x="188" y="20"/>
                  </a:lnTo>
                  <a:lnTo>
                    <a:pt x="189" y="22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5" y="25"/>
                  </a:lnTo>
                  <a:lnTo>
                    <a:pt x="196" y="26"/>
                  </a:lnTo>
                  <a:lnTo>
                    <a:pt x="197" y="27"/>
                  </a:lnTo>
                  <a:lnTo>
                    <a:pt x="198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2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5" y="45"/>
                  </a:lnTo>
                  <a:lnTo>
                    <a:pt x="216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2"/>
                  </a:lnTo>
                  <a:lnTo>
                    <a:pt x="220" y="53"/>
                  </a:lnTo>
                  <a:lnTo>
                    <a:pt x="222" y="54"/>
                  </a:lnTo>
                  <a:lnTo>
                    <a:pt x="223" y="55"/>
                  </a:lnTo>
                  <a:lnTo>
                    <a:pt x="223" y="56"/>
                  </a:lnTo>
                  <a:lnTo>
                    <a:pt x="224" y="57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6" y="62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2" y="72"/>
                  </a:lnTo>
                  <a:lnTo>
                    <a:pt x="232" y="73"/>
                  </a:lnTo>
                  <a:lnTo>
                    <a:pt x="233" y="74"/>
                  </a:lnTo>
                  <a:lnTo>
                    <a:pt x="233" y="76"/>
                  </a:lnTo>
                  <a:lnTo>
                    <a:pt x="234" y="77"/>
                  </a:lnTo>
                  <a:lnTo>
                    <a:pt x="234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1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0" y="97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1" y="101"/>
                  </a:lnTo>
                  <a:lnTo>
                    <a:pt x="241" y="103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42" y="109"/>
                  </a:lnTo>
                  <a:lnTo>
                    <a:pt x="242" y="112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2" y="117"/>
                  </a:lnTo>
                  <a:lnTo>
                    <a:pt x="242" y="1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49" name="Oval 1297"/>
            <p:cNvSpPr>
              <a:spLocks noChangeArrowheads="1"/>
            </p:cNvSpPr>
            <p:nvPr/>
          </p:nvSpPr>
          <p:spPr bwMode="auto">
            <a:xfrm>
              <a:off x="1364945" y="5185790"/>
              <a:ext cx="62260" cy="6347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0" name="Freeform 1298"/>
            <p:cNvSpPr>
              <a:spLocks/>
            </p:cNvSpPr>
            <p:nvPr/>
          </p:nvSpPr>
          <p:spPr bwMode="auto">
            <a:xfrm>
              <a:off x="1585923" y="5183837"/>
              <a:ext cx="64014" cy="62499"/>
            </a:xfrm>
            <a:custGeom>
              <a:avLst/>
              <a:gdLst>
                <a:gd name="T0" fmla="*/ 240 w 241"/>
                <a:gd name="T1" fmla="*/ 132 h 240"/>
                <a:gd name="T2" fmla="*/ 239 w 241"/>
                <a:gd name="T3" fmla="*/ 145 h 240"/>
                <a:gd name="T4" fmla="*/ 236 w 241"/>
                <a:gd name="T5" fmla="*/ 157 h 240"/>
                <a:gd name="T6" fmla="*/ 230 w 241"/>
                <a:gd name="T7" fmla="*/ 169 h 240"/>
                <a:gd name="T8" fmla="*/ 224 w 241"/>
                <a:gd name="T9" fmla="*/ 182 h 240"/>
                <a:gd name="T10" fmla="*/ 217 w 241"/>
                <a:gd name="T11" fmla="*/ 193 h 240"/>
                <a:gd name="T12" fmla="*/ 208 w 241"/>
                <a:gd name="T13" fmla="*/ 203 h 240"/>
                <a:gd name="T14" fmla="*/ 199 w 241"/>
                <a:gd name="T15" fmla="*/ 212 h 240"/>
                <a:gd name="T16" fmla="*/ 187 w 241"/>
                <a:gd name="T17" fmla="*/ 220 h 240"/>
                <a:gd name="T18" fmla="*/ 176 w 241"/>
                <a:gd name="T19" fmla="*/ 226 h 240"/>
                <a:gd name="T20" fmla="*/ 164 w 241"/>
                <a:gd name="T21" fmla="*/ 232 h 240"/>
                <a:gd name="T22" fmla="*/ 151 w 241"/>
                <a:gd name="T23" fmla="*/ 235 h 240"/>
                <a:gd name="T24" fmla="*/ 138 w 241"/>
                <a:gd name="T25" fmla="*/ 239 h 240"/>
                <a:gd name="T26" fmla="*/ 124 w 241"/>
                <a:gd name="T27" fmla="*/ 240 h 240"/>
                <a:gd name="T28" fmla="*/ 112 w 241"/>
                <a:gd name="T29" fmla="*/ 240 h 240"/>
                <a:gd name="T30" fmla="*/ 99 w 241"/>
                <a:gd name="T31" fmla="*/ 237 h 240"/>
                <a:gd name="T32" fmla="*/ 85 w 241"/>
                <a:gd name="T33" fmla="*/ 234 h 240"/>
                <a:gd name="T34" fmla="*/ 73 w 241"/>
                <a:gd name="T35" fmla="*/ 230 h 240"/>
                <a:gd name="T36" fmla="*/ 61 w 241"/>
                <a:gd name="T37" fmla="*/ 224 h 240"/>
                <a:gd name="T38" fmla="*/ 50 w 241"/>
                <a:gd name="T39" fmla="*/ 217 h 240"/>
                <a:gd name="T40" fmla="*/ 39 w 241"/>
                <a:gd name="T41" fmla="*/ 208 h 240"/>
                <a:gd name="T42" fmla="*/ 30 w 241"/>
                <a:gd name="T43" fmla="*/ 200 h 240"/>
                <a:gd name="T44" fmla="*/ 22 w 241"/>
                <a:gd name="T45" fmla="*/ 188 h 240"/>
                <a:gd name="T46" fmla="*/ 14 w 241"/>
                <a:gd name="T47" fmla="*/ 177 h 240"/>
                <a:gd name="T48" fmla="*/ 9 w 241"/>
                <a:gd name="T49" fmla="*/ 166 h 240"/>
                <a:gd name="T50" fmla="*/ 4 w 241"/>
                <a:gd name="T51" fmla="*/ 153 h 240"/>
                <a:gd name="T52" fmla="*/ 2 w 241"/>
                <a:gd name="T53" fmla="*/ 141 h 240"/>
                <a:gd name="T54" fmla="*/ 0 w 241"/>
                <a:gd name="T55" fmla="*/ 127 h 240"/>
                <a:gd name="T56" fmla="*/ 0 w 241"/>
                <a:gd name="T57" fmla="*/ 114 h 240"/>
                <a:gd name="T58" fmla="*/ 1 w 241"/>
                <a:gd name="T59" fmla="*/ 100 h 240"/>
                <a:gd name="T60" fmla="*/ 4 w 241"/>
                <a:gd name="T61" fmla="*/ 88 h 240"/>
                <a:gd name="T62" fmla="*/ 9 w 241"/>
                <a:gd name="T63" fmla="*/ 76 h 240"/>
                <a:gd name="T64" fmla="*/ 14 w 241"/>
                <a:gd name="T65" fmla="*/ 64 h 240"/>
                <a:gd name="T66" fmla="*/ 21 w 241"/>
                <a:gd name="T67" fmla="*/ 53 h 240"/>
                <a:gd name="T68" fmla="*/ 29 w 241"/>
                <a:gd name="T69" fmla="*/ 41 h 240"/>
                <a:gd name="T70" fmla="*/ 38 w 241"/>
                <a:gd name="T71" fmla="*/ 33 h 240"/>
                <a:gd name="T72" fmla="*/ 48 w 241"/>
                <a:gd name="T73" fmla="*/ 24 h 240"/>
                <a:gd name="T74" fmla="*/ 59 w 241"/>
                <a:gd name="T75" fmla="*/ 17 h 240"/>
                <a:gd name="T76" fmla="*/ 72 w 241"/>
                <a:gd name="T77" fmla="*/ 10 h 240"/>
                <a:gd name="T78" fmla="*/ 84 w 241"/>
                <a:gd name="T79" fmla="*/ 6 h 240"/>
                <a:gd name="T80" fmla="*/ 97 w 241"/>
                <a:gd name="T81" fmla="*/ 2 h 240"/>
                <a:gd name="T82" fmla="*/ 110 w 241"/>
                <a:gd name="T83" fmla="*/ 0 h 240"/>
                <a:gd name="T84" fmla="*/ 123 w 241"/>
                <a:gd name="T85" fmla="*/ 0 h 240"/>
                <a:gd name="T86" fmla="*/ 137 w 241"/>
                <a:gd name="T87" fmla="*/ 1 h 240"/>
                <a:gd name="T88" fmla="*/ 150 w 241"/>
                <a:gd name="T89" fmla="*/ 4 h 240"/>
                <a:gd name="T90" fmla="*/ 163 w 241"/>
                <a:gd name="T91" fmla="*/ 8 h 240"/>
                <a:gd name="T92" fmla="*/ 175 w 241"/>
                <a:gd name="T93" fmla="*/ 13 h 240"/>
                <a:gd name="T94" fmla="*/ 186 w 241"/>
                <a:gd name="T95" fmla="*/ 19 h 240"/>
                <a:gd name="T96" fmla="*/ 197 w 241"/>
                <a:gd name="T97" fmla="*/ 27 h 240"/>
                <a:gd name="T98" fmla="*/ 206 w 241"/>
                <a:gd name="T99" fmla="*/ 36 h 240"/>
                <a:gd name="T100" fmla="*/ 215 w 241"/>
                <a:gd name="T101" fmla="*/ 46 h 240"/>
                <a:gd name="T102" fmla="*/ 223 w 241"/>
                <a:gd name="T103" fmla="*/ 57 h 240"/>
                <a:gd name="T104" fmla="*/ 230 w 241"/>
                <a:gd name="T105" fmla="*/ 69 h 240"/>
                <a:gd name="T106" fmla="*/ 235 w 241"/>
                <a:gd name="T107" fmla="*/ 82 h 240"/>
                <a:gd name="T108" fmla="*/ 238 w 241"/>
                <a:gd name="T109" fmla="*/ 94 h 240"/>
                <a:gd name="T110" fmla="*/ 240 w 241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40">
                  <a:moveTo>
                    <a:pt x="241" y="120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4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3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2"/>
                  </a:lnTo>
                  <a:lnTo>
                    <a:pt x="16" y="181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1" name="Oval 1299"/>
            <p:cNvSpPr>
              <a:spLocks noChangeArrowheads="1"/>
            </p:cNvSpPr>
            <p:nvPr/>
          </p:nvSpPr>
          <p:spPr bwMode="auto">
            <a:xfrm>
              <a:off x="1585923" y="5183837"/>
              <a:ext cx="64014" cy="6249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2" name="Freeform 1300"/>
            <p:cNvSpPr>
              <a:spLocks/>
            </p:cNvSpPr>
            <p:nvPr/>
          </p:nvSpPr>
          <p:spPr bwMode="auto">
            <a:xfrm>
              <a:off x="1585923" y="5183837"/>
              <a:ext cx="64014" cy="62499"/>
            </a:xfrm>
            <a:custGeom>
              <a:avLst/>
              <a:gdLst>
                <a:gd name="T0" fmla="*/ 240 w 241"/>
                <a:gd name="T1" fmla="*/ 132 h 240"/>
                <a:gd name="T2" fmla="*/ 239 w 241"/>
                <a:gd name="T3" fmla="*/ 145 h 240"/>
                <a:gd name="T4" fmla="*/ 236 w 241"/>
                <a:gd name="T5" fmla="*/ 157 h 240"/>
                <a:gd name="T6" fmla="*/ 230 w 241"/>
                <a:gd name="T7" fmla="*/ 169 h 240"/>
                <a:gd name="T8" fmla="*/ 224 w 241"/>
                <a:gd name="T9" fmla="*/ 182 h 240"/>
                <a:gd name="T10" fmla="*/ 217 w 241"/>
                <a:gd name="T11" fmla="*/ 193 h 240"/>
                <a:gd name="T12" fmla="*/ 208 w 241"/>
                <a:gd name="T13" fmla="*/ 203 h 240"/>
                <a:gd name="T14" fmla="*/ 199 w 241"/>
                <a:gd name="T15" fmla="*/ 212 h 240"/>
                <a:gd name="T16" fmla="*/ 187 w 241"/>
                <a:gd name="T17" fmla="*/ 220 h 240"/>
                <a:gd name="T18" fmla="*/ 176 w 241"/>
                <a:gd name="T19" fmla="*/ 226 h 240"/>
                <a:gd name="T20" fmla="*/ 164 w 241"/>
                <a:gd name="T21" fmla="*/ 232 h 240"/>
                <a:gd name="T22" fmla="*/ 151 w 241"/>
                <a:gd name="T23" fmla="*/ 235 h 240"/>
                <a:gd name="T24" fmla="*/ 138 w 241"/>
                <a:gd name="T25" fmla="*/ 239 h 240"/>
                <a:gd name="T26" fmla="*/ 124 w 241"/>
                <a:gd name="T27" fmla="*/ 240 h 240"/>
                <a:gd name="T28" fmla="*/ 112 w 241"/>
                <a:gd name="T29" fmla="*/ 240 h 240"/>
                <a:gd name="T30" fmla="*/ 99 w 241"/>
                <a:gd name="T31" fmla="*/ 237 h 240"/>
                <a:gd name="T32" fmla="*/ 85 w 241"/>
                <a:gd name="T33" fmla="*/ 234 h 240"/>
                <a:gd name="T34" fmla="*/ 73 w 241"/>
                <a:gd name="T35" fmla="*/ 230 h 240"/>
                <a:gd name="T36" fmla="*/ 61 w 241"/>
                <a:gd name="T37" fmla="*/ 224 h 240"/>
                <a:gd name="T38" fmla="*/ 50 w 241"/>
                <a:gd name="T39" fmla="*/ 217 h 240"/>
                <a:gd name="T40" fmla="*/ 39 w 241"/>
                <a:gd name="T41" fmla="*/ 208 h 240"/>
                <a:gd name="T42" fmla="*/ 30 w 241"/>
                <a:gd name="T43" fmla="*/ 200 h 240"/>
                <a:gd name="T44" fmla="*/ 22 w 241"/>
                <a:gd name="T45" fmla="*/ 188 h 240"/>
                <a:gd name="T46" fmla="*/ 14 w 241"/>
                <a:gd name="T47" fmla="*/ 177 h 240"/>
                <a:gd name="T48" fmla="*/ 9 w 241"/>
                <a:gd name="T49" fmla="*/ 166 h 240"/>
                <a:gd name="T50" fmla="*/ 4 w 241"/>
                <a:gd name="T51" fmla="*/ 153 h 240"/>
                <a:gd name="T52" fmla="*/ 2 w 241"/>
                <a:gd name="T53" fmla="*/ 141 h 240"/>
                <a:gd name="T54" fmla="*/ 0 w 241"/>
                <a:gd name="T55" fmla="*/ 127 h 240"/>
                <a:gd name="T56" fmla="*/ 0 w 241"/>
                <a:gd name="T57" fmla="*/ 114 h 240"/>
                <a:gd name="T58" fmla="*/ 1 w 241"/>
                <a:gd name="T59" fmla="*/ 100 h 240"/>
                <a:gd name="T60" fmla="*/ 4 w 241"/>
                <a:gd name="T61" fmla="*/ 88 h 240"/>
                <a:gd name="T62" fmla="*/ 9 w 241"/>
                <a:gd name="T63" fmla="*/ 76 h 240"/>
                <a:gd name="T64" fmla="*/ 14 w 241"/>
                <a:gd name="T65" fmla="*/ 64 h 240"/>
                <a:gd name="T66" fmla="*/ 21 w 241"/>
                <a:gd name="T67" fmla="*/ 53 h 240"/>
                <a:gd name="T68" fmla="*/ 29 w 241"/>
                <a:gd name="T69" fmla="*/ 41 h 240"/>
                <a:gd name="T70" fmla="*/ 38 w 241"/>
                <a:gd name="T71" fmla="*/ 33 h 240"/>
                <a:gd name="T72" fmla="*/ 48 w 241"/>
                <a:gd name="T73" fmla="*/ 24 h 240"/>
                <a:gd name="T74" fmla="*/ 59 w 241"/>
                <a:gd name="T75" fmla="*/ 17 h 240"/>
                <a:gd name="T76" fmla="*/ 72 w 241"/>
                <a:gd name="T77" fmla="*/ 10 h 240"/>
                <a:gd name="T78" fmla="*/ 84 w 241"/>
                <a:gd name="T79" fmla="*/ 6 h 240"/>
                <a:gd name="T80" fmla="*/ 97 w 241"/>
                <a:gd name="T81" fmla="*/ 2 h 240"/>
                <a:gd name="T82" fmla="*/ 110 w 241"/>
                <a:gd name="T83" fmla="*/ 0 h 240"/>
                <a:gd name="T84" fmla="*/ 123 w 241"/>
                <a:gd name="T85" fmla="*/ 0 h 240"/>
                <a:gd name="T86" fmla="*/ 137 w 241"/>
                <a:gd name="T87" fmla="*/ 1 h 240"/>
                <a:gd name="T88" fmla="*/ 150 w 241"/>
                <a:gd name="T89" fmla="*/ 4 h 240"/>
                <a:gd name="T90" fmla="*/ 163 w 241"/>
                <a:gd name="T91" fmla="*/ 8 h 240"/>
                <a:gd name="T92" fmla="*/ 175 w 241"/>
                <a:gd name="T93" fmla="*/ 13 h 240"/>
                <a:gd name="T94" fmla="*/ 186 w 241"/>
                <a:gd name="T95" fmla="*/ 19 h 240"/>
                <a:gd name="T96" fmla="*/ 197 w 241"/>
                <a:gd name="T97" fmla="*/ 27 h 240"/>
                <a:gd name="T98" fmla="*/ 206 w 241"/>
                <a:gd name="T99" fmla="*/ 36 h 240"/>
                <a:gd name="T100" fmla="*/ 215 w 241"/>
                <a:gd name="T101" fmla="*/ 46 h 240"/>
                <a:gd name="T102" fmla="*/ 223 w 241"/>
                <a:gd name="T103" fmla="*/ 57 h 240"/>
                <a:gd name="T104" fmla="*/ 230 w 241"/>
                <a:gd name="T105" fmla="*/ 69 h 240"/>
                <a:gd name="T106" fmla="*/ 235 w 241"/>
                <a:gd name="T107" fmla="*/ 82 h 240"/>
                <a:gd name="T108" fmla="*/ 238 w 241"/>
                <a:gd name="T109" fmla="*/ 94 h 240"/>
                <a:gd name="T110" fmla="*/ 240 w 241"/>
                <a:gd name="T111" fmla="*/ 10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1" h="240">
                  <a:moveTo>
                    <a:pt x="241" y="120"/>
                  </a:moveTo>
                  <a:lnTo>
                    <a:pt x="241" y="122"/>
                  </a:lnTo>
                  <a:lnTo>
                    <a:pt x="241" y="123"/>
                  </a:lnTo>
                  <a:lnTo>
                    <a:pt x="241" y="124"/>
                  </a:lnTo>
                  <a:lnTo>
                    <a:pt x="241" y="126"/>
                  </a:lnTo>
                  <a:lnTo>
                    <a:pt x="241" y="127"/>
                  </a:lnTo>
                  <a:lnTo>
                    <a:pt x="241" y="128"/>
                  </a:lnTo>
                  <a:lnTo>
                    <a:pt x="241" y="131"/>
                  </a:lnTo>
                  <a:lnTo>
                    <a:pt x="240" y="132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40" y="136"/>
                  </a:lnTo>
                  <a:lnTo>
                    <a:pt x="240" y="137"/>
                  </a:lnTo>
                  <a:lnTo>
                    <a:pt x="240" y="139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39" y="145"/>
                  </a:lnTo>
                  <a:lnTo>
                    <a:pt x="238" y="146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37" y="151"/>
                  </a:lnTo>
                  <a:lnTo>
                    <a:pt x="237" y="152"/>
                  </a:lnTo>
                  <a:lnTo>
                    <a:pt x="237" y="153"/>
                  </a:lnTo>
                  <a:lnTo>
                    <a:pt x="236" y="155"/>
                  </a:lnTo>
                  <a:lnTo>
                    <a:pt x="236" y="156"/>
                  </a:lnTo>
                  <a:lnTo>
                    <a:pt x="236" y="157"/>
                  </a:lnTo>
                  <a:lnTo>
                    <a:pt x="235" y="158"/>
                  </a:lnTo>
                  <a:lnTo>
                    <a:pt x="235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4"/>
                  </a:lnTo>
                  <a:lnTo>
                    <a:pt x="232" y="166"/>
                  </a:lnTo>
                  <a:lnTo>
                    <a:pt x="231" y="167"/>
                  </a:lnTo>
                  <a:lnTo>
                    <a:pt x="231" y="168"/>
                  </a:lnTo>
                  <a:lnTo>
                    <a:pt x="230" y="169"/>
                  </a:lnTo>
                  <a:lnTo>
                    <a:pt x="230" y="171"/>
                  </a:lnTo>
                  <a:lnTo>
                    <a:pt x="229" y="173"/>
                  </a:lnTo>
                  <a:lnTo>
                    <a:pt x="229" y="174"/>
                  </a:lnTo>
                  <a:lnTo>
                    <a:pt x="228" y="175"/>
                  </a:lnTo>
                  <a:lnTo>
                    <a:pt x="227" y="176"/>
                  </a:lnTo>
                  <a:lnTo>
                    <a:pt x="227" y="177"/>
                  </a:lnTo>
                  <a:lnTo>
                    <a:pt x="226" y="178"/>
                  </a:lnTo>
                  <a:lnTo>
                    <a:pt x="224" y="181"/>
                  </a:lnTo>
                  <a:lnTo>
                    <a:pt x="224" y="182"/>
                  </a:lnTo>
                  <a:lnTo>
                    <a:pt x="223" y="183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8" y="192"/>
                  </a:lnTo>
                  <a:lnTo>
                    <a:pt x="217" y="193"/>
                  </a:lnTo>
                  <a:lnTo>
                    <a:pt x="215" y="194"/>
                  </a:lnTo>
                  <a:lnTo>
                    <a:pt x="214" y="195"/>
                  </a:lnTo>
                  <a:lnTo>
                    <a:pt x="214" y="196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1" y="200"/>
                  </a:lnTo>
                  <a:lnTo>
                    <a:pt x="210" y="201"/>
                  </a:lnTo>
                  <a:lnTo>
                    <a:pt x="209" y="202"/>
                  </a:lnTo>
                  <a:lnTo>
                    <a:pt x="208" y="203"/>
                  </a:lnTo>
                  <a:lnTo>
                    <a:pt x="206" y="204"/>
                  </a:lnTo>
                  <a:lnTo>
                    <a:pt x="206" y="205"/>
                  </a:lnTo>
                  <a:lnTo>
                    <a:pt x="205" y="205"/>
                  </a:lnTo>
                  <a:lnTo>
                    <a:pt x="204" y="206"/>
                  </a:lnTo>
                  <a:lnTo>
                    <a:pt x="203" y="207"/>
                  </a:lnTo>
                  <a:lnTo>
                    <a:pt x="202" y="208"/>
                  </a:lnTo>
                  <a:lnTo>
                    <a:pt x="201" y="210"/>
                  </a:lnTo>
                  <a:lnTo>
                    <a:pt x="200" y="211"/>
                  </a:lnTo>
                  <a:lnTo>
                    <a:pt x="199" y="212"/>
                  </a:lnTo>
                  <a:lnTo>
                    <a:pt x="197" y="213"/>
                  </a:lnTo>
                  <a:lnTo>
                    <a:pt x="196" y="213"/>
                  </a:lnTo>
                  <a:lnTo>
                    <a:pt x="195" y="214"/>
                  </a:lnTo>
                  <a:lnTo>
                    <a:pt x="194" y="215"/>
                  </a:lnTo>
                  <a:lnTo>
                    <a:pt x="193" y="216"/>
                  </a:lnTo>
                  <a:lnTo>
                    <a:pt x="191" y="217"/>
                  </a:lnTo>
                  <a:lnTo>
                    <a:pt x="190" y="217"/>
                  </a:lnTo>
                  <a:lnTo>
                    <a:pt x="188" y="218"/>
                  </a:lnTo>
                  <a:lnTo>
                    <a:pt x="187" y="220"/>
                  </a:lnTo>
                  <a:lnTo>
                    <a:pt x="186" y="221"/>
                  </a:lnTo>
                  <a:lnTo>
                    <a:pt x="185" y="221"/>
                  </a:lnTo>
                  <a:lnTo>
                    <a:pt x="184" y="222"/>
                  </a:lnTo>
                  <a:lnTo>
                    <a:pt x="183" y="223"/>
                  </a:lnTo>
                  <a:lnTo>
                    <a:pt x="182" y="223"/>
                  </a:lnTo>
                  <a:lnTo>
                    <a:pt x="179" y="224"/>
                  </a:lnTo>
                  <a:lnTo>
                    <a:pt x="178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5" y="227"/>
                  </a:lnTo>
                  <a:lnTo>
                    <a:pt x="174" y="227"/>
                  </a:lnTo>
                  <a:lnTo>
                    <a:pt x="172" y="228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8" y="230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4" y="232"/>
                  </a:lnTo>
                  <a:lnTo>
                    <a:pt x="163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4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50" y="236"/>
                  </a:lnTo>
                  <a:lnTo>
                    <a:pt x="148" y="236"/>
                  </a:lnTo>
                  <a:lnTo>
                    <a:pt x="147" y="236"/>
                  </a:lnTo>
                  <a:lnTo>
                    <a:pt x="146" y="237"/>
                  </a:lnTo>
                  <a:lnTo>
                    <a:pt x="144" y="237"/>
                  </a:lnTo>
                  <a:lnTo>
                    <a:pt x="142" y="237"/>
                  </a:lnTo>
                  <a:lnTo>
                    <a:pt x="141" y="237"/>
                  </a:lnTo>
                  <a:lnTo>
                    <a:pt x="140" y="239"/>
                  </a:lnTo>
                  <a:lnTo>
                    <a:pt x="138" y="239"/>
                  </a:lnTo>
                  <a:lnTo>
                    <a:pt x="137" y="239"/>
                  </a:lnTo>
                  <a:lnTo>
                    <a:pt x="136" y="239"/>
                  </a:lnTo>
                  <a:lnTo>
                    <a:pt x="133" y="239"/>
                  </a:lnTo>
                  <a:lnTo>
                    <a:pt x="132" y="239"/>
                  </a:lnTo>
                  <a:lnTo>
                    <a:pt x="131" y="240"/>
                  </a:lnTo>
                  <a:lnTo>
                    <a:pt x="129" y="240"/>
                  </a:lnTo>
                  <a:lnTo>
                    <a:pt x="128" y="240"/>
                  </a:lnTo>
                  <a:lnTo>
                    <a:pt x="127" y="240"/>
                  </a:lnTo>
                  <a:lnTo>
                    <a:pt x="124" y="240"/>
                  </a:lnTo>
                  <a:lnTo>
                    <a:pt x="123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9" y="240"/>
                  </a:lnTo>
                  <a:lnTo>
                    <a:pt x="118" y="240"/>
                  </a:lnTo>
                  <a:lnTo>
                    <a:pt x="117" y="240"/>
                  </a:lnTo>
                  <a:lnTo>
                    <a:pt x="114" y="240"/>
                  </a:lnTo>
                  <a:lnTo>
                    <a:pt x="113" y="240"/>
                  </a:lnTo>
                  <a:lnTo>
                    <a:pt x="112" y="240"/>
                  </a:lnTo>
                  <a:lnTo>
                    <a:pt x="110" y="240"/>
                  </a:lnTo>
                  <a:lnTo>
                    <a:pt x="109" y="239"/>
                  </a:lnTo>
                  <a:lnTo>
                    <a:pt x="108" y="239"/>
                  </a:lnTo>
                  <a:lnTo>
                    <a:pt x="105" y="239"/>
                  </a:lnTo>
                  <a:lnTo>
                    <a:pt x="104" y="239"/>
                  </a:lnTo>
                  <a:lnTo>
                    <a:pt x="103" y="239"/>
                  </a:lnTo>
                  <a:lnTo>
                    <a:pt x="101" y="239"/>
                  </a:lnTo>
                  <a:lnTo>
                    <a:pt x="100" y="237"/>
                  </a:lnTo>
                  <a:lnTo>
                    <a:pt x="99" y="237"/>
                  </a:lnTo>
                  <a:lnTo>
                    <a:pt x="97" y="237"/>
                  </a:lnTo>
                  <a:lnTo>
                    <a:pt x="95" y="237"/>
                  </a:lnTo>
                  <a:lnTo>
                    <a:pt x="94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4"/>
                  </a:lnTo>
                  <a:lnTo>
                    <a:pt x="84" y="234"/>
                  </a:lnTo>
                  <a:lnTo>
                    <a:pt x="83" y="234"/>
                  </a:lnTo>
                  <a:lnTo>
                    <a:pt x="82" y="233"/>
                  </a:lnTo>
                  <a:lnTo>
                    <a:pt x="79" y="233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6" y="231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2" y="230"/>
                  </a:lnTo>
                  <a:lnTo>
                    <a:pt x="70" y="228"/>
                  </a:lnTo>
                  <a:lnTo>
                    <a:pt x="69" y="228"/>
                  </a:lnTo>
                  <a:lnTo>
                    <a:pt x="67" y="227"/>
                  </a:lnTo>
                  <a:lnTo>
                    <a:pt x="66" y="227"/>
                  </a:lnTo>
                  <a:lnTo>
                    <a:pt x="65" y="226"/>
                  </a:lnTo>
                  <a:lnTo>
                    <a:pt x="64" y="225"/>
                  </a:lnTo>
                  <a:lnTo>
                    <a:pt x="63" y="225"/>
                  </a:lnTo>
                  <a:lnTo>
                    <a:pt x="61" y="224"/>
                  </a:lnTo>
                  <a:lnTo>
                    <a:pt x="59" y="223"/>
                  </a:lnTo>
                  <a:lnTo>
                    <a:pt x="58" y="223"/>
                  </a:lnTo>
                  <a:lnTo>
                    <a:pt x="57" y="222"/>
                  </a:lnTo>
                  <a:lnTo>
                    <a:pt x="56" y="221"/>
                  </a:lnTo>
                  <a:lnTo>
                    <a:pt x="55" y="221"/>
                  </a:lnTo>
                  <a:lnTo>
                    <a:pt x="54" y="220"/>
                  </a:lnTo>
                  <a:lnTo>
                    <a:pt x="52" y="218"/>
                  </a:lnTo>
                  <a:lnTo>
                    <a:pt x="51" y="217"/>
                  </a:lnTo>
                  <a:lnTo>
                    <a:pt x="50" y="217"/>
                  </a:lnTo>
                  <a:lnTo>
                    <a:pt x="48" y="216"/>
                  </a:lnTo>
                  <a:lnTo>
                    <a:pt x="47" y="215"/>
                  </a:lnTo>
                  <a:lnTo>
                    <a:pt x="46" y="214"/>
                  </a:lnTo>
                  <a:lnTo>
                    <a:pt x="45" y="213"/>
                  </a:lnTo>
                  <a:lnTo>
                    <a:pt x="43" y="213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40" y="210"/>
                  </a:lnTo>
                  <a:lnTo>
                    <a:pt x="39" y="208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6" y="205"/>
                  </a:lnTo>
                  <a:lnTo>
                    <a:pt x="34" y="205"/>
                  </a:lnTo>
                  <a:lnTo>
                    <a:pt x="34" y="204"/>
                  </a:lnTo>
                  <a:lnTo>
                    <a:pt x="33" y="203"/>
                  </a:lnTo>
                  <a:lnTo>
                    <a:pt x="32" y="202"/>
                  </a:lnTo>
                  <a:lnTo>
                    <a:pt x="31" y="201"/>
                  </a:lnTo>
                  <a:lnTo>
                    <a:pt x="30" y="200"/>
                  </a:lnTo>
                  <a:lnTo>
                    <a:pt x="29" y="198"/>
                  </a:lnTo>
                  <a:lnTo>
                    <a:pt x="28" y="197"/>
                  </a:lnTo>
                  <a:lnTo>
                    <a:pt x="27" y="196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1" y="187"/>
                  </a:lnTo>
                  <a:lnTo>
                    <a:pt x="20" y="186"/>
                  </a:lnTo>
                  <a:lnTo>
                    <a:pt x="19" y="185"/>
                  </a:lnTo>
                  <a:lnTo>
                    <a:pt x="19" y="184"/>
                  </a:lnTo>
                  <a:lnTo>
                    <a:pt x="18" y="183"/>
                  </a:lnTo>
                  <a:lnTo>
                    <a:pt x="16" y="182"/>
                  </a:lnTo>
                  <a:lnTo>
                    <a:pt x="16" y="181"/>
                  </a:lnTo>
                  <a:lnTo>
                    <a:pt x="15" y="178"/>
                  </a:lnTo>
                  <a:lnTo>
                    <a:pt x="14" y="177"/>
                  </a:lnTo>
                  <a:lnTo>
                    <a:pt x="14" y="176"/>
                  </a:lnTo>
                  <a:lnTo>
                    <a:pt x="13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0" y="168"/>
                  </a:lnTo>
                  <a:lnTo>
                    <a:pt x="10" y="167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3"/>
                  </a:lnTo>
                  <a:lnTo>
                    <a:pt x="7" y="162"/>
                  </a:lnTo>
                  <a:lnTo>
                    <a:pt x="6" y="161"/>
                  </a:lnTo>
                  <a:lnTo>
                    <a:pt x="6" y="158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5"/>
                  </a:lnTo>
                  <a:lnTo>
                    <a:pt x="4" y="153"/>
                  </a:lnTo>
                  <a:lnTo>
                    <a:pt x="4" y="152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2" y="141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2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0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3"/>
                  </a:lnTo>
                  <a:lnTo>
                    <a:pt x="3" y="90"/>
                  </a:lnTo>
                  <a:lnTo>
                    <a:pt x="4" y="89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5" y="83"/>
                  </a:lnTo>
                  <a:lnTo>
                    <a:pt x="6" y="82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7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1" y="70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8" y="57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3"/>
                  </a:lnTo>
                  <a:lnTo>
                    <a:pt x="22" y="51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8" y="33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50" y="23"/>
                  </a:lnTo>
                  <a:lnTo>
                    <a:pt x="51" y="23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5" y="19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3" y="15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4" y="4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40" y="1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7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4" y="5"/>
                  </a:lnTo>
                  <a:lnTo>
                    <a:pt x="156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4" y="8"/>
                  </a:lnTo>
                  <a:lnTo>
                    <a:pt x="165" y="9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9" y="10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3"/>
                  </a:lnTo>
                  <a:lnTo>
                    <a:pt x="175" y="13"/>
                  </a:lnTo>
                  <a:lnTo>
                    <a:pt x="176" y="14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79" y="16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4" y="18"/>
                  </a:lnTo>
                  <a:lnTo>
                    <a:pt x="185" y="19"/>
                  </a:lnTo>
                  <a:lnTo>
                    <a:pt x="186" y="19"/>
                  </a:lnTo>
                  <a:lnTo>
                    <a:pt x="187" y="20"/>
                  </a:lnTo>
                  <a:lnTo>
                    <a:pt x="188" y="21"/>
                  </a:lnTo>
                  <a:lnTo>
                    <a:pt x="190" y="23"/>
                  </a:lnTo>
                  <a:lnTo>
                    <a:pt x="191" y="23"/>
                  </a:lnTo>
                  <a:lnTo>
                    <a:pt x="193" y="24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7"/>
                  </a:lnTo>
                  <a:lnTo>
                    <a:pt x="197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1" y="30"/>
                  </a:lnTo>
                  <a:lnTo>
                    <a:pt x="202" y="31"/>
                  </a:lnTo>
                  <a:lnTo>
                    <a:pt x="203" y="33"/>
                  </a:lnTo>
                  <a:lnTo>
                    <a:pt x="204" y="34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6" y="36"/>
                  </a:lnTo>
                  <a:lnTo>
                    <a:pt x="208" y="37"/>
                  </a:lnTo>
                  <a:lnTo>
                    <a:pt x="209" y="38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5" y="46"/>
                  </a:lnTo>
                  <a:lnTo>
                    <a:pt x="217" y="47"/>
                  </a:lnTo>
                  <a:lnTo>
                    <a:pt x="218" y="48"/>
                  </a:lnTo>
                  <a:lnTo>
                    <a:pt x="219" y="50"/>
                  </a:lnTo>
                  <a:lnTo>
                    <a:pt x="219" y="51"/>
                  </a:lnTo>
                  <a:lnTo>
                    <a:pt x="220" y="53"/>
                  </a:lnTo>
                  <a:lnTo>
                    <a:pt x="221" y="54"/>
                  </a:lnTo>
                  <a:lnTo>
                    <a:pt x="222" y="55"/>
                  </a:lnTo>
                  <a:lnTo>
                    <a:pt x="222" y="56"/>
                  </a:lnTo>
                  <a:lnTo>
                    <a:pt x="223" y="57"/>
                  </a:lnTo>
                  <a:lnTo>
                    <a:pt x="224" y="58"/>
                  </a:lnTo>
                  <a:lnTo>
                    <a:pt x="224" y="59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4"/>
                  </a:lnTo>
                  <a:lnTo>
                    <a:pt x="228" y="65"/>
                  </a:lnTo>
                  <a:lnTo>
                    <a:pt x="229" y="66"/>
                  </a:lnTo>
                  <a:lnTo>
                    <a:pt x="229" y="67"/>
                  </a:lnTo>
                  <a:lnTo>
                    <a:pt x="230" y="69"/>
                  </a:lnTo>
                  <a:lnTo>
                    <a:pt x="230" y="70"/>
                  </a:lnTo>
                  <a:lnTo>
                    <a:pt x="231" y="72"/>
                  </a:lnTo>
                  <a:lnTo>
                    <a:pt x="231" y="73"/>
                  </a:lnTo>
                  <a:lnTo>
                    <a:pt x="232" y="74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3" y="78"/>
                  </a:lnTo>
                  <a:lnTo>
                    <a:pt x="235" y="79"/>
                  </a:lnTo>
                  <a:lnTo>
                    <a:pt x="235" y="82"/>
                  </a:lnTo>
                  <a:lnTo>
                    <a:pt x="236" y="83"/>
                  </a:lnTo>
                  <a:lnTo>
                    <a:pt x="236" y="84"/>
                  </a:lnTo>
                  <a:lnTo>
                    <a:pt x="236" y="85"/>
                  </a:lnTo>
                  <a:lnTo>
                    <a:pt x="237" y="87"/>
                  </a:lnTo>
                  <a:lnTo>
                    <a:pt x="237" y="88"/>
                  </a:lnTo>
                  <a:lnTo>
                    <a:pt x="237" y="89"/>
                  </a:lnTo>
                  <a:lnTo>
                    <a:pt x="238" y="90"/>
                  </a:lnTo>
                  <a:lnTo>
                    <a:pt x="238" y="93"/>
                  </a:lnTo>
                  <a:lnTo>
                    <a:pt x="238" y="94"/>
                  </a:lnTo>
                  <a:lnTo>
                    <a:pt x="239" y="95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0" y="104"/>
                  </a:lnTo>
                  <a:lnTo>
                    <a:pt x="240" y="105"/>
                  </a:lnTo>
                  <a:lnTo>
                    <a:pt x="240" y="107"/>
                  </a:lnTo>
                  <a:lnTo>
                    <a:pt x="240" y="108"/>
                  </a:lnTo>
                  <a:lnTo>
                    <a:pt x="241" y="109"/>
                  </a:lnTo>
                  <a:lnTo>
                    <a:pt x="241" y="112"/>
                  </a:lnTo>
                  <a:lnTo>
                    <a:pt x="241" y="113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7"/>
                  </a:lnTo>
                  <a:lnTo>
                    <a:pt x="241" y="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3" name="Oval 1301"/>
            <p:cNvSpPr>
              <a:spLocks noChangeArrowheads="1"/>
            </p:cNvSpPr>
            <p:nvPr/>
          </p:nvSpPr>
          <p:spPr bwMode="auto">
            <a:xfrm>
              <a:off x="1585923" y="5183837"/>
              <a:ext cx="64014" cy="6249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4" name="Line 1304"/>
            <p:cNvSpPr>
              <a:spLocks noChangeShapeType="1"/>
            </p:cNvSpPr>
            <p:nvPr/>
          </p:nvSpPr>
          <p:spPr bwMode="auto">
            <a:xfrm>
              <a:off x="1641475" y="5235575"/>
              <a:ext cx="24130" cy="2349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5" name="Line 1305"/>
            <p:cNvSpPr>
              <a:spLocks noChangeShapeType="1"/>
            </p:cNvSpPr>
            <p:nvPr/>
          </p:nvSpPr>
          <p:spPr bwMode="auto">
            <a:xfrm flipH="1">
              <a:off x="1500505" y="5229225"/>
              <a:ext cx="86995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6" name="Line 1306"/>
            <p:cNvSpPr>
              <a:spLocks noChangeShapeType="1"/>
            </p:cNvSpPr>
            <p:nvPr/>
          </p:nvSpPr>
          <p:spPr bwMode="auto">
            <a:xfrm>
              <a:off x="1417955" y="5238750"/>
              <a:ext cx="25400" cy="203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7" name="Line 1307"/>
            <p:cNvSpPr>
              <a:spLocks noChangeShapeType="1"/>
            </p:cNvSpPr>
            <p:nvPr/>
          </p:nvSpPr>
          <p:spPr bwMode="auto">
            <a:xfrm flipH="1">
              <a:off x="1279525" y="5230495"/>
              <a:ext cx="85725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8" name="Line 1308"/>
            <p:cNvSpPr>
              <a:spLocks noChangeShapeType="1"/>
            </p:cNvSpPr>
            <p:nvPr/>
          </p:nvSpPr>
          <p:spPr bwMode="auto">
            <a:xfrm>
              <a:off x="1195705" y="5238750"/>
              <a:ext cx="23495" cy="171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9" name="Line 1311"/>
            <p:cNvSpPr>
              <a:spLocks noChangeShapeType="1"/>
            </p:cNvSpPr>
            <p:nvPr/>
          </p:nvSpPr>
          <p:spPr bwMode="auto">
            <a:xfrm>
              <a:off x="1616075" y="5073650"/>
              <a:ext cx="1905" cy="1060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0" name="Line 1312"/>
            <p:cNvSpPr>
              <a:spLocks noChangeShapeType="1"/>
            </p:cNvSpPr>
            <p:nvPr/>
          </p:nvSpPr>
          <p:spPr bwMode="auto">
            <a:xfrm>
              <a:off x="1393825" y="5076825"/>
              <a:ext cx="1905" cy="10795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1" name="Freeform 1345"/>
            <p:cNvSpPr>
              <a:spLocks/>
            </p:cNvSpPr>
            <p:nvPr/>
          </p:nvSpPr>
          <p:spPr bwMode="auto">
            <a:xfrm>
              <a:off x="2451100" y="4979670"/>
              <a:ext cx="113030" cy="111125"/>
            </a:xfrm>
            <a:custGeom>
              <a:avLst/>
              <a:gdLst>
                <a:gd name="T0" fmla="*/ 2147483646 w 423"/>
                <a:gd name="T1" fmla="*/ 2147483646 h 419"/>
                <a:gd name="T2" fmla="*/ 2147483646 w 423"/>
                <a:gd name="T3" fmla="*/ 2147483646 h 419"/>
                <a:gd name="T4" fmla="*/ 2147483646 w 423"/>
                <a:gd name="T5" fmla="*/ 2147483646 h 419"/>
                <a:gd name="T6" fmla="*/ 2147483646 w 423"/>
                <a:gd name="T7" fmla="*/ 2147483646 h 419"/>
                <a:gd name="T8" fmla="*/ 2147483646 w 423"/>
                <a:gd name="T9" fmla="*/ 2147483646 h 419"/>
                <a:gd name="T10" fmla="*/ 2147483646 w 423"/>
                <a:gd name="T11" fmla="*/ 2147483646 h 419"/>
                <a:gd name="T12" fmla="*/ 2147483646 w 423"/>
                <a:gd name="T13" fmla="*/ 2147483646 h 419"/>
                <a:gd name="T14" fmla="*/ 2147483646 w 423"/>
                <a:gd name="T15" fmla="*/ 2147483646 h 419"/>
                <a:gd name="T16" fmla="*/ 2147483646 w 423"/>
                <a:gd name="T17" fmla="*/ 2147483646 h 419"/>
                <a:gd name="T18" fmla="*/ 2147483646 w 423"/>
                <a:gd name="T19" fmla="*/ 2147483646 h 419"/>
                <a:gd name="T20" fmla="*/ 2147483646 w 423"/>
                <a:gd name="T21" fmla="*/ 2147483646 h 419"/>
                <a:gd name="T22" fmla="*/ 2147483646 w 423"/>
                <a:gd name="T23" fmla="*/ 2147483646 h 419"/>
                <a:gd name="T24" fmla="*/ 2147483646 w 423"/>
                <a:gd name="T25" fmla="*/ 2147483646 h 419"/>
                <a:gd name="T26" fmla="*/ 2147483646 w 423"/>
                <a:gd name="T27" fmla="*/ 2147483646 h 419"/>
                <a:gd name="T28" fmla="*/ 2147483646 w 423"/>
                <a:gd name="T29" fmla="*/ 2147483646 h 419"/>
                <a:gd name="T30" fmla="*/ 2147483646 w 423"/>
                <a:gd name="T31" fmla="*/ 2147483646 h 419"/>
                <a:gd name="T32" fmla="*/ 2147483646 w 423"/>
                <a:gd name="T33" fmla="*/ 2147483646 h 419"/>
                <a:gd name="T34" fmla="*/ 2147483646 w 423"/>
                <a:gd name="T35" fmla="*/ 2147483646 h 419"/>
                <a:gd name="T36" fmla="*/ 2147483646 w 423"/>
                <a:gd name="T37" fmla="*/ 2147483646 h 419"/>
                <a:gd name="T38" fmla="*/ 2147483646 w 423"/>
                <a:gd name="T39" fmla="*/ 2147483646 h 419"/>
                <a:gd name="T40" fmla="*/ 2147483646 w 423"/>
                <a:gd name="T41" fmla="*/ 2147483646 h 419"/>
                <a:gd name="T42" fmla="*/ 2147483646 w 423"/>
                <a:gd name="T43" fmla="*/ 2147483646 h 419"/>
                <a:gd name="T44" fmla="*/ 2147483646 w 423"/>
                <a:gd name="T45" fmla="*/ 2147483646 h 419"/>
                <a:gd name="T46" fmla="*/ 2147483646 w 423"/>
                <a:gd name="T47" fmla="*/ 2147483646 h 419"/>
                <a:gd name="T48" fmla="*/ 2147483646 w 423"/>
                <a:gd name="T49" fmla="*/ 2147483646 h 419"/>
                <a:gd name="T50" fmla="*/ 2147483646 w 423"/>
                <a:gd name="T51" fmla="*/ 2147483646 h 419"/>
                <a:gd name="T52" fmla="*/ 2147483646 w 423"/>
                <a:gd name="T53" fmla="*/ 2147483646 h 419"/>
                <a:gd name="T54" fmla="*/ 0 w 423"/>
                <a:gd name="T55" fmla="*/ 2147483646 h 419"/>
                <a:gd name="T56" fmla="*/ 0 w 423"/>
                <a:gd name="T57" fmla="*/ 2147483646 h 419"/>
                <a:gd name="T58" fmla="*/ 2147483646 w 423"/>
                <a:gd name="T59" fmla="*/ 2147483646 h 419"/>
                <a:gd name="T60" fmla="*/ 2147483646 w 423"/>
                <a:gd name="T61" fmla="*/ 2147483646 h 419"/>
                <a:gd name="T62" fmla="*/ 2147483646 w 423"/>
                <a:gd name="T63" fmla="*/ 2147483646 h 419"/>
                <a:gd name="T64" fmla="*/ 2147483646 w 423"/>
                <a:gd name="T65" fmla="*/ 2147483646 h 419"/>
                <a:gd name="T66" fmla="*/ 2147483646 w 423"/>
                <a:gd name="T67" fmla="*/ 2147483646 h 419"/>
                <a:gd name="T68" fmla="*/ 2147483646 w 423"/>
                <a:gd name="T69" fmla="*/ 2147483646 h 419"/>
                <a:gd name="T70" fmla="*/ 2147483646 w 423"/>
                <a:gd name="T71" fmla="*/ 2147483646 h 419"/>
                <a:gd name="T72" fmla="*/ 2147483646 w 423"/>
                <a:gd name="T73" fmla="*/ 2147483646 h 419"/>
                <a:gd name="T74" fmla="*/ 2147483646 w 423"/>
                <a:gd name="T75" fmla="*/ 2147483646 h 419"/>
                <a:gd name="T76" fmla="*/ 2147483646 w 423"/>
                <a:gd name="T77" fmla="*/ 2147483646 h 419"/>
                <a:gd name="T78" fmla="*/ 2147483646 w 423"/>
                <a:gd name="T79" fmla="*/ 2147483646 h 419"/>
                <a:gd name="T80" fmla="*/ 2147483646 w 423"/>
                <a:gd name="T81" fmla="*/ 2147483646 h 419"/>
                <a:gd name="T82" fmla="*/ 2147483646 w 423"/>
                <a:gd name="T83" fmla="*/ 2147483646 h 419"/>
                <a:gd name="T84" fmla="*/ 2147483646 w 423"/>
                <a:gd name="T85" fmla="*/ 0 h 419"/>
                <a:gd name="T86" fmla="*/ 2147483646 w 423"/>
                <a:gd name="T87" fmla="*/ 2147483646 h 419"/>
                <a:gd name="T88" fmla="*/ 2147483646 w 423"/>
                <a:gd name="T89" fmla="*/ 2147483646 h 419"/>
                <a:gd name="T90" fmla="*/ 2147483646 w 423"/>
                <a:gd name="T91" fmla="*/ 2147483646 h 419"/>
                <a:gd name="T92" fmla="*/ 2147483646 w 423"/>
                <a:gd name="T93" fmla="*/ 2147483646 h 419"/>
                <a:gd name="T94" fmla="*/ 2147483646 w 423"/>
                <a:gd name="T95" fmla="*/ 2147483646 h 419"/>
                <a:gd name="T96" fmla="*/ 2147483646 w 423"/>
                <a:gd name="T97" fmla="*/ 2147483646 h 419"/>
                <a:gd name="T98" fmla="*/ 2147483646 w 423"/>
                <a:gd name="T99" fmla="*/ 2147483646 h 419"/>
                <a:gd name="T100" fmla="*/ 2147483646 w 423"/>
                <a:gd name="T101" fmla="*/ 2147483646 h 419"/>
                <a:gd name="T102" fmla="*/ 2147483646 w 423"/>
                <a:gd name="T103" fmla="*/ 2147483646 h 419"/>
                <a:gd name="T104" fmla="*/ 2147483646 w 423"/>
                <a:gd name="T105" fmla="*/ 2147483646 h 419"/>
                <a:gd name="T106" fmla="*/ 2147483646 w 423"/>
                <a:gd name="T107" fmla="*/ 2147483646 h 419"/>
                <a:gd name="T108" fmla="*/ 2147483646 w 423"/>
                <a:gd name="T109" fmla="*/ 2147483646 h 419"/>
                <a:gd name="T110" fmla="*/ 2147483646 w 423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9"/>
                <a:gd name="T170" fmla="*/ 423 w 423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9">
                  <a:moveTo>
                    <a:pt x="423" y="209"/>
                  </a:moveTo>
                  <a:lnTo>
                    <a:pt x="423" y="212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19"/>
                  </a:lnTo>
                  <a:lnTo>
                    <a:pt x="423" y="223"/>
                  </a:lnTo>
                  <a:lnTo>
                    <a:pt x="422" y="225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22" y="233"/>
                  </a:lnTo>
                  <a:lnTo>
                    <a:pt x="422" y="235"/>
                  </a:lnTo>
                  <a:lnTo>
                    <a:pt x="421" y="237"/>
                  </a:lnTo>
                  <a:lnTo>
                    <a:pt x="421" y="240"/>
                  </a:lnTo>
                  <a:lnTo>
                    <a:pt x="421" y="243"/>
                  </a:lnTo>
                  <a:lnTo>
                    <a:pt x="420" y="245"/>
                  </a:lnTo>
                  <a:lnTo>
                    <a:pt x="420" y="247"/>
                  </a:lnTo>
                  <a:lnTo>
                    <a:pt x="419" y="250"/>
                  </a:lnTo>
                  <a:lnTo>
                    <a:pt x="419" y="253"/>
                  </a:lnTo>
                  <a:lnTo>
                    <a:pt x="418" y="255"/>
                  </a:lnTo>
                  <a:lnTo>
                    <a:pt x="418" y="257"/>
                  </a:lnTo>
                  <a:lnTo>
                    <a:pt x="416" y="260"/>
                  </a:lnTo>
                  <a:lnTo>
                    <a:pt x="416" y="263"/>
                  </a:lnTo>
                  <a:lnTo>
                    <a:pt x="415" y="265"/>
                  </a:lnTo>
                  <a:lnTo>
                    <a:pt x="415" y="267"/>
                  </a:lnTo>
                  <a:lnTo>
                    <a:pt x="414" y="271"/>
                  </a:lnTo>
                  <a:lnTo>
                    <a:pt x="413" y="273"/>
                  </a:lnTo>
                  <a:lnTo>
                    <a:pt x="413" y="275"/>
                  </a:lnTo>
                  <a:lnTo>
                    <a:pt x="412" y="277"/>
                  </a:lnTo>
                  <a:lnTo>
                    <a:pt x="411" y="279"/>
                  </a:lnTo>
                  <a:lnTo>
                    <a:pt x="410" y="283"/>
                  </a:lnTo>
                  <a:lnTo>
                    <a:pt x="409" y="285"/>
                  </a:lnTo>
                  <a:lnTo>
                    <a:pt x="409" y="287"/>
                  </a:lnTo>
                  <a:lnTo>
                    <a:pt x="407" y="289"/>
                  </a:lnTo>
                  <a:lnTo>
                    <a:pt x="406" y="292"/>
                  </a:lnTo>
                  <a:lnTo>
                    <a:pt x="405" y="294"/>
                  </a:lnTo>
                  <a:lnTo>
                    <a:pt x="404" y="296"/>
                  </a:lnTo>
                  <a:lnTo>
                    <a:pt x="403" y="298"/>
                  </a:lnTo>
                  <a:lnTo>
                    <a:pt x="402" y="301"/>
                  </a:lnTo>
                  <a:lnTo>
                    <a:pt x="401" y="304"/>
                  </a:lnTo>
                  <a:lnTo>
                    <a:pt x="400" y="306"/>
                  </a:lnTo>
                  <a:lnTo>
                    <a:pt x="398" y="308"/>
                  </a:lnTo>
                  <a:lnTo>
                    <a:pt x="397" y="311"/>
                  </a:lnTo>
                  <a:lnTo>
                    <a:pt x="396" y="313"/>
                  </a:lnTo>
                  <a:lnTo>
                    <a:pt x="394" y="315"/>
                  </a:lnTo>
                  <a:lnTo>
                    <a:pt x="393" y="317"/>
                  </a:lnTo>
                  <a:lnTo>
                    <a:pt x="392" y="319"/>
                  </a:lnTo>
                  <a:lnTo>
                    <a:pt x="391" y="322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6" y="327"/>
                  </a:lnTo>
                  <a:lnTo>
                    <a:pt x="385" y="330"/>
                  </a:lnTo>
                  <a:lnTo>
                    <a:pt x="383" y="332"/>
                  </a:lnTo>
                  <a:lnTo>
                    <a:pt x="382" y="334"/>
                  </a:lnTo>
                  <a:lnTo>
                    <a:pt x="380" y="336"/>
                  </a:lnTo>
                  <a:lnTo>
                    <a:pt x="378" y="338"/>
                  </a:lnTo>
                  <a:lnTo>
                    <a:pt x="377" y="340"/>
                  </a:lnTo>
                  <a:lnTo>
                    <a:pt x="375" y="342"/>
                  </a:lnTo>
                  <a:lnTo>
                    <a:pt x="374" y="344"/>
                  </a:lnTo>
                  <a:lnTo>
                    <a:pt x="371" y="346"/>
                  </a:lnTo>
                  <a:lnTo>
                    <a:pt x="370" y="348"/>
                  </a:lnTo>
                  <a:lnTo>
                    <a:pt x="368" y="350"/>
                  </a:lnTo>
                  <a:lnTo>
                    <a:pt x="367" y="352"/>
                  </a:lnTo>
                  <a:lnTo>
                    <a:pt x="365" y="354"/>
                  </a:lnTo>
                  <a:lnTo>
                    <a:pt x="364" y="355"/>
                  </a:lnTo>
                  <a:lnTo>
                    <a:pt x="361" y="357"/>
                  </a:lnTo>
                  <a:lnTo>
                    <a:pt x="359" y="360"/>
                  </a:lnTo>
                  <a:lnTo>
                    <a:pt x="358" y="361"/>
                  </a:lnTo>
                  <a:lnTo>
                    <a:pt x="356" y="363"/>
                  </a:lnTo>
                  <a:lnTo>
                    <a:pt x="353" y="364"/>
                  </a:lnTo>
                  <a:lnTo>
                    <a:pt x="352" y="366"/>
                  </a:lnTo>
                  <a:lnTo>
                    <a:pt x="350" y="367"/>
                  </a:lnTo>
                  <a:lnTo>
                    <a:pt x="348" y="370"/>
                  </a:lnTo>
                  <a:lnTo>
                    <a:pt x="346" y="371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40" y="376"/>
                  </a:lnTo>
                  <a:lnTo>
                    <a:pt x="338" y="377"/>
                  </a:lnTo>
                  <a:lnTo>
                    <a:pt x="335" y="378"/>
                  </a:lnTo>
                  <a:lnTo>
                    <a:pt x="333" y="381"/>
                  </a:lnTo>
                  <a:lnTo>
                    <a:pt x="331" y="382"/>
                  </a:lnTo>
                  <a:lnTo>
                    <a:pt x="329" y="383"/>
                  </a:lnTo>
                  <a:lnTo>
                    <a:pt x="328" y="385"/>
                  </a:lnTo>
                  <a:lnTo>
                    <a:pt x="325" y="386"/>
                  </a:lnTo>
                  <a:lnTo>
                    <a:pt x="323" y="387"/>
                  </a:lnTo>
                  <a:lnTo>
                    <a:pt x="321" y="389"/>
                  </a:lnTo>
                  <a:lnTo>
                    <a:pt x="319" y="390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2" y="394"/>
                  </a:lnTo>
                  <a:lnTo>
                    <a:pt x="310" y="395"/>
                  </a:lnTo>
                  <a:lnTo>
                    <a:pt x="307" y="396"/>
                  </a:lnTo>
                  <a:lnTo>
                    <a:pt x="304" y="397"/>
                  </a:lnTo>
                  <a:lnTo>
                    <a:pt x="302" y="399"/>
                  </a:lnTo>
                  <a:lnTo>
                    <a:pt x="299" y="400"/>
                  </a:lnTo>
                  <a:lnTo>
                    <a:pt x="297" y="401"/>
                  </a:lnTo>
                  <a:lnTo>
                    <a:pt x="295" y="402"/>
                  </a:lnTo>
                  <a:lnTo>
                    <a:pt x="293" y="403"/>
                  </a:lnTo>
                  <a:lnTo>
                    <a:pt x="290" y="404"/>
                  </a:lnTo>
                  <a:lnTo>
                    <a:pt x="288" y="404"/>
                  </a:lnTo>
                  <a:lnTo>
                    <a:pt x="286" y="405"/>
                  </a:lnTo>
                  <a:lnTo>
                    <a:pt x="283" y="406"/>
                  </a:lnTo>
                  <a:lnTo>
                    <a:pt x="280" y="407"/>
                  </a:lnTo>
                  <a:lnTo>
                    <a:pt x="278" y="409"/>
                  </a:lnTo>
                  <a:lnTo>
                    <a:pt x="276" y="409"/>
                  </a:lnTo>
                  <a:lnTo>
                    <a:pt x="274" y="410"/>
                  </a:lnTo>
                  <a:lnTo>
                    <a:pt x="270" y="411"/>
                  </a:lnTo>
                  <a:lnTo>
                    <a:pt x="268" y="411"/>
                  </a:lnTo>
                  <a:lnTo>
                    <a:pt x="266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3"/>
                  </a:lnTo>
                  <a:lnTo>
                    <a:pt x="256" y="414"/>
                  </a:lnTo>
                  <a:lnTo>
                    <a:pt x="253" y="414"/>
                  </a:lnTo>
                  <a:lnTo>
                    <a:pt x="250" y="415"/>
                  </a:lnTo>
                  <a:lnTo>
                    <a:pt x="248" y="415"/>
                  </a:lnTo>
                  <a:lnTo>
                    <a:pt x="246" y="416"/>
                  </a:lnTo>
                  <a:lnTo>
                    <a:pt x="243" y="416"/>
                  </a:lnTo>
                  <a:lnTo>
                    <a:pt x="240" y="416"/>
                  </a:lnTo>
                  <a:lnTo>
                    <a:pt x="238" y="417"/>
                  </a:lnTo>
                  <a:lnTo>
                    <a:pt x="235" y="417"/>
                  </a:lnTo>
                  <a:lnTo>
                    <a:pt x="232" y="417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5" y="419"/>
                  </a:lnTo>
                  <a:lnTo>
                    <a:pt x="222" y="419"/>
                  </a:lnTo>
                  <a:lnTo>
                    <a:pt x="220" y="419"/>
                  </a:lnTo>
                  <a:lnTo>
                    <a:pt x="217" y="419"/>
                  </a:lnTo>
                  <a:lnTo>
                    <a:pt x="214" y="419"/>
                  </a:lnTo>
                  <a:lnTo>
                    <a:pt x="212" y="419"/>
                  </a:lnTo>
                  <a:lnTo>
                    <a:pt x="210" y="419"/>
                  </a:lnTo>
                  <a:lnTo>
                    <a:pt x="206" y="419"/>
                  </a:lnTo>
                  <a:lnTo>
                    <a:pt x="204" y="419"/>
                  </a:lnTo>
                  <a:lnTo>
                    <a:pt x="202" y="419"/>
                  </a:lnTo>
                  <a:lnTo>
                    <a:pt x="198" y="419"/>
                  </a:lnTo>
                  <a:lnTo>
                    <a:pt x="196" y="417"/>
                  </a:lnTo>
                  <a:lnTo>
                    <a:pt x="194" y="417"/>
                  </a:lnTo>
                  <a:lnTo>
                    <a:pt x="192" y="417"/>
                  </a:lnTo>
                  <a:lnTo>
                    <a:pt x="188" y="417"/>
                  </a:lnTo>
                  <a:lnTo>
                    <a:pt x="186" y="417"/>
                  </a:lnTo>
                  <a:lnTo>
                    <a:pt x="184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6" y="415"/>
                  </a:lnTo>
                  <a:lnTo>
                    <a:pt x="174" y="415"/>
                  </a:lnTo>
                  <a:lnTo>
                    <a:pt x="170" y="414"/>
                  </a:lnTo>
                  <a:lnTo>
                    <a:pt x="168" y="414"/>
                  </a:lnTo>
                  <a:lnTo>
                    <a:pt x="166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8" y="412"/>
                  </a:lnTo>
                  <a:lnTo>
                    <a:pt x="156" y="411"/>
                  </a:lnTo>
                  <a:lnTo>
                    <a:pt x="153" y="411"/>
                  </a:lnTo>
                  <a:lnTo>
                    <a:pt x="150" y="410"/>
                  </a:lnTo>
                  <a:lnTo>
                    <a:pt x="148" y="409"/>
                  </a:lnTo>
                  <a:lnTo>
                    <a:pt x="145" y="409"/>
                  </a:lnTo>
                  <a:lnTo>
                    <a:pt x="143" y="407"/>
                  </a:lnTo>
                  <a:lnTo>
                    <a:pt x="141" y="406"/>
                  </a:lnTo>
                  <a:lnTo>
                    <a:pt x="138" y="405"/>
                  </a:lnTo>
                  <a:lnTo>
                    <a:pt x="135" y="404"/>
                  </a:lnTo>
                  <a:lnTo>
                    <a:pt x="133" y="404"/>
                  </a:lnTo>
                  <a:lnTo>
                    <a:pt x="131" y="403"/>
                  </a:lnTo>
                  <a:lnTo>
                    <a:pt x="129" y="402"/>
                  </a:lnTo>
                  <a:lnTo>
                    <a:pt x="126" y="401"/>
                  </a:lnTo>
                  <a:lnTo>
                    <a:pt x="124" y="400"/>
                  </a:lnTo>
                  <a:lnTo>
                    <a:pt x="122" y="399"/>
                  </a:lnTo>
                  <a:lnTo>
                    <a:pt x="120" y="397"/>
                  </a:lnTo>
                  <a:lnTo>
                    <a:pt x="116" y="396"/>
                  </a:lnTo>
                  <a:lnTo>
                    <a:pt x="114" y="395"/>
                  </a:lnTo>
                  <a:lnTo>
                    <a:pt x="112" y="394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5" y="390"/>
                  </a:lnTo>
                  <a:lnTo>
                    <a:pt x="103" y="389"/>
                  </a:lnTo>
                  <a:lnTo>
                    <a:pt x="100" y="387"/>
                  </a:lnTo>
                  <a:lnTo>
                    <a:pt x="98" y="386"/>
                  </a:lnTo>
                  <a:lnTo>
                    <a:pt x="96" y="385"/>
                  </a:lnTo>
                  <a:lnTo>
                    <a:pt x="95" y="383"/>
                  </a:lnTo>
                  <a:lnTo>
                    <a:pt x="93" y="382"/>
                  </a:lnTo>
                  <a:lnTo>
                    <a:pt x="90" y="381"/>
                  </a:lnTo>
                  <a:lnTo>
                    <a:pt x="88" y="378"/>
                  </a:lnTo>
                  <a:lnTo>
                    <a:pt x="86" y="377"/>
                  </a:lnTo>
                  <a:lnTo>
                    <a:pt x="84" y="376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8" y="371"/>
                  </a:lnTo>
                  <a:lnTo>
                    <a:pt x="76" y="370"/>
                  </a:lnTo>
                  <a:lnTo>
                    <a:pt x="74" y="367"/>
                  </a:lnTo>
                  <a:lnTo>
                    <a:pt x="71" y="366"/>
                  </a:lnTo>
                  <a:lnTo>
                    <a:pt x="70" y="364"/>
                  </a:lnTo>
                  <a:lnTo>
                    <a:pt x="68" y="363"/>
                  </a:lnTo>
                  <a:lnTo>
                    <a:pt x="66" y="361"/>
                  </a:lnTo>
                  <a:lnTo>
                    <a:pt x="65" y="360"/>
                  </a:lnTo>
                  <a:lnTo>
                    <a:pt x="62" y="357"/>
                  </a:lnTo>
                  <a:lnTo>
                    <a:pt x="60" y="355"/>
                  </a:lnTo>
                  <a:lnTo>
                    <a:pt x="59" y="354"/>
                  </a:lnTo>
                  <a:lnTo>
                    <a:pt x="57" y="352"/>
                  </a:lnTo>
                  <a:lnTo>
                    <a:pt x="56" y="350"/>
                  </a:lnTo>
                  <a:lnTo>
                    <a:pt x="53" y="348"/>
                  </a:lnTo>
                  <a:lnTo>
                    <a:pt x="52" y="346"/>
                  </a:lnTo>
                  <a:lnTo>
                    <a:pt x="50" y="344"/>
                  </a:lnTo>
                  <a:lnTo>
                    <a:pt x="49" y="342"/>
                  </a:lnTo>
                  <a:lnTo>
                    <a:pt x="47" y="340"/>
                  </a:lnTo>
                  <a:lnTo>
                    <a:pt x="45" y="338"/>
                  </a:lnTo>
                  <a:lnTo>
                    <a:pt x="43" y="336"/>
                  </a:lnTo>
                  <a:lnTo>
                    <a:pt x="42" y="334"/>
                  </a:lnTo>
                  <a:lnTo>
                    <a:pt x="41" y="332"/>
                  </a:lnTo>
                  <a:lnTo>
                    <a:pt x="39" y="330"/>
                  </a:lnTo>
                  <a:lnTo>
                    <a:pt x="38" y="327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3" y="322"/>
                  </a:lnTo>
                  <a:lnTo>
                    <a:pt x="32" y="319"/>
                  </a:lnTo>
                  <a:lnTo>
                    <a:pt x="31" y="317"/>
                  </a:lnTo>
                  <a:lnTo>
                    <a:pt x="30" y="315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5" y="308"/>
                  </a:lnTo>
                  <a:lnTo>
                    <a:pt x="24" y="306"/>
                  </a:lnTo>
                  <a:lnTo>
                    <a:pt x="23" y="304"/>
                  </a:lnTo>
                  <a:lnTo>
                    <a:pt x="22" y="301"/>
                  </a:lnTo>
                  <a:lnTo>
                    <a:pt x="21" y="298"/>
                  </a:lnTo>
                  <a:lnTo>
                    <a:pt x="20" y="296"/>
                  </a:lnTo>
                  <a:lnTo>
                    <a:pt x="18" y="294"/>
                  </a:lnTo>
                  <a:lnTo>
                    <a:pt x="17" y="292"/>
                  </a:lnTo>
                  <a:lnTo>
                    <a:pt x="16" y="289"/>
                  </a:lnTo>
                  <a:lnTo>
                    <a:pt x="15" y="287"/>
                  </a:lnTo>
                  <a:lnTo>
                    <a:pt x="15" y="285"/>
                  </a:lnTo>
                  <a:lnTo>
                    <a:pt x="14" y="283"/>
                  </a:lnTo>
                  <a:lnTo>
                    <a:pt x="13" y="279"/>
                  </a:lnTo>
                  <a:lnTo>
                    <a:pt x="12" y="277"/>
                  </a:lnTo>
                  <a:lnTo>
                    <a:pt x="11" y="275"/>
                  </a:lnTo>
                  <a:lnTo>
                    <a:pt x="11" y="273"/>
                  </a:lnTo>
                  <a:lnTo>
                    <a:pt x="9" y="271"/>
                  </a:lnTo>
                  <a:lnTo>
                    <a:pt x="8" y="267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7" y="260"/>
                  </a:lnTo>
                  <a:lnTo>
                    <a:pt x="6" y="257"/>
                  </a:lnTo>
                  <a:lnTo>
                    <a:pt x="6" y="255"/>
                  </a:lnTo>
                  <a:lnTo>
                    <a:pt x="5" y="253"/>
                  </a:lnTo>
                  <a:lnTo>
                    <a:pt x="5" y="250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3" y="243"/>
                  </a:lnTo>
                  <a:lnTo>
                    <a:pt x="3" y="240"/>
                  </a:lnTo>
                  <a:lnTo>
                    <a:pt x="3" y="237"/>
                  </a:lnTo>
                  <a:lnTo>
                    <a:pt x="2" y="235"/>
                  </a:lnTo>
                  <a:lnTo>
                    <a:pt x="2" y="233"/>
                  </a:lnTo>
                  <a:lnTo>
                    <a:pt x="2" y="229"/>
                  </a:lnTo>
                  <a:lnTo>
                    <a:pt x="2" y="227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2" y="194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78"/>
                  </a:lnTo>
                  <a:lnTo>
                    <a:pt x="3" y="176"/>
                  </a:lnTo>
                  <a:lnTo>
                    <a:pt x="4" y="174"/>
                  </a:lnTo>
                  <a:lnTo>
                    <a:pt x="4" y="171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6" y="164"/>
                  </a:lnTo>
                  <a:lnTo>
                    <a:pt x="6" y="161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4"/>
                  </a:lnTo>
                  <a:lnTo>
                    <a:pt x="8" y="151"/>
                  </a:lnTo>
                  <a:lnTo>
                    <a:pt x="9" y="148"/>
                  </a:lnTo>
                  <a:lnTo>
                    <a:pt x="11" y="146"/>
                  </a:lnTo>
                  <a:lnTo>
                    <a:pt x="11" y="144"/>
                  </a:lnTo>
                  <a:lnTo>
                    <a:pt x="12" y="141"/>
                  </a:lnTo>
                  <a:lnTo>
                    <a:pt x="13" y="139"/>
                  </a:lnTo>
                  <a:lnTo>
                    <a:pt x="14" y="136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6" y="129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20" y="122"/>
                  </a:lnTo>
                  <a:lnTo>
                    <a:pt x="21" y="120"/>
                  </a:lnTo>
                  <a:lnTo>
                    <a:pt x="22" y="118"/>
                  </a:lnTo>
                  <a:lnTo>
                    <a:pt x="23" y="115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30" y="104"/>
                  </a:lnTo>
                  <a:lnTo>
                    <a:pt x="31" y="101"/>
                  </a:lnTo>
                  <a:lnTo>
                    <a:pt x="32" y="99"/>
                  </a:lnTo>
                  <a:lnTo>
                    <a:pt x="33" y="97"/>
                  </a:lnTo>
                  <a:lnTo>
                    <a:pt x="34" y="95"/>
                  </a:lnTo>
                  <a:lnTo>
                    <a:pt x="36" y="93"/>
                  </a:lnTo>
                  <a:lnTo>
                    <a:pt x="38" y="91"/>
                  </a:lnTo>
                  <a:lnTo>
                    <a:pt x="39" y="89"/>
                  </a:lnTo>
                  <a:lnTo>
                    <a:pt x="41" y="87"/>
                  </a:lnTo>
                  <a:lnTo>
                    <a:pt x="42" y="85"/>
                  </a:lnTo>
                  <a:lnTo>
                    <a:pt x="43" y="82"/>
                  </a:lnTo>
                  <a:lnTo>
                    <a:pt x="45" y="80"/>
                  </a:lnTo>
                  <a:lnTo>
                    <a:pt x="47" y="79"/>
                  </a:lnTo>
                  <a:lnTo>
                    <a:pt x="49" y="77"/>
                  </a:lnTo>
                  <a:lnTo>
                    <a:pt x="50" y="75"/>
                  </a:lnTo>
                  <a:lnTo>
                    <a:pt x="52" y="72"/>
                  </a:lnTo>
                  <a:lnTo>
                    <a:pt x="53" y="70"/>
                  </a:lnTo>
                  <a:lnTo>
                    <a:pt x="56" y="69"/>
                  </a:lnTo>
                  <a:lnTo>
                    <a:pt x="57" y="67"/>
                  </a:lnTo>
                  <a:lnTo>
                    <a:pt x="59" y="65"/>
                  </a:lnTo>
                  <a:lnTo>
                    <a:pt x="60" y="63"/>
                  </a:lnTo>
                  <a:lnTo>
                    <a:pt x="62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70" y="55"/>
                  </a:lnTo>
                  <a:lnTo>
                    <a:pt x="71" y="52"/>
                  </a:lnTo>
                  <a:lnTo>
                    <a:pt x="74" y="51"/>
                  </a:lnTo>
                  <a:lnTo>
                    <a:pt x="76" y="49"/>
                  </a:lnTo>
                  <a:lnTo>
                    <a:pt x="78" y="48"/>
                  </a:lnTo>
                  <a:lnTo>
                    <a:pt x="80" y="46"/>
                  </a:lnTo>
                  <a:lnTo>
                    <a:pt x="81" y="45"/>
                  </a:lnTo>
                  <a:lnTo>
                    <a:pt x="84" y="42"/>
                  </a:lnTo>
                  <a:lnTo>
                    <a:pt x="86" y="41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6" y="33"/>
                  </a:lnTo>
                  <a:lnTo>
                    <a:pt x="98" y="32"/>
                  </a:lnTo>
                  <a:lnTo>
                    <a:pt x="100" y="31"/>
                  </a:lnTo>
                  <a:lnTo>
                    <a:pt x="103" y="30"/>
                  </a:lnTo>
                  <a:lnTo>
                    <a:pt x="105" y="29"/>
                  </a:lnTo>
                  <a:lnTo>
                    <a:pt x="107" y="27"/>
                  </a:lnTo>
                  <a:lnTo>
                    <a:pt x="109" y="26"/>
                  </a:lnTo>
                  <a:lnTo>
                    <a:pt x="112" y="24"/>
                  </a:lnTo>
                  <a:lnTo>
                    <a:pt x="114" y="23"/>
                  </a:lnTo>
                  <a:lnTo>
                    <a:pt x="116" y="22"/>
                  </a:lnTo>
                  <a:lnTo>
                    <a:pt x="120" y="21"/>
                  </a:lnTo>
                  <a:lnTo>
                    <a:pt x="122" y="20"/>
                  </a:lnTo>
                  <a:lnTo>
                    <a:pt x="124" y="19"/>
                  </a:lnTo>
                  <a:lnTo>
                    <a:pt x="126" y="18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8" y="13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150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8" y="7"/>
                  </a:lnTo>
                  <a:lnTo>
                    <a:pt x="160" y="7"/>
                  </a:lnTo>
                  <a:lnTo>
                    <a:pt x="163" y="6"/>
                  </a:lnTo>
                  <a:lnTo>
                    <a:pt x="166" y="6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4" y="3"/>
                  </a:lnTo>
                  <a:lnTo>
                    <a:pt x="176" y="3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4" y="2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2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5" y="1"/>
                  </a:lnTo>
                  <a:lnTo>
                    <a:pt x="238" y="1"/>
                  </a:lnTo>
                  <a:lnTo>
                    <a:pt x="240" y="2"/>
                  </a:lnTo>
                  <a:lnTo>
                    <a:pt x="243" y="2"/>
                  </a:lnTo>
                  <a:lnTo>
                    <a:pt x="246" y="2"/>
                  </a:lnTo>
                  <a:lnTo>
                    <a:pt x="248" y="3"/>
                  </a:lnTo>
                  <a:lnTo>
                    <a:pt x="250" y="3"/>
                  </a:lnTo>
                  <a:lnTo>
                    <a:pt x="253" y="4"/>
                  </a:lnTo>
                  <a:lnTo>
                    <a:pt x="256" y="4"/>
                  </a:lnTo>
                  <a:lnTo>
                    <a:pt x="258" y="6"/>
                  </a:lnTo>
                  <a:lnTo>
                    <a:pt x="260" y="6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68" y="8"/>
                  </a:lnTo>
                  <a:lnTo>
                    <a:pt x="270" y="8"/>
                  </a:lnTo>
                  <a:lnTo>
                    <a:pt x="274" y="9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3" y="12"/>
                  </a:lnTo>
                  <a:lnTo>
                    <a:pt x="286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3" y="16"/>
                  </a:lnTo>
                  <a:lnTo>
                    <a:pt x="295" y="17"/>
                  </a:lnTo>
                  <a:lnTo>
                    <a:pt x="297" y="18"/>
                  </a:lnTo>
                  <a:lnTo>
                    <a:pt x="299" y="19"/>
                  </a:lnTo>
                  <a:lnTo>
                    <a:pt x="302" y="20"/>
                  </a:lnTo>
                  <a:lnTo>
                    <a:pt x="304" y="21"/>
                  </a:lnTo>
                  <a:lnTo>
                    <a:pt x="307" y="22"/>
                  </a:lnTo>
                  <a:lnTo>
                    <a:pt x="310" y="23"/>
                  </a:lnTo>
                  <a:lnTo>
                    <a:pt x="312" y="24"/>
                  </a:lnTo>
                  <a:lnTo>
                    <a:pt x="314" y="26"/>
                  </a:lnTo>
                  <a:lnTo>
                    <a:pt x="316" y="27"/>
                  </a:lnTo>
                  <a:lnTo>
                    <a:pt x="319" y="29"/>
                  </a:lnTo>
                  <a:lnTo>
                    <a:pt x="321" y="30"/>
                  </a:lnTo>
                  <a:lnTo>
                    <a:pt x="323" y="31"/>
                  </a:lnTo>
                  <a:lnTo>
                    <a:pt x="325" y="32"/>
                  </a:lnTo>
                  <a:lnTo>
                    <a:pt x="328" y="33"/>
                  </a:lnTo>
                  <a:lnTo>
                    <a:pt x="329" y="36"/>
                  </a:lnTo>
                  <a:lnTo>
                    <a:pt x="331" y="37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8" y="41"/>
                  </a:lnTo>
                  <a:lnTo>
                    <a:pt x="340" y="42"/>
                  </a:lnTo>
                  <a:lnTo>
                    <a:pt x="342" y="45"/>
                  </a:lnTo>
                  <a:lnTo>
                    <a:pt x="343" y="46"/>
                  </a:lnTo>
                  <a:lnTo>
                    <a:pt x="346" y="48"/>
                  </a:lnTo>
                  <a:lnTo>
                    <a:pt x="348" y="49"/>
                  </a:lnTo>
                  <a:lnTo>
                    <a:pt x="350" y="51"/>
                  </a:lnTo>
                  <a:lnTo>
                    <a:pt x="352" y="52"/>
                  </a:lnTo>
                  <a:lnTo>
                    <a:pt x="353" y="55"/>
                  </a:lnTo>
                  <a:lnTo>
                    <a:pt x="356" y="56"/>
                  </a:lnTo>
                  <a:lnTo>
                    <a:pt x="358" y="58"/>
                  </a:lnTo>
                  <a:lnTo>
                    <a:pt x="359" y="59"/>
                  </a:lnTo>
                  <a:lnTo>
                    <a:pt x="361" y="61"/>
                  </a:lnTo>
                  <a:lnTo>
                    <a:pt x="364" y="63"/>
                  </a:lnTo>
                  <a:lnTo>
                    <a:pt x="365" y="65"/>
                  </a:lnTo>
                  <a:lnTo>
                    <a:pt x="367" y="67"/>
                  </a:lnTo>
                  <a:lnTo>
                    <a:pt x="368" y="69"/>
                  </a:lnTo>
                  <a:lnTo>
                    <a:pt x="370" y="70"/>
                  </a:lnTo>
                  <a:lnTo>
                    <a:pt x="371" y="72"/>
                  </a:lnTo>
                  <a:lnTo>
                    <a:pt x="374" y="75"/>
                  </a:lnTo>
                  <a:lnTo>
                    <a:pt x="375" y="77"/>
                  </a:lnTo>
                  <a:lnTo>
                    <a:pt x="377" y="79"/>
                  </a:lnTo>
                  <a:lnTo>
                    <a:pt x="378" y="80"/>
                  </a:lnTo>
                  <a:lnTo>
                    <a:pt x="380" y="82"/>
                  </a:lnTo>
                  <a:lnTo>
                    <a:pt x="382" y="85"/>
                  </a:lnTo>
                  <a:lnTo>
                    <a:pt x="383" y="87"/>
                  </a:lnTo>
                  <a:lnTo>
                    <a:pt x="385" y="89"/>
                  </a:lnTo>
                  <a:lnTo>
                    <a:pt x="386" y="91"/>
                  </a:lnTo>
                  <a:lnTo>
                    <a:pt x="387" y="93"/>
                  </a:lnTo>
                  <a:lnTo>
                    <a:pt x="389" y="95"/>
                  </a:lnTo>
                  <a:lnTo>
                    <a:pt x="391" y="97"/>
                  </a:lnTo>
                  <a:lnTo>
                    <a:pt x="392" y="99"/>
                  </a:lnTo>
                  <a:lnTo>
                    <a:pt x="393" y="101"/>
                  </a:lnTo>
                  <a:lnTo>
                    <a:pt x="394" y="104"/>
                  </a:lnTo>
                  <a:lnTo>
                    <a:pt x="396" y="106"/>
                  </a:lnTo>
                  <a:lnTo>
                    <a:pt x="397" y="108"/>
                  </a:lnTo>
                  <a:lnTo>
                    <a:pt x="398" y="110"/>
                  </a:lnTo>
                  <a:lnTo>
                    <a:pt x="400" y="112"/>
                  </a:lnTo>
                  <a:lnTo>
                    <a:pt x="401" y="115"/>
                  </a:lnTo>
                  <a:lnTo>
                    <a:pt x="402" y="118"/>
                  </a:lnTo>
                  <a:lnTo>
                    <a:pt x="403" y="120"/>
                  </a:lnTo>
                  <a:lnTo>
                    <a:pt x="404" y="122"/>
                  </a:lnTo>
                  <a:lnTo>
                    <a:pt x="405" y="125"/>
                  </a:lnTo>
                  <a:lnTo>
                    <a:pt x="406" y="127"/>
                  </a:lnTo>
                  <a:lnTo>
                    <a:pt x="407" y="129"/>
                  </a:lnTo>
                  <a:lnTo>
                    <a:pt x="409" y="131"/>
                  </a:lnTo>
                  <a:lnTo>
                    <a:pt x="409" y="134"/>
                  </a:lnTo>
                  <a:lnTo>
                    <a:pt x="410" y="136"/>
                  </a:lnTo>
                  <a:lnTo>
                    <a:pt x="411" y="139"/>
                  </a:lnTo>
                  <a:lnTo>
                    <a:pt x="412" y="141"/>
                  </a:lnTo>
                  <a:lnTo>
                    <a:pt x="413" y="144"/>
                  </a:lnTo>
                  <a:lnTo>
                    <a:pt x="413" y="146"/>
                  </a:lnTo>
                  <a:lnTo>
                    <a:pt x="414" y="148"/>
                  </a:lnTo>
                  <a:lnTo>
                    <a:pt x="415" y="151"/>
                  </a:lnTo>
                  <a:lnTo>
                    <a:pt x="415" y="154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8" y="161"/>
                  </a:lnTo>
                  <a:lnTo>
                    <a:pt x="418" y="164"/>
                  </a:lnTo>
                  <a:lnTo>
                    <a:pt x="419" y="166"/>
                  </a:lnTo>
                  <a:lnTo>
                    <a:pt x="419" y="168"/>
                  </a:lnTo>
                  <a:lnTo>
                    <a:pt x="420" y="171"/>
                  </a:lnTo>
                  <a:lnTo>
                    <a:pt x="420" y="174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21" y="181"/>
                  </a:lnTo>
                  <a:lnTo>
                    <a:pt x="422" y="184"/>
                  </a:lnTo>
                  <a:lnTo>
                    <a:pt x="422" y="186"/>
                  </a:lnTo>
                  <a:lnTo>
                    <a:pt x="422" y="189"/>
                  </a:lnTo>
                  <a:lnTo>
                    <a:pt x="422" y="191"/>
                  </a:lnTo>
                  <a:lnTo>
                    <a:pt x="422" y="194"/>
                  </a:lnTo>
                  <a:lnTo>
                    <a:pt x="423" y="196"/>
                  </a:lnTo>
                  <a:lnTo>
                    <a:pt x="423" y="199"/>
                  </a:lnTo>
                  <a:lnTo>
                    <a:pt x="423" y="201"/>
                  </a:lnTo>
                  <a:lnTo>
                    <a:pt x="423" y="204"/>
                  </a:lnTo>
                  <a:lnTo>
                    <a:pt x="423" y="209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2" name="Oval 1346"/>
            <p:cNvSpPr>
              <a:spLocks noChangeArrowheads="1"/>
            </p:cNvSpPr>
            <p:nvPr/>
          </p:nvSpPr>
          <p:spPr bwMode="auto">
            <a:xfrm>
              <a:off x="2451100" y="4979670"/>
              <a:ext cx="113030" cy="111125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63" name="Freeform 1347"/>
            <p:cNvSpPr>
              <a:spLocks/>
            </p:cNvSpPr>
            <p:nvPr/>
          </p:nvSpPr>
          <p:spPr bwMode="auto">
            <a:xfrm>
              <a:off x="2313305" y="4924425"/>
              <a:ext cx="111125" cy="111125"/>
            </a:xfrm>
            <a:custGeom>
              <a:avLst/>
              <a:gdLst>
                <a:gd name="T0" fmla="*/ 2147483646 w 423"/>
                <a:gd name="T1" fmla="*/ 2147483646 h 418"/>
                <a:gd name="T2" fmla="*/ 2147483646 w 423"/>
                <a:gd name="T3" fmla="*/ 2147483646 h 418"/>
                <a:gd name="T4" fmla="*/ 2147483646 w 423"/>
                <a:gd name="T5" fmla="*/ 2147483646 h 418"/>
                <a:gd name="T6" fmla="*/ 2147483646 w 423"/>
                <a:gd name="T7" fmla="*/ 2147483646 h 418"/>
                <a:gd name="T8" fmla="*/ 2147483646 w 423"/>
                <a:gd name="T9" fmla="*/ 2147483646 h 418"/>
                <a:gd name="T10" fmla="*/ 2147483646 w 423"/>
                <a:gd name="T11" fmla="*/ 2147483646 h 418"/>
                <a:gd name="T12" fmla="*/ 2147483646 w 423"/>
                <a:gd name="T13" fmla="*/ 2147483646 h 418"/>
                <a:gd name="T14" fmla="*/ 2147483646 w 423"/>
                <a:gd name="T15" fmla="*/ 2147483646 h 418"/>
                <a:gd name="T16" fmla="*/ 2147483646 w 423"/>
                <a:gd name="T17" fmla="*/ 2147483646 h 418"/>
                <a:gd name="T18" fmla="*/ 2147483646 w 423"/>
                <a:gd name="T19" fmla="*/ 2147483646 h 418"/>
                <a:gd name="T20" fmla="*/ 2147483646 w 423"/>
                <a:gd name="T21" fmla="*/ 2147483646 h 418"/>
                <a:gd name="T22" fmla="*/ 2147483646 w 423"/>
                <a:gd name="T23" fmla="*/ 2147483646 h 418"/>
                <a:gd name="T24" fmla="*/ 2147483646 w 423"/>
                <a:gd name="T25" fmla="*/ 2147483646 h 418"/>
                <a:gd name="T26" fmla="*/ 2147483646 w 423"/>
                <a:gd name="T27" fmla="*/ 2147483646 h 418"/>
                <a:gd name="T28" fmla="*/ 2147483646 w 423"/>
                <a:gd name="T29" fmla="*/ 2147483646 h 418"/>
                <a:gd name="T30" fmla="*/ 2147483646 w 423"/>
                <a:gd name="T31" fmla="*/ 2147483646 h 418"/>
                <a:gd name="T32" fmla="*/ 2147483646 w 423"/>
                <a:gd name="T33" fmla="*/ 2147483646 h 418"/>
                <a:gd name="T34" fmla="*/ 2147483646 w 423"/>
                <a:gd name="T35" fmla="*/ 2147483646 h 418"/>
                <a:gd name="T36" fmla="*/ 2147483646 w 423"/>
                <a:gd name="T37" fmla="*/ 2147483646 h 418"/>
                <a:gd name="T38" fmla="*/ 2147483646 w 423"/>
                <a:gd name="T39" fmla="*/ 2147483646 h 418"/>
                <a:gd name="T40" fmla="*/ 2147483646 w 423"/>
                <a:gd name="T41" fmla="*/ 2147483646 h 418"/>
                <a:gd name="T42" fmla="*/ 2147483646 w 423"/>
                <a:gd name="T43" fmla="*/ 2147483646 h 418"/>
                <a:gd name="T44" fmla="*/ 2147483646 w 423"/>
                <a:gd name="T45" fmla="*/ 2147483646 h 418"/>
                <a:gd name="T46" fmla="*/ 2147483646 w 423"/>
                <a:gd name="T47" fmla="*/ 2147483646 h 418"/>
                <a:gd name="T48" fmla="*/ 2147483646 w 423"/>
                <a:gd name="T49" fmla="*/ 2147483646 h 418"/>
                <a:gd name="T50" fmla="*/ 2147483646 w 423"/>
                <a:gd name="T51" fmla="*/ 2147483646 h 418"/>
                <a:gd name="T52" fmla="*/ 2147483646 w 423"/>
                <a:gd name="T53" fmla="*/ 2147483646 h 418"/>
                <a:gd name="T54" fmla="*/ 0 w 423"/>
                <a:gd name="T55" fmla="*/ 2147483646 h 418"/>
                <a:gd name="T56" fmla="*/ 0 w 423"/>
                <a:gd name="T57" fmla="*/ 2147483646 h 418"/>
                <a:gd name="T58" fmla="*/ 2147483646 w 423"/>
                <a:gd name="T59" fmla="*/ 2147483646 h 418"/>
                <a:gd name="T60" fmla="*/ 2147483646 w 423"/>
                <a:gd name="T61" fmla="*/ 2147483646 h 418"/>
                <a:gd name="T62" fmla="*/ 2147483646 w 423"/>
                <a:gd name="T63" fmla="*/ 2147483646 h 418"/>
                <a:gd name="T64" fmla="*/ 2147483646 w 423"/>
                <a:gd name="T65" fmla="*/ 2147483646 h 418"/>
                <a:gd name="T66" fmla="*/ 2147483646 w 423"/>
                <a:gd name="T67" fmla="*/ 2147483646 h 418"/>
                <a:gd name="T68" fmla="*/ 2147483646 w 423"/>
                <a:gd name="T69" fmla="*/ 2147483646 h 418"/>
                <a:gd name="T70" fmla="*/ 2147483646 w 423"/>
                <a:gd name="T71" fmla="*/ 2147483646 h 418"/>
                <a:gd name="T72" fmla="*/ 2147483646 w 423"/>
                <a:gd name="T73" fmla="*/ 2147483646 h 418"/>
                <a:gd name="T74" fmla="*/ 2147483646 w 423"/>
                <a:gd name="T75" fmla="*/ 2147483646 h 418"/>
                <a:gd name="T76" fmla="*/ 2147483646 w 423"/>
                <a:gd name="T77" fmla="*/ 2147483646 h 418"/>
                <a:gd name="T78" fmla="*/ 2147483646 w 423"/>
                <a:gd name="T79" fmla="*/ 2147483646 h 418"/>
                <a:gd name="T80" fmla="*/ 2147483646 w 423"/>
                <a:gd name="T81" fmla="*/ 2147483646 h 418"/>
                <a:gd name="T82" fmla="*/ 2147483646 w 423"/>
                <a:gd name="T83" fmla="*/ 2147483646 h 418"/>
                <a:gd name="T84" fmla="*/ 2147483646 w 423"/>
                <a:gd name="T85" fmla="*/ 0 h 418"/>
                <a:gd name="T86" fmla="*/ 2147483646 w 423"/>
                <a:gd name="T87" fmla="*/ 2147483646 h 418"/>
                <a:gd name="T88" fmla="*/ 2147483646 w 423"/>
                <a:gd name="T89" fmla="*/ 2147483646 h 418"/>
                <a:gd name="T90" fmla="*/ 2147483646 w 423"/>
                <a:gd name="T91" fmla="*/ 2147483646 h 418"/>
                <a:gd name="T92" fmla="*/ 2147483646 w 423"/>
                <a:gd name="T93" fmla="*/ 2147483646 h 418"/>
                <a:gd name="T94" fmla="*/ 2147483646 w 423"/>
                <a:gd name="T95" fmla="*/ 2147483646 h 418"/>
                <a:gd name="T96" fmla="*/ 2147483646 w 423"/>
                <a:gd name="T97" fmla="*/ 2147483646 h 418"/>
                <a:gd name="T98" fmla="*/ 2147483646 w 423"/>
                <a:gd name="T99" fmla="*/ 2147483646 h 418"/>
                <a:gd name="T100" fmla="*/ 2147483646 w 423"/>
                <a:gd name="T101" fmla="*/ 2147483646 h 418"/>
                <a:gd name="T102" fmla="*/ 2147483646 w 423"/>
                <a:gd name="T103" fmla="*/ 2147483646 h 418"/>
                <a:gd name="T104" fmla="*/ 2147483646 w 423"/>
                <a:gd name="T105" fmla="*/ 2147483646 h 418"/>
                <a:gd name="T106" fmla="*/ 2147483646 w 423"/>
                <a:gd name="T107" fmla="*/ 2147483646 h 418"/>
                <a:gd name="T108" fmla="*/ 2147483646 w 423"/>
                <a:gd name="T109" fmla="*/ 2147483646 h 418"/>
                <a:gd name="T110" fmla="*/ 2147483646 w 423"/>
                <a:gd name="T111" fmla="*/ 2147483646 h 4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8"/>
                <a:gd name="T170" fmla="*/ 423 w 423"/>
                <a:gd name="T171" fmla="*/ 418 h 4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8">
                  <a:moveTo>
                    <a:pt x="423" y="209"/>
                  </a:moveTo>
                  <a:lnTo>
                    <a:pt x="423" y="211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19"/>
                  </a:lnTo>
                  <a:lnTo>
                    <a:pt x="423" y="222"/>
                  </a:lnTo>
                  <a:lnTo>
                    <a:pt x="422" y="225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22" y="232"/>
                  </a:lnTo>
                  <a:lnTo>
                    <a:pt x="422" y="235"/>
                  </a:lnTo>
                  <a:lnTo>
                    <a:pt x="421" y="237"/>
                  </a:lnTo>
                  <a:lnTo>
                    <a:pt x="421" y="240"/>
                  </a:lnTo>
                  <a:lnTo>
                    <a:pt x="421" y="242"/>
                  </a:lnTo>
                  <a:lnTo>
                    <a:pt x="420" y="245"/>
                  </a:lnTo>
                  <a:lnTo>
                    <a:pt x="420" y="247"/>
                  </a:lnTo>
                  <a:lnTo>
                    <a:pt x="418" y="250"/>
                  </a:lnTo>
                  <a:lnTo>
                    <a:pt x="418" y="252"/>
                  </a:lnTo>
                  <a:lnTo>
                    <a:pt x="417" y="255"/>
                  </a:lnTo>
                  <a:lnTo>
                    <a:pt x="417" y="257"/>
                  </a:lnTo>
                  <a:lnTo>
                    <a:pt x="416" y="260"/>
                  </a:lnTo>
                  <a:lnTo>
                    <a:pt x="416" y="262"/>
                  </a:lnTo>
                  <a:lnTo>
                    <a:pt x="415" y="265"/>
                  </a:lnTo>
                  <a:lnTo>
                    <a:pt x="415" y="267"/>
                  </a:lnTo>
                  <a:lnTo>
                    <a:pt x="414" y="270"/>
                  </a:lnTo>
                  <a:lnTo>
                    <a:pt x="413" y="272"/>
                  </a:lnTo>
                  <a:lnTo>
                    <a:pt x="413" y="275"/>
                  </a:lnTo>
                  <a:lnTo>
                    <a:pt x="412" y="277"/>
                  </a:lnTo>
                  <a:lnTo>
                    <a:pt x="411" y="279"/>
                  </a:lnTo>
                  <a:lnTo>
                    <a:pt x="409" y="282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07" y="289"/>
                  </a:lnTo>
                  <a:lnTo>
                    <a:pt x="406" y="291"/>
                  </a:lnTo>
                  <a:lnTo>
                    <a:pt x="405" y="294"/>
                  </a:lnTo>
                  <a:lnTo>
                    <a:pt x="404" y="296"/>
                  </a:lnTo>
                  <a:lnTo>
                    <a:pt x="403" y="298"/>
                  </a:lnTo>
                  <a:lnTo>
                    <a:pt x="402" y="300"/>
                  </a:lnTo>
                  <a:lnTo>
                    <a:pt x="400" y="304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7" y="310"/>
                  </a:lnTo>
                  <a:lnTo>
                    <a:pt x="396" y="313"/>
                  </a:lnTo>
                  <a:lnTo>
                    <a:pt x="394" y="315"/>
                  </a:lnTo>
                  <a:lnTo>
                    <a:pt x="393" y="317"/>
                  </a:lnTo>
                  <a:lnTo>
                    <a:pt x="391" y="319"/>
                  </a:lnTo>
                  <a:lnTo>
                    <a:pt x="390" y="321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6" y="327"/>
                  </a:lnTo>
                  <a:lnTo>
                    <a:pt x="385" y="329"/>
                  </a:lnTo>
                  <a:lnTo>
                    <a:pt x="382" y="331"/>
                  </a:lnTo>
                  <a:lnTo>
                    <a:pt x="381" y="334"/>
                  </a:lnTo>
                  <a:lnTo>
                    <a:pt x="380" y="336"/>
                  </a:lnTo>
                  <a:lnTo>
                    <a:pt x="378" y="338"/>
                  </a:lnTo>
                  <a:lnTo>
                    <a:pt x="377" y="339"/>
                  </a:lnTo>
                  <a:lnTo>
                    <a:pt x="375" y="341"/>
                  </a:lnTo>
                  <a:lnTo>
                    <a:pt x="373" y="344"/>
                  </a:lnTo>
                  <a:lnTo>
                    <a:pt x="371" y="346"/>
                  </a:lnTo>
                  <a:lnTo>
                    <a:pt x="370" y="348"/>
                  </a:lnTo>
                  <a:lnTo>
                    <a:pt x="368" y="349"/>
                  </a:lnTo>
                  <a:lnTo>
                    <a:pt x="367" y="351"/>
                  </a:lnTo>
                  <a:lnTo>
                    <a:pt x="364" y="354"/>
                  </a:lnTo>
                  <a:lnTo>
                    <a:pt x="363" y="355"/>
                  </a:lnTo>
                  <a:lnTo>
                    <a:pt x="361" y="357"/>
                  </a:lnTo>
                  <a:lnTo>
                    <a:pt x="359" y="359"/>
                  </a:lnTo>
                  <a:lnTo>
                    <a:pt x="358" y="360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6"/>
                  </a:lnTo>
                  <a:lnTo>
                    <a:pt x="350" y="367"/>
                  </a:lnTo>
                  <a:lnTo>
                    <a:pt x="348" y="369"/>
                  </a:lnTo>
                  <a:lnTo>
                    <a:pt x="345" y="370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40" y="376"/>
                  </a:lnTo>
                  <a:lnTo>
                    <a:pt x="337" y="377"/>
                  </a:lnTo>
                  <a:lnTo>
                    <a:pt x="335" y="378"/>
                  </a:lnTo>
                  <a:lnTo>
                    <a:pt x="333" y="380"/>
                  </a:lnTo>
                  <a:lnTo>
                    <a:pt x="331" y="382"/>
                  </a:lnTo>
                  <a:lnTo>
                    <a:pt x="328" y="383"/>
                  </a:lnTo>
                  <a:lnTo>
                    <a:pt x="327" y="385"/>
                  </a:lnTo>
                  <a:lnTo>
                    <a:pt x="325" y="386"/>
                  </a:lnTo>
                  <a:lnTo>
                    <a:pt x="323" y="387"/>
                  </a:lnTo>
                  <a:lnTo>
                    <a:pt x="321" y="388"/>
                  </a:lnTo>
                  <a:lnTo>
                    <a:pt x="318" y="389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2" y="394"/>
                  </a:lnTo>
                  <a:lnTo>
                    <a:pt x="309" y="395"/>
                  </a:lnTo>
                  <a:lnTo>
                    <a:pt x="307" y="396"/>
                  </a:lnTo>
                  <a:lnTo>
                    <a:pt x="304" y="397"/>
                  </a:lnTo>
                  <a:lnTo>
                    <a:pt x="301" y="398"/>
                  </a:lnTo>
                  <a:lnTo>
                    <a:pt x="299" y="399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2" y="403"/>
                  </a:lnTo>
                  <a:lnTo>
                    <a:pt x="290" y="404"/>
                  </a:lnTo>
                  <a:lnTo>
                    <a:pt x="288" y="404"/>
                  </a:lnTo>
                  <a:lnTo>
                    <a:pt x="286" y="405"/>
                  </a:lnTo>
                  <a:lnTo>
                    <a:pt x="282" y="406"/>
                  </a:lnTo>
                  <a:lnTo>
                    <a:pt x="280" y="407"/>
                  </a:lnTo>
                  <a:lnTo>
                    <a:pt x="278" y="408"/>
                  </a:lnTo>
                  <a:lnTo>
                    <a:pt x="276" y="408"/>
                  </a:lnTo>
                  <a:lnTo>
                    <a:pt x="273" y="409"/>
                  </a:lnTo>
                  <a:lnTo>
                    <a:pt x="270" y="410"/>
                  </a:lnTo>
                  <a:lnTo>
                    <a:pt x="268" y="410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3"/>
                  </a:lnTo>
                  <a:lnTo>
                    <a:pt x="255" y="414"/>
                  </a:lnTo>
                  <a:lnTo>
                    <a:pt x="253" y="414"/>
                  </a:lnTo>
                  <a:lnTo>
                    <a:pt x="250" y="415"/>
                  </a:lnTo>
                  <a:lnTo>
                    <a:pt x="248" y="415"/>
                  </a:lnTo>
                  <a:lnTo>
                    <a:pt x="245" y="416"/>
                  </a:lnTo>
                  <a:lnTo>
                    <a:pt x="243" y="416"/>
                  </a:lnTo>
                  <a:lnTo>
                    <a:pt x="240" y="416"/>
                  </a:lnTo>
                  <a:lnTo>
                    <a:pt x="237" y="417"/>
                  </a:lnTo>
                  <a:lnTo>
                    <a:pt x="235" y="417"/>
                  </a:lnTo>
                  <a:lnTo>
                    <a:pt x="232" y="417"/>
                  </a:lnTo>
                  <a:lnTo>
                    <a:pt x="230" y="417"/>
                  </a:lnTo>
                  <a:lnTo>
                    <a:pt x="227" y="417"/>
                  </a:lnTo>
                  <a:lnTo>
                    <a:pt x="225" y="418"/>
                  </a:lnTo>
                  <a:lnTo>
                    <a:pt x="222" y="418"/>
                  </a:lnTo>
                  <a:lnTo>
                    <a:pt x="219" y="418"/>
                  </a:lnTo>
                  <a:lnTo>
                    <a:pt x="217" y="418"/>
                  </a:lnTo>
                  <a:lnTo>
                    <a:pt x="214" y="418"/>
                  </a:lnTo>
                  <a:lnTo>
                    <a:pt x="212" y="418"/>
                  </a:lnTo>
                  <a:lnTo>
                    <a:pt x="209" y="418"/>
                  </a:lnTo>
                  <a:lnTo>
                    <a:pt x="206" y="418"/>
                  </a:lnTo>
                  <a:lnTo>
                    <a:pt x="204" y="418"/>
                  </a:lnTo>
                  <a:lnTo>
                    <a:pt x="201" y="418"/>
                  </a:lnTo>
                  <a:lnTo>
                    <a:pt x="198" y="418"/>
                  </a:lnTo>
                  <a:lnTo>
                    <a:pt x="196" y="417"/>
                  </a:lnTo>
                  <a:lnTo>
                    <a:pt x="194" y="417"/>
                  </a:lnTo>
                  <a:lnTo>
                    <a:pt x="191" y="417"/>
                  </a:lnTo>
                  <a:lnTo>
                    <a:pt x="188" y="417"/>
                  </a:lnTo>
                  <a:lnTo>
                    <a:pt x="186" y="417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6" y="415"/>
                  </a:lnTo>
                  <a:lnTo>
                    <a:pt x="173" y="415"/>
                  </a:lnTo>
                  <a:lnTo>
                    <a:pt x="170" y="414"/>
                  </a:lnTo>
                  <a:lnTo>
                    <a:pt x="168" y="414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8" y="412"/>
                  </a:lnTo>
                  <a:lnTo>
                    <a:pt x="155" y="410"/>
                  </a:lnTo>
                  <a:lnTo>
                    <a:pt x="153" y="410"/>
                  </a:lnTo>
                  <a:lnTo>
                    <a:pt x="150" y="409"/>
                  </a:lnTo>
                  <a:lnTo>
                    <a:pt x="147" y="408"/>
                  </a:lnTo>
                  <a:lnTo>
                    <a:pt x="145" y="408"/>
                  </a:lnTo>
                  <a:lnTo>
                    <a:pt x="143" y="407"/>
                  </a:lnTo>
                  <a:lnTo>
                    <a:pt x="141" y="406"/>
                  </a:lnTo>
                  <a:lnTo>
                    <a:pt x="137" y="405"/>
                  </a:lnTo>
                  <a:lnTo>
                    <a:pt x="135" y="404"/>
                  </a:lnTo>
                  <a:lnTo>
                    <a:pt x="133" y="404"/>
                  </a:lnTo>
                  <a:lnTo>
                    <a:pt x="131" y="403"/>
                  </a:lnTo>
                  <a:lnTo>
                    <a:pt x="128" y="402"/>
                  </a:lnTo>
                  <a:lnTo>
                    <a:pt x="126" y="400"/>
                  </a:lnTo>
                  <a:lnTo>
                    <a:pt x="124" y="399"/>
                  </a:lnTo>
                  <a:lnTo>
                    <a:pt x="122" y="398"/>
                  </a:lnTo>
                  <a:lnTo>
                    <a:pt x="119" y="397"/>
                  </a:lnTo>
                  <a:lnTo>
                    <a:pt x="116" y="396"/>
                  </a:lnTo>
                  <a:lnTo>
                    <a:pt x="114" y="395"/>
                  </a:lnTo>
                  <a:lnTo>
                    <a:pt x="111" y="394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5" y="389"/>
                  </a:lnTo>
                  <a:lnTo>
                    <a:pt x="102" y="388"/>
                  </a:lnTo>
                  <a:lnTo>
                    <a:pt x="100" y="387"/>
                  </a:lnTo>
                  <a:lnTo>
                    <a:pt x="98" y="386"/>
                  </a:lnTo>
                  <a:lnTo>
                    <a:pt x="96" y="385"/>
                  </a:lnTo>
                  <a:lnTo>
                    <a:pt x="95" y="383"/>
                  </a:lnTo>
                  <a:lnTo>
                    <a:pt x="92" y="382"/>
                  </a:lnTo>
                  <a:lnTo>
                    <a:pt x="90" y="380"/>
                  </a:lnTo>
                  <a:lnTo>
                    <a:pt x="88" y="378"/>
                  </a:lnTo>
                  <a:lnTo>
                    <a:pt x="86" y="377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8" y="370"/>
                  </a:lnTo>
                  <a:lnTo>
                    <a:pt x="75" y="369"/>
                  </a:lnTo>
                  <a:lnTo>
                    <a:pt x="73" y="367"/>
                  </a:lnTo>
                  <a:lnTo>
                    <a:pt x="71" y="366"/>
                  </a:lnTo>
                  <a:lnTo>
                    <a:pt x="70" y="364"/>
                  </a:lnTo>
                  <a:lnTo>
                    <a:pt x="68" y="363"/>
                  </a:lnTo>
                  <a:lnTo>
                    <a:pt x="65" y="360"/>
                  </a:lnTo>
                  <a:lnTo>
                    <a:pt x="64" y="359"/>
                  </a:lnTo>
                  <a:lnTo>
                    <a:pt x="62" y="357"/>
                  </a:lnTo>
                  <a:lnTo>
                    <a:pt x="60" y="355"/>
                  </a:lnTo>
                  <a:lnTo>
                    <a:pt x="59" y="354"/>
                  </a:lnTo>
                  <a:lnTo>
                    <a:pt x="56" y="351"/>
                  </a:lnTo>
                  <a:lnTo>
                    <a:pt x="55" y="349"/>
                  </a:lnTo>
                  <a:lnTo>
                    <a:pt x="53" y="348"/>
                  </a:lnTo>
                  <a:lnTo>
                    <a:pt x="52" y="346"/>
                  </a:lnTo>
                  <a:lnTo>
                    <a:pt x="50" y="344"/>
                  </a:lnTo>
                  <a:lnTo>
                    <a:pt x="49" y="341"/>
                  </a:lnTo>
                  <a:lnTo>
                    <a:pt x="46" y="339"/>
                  </a:lnTo>
                  <a:lnTo>
                    <a:pt x="45" y="338"/>
                  </a:lnTo>
                  <a:lnTo>
                    <a:pt x="43" y="336"/>
                  </a:lnTo>
                  <a:lnTo>
                    <a:pt x="42" y="334"/>
                  </a:lnTo>
                  <a:lnTo>
                    <a:pt x="41" y="331"/>
                  </a:lnTo>
                  <a:lnTo>
                    <a:pt x="38" y="329"/>
                  </a:lnTo>
                  <a:lnTo>
                    <a:pt x="37" y="327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3" y="321"/>
                  </a:lnTo>
                  <a:lnTo>
                    <a:pt x="32" y="319"/>
                  </a:lnTo>
                  <a:lnTo>
                    <a:pt x="31" y="317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6" y="310"/>
                  </a:lnTo>
                  <a:lnTo>
                    <a:pt x="25" y="308"/>
                  </a:lnTo>
                  <a:lnTo>
                    <a:pt x="24" y="306"/>
                  </a:lnTo>
                  <a:lnTo>
                    <a:pt x="23" y="304"/>
                  </a:lnTo>
                  <a:lnTo>
                    <a:pt x="22" y="300"/>
                  </a:lnTo>
                  <a:lnTo>
                    <a:pt x="20" y="298"/>
                  </a:lnTo>
                  <a:lnTo>
                    <a:pt x="19" y="296"/>
                  </a:lnTo>
                  <a:lnTo>
                    <a:pt x="18" y="294"/>
                  </a:lnTo>
                  <a:lnTo>
                    <a:pt x="17" y="291"/>
                  </a:lnTo>
                  <a:lnTo>
                    <a:pt x="16" y="289"/>
                  </a:lnTo>
                  <a:lnTo>
                    <a:pt x="15" y="287"/>
                  </a:lnTo>
                  <a:lnTo>
                    <a:pt x="15" y="285"/>
                  </a:lnTo>
                  <a:lnTo>
                    <a:pt x="14" y="282"/>
                  </a:lnTo>
                  <a:lnTo>
                    <a:pt x="13" y="279"/>
                  </a:lnTo>
                  <a:lnTo>
                    <a:pt x="11" y="277"/>
                  </a:lnTo>
                  <a:lnTo>
                    <a:pt x="10" y="275"/>
                  </a:lnTo>
                  <a:lnTo>
                    <a:pt x="10" y="272"/>
                  </a:lnTo>
                  <a:lnTo>
                    <a:pt x="9" y="270"/>
                  </a:lnTo>
                  <a:lnTo>
                    <a:pt x="8" y="267"/>
                  </a:lnTo>
                  <a:lnTo>
                    <a:pt x="8" y="265"/>
                  </a:lnTo>
                  <a:lnTo>
                    <a:pt x="7" y="262"/>
                  </a:lnTo>
                  <a:lnTo>
                    <a:pt x="7" y="260"/>
                  </a:lnTo>
                  <a:lnTo>
                    <a:pt x="6" y="257"/>
                  </a:lnTo>
                  <a:lnTo>
                    <a:pt x="6" y="255"/>
                  </a:lnTo>
                  <a:lnTo>
                    <a:pt x="5" y="252"/>
                  </a:lnTo>
                  <a:lnTo>
                    <a:pt x="5" y="250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2" y="237"/>
                  </a:lnTo>
                  <a:lnTo>
                    <a:pt x="1" y="235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1" y="183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2" y="176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3"/>
                  </a:lnTo>
                  <a:lnTo>
                    <a:pt x="11" y="141"/>
                  </a:lnTo>
                  <a:lnTo>
                    <a:pt x="13" y="139"/>
                  </a:lnTo>
                  <a:lnTo>
                    <a:pt x="14" y="136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6" y="129"/>
                  </a:lnTo>
                  <a:lnTo>
                    <a:pt x="17" y="127"/>
                  </a:lnTo>
                  <a:lnTo>
                    <a:pt x="18" y="124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26" y="108"/>
                  </a:lnTo>
                  <a:lnTo>
                    <a:pt x="27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2" y="99"/>
                  </a:lnTo>
                  <a:lnTo>
                    <a:pt x="33" y="97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1" y="87"/>
                  </a:lnTo>
                  <a:lnTo>
                    <a:pt x="42" y="84"/>
                  </a:lnTo>
                  <a:lnTo>
                    <a:pt x="43" y="82"/>
                  </a:lnTo>
                  <a:lnTo>
                    <a:pt x="45" y="80"/>
                  </a:lnTo>
                  <a:lnTo>
                    <a:pt x="46" y="79"/>
                  </a:lnTo>
                  <a:lnTo>
                    <a:pt x="49" y="77"/>
                  </a:lnTo>
                  <a:lnTo>
                    <a:pt x="50" y="74"/>
                  </a:lnTo>
                  <a:lnTo>
                    <a:pt x="52" y="72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8" y="55"/>
                  </a:lnTo>
                  <a:lnTo>
                    <a:pt x="70" y="54"/>
                  </a:lnTo>
                  <a:lnTo>
                    <a:pt x="71" y="52"/>
                  </a:lnTo>
                  <a:lnTo>
                    <a:pt x="73" y="51"/>
                  </a:lnTo>
                  <a:lnTo>
                    <a:pt x="75" y="49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1" y="44"/>
                  </a:lnTo>
                  <a:lnTo>
                    <a:pt x="83" y="42"/>
                  </a:lnTo>
                  <a:lnTo>
                    <a:pt x="86" y="41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5" y="35"/>
                  </a:lnTo>
                  <a:lnTo>
                    <a:pt x="96" y="33"/>
                  </a:lnTo>
                  <a:lnTo>
                    <a:pt x="98" y="32"/>
                  </a:lnTo>
                  <a:lnTo>
                    <a:pt x="100" y="31"/>
                  </a:lnTo>
                  <a:lnTo>
                    <a:pt x="102" y="30"/>
                  </a:lnTo>
                  <a:lnTo>
                    <a:pt x="105" y="29"/>
                  </a:lnTo>
                  <a:lnTo>
                    <a:pt x="107" y="26"/>
                  </a:lnTo>
                  <a:lnTo>
                    <a:pt x="109" y="25"/>
                  </a:lnTo>
                  <a:lnTo>
                    <a:pt x="111" y="24"/>
                  </a:lnTo>
                  <a:lnTo>
                    <a:pt x="114" y="23"/>
                  </a:lnTo>
                  <a:lnTo>
                    <a:pt x="116" y="22"/>
                  </a:lnTo>
                  <a:lnTo>
                    <a:pt x="119" y="21"/>
                  </a:lnTo>
                  <a:lnTo>
                    <a:pt x="122" y="20"/>
                  </a:lnTo>
                  <a:lnTo>
                    <a:pt x="124" y="19"/>
                  </a:lnTo>
                  <a:lnTo>
                    <a:pt x="126" y="17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7" y="13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3" y="7"/>
                  </a:lnTo>
                  <a:lnTo>
                    <a:pt x="155" y="7"/>
                  </a:lnTo>
                  <a:lnTo>
                    <a:pt x="158" y="6"/>
                  </a:lnTo>
                  <a:lnTo>
                    <a:pt x="160" y="6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3" y="3"/>
                  </a:lnTo>
                  <a:lnTo>
                    <a:pt x="176" y="3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3" y="2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1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7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40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8" y="3"/>
                  </a:lnTo>
                  <a:lnTo>
                    <a:pt x="250" y="3"/>
                  </a:lnTo>
                  <a:lnTo>
                    <a:pt x="253" y="4"/>
                  </a:lnTo>
                  <a:lnTo>
                    <a:pt x="255" y="4"/>
                  </a:lnTo>
                  <a:lnTo>
                    <a:pt x="258" y="5"/>
                  </a:lnTo>
                  <a:lnTo>
                    <a:pt x="260" y="5"/>
                  </a:lnTo>
                  <a:lnTo>
                    <a:pt x="263" y="6"/>
                  </a:lnTo>
                  <a:lnTo>
                    <a:pt x="265" y="6"/>
                  </a:lnTo>
                  <a:lnTo>
                    <a:pt x="268" y="7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2" y="12"/>
                  </a:lnTo>
                  <a:lnTo>
                    <a:pt x="286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2" y="15"/>
                  </a:lnTo>
                  <a:lnTo>
                    <a:pt x="295" y="16"/>
                  </a:lnTo>
                  <a:lnTo>
                    <a:pt x="297" y="17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4" y="21"/>
                  </a:lnTo>
                  <a:lnTo>
                    <a:pt x="307" y="22"/>
                  </a:lnTo>
                  <a:lnTo>
                    <a:pt x="309" y="23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6" y="26"/>
                  </a:lnTo>
                  <a:lnTo>
                    <a:pt x="318" y="29"/>
                  </a:lnTo>
                  <a:lnTo>
                    <a:pt x="321" y="30"/>
                  </a:lnTo>
                  <a:lnTo>
                    <a:pt x="323" y="31"/>
                  </a:lnTo>
                  <a:lnTo>
                    <a:pt x="325" y="32"/>
                  </a:lnTo>
                  <a:lnTo>
                    <a:pt x="327" y="33"/>
                  </a:lnTo>
                  <a:lnTo>
                    <a:pt x="328" y="35"/>
                  </a:lnTo>
                  <a:lnTo>
                    <a:pt x="331" y="36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7" y="41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3" y="45"/>
                  </a:lnTo>
                  <a:lnTo>
                    <a:pt x="345" y="48"/>
                  </a:lnTo>
                  <a:lnTo>
                    <a:pt x="348" y="49"/>
                  </a:lnTo>
                  <a:lnTo>
                    <a:pt x="350" y="51"/>
                  </a:lnTo>
                  <a:lnTo>
                    <a:pt x="352" y="52"/>
                  </a:lnTo>
                  <a:lnTo>
                    <a:pt x="353" y="54"/>
                  </a:lnTo>
                  <a:lnTo>
                    <a:pt x="355" y="55"/>
                  </a:lnTo>
                  <a:lnTo>
                    <a:pt x="358" y="58"/>
                  </a:lnTo>
                  <a:lnTo>
                    <a:pt x="359" y="59"/>
                  </a:lnTo>
                  <a:lnTo>
                    <a:pt x="361" y="61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7" y="66"/>
                  </a:lnTo>
                  <a:lnTo>
                    <a:pt x="368" y="69"/>
                  </a:lnTo>
                  <a:lnTo>
                    <a:pt x="370" y="70"/>
                  </a:lnTo>
                  <a:lnTo>
                    <a:pt x="371" y="72"/>
                  </a:lnTo>
                  <a:lnTo>
                    <a:pt x="373" y="74"/>
                  </a:lnTo>
                  <a:lnTo>
                    <a:pt x="375" y="77"/>
                  </a:lnTo>
                  <a:lnTo>
                    <a:pt x="377" y="79"/>
                  </a:lnTo>
                  <a:lnTo>
                    <a:pt x="378" y="80"/>
                  </a:lnTo>
                  <a:lnTo>
                    <a:pt x="380" y="82"/>
                  </a:lnTo>
                  <a:lnTo>
                    <a:pt x="381" y="84"/>
                  </a:lnTo>
                  <a:lnTo>
                    <a:pt x="382" y="87"/>
                  </a:lnTo>
                  <a:lnTo>
                    <a:pt x="385" y="89"/>
                  </a:lnTo>
                  <a:lnTo>
                    <a:pt x="386" y="91"/>
                  </a:lnTo>
                  <a:lnTo>
                    <a:pt x="387" y="93"/>
                  </a:lnTo>
                  <a:lnTo>
                    <a:pt x="389" y="94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3" y="101"/>
                  </a:lnTo>
                  <a:lnTo>
                    <a:pt x="394" y="103"/>
                  </a:lnTo>
                  <a:lnTo>
                    <a:pt x="396" y="105"/>
                  </a:lnTo>
                  <a:lnTo>
                    <a:pt x="397" y="108"/>
                  </a:lnTo>
                  <a:lnTo>
                    <a:pt x="398" y="110"/>
                  </a:lnTo>
                  <a:lnTo>
                    <a:pt x="399" y="112"/>
                  </a:lnTo>
                  <a:lnTo>
                    <a:pt x="400" y="114"/>
                  </a:lnTo>
                  <a:lnTo>
                    <a:pt x="402" y="118"/>
                  </a:lnTo>
                  <a:lnTo>
                    <a:pt x="403" y="120"/>
                  </a:lnTo>
                  <a:lnTo>
                    <a:pt x="404" y="122"/>
                  </a:lnTo>
                  <a:lnTo>
                    <a:pt x="405" y="124"/>
                  </a:lnTo>
                  <a:lnTo>
                    <a:pt x="406" y="127"/>
                  </a:lnTo>
                  <a:lnTo>
                    <a:pt x="407" y="129"/>
                  </a:lnTo>
                  <a:lnTo>
                    <a:pt x="408" y="131"/>
                  </a:lnTo>
                  <a:lnTo>
                    <a:pt x="408" y="133"/>
                  </a:lnTo>
                  <a:lnTo>
                    <a:pt x="409" y="136"/>
                  </a:lnTo>
                  <a:lnTo>
                    <a:pt x="411" y="139"/>
                  </a:lnTo>
                  <a:lnTo>
                    <a:pt x="412" y="141"/>
                  </a:lnTo>
                  <a:lnTo>
                    <a:pt x="413" y="143"/>
                  </a:lnTo>
                  <a:lnTo>
                    <a:pt x="413" y="146"/>
                  </a:lnTo>
                  <a:lnTo>
                    <a:pt x="414" y="148"/>
                  </a:lnTo>
                  <a:lnTo>
                    <a:pt x="415" y="151"/>
                  </a:lnTo>
                  <a:lnTo>
                    <a:pt x="415" y="153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1"/>
                  </a:lnTo>
                  <a:lnTo>
                    <a:pt x="417" y="163"/>
                  </a:lnTo>
                  <a:lnTo>
                    <a:pt x="418" y="166"/>
                  </a:lnTo>
                  <a:lnTo>
                    <a:pt x="418" y="168"/>
                  </a:lnTo>
                  <a:lnTo>
                    <a:pt x="420" y="171"/>
                  </a:lnTo>
                  <a:lnTo>
                    <a:pt x="420" y="173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21" y="181"/>
                  </a:lnTo>
                  <a:lnTo>
                    <a:pt x="422" y="183"/>
                  </a:lnTo>
                  <a:lnTo>
                    <a:pt x="422" y="186"/>
                  </a:lnTo>
                  <a:lnTo>
                    <a:pt x="422" y="189"/>
                  </a:lnTo>
                  <a:lnTo>
                    <a:pt x="422" y="191"/>
                  </a:lnTo>
                  <a:lnTo>
                    <a:pt x="422" y="193"/>
                  </a:lnTo>
                  <a:lnTo>
                    <a:pt x="423" y="196"/>
                  </a:lnTo>
                  <a:lnTo>
                    <a:pt x="423" y="199"/>
                  </a:lnTo>
                  <a:lnTo>
                    <a:pt x="423" y="201"/>
                  </a:lnTo>
                  <a:lnTo>
                    <a:pt x="423" y="203"/>
                  </a:lnTo>
                  <a:lnTo>
                    <a:pt x="423" y="209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4" name="Oval 1348"/>
            <p:cNvSpPr>
              <a:spLocks noChangeArrowheads="1"/>
            </p:cNvSpPr>
            <p:nvPr/>
          </p:nvSpPr>
          <p:spPr bwMode="auto">
            <a:xfrm>
              <a:off x="2313305" y="4924425"/>
              <a:ext cx="111125" cy="111125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65" name="Freeform 1349"/>
            <p:cNvSpPr>
              <a:spLocks/>
            </p:cNvSpPr>
            <p:nvPr/>
          </p:nvSpPr>
          <p:spPr bwMode="auto">
            <a:xfrm>
              <a:off x="2008505" y="4979670"/>
              <a:ext cx="112395" cy="111125"/>
            </a:xfrm>
            <a:custGeom>
              <a:avLst/>
              <a:gdLst>
                <a:gd name="T0" fmla="*/ 2147483646 w 423"/>
                <a:gd name="T1" fmla="*/ 2147483646 h 419"/>
                <a:gd name="T2" fmla="*/ 2147483646 w 423"/>
                <a:gd name="T3" fmla="*/ 2147483646 h 419"/>
                <a:gd name="T4" fmla="*/ 2147483646 w 423"/>
                <a:gd name="T5" fmla="*/ 2147483646 h 419"/>
                <a:gd name="T6" fmla="*/ 2147483646 w 423"/>
                <a:gd name="T7" fmla="*/ 2147483646 h 419"/>
                <a:gd name="T8" fmla="*/ 2147483646 w 423"/>
                <a:gd name="T9" fmla="*/ 2147483646 h 419"/>
                <a:gd name="T10" fmla="*/ 2147483646 w 423"/>
                <a:gd name="T11" fmla="*/ 2147483646 h 419"/>
                <a:gd name="T12" fmla="*/ 2147483646 w 423"/>
                <a:gd name="T13" fmla="*/ 2147483646 h 419"/>
                <a:gd name="T14" fmla="*/ 2147483646 w 423"/>
                <a:gd name="T15" fmla="*/ 2147483646 h 419"/>
                <a:gd name="T16" fmla="*/ 2147483646 w 423"/>
                <a:gd name="T17" fmla="*/ 2147483646 h 419"/>
                <a:gd name="T18" fmla="*/ 2147483646 w 423"/>
                <a:gd name="T19" fmla="*/ 2147483646 h 419"/>
                <a:gd name="T20" fmla="*/ 2147483646 w 423"/>
                <a:gd name="T21" fmla="*/ 2147483646 h 419"/>
                <a:gd name="T22" fmla="*/ 2147483646 w 423"/>
                <a:gd name="T23" fmla="*/ 2147483646 h 419"/>
                <a:gd name="T24" fmla="*/ 2147483646 w 423"/>
                <a:gd name="T25" fmla="*/ 2147483646 h 419"/>
                <a:gd name="T26" fmla="*/ 2147483646 w 423"/>
                <a:gd name="T27" fmla="*/ 2147483646 h 419"/>
                <a:gd name="T28" fmla="*/ 2147483646 w 423"/>
                <a:gd name="T29" fmla="*/ 2147483646 h 419"/>
                <a:gd name="T30" fmla="*/ 2147483646 w 423"/>
                <a:gd name="T31" fmla="*/ 2147483646 h 419"/>
                <a:gd name="T32" fmla="*/ 2147483646 w 423"/>
                <a:gd name="T33" fmla="*/ 2147483646 h 419"/>
                <a:gd name="T34" fmla="*/ 2147483646 w 423"/>
                <a:gd name="T35" fmla="*/ 2147483646 h 419"/>
                <a:gd name="T36" fmla="*/ 2147483646 w 423"/>
                <a:gd name="T37" fmla="*/ 2147483646 h 419"/>
                <a:gd name="T38" fmla="*/ 2147483646 w 423"/>
                <a:gd name="T39" fmla="*/ 2147483646 h 419"/>
                <a:gd name="T40" fmla="*/ 2147483646 w 423"/>
                <a:gd name="T41" fmla="*/ 2147483646 h 419"/>
                <a:gd name="T42" fmla="*/ 2147483646 w 423"/>
                <a:gd name="T43" fmla="*/ 2147483646 h 419"/>
                <a:gd name="T44" fmla="*/ 2147483646 w 423"/>
                <a:gd name="T45" fmla="*/ 2147483646 h 419"/>
                <a:gd name="T46" fmla="*/ 2147483646 w 423"/>
                <a:gd name="T47" fmla="*/ 2147483646 h 419"/>
                <a:gd name="T48" fmla="*/ 2147483646 w 423"/>
                <a:gd name="T49" fmla="*/ 2147483646 h 419"/>
                <a:gd name="T50" fmla="*/ 2147483646 w 423"/>
                <a:gd name="T51" fmla="*/ 2147483646 h 419"/>
                <a:gd name="T52" fmla="*/ 2147483646 w 423"/>
                <a:gd name="T53" fmla="*/ 2147483646 h 419"/>
                <a:gd name="T54" fmla="*/ 0 w 423"/>
                <a:gd name="T55" fmla="*/ 2147483646 h 419"/>
                <a:gd name="T56" fmla="*/ 0 w 423"/>
                <a:gd name="T57" fmla="*/ 2147483646 h 419"/>
                <a:gd name="T58" fmla="*/ 2147483646 w 423"/>
                <a:gd name="T59" fmla="*/ 2147483646 h 419"/>
                <a:gd name="T60" fmla="*/ 2147483646 w 423"/>
                <a:gd name="T61" fmla="*/ 2147483646 h 419"/>
                <a:gd name="T62" fmla="*/ 2147483646 w 423"/>
                <a:gd name="T63" fmla="*/ 2147483646 h 419"/>
                <a:gd name="T64" fmla="*/ 2147483646 w 423"/>
                <a:gd name="T65" fmla="*/ 2147483646 h 419"/>
                <a:gd name="T66" fmla="*/ 2147483646 w 423"/>
                <a:gd name="T67" fmla="*/ 2147483646 h 419"/>
                <a:gd name="T68" fmla="*/ 2147483646 w 423"/>
                <a:gd name="T69" fmla="*/ 2147483646 h 419"/>
                <a:gd name="T70" fmla="*/ 2147483646 w 423"/>
                <a:gd name="T71" fmla="*/ 2147483646 h 419"/>
                <a:gd name="T72" fmla="*/ 2147483646 w 423"/>
                <a:gd name="T73" fmla="*/ 2147483646 h 419"/>
                <a:gd name="T74" fmla="*/ 2147483646 w 423"/>
                <a:gd name="T75" fmla="*/ 2147483646 h 419"/>
                <a:gd name="T76" fmla="*/ 2147483646 w 423"/>
                <a:gd name="T77" fmla="*/ 2147483646 h 419"/>
                <a:gd name="T78" fmla="*/ 2147483646 w 423"/>
                <a:gd name="T79" fmla="*/ 2147483646 h 419"/>
                <a:gd name="T80" fmla="*/ 2147483646 w 423"/>
                <a:gd name="T81" fmla="*/ 2147483646 h 419"/>
                <a:gd name="T82" fmla="*/ 2147483646 w 423"/>
                <a:gd name="T83" fmla="*/ 2147483646 h 419"/>
                <a:gd name="T84" fmla="*/ 2147483646 w 423"/>
                <a:gd name="T85" fmla="*/ 0 h 419"/>
                <a:gd name="T86" fmla="*/ 2147483646 w 423"/>
                <a:gd name="T87" fmla="*/ 2147483646 h 419"/>
                <a:gd name="T88" fmla="*/ 2147483646 w 423"/>
                <a:gd name="T89" fmla="*/ 2147483646 h 419"/>
                <a:gd name="T90" fmla="*/ 2147483646 w 423"/>
                <a:gd name="T91" fmla="*/ 2147483646 h 419"/>
                <a:gd name="T92" fmla="*/ 2147483646 w 423"/>
                <a:gd name="T93" fmla="*/ 2147483646 h 419"/>
                <a:gd name="T94" fmla="*/ 2147483646 w 423"/>
                <a:gd name="T95" fmla="*/ 2147483646 h 419"/>
                <a:gd name="T96" fmla="*/ 2147483646 w 423"/>
                <a:gd name="T97" fmla="*/ 2147483646 h 419"/>
                <a:gd name="T98" fmla="*/ 2147483646 w 423"/>
                <a:gd name="T99" fmla="*/ 2147483646 h 419"/>
                <a:gd name="T100" fmla="*/ 2147483646 w 423"/>
                <a:gd name="T101" fmla="*/ 2147483646 h 419"/>
                <a:gd name="T102" fmla="*/ 2147483646 w 423"/>
                <a:gd name="T103" fmla="*/ 2147483646 h 419"/>
                <a:gd name="T104" fmla="*/ 2147483646 w 423"/>
                <a:gd name="T105" fmla="*/ 2147483646 h 419"/>
                <a:gd name="T106" fmla="*/ 2147483646 w 423"/>
                <a:gd name="T107" fmla="*/ 2147483646 h 419"/>
                <a:gd name="T108" fmla="*/ 2147483646 w 423"/>
                <a:gd name="T109" fmla="*/ 2147483646 h 419"/>
                <a:gd name="T110" fmla="*/ 2147483646 w 423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9"/>
                <a:gd name="T170" fmla="*/ 423 w 423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9">
                  <a:moveTo>
                    <a:pt x="423" y="209"/>
                  </a:moveTo>
                  <a:lnTo>
                    <a:pt x="423" y="212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19"/>
                  </a:lnTo>
                  <a:lnTo>
                    <a:pt x="423" y="223"/>
                  </a:lnTo>
                  <a:lnTo>
                    <a:pt x="422" y="225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22" y="233"/>
                  </a:lnTo>
                  <a:lnTo>
                    <a:pt x="422" y="235"/>
                  </a:lnTo>
                  <a:lnTo>
                    <a:pt x="421" y="237"/>
                  </a:lnTo>
                  <a:lnTo>
                    <a:pt x="421" y="240"/>
                  </a:lnTo>
                  <a:lnTo>
                    <a:pt x="421" y="243"/>
                  </a:lnTo>
                  <a:lnTo>
                    <a:pt x="420" y="245"/>
                  </a:lnTo>
                  <a:lnTo>
                    <a:pt x="420" y="247"/>
                  </a:lnTo>
                  <a:lnTo>
                    <a:pt x="419" y="250"/>
                  </a:lnTo>
                  <a:lnTo>
                    <a:pt x="419" y="253"/>
                  </a:lnTo>
                  <a:lnTo>
                    <a:pt x="417" y="255"/>
                  </a:lnTo>
                  <a:lnTo>
                    <a:pt x="417" y="257"/>
                  </a:lnTo>
                  <a:lnTo>
                    <a:pt x="416" y="260"/>
                  </a:lnTo>
                  <a:lnTo>
                    <a:pt x="416" y="263"/>
                  </a:lnTo>
                  <a:lnTo>
                    <a:pt x="415" y="265"/>
                  </a:lnTo>
                  <a:lnTo>
                    <a:pt x="415" y="267"/>
                  </a:lnTo>
                  <a:lnTo>
                    <a:pt x="414" y="271"/>
                  </a:lnTo>
                  <a:lnTo>
                    <a:pt x="413" y="273"/>
                  </a:lnTo>
                  <a:lnTo>
                    <a:pt x="413" y="275"/>
                  </a:lnTo>
                  <a:lnTo>
                    <a:pt x="412" y="277"/>
                  </a:lnTo>
                  <a:lnTo>
                    <a:pt x="411" y="279"/>
                  </a:lnTo>
                  <a:lnTo>
                    <a:pt x="410" y="283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07" y="289"/>
                  </a:lnTo>
                  <a:lnTo>
                    <a:pt x="406" y="292"/>
                  </a:lnTo>
                  <a:lnTo>
                    <a:pt x="405" y="294"/>
                  </a:lnTo>
                  <a:lnTo>
                    <a:pt x="404" y="296"/>
                  </a:lnTo>
                  <a:lnTo>
                    <a:pt x="403" y="298"/>
                  </a:lnTo>
                  <a:lnTo>
                    <a:pt x="402" y="301"/>
                  </a:lnTo>
                  <a:lnTo>
                    <a:pt x="401" y="304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7" y="311"/>
                  </a:lnTo>
                  <a:lnTo>
                    <a:pt x="396" y="313"/>
                  </a:lnTo>
                  <a:lnTo>
                    <a:pt x="394" y="315"/>
                  </a:lnTo>
                  <a:lnTo>
                    <a:pt x="393" y="317"/>
                  </a:lnTo>
                  <a:lnTo>
                    <a:pt x="392" y="319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6" y="327"/>
                  </a:lnTo>
                  <a:lnTo>
                    <a:pt x="385" y="330"/>
                  </a:lnTo>
                  <a:lnTo>
                    <a:pt x="383" y="332"/>
                  </a:lnTo>
                  <a:lnTo>
                    <a:pt x="381" y="334"/>
                  </a:lnTo>
                  <a:lnTo>
                    <a:pt x="380" y="336"/>
                  </a:lnTo>
                  <a:lnTo>
                    <a:pt x="378" y="338"/>
                  </a:lnTo>
                  <a:lnTo>
                    <a:pt x="377" y="340"/>
                  </a:lnTo>
                  <a:lnTo>
                    <a:pt x="375" y="342"/>
                  </a:lnTo>
                  <a:lnTo>
                    <a:pt x="374" y="344"/>
                  </a:lnTo>
                  <a:lnTo>
                    <a:pt x="371" y="346"/>
                  </a:lnTo>
                  <a:lnTo>
                    <a:pt x="370" y="348"/>
                  </a:lnTo>
                  <a:lnTo>
                    <a:pt x="368" y="350"/>
                  </a:lnTo>
                  <a:lnTo>
                    <a:pt x="367" y="352"/>
                  </a:lnTo>
                  <a:lnTo>
                    <a:pt x="365" y="354"/>
                  </a:lnTo>
                  <a:lnTo>
                    <a:pt x="363" y="355"/>
                  </a:lnTo>
                  <a:lnTo>
                    <a:pt x="361" y="357"/>
                  </a:lnTo>
                  <a:lnTo>
                    <a:pt x="359" y="360"/>
                  </a:lnTo>
                  <a:lnTo>
                    <a:pt x="358" y="361"/>
                  </a:lnTo>
                  <a:lnTo>
                    <a:pt x="356" y="363"/>
                  </a:lnTo>
                  <a:lnTo>
                    <a:pt x="353" y="364"/>
                  </a:lnTo>
                  <a:lnTo>
                    <a:pt x="352" y="366"/>
                  </a:lnTo>
                  <a:lnTo>
                    <a:pt x="350" y="367"/>
                  </a:lnTo>
                  <a:lnTo>
                    <a:pt x="348" y="370"/>
                  </a:lnTo>
                  <a:lnTo>
                    <a:pt x="345" y="371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40" y="376"/>
                  </a:lnTo>
                  <a:lnTo>
                    <a:pt x="338" y="377"/>
                  </a:lnTo>
                  <a:lnTo>
                    <a:pt x="335" y="378"/>
                  </a:lnTo>
                  <a:lnTo>
                    <a:pt x="333" y="381"/>
                  </a:lnTo>
                  <a:lnTo>
                    <a:pt x="331" y="382"/>
                  </a:lnTo>
                  <a:lnTo>
                    <a:pt x="329" y="383"/>
                  </a:lnTo>
                  <a:lnTo>
                    <a:pt x="328" y="385"/>
                  </a:lnTo>
                  <a:lnTo>
                    <a:pt x="325" y="386"/>
                  </a:lnTo>
                  <a:lnTo>
                    <a:pt x="323" y="387"/>
                  </a:lnTo>
                  <a:lnTo>
                    <a:pt x="321" y="389"/>
                  </a:lnTo>
                  <a:lnTo>
                    <a:pt x="319" y="390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2" y="394"/>
                  </a:lnTo>
                  <a:lnTo>
                    <a:pt x="310" y="395"/>
                  </a:lnTo>
                  <a:lnTo>
                    <a:pt x="307" y="396"/>
                  </a:lnTo>
                  <a:lnTo>
                    <a:pt x="304" y="397"/>
                  </a:lnTo>
                  <a:lnTo>
                    <a:pt x="302" y="399"/>
                  </a:lnTo>
                  <a:lnTo>
                    <a:pt x="299" y="400"/>
                  </a:lnTo>
                  <a:lnTo>
                    <a:pt x="297" y="401"/>
                  </a:lnTo>
                  <a:lnTo>
                    <a:pt x="295" y="402"/>
                  </a:lnTo>
                  <a:lnTo>
                    <a:pt x="293" y="403"/>
                  </a:lnTo>
                  <a:lnTo>
                    <a:pt x="290" y="404"/>
                  </a:lnTo>
                  <a:lnTo>
                    <a:pt x="288" y="404"/>
                  </a:lnTo>
                  <a:lnTo>
                    <a:pt x="286" y="405"/>
                  </a:lnTo>
                  <a:lnTo>
                    <a:pt x="283" y="406"/>
                  </a:lnTo>
                  <a:lnTo>
                    <a:pt x="280" y="407"/>
                  </a:lnTo>
                  <a:lnTo>
                    <a:pt x="278" y="409"/>
                  </a:lnTo>
                  <a:lnTo>
                    <a:pt x="276" y="409"/>
                  </a:lnTo>
                  <a:lnTo>
                    <a:pt x="274" y="410"/>
                  </a:lnTo>
                  <a:lnTo>
                    <a:pt x="270" y="411"/>
                  </a:lnTo>
                  <a:lnTo>
                    <a:pt x="268" y="411"/>
                  </a:lnTo>
                  <a:lnTo>
                    <a:pt x="266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3"/>
                  </a:lnTo>
                  <a:lnTo>
                    <a:pt x="256" y="414"/>
                  </a:lnTo>
                  <a:lnTo>
                    <a:pt x="253" y="414"/>
                  </a:lnTo>
                  <a:lnTo>
                    <a:pt x="250" y="415"/>
                  </a:lnTo>
                  <a:lnTo>
                    <a:pt x="248" y="415"/>
                  </a:lnTo>
                  <a:lnTo>
                    <a:pt x="245" y="416"/>
                  </a:lnTo>
                  <a:lnTo>
                    <a:pt x="243" y="416"/>
                  </a:lnTo>
                  <a:lnTo>
                    <a:pt x="240" y="416"/>
                  </a:lnTo>
                  <a:lnTo>
                    <a:pt x="238" y="417"/>
                  </a:lnTo>
                  <a:lnTo>
                    <a:pt x="235" y="417"/>
                  </a:lnTo>
                  <a:lnTo>
                    <a:pt x="232" y="417"/>
                  </a:lnTo>
                  <a:lnTo>
                    <a:pt x="230" y="417"/>
                  </a:lnTo>
                  <a:lnTo>
                    <a:pt x="227" y="417"/>
                  </a:lnTo>
                  <a:lnTo>
                    <a:pt x="225" y="419"/>
                  </a:lnTo>
                  <a:lnTo>
                    <a:pt x="222" y="419"/>
                  </a:lnTo>
                  <a:lnTo>
                    <a:pt x="220" y="419"/>
                  </a:lnTo>
                  <a:lnTo>
                    <a:pt x="217" y="419"/>
                  </a:lnTo>
                  <a:lnTo>
                    <a:pt x="214" y="419"/>
                  </a:lnTo>
                  <a:lnTo>
                    <a:pt x="212" y="419"/>
                  </a:lnTo>
                  <a:lnTo>
                    <a:pt x="209" y="419"/>
                  </a:lnTo>
                  <a:lnTo>
                    <a:pt x="206" y="419"/>
                  </a:lnTo>
                  <a:lnTo>
                    <a:pt x="204" y="419"/>
                  </a:lnTo>
                  <a:lnTo>
                    <a:pt x="202" y="419"/>
                  </a:lnTo>
                  <a:lnTo>
                    <a:pt x="198" y="419"/>
                  </a:lnTo>
                  <a:lnTo>
                    <a:pt x="196" y="417"/>
                  </a:lnTo>
                  <a:lnTo>
                    <a:pt x="194" y="417"/>
                  </a:lnTo>
                  <a:lnTo>
                    <a:pt x="191" y="417"/>
                  </a:lnTo>
                  <a:lnTo>
                    <a:pt x="188" y="417"/>
                  </a:lnTo>
                  <a:lnTo>
                    <a:pt x="186" y="417"/>
                  </a:lnTo>
                  <a:lnTo>
                    <a:pt x="184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6" y="415"/>
                  </a:lnTo>
                  <a:lnTo>
                    <a:pt x="173" y="415"/>
                  </a:lnTo>
                  <a:lnTo>
                    <a:pt x="170" y="414"/>
                  </a:lnTo>
                  <a:lnTo>
                    <a:pt x="168" y="414"/>
                  </a:lnTo>
                  <a:lnTo>
                    <a:pt x="166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8" y="412"/>
                  </a:lnTo>
                  <a:lnTo>
                    <a:pt x="156" y="411"/>
                  </a:lnTo>
                  <a:lnTo>
                    <a:pt x="153" y="411"/>
                  </a:lnTo>
                  <a:lnTo>
                    <a:pt x="150" y="410"/>
                  </a:lnTo>
                  <a:lnTo>
                    <a:pt x="148" y="409"/>
                  </a:lnTo>
                  <a:lnTo>
                    <a:pt x="145" y="409"/>
                  </a:lnTo>
                  <a:lnTo>
                    <a:pt x="143" y="407"/>
                  </a:lnTo>
                  <a:lnTo>
                    <a:pt x="141" y="406"/>
                  </a:lnTo>
                  <a:lnTo>
                    <a:pt x="138" y="405"/>
                  </a:lnTo>
                  <a:lnTo>
                    <a:pt x="135" y="404"/>
                  </a:lnTo>
                  <a:lnTo>
                    <a:pt x="133" y="404"/>
                  </a:lnTo>
                  <a:lnTo>
                    <a:pt x="131" y="403"/>
                  </a:lnTo>
                  <a:lnTo>
                    <a:pt x="129" y="402"/>
                  </a:lnTo>
                  <a:lnTo>
                    <a:pt x="126" y="401"/>
                  </a:lnTo>
                  <a:lnTo>
                    <a:pt x="124" y="400"/>
                  </a:lnTo>
                  <a:lnTo>
                    <a:pt x="122" y="399"/>
                  </a:lnTo>
                  <a:lnTo>
                    <a:pt x="120" y="397"/>
                  </a:lnTo>
                  <a:lnTo>
                    <a:pt x="116" y="396"/>
                  </a:lnTo>
                  <a:lnTo>
                    <a:pt x="114" y="395"/>
                  </a:lnTo>
                  <a:lnTo>
                    <a:pt x="112" y="394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5" y="390"/>
                  </a:lnTo>
                  <a:lnTo>
                    <a:pt x="103" y="389"/>
                  </a:lnTo>
                  <a:lnTo>
                    <a:pt x="100" y="387"/>
                  </a:lnTo>
                  <a:lnTo>
                    <a:pt x="98" y="386"/>
                  </a:lnTo>
                  <a:lnTo>
                    <a:pt x="96" y="385"/>
                  </a:lnTo>
                  <a:lnTo>
                    <a:pt x="95" y="383"/>
                  </a:lnTo>
                  <a:lnTo>
                    <a:pt x="93" y="382"/>
                  </a:lnTo>
                  <a:lnTo>
                    <a:pt x="90" y="381"/>
                  </a:lnTo>
                  <a:lnTo>
                    <a:pt x="88" y="378"/>
                  </a:lnTo>
                  <a:lnTo>
                    <a:pt x="86" y="377"/>
                  </a:lnTo>
                  <a:lnTo>
                    <a:pt x="84" y="376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8" y="371"/>
                  </a:lnTo>
                  <a:lnTo>
                    <a:pt x="76" y="370"/>
                  </a:lnTo>
                  <a:lnTo>
                    <a:pt x="73" y="367"/>
                  </a:lnTo>
                  <a:lnTo>
                    <a:pt x="71" y="366"/>
                  </a:lnTo>
                  <a:lnTo>
                    <a:pt x="70" y="364"/>
                  </a:lnTo>
                  <a:lnTo>
                    <a:pt x="68" y="363"/>
                  </a:lnTo>
                  <a:lnTo>
                    <a:pt x="66" y="361"/>
                  </a:lnTo>
                  <a:lnTo>
                    <a:pt x="64" y="360"/>
                  </a:lnTo>
                  <a:lnTo>
                    <a:pt x="62" y="357"/>
                  </a:lnTo>
                  <a:lnTo>
                    <a:pt x="60" y="355"/>
                  </a:lnTo>
                  <a:lnTo>
                    <a:pt x="59" y="354"/>
                  </a:lnTo>
                  <a:lnTo>
                    <a:pt x="57" y="352"/>
                  </a:lnTo>
                  <a:lnTo>
                    <a:pt x="55" y="350"/>
                  </a:lnTo>
                  <a:lnTo>
                    <a:pt x="53" y="348"/>
                  </a:lnTo>
                  <a:lnTo>
                    <a:pt x="52" y="346"/>
                  </a:lnTo>
                  <a:lnTo>
                    <a:pt x="50" y="344"/>
                  </a:lnTo>
                  <a:lnTo>
                    <a:pt x="49" y="342"/>
                  </a:lnTo>
                  <a:lnTo>
                    <a:pt x="46" y="340"/>
                  </a:lnTo>
                  <a:lnTo>
                    <a:pt x="45" y="338"/>
                  </a:lnTo>
                  <a:lnTo>
                    <a:pt x="43" y="336"/>
                  </a:lnTo>
                  <a:lnTo>
                    <a:pt x="42" y="334"/>
                  </a:lnTo>
                  <a:lnTo>
                    <a:pt x="41" y="332"/>
                  </a:lnTo>
                  <a:lnTo>
                    <a:pt x="39" y="330"/>
                  </a:lnTo>
                  <a:lnTo>
                    <a:pt x="37" y="327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3" y="322"/>
                  </a:lnTo>
                  <a:lnTo>
                    <a:pt x="32" y="319"/>
                  </a:lnTo>
                  <a:lnTo>
                    <a:pt x="31" y="317"/>
                  </a:lnTo>
                  <a:lnTo>
                    <a:pt x="30" y="315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5" y="308"/>
                  </a:lnTo>
                  <a:lnTo>
                    <a:pt x="24" y="306"/>
                  </a:lnTo>
                  <a:lnTo>
                    <a:pt x="23" y="304"/>
                  </a:lnTo>
                  <a:lnTo>
                    <a:pt x="22" y="301"/>
                  </a:lnTo>
                  <a:lnTo>
                    <a:pt x="21" y="298"/>
                  </a:lnTo>
                  <a:lnTo>
                    <a:pt x="19" y="296"/>
                  </a:lnTo>
                  <a:lnTo>
                    <a:pt x="18" y="294"/>
                  </a:lnTo>
                  <a:lnTo>
                    <a:pt x="17" y="292"/>
                  </a:lnTo>
                  <a:lnTo>
                    <a:pt x="16" y="289"/>
                  </a:lnTo>
                  <a:lnTo>
                    <a:pt x="15" y="287"/>
                  </a:lnTo>
                  <a:lnTo>
                    <a:pt x="15" y="285"/>
                  </a:lnTo>
                  <a:lnTo>
                    <a:pt x="14" y="283"/>
                  </a:lnTo>
                  <a:lnTo>
                    <a:pt x="13" y="279"/>
                  </a:lnTo>
                  <a:lnTo>
                    <a:pt x="12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8" y="267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7" y="260"/>
                  </a:lnTo>
                  <a:lnTo>
                    <a:pt x="6" y="257"/>
                  </a:lnTo>
                  <a:lnTo>
                    <a:pt x="6" y="255"/>
                  </a:lnTo>
                  <a:lnTo>
                    <a:pt x="5" y="253"/>
                  </a:lnTo>
                  <a:lnTo>
                    <a:pt x="5" y="250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3" y="243"/>
                  </a:lnTo>
                  <a:lnTo>
                    <a:pt x="3" y="240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3" y="181"/>
                  </a:lnTo>
                  <a:lnTo>
                    <a:pt x="3" y="178"/>
                  </a:lnTo>
                  <a:lnTo>
                    <a:pt x="3" y="176"/>
                  </a:lnTo>
                  <a:lnTo>
                    <a:pt x="4" y="174"/>
                  </a:lnTo>
                  <a:lnTo>
                    <a:pt x="4" y="171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6" y="164"/>
                  </a:lnTo>
                  <a:lnTo>
                    <a:pt x="6" y="161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4"/>
                  </a:lnTo>
                  <a:lnTo>
                    <a:pt x="8" y="151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2" y="141"/>
                  </a:lnTo>
                  <a:lnTo>
                    <a:pt x="13" y="139"/>
                  </a:lnTo>
                  <a:lnTo>
                    <a:pt x="14" y="136"/>
                  </a:lnTo>
                  <a:lnTo>
                    <a:pt x="15" y="134"/>
                  </a:lnTo>
                  <a:lnTo>
                    <a:pt x="15" y="131"/>
                  </a:lnTo>
                  <a:lnTo>
                    <a:pt x="16" y="129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19" y="122"/>
                  </a:lnTo>
                  <a:lnTo>
                    <a:pt x="21" y="120"/>
                  </a:lnTo>
                  <a:lnTo>
                    <a:pt x="22" y="118"/>
                  </a:lnTo>
                  <a:lnTo>
                    <a:pt x="23" y="115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30" y="104"/>
                  </a:lnTo>
                  <a:lnTo>
                    <a:pt x="31" y="101"/>
                  </a:lnTo>
                  <a:lnTo>
                    <a:pt x="32" y="99"/>
                  </a:lnTo>
                  <a:lnTo>
                    <a:pt x="33" y="97"/>
                  </a:lnTo>
                  <a:lnTo>
                    <a:pt x="34" y="95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39" y="89"/>
                  </a:lnTo>
                  <a:lnTo>
                    <a:pt x="41" y="87"/>
                  </a:lnTo>
                  <a:lnTo>
                    <a:pt x="42" y="85"/>
                  </a:lnTo>
                  <a:lnTo>
                    <a:pt x="43" y="82"/>
                  </a:lnTo>
                  <a:lnTo>
                    <a:pt x="45" y="80"/>
                  </a:lnTo>
                  <a:lnTo>
                    <a:pt x="46" y="79"/>
                  </a:lnTo>
                  <a:lnTo>
                    <a:pt x="49" y="77"/>
                  </a:lnTo>
                  <a:lnTo>
                    <a:pt x="50" y="75"/>
                  </a:lnTo>
                  <a:lnTo>
                    <a:pt x="52" y="72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59" y="65"/>
                  </a:lnTo>
                  <a:lnTo>
                    <a:pt x="60" y="63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70" y="55"/>
                  </a:lnTo>
                  <a:lnTo>
                    <a:pt x="71" y="52"/>
                  </a:lnTo>
                  <a:lnTo>
                    <a:pt x="73" y="51"/>
                  </a:lnTo>
                  <a:lnTo>
                    <a:pt x="76" y="49"/>
                  </a:lnTo>
                  <a:lnTo>
                    <a:pt x="78" y="48"/>
                  </a:lnTo>
                  <a:lnTo>
                    <a:pt x="80" y="46"/>
                  </a:lnTo>
                  <a:lnTo>
                    <a:pt x="81" y="45"/>
                  </a:lnTo>
                  <a:lnTo>
                    <a:pt x="84" y="42"/>
                  </a:lnTo>
                  <a:lnTo>
                    <a:pt x="86" y="41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6" y="33"/>
                  </a:lnTo>
                  <a:lnTo>
                    <a:pt x="98" y="32"/>
                  </a:lnTo>
                  <a:lnTo>
                    <a:pt x="100" y="31"/>
                  </a:lnTo>
                  <a:lnTo>
                    <a:pt x="103" y="30"/>
                  </a:lnTo>
                  <a:lnTo>
                    <a:pt x="105" y="29"/>
                  </a:lnTo>
                  <a:lnTo>
                    <a:pt x="107" y="27"/>
                  </a:lnTo>
                  <a:lnTo>
                    <a:pt x="109" y="26"/>
                  </a:lnTo>
                  <a:lnTo>
                    <a:pt x="112" y="24"/>
                  </a:lnTo>
                  <a:lnTo>
                    <a:pt x="114" y="23"/>
                  </a:lnTo>
                  <a:lnTo>
                    <a:pt x="116" y="22"/>
                  </a:lnTo>
                  <a:lnTo>
                    <a:pt x="120" y="21"/>
                  </a:lnTo>
                  <a:lnTo>
                    <a:pt x="122" y="20"/>
                  </a:lnTo>
                  <a:lnTo>
                    <a:pt x="124" y="19"/>
                  </a:lnTo>
                  <a:lnTo>
                    <a:pt x="126" y="18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8" y="13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150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8" y="7"/>
                  </a:lnTo>
                  <a:lnTo>
                    <a:pt x="160" y="7"/>
                  </a:lnTo>
                  <a:lnTo>
                    <a:pt x="163" y="6"/>
                  </a:lnTo>
                  <a:lnTo>
                    <a:pt x="166" y="6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3" y="3"/>
                  </a:lnTo>
                  <a:lnTo>
                    <a:pt x="176" y="3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4" y="2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1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7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5" y="1"/>
                  </a:lnTo>
                  <a:lnTo>
                    <a:pt x="238" y="1"/>
                  </a:lnTo>
                  <a:lnTo>
                    <a:pt x="240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8" y="3"/>
                  </a:lnTo>
                  <a:lnTo>
                    <a:pt x="250" y="3"/>
                  </a:lnTo>
                  <a:lnTo>
                    <a:pt x="253" y="4"/>
                  </a:lnTo>
                  <a:lnTo>
                    <a:pt x="256" y="4"/>
                  </a:lnTo>
                  <a:lnTo>
                    <a:pt x="258" y="6"/>
                  </a:lnTo>
                  <a:lnTo>
                    <a:pt x="260" y="6"/>
                  </a:lnTo>
                  <a:lnTo>
                    <a:pt x="263" y="7"/>
                  </a:lnTo>
                  <a:lnTo>
                    <a:pt x="266" y="7"/>
                  </a:lnTo>
                  <a:lnTo>
                    <a:pt x="268" y="8"/>
                  </a:lnTo>
                  <a:lnTo>
                    <a:pt x="270" y="8"/>
                  </a:lnTo>
                  <a:lnTo>
                    <a:pt x="274" y="9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3" y="12"/>
                  </a:lnTo>
                  <a:lnTo>
                    <a:pt x="286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3" y="16"/>
                  </a:lnTo>
                  <a:lnTo>
                    <a:pt x="295" y="17"/>
                  </a:lnTo>
                  <a:lnTo>
                    <a:pt x="297" y="18"/>
                  </a:lnTo>
                  <a:lnTo>
                    <a:pt x="299" y="19"/>
                  </a:lnTo>
                  <a:lnTo>
                    <a:pt x="302" y="20"/>
                  </a:lnTo>
                  <a:lnTo>
                    <a:pt x="304" y="21"/>
                  </a:lnTo>
                  <a:lnTo>
                    <a:pt x="307" y="22"/>
                  </a:lnTo>
                  <a:lnTo>
                    <a:pt x="310" y="23"/>
                  </a:lnTo>
                  <a:lnTo>
                    <a:pt x="312" y="24"/>
                  </a:lnTo>
                  <a:lnTo>
                    <a:pt x="314" y="26"/>
                  </a:lnTo>
                  <a:lnTo>
                    <a:pt x="316" y="27"/>
                  </a:lnTo>
                  <a:lnTo>
                    <a:pt x="319" y="29"/>
                  </a:lnTo>
                  <a:lnTo>
                    <a:pt x="321" y="30"/>
                  </a:lnTo>
                  <a:lnTo>
                    <a:pt x="323" y="31"/>
                  </a:lnTo>
                  <a:lnTo>
                    <a:pt x="325" y="32"/>
                  </a:lnTo>
                  <a:lnTo>
                    <a:pt x="328" y="33"/>
                  </a:lnTo>
                  <a:lnTo>
                    <a:pt x="329" y="36"/>
                  </a:lnTo>
                  <a:lnTo>
                    <a:pt x="331" y="37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8" y="41"/>
                  </a:lnTo>
                  <a:lnTo>
                    <a:pt x="340" y="42"/>
                  </a:lnTo>
                  <a:lnTo>
                    <a:pt x="342" y="45"/>
                  </a:lnTo>
                  <a:lnTo>
                    <a:pt x="343" y="46"/>
                  </a:lnTo>
                  <a:lnTo>
                    <a:pt x="345" y="48"/>
                  </a:lnTo>
                  <a:lnTo>
                    <a:pt x="348" y="49"/>
                  </a:lnTo>
                  <a:lnTo>
                    <a:pt x="350" y="51"/>
                  </a:lnTo>
                  <a:lnTo>
                    <a:pt x="352" y="52"/>
                  </a:lnTo>
                  <a:lnTo>
                    <a:pt x="353" y="55"/>
                  </a:lnTo>
                  <a:lnTo>
                    <a:pt x="356" y="56"/>
                  </a:lnTo>
                  <a:lnTo>
                    <a:pt x="358" y="58"/>
                  </a:lnTo>
                  <a:lnTo>
                    <a:pt x="359" y="59"/>
                  </a:lnTo>
                  <a:lnTo>
                    <a:pt x="361" y="61"/>
                  </a:lnTo>
                  <a:lnTo>
                    <a:pt x="363" y="63"/>
                  </a:lnTo>
                  <a:lnTo>
                    <a:pt x="365" y="65"/>
                  </a:lnTo>
                  <a:lnTo>
                    <a:pt x="367" y="67"/>
                  </a:lnTo>
                  <a:lnTo>
                    <a:pt x="368" y="69"/>
                  </a:lnTo>
                  <a:lnTo>
                    <a:pt x="370" y="70"/>
                  </a:lnTo>
                  <a:lnTo>
                    <a:pt x="371" y="72"/>
                  </a:lnTo>
                  <a:lnTo>
                    <a:pt x="374" y="75"/>
                  </a:lnTo>
                  <a:lnTo>
                    <a:pt x="375" y="77"/>
                  </a:lnTo>
                  <a:lnTo>
                    <a:pt x="377" y="79"/>
                  </a:lnTo>
                  <a:lnTo>
                    <a:pt x="378" y="80"/>
                  </a:lnTo>
                  <a:lnTo>
                    <a:pt x="380" y="82"/>
                  </a:lnTo>
                  <a:lnTo>
                    <a:pt x="381" y="85"/>
                  </a:lnTo>
                  <a:lnTo>
                    <a:pt x="383" y="87"/>
                  </a:lnTo>
                  <a:lnTo>
                    <a:pt x="385" y="89"/>
                  </a:lnTo>
                  <a:lnTo>
                    <a:pt x="386" y="91"/>
                  </a:lnTo>
                  <a:lnTo>
                    <a:pt x="387" y="93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2" y="99"/>
                  </a:lnTo>
                  <a:lnTo>
                    <a:pt x="393" y="101"/>
                  </a:lnTo>
                  <a:lnTo>
                    <a:pt x="394" y="104"/>
                  </a:lnTo>
                  <a:lnTo>
                    <a:pt x="396" y="106"/>
                  </a:lnTo>
                  <a:lnTo>
                    <a:pt x="397" y="108"/>
                  </a:lnTo>
                  <a:lnTo>
                    <a:pt x="398" y="110"/>
                  </a:lnTo>
                  <a:lnTo>
                    <a:pt x="399" y="112"/>
                  </a:lnTo>
                  <a:lnTo>
                    <a:pt x="401" y="115"/>
                  </a:lnTo>
                  <a:lnTo>
                    <a:pt x="402" y="118"/>
                  </a:lnTo>
                  <a:lnTo>
                    <a:pt x="403" y="120"/>
                  </a:lnTo>
                  <a:lnTo>
                    <a:pt x="404" y="122"/>
                  </a:lnTo>
                  <a:lnTo>
                    <a:pt x="405" y="125"/>
                  </a:lnTo>
                  <a:lnTo>
                    <a:pt x="406" y="127"/>
                  </a:lnTo>
                  <a:lnTo>
                    <a:pt x="407" y="129"/>
                  </a:lnTo>
                  <a:lnTo>
                    <a:pt x="408" y="131"/>
                  </a:lnTo>
                  <a:lnTo>
                    <a:pt x="408" y="134"/>
                  </a:lnTo>
                  <a:lnTo>
                    <a:pt x="410" y="136"/>
                  </a:lnTo>
                  <a:lnTo>
                    <a:pt x="411" y="139"/>
                  </a:lnTo>
                  <a:lnTo>
                    <a:pt x="412" y="141"/>
                  </a:lnTo>
                  <a:lnTo>
                    <a:pt x="413" y="144"/>
                  </a:lnTo>
                  <a:lnTo>
                    <a:pt x="413" y="146"/>
                  </a:lnTo>
                  <a:lnTo>
                    <a:pt x="414" y="148"/>
                  </a:lnTo>
                  <a:lnTo>
                    <a:pt x="415" y="151"/>
                  </a:lnTo>
                  <a:lnTo>
                    <a:pt x="415" y="154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1"/>
                  </a:lnTo>
                  <a:lnTo>
                    <a:pt x="417" y="164"/>
                  </a:lnTo>
                  <a:lnTo>
                    <a:pt x="419" y="166"/>
                  </a:lnTo>
                  <a:lnTo>
                    <a:pt x="419" y="168"/>
                  </a:lnTo>
                  <a:lnTo>
                    <a:pt x="420" y="171"/>
                  </a:lnTo>
                  <a:lnTo>
                    <a:pt x="420" y="174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21" y="181"/>
                  </a:lnTo>
                  <a:lnTo>
                    <a:pt x="422" y="184"/>
                  </a:lnTo>
                  <a:lnTo>
                    <a:pt x="422" y="186"/>
                  </a:lnTo>
                  <a:lnTo>
                    <a:pt x="422" y="189"/>
                  </a:lnTo>
                  <a:lnTo>
                    <a:pt x="422" y="191"/>
                  </a:lnTo>
                  <a:lnTo>
                    <a:pt x="422" y="194"/>
                  </a:lnTo>
                  <a:lnTo>
                    <a:pt x="423" y="196"/>
                  </a:lnTo>
                  <a:lnTo>
                    <a:pt x="423" y="199"/>
                  </a:lnTo>
                  <a:lnTo>
                    <a:pt x="423" y="201"/>
                  </a:lnTo>
                  <a:lnTo>
                    <a:pt x="423" y="204"/>
                  </a:lnTo>
                  <a:lnTo>
                    <a:pt x="423" y="209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6" name="Oval 1350"/>
            <p:cNvSpPr>
              <a:spLocks noChangeArrowheads="1"/>
            </p:cNvSpPr>
            <p:nvPr/>
          </p:nvSpPr>
          <p:spPr bwMode="auto">
            <a:xfrm>
              <a:off x="2008505" y="4979670"/>
              <a:ext cx="112395" cy="111125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67" name="Freeform 1351"/>
            <p:cNvSpPr>
              <a:spLocks/>
            </p:cNvSpPr>
            <p:nvPr/>
          </p:nvSpPr>
          <p:spPr bwMode="auto">
            <a:xfrm>
              <a:off x="1868805" y="4916170"/>
              <a:ext cx="111125" cy="111125"/>
            </a:xfrm>
            <a:custGeom>
              <a:avLst/>
              <a:gdLst>
                <a:gd name="T0" fmla="*/ 2147483646 w 423"/>
                <a:gd name="T1" fmla="*/ 2147483646 h 419"/>
                <a:gd name="T2" fmla="*/ 2147483646 w 423"/>
                <a:gd name="T3" fmla="*/ 2147483646 h 419"/>
                <a:gd name="T4" fmla="*/ 2147483646 w 423"/>
                <a:gd name="T5" fmla="*/ 2147483646 h 419"/>
                <a:gd name="T6" fmla="*/ 2147483646 w 423"/>
                <a:gd name="T7" fmla="*/ 2147483646 h 419"/>
                <a:gd name="T8" fmla="*/ 2147483646 w 423"/>
                <a:gd name="T9" fmla="*/ 2147483646 h 419"/>
                <a:gd name="T10" fmla="*/ 2147483646 w 423"/>
                <a:gd name="T11" fmla="*/ 2147483646 h 419"/>
                <a:gd name="T12" fmla="*/ 2147483646 w 423"/>
                <a:gd name="T13" fmla="*/ 2147483646 h 419"/>
                <a:gd name="T14" fmla="*/ 2147483646 w 423"/>
                <a:gd name="T15" fmla="*/ 2147483646 h 419"/>
                <a:gd name="T16" fmla="*/ 2147483646 w 423"/>
                <a:gd name="T17" fmla="*/ 2147483646 h 419"/>
                <a:gd name="T18" fmla="*/ 2147483646 w 423"/>
                <a:gd name="T19" fmla="*/ 2147483646 h 419"/>
                <a:gd name="T20" fmla="*/ 2147483646 w 423"/>
                <a:gd name="T21" fmla="*/ 2147483646 h 419"/>
                <a:gd name="T22" fmla="*/ 2147483646 w 423"/>
                <a:gd name="T23" fmla="*/ 2147483646 h 419"/>
                <a:gd name="T24" fmla="*/ 2147483646 w 423"/>
                <a:gd name="T25" fmla="*/ 2147483646 h 419"/>
                <a:gd name="T26" fmla="*/ 2147483646 w 423"/>
                <a:gd name="T27" fmla="*/ 2147483646 h 419"/>
                <a:gd name="T28" fmla="*/ 2147483646 w 423"/>
                <a:gd name="T29" fmla="*/ 2147483646 h 419"/>
                <a:gd name="T30" fmla="*/ 2147483646 w 423"/>
                <a:gd name="T31" fmla="*/ 2147483646 h 419"/>
                <a:gd name="T32" fmla="*/ 2147483646 w 423"/>
                <a:gd name="T33" fmla="*/ 2147483646 h 419"/>
                <a:gd name="T34" fmla="*/ 2147483646 w 423"/>
                <a:gd name="T35" fmla="*/ 2147483646 h 419"/>
                <a:gd name="T36" fmla="*/ 2147483646 w 423"/>
                <a:gd name="T37" fmla="*/ 2147483646 h 419"/>
                <a:gd name="T38" fmla="*/ 2147483646 w 423"/>
                <a:gd name="T39" fmla="*/ 2147483646 h 419"/>
                <a:gd name="T40" fmla="*/ 2147483646 w 423"/>
                <a:gd name="T41" fmla="*/ 2147483646 h 419"/>
                <a:gd name="T42" fmla="*/ 2147483646 w 423"/>
                <a:gd name="T43" fmla="*/ 2147483646 h 419"/>
                <a:gd name="T44" fmla="*/ 2147483646 w 423"/>
                <a:gd name="T45" fmla="*/ 2147483646 h 419"/>
                <a:gd name="T46" fmla="*/ 2147483646 w 423"/>
                <a:gd name="T47" fmla="*/ 2147483646 h 419"/>
                <a:gd name="T48" fmla="*/ 2147483646 w 423"/>
                <a:gd name="T49" fmla="*/ 2147483646 h 419"/>
                <a:gd name="T50" fmla="*/ 2147483646 w 423"/>
                <a:gd name="T51" fmla="*/ 2147483646 h 419"/>
                <a:gd name="T52" fmla="*/ 2147483646 w 423"/>
                <a:gd name="T53" fmla="*/ 2147483646 h 419"/>
                <a:gd name="T54" fmla="*/ 0 w 423"/>
                <a:gd name="T55" fmla="*/ 2147483646 h 419"/>
                <a:gd name="T56" fmla="*/ 0 w 423"/>
                <a:gd name="T57" fmla="*/ 2147483646 h 419"/>
                <a:gd name="T58" fmla="*/ 2147483646 w 423"/>
                <a:gd name="T59" fmla="*/ 2147483646 h 419"/>
                <a:gd name="T60" fmla="*/ 2147483646 w 423"/>
                <a:gd name="T61" fmla="*/ 2147483646 h 419"/>
                <a:gd name="T62" fmla="*/ 2147483646 w 423"/>
                <a:gd name="T63" fmla="*/ 2147483646 h 419"/>
                <a:gd name="T64" fmla="*/ 2147483646 w 423"/>
                <a:gd name="T65" fmla="*/ 2147483646 h 419"/>
                <a:gd name="T66" fmla="*/ 2147483646 w 423"/>
                <a:gd name="T67" fmla="*/ 2147483646 h 419"/>
                <a:gd name="T68" fmla="*/ 2147483646 w 423"/>
                <a:gd name="T69" fmla="*/ 2147483646 h 419"/>
                <a:gd name="T70" fmla="*/ 2147483646 w 423"/>
                <a:gd name="T71" fmla="*/ 2147483646 h 419"/>
                <a:gd name="T72" fmla="*/ 2147483646 w 423"/>
                <a:gd name="T73" fmla="*/ 2147483646 h 419"/>
                <a:gd name="T74" fmla="*/ 2147483646 w 423"/>
                <a:gd name="T75" fmla="*/ 2147483646 h 419"/>
                <a:gd name="T76" fmla="*/ 2147483646 w 423"/>
                <a:gd name="T77" fmla="*/ 2147483646 h 419"/>
                <a:gd name="T78" fmla="*/ 2147483646 w 423"/>
                <a:gd name="T79" fmla="*/ 2147483646 h 419"/>
                <a:gd name="T80" fmla="*/ 2147483646 w 423"/>
                <a:gd name="T81" fmla="*/ 2147483646 h 419"/>
                <a:gd name="T82" fmla="*/ 2147483646 w 423"/>
                <a:gd name="T83" fmla="*/ 2147483646 h 419"/>
                <a:gd name="T84" fmla="*/ 2147483646 w 423"/>
                <a:gd name="T85" fmla="*/ 0 h 419"/>
                <a:gd name="T86" fmla="*/ 2147483646 w 423"/>
                <a:gd name="T87" fmla="*/ 2147483646 h 419"/>
                <a:gd name="T88" fmla="*/ 2147483646 w 423"/>
                <a:gd name="T89" fmla="*/ 2147483646 h 419"/>
                <a:gd name="T90" fmla="*/ 2147483646 w 423"/>
                <a:gd name="T91" fmla="*/ 2147483646 h 419"/>
                <a:gd name="T92" fmla="*/ 2147483646 w 423"/>
                <a:gd name="T93" fmla="*/ 2147483646 h 419"/>
                <a:gd name="T94" fmla="*/ 2147483646 w 423"/>
                <a:gd name="T95" fmla="*/ 2147483646 h 419"/>
                <a:gd name="T96" fmla="*/ 2147483646 w 423"/>
                <a:gd name="T97" fmla="*/ 2147483646 h 419"/>
                <a:gd name="T98" fmla="*/ 2147483646 w 423"/>
                <a:gd name="T99" fmla="*/ 2147483646 h 419"/>
                <a:gd name="T100" fmla="*/ 2147483646 w 423"/>
                <a:gd name="T101" fmla="*/ 2147483646 h 419"/>
                <a:gd name="T102" fmla="*/ 2147483646 w 423"/>
                <a:gd name="T103" fmla="*/ 2147483646 h 419"/>
                <a:gd name="T104" fmla="*/ 2147483646 w 423"/>
                <a:gd name="T105" fmla="*/ 2147483646 h 419"/>
                <a:gd name="T106" fmla="*/ 2147483646 w 423"/>
                <a:gd name="T107" fmla="*/ 2147483646 h 419"/>
                <a:gd name="T108" fmla="*/ 2147483646 w 423"/>
                <a:gd name="T109" fmla="*/ 2147483646 h 419"/>
                <a:gd name="T110" fmla="*/ 2147483646 w 423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9"/>
                <a:gd name="T170" fmla="*/ 423 w 423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9">
                  <a:moveTo>
                    <a:pt x="423" y="210"/>
                  </a:moveTo>
                  <a:lnTo>
                    <a:pt x="423" y="212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20"/>
                  </a:lnTo>
                  <a:lnTo>
                    <a:pt x="423" y="223"/>
                  </a:lnTo>
                  <a:lnTo>
                    <a:pt x="421" y="225"/>
                  </a:lnTo>
                  <a:lnTo>
                    <a:pt x="421" y="228"/>
                  </a:lnTo>
                  <a:lnTo>
                    <a:pt x="421" y="230"/>
                  </a:lnTo>
                  <a:lnTo>
                    <a:pt x="421" y="233"/>
                  </a:lnTo>
                  <a:lnTo>
                    <a:pt x="421" y="235"/>
                  </a:lnTo>
                  <a:lnTo>
                    <a:pt x="420" y="238"/>
                  </a:lnTo>
                  <a:lnTo>
                    <a:pt x="420" y="241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8"/>
                  </a:lnTo>
                  <a:lnTo>
                    <a:pt x="418" y="251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8"/>
                  </a:lnTo>
                  <a:lnTo>
                    <a:pt x="416" y="261"/>
                  </a:lnTo>
                  <a:lnTo>
                    <a:pt x="416" y="263"/>
                  </a:lnTo>
                  <a:lnTo>
                    <a:pt x="415" y="265"/>
                  </a:lnTo>
                  <a:lnTo>
                    <a:pt x="415" y="268"/>
                  </a:lnTo>
                  <a:lnTo>
                    <a:pt x="414" y="271"/>
                  </a:lnTo>
                  <a:lnTo>
                    <a:pt x="412" y="273"/>
                  </a:lnTo>
                  <a:lnTo>
                    <a:pt x="412" y="275"/>
                  </a:lnTo>
                  <a:lnTo>
                    <a:pt x="411" y="278"/>
                  </a:lnTo>
                  <a:lnTo>
                    <a:pt x="410" y="280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8"/>
                  </a:lnTo>
                  <a:lnTo>
                    <a:pt x="407" y="290"/>
                  </a:lnTo>
                  <a:lnTo>
                    <a:pt x="406" y="292"/>
                  </a:lnTo>
                  <a:lnTo>
                    <a:pt x="405" y="294"/>
                  </a:lnTo>
                  <a:lnTo>
                    <a:pt x="403" y="297"/>
                  </a:lnTo>
                  <a:lnTo>
                    <a:pt x="402" y="299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7"/>
                  </a:lnTo>
                  <a:lnTo>
                    <a:pt x="398" y="309"/>
                  </a:lnTo>
                  <a:lnTo>
                    <a:pt x="397" y="311"/>
                  </a:lnTo>
                  <a:lnTo>
                    <a:pt x="396" y="313"/>
                  </a:lnTo>
                  <a:lnTo>
                    <a:pt x="393" y="315"/>
                  </a:lnTo>
                  <a:lnTo>
                    <a:pt x="392" y="318"/>
                  </a:lnTo>
                  <a:lnTo>
                    <a:pt x="391" y="320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5" y="328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7"/>
                  </a:lnTo>
                  <a:lnTo>
                    <a:pt x="378" y="339"/>
                  </a:lnTo>
                  <a:lnTo>
                    <a:pt x="376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7"/>
                  </a:lnTo>
                  <a:lnTo>
                    <a:pt x="370" y="349"/>
                  </a:lnTo>
                  <a:lnTo>
                    <a:pt x="367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58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7"/>
                  </a:lnTo>
                  <a:lnTo>
                    <a:pt x="349" y="368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39" y="377"/>
                  </a:lnTo>
                  <a:lnTo>
                    <a:pt x="337" y="378"/>
                  </a:lnTo>
                  <a:lnTo>
                    <a:pt x="335" y="379"/>
                  </a:lnTo>
                  <a:lnTo>
                    <a:pt x="333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6"/>
                  </a:lnTo>
                  <a:lnTo>
                    <a:pt x="325" y="387"/>
                  </a:lnTo>
                  <a:lnTo>
                    <a:pt x="323" y="388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1" y="395"/>
                  </a:lnTo>
                  <a:lnTo>
                    <a:pt x="309" y="396"/>
                  </a:lnTo>
                  <a:lnTo>
                    <a:pt x="307" y="397"/>
                  </a:lnTo>
                  <a:lnTo>
                    <a:pt x="303" y="398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7" y="401"/>
                  </a:lnTo>
                  <a:lnTo>
                    <a:pt x="294" y="402"/>
                  </a:lnTo>
                  <a:lnTo>
                    <a:pt x="292" y="403"/>
                  </a:lnTo>
                  <a:lnTo>
                    <a:pt x="290" y="405"/>
                  </a:lnTo>
                  <a:lnTo>
                    <a:pt x="288" y="405"/>
                  </a:lnTo>
                  <a:lnTo>
                    <a:pt x="285" y="406"/>
                  </a:lnTo>
                  <a:lnTo>
                    <a:pt x="282" y="407"/>
                  </a:lnTo>
                  <a:lnTo>
                    <a:pt x="280" y="408"/>
                  </a:lnTo>
                  <a:lnTo>
                    <a:pt x="278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70" y="411"/>
                  </a:lnTo>
                  <a:lnTo>
                    <a:pt x="267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7" y="413"/>
                  </a:lnTo>
                  <a:lnTo>
                    <a:pt x="255" y="415"/>
                  </a:lnTo>
                  <a:lnTo>
                    <a:pt x="253" y="415"/>
                  </a:lnTo>
                  <a:lnTo>
                    <a:pt x="249" y="416"/>
                  </a:lnTo>
                  <a:lnTo>
                    <a:pt x="247" y="416"/>
                  </a:lnTo>
                  <a:lnTo>
                    <a:pt x="245" y="417"/>
                  </a:lnTo>
                  <a:lnTo>
                    <a:pt x="243" y="417"/>
                  </a:lnTo>
                  <a:lnTo>
                    <a:pt x="239" y="417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1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5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7" y="419"/>
                  </a:lnTo>
                  <a:lnTo>
                    <a:pt x="213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6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8" y="419"/>
                  </a:lnTo>
                  <a:lnTo>
                    <a:pt x="195" y="418"/>
                  </a:lnTo>
                  <a:lnTo>
                    <a:pt x="193" y="418"/>
                  </a:lnTo>
                  <a:lnTo>
                    <a:pt x="191" y="418"/>
                  </a:lnTo>
                  <a:lnTo>
                    <a:pt x="188" y="418"/>
                  </a:lnTo>
                  <a:lnTo>
                    <a:pt x="185" y="418"/>
                  </a:lnTo>
                  <a:lnTo>
                    <a:pt x="183" y="417"/>
                  </a:lnTo>
                  <a:lnTo>
                    <a:pt x="180" y="417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6"/>
                  </a:lnTo>
                  <a:lnTo>
                    <a:pt x="170" y="415"/>
                  </a:lnTo>
                  <a:lnTo>
                    <a:pt x="167" y="415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3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3" y="408"/>
                  </a:lnTo>
                  <a:lnTo>
                    <a:pt x="140" y="407"/>
                  </a:lnTo>
                  <a:lnTo>
                    <a:pt x="137" y="406"/>
                  </a:lnTo>
                  <a:lnTo>
                    <a:pt x="135" y="405"/>
                  </a:lnTo>
                  <a:lnTo>
                    <a:pt x="133" y="405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6" y="401"/>
                  </a:lnTo>
                  <a:lnTo>
                    <a:pt x="124" y="400"/>
                  </a:lnTo>
                  <a:lnTo>
                    <a:pt x="121" y="399"/>
                  </a:lnTo>
                  <a:lnTo>
                    <a:pt x="119" y="398"/>
                  </a:lnTo>
                  <a:lnTo>
                    <a:pt x="116" y="397"/>
                  </a:lnTo>
                  <a:lnTo>
                    <a:pt x="113" y="396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4" y="390"/>
                  </a:lnTo>
                  <a:lnTo>
                    <a:pt x="102" y="389"/>
                  </a:lnTo>
                  <a:lnTo>
                    <a:pt x="100" y="388"/>
                  </a:lnTo>
                  <a:lnTo>
                    <a:pt x="98" y="387"/>
                  </a:lnTo>
                  <a:lnTo>
                    <a:pt x="95" y="386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90" y="381"/>
                  </a:lnTo>
                  <a:lnTo>
                    <a:pt x="88" y="379"/>
                  </a:lnTo>
                  <a:lnTo>
                    <a:pt x="85" y="378"/>
                  </a:lnTo>
                  <a:lnTo>
                    <a:pt x="83" y="377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7" y="371"/>
                  </a:lnTo>
                  <a:lnTo>
                    <a:pt x="75" y="370"/>
                  </a:lnTo>
                  <a:lnTo>
                    <a:pt x="73" y="368"/>
                  </a:lnTo>
                  <a:lnTo>
                    <a:pt x="71" y="367"/>
                  </a:lnTo>
                  <a:lnTo>
                    <a:pt x="70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2" y="358"/>
                  </a:lnTo>
                  <a:lnTo>
                    <a:pt x="59" y="356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3" y="349"/>
                  </a:lnTo>
                  <a:lnTo>
                    <a:pt x="52" y="347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3" y="337"/>
                  </a:lnTo>
                  <a:lnTo>
                    <a:pt x="41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8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2" y="322"/>
                  </a:lnTo>
                  <a:lnTo>
                    <a:pt x="31" y="320"/>
                  </a:lnTo>
                  <a:lnTo>
                    <a:pt x="30" y="318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5" y="309"/>
                  </a:lnTo>
                  <a:lnTo>
                    <a:pt x="23" y="307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9"/>
                  </a:lnTo>
                  <a:lnTo>
                    <a:pt x="19" y="297"/>
                  </a:lnTo>
                  <a:lnTo>
                    <a:pt x="18" y="294"/>
                  </a:lnTo>
                  <a:lnTo>
                    <a:pt x="17" y="292"/>
                  </a:lnTo>
                  <a:lnTo>
                    <a:pt x="16" y="290"/>
                  </a:lnTo>
                  <a:lnTo>
                    <a:pt x="14" y="288"/>
                  </a:lnTo>
                  <a:lnTo>
                    <a:pt x="14" y="285"/>
                  </a:lnTo>
                  <a:lnTo>
                    <a:pt x="13" y="283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8" y="268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7" y="261"/>
                  </a:lnTo>
                  <a:lnTo>
                    <a:pt x="5" y="258"/>
                  </a:lnTo>
                  <a:lnTo>
                    <a:pt x="5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3" y="248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8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2"/>
                  </a:lnTo>
                  <a:lnTo>
                    <a:pt x="4" y="169"/>
                  </a:lnTo>
                  <a:lnTo>
                    <a:pt x="4" y="166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6" y="130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3" y="113"/>
                  </a:lnTo>
                  <a:lnTo>
                    <a:pt x="25" y="111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99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8" y="89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3"/>
                  </a:lnTo>
                  <a:lnTo>
                    <a:pt x="45" y="81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70" y="55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7" y="48"/>
                  </a:lnTo>
                  <a:lnTo>
                    <a:pt x="80" y="46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5" y="34"/>
                  </a:lnTo>
                  <a:lnTo>
                    <a:pt x="98" y="33"/>
                  </a:lnTo>
                  <a:lnTo>
                    <a:pt x="100" y="32"/>
                  </a:lnTo>
                  <a:lnTo>
                    <a:pt x="102" y="30"/>
                  </a:lnTo>
                  <a:lnTo>
                    <a:pt x="104" y="29"/>
                  </a:lnTo>
                  <a:lnTo>
                    <a:pt x="107" y="27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3" y="24"/>
                  </a:lnTo>
                  <a:lnTo>
                    <a:pt x="116" y="23"/>
                  </a:lnTo>
                  <a:lnTo>
                    <a:pt x="119" y="22"/>
                  </a:lnTo>
                  <a:lnTo>
                    <a:pt x="121" y="20"/>
                  </a:lnTo>
                  <a:lnTo>
                    <a:pt x="124" y="19"/>
                  </a:lnTo>
                  <a:lnTo>
                    <a:pt x="126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3" y="12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3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60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5"/>
                  </a:lnTo>
                  <a:lnTo>
                    <a:pt x="170" y="5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7" y="3"/>
                  </a:lnTo>
                  <a:lnTo>
                    <a:pt x="180" y="3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3" y="3"/>
                  </a:lnTo>
                  <a:lnTo>
                    <a:pt x="245" y="3"/>
                  </a:lnTo>
                  <a:lnTo>
                    <a:pt x="247" y="4"/>
                  </a:lnTo>
                  <a:lnTo>
                    <a:pt x="249" y="4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60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7" y="8"/>
                  </a:lnTo>
                  <a:lnTo>
                    <a:pt x="270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8" y="10"/>
                  </a:lnTo>
                  <a:lnTo>
                    <a:pt x="280" y="12"/>
                  </a:lnTo>
                  <a:lnTo>
                    <a:pt x="282" y="13"/>
                  </a:lnTo>
                  <a:lnTo>
                    <a:pt x="285" y="14"/>
                  </a:lnTo>
                  <a:lnTo>
                    <a:pt x="288" y="15"/>
                  </a:lnTo>
                  <a:lnTo>
                    <a:pt x="290" y="15"/>
                  </a:lnTo>
                  <a:lnTo>
                    <a:pt x="292" y="16"/>
                  </a:lnTo>
                  <a:lnTo>
                    <a:pt x="294" y="17"/>
                  </a:lnTo>
                  <a:lnTo>
                    <a:pt x="297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7" y="23"/>
                  </a:lnTo>
                  <a:lnTo>
                    <a:pt x="309" y="24"/>
                  </a:lnTo>
                  <a:lnTo>
                    <a:pt x="311" y="25"/>
                  </a:lnTo>
                  <a:lnTo>
                    <a:pt x="314" y="26"/>
                  </a:lnTo>
                  <a:lnTo>
                    <a:pt x="316" y="27"/>
                  </a:lnTo>
                  <a:lnTo>
                    <a:pt x="318" y="29"/>
                  </a:lnTo>
                  <a:lnTo>
                    <a:pt x="320" y="30"/>
                  </a:lnTo>
                  <a:lnTo>
                    <a:pt x="323" y="32"/>
                  </a:lnTo>
                  <a:lnTo>
                    <a:pt x="325" y="33"/>
                  </a:lnTo>
                  <a:lnTo>
                    <a:pt x="327" y="34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7" y="42"/>
                  </a:lnTo>
                  <a:lnTo>
                    <a:pt x="339" y="43"/>
                  </a:lnTo>
                  <a:lnTo>
                    <a:pt x="342" y="45"/>
                  </a:lnTo>
                  <a:lnTo>
                    <a:pt x="343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49" y="52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8" y="59"/>
                  </a:lnTo>
                  <a:lnTo>
                    <a:pt x="361" y="62"/>
                  </a:lnTo>
                  <a:lnTo>
                    <a:pt x="363" y="64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7" y="69"/>
                  </a:lnTo>
                  <a:lnTo>
                    <a:pt x="370" y="71"/>
                  </a:lnTo>
                  <a:lnTo>
                    <a:pt x="371" y="73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6" y="79"/>
                  </a:lnTo>
                  <a:lnTo>
                    <a:pt x="378" y="81"/>
                  </a:lnTo>
                  <a:lnTo>
                    <a:pt x="380" y="83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89"/>
                  </a:lnTo>
                  <a:lnTo>
                    <a:pt x="385" y="92"/>
                  </a:lnTo>
                  <a:lnTo>
                    <a:pt x="387" y="94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2" y="102"/>
                  </a:lnTo>
                  <a:lnTo>
                    <a:pt x="393" y="104"/>
                  </a:lnTo>
                  <a:lnTo>
                    <a:pt x="396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399" y="113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1"/>
                  </a:lnTo>
                  <a:lnTo>
                    <a:pt x="403" y="123"/>
                  </a:lnTo>
                  <a:lnTo>
                    <a:pt x="405" y="125"/>
                  </a:lnTo>
                  <a:lnTo>
                    <a:pt x="406" y="127"/>
                  </a:lnTo>
                  <a:lnTo>
                    <a:pt x="407" y="130"/>
                  </a:lnTo>
                  <a:lnTo>
                    <a:pt x="408" y="132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40"/>
                  </a:lnTo>
                  <a:lnTo>
                    <a:pt x="411" y="142"/>
                  </a:lnTo>
                  <a:lnTo>
                    <a:pt x="412" y="144"/>
                  </a:lnTo>
                  <a:lnTo>
                    <a:pt x="412" y="146"/>
                  </a:lnTo>
                  <a:lnTo>
                    <a:pt x="414" y="148"/>
                  </a:lnTo>
                  <a:lnTo>
                    <a:pt x="415" y="152"/>
                  </a:lnTo>
                  <a:lnTo>
                    <a:pt x="415" y="154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2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9"/>
                  </a:lnTo>
                  <a:lnTo>
                    <a:pt x="419" y="172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9"/>
                  </a:lnTo>
                  <a:lnTo>
                    <a:pt x="420" y="182"/>
                  </a:lnTo>
                  <a:lnTo>
                    <a:pt x="421" y="184"/>
                  </a:lnTo>
                  <a:lnTo>
                    <a:pt x="421" y="186"/>
                  </a:lnTo>
                  <a:lnTo>
                    <a:pt x="421" y="190"/>
                  </a:lnTo>
                  <a:lnTo>
                    <a:pt x="421" y="192"/>
                  </a:lnTo>
                  <a:lnTo>
                    <a:pt x="421" y="194"/>
                  </a:lnTo>
                  <a:lnTo>
                    <a:pt x="423" y="196"/>
                  </a:lnTo>
                  <a:lnTo>
                    <a:pt x="423" y="200"/>
                  </a:lnTo>
                  <a:lnTo>
                    <a:pt x="423" y="202"/>
                  </a:lnTo>
                  <a:lnTo>
                    <a:pt x="423" y="204"/>
                  </a:lnTo>
                  <a:lnTo>
                    <a:pt x="423" y="21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8" name="Oval 1352"/>
            <p:cNvSpPr>
              <a:spLocks noChangeArrowheads="1"/>
            </p:cNvSpPr>
            <p:nvPr/>
          </p:nvSpPr>
          <p:spPr bwMode="auto">
            <a:xfrm>
              <a:off x="1868805" y="4916170"/>
              <a:ext cx="111125" cy="11112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69" name="Freeform 1353"/>
            <p:cNvSpPr>
              <a:spLocks/>
            </p:cNvSpPr>
            <p:nvPr/>
          </p:nvSpPr>
          <p:spPr bwMode="auto">
            <a:xfrm>
              <a:off x="1560830" y="4984750"/>
              <a:ext cx="112395" cy="109220"/>
            </a:xfrm>
            <a:custGeom>
              <a:avLst/>
              <a:gdLst>
                <a:gd name="T0" fmla="*/ 421 w 422"/>
                <a:gd name="T1" fmla="*/ 230 h 419"/>
                <a:gd name="T2" fmla="*/ 418 w 422"/>
                <a:gd name="T3" fmla="*/ 253 h 419"/>
                <a:gd name="T4" fmla="*/ 412 w 422"/>
                <a:gd name="T5" fmla="*/ 275 h 419"/>
                <a:gd name="T6" fmla="*/ 403 w 422"/>
                <a:gd name="T7" fmla="*/ 297 h 419"/>
                <a:gd name="T8" fmla="*/ 392 w 422"/>
                <a:gd name="T9" fmla="*/ 318 h 419"/>
                <a:gd name="T10" fmla="*/ 380 w 422"/>
                <a:gd name="T11" fmla="*/ 337 h 419"/>
                <a:gd name="T12" fmla="*/ 364 w 422"/>
                <a:gd name="T13" fmla="*/ 354 h 419"/>
                <a:gd name="T14" fmla="*/ 347 w 422"/>
                <a:gd name="T15" fmla="*/ 370 h 419"/>
                <a:gd name="T16" fmla="*/ 328 w 422"/>
                <a:gd name="T17" fmla="*/ 383 h 419"/>
                <a:gd name="T18" fmla="*/ 309 w 422"/>
                <a:gd name="T19" fmla="*/ 396 h 419"/>
                <a:gd name="T20" fmla="*/ 287 w 422"/>
                <a:gd name="T21" fmla="*/ 405 h 419"/>
                <a:gd name="T22" fmla="*/ 265 w 422"/>
                <a:gd name="T23" fmla="*/ 412 h 419"/>
                <a:gd name="T24" fmla="*/ 242 w 422"/>
                <a:gd name="T25" fmla="*/ 417 h 419"/>
                <a:gd name="T26" fmla="*/ 219 w 422"/>
                <a:gd name="T27" fmla="*/ 419 h 419"/>
                <a:gd name="T28" fmla="*/ 195 w 422"/>
                <a:gd name="T29" fmla="*/ 418 h 419"/>
                <a:gd name="T30" fmla="*/ 173 w 422"/>
                <a:gd name="T31" fmla="*/ 416 h 419"/>
                <a:gd name="T32" fmla="*/ 149 w 422"/>
                <a:gd name="T33" fmla="*/ 410 h 419"/>
                <a:gd name="T34" fmla="*/ 128 w 422"/>
                <a:gd name="T35" fmla="*/ 402 h 419"/>
                <a:gd name="T36" fmla="*/ 106 w 422"/>
                <a:gd name="T37" fmla="*/ 392 h 419"/>
                <a:gd name="T38" fmla="*/ 87 w 422"/>
                <a:gd name="T39" fmla="*/ 379 h 419"/>
                <a:gd name="T40" fmla="*/ 69 w 422"/>
                <a:gd name="T41" fmla="*/ 364 h 419"/>
                <a:gd name="T42" fmla="*/ 52 w 422"/>
                <a:gd name="T43" fmla="*/ 349 h 419"/>
                <a:gd name="T44" fmla="*/ 38 w 422"/>
                <a:gd name="T45" fmla="*/ 330 h 419"/>
                <a:gd name="T46" fmla="*/ 25 w 422"/>
                <a:gd name="T47" fmla="*/ 311 h 419"/>
                <a:gd name="T48" fmla="*/ 15 w 422"/>
                <a:gd name="T49" fmla="*/ 290 h 419"/>
                <a:gd name="T50" fmla="*/ 7 w 422"/>
                <a:gd name="T51" fmla="*/ 268 h 419"/>
                <a:gd name="T52" fmla="*/ 3 w 422"/>
                <a:gd name="T53" fmla="*/ 245 h 419"/>
                <a:gd name="T54" fmla="*/ 0 w 422"/>
                <a:gd name="T55" fmla="*/ 223 h 419"/>
                <a:gd name="T56" fmla="*/ 0 w 422"/>
                <a:gd name="T57" fmla="*/ 200 h 419"/>
                <a:gd name="T58" fmla="*/ 2 w 422"/>
                <a:gd name="T59" fmla="*/ 176 h 419"/>
                <a:gd name="T60" fmla="*/ 7 w 422"/>
                <a:gd name="T61" fmla="*/ 154 h 419"/>
                <a:gd name="T62" fmla="*/ 14 w 422"/>
                <a:gd name="T63" fmla="*/ 132 h 419"/>
                <a:gd name="T64" fmla="*/ 24 w 422"/>
                <a:gd name="T65" fmla="*/ 111 h 419"/>
                <a:gd name="T66" fmla="*/ 37 w 422"/>
                <a:gd name="T67" fmla="*/ 92 h 419"/>
                <a:gd name="T68" fmla="*/ 51 w 422"/>
                <a:gd name="T69" fmla="*/ 73 h 419"/>
                <a:gd name="T70" fmla="*/ 67 w 422"/>
                <a:gd name="T71" fmla="*/ 56 h 419"/>
                <a:gd name="T72" fmla="*/ 85 w 422"/>
                <a:gd name="T73" fmla="*/ 42 h 419"/>
                <a:gd name="T74" fmla="*/ 104 w 422"/>
                <a:gd name="T75" fmla="*/ 29 h 419"/>
                <a:gd name="T76" fmla="*/ 125 w 422"/>
                <a:gd name="T77" fmla="*/ 18 h 419"/>
                <a:gd name="T78" fmla="*/ 147 w 422"/>
                <a:gd name="T79" fmla="*/ 10 h 419"/>
                <a:gd name="T80" fmla="*/ 169 w 422"/>
                <a:gd name="T81" fmla="*/ 5 h 419"/>
                <a:gd name="T82" fmla="*/ 193 w 422"/>
                <a:gd name="T83" fmla="*/ 2 h 419"/>
                <a:gd name="T84" fmla="*/ 217 w 422"/>
                <a:gd name="T85" fmla="*/ 0 h 419"/>
                <a:gd name="T86" fmla="*/ 239 w 422"/>
                <a:gd name="T87" fmla="*/ 3 h 419"/>
                <a:gd name="T88" fmla="*/ 263 w 422"/>
                <a:gd name="T89" fmla="*/ 7 h 419"/>
                <a:gd name="T90" fmla="*/ 285 w 422"/>
                <a:gd name="T91" fmla="*/ 14 h 419"/>
                <a:gd name="T92" fmla="*/ 306 w 422"/>
                <a:gd name="T93" fmla="*/ 23 h 419"/>
                <a:gd name="T94" fmla="*/ 327 w 422"/>
                <a:gd name="T95" fmla="*/ 34 h 419"/>
                <a:gd name="T96" fmla="*/ 345 w 422"/>
                <a:gd name="T97" fmla="*/ 48 h 419"/>
                <a:gd name="T98" fmla="*/ 363 w 422"/>
                <a:gd name="T99" fmla="*/ 64 h 419"/>
                <a:gd name="T100" fmla="*/ 377 w 422"/>
                <a:gd name="T101" fmla="*/ 81 h 419"/>
                <a:gd name="T102" fmla="*/ 391 w 422"/>
                <a:gd name="T103" fmla="*/ 100 h 419"/>
                <a:gd name="T104" fmla="*/ 402 w 422"/>
                <a:gd name="T105" fmla="*/ 121 h 419"/>
                <a:gd name="T106" fmla="*/ 411 w 422"/>
                <a:gd name="T107" fmla="*/ 142 h 419"/>
                <a:gd name="T108" fmla="*/ 417 w 422"/>
                <a:gd name="T109" fmla="*/ 164 h 419"/>
                <a:gd name="T110" fmla="*/ 421 w 422"/>
                <a:gd name="T111" fmla="*/ 18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2" h="419">
                  <a:moveTo>
                    <a:pt x="422" y="210"/>
                  </a:moveTo>
                  <a:lnTo>
                    <a:pt x="422" y="212"/>
                  </a:lnTo>
                  <a:lnTo>
                    <a:pt x="422" y="215"/>
                  </a:lnTo>
                  <a:lnTo>
                    <a:pt x="422" y="218"/>
                  </a:lnTo>
                  <a:lnTo>
                    <a:pt x="422" y="220"/>
                  </a:lnTo>
                  <a:lnTo>
                    <a:pt x="422" y="223"/>
                  </a:lnTo>
                  <a:lnTo>
                    <a:pt x="421" y="225"/>
                  </a:lnTo>
                  <a:lnTo>
                    <a:pt x="421" y="228"/>
                  </a:lnTo>
                  <a:lnTo>
                    <a:pt x="421" y="230"/>
                  </a:lnTo>
                  <a:lnTo>
                    <a:pt x="421" y="233"/>
                  </a:lnTo>
                  <a:lnTo>
                    <a:pt x="421" y="235"/>
                  </a:lnTo>
                  <a:lnTo>
                    <a:pt x="420" y="238"/>
                  </a:lnTo>
                  <a:lnTo>
                    <a:pt x="420" y="241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8"/>
                  </a:lnTo>
                  <a:lnTo>
                    <a:pt x="418" y="251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8"/>
                  </a:lnTo>
                  <a:lnTo>
                    <a:pt x="416" y="261"/>
                  </a:lnTo>
                  <a:lnTo>
                    <a:pt x="416" y="263"/>
                  </a:lnTo>
                  <a:lnTo>
                    <a:pt x="414" y="265"/>
                  </a:lnTo>
                  <a:lnTo>
                    <a:pt x="414" y="268"/>
                  </a:lnTo>
                  <a:lnTo>
                    <a:pt x="413" y="271"/>
                  </a:lnTo>
                  <a:lnTo>
                    <a:pt x="412" y="273"/>
                  </a:lnTo>
                  <a:lnTo>
                    <a:pt x="412" y="275"/>
                  </a:lnTo>
                  <a:lnTo>
                    <a:pt x="411" y="278"/>
                  </a:lnTo>
                  <a:lnTo>
                    <a:pt x="410" y="280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8"/>
                  </a:lnTo>
                  <a:lnTo>
                    <a:pt x="407" y="290"/>
                  </a:lnTo>
                  <a:lnTo>
                    <a:pt x="405" y="292"/>
                  </a:lnTo>
                  <a:lnTo>
                    <a:pt x="404" y="294"/>
                  </a:lnTo>
                  <a:lnTo>
                    <a:pt x="403" y="297"/>
                  </a:lnTo>
                  <a:lnTo>
                    <a:pt x="402" y="299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7"/>
                  </a:lnTo>
                  <a:lnTo>
                    <a:pt x="398" y="309"/>
                  </a:lnTo>
                  <a:lnTo>
                    <a:pt x="396" y="311"/>
                  </a:lnTo>
                  <a:lnTo>
                    <a:pt x="395" y="313"/>
                  </a:lnTo>
                  <a:lnTo>
                    <a:pt x="393" y="316"/>
                  </a:lnTo>
                  <a:lnTo>
                    <a:pt x="392" y="318"/>
                  </a:lnTo>
                  <a:lnTo>
                    <a:pt x="391" y="320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6" y="326"/>
                  </a:lnTo>
                  <a:lnTo>
                    <a:pt x="385" y="328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7"/>
                  </a:lnTo>
                  <a:lnTo>
                    <a:pt x="377" y="339"/>
                  </a:lnTo>
                  <a:lnTo>
                    <a:pt x="376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7"/>
                  </a:lnTo>
                  <a:lnTo>
                    <a:pt x="369" y="349"/>
                  </a:lnTo>
                  <a:lnTo>
                    <a:pt x="367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6"/>
                  </a:lnTo>
                  <a:lnTo>
                    <a:pt x="360" y="358"/>
                  </a:lnTo>
                  <a:lnTo>
                    <a:pt x="358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1" y="367"/>
                  </a:lnTo>
                  <a:lnTo>
                    <a:pt x="349" y="368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2" y="373"/>
                  </a:lnTo>
                  <a:lnTo>
                    <a:pt x="341" y="375"/>
                  </a:lnTo>
                  <a:lnTo>
                    <a:pt x="339" y="377"/>
                  </a:lnTo>
                  <a:lnTo>
                    <a:pt x="337" y="378"/>
                  </a:lnTo>
                  <a:lnTo>
                    <a:pt x="335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6"/>
                  </a:lnTo>
                  <a:lnTo>
                    <a:pt x="324" y="387"/>
                  </a:lnTo>
                  <a:lnTo>
                    <a:pt x="322" y="388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5" y="392"/>
                  </a:lnTo>
                  <a:lnTo>
                    <a:pt x="313" y="393"/>
                  </a:lnTo>
                  <a:lnTo>
                    <a:pt x="311" y="395"/>
                  </a:lnTo>
                  <a:lnTo>
                    <a:pt x="309" y="396"/>
                  </a:lnTo>
                  <a:lnTo>
                    <a:pt x="306" y="397"/>
                  </a:lnTo>
                  <a:lnTo>
                    <a:pt x="303" y="398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6" y="401"/>
                  </a:lnTo>
                  <a:lnTo>
                    <a:pt x="294" y="402"/>
                  </a:lnTo>
                  <a:lnTo>
                    <a:pt x="292" y="403"/>
                  </a:lnTo>
                  <a:lnTo>
                    <a:pt x="290" y="405"/>
                  </a:lnTo>
                  <a:lnTo>
                    <a:pt x="287" y="405"/>
                  </a:lnTo>
                  <a:lnTo>
                    <a:pt x="285" y="406"/>
                  </a:lnTo>
                  <a:lnTo>
                    <a:pt x="282" y="407"/>
                  </a:lnTo>
                  <a:lnTo>
                    <a:pt x="279" y="408"/>
                  </a:lnTo>
                  <a:lnTo>
                    <a:pt x="277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69" y="411"/>
                  </a:lnTo>
                  <a:lnTo>
                    <a:pt x="267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59" y="413"/>
                  </a:lnTo>
                  <a:lnTo>
                    <a:pt x="257" y="413"/>
                  </a:lnTo>
                  <a:lnTo>
                    <a:pt x="255" y="415"/>
                  </a:lnTo>
                  <a:lnTo>
                    <a:pt x="253" y="415"/>
                  </a:lnTo>
                  <a:lnTo>
                    <a:pt x="249" y="416"/>
                  </a:lnTo>
                  <a:lnTo>
                    <a:pt x="247" y="416"/>
                  </a:lnTo>
                  <a:lnTo>
                    <a:pt x="245" y="417"/>
                  </a:lnTo>
                  <a:lnTo>
                    <a:pt x="242" y="417"/>
                  </a:lnTo>
                  <a:lnTo>
                    <a:pt x="239" y="417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1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4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7" y="419"/>
                  </a:lnTo>
                  <a:lnTo>
                    <a:pt x="213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5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7" y="419"/>
                  </a:lnTo>
                  <a:lnTo>
                    <a:pt x="195" y="418"/>
                  </a:lnTo>
                  <a:lnTo>
                    <a:pt x="193" y="418"/>
                  </a:lnTo>
                  <a:lnTo>
                    <a:pt x="191" y="418"/>
                  </a:lnTo>
                  <a:lnTo>
                    <a:pt x="187" y="418"/>
                  </a:lnTo>
                  <a:lnTo>
                    <a:pt x="185" y="418"/>
                  </a:lnTo>
                  <a:lnTo>
                    <a:pt x="183" y="417"/>
                  </a:lnTo>
                  <a:lnTo>
                    <a:pt x="179" y="417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6"/>
                  </a:lnTo>
                  <a:lnTo>
                    <a:pt x="169" y="415"/>
                  </a:lnTo>
                  <a:lnTo>
                    <a:pt x="167" y="415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59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2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2" y="408"/>
                  </a:lnTo>
                  <a:lnTo>
                    <a:pt x="140" y="407"/>
                  </a:lnTo>
                  <a:lnTo>
                    <a:pt x="137" y="406"/>
                  </a:lnTo>
                  <a:lnTo>
                    <a:pt x="134" y="405"/>
                  </a:lnTo>
                  <a:lnTo>
                    <a:pt x="132" y="405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5" y="401"/>
                  </a:lnTo>
                  <a:lnTo>
                    <a:pt x="123" y="400"/>
                  </a:lnTo>
                  <a:lnTo>
                    <a:pt x="121" y="399"/>
                  </a:lnTo>
                  <a:lnTo>
                    <a:pt x="119" y="398"/>
                  </a:lnTo>
                  <a:lnTo>
                    <a:pt x="115" y="397"/>
                  </a:lnTo>
                  <a:lnTo>
                    <a:pt x="113" y="396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02" y="389"/>
                  </a:lnTo>
                  <a:lnTo>
                    <a:pt x="100" y="388"/>
                  </a:lnTo>
                  <a:lnTo>
                    <a:pt x="97" y="387"/>
                  </a:lnTo>
                  <a:lnTo>
                    <a:pt x="95" y="386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90" y="381"/>
                  </a:lnTo>
                  <a:lnTo>
                    <a:pt x="87" y="379"/>
                  </a:lnTo>
                  <a:lnTo>
                    <a:pt x="85" y="378"/>
                  </a:lnTo>
                  <a:lnTo>
                    <a:pt x="83" y="377"/>
                  </a:lnTo>
                  <a:lnTo>
                    <a:pt x="81" y="375"/>
                  </a:lnTo>
                  <a:lnTo>
                    <a:pt x="79" y="373"/>
                  </a:lnTo>
                  <a:lnTo>
                    <a:pt x="77" y="371"/>
                  </a:lnTo>
                  <a:lnTo>
                    <a:pt x="75" y="370"/>
                  </a:lnTo>
                  <a:lnTo>
                    <a:pt x="73" y="368"/>
                  </a:lnTo>
                  <a:lnTo>
                    <a:pt x="70" y="367"/>
                  </a:lnTo>
                  <a:lnTo>
                    <a:pt x="69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1" y="358"/>
                  </a:lnTo>
                  <a:lnTo>
                    <a:pt x="59" y="356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2" y="349"/>
                  </a:lnTo>
                  <a:lnTo>
                    <a:pt x="51" y="347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2" y="337"/>
                  </a:lnTo>
                  <a:lnTo>
                    <a:pt x="41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8"/>
                  </a:lnTo>
                  <a:lnTo>
                    <a:pt x="36" y="326"/>
                  </a:lnTo>
                  <a:lnTo>
                    <a:pt x="33" y="324"/>
                  </a:lnTo>
                  <a:lnTo>
                    <a:pt x="32" y="322"/>
                  </a:lnTo>
                  <a:lnTo>
                    <a:pt x="31" y="320"/>
                  </a:lnTo>
                  <a:lnTo>
                    <a:pt x="30" y="318"/>
                  </a:lnTo>
                  <a:lnTo>
                    <a:pt x="29" y="316"/>
                  </a:lnTo>
                  <a:lnTo>
                    <a:pt x="27" y="313"/>
                  </a:lnTo>
                  <a:lnTo>
                    <a:pt x="25" y="311"/>
                  </a:lnTo>
                  <a:lnTo>
                    <a:pt x="24" y="309"/>
                  </a:lnTo>
                  <a:lnTo>
                    <a:pt x="23" y="307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9"/>
                  </a:lnTo>
                  <a:lnTo>
                    <a:pt x="19" y="297"/>
                  </a:lnTo>
                  <a:lnTo>
                    <a:pt x="18" y="294"/>
                  </a:lnTo>
                  <a:lnTo>
                    <a:pt x="16" y="292"/>
                  </a:lnTo>
                  <a:lnTo>
                    <a:pt x="15" y="290"/>
                  </a:lnTo>
                  <a:lnTo>
                    <a:pt x="14" y="288"/>
                  </a:lnTo>
                  <a:lnTo>
                    <a:pt x="14" y="285"/>
                  </a:lnTo>
                  <a:lnTo>
                    <a:pt x="13" y="283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7" y="268"/>
                  </a:lnTo>
                  <a:lnTo>
                    <a:pt x="7" y="265"/>
                  </a:lnTo>
                  <a:lnTo>
                    <a:pt x="6" y="263"/>
                  </a:lnTo>
                  <a:lnTo>
                    <a:pt x="6" y="261"/>
                  </a:lnTo>
                  <a:lnTo>
                    <a:pt x="5" y="258"/>
                  </a:lnTo>
                  <a:lnTo>
                    <a:pt x="5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3" y="248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8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2"/>
                  </a:lnTo>
                  <a:lnTo>
                    <a:pt x="4" y="169"/>
                  </a:lnTo>
                  <a:lnTo>
                    <a:pt x="4" y="166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6" y="159"/>
                  </a:lnTo>
                  <a:lnTo>
                    <a:pt x="6" y="156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9" y="149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5" y="130"/>
                  </a:lnTo>
                  <a:lnTo>
                    <a:pt x="16" y="127"/>
                  </a:lnTo>
                  <a:lnTo>
                    <a:pt x="18" y="125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3" y="113"/>
                  </a:lnTo>
                  <a:lnTo>
                    <a:pt x="24" y="111"/>
                  </a:lnTo>
                  <a:lnTo>
                    <a:pt x="25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100"/>
                  </a:lnTo>
                  <a:lnTo>
                    <a:pt x="32" y="97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1" y="73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7" y="48"/>
                  </a:lnTo>
                  <a:lnTo>
                    <a:pt x="79" y="46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7" y="41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100" y="32"/>
                  </a:lnTo>
                  <a:lnTo>
                    <a:pt x="102" y="31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3" y="24"/>
                  </a:lnTo>
                  <a:lnTo>
                    <a:pt x="115" y="23"/>
                  </a:lnTo>
                  <a:lnTo>
                    <a:pt x="119" y="22"/>
                  </a:lnTo>
                  <a:lnTo>
                    <a:pt x="121" y="20"/>
                  </a:lnTo>
                  <a:lnTo>
                    <a:pt x="123" y="19"/>
                  </a:lnTo>
                  <a:lnTo>
                    <a:pt x="125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4" y="15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2" y="12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2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7" y="3"/>
                  </a:lnTo>
                  <a:lnTo>
                    <a:pt x="179" y="3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7" y="2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2" y="3"/>
                  </a:lnTo>
                  <a:lnTo>
                    <a:pt x="245" y="3"/>
                  </a:lnTo>
                  <a:lnTo>
                    <a:pt x="247" y="4"/>
                  </a:lnTo>
                  <a:lnTo>
                    <a:pt x="249" y="4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59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7" y="8"/>
                  </a:lnTo>
                  <a:lnTo>
                    <a:pt x="269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7" y="10"/>
                  </a:lnTo>
                  <a:lnTo>
                    <a:pt x="279" y="12"/>
                  </a:lnTo>
                  <a:lnTo>
                    <a:pt x="282" y="13"/>
                  </a:lnTo>
                  <a:lnTo>
                    <a:pt x="285" y="14"/>
                  </a:lnTo>
                  <a:lnTo>
                    <a:pt x="287" y="15"/>
                  </a:lnTo>
                  <a:lnTo>
                    <a:pt x="290" y="15"/>
                  </a:lnTo>
                  <a:lnTo>
                    <a:pt x="292" y="16"/>
                  </a:lnTo>
                  <a:lnTo>
                    <a:pt x="294" y="17"/>
                  </a:lnTo>
                  <a:lnTo>
                    <a:pt x="296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6" y="23"/>
                  </a:lnTo>
                  <a:lnTo>
                    <a:pt x="309" y="24"/>
                  </a:lnTo>
                  <a:lnTo>
                    <a:pt x="311" y="25"/>
                  </a:lnTo>
                  <a:lnTo>
                    <a:pt x="313" y="26"/>
                  </a:lnTo>
                  <a:lnTo>
                    <a:pt x="315" y="27"/>
                  </a:lnTo>
                  <a:lnTo>
                    <a:pt x="318" y="29"/>
                  </a:lnTo>
                  <a:lnTo>
                    <a:pt x="320" y="31"/>
                  </a:lnTo>
                  <a:lnTo>
                    <a:pt x="322" y="32"/>
                  </a:lnTo>
                  <a:lnTo>
                    <a:pt x="324" y="33"/>
                  </a:lnTo>
                  <a:lnTo>
                    <a:pt x="327" y="34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2" y="38"/>
                  </a:lnTo>
                  <a:lnTo>
                    <a:pt x="335" y="41"/>
                  </a:lnTo>
                  <a:lnTo>
                    <a:pt x="337" y="42"/>
                  </a:lnTo>
                  <a:lnTo>
                    <a:pt x="339" y="43"/>
                  </a:lnTo>
                  <a:lnTo>
                    <a:pt x="341" y="45"/>
                  </a:lnTo>
                  <a:lnTo>
                    <a:pt x="342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49" y="52"/>
                  </a:lnTo>
                  <a:lnTo>
                    <a:pt x="351" y="53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8" y="59"/>
                  </a:lnTo>
                  <a:lnTo>
                    <a:pt x="360" y="62"/>
                  </a:lnTo>
                  <a:lnTo>
                    <a:pt x="363" y="64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7" y="69"/>
                  </a:lnTo>
                  <a:lnTo>
                    <a:pt x="369" y="71"/>
                  </a:lnTo>
                  <a:lnTo>
                    <a:pt x="371" y="73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6" y="79"/>
                  </a:lnTo>
                  <a:lnTo>
                    <a:pt x="377" y="81"/>
                  </a:lnTo>
                  <a:lnTo>
                    <a:pt x="380" y="83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90"/>
                  </a:lnTo>
                  <a:lnTo>
                    <a:pt x="385" y="92"/>
                  </a:lnTo>
                  <a:lnTo>
                    <a:pt x="386" y="94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1" y="100"/>
                  </a:lnTo>
                  <a:lnTo>
                    <a:pt x="392" y="102"/>
                  </a:lnTo>
                  <a:lnTo>
                    <a:pt x="393" y="104"/>
                  </a:lnTo>
                  <a:lnTo>
                    <a:pt x="395" y="106"/>
                  </a:lnTo>
                  <a:lnTo>
                    <a:pt x="396" y="108"/>
                  </a:lnTo>
                  <a:lnTo>
                    <a:pt x="398" y="111"/>
                  </a:lnTo>
                  <a:lnTo>
                    <a:pt x="399" y="113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1"/>
                  </a:lnTo>
                  <a:lnTo>
                    <a:pt x="403" y="123"/>
                  </a:lnTo>
                  <a:lnTo>
                    <a:pt x="404" y="125"/>
                  </a:lnTo>
                  <a:lnTo>
                    <a:pt x="405" y="127"/>
                  </a:lnTo>
                  <a:lnTo>
                    <a:pt x="407" y="130"/>
                  </a:lnTo>
                  <a:lnTo>
                    <a:pt x="408" y="132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40"/>
                  </a:lnTo>
                  <a:lnTo>
                    <a:pt x="411" y="142"/>
                  </a:lnTo>
                  <a:lnTo>
                    <a:pt x="412" y="144"/>
                  </a:lnTo>
                  <a:lnTo>
                    <a:pt x="412" y="146"/>
                  </a:lnTo>
                  <a:lnTo>
                    <a:pt x="413" y="149"/>
                  </a:lnTo>
                  <a:lnTo>
                    <a:pt x="414" y="152"/>
                  </a:lnTo>
                  <a:lnTo>
                    <a:pt x="414" y="154"/>
                  </a:lnTo>
                  <a:lnTo>
                    <a:pt x="416" y="156"/>
                  </a:lnTo>
                  <a:lnTo>
                    <a:pt x="416" y="159"/>
                  </a:lnTo>
                  <a:lnTo>
                    <a:pt x="417" y="162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9"/>
                  </a:lnTo>
                  <a:lnTo>
                    <a:pt x="419" y="172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9"/>
                  </a:lnTo>
                  <a:lnTo>
                    <a:pt x="420" y="182"/>
                  </a:lnTo>
                  <a:lnTo>
                    <a:pt x="421" y="184"/>
                  </a:lnTo>
                  <a:lnTo>
                    <a:pt x="421" y="186"/>
                  </a:lnTo>
                  <a:lnTo>
                    <a:pt x="421" y="190"/>
                  </a:lnTo>
                  <a:lnTo>
                    <a:pt x="421" y="192"/>
                  </a:lnTo>
                  <a:lnTo>
                    <a:pt x="421" y="194"/>
                  </a:lnTo>
                  <a:lnTo>
                    <a:pt x="422" y="196"/>
                  </a:lnTo>
                  <a:lnTo>
                    <a:pt x="422" y="200"/>
                  </a:lnTo>
                  <a:lnTo>
                    <a:pt x="422" y="202"/>
                  </a:lnTo>
                  <a:lnTo>
                    <a:pt x="422" y="204"/>
                  </a:lnTo>
                  <a:lnTo>
                    <a:pt x="422" y="210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0" name="Oval 1354"/>
            <p:cNvSpPr>
              <a:spLocks noChangeArrowheads="1"/>
            </p:cNvSpPr>
            <p:nvPr/>
          </p:nvSpPr>
          <p:spPr bwMode="auto">
            <a:xfrm>
              <a:off x="1560830" y="4984750"/>
              <a:ext cx="112395" cy="109220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71" name="Freeform 1355"/>
            <p:cNvSpPr>
              <a:spLocks/>
            </p:cNvSpPr>
            <p:nvPr/>
          </p:nvSpPr>
          <p:spPr bwMode="auto">
            <a:xfrm>
              <a:off x="1417955" y="4928870"/>
              <a:ext cx="111125" cy="111125"/>
            </a:xfrm>
            <a:custGeom>
              <a:avLst/>
              <a:gdLst>
                <a:gd name="T0" fmla="*/ 2147483646 w 422"/>
                <a:gd name="T1" fmla="*/ 2147483646 h 419"/>
                <a:gd name="T2" fmla="*/ 2147483646 w 422"/>
                <a:gd name="T3" fmla="*/ 2147483646 h 419"/>
                <a:gd name="T4" fmla="*/ 2147483646 w 422"/>
                <a:gd name="T5" fmla="*/ 2147483646 h 419"/>
                <a:gd name="T6" fmla="*/ 2147483646 w 422"/>
                <a:gd name="T7" fmla="*/ 2147483646 h 419"/>
                <a:gd name="T8" fmla="*/ 2147483646 w 422"/>
                <a:gd name="T9" fmla="*/ 2147483646 h 419"/>
                <a:gd name="T10" fmla="*/ 2147483646 w 422"/>
                <a:gd name="T11" fmla="*/ 2147483646 h 419"/>
                <a:gd name="T12" fmla="*/ 2147483646 w 422"/>
                <a:gd name="T13" fmla="*/ 2147483646 h 419"/>
                <a:gd name="T14" fmla="*/ 2147483646 w 422"/>
                <a:gd name="T15" fmla="*/ 2147483646 h 419"/>
                <a:gd name="T16" fmla="*/ 2147483646 w 422"/>
                <a:gd name="T17" fmla="*/ 2147483646 h 419"/>
                <a:gd name="T18" fmla="*/ 2147483646 w 422"/>
                <a:gd name="T19" fmla="*/ 2147483646 h 419"/>
                <a:gd name="T20" fmla="*/ 2147483646 w 422"/>
                <a:gd name="T21" fmla="*/ 2147483646 h 419"/>
                <a:gd name="T22" fmla="*/ 2147483646 w 422"/>
                <a:gd name="T23" fmla="*/ 2147483646 h 419"/>
                <a:gd name="T24" fmla="*/ 2147483646 w 422"/>
                <a:gd name="T25" fmla="*/ 2147483646 h 419"/>
                <a:gd name="T26" fmla="*/ 2147483646 w 422"/>
                <a:gd name="T27" fmla="*/ 2147483646 h 419"/>
                <a:gd name="T28" fmla="*/ 2147483646 w 422"/>
                <a:gd name="T29" fmla="*/ 2147483646 h 419"/>
                <a:gd name="T30" fmla="*/ 2147483646 w 422"/>
                <a:gd name="T31" fmla="*/ 2147483646 h 419"/>
                <a:gd name="T32" fmla="*/ 2147483646 w 422"/>
                <a:gd name="T33" fmla="*/ 2147483646 h 419"/>
                <a:gd name="T34" fmla="*/ 2147483646 w 422"/>
                <a:gd name="T35" fmla="*/ 2147483646 h 419"/>
                <a:gd name="T36" fmla="*/ 2147483646 w 422"/>
                <a:gd name="T37" fmla="*/ 2147483646 h 419"/>
                <a:gd name="T38" fmla="*/ 2147483646 w 422"/>
                <a:gd name="T39" fmla="*/ 2147483646 h 419"/>
                <a:gd name="T40" fmla="*/ 2147483646 w 422"/>
                <a:gd name="T41" fmla="*/ 2147483646 h 419"/>
                <a:gd name="T42" fmla="*/ 2147483646 w 422"/>
                <a:gd name="T43" fmla="*/ 2147483646 h 419"/>
                <a:gd name="T44" fmla="*/ 2147483646 w 422"/>
                <a:gd name="T45" fmla="*/ 2147483646 h 419"/>
                <a:gd name="T46" fmla="*/ 2147483646 w 422"/>
                <a:gd name="T47" fmla="*/ 2147483646 h 419"/>
                <a:gd name="T48" fmla="*/ 2147483646 w 422"/>
                <a:gd name="T49" fmla="*/ 2147483646 h 419"/>
                <a:gd name="T50" fmla="*/ 2147483646 w 422"/>
                <a:gd name="T51" fmla="*/ 2147483646 h 419"/>
                <a:gd name="T52" fmla="*/ 2147483646 w 422"/>
                <a:gd name="T53" fmla="*/ 2147483646 h 419"/>
                <a:gd name="T54" fmla="*/ 0 w 422"/>
                <a:gd name="T55" fmla="*/ 2147483646 h 419"/>
                <a:gd name="T56" fmla="*/ 0 w 422"/>
                <a:gd name="T57" fmla="*/ 2147483646 h 419"/>
                <a:gd name="T58" fmla="*/ 2147483646 w 422"/>
                <a:gd name="T59" fmla="*/ 2147483646 h 419"/>
                <a:gd name="T60" fmla="*/ 2147483646 w 422"/>
                <a:gd name="T61" fmla="*/ 2147483646 h 419"/>
                <a:gd name="T62" fmla="*/ 2147483646 w 422"/>
                <a:gd name="T63" fmla="*/ 2147483646 h 419"/>
                <a:gd name="T64" fmla="*/ 2147483646 w 422"/>
                <a:gd name="T65" fmla="*/ 2147483646 h 419"/>
                <a:gd name="T66" fmla="*/ 2147483646 w 422"/>
                <a:gd name="T67" fmla="*/ 2147483646 h 419"/>
                <a:gd name="T68" fmla="*/ 2147483646 w 422"/>
                <a:gd name="T69" fmla="*/ 2147483646 h 419"/>
                <a:gd name="T70" fmla="*/ 2147483646 w 422"/>
                <a:gd name="T71" fmla="*/ 2147483646 h 419"/>
                <a:gd name="T72" fmla="*/ 2147483646 w 422"/>
                <a:gd name="T73" fmla="*/ 2147483646 h 419"/>
                <a:gd name="T74" fmla="*/ 2147483646 w 422"/>
                <a:gd name="T75" fmla="*/ 2147483646 h 419"/>
                <a:gd name="T76" fmla="*/ 2147483646 w 422"/>
                <a:gd name="T77" fmla="*/ 2147483646 h 419"/>
                <a:gd name="T78" fmla="*/ 2147483646 w 422"/>
                <a:gd name="T79" fmla="*/ 2147483646 h 419"/>
                <a:gd name="T80" fmla="*/ 2147483646 w 422"/>
                <a:gd name="T81" fmla="*/ 2147483646 h 419"/>
                <a:gd name="T82" fmla="*/ 2147483646 w 422"/>
                <a:gd name="T83" fmla="*/ 2147483646 h 419"/>
                <a:gd name="T84" fmla="*/ 2147483646 w 422"/>
                <a:gd name="T85" fmla="*/ 0 h 419"/>
                <a:gd name="T86" fmla="*/ 2147483646 w 422"/>
                <a:gd name="T87" fmla="*/ 2147483646 h 419"/>
                <a:gd name="T88" fmla="*/ 2147483646 w 422"/>
                <a:gd name="T89" fmla="*/ 2147483646 h 419"/>
                <a:gd name="T90" fmla="*/ 2147483646 w 422"/>
                <a:gd name="T91" fmla="*/ 2147483646 h 419"/>
                <a:gd name="T92" fmla="*/ 2147483646 w 422"/>
                <a:gd name="T93" fmla="*/ 2147483646 h 419"/>
                <a:gd name="T94" fmla="*/ 2147483646 w 422"/>
                <a:gd name="T95" fmla="*/ 2147483646 h 419"/>
                <a:gd name="T96" fmla="*/ 2147483646 w 422"/>
                <a:gd name="T97" fmla="*/ 2147483646 h 419"/>
                <a:gd name="T98" fmla="*/ 2147483646 w 422"/>
                <a:gd name="T99" fmla="*/ 2147483646 h 419"/>
                <a:gd name="T100" fmla="*/ 2147483646 w 422"/>
                <a:gd name="T101" fmla="*/ 2147483646 h 419"/>
                <a:gd name="T102" fmla="*/ 2147483646 w 422"/>
                <a:gd name="T103" fmla="*/ 2147483646 h 419"/>
                <a:gd name="T104" fmla="*/ 2147483646 w 422"/>
                <a:gd name="T105" fmla="*/ 2147483646 h 419"/>
                <a:gd name="T106" fmla="*/ 2147483646 w 422"/>
                <a:gd name="T107" fmla="*/ 2147483646 h 419"/>
                <a:gd name="T108" fmla="*/ 2147483646 w 422"/>
                <a:gd name="T109" fmla="*/ 2147483646 h 419"/>
                <a:gd name="T110" fmla="*/ 2147483646 w 422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2"/>
                <a:gd name="T169" fmla="*/ 0 h 419"/>
                <a:gd name="T170" fmla="*/ 422 w 422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2" h="419">
                  <a:moveTo>
                    <a:pt x="422" y="210"/>
                  </a:moveTo>
                  <a:lnTo>
                    <a:pt x="422" y="212"/>
                  </a:lnTo>
                  <a:lnTo>
                    <a:pt x="422" y="215"/>
                  </a:lnTo>
                  <a:lnTo>
                    <a:pt x="422" y="217"/>
                  </a:lnTo>
                  <a:lnTo>
                    <a:pt x="422" y="220"/>
                  </a:lnTo>
                  <a:lnTo>
                    <a:pt x="422" y="223"/>
                  </a:lnTo>
                  <a:lnTo>
                    <a:pt x="421" y="225"/>
                  </a:lnTo>
                  <a:lnTo>
                    <a:pt x="421" y="227"/>
                  </a:lnTo>
                  <a:lnTo>
                    <a:pt x="421" y="230"/>
                  </a:lnTo>
                  <a:lnTo>
                    <a:pt x="421" y="233"/>
                  </a:lnTo>
                  <a:lnTo>
                    <a:pt x="421" y="235"/>
                  </a:lnTo>
                  <a:lnTo>
                    <a:pt x="420" y="238"/>
                  </a:lnTo>
                  <a:lnTo>
                    <a:pt x="420" y="241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8"/>
                  </a:lnTo>
                  <a:lnTo>
                    <a:pt x="418" y="251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8"/>
                  </a:lnTo>
                  <a:lnTo>
                    <a:pt x="416" y="261"/>
                  </a:lnTo>
                  <a:lnTo>
                    <a:pt x="416" y="263"/>
                  </a:lnTo>
                  <a:lnTo>
                    <a:pt x="414" y="265"/>
                  </a:lnTo>
                  <a:lnTo>
                    <a:pt x="414" y="268"/>
                  </a:lnTo>
                  <a:lnTo>
                    <a:pt x="413" y="271"/>
                  </a:lnTo>
                  <a:lnTo>
                    <a:pt x="412" y="273"/>
                  </a:lnTo>
                  <a:lnTo>
                    <a:pt x="412" y="275"/>
                  </a:lnTo>
                  <a:lnTo>
                    <a:pt x="411" y="278"/>
                  </a:lnTo>
                  <a:lnTo>
                    <a:pt x="410" y="280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8"/>
                  </a:lnTo>
                  <a:lnTo>
                    <a:pt x="407" y="290"/>
                  </a:lnTo>
                  <a:lnTo>
                    <a:pt x="405" y="292"/>
                  </a:lnTo>
                  <a:lnTo>
                    <a:pt x="404" y="294"/>
                  </a:lnTo>
                  <a:lnTo>
                    <a:pt x="403" y="297"/>
                  </a:lnTo>
                  <a:lnTo>
                    <a:pt x="402" y="299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7"/>
                  </a:lnTo>
                  <a:lnTo>
                    <a:pt x="398" y="309"/>
                  </a:lnTo>
                  <a:lnTo>
                    <a:pt x="396" y="311"/>
                  </a:lnTo>
                  <a:lnTo>
                    <a:pt x="395" y="313"/>
                  </a:lnTo>
                  <a:lnTo>
                    <a:pt x="393" y="315"/>
                  </a:lnTo>
                  <a:lnTo>
                    <a:pt x="392" y="318"/>
                  </a:lnTo>
                  <a:lnTo>
                    <a:pt x="391" y="320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6" y="325"/>
                  </a:lnTo>
                  <a:lnTo>
                    <a:pt x="385" y="328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7"/>
                  </a:lnTo>
                  <a:lnTo>
                    <a:pt x="377" y="339"/>
                  </a:lnTo>
                  <a:lnTo>
                    <a:pt x="376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7"/>
                  </a:lnTo>
                  <a:lnTo>
                    <a:pt x="369" y="349"/>
                  </a:lnTo>
                  <a:lnTo>
                    <a:pt x="367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6"/>
                  </a:lnTo>
                  <a:lnTo>
                    <a:pt x="360" y="358"/>
                  </a:lnTo>
                  <a:lnTo>
                    <a:pt x="358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1" y="367"/>
                  </a:lnTo>
                  <a:lnTo>
                    <a:pt x="349" y="368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2" y="373"/>
                  </a:lnTo>
                  <a:lnTo>
                    <a:pt x="341" y="374"/>
                  </a:lnTo>
                  <a:lnTo>
                    <a:pt x="339" y="377"/>
                  </a:lnTo>
                  <a:lnTo>
                    <a:pt x="337" y="378"/>
                  </a:lnTo>
                  <a:lnTo>
                    <a:pt x="335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6"/>
                  </a:lnTo>
                  <a:lnTo>
                    <a:pt x="324" y="387"/>
                  </a:lnTo>
                  <a:lnTo>
                    <a:pt x="322" y="388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5" y="392"/>
                  </a:lnTo>
                  <a:lnTo>
                    <a:pt x="313" y="393"/>
                  </a:lnTo>
                  <a:lnTo>
                    <a:pt x="311" y="394"/>
                  </a:lnTo>
                  <a:lnTo>
                    <a:pt x="309" y="396"/>
                  </a:lnTo>
                  <a:lnTo>
                    <a:pt x="306" y="397"/>
                  </a:lnTo>
                  <a:lnTo>
                    <a:pt x="303" y="398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6" y="401"/>
                  </a:lnTo>
                  <a:lnTo>
                    <a:pt x="294" y="402"/>
                  </a:lnTo>
                  <a:lnTo>
                    <a:pt x="292" y="403"/>
                  </a:lnTo>
                  <a:lnTo>
                    <a:pt x="290" y="405"/>
                  </a:lnTo>
                  <a:lnTo>
                    <a:pt x="287" y="405"/>
                  </a:lnTo>
                  <a:lnTo>
                    <a:pt x="285" y="406"/>
                  </a:lnTo>
                  <a:lnTo>
                    <a:pt x="282" y="407"/>
                  </a:lnTo>
                  <a:lnTo>
                    <a:pt x="280" y="408"/>
                  </a:lnTo>
                  <a:lnTo>
                    <a:pt x="277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69" y="411"/>
                  </a:lnTo>
                  <a:lnTo>
                    <a:pt x="267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59" y="413"/>
                  </a:lnTo>
                  <a:lnTo>
                    <a:pt x="257" y="413"/>
                  </a:lnTo>
                  <a:lnTo>
                    <a:pt x="255" y="415"/>
                  </a:lnTo>
                  <a:lnTo>
                    <a:pt x="253" y="415"/>
                  </a:lnTo>
                  <a:lnTo>
                    <a:pt x="249" y="416"/>
                  </a:lnTo>
                  <a:lnTo>
                    <a:pt x="247" y="416"/>
                  </a:lnTo>
                  <a:lnTo>
                    <a:pt x="245" y="417"/>
                  </a:lnTo>
                  <a:lnTo>
                    <a:pt x="242" y="417"/>
                  </a:lnTo>
                  <a:lnTo>
                    <a:pt x="239" y="417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1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4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7" y="419"/>
                  </a:lnTo>
                  <a:lnTo>
                    <a:pt x="213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5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7" y="419"/>
                  </a:lnTo>
                  <a:lnTo>
                    <a:pt x="195" y="418"/>
                  </a:lnTo>
                  <a:lnTo>
                    <a:pt x="193" y="418"/>
                  </a:lnTo>
                  <a:lnTo>
                    <a:pt x="191" y="418"/>
                  </a:lnTo>
                  <a:lnTo>
                    <a:pt x="187" y="418"/>
                  </a:lnTo>
                  <a:lnTo>
                    <a:pt x="185" y="418"/>
                  </a:lnTo>
                  <a:lnTo>
                    <a:pt x="183" y="417"/>
                  </a:lnTo>
                  <a:lnTo>
                    <a:pt x="179" y="417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6"/>
                  </a:lnTo>
                  <a:lnTo>
                    <a:pt x="169" y="415"/>
                  </a:lnTo>
                  <a:lnTo>
                    <a:pt x="167" y="415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59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2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2" y="408"/>
                  </a:lnTo>
                  <a:lnTo>
                    <a:pt x="140" y="407"/>
                  </a:lnTo>
                  <a:lnTo>
                    <a:pt x="137" y="406"/>
                  </a:lnTo>
                  <a:lnTo>
                    <a:pt x="134" y="405"/>
                  </a:lnTo>
                  <a:lnTo>
                    <a:pt x="132" y="405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5" y="401"/>
                  </a:lnTo>
                  <a:lnTo>
                    <a:pt x="123" y="400"/>
                  </a:lnTo>
                  <a:lnTo>
                    <a:pt x="121" y="399"/>
                  </a:lnTo>
                  <a:lnTo>
                    <a:pt x="119" y="398"/>
                  </a:lnTo>
                  <a:lnTo>
                    <a:pt x="115" y="397"/>
                  </a:lnTo>
                  <a:lnTo>
                    <a:pt x="113" y="396"/>
                  </a:lnTo>
                  <a:lnTo>
                    <a:pt x="111" y="394"/>
                  </a:lnTo>
                  <a:lnTo>
                    <a:pt x="109" y="393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02" y="389"/>
                  </a:lnTo>
                  <a:lnTo>
                    <a:pt x="100" y="388"/>
                  </a:lnTo>
                  <a:lnTo>
                    <a:pt x="97" y="387"/>
                  </a:lnTo>
                  <a:lnTo>
                    <a:pt x="95" y="386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90" y="381"/>
                  </a:lnTo>
                  <a:lnTo>
                    <a:pt x="87" y="379"/>
                  </a:lnTo>
                  <a:lnTo>
                    <a:pt x="85" y="378"/>
                  </a:lnTo>
                  <a:lnTo>
                    <a:pt x="83" y="377"/>
                  </a:lnTo>
                  <a:lnTo>
                    <a:pt x="81" y="374"/>
                  </a:lnTo>
                  <a:lnTo>
                    <a:pt x="79" y="373"/>
                  </a:lnTo>
                  <a:lnTo>
                    <a:pt x="77" y="371"/>
                  </a:lnTo>
                  <a:lnTo>
                    <a:pt x="75" y="370"/>
                  </a:lnTo>
                  <a:lnTo>
                    <a:pt x="73" y="368"/>
                  </a:lnTo>
                  <a:lnTo>
                    <a:pt x="70" y="367"/>
                  </a:lnTo>
                  <a:lnTo>
                    <a:pt x="69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1" y="358"/>
                  </a:lnTo>
                  <a:lnTo>
                    <a:pt x="59" y="356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2" y="349"/>
                  </a:lnTo>
                  <a:lnTo>
                    <a:pt x="51" y="347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2" y="337"/>
                  </a:lnTo>
                  <a:lnTo>
                    <a:pt x="41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8"/>
                  </a:lnTo>
                  <a:lnTo>
                    <a:pt x="36" y="325"/>
                  </a:lnTo>
                  <a:lnTo>
                    <a:pt x="33" y="324"/>
                  </a:lnTo>
                  <a:lnTo>
                    <a:pt x="32" y="322"/>
                  </a:lnTo>
                  <a:lnTo>
                    <a:pt x="31" y="320"/>
                  </a:lnTo>
                  <a:lnTo>
                    <a:pt x="30" y="318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5" y="311"/>
                  </a:lnTo>
                  <a:lnTo>
                    <a:pt x="24" y="309"/>
                  </a:lnTo>
                  <a:lnTo>
                    <a:pt x="23" y="307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9"/>
                  </a:lnTo>
                  <a:lnTo>
                    <a:pt x="19" y="297"/>
                  </a:lnTo>
                  <a:lnTo>
                    <a:pt x="18" y="294"/>
                  </a:lnTo>
                  <a:lnTo>
                    <a:pt x="16" y="292"/>
                  </a:lnTo>
                  <a:lnTo>
                    <a:pt x="15" y="290"/>
                  </a:lnTo>
                  <a:lnTo>
                    <a:pt x="14" y="288"/>
                  </a:lnTo>
                  <a:lnTo>
                    <a:pt x="14" y="285"/>
                  </a:lnTo>
                  <a:lnTo>
                    <a:pt x="13" y="283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7" y="268"/>
                  </a:lnTo>
                  <a:lnTo>
                    <a:pt x="7" y="265"/>
                  </a:lnTo>
                  <a:lnTo>
                    <a:pt x="6" y="263"/>
                  </a:lnTo>
                  <a:lnTo>
                    <a:pt x="6" y="261"/>
                  </a:lnTo>
                  <a:lnTo>
                    <a:pt x="5" y="258"/>
                  </a:lnTo>
                  <a:lnTo>
                    <a:pt x="5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3" y="248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2"/>
                  </a:lnTo>
                  <a:lnTo>
                    <a:pt x="4" y="168"/>
                  </a:lnTo>
                  <a:lnTo>
                    <a:pt x="4" y="166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5" y="130"/>
                  </a:lnTo>
                  <a:lnTo>
                    <a:pt x="16" y="127"/>
                  </a:lnTo>
                  <a:lnTo>
                    <a:pt x="18" y="125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3" y="113"/>
                  </a:lnTo>
                  <a:lnTo>
                    <a:pt x="24" y="111"/>
                  </a:lnTo>
                  <a:lnTo>
                    <a:pt x="25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99"/>
                  </a:lnTo>
                  <a:lnTo>
                    <a:pt x="32" y="97"/>
                  </a:lnTo>
                  <a:lnTo>
                    <a:pt x="33" y="95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8" y="89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1" y="73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7" y="48"/>
                  </a:lnTo>
                  <a:lnTo>
                    <a:pt x="79" y="46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7" y="40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100" y="32"/>
                  </a:lnTo>
                  <a:lnTo>
                    <a:pt x="102" y="30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3" y="24"/>
                  </a:lnTo>
                  <a:lnTo>
                    <a:pt x="115" y="23"/>
                  </a:lnTo>
                  <a:lnTo>
                    <a:pt x="119" y="22"/>
                  </a:lnTo>
                  <a:lnTo>
                    <a:pt x="121" y="20"/>
                  </a:lnTo>
                  <a:lnTo>
                    <a:pt x="123" y="19"/>
                  </a:lnTo>
                  <a:lnTo>
                    <a:pt x="125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2" y="15"/>
                  </a:lnTo>
                  <a:lnTo>
                    <a:pt x="134" y="15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2" y="12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2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7" y="3"/>
                  </a:lnTo>
                  <a:lnTo>
                    <a:pt x="179" y="3"/>
                  </a:lnTo>
                  <a:lnTo>
                    <a:pt x="183" y="3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1"/>
                  </a:lnTo>
                  <a:lnTo>
                    <a:pt x="229" y="1"/>
                  </a:lnTo>
                  <a:lnTo>
                    <a:pt x="231" y="1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39" y="3"/>
                  </a:lnTo>
                  <a:lnTo>
                    <a:pt x="242" y="3"/>
                  </a:lnTo>
                  <a:lnTo>
                    <a:pt x="245" y="3"/>
                  </a:lnTo>
                  <a:lnTo>
                    <a:pt x="247" y="4"/>
                  </a:lnTo>
                  <a:lnTo>
                    <a:pt x="249" y="4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59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7" y="8"/>
                  </a:lnTo>
                  <a:lnTo>
                    <a:pt x="269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7" y="10"/>
                  </a:lnTo>
                  <a:lnTo>
                    <a:pt x="280" y="12"/>
                  </a:lnTo>
                  <a:lnTo>
                    <a:pt x="282" y="13"/>
                  </a:lnTo>
                  <a:lnTo>
                    <a:pt x="285" y="14"/>
                  </a:lnTo>
                  <a:lnTo>
                    <a:pt x="287" y="15"/>
                  </a:lnTo>
                  <a:lnTo>
                    <a:pt x="290" y="15"/>
                  </a:lnTo>
                  <a:lnTo>
                    <a:pt x="292" y="16"/>
                  </a:lnTo>
                  <a:lnTo>
                    <a:pt x="294" y="17"/>
                  </a:lnTo>
                  <a:lnTo>
                    <a:pt x="296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6" y="23"/>
                  </a:lnTo>
                  <a:lnTo>
                    <a:pt x="309" y="24"/>
                  </a:lnTo>
                  <a:lnTo>
                    <a:pt x="311" y="25"/>
                  </a:lnTo>
                  <a:lnTo>
                    <a:pt x="313" y="26"/>
                  </a:lnTo>
                  <a:lnTo>
                    <a:pt x="315" y="27"/>
                  </a:lnTo>
                  <a:lnTo>
                    <a:pt x="318" y="29"/>
                  </a:lnTo>
                  <a:lnTo>
                    <a:pt x="320" y="30"/>
                  </a:lnTo>
                  <a:lnTo>
                    <a:pt x="322" y="32"/>
                  </a:lnTo>
                  <a:lnTo>
                    <a:pt x="324" y="33"/>
                  </a:lnTo>
                  <a:lnTo>
                    <a:pt x="327" y="34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2" y="38"/>
                  </a:lnTo>
                  <a:lnTo>
                    <a:pt x="335" y="40"/>
                  </a:lnTo>
                  <a:lnTo>
                    <a:pt x="337" y="42"/>
                  </a:lnTo>
                  <a:lnTo>
                    <a:pt x="339" y="43"/>
                  </a:lnTo>
                  <a:lnTo>
                    <a:pt x="341" y="45"/>
                  </a:lnTo>
                  <a:lnTo>
                    <a:pt x="342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49" y="52"/>
                  </a:lnTo>
                  <a:lnTo>
                    <a:pt x="351" y="53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8" y="59"/>
                  </a:lnTo>
                  <a:lnTo>
                    <a:pt x="360" y="62"/>
                  </a:lnTo>
                  <a:lnTo>
                    <a:pt x="363" y="64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7" y="69"/>
                  </a:lnTo>
                  <a:lnTo>
                    <a:pt x="369" y="71"/>
                  </a:lnTo>
                  <a:lnTo>
                    <a:pt x="371" y="73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6" y="79"/>
                  </a:lnTo>
                  <a:lnTo>
                    <a:pt x="377" y="81"/>
                  </a:lnTo>
                  <a:lnTo>
                    <a:pt x="380" y="83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89"/>
                  </a:lnTo>
                  <a:lnTo>
                    <a:pt x="385" y="92"/>
                  </a:lnTo>
                  <a:lnTo>
                    <a:pt x="386" y="94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2" y="102"/>
                  </a:lnTo>
                  <a:lnTo>
                    <a:pt x="393" y="104"/>
                  </a:lnTo>
                  <a:lnTo>
                    <a:pt x="395" y="106"/>
                  </a:lnTo>
                  <a:lnTo>
                    <a:pt x="396" y="108"/>
                  </a:lnTo>
                  <a:lnTo>
                    <a:pt x="398" y="111"/>
                  </a:lnTo>
                  <a:lnTo>
                    <a:pt x="399" y="113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1"/>
                  </a:lnTo>
                  <a:lnTo>
                    <a:pt x="403" y="123"/>
                  </a:lnTo>
                  <a:lnTo>
                    <a:pt x="404" y="125"/>
                  </a:lnTo>
                  <a:lnTo>
                    <a:pt x="405" y="127"/>
                  </a:lnTo>
                  <a:lnTo>
                    <a:pt x="407" y="130"/>
                  </a:lnTo>
                  <a:lnTo>
                    <a:pt x="408" y="132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40"/>
                  </a:lnTo>
                  <a:lnTo>
                    <a:pt x="411" y="142"/>
                  </a:lnTo>
                  <a:lnTo>
                    <a:pt x="412" y="144"/>
                  </a:lnTo>
                  <a:lnTo>
                    <a:pt x="412" y="146"/>
                  </a:lnTo>
                  <a:lnTo>
                    <a:pt x="413" y="148"/>
                  </a:lnTo>
                  <a:lnTo>
                    <a:pt x="414" y="152"/>
                  </a:lnTo>
                  <a:lnTo>
                    <a:pt x="414" y="154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2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8"/>
                  </a:lnTo>
                  <a:lnTo>
                    <a:pt x="419" y="172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9"/>
                  </a:lnTo>
                  <a:lnTo>
                    <a:pt x="420" y="182"/>
                  </a:lnTo>
                  <a:lnTo>
                    <a:pt x="421" y="184"/>
                  </a:lnTo>
                  <a:lnTo>
                    <a:pt x="421" y="186"/>
                  </a:lnTo>
                  <a:lnTo>
                    <a:pt x="421" y="190"/>
                  </a:lnTo>
                  <a:lnTo>
                    <a:pt x="421" y="192"/>
                  </a:lnTo>
                  <a:lnTo>
                    <a:pt x="421" y="194"/>
                  </a:lnTo>
                  <a:lnTo>
                    <a:pt x="422" y="196"/>
                  </a:lnTo>
                  <a:lnTo>
                    <a:pt x="422" y="200"/>
                  </a:lnTo>
                  <a:lnTo>
                    <a:pt x="422" y="202"/>
                  </a:lnTo>
                  <a:lnTo>
                    <a:pt x="422" y="204"/>
                  </a:lnTo>
                  <a:lnTo>
                    <a:pt x="422" y="21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2" name="Oval 1356"/>
            <p:cNvSpPr>
              <a:spLocks noChangeArrowheads="1"/>
            </p:cNvSpPr>
            <p:nvPr/>
          </p:nvSpPr>
          <p:spPr bwMode="auto">
            <a:xfrm>
              <a:off x="1417955" y="4928870"/>
              <a:ext cx="111125" cy="111125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3" name="Freeform 1357"/>
            <p:cNvSpPr>
              <a:spLocks/>
            </p:cNvSpPr>
            <p:nvPr/>
          </p:nvSpPr>
          <p:spPr bwMode="auto">
            <a:xfrm>
              <a:off x="2903855" y="4984750"/>
              <a:ext cx="111125" cy="109220"/>
            </a:xfrm>
            <a:custGeom>
              <a:avLst/>
              <a:gdLst>
                <a:gd name="T0" fmla="*/ 2147483646 w 423"/>
                <a:gd name="T1" fmla="*/ 2147483646 h 419"/>
                <a:gd name="T2" fmla="*/ 2147483646 w 423"/>
                <a:gd name="T3" fmla="*/ 2147483646 h 419"/>
                <a:gd name="T4" fmla="*/ 2147483646 w 423"/>
                <a:gd name="T5" fmla="*/ 2147483646 h 419"/>
                <a:gd name="T6" fmla="*/ 2147483646 w 423"/>
                <a:gd name="T7" fmla="*/ 2147483646 h 419"/>
                <a:gd name="T8" fmla="*/ 2147483646 w 423"/>
                <a:gd name="T9" fmla="*/ 2147483646 h 419"/>
                <a:gd name="T10" fmla="*/ 2147483646 w 423"/>
                <a:gd name="T11" fmla="*/ 2147483646 h 419"/>
                <a:gd name="T12" fmla="*/ 2147483646 w 423"/>
                <a:gd name="T13" fmla="*/ 2147483646 h 419"/>
                <a:gd name="T14" fmla="*/ 2147483646 w 423"/>
                <a:gd name="T15" fmla="*/ 2147483646 h 419"/>
                <a:gd name="T16" fmla="*/ 2147483646 w 423"/>
                <a:gd name="T17" fmla="*/ 2147483646 h 419"/>
                <a:gd name="T18" fmla="*/ 2147483646 w 423"/>
                <a:gd name="T19" fmla="*/ 2147483646 h 419"/>
                <a:gd name="T20" fmla="*/ 2147483646 w 423"/>
                <a:gd name="T21" fmla="*/ 2147483646 h 419"/>
                <a:gd name="T22" fmla="*/ 2147483646 w 423"/>
                <a:gd name="T23" fmla="*/ 2147483646 h 419"/>
                <a:gd name="T24" fmla="*/ 2147483646 w 423"/>
                <a:gd name="T25" fmla="*/ 2147483646 h 419"/>
                <a:gd name="T26" fmla="*/ 2147483646 w 423"/>
                <a:gd name="T27" fmla="*/ 2147483646 h 419"/>
                <a:gd name="T28" fmla="*/ 2147483646 w 423"/>
                <a:gd name="T29" fmla="*/ 2147483646 h 419"/>
                <a:gd name="T30" fmla="*/ 2147483646 w 423"/>
                <a:gd name="T31" fmla="*/ 2147483646 h 419"/>
                <a:gd name="T32" fmla="*/ 2147483646 w 423"/>
                <a:gd name="T33" fmla="*/ 2147483646 h 419"/>
                <a:gd name="T34" fmla="*/ 2147483646 w 423"/>
                <a:gd name="T35" fmla="*/ 2147483646 h 419"/>
                <a:gd name="T36" fmla="*/ 2147483646 w 423"/>
                <a:gd name="T37" fmla="*/ 2147483646 h 419"/>
                <a:gd name="T38" fmla="*/ 2147483646 w 423"/>
                <a:gd name="T39" fmla="*/ 2147483646 h 419"/>
                <a:gd name="T40" fmla="*/ 2147483646 w 423"/>
                <a:gd name="T41" fmla="*/ 2147483646 h 419"/>
                <a:gd name="T42" fmla="*/ 2147483646 w 423"/>
                <a:gd name="T43" fmla="*/ 2147483646 h 419"/>
                <a:gd name="T44" fmla="*/ 2147483646 w 423"/>
                <a:gd name="T45" fmla="*/ 2147483646 h 419"/>
                <a:gd name="T46" fmla="*/ 2147483646 w 423"/>
                <a:gd name="T47" fmla="*/ 2147483646 h 419"/>
                <a:gd name="T48" fmla="*/ 2147483646 w 423"/>
                <a:gd name="T49" fmla="*/ 2147483646 h 419"/>
                <a:gd name="T50" fmla="*/ 2147483646 w 423"/>
                <a:gd name="T51" fmla="*/ 2147483646 h 419"/>
                <a:gd name="T52" fmla="*/ 2147483646 w 423"/>
                <a:gd name="T53" fmla="*/ 2147483646 h 419"/>
                <a:gd name="T54" fmla="*/ 0 w 423"/>
                <a:gd name="T55" fmla="*/ 2147483646 h 419"/>
                <a:gd name="T56" fmla="*/ 0 w 423"/>
                <a:gd name="T57" fmla="*/ 2147483646 h 419"/>
                <a:gd name="T58" fmla="*/ 2147483646 w 423"/>
                <a:gd name="T59" fmla="*/ 2147483646 h 419"/>
                <a:gd name="T60" fmla="*/ 2147483646 w 423"/>
                <a:gd name="T61" fmla="*/ 2147483646 h 419"/>
                <a:gd name="T62" fmla="*/ 2147483646 w 423"/>
                <a:gd name="T63" fmla="*/ 2147483646 h 419"/>
                <a:gd name="T64" fmla="*/ 2147483646 w 423"/>
                <a:gd name="T65" fmla="*/ 2147483646 h 419"/>
                <a:gd name="T66" fmla="*/ 2147483646 w 423"/>
                <a:gd name="T67" fmla="*/ 2147483646 h 419"/>
                <a:gd name="T68" fmla="*/ 2147483646 w 423"/>
                <a:gd name="T69" fmla="*/ 2147483646 h 419"/>
                <a:gd name="T70" fmla="*/ 2147483646 w 423"/>
                <a:gd name="T71" fmla="*/ 2147483646 h 419"/>
                <a:gd name="T72" fmla="*/ 2147483646 w 423"/>
                <a:gd name="T73" fmla="*/ 2147483646 h 419"/>
                <a:gd name="T74" fmla="*/ 2147483646 w 423"/>
                <a:gd name="T75" fmla="*/ 2147483646 h 419"/>
                <a:gd name="T76" fmla="*/ 2147483646 w 423"/>
                <a:gd name="T77" fmla="*/ 2147483646 h 419"/>
                <a:gd name="T78" fmla="*/ 2147483646 w 423"/>
                <a:gd name="T79" fmla="*/ 2147483646 h 419"/>
                <a:gd name="T80" fmla="*/ 2147483646 w 423"/>
                <a:gd name="T81" fmla="*/ 2147483646 h 419"/>
                <a:gd name="T82" fmla="*/ 2147483646 w 423"/>
                <a:gd name="T83" fmla="*/ 2147483646 h 419"/>
                <a:gd name="T84" fmla="*/ 2147483646 w 423"/>
                <a:gd name="T85" fmla="*/ 0 h 419"/>
                <a:gd name="T86" fmla="*/ 2147483646 w 423"/>
                <a:gd name="T87" fmla="*/ 2147483646 h 419"/>
                <a:gd name="T88" fmla="*/ 2147483646 w 423"/>
                <a:gd name="T89" fmla="*/ 2147483646 h 419"/>
                <a:gd name="T90" fmla="*/ 2147483646 w 423"/>
                <a:gd name="T91" fmla="*/ 2147483646 h 419"/>
                <a:gd name="T92" fmla="*/ 2147483646 w 423"/>
                <a:gd name="T93" fmla="*/ 2147483646 h 419"/>
                <a:gd name="T94" fmla="*/ 2147483646 w 423"/>
                <a:gd name="T95" fmla="*/ 2147483646 h 419"/>
                <a:gd name="T96" fmla="*/ 2147483646 w 423"/>
                <a:gd name="T97" fmla="*/ 2147483646 h 419"/>
                <a:gd name="T98" fmla="*/ 2147483646 w 423"/>
                <a:gd name="T99" fmla="*/ 2147483646 h 419"/>
                <a:gd name="T100" fmla="*/ 2147483646 w 423"/>
                <a:gd name="T101" fmla="*/ 2147483646 h 419"/>
                <a:gd name="T102" fmla="*/ 2147483646 w 423"/>
                <a:gd name="T103" fmla="*/ 2147483646 h 419"/>
                <a:gd name="T104" fmla="*/ 2147483646 w 423"/>
                <a:gd name="T105" fmla="*/ 2147483646 h 419"/>
                <a:gd name="T106" fmla="*/ 2147483646 w 423"/>
                <a:gd name="T107" fmla="*/ 2147483646 h 419"/>
                <a:gd name="T108" fmla="*/ 2147483646 w 423"/>
                <a:gd name="T109" fmla="*/ 2147483646 h 419"/>
                <a:gd name="T110" fmla="*/ 2147483646 w 423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9"/>
                <a:gd name="T170" fmla="*/ 423 w 423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9">
                  <a:moveTo>
                    <a:pt x="423" y="210"/>
                  </a:moveTo>
                  <a:lnTo>
                    <a:pt x="423" y="212"/>
                  </a:lnTo>
                  <a:lnTo>
                    <a:pt x="423" y="215"/>
                  </a:lnTo>
                  <a:lnTo>
                    <a:pt x="423" y="218"/>
                  </a:lnTo>
                  <a:lnTo>
                    <a:pt x="423" y="220"/>
                  </a:lnTo>
                  <a:lnTo>
                    <a:pt x="423" y="223"/>
                  </a:lnTo>
                  <a:lnTo>
                    <a:pt x="422" y="225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2" y="233"/>
                  </a:lnTo>
                  <a:lnTo>
                    <a:pt x="422" y="235"/>
                  </a:lnTo>
                  <a:lnTo>
                    <a:pt x="420" y="238"/>
                  </a:lnTo>
                  <a:lnTo>
                    <a:pt x="420" y="241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8"/>
                  </a:lnTo>
                  <a:lnTo>
                    <a:pt x="418" y="251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8"/>
                  </a:lnTo>
                  <a:lnTo>
                    <a:pt x="416" y="261"/>
                  </a:lnTo>
                  <a:lnTo>
                    <a:pt x="416" y="263"/>
                  </a:lnTo>
                  <a:lnTo>
                    <a:pt x="415" y="265"/>
                  </a:lnTo>
                  <a:lnTo>
                    <a:pt x="415" y="268"/>
                  </a:lnTo>
                  <a:lnTo>
                    <a:pt x="414" y="271"/>
                  </a:lnTo>
                  <a:lnTo>
                    <a:pt x="413" y="273"/>
                  </a:lnTo>
                  <a:lnTo>
                    <a:pt x="413" y="275"/>
                  </a:lnTo>
                  <a:lnTo>
                    <a:pt x="411" y="278"/>
                  </a:lnTo>
                  <a:lnTo>
                    <a:pt x="410" y="280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8"/>
                  </a:lnTo>
                  <a:lnTo>
                    <a:pt x="407" y="290"/>
                  </a:lnTo>
                  <a:lnTo>
                    <a:pt x="406" y="292"/>
                  </a:lnTo>
                  <a:lnTo>
                    <a:pt x="405" y="294"/>
                  </a:lnTo>
                  <a:lnTo>
                    <a:pt x="404" y="297"/>
                  </a:lnTo>
                  <a:lnTo>
                    <a:pt x="402" y="299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7"/>
                  </a:lnTo>
                  <a:lnTo>
                    <a:pt x="398" y="309"/>
                  </a:lnTo>
                  <a:lnTo>
                    <a:pt x="397" y="311"/>
                  </a:lnTo>
                  <a:lnTo>
                    <a:pt x="396" y="313"/>
                  </a:lnTo>
                  <a:lnTo>
                    <a:pt x="393" y="316"/>
                  </a:lnTo>
                  <a:lnTo>
                    <a:pt x="392" y="318"/>
                  </a:lnTo>
                  <a:lnTo>
                    <a:pt x="391" y="320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7" y="326"/>
                  </a:lnTo>
                  <a:lnTo>
                    <a:pt x="386" y="328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7"/>
                  </a:lnTo>
                  <a:lnTo>
                    <a:pt x="378" y="339"/>
                  </a:lnTo>
                  <a:lnTo>
                    <a:pt x="377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7"/>
                  </a:lnTo>
                  <a:lnTo>
                    <a:pt x="370" y="349"/>
                  </a:lnTo>
                  <a:lnTo>
                    <a:pt x="368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59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7"/>
                  </a:lnTo>
                  <a:lnTo>
                    <a:pt x="350" y="368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3" y="373"/>
                  </a:lnTo>
                  <a:lnTo>
                    <a:pt x="342" y="375"/>
                  </a:lnTo>
                  <a:lnTo>
                    <a:pt x="339" y="377"/>
                  </a:lnTo>
                  <a:lnTo>
                    <a:pt x="337" y="378"/>
                  </a:lnTo>
                  <a:lnTo>
                    <a:pt x="335" y="379"/>
                  </a:lnTo>
                  <a:lnTo>
                    <a:pt x="333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6"/>
                  </a:lnTo>
                  <a:lnTo>
                    <a:pt x="325" y="387"/>
                  </a:lnTo>
                  <a:lnTo>
                    <a:pt x="323" y="388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1" y="395"/>
                  </a:lnTo>
                  <a:lnTo>
                    <a:pt x="309" y="396"/>
                  </a:lnTo>
                  <a:lnTo>
                    <a:pt x="307" y="397"/>
                  </a:lnTo>
                  <a:lnTo>
                    <a:pt x="304" y="398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7" y="401"/>
                  </a:lnTo>
                  <a:lnTo>
                    <a:pt x="295" y="402"/>
                  </a:lnTo>
                  <a:lnTo>
                    <a:pt x="292" y="403"/>
                  </a:lnTo>
                  <a:lnTo>
                    <a:pt x="290" y="405"/>
                  </a:lnTo>
                  <a:lnTo>
                    <a:pt x="288" y="405"/>
                  </a:lnTo>
                  <a:lnTo>
                    <a:pt x="286" y="406"/>
                  </a:lnTo>
                  <a:lnTo>
                    <a:pt x="282" y="407"/>
                  </a:lnTo>
                  <a:lnTo>
                    <a:pt x="280" y="408"/>
                  </a:lnTo>
                  <a:lnTo>
                    <a:pt x="278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70" y="411"/>
                  </a:lnTo>
                  <a:lnTo>
                    <a:pt x="268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7" y="413"/>
                  </a:lnTo>
                  <a:lnTo>
                    <a:pt x="255" y="415"/>
                  </a:lnTo>
                  <a:lnTo>
                    <a:pt x="253" y="415"/>
                  </a:lnTo>
                  <a:lnTo>
                    <a:pt x="250" y="416"/>
                  </a:lnTo>
                  <a:lnTo>
                    <a:pt x="247" y="416"/>
                  </a:lnTo>
                  <a:lnTo>
                    <a:pt x="245" y="417"/>
                  </a:lnTo>
                  <a:lnTo>
                    <a:pt x="243" y="417"/>
                  </a:lnTo>
                  <a:lnTo>
                    <a:pt x="239" y="417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2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5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7" y="419"/>
                  </a:lnTo>
                  <a:lnTo>
                    <a:pt x="214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6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8" y="419"/>
                  </a:lnTo>
                  <a:lnTo>
                    <a:pt x="196" y="418"/>
                  </a:lnTo>
                  <a:lnTo>
                    <a:pt x="193" y="418"/>
                  </a:lnTo>
                  <a:lnTo>
                    <a:pt x="191" y="418"/>
                  </a:lnTo>
                  <a:lnTo>
                    <a:pt x="188" y="418"/>
                  </a:lnTo>
                  <a:lnTo>
                    <a:pt x="185" y="418"/>
                  </a:lnTo>
                  <a:lnTo>
                    <a:pt x="183" y="417"/>
                  </a:lnTo>
                  <a:lnTo>
                    <a:pt x="180" y="417"/>
                  </a:lnTo>
                  <a:lnTo>
                    <a:pt x="178" y="417"/>
                  </a:lnTo>
                  <a:lnTo>
                    <a:pt x="175" y="416"/>
                  </a:lnTo>
                  <a:lnTo>
                    <a:pt x="173" y="416"/>
                  </a:lnTo>
                  <a:lnTo>
                    <a:pt x="170" y="415"/>
                  </a:lnTo>
                  <a:lnTo>
                    <a:pt x="167" y="415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3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3" y="408"/>
                  </a:lnTo>
                  <a:lnTo>
                    <a:pt x="140" y="407"/>
                  </a:lnTo>
                  <a:lnTo>
                    <a:pt x="137" y="406"/>
                  </a:lnTo>
                  <a:lnTo>
                    <a:pt x="135" y="405"/>
                  </a:lnTo>
                  <a:lnTo>
                    <a:pt x="133" y="405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6" y="401"/>
                  </a:lnTo>
                  <a:lnTo>
                    <a:pt x="124" y="400"/>
                  </a:lnTo>
                  <a:lnTo>
                    <a:pt x="121" y="399"/>
                  </a:lnTo>
                  <a:lnTo>
                    <a:pt x="119" y="398"/>
                  </a:lnTo>
                  <a:lnTo>
                    <a:pt x="116" y="397"/>
                  </a:lnTo>
                  <a:lnTo>
                    <a:pt x="114" y="396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5" y="390"/>
                  </a:lnTo>
                  <a:lnTo>
                    <a:pt x="102" y="389"/>
                  </a:lnTo>
                  <a:lnTo>
                    <a:pt x="100" y="388"/>
                  </a:lnTo>
                  <a:lnTo>
                    <a:pt x="98" y="387"/>
                  </a:lnTo>
                  <a:lnTo>
                    <a:pt x="96" y="386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90" y="381"/>
                  </a:lnTo>
                  <a:lnTo>
                    <a:pt x="88" y="379"/>
                  </a:lnTo>
                  <a:lnTo>
                    <a:pt x="85" y="378"/>
                  </a:lnTo>
                  <a:lnTo>
                    <a:pt x="83" y="377"/>
                  </a:lnTo>
                  <a:lnTo>
                    <a:pt x="81" y="375"/>
                  </a:lnTo>
                  <a:lnTo>
                    <a:pt x="80" y="373"/>
                  </a:lnTo>
                  <a:lnTo>
                    <a:pt x="78" y="371"/>
                  </a:lnTo>
                  <a:lnTo>
                    <a:pt x="75" y="370"/>
                  </a:lnTo>
                  <a:lnTo>
                    <a:pt x="73" y="368"/>
                  </a:lnTo>
                  <a:lnTo>
                    <a:pt x="71" y="367"/>
                  </a:lnTo>
                  <a:lnTo>
                    <a:pt x="70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2" y="358"/>
                  </a:lnTo>
                  <a:lnTo>
                    <a:pt x="60" y="356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3" y="349"/>
                  </a:lnTo>
                  <a:lnTo>
                    <a:pt x="52" y="347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3" y="337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8"/>
                  </a:lnTo>
                  <a:lnTo>
                    <a:pt x="36" y="326"/>
                  </a:lnTo>
                  <a:lnTo>
                    <a:pt x="34" y="324"/>
                  </a:lnTo>
                  <a:lnTo>
                    <a:pt x="33" y="322"/>
                  </a:lnTo>
                  <a:lnTo>
                    <a:pt x="31" y="320"/>
                  </a:lnTo>
                  <a:lnTo>
                    <a:pt x="30" y="318"/>
                  </a:lnTo>
                  <a:lnTo>
                    <a:pt x="29" y="316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5" y="309"/>
                  </a:lnTo>
                  <a:lnTo>
                    <a:pt x="24" y="307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9"/>
                  </a:lnTo>
                  <a:lnTo>
                    <a:pt x="19" y="297"/>
                  </a:lnTo>
                  <a:lnTo>
                    <a:pt x="18" y="294"/>
                  </a:lnTo>
                  <a:lnTo>
                    <a:pt x="17" y="292"/>
                  </a:lnTo>
                  <a:lnTo>
                    <a:pt x="16" y="290"/>
                  </a:lnTo>
                  <a:lnTo>
                    <a:pt x="15" y="288"/>
                  </a:lnTo>
                  <a:lnTo>
                    <a:pt x="15" y="285"/>
                  </a:lnTo>
                  <a:lnTo>
                    <a:pt x="13" y="283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8" y="268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7" y="261"/>
                  </a:lnTo>
                  <a:lnTo>
                    <a:pt x="6" y="258"/>
                  </a:lnTo>
                  <a:lnTo>
                    <a:pt x="6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3" y="248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8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2"/>
                  </a:lnTo>
                  <a:lnTo>
                    <a:pt x="4" y="169"/>
                  </a:lnTo>
                  <a:lnTo>
                    <a:pt x="4" y="166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7" y="159"/>
                  </a:lnTo>
                  <a:lnTo>
                    <a:pt x="7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9" y="149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5" y="134"/>
                  </a:lnTo>
                  <a:lnTo>
                    <a:pt x="15" y="132"/>
                  </a:lnTo>
                  <a:lnTo>
                    <a:pt x="16" y="130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4" y="113"/>
                  </a:lnTo>
                  <a:lnTo>
                    <a:pt x="25" y="111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100"/>
                  </a:lnTo>
                  <a:lnTo>
                    <a:pt x="33" y="97"/>
                  </a:lnTo>
                  <a:lnTo>
                    <a:pt x="34" y="95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3" y="83"/>
                  </a:lnTo>
                  <a:lnTo>
                    <a:pt x="45" y="81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60" y="64"/>
                  </a:lnTo>
                  <a:lnTo>
                    <a:pt x="62" y="62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70" y="55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8" y="48"/>
                  </a:lnTo>
                  <a:lnTo>
                    <a:pt x="80" y="46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8" y="41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8" y="33"/>
                  </a:lnTo>
                  <a:lnTo>
                    <a:pt x="100" y="32"/>
                  </a:lnTo>
                  <a:lnTo>
                    <a:pt x="102" y="31"/>
                  </a:lnTo>
                  <a:lnTo>
                    <a:pt x="105" y="29"/>
                  </a:lnTo>
                  <a:lnTo>
                    <a:pt x="107" y="27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4" y="24"/>
                  </a:lnTo>
                  <a:lnTo>
                    <a:pt x="116" y="23"/>
                  </a:lnTo>
                  <a:lnTo>
                    <a:pt x="119" y="22"/>
                  </a:lnTo>
                  <a:lnTo>
                    <a:pt x="121" y="20"/>
                  </a:lnTo>
                  <a:lnTo>
                    <a:pt x="124" y="19"/>
                  </a:lnTo>
                  <a:lnTo>
                    <a:pt x="126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3" y="12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3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60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5"/>
                  </a:lnTo>
                  <a:lnTo>
                    <a:pt x="170" y="5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8" y="3"/>
                  </a:lnTo>
                  <a:lnTo>
                    <a:pt x="180" y="3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2" y="2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3" y="3"/>
                  </a:lnTo>
                  <a:lnTo>
                    <a:pt x="245" y="3"/>
                  </a:lnTo>
                  <a:lnTo>
                    <a:pt x="247" y="4"/>
                  </a:lnTo>
                  <a:lnTo>
                    <a:pt x="250" y="4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60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8" y="8"/>
                  </a:lnTo>
                  <a:lnTo>
                    <a:pt x="270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8" y="10"/>
                  </a:lnTo>
                  <a:lnTo>
                    <a:pt x="280" y="12"/>
                  </a:lnTo>
                  <a:lnTo>
                    <a:pt x="282" y="13"/>
                  </a:lnTo>
                  <a:lnTo>
                    <a:pt x="286" y="14"/>
                  </a:lnTo>
                  <a:lnTo>
                    <a:pt x="288" y="15"/>
                  </a:lnTo>
                  <a:lnTo>
                    <a:pt x="290" y="15"/>
                  </a:lnTo>
                  <a:lnTo>
                    <a:pt x="292" y="16"/>
                  </a:lnTo>
                  <a:lnTo>
                    <a:pt x="295" y="17"/>
                  </a:lnTo>
                  <a:lnTo>
                    <a:pt x="297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4" y="22"/>
                  </a:lnTo>
                  <a:lnTo>
                    <a:pt x="307" y="23"/>
                  </a:lnTo>
                  <a:lnTo>
                    <a:pt x="309" y="24"/>
                  </a:lnTo>
                  <a:lnTo>
                    <a:pt x="311" y="25"/>
                  </a:lnTo>
                  <a:lnTo>
                    <a:pt x="314" y="26"/>
                  </a:lnTo>
                  <a:lnTo>
                    <a:pt x="316" y="27"/>
                  </a:lnTo>
                  <a:lnTo>
                    <a:pt x="318" y="29"/>
                  </a:lnTo>
                  <a:lnTo>
                    <a:pt x="320" y="31"/>
                  </a:lnTo>
                  <a:lnTo>
                    <a:pt x="323" y="32"/>
                  </a:lnTo>
                  <a:lnTo>
                    <a:pt x="325" y="33"/>
                  </a:lnTo>
                  <a:lnTo>
                    <a:pt x="327" y="34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3" y="38"/>
                  </a:lnTo>
                  <a:lnTo>
                    <a:pt x="335" y="41"/>
                  </a:lnTo>
                  <a:lnTo>
                    <a:pt x="337" y="42"/>
                  </a:lnTo>
                  <a:lnTo>
                    <a:pt x="339" y="43"/>
                  </a:lnTo>
                  <a:lnTo>
                    <a:pt x="342" y="45"/>
                  </a:lnTo>
                  <a:lnTo>
                    <a:pt x="343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50" y="52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9" y="59"/>
                  </a:lnTo>
                  <a:lnTo>
                    <a:pt x="361" y="62"/>
                  </a:lnTo>
                  <a:lnTo>
                    <a:pt x="363" y="64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8" y="69"/>
                  </a:lnTo>
                  <a:lnTo>
                    <a:pt x="370" y="71"/>
                  </a:lnTo>
                  <a:lnTo>
                    <a:pt x="371" y="73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7" y="79"/>
                  </a:lnTo>
                  <a:lnTo>
                    <a:pt x="378" y="81"/>
                  </a:lnTo>
                  <a:lnTo>
                    <a:pt x="380" y="83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90"/>
                  </a:lnTo>
                  <a:lnTo>
                    <a:pt x="386" y="92"/>
                  </a:lnTo>
                  <a:lnTo>
                    <a:pt x="387" y="94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1" y="100"/>
                  </a:lnTo>
                  <a:lnTo>
                    <a:pt x="392" y="102"/>
                  </a:lnTo>
                  <a:lnTo>
                    <a:pt x="393" y="104"/>
                  </a:lnTo>
                  <a:lnTo>
                    <a:pt x="396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399" y="113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5" y="125"/>
                  </a:lnTo>
                  <a:lnTo>
                    <a:pt x="406" y="127"/>
                  </a:lnTo>
                  <a:lnTo>
                    <a:pt x="407" y="130"/>
                  </a:lnTo>
                  <a:lnTo>
                    <a:pt x="408" y="132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40"/>
                  </a:lnTo>
                  <a:lnTo>
                    <a:pt x="411" y="142"/>
                  </a:lnTo>
                  <a:lnTo>
                    <a:pt x="413" y="144"/>
                  </a:lnTo>
                  <a:lnTo>
                    <a:pt x="413" y="146"/>
                  </a:lnTo>
                  <a:lnTo>
                    <a:pt x="414" y="149"/>
                  </a:lnTo>
                  <a:lnTo>
                    <a:pt x="415" y="152"/>
                  </a:lnTo>
                  <a:lnTo>
                    <a:pt x="415" y="154"/>
                  </a:lnTo>
                  <a:lnTo>
                    <a:pt x="416" y="156"/>
                  </a:lnTo>
                  <a:lnTo>
                    <a:pt x="416" y="159"/>
                  </a:lnTo>
                  <a:lnTo>
                    <a:pt x="417" y="162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9"/>
                  </a:lnTo>
                  <a:lnTo>
                    <a:pt x="419" y="172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9"/>
                  </a:lnTo>
                  <a:lnTo>
                    <a:pt x="420" y="182"/>
                  </a:lnTo>
                  <a:lnTo>
                    <a:pt x="422" y="184"/>
                  </a:lnTo>
                  <a:lnTo>
                    <a:pt x="422" y="186"/>
                  </a:lnTo>
                  <a:lnTo>
                    <a:pt x="422" y="190"/>
                  </a:lnTo>
                  <a:lnTo>
                    <a:pt x="422" y="192"/>
                  </a:lnTo>
                  <a:lnTo>
                    <a:pt x="422" y="194"/>
                  </a:lnTo>
                  <a:lnTo>
                    <a:pt x="423" y="196"/>
                  </a:lnTo>
                  <a:lnTo>
                    <a:pt x="423" y="200"/>
                  </a:lnTo>
                  <a:lnTo>
                    <a:pt x="423" y="202"/>
                  </a:lnTo>
                  <a:lnTo>
                    <a:pt x="423" y="204"/>
                  </a:lnTo>
                  <a:lnTo>
                    <a:pt x="423" y="2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4" name="Oval 1358"/>
            <p:cNvSpPr>
              <a:spLocks noChangeArrowheads="1"/>
            </p:cNvSpPr>
            <p:nvPr/>
          </p:nvSpPr>
          <p:spPr bwMode="auto">
            <a:xfrm>
              <a:off x="2903855" y="4984750"/>
              <a:ext cx="111125" cy="10922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5" name="Freeform 1359"/>
            <p:cNvSpPr>
              <a:spLocks/>
            </p:cNvSpPr>
            <p:nvPr/>
          </p:nvSpPr>
          <p:spPr bwMode="auto">
            <a:xfrm>
              <a:off x="3053080" y="4925695"/>
              <a:ext cx="111125" cy="109855"/>
            </a:xfrm>
            <a:custGeom>
              <a:avLst/>
              <a:gdLst>
                <a:gd name="T0" fmla="*/ 416 w 418"/>
                <a:gd name="T1" fmla="*/ 227 h 413"/>
                <a:gd name="T2" fmla="*/ 413 w 418"/>
                <a:gd name="T3" fmla="*/ 249 h 413"/>
                <a:gd name="T4" fmla="*/ 407 w 418"/>
                <a:gd name="T5" fmla="*/ 272 h 413"/>
                <a:gd name="T6" fmla="*/ 398 w 418"/>
                <a:gd name="T7" fmla="*/ 293 h 413"/>
                <a:gd name="T8" fmla="*/ 388 w 418"/>
                <a:gd name="T9" fmla="*/ 313 h 413"/>
                <a:gd name="T10" fmla="*/ 375 w 418"/>
                <a:gd name="T11" fmla="*/ 332 h 413"/>
                <a:gd name="T12" fmla="*/ 360 w 418"/>
                <a:gd name="T13" fmla="*/ 348 h 413"/>
                <a:gd name="T14" fmla="*/ 343 w 418"/>
                <a:gd name="T15" fmla="*/ 364 h 413"/>
                <a:gd name="T16" fmla="*/ 325 w 418"/>
                <a:gd name="T17" fmla="*/ 379 h 413"/>
                <a:gd name="T18" fmla="*/ 305 w 418"/>
                <a:gd name="T19" fmla="*/ 390 h 413"/>
                <a:gd name="T20" fmla="*/ 284 w 418"/>
                <a:gd name="T21" fmla="*/ 400 h 413"/>
                <a:gd name="T22" fmla="*/ 262 w 418"/>
                <a:gd name="T23" fmla="*/ 406 h 413"/>
                <a:gd name="T24" fmla="*/ 240 w 418"/>
                <a:gd name="T25" fmla="*/ 411 h 413"/>
                <a:gd name="T26" fmla="*/ 216 w 418"/>
                <a:gd name="T27" fmla="*/ 413 h 413"/>
                <a:gd name="T28" fmla="*/ 194 w 418"/>
                <a:gd name="T29" fmla="*/ 412 h 413"/>
                <a:gd name="T30" fmla="*/ 171 w 418"/>
                <a:gd name="T31" fmla="*/ 410 h 413"/>
                <a:gd name="T32" fmla="*/ 149 w 418"/>
                <a:gd name="T33" fmla="*/ 404 h 413"/>
                <a:gd name="T34" fmla="*/ 126 w 418"/>
                <a:gd name="T35" fmla="*/ 396 h 413"/>
                <a:gd name="T36" fmla="*/ 106 w 418"/>
                <a:gd name="T37" fmla="*/ 386 h 413"/>
                <a:gd name="T38" fmla="*/ 87 w 418"/>
                <a:gd name="T39" fmla="*/ 374 h 413"/>
                <a:gd name="T40" fmla="*/ 69 w 418"/>
                <a:gd name="T41" fmla="*/ 360 h 413"/>
                <a:gd name="T42" fmla="*/ 53 w 418"/>
                <a:gd name="T43" fmla="*/ 343 h 413"/>
                <a:gd name="T44" fmla="*/ 39 w 418"/>
                <a:gd name="T45" fmla="*/ 325 h 413"/>
                <a:gd name="T46" fmla="*/ 26 w 418"/>
                <a:gd name="T47" fmla="*/ 306 h 413"/>
                <a:gd name="T48" fmla="*/ 16 w 418"/>
                <a:gd name="T49" fmla="*/ 285 h 413"/>
                <a:gd name="T50" fmla="*/ 8 w 418"/>
                <a:gd name="T51" fmla="*/ 264 h 413"/>
                <a:gd name="T52" fmla="*/ 4 w 418"/>
                <a:gd name="T53" fmla="*/ 242 h 413"/>
                <a:gd name="T54" fmla="*/ 0 w 418"/>
                <a:gd name="T55" fmla="*/ 219 h 413"/>
                <a:gd name="T56" fmla="*/ 0 w 418"/>
                <a:gd name="T57" fmla="*/ 196 h 413"/>
                <a:gd name="T58" fmla="*/ 3 w 418"/>
                <a:gd name="T59" fmla="*/ 174 h 413"/>
                <a:gd name="T60" fmla="*/ 8 w 418"/>
                <a:gd name="T61" fmla="*/ 151 h 413"/>
                <a:gd name="T62" fmla="*/ 15 w 418"/>
                <a:gd name="T63" fmla="*/ 130 h 413"/>
                <a:gd name="T64" fmla="*/ 25 w 418"/>
                <a:gd name="T65" fmla="*/ 109 h 413"/>
                <a:gd name="T66" fmla="*/ 38 w 418"/>
                <a:gd name="T67" fmla="*/ 90 h 413"/>
                <a:gd name="T68" fmla="*/ 51 w 418"/>
                <a:gd name="T69" fmla="*/ 71 h 413"/>
                <a:gd name="T70" fmla="*/ 67 w 418"/>
                <a:gd name="T71" fmla="*/ 56 h 413"/>
                <a:gd name="T72" fmla="*/ 85 w 418"/>
                <a:gd name="T73" fmla="*/ 41 h 413"/>
                <a:gd name="T74" fmla="*/ 104 w 418"/>
                <a:gd name="T75" fmla="*/ 28 h 413"/>
                <a:gd name="T76" fmla="*/ 124 w 418"/>
                <a:gd name="T77" fmla="*/ 18 h 413"/>
                <a:gd name="T78" fmla="*/ 145 w 418"/>
                <a:gd name="T79" fmla="*/ 10 h 413"/>
                <a:gd name="T80" fmla="*/ 168 w 418"/>
                <a:gd name="T81" fmla="*/ 4 h 413"/>
                <a:gd name="T82" fmla="*/ 192 w 418"/>
                <a:gd name="T83" fmla="*/ 1 h 413"/>
                <a:gd name="T84" fmla="*/ 214 w 418"/>
                <a:gd name="T85" fmla="*/ 0 h 413"/>
                <a:gd name="T86" fmla="*/ 237 w 418"/>
                <a:gd name="T87" fmla="*/ 2 h 413"/>
                <a:gd name="T88" fmla="*/ 260 w 418"/>
                <a:gd name="T89" fmla="*/ 7 h 413"/>
                <a:gd name="T90" fmla="*/ 281 w 418"/>
                <a:gd name="T91" fmla="*/ 13 h 413"/>
                <a:gd name="T92" fmla="*/ 303 w 418"/>
                <a:gd name="T93" fmla="*/ 22 h 413"/>
                <a:gd name="T94" fmla="*/ 323 w 418"/>
                <a:gd name="T95" fmla="*/ 33 h 413"/>
                <a:gd name="T96" fmla="*/ 341 w 418"/>
                <a:gd name="T97" fmla="*/ 47 h 413"/>
                <a:gd name="T98" fmla="*/ 358 w 418"/>
                <a:gd name="T99" fmla="*/ 62 h 413"/>
                <a:gd name="T100" fmla="*/ 374 w 418"/>
                <a:gd name="T101" fmla="*/ 79 h 413"/>
                <a:gd name="T102" fmla="*/ 386 w 418"/>
                <a:gd name="T103" fmla="*/ 98 h 413"/>
                <a:gd name="T104" fmla="*/ 397 w 418"/>
                <a:gd name="T105" fmla="*/ 118 h 413"/>
                <a:gd name="T106" fmla="*/ 406 w 418"/>
                <a:gd name="T107" fmla="*/ 139 h 413"/>
                <a:gd name="T108" fmla="*/ 412 w 418"/>
                <a:gd name="T109" fmla="*/ 161 h 413"/>
                <a:gd name="T110" fmla="*/ 416 w 418"/>
                <a:gd name="T111" fmla="*/ 18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8" h="413">
                  <a:moveTo>
                    <a:pt x="418" y="207"/>
                  </a:moveTo>
                  <a:lnTo>
                    <a:pt x="418" y="209"/>
                  </a:lnTo>
                  <a:lnTo>
                    <a:pt x="418" y="212"/>
                  </a:lnTo>
                  <a:lnTo>
                    <a:pt x="418" y="214"/>
                  </a:lnTo>
                  <a:lnTo>
                    <a:pt x="418" y="217"/>
                  </a:lnTo>
                  <a:lnTo>
                    <a:pt x="418" y="219"/>
                  </a:lnTo>
                  <a:lnTo>
                    <a:pt x="416" y="222"/>
                  </a:lnTo>
                  <a:lnTo>
                    <a:pt x="416" y="224"/>
                  </a:lnTo>
                  <a:lnTo>
                    <a:pt x="416" y="227"/>
                  </a:lnTo>
                  <a:lnTo>
                    <a:pt x="416" y="229"/>
                  </a:lnTo>
                  <a:lnTo>
                    <a:pt x="416" y="232"/>
                  </a:lnTo>
                  <a:lnTo>
                    <a:pt x="415" y="234"/>
                  </a:lnTo>
                  <a:lnTo>
                    <a:pt x="415" y="237"/>
                  </a:lnTo>
                  <a:lnTo>
                    <a:pt x="415" y="239"/>
                  </a:lnTo>
                  <a:lnTo>
                    <a:pt x="414" y="242"/>
                  </a:lnTo>
                  <a:lnTo>
                    <a:pt x="414" y="244"/>
                  </a:lnTo>
                  <a:lnTo>
                    <a:pt x="413" y="247"/>
                  </a:lnTo>
                  <a:lnTo>
                    <a:pt x="413" y="249"/>
                  </a:lnTo>
                  <a:lnTo>
                    <a:pt x="412" y="252"/>
                  </a:lnTo>
                  <a:lnTo>
                    <a:pt x="412" y="254"/>
                  </a:lnTo>
                  <a:lnTo>
                    <a:pt x="411" y="257"/>
                  </a:lnTo>
                  <a:lnTo>
                    <a:pt x="411" y="259"/>
                  </a:lnTo>
                  <a:lnTo>
                    <a:pt x="410" y="262"/>
                  </a:lnTo>
                  <a:lnTo>
                    <a:pt x="410" y="264"/>
                  </a:lnTo>
                  <a:lnTo>
                    <a:pt x="409" y="266"/>
                  </a:lnTo>
                  <a:lnTo>
                    <a:pt x="407" y="269"/>
                  </a:lnTo>
                  <a:lnTo>
                    <a:pt x="407" y="272"/>
                  </a:lnTo>
                  <a:lnTo>
                    <a:pt x="406" y="274"/>
                  </a:lnTo>
                  <a:lnTo>
                    <a:pt x="405" y="276"/>
                  </a:lnTo>
                  <a:lnTo>
                    <a:pt x="404" y="278"/>
                  </a:lnTo>
                  <a:lnTo>
                    <a:pt x="404" y="281"/>
                  </a:lnTo>
                  <a:lnTo>
                    <a:pt x="403" y="283"/>
                  </a:lnTo>
                  <a:lnTo>
                    <a:pt x="402" y="285"/>
                  </a:lnTo>
                  <a:lnTo>
                    <a:pt x="401" y="288"/>
                  </a:lnTo>
                  <a:lnTo>
                    <a:pt x="400" y="291"/>
                  </a:lnTo>
                  <a:lnTo>
                    <a:pt x="398" y="293"/>
                  </a:lnTo>
                  <a:lnTo>
                    <a:pt x="397" y="295"/>
                  </a:lnTo>
                  <a:lnTo>
                    <a:pt x="396" y="297"/>
                  </a:lnTo>
                  <a:lnTo>
                    <a:pt x="395" y="299"/>
                  </a:lnTo>
                  <a:lnTo>
                    <a:pt x="394" y="302"/>
                  </a:lnTo>
                  <a:lnTo>
                    <a:pt x="393" y="304"/>
                  </a:lnTo>
                  <a:lnTo>
                    <a:pt x="392" y="306"/>
                  </a:lnTo>
                  <a:lnTo>
                    <a:pt x="391" y="308"/>
                  </a:lnTo>
                  <a:lnTo>
                    <a:pt x="389" y="311"/>
                  </a:lnTo>
                  <a:lnTo>
                    <a:pt x="388" y="313"/>
                  </a:lnTo>
                  <a:lnTo>
                    <a:pt x="386" y="315"/>
                  </a:lnTo>
                  <a:lnTo>
                    <a:pt x="385" y="317"/>
                  </a:lnTo>
                  <a:lnTo>
                    <a:pt x="384" y="320"/>
                  </a:lnTo>
                  <a:lnTo>
                    <a:pt x="383" y="322"/>
                  </a:lnTo>
                  <a:lnTo>
                    <a:pt x="380" y="323"/>
                  </a:lnTo>
                  <a:lnTo>
                    <a:pt x="379" y="325"/>
                  </a:lnTo>
                  <a:lnTo>
                    <a:pt x="378" y="327"/>
                  </a:lnTo>
                  <a:lnTo>
                    <a:pt x="376" y="330"/>
                  </a:lnTo>
                  <a:lnTo>
                    <a:pt x="375" y="332"/>
                  </a:lnTo>
                  <a:lnTo>
                    <a:pt x="374" y="334"/>
                  </a:lnTo>
                  <a:lnTo>
                    <a:pt x="371" y="335"/>
                  </a:lnTo>
                  <a:lnTo>
                    <a:pt x="370" y="337"/>
                  </a:lnTo>
                  <a:lnTo>
                    <a:pt x="368" y="340"/>
                  </a:lnTo>
                  <a:lnTo>
                    <a:pt x="367" y="342"/>
                  </a:lnTo>
                  <a:lnTo>
                    <a:pt x="365" y="343"/>
                  </a:lnTo>
                  <a:lnTo>
                    <a:pt x="364" y="345"/>
                  </a:lnTo>
                  <a:lnTo>
                    <a:pt x="361" y="347"/>
                  </a:lnTo>
                  <a:lnTo>
                    <a:pt x="360" y="348"/>
                  </a:lnTo>
                  <a:lnTo>
                    <a:pt x="358" y="351"/>
                  </a:lnTo>
                  <a:lnTo>
                    <a:pt x="357" y="353"/>
                  </a:lnTo>
                  <a:lnTo>
                    <a:pt x="355" y="354"/>
                  </a:lnTo>
                  <a:lnTo>
                    <a:pt x="352" y="356"/>
                  </a:lnTo>
                  <a:lnTo>
                    <a:pt x="351" y="357"/>
                  </a:lnTo>
                  <a:lnTo>
                    <a:pt x="349" y="360"/>
                  </a:lnTo>
                  <a:lnTo>
                    <a:pt x="347" y="361"/>
                  </a:lnTo>
                  <a:lnTo>
                    <a:pt x="346" y="363"/>
                  </a:lnTo>
                  <a:lnTo>
                    <a:pt x="343" y="364"/>
                  </a:lnTo>
                  <a:lnTo>
                    <a:pt x="341" y="366"/>
                  </a:lnTo>
                  <a:lnTo>
                    <a:pt x="339" y="367"/>
                  </a:lnTo>
                  <a:lnTo>
                    <a:pt x="338" y="370"/>
                  </a:lnTo>
                  <a:lnTo>
                    <a:pt x="335" y="371"/>
                  </a:lnTo>
                  <a:lnTo>
                    <a:pt x="333" y="372"/>
                  </a:lnTo>
                  <a:lnTo>
                    <a:pt x="331" y="374"/>
                  </a:lnTo>
                  <a:lnTo>
                    <a:pt x="329" y="375"/>
                  </a:lnTo>
                  <a:lnTo>
                    <a:pt x="326" y="376"/>
                  </a:lnTo>
                  <a:lnTo>
                    <a:pt x="325" y="379"/>
                  </a:lnTo>
                  <a:lnTo>
                    <a:pt x="323" y="380"/>
                  </a:lnTo>
                  <a:lnTo>
                    <a:pt x="321" y="381"/>
                  </a:lnTo>
                  <a:lnTo>
                    <a:pt x="319" y="382"/>
                  </a:lnTo>
                  <a:lnTo>
                    <a:pt x="316" y="384"/>
                  </a:lnTo>
                  <a:lnTo>
                    <a:pt x="314" y="385"/>
                  </a:lnTo>
                  <a:lnTo>
                    <a:pt x="312" y="386"/>
                  </a:lnTo>
                  <a:lnTo>
                    <a:pt x="310" y="387"/>
                  </a:lnTo>
                  <a:lnTo>
                    <a:pt x="307" y="389"/>
                  </a:lnTo>
                  <a:lnTo>
                    <a:pt x="305" y="390"/>
                  </a:lnTo>
                  <a:lnTo>
                    <a:pt x="303" y="391"/>
                  </a:lnTo>
                  <a:lnTo>
                    <a:pt x="301" y="392"/>
                  </a:lnTo>
                  <a:lnTo>
                    <a:pt x="298" y="393"/>
                  </a:lnTo>
                  <a:lnTo>
                    <a:pt x="296" y="394"/>
                  </a:lnTo>
                  <a:lnTo>
                    <a:pt x="294" y="395"/>
                  </a:lnTo>
                  <a:lnTo>
                    <a:pt x="292" y="396"/>
                  </a:lnTo>
                  <a:lnTo>
                    <a:pt x="288" y="397"/>
                  </a:lnTo>
                  <a:lnTo>
                    <a:pt x="286" y="399"/>
                  </a:lnTo>
                  <a:lnTo>
                    <a:pt x="284" y="400"/>
                  </a:lnTo>
                  <a:lnTo>
                    <a:pt x="281" y="400"/>
                  </a:lnTo>
                  <a:lnTo>
                    <a:pt x="279" y="401"/>
                  </a:lnTo>
                  <a:lnTo>
                    <a:pt x="277" y="402"/>
                  </a:lnTo>
                  <a:lnTo>
                    <a:pt x="275" y="403"/>
                  </a:lnTo>
                  <a:lnTo>
                    <a:pt x="272" y="403"/>
                  </a:lnTo>
                  <a:lnTo>
                    <a:pt x="269" y="404"/>
                  </a:lnTo>
                  <a:lnTo>
                    <a:pt x="267" y="405"/>
                  </a:lnTo>
                  <a:lnTo>
                    <a:pt x="265" y="405"/>
                  </a:lnTo>
                  <a:lnTo>
                    <a:pt x="262" y="406"/>
                  </a:lnTo>
                  <a:lnTo>
                    <a:pt x="260" y="406"/>
                  </a:lnTo>
                  <a:lnTo>
                    <a:pt x="257" y="407"/>
                  </a:lnTo>
                  <a:lnTo>
                    <a:pt x="255" y="407"/>
                  </a:lnTo>
                  <a:lnTo>
                    <a:pt x="252" y="409"/>
                  </a:lnTo>
                  <a:lnTo>
                    <a:pt x="250" y="409"/>
                  </a:lnTo>
                  <a:lnTo>
                    <a:pt x="247" y="410"/>
                  </a:lnTo>
                  <a:lnTo>
                    <a:pt x="244" y="410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37" y="411"/>
                  </a:lnTo>
                  <a:lnTo>
                    <a:pt x="234" y="412"/>
                  </a:lnTo>
                  <a:lnTo>
                    <a:pt x="232" y="412"/>
                  </a:lnTo>
                  <a:lnTo>
                    <a:pt x="230" y="412"/>
                  </a:lnTo>
                  <a:lnTo>
                    <a:pt x="226" y="412"/>
                  </a:lnTo>
                  <a:lnTo>
                    <a:pt x="224" y="412"/>
                  </a:lnTo>
                  <a:lnTo>
                    <a:pt x="222" y="413"/>
                  </a:lnTo>
                  <a:lnTo>
                    <a:pt x="220" y="413"/>
                  </a:lnTo>
                  <a:lnTo>
                    <a:pt x="216" y="413"/>
                  </a:lnTo>
                  <a:lnTo>
                    <a:pt x="214" y="413"/>
                  </a:lnTo>
                  <a:lnTo>
                    <a:pt x="212" y="413"/>
                  </a:lnTo>
                  <a:lnTo>
                    <a:pt x="208" y="413"/>
                  </a:lnTo>
                  <a:lnTo>
                    <a:pt x="206" y="413"/>
                  </a:lnTo>
                  <a:lnTo>
                    <a:pt x="204" y="413"/>
                  </a:lnTo>
                  <a:lnTo>
                    <a:pt x="202" y="413"/>
                  </a:lnTo>
                  <a:lnTo>
                    <a:pt x="198" y="413"/>
                  </a:lnTo>
                  <a:lnTo>
                    <a:pt x="196" y="413"/>
                  </a:lnTo>
                  <a:lnTo>
                    <a:pt x="194" y="412"/>
                  </a:lnTo>
                  <a:lnTo>
                    <a:pt x="192" y="412"/>
                  </a:lnTo>
                  <a:lnTo>
                    <a:pt x="188" y="412"/>
                  </a:lnTo>
                  <a:lnTo>
                    <a:pt x="186" y="412"/>
                  </a:lnTo>
                  <a:lnTo>
                    <a:pt x="184" y="412"/>
                  </a:lnTo>
                  <a:lnTo>
                    <a:pt x="181" y="411"/>
                  </a:lnTo>
                  <a:lnTo>
                    <a:pt x="178" y="411"/>
                  </a:lnTo>
                  <a:lnTo>
                    <a:pt x="176" y="411"/>
                  </a:lnTo>
                  <a:lnTo>
                    <a:pt x="174" y="410"/>
                  </a:lnTo>
                  <a:lnTo>
                    <a:pt x="171" y="410"/>
                  </a:lnTo>
                  <a:lnTo>
                    <a:pt x="168" y="409"/>
                  </a:lnTo>
                  <a:lnTo>
                    <a:pt x="166" y="409"/>
                  </a:lnTo>
                  <a:lnTo>
                    <a:pt x="163" y="407"/>
                  </a:lnTo>
                  <a:lnTo>
                    <a:pt x="161" y="407"/>
                  </a:lnTo>
                  <a:lnTo>
                    <a:pt x="158" y="406"/>
                  </a:lnTo>
                  <a:lnTo>
                    <a:pt x="156" y="406"/>
                  </a:lnTo>
                  <a:lnTo>
                    <a:pt x="153" y="405"/>
                  </a:lnTo>
                  <a:lnTo>
                    <a:pt x="151" y="405"/>
                  </a:lnTo>
                  <a:lnTo>
                    <a:pt x="149" y="404"/>
                  </a:lnTo>
                  <a:lnTo>
                    <a:pt x="145" y="403"/>
                  </a:lnTo>
                  <a:lnTo>
                    <a:pt x="143" y="403"/>
                  </a:lnTo>
                  <a:lnTo>
                    <a:pt x="141" y="402"/>
                  </a:lnTo>
                  <a:lnTo>
                    <a:pt x="139" y="401"/>
                  </a:lnTo>
                  <a:lnTo>
                    <a:pt x="136" y="400"/>
                  </a:lnTo>
                  <a:lnTo>
                    <a:pt x="134" y="400"/>
                  </a:lnTo>
                  <a:lnTo>
                    <a:pt x="132" y="399"/>
                  </a:lnTo>
                  <a:lnTo>
                    <a:pt x="130" y="397"/>
                  </a:lnTo>
                  <a:lnTo>
                    <a:pt x="126" y="396"/>
                  </a:lnTo>
                  <a:lnTo>
                    <a:pt x="124" y="395"/>
                  </a:lnTo>
                  <a:lnTo>
                    <a:pt x="122" y="394"/>
                  </a:lnTo>
                  <a:lnTo>
                    <a:pt x="120" y="393"/>
                  </a:lnTo>
                  <a:lnTo>
                    <a:pt x="117" y="392"/>
                  </a:lnTo>
                  <a:lnTo>
                    <a:pt x="115" y="391"/>
                  </a:lnTo>
                  <a:lnTo>
                    <a:pt x="113" y="390"/>
                  </a:lnTo>
                  <a:lnTo>
                    <a:pt x="111" y="389"/>
                  </a:lnTo>
                  <a:lnTo>
                    <a:pt x="108" y="387"/>
                  </a:lnTo>
                  <a:lnTo>
                    <a:pt x="106" y="386"/>
                  </a:lnTo>
                  <a:lnTo>
                    <a:pt x="104" y="385"/>
                  </a:lnTo>
                  <a:lnTo>
                    <a:pt x="102" y="384"/>
                  </a:lnTo>
                  <a:lnTo>
                    <a:pt x="99" y="382"/>
                  </a:lnTo>
                  <a:lnTo>
                    <a:pt x="97" y="381"/>
                  </a:lnTo>
                  <a:lnTo>
                    <a:pt x="95" y="380"/>
                  </a:lnTo>
                  <a:lnTo>
                    <a:pt x="93" y="379"/>
                  </a:lnTo>
                  <a:lnTo>
                    <a:pt x="92" y="376"/>
                  </a:lnTo>
                  <a:lnTo>
                    <a:pt x="89" y="375"/>
                  </a:lnTo>
                  <a:lnTo>
                    <a:pt x="87" y="374"/>
                  </a:lnTo>
                  <a:lnTo>
                    <a:pt x="85" y="372"/>
                  </a:lnTo>
                  <a:lnTo>
                    <a:pt x="83" y="371"/>
                  </a:lnTo>
                  <a:lnTo>
                    <a:pt x="80" y="370"/>
                  </a:lnTo>
                  <a:lnTo>
                    <a:pt x="79" y="367"/>
                  </a:lnTo>
                  <a:lnTo>
                    <a:pt x="77" y="366"/>
                  </a:lnTo>
                  <a:lnTo>
                    <a:pt x="75" y="364"/>
                  </a:lnTo>
                  <a:lnTo>
                    <a:pt x="72" y="363"/>
                  </a:lnTo>
                  <a:lnTo>
                    <a:pt x="71" y="361"/>
                  </a:lnTo>
                  <a:lnTo>
                    <a:pt x="69" y="360"/>
                  </a:lnTo>
                  <a:lnTo>
                    <a:pt x="67" y="357"/>
                  </a:lnTo>
                  <a:lnTo>
                    <a:pt x="66" y="356"/>
                  </a:lnTo>
                  <a:lnTo>
                    <a:pt x="63" y="354"/>
                  </a:lnTo>
                  <a:lnTo>
                    <a:pt x="61" y="353"/>
                  </a:lnTo>
                  <a:lnTo>
                    <a:pt x="60" y="351"/>
                  </a:lnTo>
                  <a:lnTo>
                    <a:pt x="58" y="348"/>
                  </a:lnTo>
                  <a:lnTo>
                    <a:pt x="57" y="347"/>
                  </a:lnTo>
                  <a:lnTo>
                    <a:pt x="54" y="345"/>
                  </a:lnTo>
                  <a:lnTo>
                    <a:pt x="53" y="343"/>
                  </a:lnTo>
                  <a:lnTo>
                    <a:pt x="51" y="342"/>
                  </a:lnTo>
                  <a:lnTo>
                    <a:pt x="50" y="340"/>
                  </a:lnTo>
                  <a:lnTo>
                    <a:pt x="48" y="337"/>
                  </a:lnTo>
                  <a:lnTo>
                    <a:pt x="47" y="335"/>
                  </a:lnTo>
                  <a:lnTo>
                    <a:pt x="44" y="334"/>
                  </a:lnTo>
                  <a:lnTo>
                    <a:pt x="43" y="332"/>
                  </a:lnTo>
                  <a:lnTo>
                    <a:pt x="42" y="330"/>
                  </a:lnTo>
                  <a:lnTo>
                    <a:pt x="40" y="327"/>
                  </a:lnTo>
                  <a:lnTo>
                    <a:pt x="39" y="325"/>
                  </a:lnTo>
                  <a:lnTo>
                    <a:pt x="38" y="323"/>
                  </a:lnTo>
                  <a:lnTo>
                    <a:pt x="35" y="322"/>
                  </a:lnTo>
                  <a:lnTo>
                    <a:pt x="34" y="320"/>
                  </a:lnTo>
                  <a:lnTo>
                    <a:pt x="33" y="317"/>
                  </a:lnTo>
                  <a:lnTo>
                    <a:pt x="32" y="315"/>
                  </a:lnTo>
                  <a:lnTo>
                    <a:pt x="30" y="313"/>
                  </a:lnTo>
                  <a:lnTo>
                    <a:pt x="29" y="311"/>
                  </a:lnTo>
                  <a:lnTo>
                    <a:pt x="27" y="308"/>
                  </a:lnTo>
                  <a:lnTo>
                    <a:pt x="26" y="306"/>
                  </a:lnTo>
                  <a:lnTo>
                    <a:pt x="25" y="304"/>
                  </a:lnTo>
                  <a:lnTo>
                    <a:pt x="24" y="302"/>
                  </a:lnTo>
                  <a:lnTo>
                    <a:pt x="23" y="299"/>
                  </a:lnTo>
                  <a:lnTo>
                    <a:pt x="22" y="297"/>
                  </a:lnTo>
                  <a:lnTo>
                    <a:pt x="21" y="295"/>
                  </a:lnTo>
                  <a:lnTo>
                    <a:pt x="20" y="293"/>
                  </a:lnTo>
                  <a:lnTo>
                    <a:pt x="18" y="291"/>
                  </a:lnTo>
                  <a:lnTo>
                    <a:pt x="17" y="288"/>
                  </a:lnTo>
                  <a:lnTo>
                    <a:pt x="16" y="285"/>
                  </a:lnTo>
                  <a:lnTo>
                    <a:pt x="15" y="283"/>
                  </a:lnTo>
                  <a:lnTo>
                    <a:pt x="14" y="281"/>
                  </a:lnTo>
                  <a:lnTo>
                    <a:pt x="14" y="278"/>
                  </a:lnTo>
                  <a:lnTo>
                    <a:pt x="13" y="276"/>
                  </a:lnTo>
                  <a:lnTo>
                    <a:pt x="12" y="274"/>
                  </a:lnTo>
                  <a:lnTo>
                    <a:pt x="11" y="272"/>
                  </a:lnTo>
                  <a:lnTo>
                    <a:pt x="11" y="269"/>
                  </a:lnTo>
                  <a:lnTo>
                    <a:pt x="9" y="266"/>
                  </a:lnTo>
                  <a:lnTo>
                    <a:pt x="8" y="264"/>
                  </a:lnTo>
                  <a:lnTo>
                    <a:pt x="8" y="262"/>
                  </a:lnTo>
                  <a:lnTo>
                    <a:pt x="7" y="259"/>
                  </a:lnTo>
                  <a:lnTo>
                    <a:pt x="7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5" y="249"/>
                  </a:lnTo>
                  <a:lnTo>
                    <a:pt x="5" y="247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3" y="239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2" y="232"/>
                  </a:lnTo>
                  <a:lnTo>
                    <a:pt x="2" y="229"/>
                  </a:lnTo>
                  <a:lnTo>
                    <a:pt x="2" y="227"/>
                  </a:lnTo>
                  <a:lnTo>
                    <a:pt x="2" y="224"/>
                  </a:lnTo>
                  <a:lnTo>
                    <a:pt x="2" y="222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4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2" y="192"/>
                  </a:lnTo>
                  <a:lnTo>
                    <a:pt x="2" y="189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2" y="181"/>
                  </a:lnTo>
                  <a:lnTo>
                    <a:pt x="3" y="179"/>
                  </a:lnTo>
                  <a:lnTo>
                    <a:pt x="3" y="176"/>
                  </a:lnTo>
                  <a:lnTo>
                    <a:pt x="3" y="174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5" y="166"/>
                  </a:lnTo>
                  <a:lnTo>
                    <a:pt x="5" y="164"/>
                  </a:lnTo>
                  <a:lnTo>
                    <a:pt x="6" y="161"/>
                  </a:lnTo>
                  <a:lnTo>
                    <a:pt x="6" y="159"/>
                  </a:lnTo>
                  <a:lnTo>
                    <a:pt x="7" y="156"/>
                  </a:lnTo>
                  <a:lnTo>
                    <a:pt x="7" y="154"/>
                  </a:lnTo>
                  <a:lnTo>
                    <a:pt x="8" y="151"/>
                  </a:lnTo>
                  <a:lnTo>
                    <a:pt x="8" y="149"/>
                  </a:lnTo>
                  <a:lnTo>
                    <a:pt x="9" y="147"/>
                  </a:lnTo>
                  <a:lnTo>
                    <a:pt x="11" y="144"/>
                  </a:lnTo>
                  <a:lnTo>
                    <a:pt x="11" y="141"/>
                  </a:lnTo>
                  <a:lnTo>
                    <a:pt x="12" y="139"/>
                  </a:lnTo>
                  <a:lnTo>
                    <a:pt x="13" y="137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5" y="130"/>
                  </a:lnTo>
                  <a:lnTo>
                    <a:pt x="16" y="128"/>
                  </a:lnTo>
                  <a:lnTo>
                    <a:pt x="17" y="125"/>
                  </a:lnTo>
                  <a:lnTo>
                    <a:pt x="18" y="122"/>
                  </a:lnTo>
                  <a:lnTo>
                    <a:pt x="20" y="120"/>
                  </a:lnTo>
                  <a:lnTo>
                    <a:pt x="21" y="118"/>
                  </a:lnTo>
                  <a:lnTo>
                    <a:pt x="22" y="116"/>
                  </a:lnTo>
                  <a:lnTo>
                    <a:pt x="23" y="114"/>
                  </a:lnTo>
                  <a:lnTo>
                    <a:pt x="24" y="111"/>
                  </a:lnTo>
                  <a:lnTo>
                    <a:pt x="25" y="109"/>
                  </a:lnTo>
                  <a:lnTo>
                    <a:pt x="26" y="107"/>
                  </a:lnTo>
                  <a:lnTo>
                    <a:pt x="27" y="105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2" y="98"/>
                  </a:lnTo>
                  <a:lnTo>
                    <a:pt x="33" y="96"/>
                  </a:lnTo>
                  <a:lnTo>
                    <a:pt x="34" y="94"/>
                  </a:lnTo>
                  <a:lnTo>
                    <a:pt x="35" y="91"/>
                  </a:lnTo>
                  <a:lnTo>
                    <a:pt x="38" y="90"/>
                  </a:lnTo>
                  <a:lnTo>
                    <a:pt x="39" y="88"/>
                  </a:lnTo>
                  <a:lnTo>
                    <a:pt x="40" y="86"/>
                  </a:lnTo>
                  <a:lnTo>
                    <a:pt x="42" y="84"/>
                  </a:lnTo>
                  <a:lnTo>
                    <a:pt x="43" y="81"/>
                  </a:lnTo>
                  <a:lnTo>
                    <a:pt x="44" y="79"/>
                  </a:lnTo>
                  <a:lnTo>
                    <a:pt x="47" y="78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1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2"/>
                  </a:lnTo>
                  <a:lnTo>
                    <a:pt x="61" y="60"/>
                  </a:lnTo>
                  <a:lnTo>
                    <a:pt x="63" y="59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9" y="53"/>
                  </a:lnTo>
                  <a:lnTo>
                    <a:pt x="71" y="52"/>
                  </a:lnTo>
                  <a:lnTo>
                    <a:pt x="72" y="50"/>
                  </a:lnTo>
                  <a:lnTo>
                    <a:pt x="75" y="49"/>
                  </a:lnTo>
                  <a:lnTo>
                    <a:pt x="77" y="47"/>
                  </a:lnTo>
                  <a:lnTo>
                    <a:pt x="79" y="46"/>
                  </a:lnTo>
                  <a:lnTo>
                    <a:pt x="80" y="43"/>
                  </a:lnTo>
                  <a:lnTo>
                    <a:pt x="83" y="42"/>
                  </a:lnTo>
                  <a:lnTo>
                    <a:pt x="85" y="41"/>
                  </a:lnTo>
                  <a:lnTo>
                    <a:pt x="87" y="39"/>
                  </a:lnTo>
                  <a:lnTo>
                    <a:pt x="89" y="38"/>
                  </a:lnTo>
                  <a:lnTo>
                    <a:pt x="92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7" y="32"/>
                  </a:lnTo>
                  <a:lnTo>
                    <a:pt x="99" y="31"/>
                  </a:lnTo>
                  <a:lnTo>
                    <a:pt x="102" y="29"/>
                  </a:lnTo>
                  <a:lnTo>
                    <a:pt x="104" y="28"/>
                  </a:lnTo>
                  <a:lnTo>
                    <a:pt x="106" y="27"/>
                  </a:lnTo>
                  <a:lnTo>
                    <a:pt x="108" y="26"/>
                  </a:lnTo>
                  <a:lnTo>
                    <a:pt x="111" y="25"/>
                  </a:lnTo>
                  <a:lnTo>
                    <a:pt x="113" y="23"/>
                  </a:lnTo>
                  <a:lnTo>
                    <a:pt x="115" y="22"/>
                  </a:lnTo>
                  <a:lnTo>
                    <a:pt x="117" y="21"/>
                  </a:lnTo>
                  <a:lnTo>
                    <a:pt x="120" y="20"/>
                  </a:lnTo>
                  <a:lnTo>
                    <a:pt x="122" y="19"/>
                  </a:lnTo>
                  <a:lnTo>
                    <a:pt x="124" y="18"/>
                  </a:lnTo>
                  <a:lnTo>
                    <a:pt x="126" y="17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4" y="13"/>
                  </a:lnTo>
                  <a:lnTo>
                    <a:pt x="136" y="13"/>
                  </a:lnTo>
                  <a:lnTo>
                    <a:pt x="139" y="12"/>
                  </a:lnTo>
                  <a:lnTo>
                    <a:pt x="141" y="11"/>
                  </a:lnTo>
                  <a:lnTo>
                    <a:pt x="143" y="10"/>
                  </a:lnTo>
                  <a:lnTo>
                    <a:pt x="145" y="10"/>
                  </a:lnTo>
                  <a:lnTo>
                    <a:pt x="149" y="9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6" y="7"/>
                  </a:lnTo>
                  <a:lnTo>
                    <a:pt x="158" y="7"/>
                  </a:lnTo>
                  <a:lnTo>
                    <a:pt x="161" y="6"/>
                  </a:lnTo>
                  <a:lnTo>
                    <a:pt x="163" y="6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4" y="3"/>
                  </a:lnTo>
                  <a:lnTo>
                    <a:pt x="176" y="2"/>
                  </a:lnTo>
                  <a:lnTo>
                    <a:pt x="178" y="2"/>
                  </a:lnTo>
                  <a:lnTo>
                    <a:pt x="181" y="2"/>
                  </a:lnTo>
                  <a:lnTo>
                    <a:pt x="184" y="1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2" y="1"/>
                  </a:lnTo>
                  <a:lnTo>
                    <a:pt x="194" y="1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1"/>
                  </a:lnTo>
                  <a:lnTo>
                    <a:pt x="226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4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2" y="2"/>
                  </a:lnTo>
                  <a:lnTo>
                    <a:pt x="244" y="3"/>
                  </a:lnTo>
                  <a:lnTo>
                    <a:pt x="247" y="3"/>
                  </a:lnTo>
                  <a:lnTo>
                    <a:pt x="250" y="4"/>
                  </a:lnTo>
                  <a:lnTo>
                    <a:pt x="252" y="4"/>
                  </a:lnTo>
                  <a:lnTo>
                    <a:pt x="255" y="6"/>
                  </a:lnTo>
                  <a:lnTo>
                    <a:pt x="257" y="6"/>
                  </a:lnTo>
                  <a:lnTo>
                    <a:pt x="260" y="7"/>
                  </a:lnTo>
                  <a:lnTo>
                    <a:pt x="262" y="7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9" y="9"/>
                  </a:lnTo>
                  <a:lnTo>
                    <a:pt x="272" y="10"/>
                  </a:lnTo>
                  <a:lnTo>
                    <a:pt x="275" y="10"/>
                  </a:lnTo>
                  <a:lnTo>
                    <a:pt x="277" y="11"/>
                  </a:lnTo>
                  <a:lnTo>
                    <a:pt x="279" y="12"/>
                  </a:lnTo>
                  <a:lnTo>
                    <a:pt x="281" y="13"/>
                  </a:lnTo>
                  <a:lnTo>
                    <a:pt x="284" y="13"/>
                  </a:lnTo>
                  <a:lnTo>
                    <a:pt x="286" y="14"/>
                  </a:lnTo>
                  <a:lnTo>
                    <a:pt x="288" y="16"/>
                  </a:lnTo>
                  <a:lnTo>
                    <a:pt x="292" y="17"/>
                  </a:lnTo>
                  <a:lnTo>
                    <a:pt x="294" y="18"/>
                  </a:lnTo>
                  <a:lnTo>
                    <a:pt x="296" y="19"/>
                  </a:lnTo>
                  <a:lnTo>
                    <a:pt x="298" y="20"/>
                  </a:lnTo>
                  <a:lnTo>
                    <a:pt x="301" y="21"/>
                  </a:lnTo>
                  <a:lnTo>
                    <a:pt x="303" y="22"/>
                  </a:lnTo>
                  <a:lnTo>
                    <a:pt x="305" y="23"/>
                  </a:lnTo>
                  <a:lnTo>
                    <a:pt x="307" y="25"/>
                  </a:lnTo>
                  <a:lnTo>
                    <a:pt x="310" y="26"/>
                  </a:lnTo>
                  <a:lnTo>
                    <a:pt x="312" y="27"/>
                  </a:lnTo>
                  <a:lnTo>
                    <a:pt x="314" y="28"/>
                  </a:lnTo>
                  <a:lnTo>
                    <a:pt x="316" y="29"/>
                  </a:lnTo>
                  <a:lnTo>
                    <a:pt x="319" y="31"/>
                  </a:lnTo>
                  <a:lnTo>
                    <a:pt x="321" y="32"/>
                  </a:lnTo>
                  <a:lnTo>
                    <a:pt x="323" y="33"/>
                  </a:lnTo>
                  <a:lnTo>
                    <a:pt x="325" y="35"/>
                  </a:lnTo>
                  <a:lnTo>
                    <a:pt x="326" y="37"/>
                  </a:lnTo>
                  <a:lnTo>
                    <a:pt x="329" y="38"/>
                  </a:lnTo>
                  <a:lnTo>
                    <a:pt x="331" y="39"/>
                  </a:lnTo>
                  <a:lnTo>
                    <a:pt x="333" y="41"/>
                  </a:lnTo>
                  <a:lnTo>
                    <a:pt x="335" y="42"/>
                  </a:lnTo>
                  <a:lnTo>
                    <a:pt x="338" y="43"/>
                  </a:lnTo>
                  <a:lnTo>
                    <a:pt x="339" y="46"/>
                  </a:lnTo>
                  <a:lnTo>
                    <a:pt x="341" y="47"/>
                  </a:lnTo>
                  <a:lnTo>
                    <a:pt x="343" y="49"/>
                  </a:lnTo>
                  <a:lnTo>
                    <a:pt x="346" y="50"/>
                  </a:lnTo>
                  <a:lnTo>
                    <a:pt x="347" y="52"/>
                  </a:lnTo>
                  <a:lnTo>
                    <a:pt x="349" y="53"/>
                  </a:lnTo>
                  <a:lnTo>
                    <a:pt x="351" y="56"/>
                  </a:lnTo>
                  <a:lnTo>
                    <a:pt x="352" y="57"/>
                  </a:lnTo>
                  <a:lnTo>
                    <a:pt x="355" y="59"/>
                  </a:lnTo>
                  <a:lnTo>
                    <a:pt x="357" y="60"/>
                  </a:lnTo>
                  <a:lnTo>
                    <a:pt x="358" y="62"/>
                  </a:lnTo>
                  <a:lnTo>
                    <a:pt x="360" y="65"/>
                  </a:lnTo>
                  <a:lnTo>
                    <a:pt x="361" y="66"/>
                  </a:lnTo>
                  <a:lnTo>
                    <a:pt x="364" y="68"/>
                  </a:lnTo>
                  <a:lnTo>
                    <a:pt x="365" y="70"/>
                  </a:lnTo>
                  <a:lnTo>
                    <a:pt x="367" y="71"/>
                  </a:lnTo>
                  <a:lnTo>
                    <a:pt x="368" y="74"/>
                  </a:lnTo>
                  <a:lnTo>
                    <a:pt x="370" y="76"/>
                  </a:lnTo>
                  <a:lnTo>
                    <a:pt x="371" y="78"/>
                  </a:lnTo>
                  <a:lnTo>
                    <a:pt x="374" y="79"/>
                  </a:lnTo>
                  <a:lnTo>
                    <a:pt x="375" y="81"/>
                  </a:lnTo>
                  <a:lnTo>
                    <a:pt x="376" y="84"/>
                  </a:lnTo>
                  <a:lnTo>
                    <a:pt x="378" y="86"/>
                  </a:lnTo>
                  <a:lnTo>
                    <a:pt x="379" y="88"/>
                  </a:lnTo>
                  <a:lnTo>
                    <a:pt x="380" y="90"/>
                  </a:lnTo>
                  <a:lnTo>
                    <a:pt x="383" y="91"/>
                  </a:lnTo>
                  <a:lnTo>
                    <a:pt x="384" y="94"/>
                  </a:lnTo>
                  <a:lnTo>
                    <a:pt x="385" y="96"/>
                  </a:lnTo>
                  <a:lnTo>
                    <a:pt x="386" y="98"/>
                  </a:lnTo>
                  <a:lnTo>
                    <a:pt x="388" y="100"/>
                  </a:lnTo>
                  <a:lnTo>
                    <a:pt x="389" y="102"/>
                  </a:lnTo>
                  <a:lnTo>
                    <a:pt x="391" y="105"/>
                  </a:lnTo>
                  <a:lnTo>
                    <a:pt x="392" y="107"/>
                  </a:lnTo>
                  <a:lnTo>
                    <a:pt x="393" y="109"/>
                  </a:lnTo>
                  <a:lnTo>
                    <a:pt x="394" y="111"/>
                  </a:lnTo>
                  <a:lnTo>
                    <a:pt x="395" y="114"/>
                  </a:lnTo>
                  <a:lnTo>
                    <a:pt x="396" y="116"/>
                  </a:lnTo>
                  <a:lnTo>
                    <a:pt x="397" y="118"/>
                  </a:lnTo>
                  <a:lnTo>
                    <a:pt x="398" y="120"/>
                  </a:lnTo>
                  <a:lnTo>
                    <a:pt x="400" y="122"/>
                  </a:lnTo>
                  <a:lnTo>
                    <a:pt x="401" y="125"/>
                  </a:lnTo>
                  <a:lnTo>
                    <a:pt x="402" y="128"/>
                  </a:lnTo>
                  <a:lnTo>
                    <a:pt x="403" y="130"/>
                  </a:lnTo>
                  <a:lnTo>
                    <a:pt x="404" y="133"/>
                  </a:lnTo>
                  <a:lnTo>
                    <a:pt x="404" y="135"/>
                  </a:lnTo>
                  <a:lnTo>
                    <a:pt x="405" y="137"/>
                  </a:lnTo>
                  <a:lnTo>
                    <a:pt x="406" y="139"/>
                  </a:lnTo>
                  <a:lnTo>
                    <a:pt x="407" y="141"/>
                  </a:lnTo>
                  <a:lnTo>
                    <a:pt x="407" y="144"/>
                  </a:lnTo>
                  <a:lnTo>
                    <a:pt x="409" y="147"/>
                  </a:lnTo>
                  <a:lnTo>
                    <a:pt x="410" y="149"/>
                  </a:lnTo>
                  <a:lnTo>
                    <a:pt x="410" y="151"/>
                  </a:lnTo>
                  <a:lnTo>
                    <a:pt x="411" y="154"/>
                  </a:lnTo>
                  <a:lnTo>
                    <a:pt x="411" y="156"/>
                  </a:lnTo>
                  <a:lnTo>
                    <a:pt x="412" y="159"/>
                  </a:lnTo>
                  <a:lnTo>
                    <a:pt x="412" y="161"/>
                  </a:lnTo>
                  <a:lnTo>
                    <a:pt x="413" y="164"/>
                  </a:lnTo>
                  <a:lnTo>
                    <a:pt x="413" y="166"/>
                  </a:lnTo>
                  <a:lnTo>
                    <a:pt x="414" y="169"/>
                  </a:lnTo>
                  <a:lnTo>
                    <a:pt x="414" y="171"/>
                  </a:lnTo>
                  <a:lnTo>
                    <a:pt x="415" y="174"/>
                  </a:lnTo>
                  <a:lnTo>
                    <a:pt x="415" y="176"/>
                  </a:lnTo>
                  <a:lnTo>
                    <a:pt x="415" y="179"/>
                  </a:lnTo>
                  <a:lnTo>
                    <a:pt x="416" y="181"/>
                  </a:lnTo>
                  <a:lnTo>
                    <a:pt x="416" y="184"/>
                  </a:lnTo>
                  <a:lnTo>
                    <a:pt x="416" y="186"/>
                  </a:lnTo>
                  <a:lnTo>
                    <a:pt x="416" y="189"/>
                  </a:lnTo>
                  <a:lnTo>
                    <a:pt x="416" y="192"/>
                  </a:lnTo>
                  <a:lnTo>
                    <a:pt x="418" y="194"/>
                  </a:lnTo>
                  <a:lnTo>
                    <a:pt x="418" y="196"/>
                  </a:lnTo>
                  <a:lnTo>
                    <a:pt x="418" y="199"/>
                  </a:lnTo>
                  <a:lnTo>
                    <a:pt x="418" y="202"/>
                  </a:lnTo>
                  <a:lnTo>
                    <a:pt x="418" y="2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6" name="Oval 1360"/>
            <p:cNvSpPr>
              <a:spLocks noChangeArrowheads="1"/>
            </p:cNvSpPr>
            <p:nvPr/>
          </p:nvSpPr>
          <p:spPr bwMode="auto">
            <a:xfrm>
              <a:off x="3053080" y="4925695"/>
              <a:ext cx="111125" cy="10985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77" name="Freeform 1361"/>
            <p:cNvSpPr>
              <a:spLocks/>
            </p:cNvSpPr>
            <p:nvPr/>
          </p:nvSpPr>
          <p:spPr bwMode="auto">
            <a:xfrm>
              <a:off x="3349625" y="4979670"/>
              <a:ext cx="113030" cy="111125"/>
            </a:xfrm>
            <a:custGeom>
              <a:avLst/>
              <a:gdLst>
                <a:gd name="T0" fmla="*/ 421 w 422"/>
                <a:gd name="T1" fmla="*/ 229 h 419"/>
                <a:gd name="T2" fmla="*/ 418 w 422"/>
                <a:gd name="T3" fmla="*/ 253 h 419"/>
                <a:gd name="T4" fmla="*/ 412 w 422"/>
                <a:gd name="T5" fmla="*/ 275 h 419"/>
                <a:gd name="T6" fmla="*/ 403 w 422"/>
                <a:gd name="T7" fmla="*/ 296 h 419"/>
                <a:gd name="T8" fmla="*/ 392 w 422"/>
                <a:gd name="T9" fmla="*/ 317 h 419"/>
                <a:gd name="T10" fmla="*/ 380 w 422"/>
                <a:gd name="T11" fmla="*/ 336 h 419"/>
                <a:gd name="T12" fmla="*/ 364 w 422"/>
                <a:gd name="T13" fmla="*/ 354 h 419"/>
                <a:gd name="T14" fmla="*/ 347 w 422"/>
                <a:gd name="T15" fmla="*/ 370 h 419"/>
                <a:gd name="T16" fmla="*/ 328 w 422"/>
                <a:gd name="T17" fmla="*/ 383 h 419"/>
                <a:gd name="T18" fmla="*/ 309 w 422"/>
                <a:gd name="T19" fmla="*/ 395 h 419"/>
                <a:gd name="T20" fmla="*/ 287 w 422"/>
                <a:gd name="T21" fmla="*/ 404 h 419"/>
                <a:gd name="T22" fmla="*/ 265 w 422"/>
                <a:gd name="T23" fmla="*/ 412 h 419"/>
                <a:gd name="T24" fmla="*/ 242 w 422"/>
                <a:gd name="T25" fmla="*/ 416 h 419"/>
                <a:gd name="T26" fmla="*/ 219 w 422"/>
                <a:gd name="T27" fmla="*/ 419 h 419"/>
                <a:gd name="T28" fmla="*/ 195 w 422"/>
                <a:gd name="T29" fmla="*/ 417 h 419"/>
                <a:gd name="T30" fmla="*/ 173 w 422"/>
                <a:gd name="T31" fmla="*/ 415 h 419"/>
                <a:gd name="T32" fmla="*/ 149 w 422"/>
                <a:gd name="T33" fmla="*/ 410 h 419"/>
                <a:gd name="T34" fmla="*/ 128 w 422"/>
                <a:gd name="T35" fmla="*/ 402 h 419"/>
                <a:gd name="T36" fmla="*/ 106 w 422"/>
                <a:gd name="T37" fmla="*/ 392 h 419"/>
                <a:gd name="T38" fmla="*/ 87 w 422"/>
                <a:gd name="T39" fmla="*/ 378 h 419"/>
                <a:gd name="T40" fmla="*/ 69 w 422"/>
                <a:gd name="T41" fmla="*/ 364 h 419"/>
                <a:gd name="T42" fmla="*/ 52 w 422"/>
                <a:gd name="T43" fmla="*/ 348 h 419"/>
                <a:gd name="T44" fmla="*/ 38 w 422"/>
                <a:gd name="T45" fmla="*/ 330 h 419"/>
                <a:gd name="T46" fmla="*/ 25 w 422"/>
                <a:gd name="T47" fmla="*/ 311 h 419"/>
                <a:gd name="T48" fmla="*/ 15 w 422"/>
                <a:gd name="T49" fmla="*/ 289 h 419"/>
                <a:gd name="T50" fmla="*/ 7 w 422"/>
                <a:gd name="T51" fmla="*/ 267 h 419"/>
                <a:gd name="T52" fmla="*/ 3 w 422"/>
                <a:gd name="T53" fmla="*/ 245 h 419"/>
                <a:gd name="T54" fmla="*/ 0 w 422"/>
                <a:gd name="T55" fmla="*/ 223 h 419"/>
                <a:gd name="T56" fmla="*/ 0 w 422"/>
                <a:gd name="T57" fmla="*/ 199 h 419"/>
                <a:gd name="T58" fmla="*/ 2 w 422"/>
                <a:gd name="T59" fmla="*/ 176 h 419"/>
                <a:gd name="T60" fmla="*/ 7 w 422"/>
                <a:gd name="T61" fmla="*/ 154 h 419"/>
                <a:gd name="T62" fmla="*/ 14 w 422"/>
                <a:gd name="T63" fmla="*/ 131 h 419"/>
                <a:gd name="T64" fmla="*/ 24 w 422"/>
                <a:gd name="T65" fmla="*/ 110 h 419"/>
                <a:gd name="T66" fmla="*/ 37 w 422"/>
                <a:gd name="T67" fmla="*/ 91 h 419"/>
                <a:gd name="T68" fmla="*/ 51 w 422"/>
                <a:gd name="T69" fmla="*/ 72 h 419"/>
                <a:gd name="T70" fmla="*/ 67 w 422"/>
                <a:gd name="T71" fmla="*/ 56 h 419"/>
                <a:gd name="T72" fmla="*/ 85 w 422"/>
                <a:gd name="T73" fmla="*/ 41 h 419"/>
                <a:gd name="T74" fmla="*/ 104 w 422"/>
                <a:gd name="T75" fmla="*/ 29 h 419"/>
                <a:gd name="T76" fmla="*/ 125 w 422"/>
                <a:gd name="T77" fmla="*/ 18 h 419"/>
                <a:gd name="T78" fmla="*/ 147 w 422"/>
                <a:gd name="T79" fmla="*/ 10 h 419"/>
                <a:gd name="T80" fmla="*/ 169 w 422"/>
                <a:gd name="T81" fmla="*/ 4 h 419"/>
                <a:gd name="T82" fmla="*/ 193 w 422"/>
                <a:gd name="T83" fmla="*/ 1 h 419"/>
                <a:gd name="T84" fmla="*/ 216 w 422"/>
                <a:gd name="T85" fmla="*/ 0 h 419"/>
                <a:gd name="T86" fmla="*/ 239 w 422"/>
                <a:gd name="T87" fmla="*/ 2 h 419"/>
                <a:gd name="T88" fmla="*/ 263 w 422"/>
                <a:gd name="T89" fmla="*/ 7 h 419"/>
                <a:gd name="T90" fmla="*/ 285 w 422"/>
                <a:gd name="T91" fmla="*/ 13 h 419"/>
                <a:gd name="T92" fmla="*/ 306 w 422"/>
                <a:gd name="T93" fmla="*/ 22 h 419"/>
                <a:gd name="T94" fmla="*/ 327 w 422"/>
                <a:gd name="T95" fmla="*/ 33 h 419"/>
                <a:gd name="T96" fmla="*/ 345 w 422"/>
                <a:gd name="T97" fmla="*/ 48 h 419"/>
                <a:gd name="T98" fmla="*/ 363 w 422"/>
                <a:gd name="T99" fmla="*/ 63 h 419"/>
                <a:gd name="T100" fmla="*/ 377 w 422"/>
                <a:gd name="T101" fmla="*/ 80 h 419"/>
                <a:gd name="T102" fmla="*/ 391 w 422"/>
                <a:gd name="T103" fmla="*/ 99 h 419"/>
                <a:gd name="T104" fmla="*/ 402 w 422"/>
                <a:gd name="T105" fmla="*/ 120 h 419"/>
                <a:gd name="T106" fmla="*/ 411 w 422"/>
                <a:gd name="T107" fmla="*/ 141 h 419"/>
                <a:gd name="T108" fmla="*/ 417 w 422"/>
                <a:gd name="T109" fmla="*/ 164 h 419"/>
                <a:gd name="T110" fmla="*/ 421 w 422"/>
                <a:gd name="T111" fmla="*/ 18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2" h="419">
                  <a:moveTo>
                    <a:pt x="422" y="209"/>
                  </a:moveTo>
                  <a:lnTo>
                    <a:pt x="422" y="212"/>
                  </a:lnTo>
                  <a:lnTo>
                    <a:pt x="422" y="215"/>
                  </a:lnTo>
                  <a:lnTo>
                    <a:pt x="422" y="217"/>
                  </a:lnTo>
                  <a:lnTo>
                    <a:pt x="422" y="219"/>
                  </a:lnTo>
                  <a:lnTo>
                    <a:pt x="422" y="223"/>
                  </a:lnTo>
                  <a:lnTo>
                    <a:pt x="421" y="225"/>
                  </a:lnTo>
                  <a:lnTo>
                    <a:pt x="421" y="227"/>
                  </a:lnTo>
                  <a:lnTo>
                    <a:pt x="421" y="229"/>
                  </a:lnTo>
                  <a:lnTo>
                    <a:pt x="421" y="233"/>
                  </a:lnTo>
                  <a:lnTo>
                    <a:pt x="421" y="235"/>
                  </a:lnTo>
                  <a:lnTo>
                    <a:pt x="420" y="237"/>
                  </a:lnTo>
                  <a:lnTo>
                    <a:pt x="420" y="240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7"/>
                  </a:lnTo>
                  <a:lnTo>
                    <a:pt x="418" y="250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7"/>
                  </a:lnTo>
                  <a:lnTo>
                    <a:pt x="415" y="260"/>
                  </a:lnTo>
                  <a:lnTo>
                    <a:pt x="415" y="263"/>
                  </a:lnTo>
                  <a:lnTo>
                    <a:pt x="414" y="265"/>
                  </a:lnTo>
                  <a:lnTo>
                    <a:pt x="414" y="267"/>
                  </a:lnTo>
                  <a:lnTo>
                    <a:pt x="413" y="271"/>
                  </a:lnTo>
                  <a:lnTo>
                    <a:pt x="412" y="273"/>
                  </a:lnTo>
                  <a:lnTo>
                    <a:pt x="412" y="275"/>
                  </a:lnTo>
                  <a:lnTo>
                    <a:pt x="411" y="277"/>
                  </a:lnTo>
                  <a:lnTo>
                    <a:pt x="410" y="279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06" y="289"/>
                  </a:lnTo>
                  <a:lnTo>
                    <a:pt x="405" y="292"/>
                  </a:lnTo>
                  <a:lnTo>
                    <a:pt x="404" y="294"/>
                  </a:lnTo>
                  <a:lnTo>
                    <a:pt x="403" y="296"/>
                  </a:lnTo>
                  <a:lnTo>
                    <a:pt x="402" y="298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6"/>
                  </a:lnTo>
                  <a:lnTo>
                    <a:pt x="397" y="308"/>
                  </a:lnTo>
                  <a:lnTo>
                    <a:pt x="396" y="311"/>
                  </a:lnTo>
                  <a:lnTo>
                    <a:pt x="395" y="313"/>
                  </a:lnTo>
                  <a:lnTo>
                    <a:pt x="393" y="315"/>
                  </a:lnTo>
                  <a:lnTo>
                    <a:pt x="392" y="317"/>
                  </a:lnTo>
                  <a:lnTo>
                    <a:pt x="391" y="319"/>
                  </a:lnTo>
                  <a:lnTo>
                    <a:pt x="390" y="322"/>
                  </a:lnTo>
                  <a:lnTo>
                    <a:pt x="388" y="324"/>
                  </a:lnTo>
                  <a:lnTo>
                    <a:pt x="386" y="325"/>
                  </a:lnTo>
                  <a:lnTo>
                    <a:pt x="385" y="327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6"/>
                  </a:lnTo>
                  <a:lnTo>
                    <a:pt x="377" y="338"/>
                  </a:lnTo>
                  <a:lnTo>
                    <a:pt x="376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6"/>
                  </a:lnTo>
                  <a:lnTo>
                    <a:pt x="369" y="348"/>
                  </a:lnTo>
                  <a:lnTo>
                    <a:pt x="367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5"/>
                  </a:lnTo>
                  <a:lnTo>
                    <a:pt x="360" y="357"/>
                  </a:lnTo>
                  <a:lnTo>
                    <a:pt x="358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1" y="366"/>
                  </a:lnTo>
                  <a:lnTo>
                    <a:pt x="349" y="367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2" y="373"/>
                  </a:lnTo>
                  <a:lnTo>
                    <a:pt x="341" y="374"/>
                  </a:lnTo>
                  <a:lnTo>
                    <a:pt x="339" y="376"/>
                  </a:lnTo>
                  <a:lnTo>
                    <a:pt x="337" y="377"/>
                  </a:lnTo>
                  <a:lnTo>
                    <a:pt x="335" y="378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5"/>
                  </a:lnTo>
                  <a:lnTo>
                    <a:pt x="324" y="386"/>
                  </a:lnTo>
                  <a:lnTo>
                    <a:pt x="322" y="387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5" y="392"/>
                  </a:lnTo>
                  <a:lnTo>
                    <a:pt x="313" y="393"/>
                  </a:lnTo>
                  <a:lnTo>
                    <a:pt x="311" y="394"/>
                  </a:lnTo>
                  <a:lnTo>
                    <a:pt x="309" y="395"/>
                  </a:lnTo>
                  <a:lnTo>
                    <a:pt x="306" y="396"/>
                  </a:lnTo>
                  <a:lnTo>
                    <a:pt x="303" y="397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6" y="401"/>
                  </a:lnTo>
                  <a:lnTo>
                    <a:pt x="294" y="402"/>
                  </a:lnTo>
                  <a:lnTo>
                    <a:pt x="292" y="403"/>
                  </a:lnTo>
                  <a:lnTo>
                    <a:pt x="290" y="404"/>
                  </a:lnTo>
                  <a:lnTo>
                    <a:pt x="287" y="404"/>
                  </a:lnTo>
                  <a:lnTo>
                    <a:pt x="285" y="405"/>
                  </a:lnTo>
                  <a:lnTo>
                    <a:pt x="282" y="406"/>
                  </a:lnTo>
                  <a:lnTo>
                    <a:pt x="279" y="407"/>
                  </a:lnTo>
                  <a:lnTo>
                    <a:pt x="277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69" y="411"/>
                  </a:lnTo>
                  <a:lnTo>
                    <a:pt x="267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59" y="413"/>
                  </a:lnTo>
                  <a:lnTo>
                    <a:pt x="257" y="413"/>
                  </a:lnTo>
                  <a:lnTo>
                    <a:pt x="255" y="414"/>
                  </a:lnTo>
                  <a:lnTo>
                    <a:pt x="252" y="414"/>
                  </a:lnTo>
                  <a:lnTo>
                    <a:pt x="249" y="415"/>
                  </a:lnTo>
                  <a:lnTo>
                    <a:pt x="247" y="415"/>
                  </a:lnTo>
                  <a:lnTo>
                    <a:pt x="245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7" y="417"/>
                  </a:lnTo>
                  <a:lnTo>
                    <a:pt x="234" y="417"/>
                  </a:lnTo>
                  <a:lnTo>
                    <a:pt x="231" y="417"/>
                  </a:lnTo>
                  <a:lnTo>
                    <a:pt x="229" y="417"/>
                  </a:lnTo>
                  <a:lnTo>
                    <a:pt x="227" y="417"/>
                  </a:lnTo>
                  <a:lnTo>
                    <a:pt x="224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6" y="419"/>
                  </a:lnTo>
                  <a:lnTo>
                    <a:pt x="213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5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7" y="419"/>
                  </a:lnTo>
                  <a:lnTo>
                    <a:pt x="195" y="417"/>
                  </a:lnTo>
                  <a:lnTo>
                    <a:pt x="193" y="417"/>
                  </a:lnTo>
                  <a:lnTo>
                    <a:pt x="191" y="417"/>
                  </a:lnTo>
                  <a:lnTo>
                    <a:pt x="187" y="417"/>
                  </a:lnTo>
                  <a:lnTo>
                    <a:pt x="185" y="417"/>
                  </a:lnTo>
                  <a:lnTo>
                    <a:pt x="183" y="416"/>
                  </a:lnTo>
                  <a:lnTo>
                    <a:pt x="179" y="416"/>
                  </a:lnTo>
                  <a:lnTo>
                    <a:pt x="177" y="416"/>
                  </a:lnTo>
                  <a:lnTo>
                    <a:pt x="175" y="415"/>
                  </a:lnTo>
                  <a:lnTo>
                    <a:pt x="173" y="415"/>
                  </a:lnTo>
                  <a:lnTo>
                    <a:pt x="169" y="414"/>
                  </a:lnTo>
                  <a:lnTo>
                    <a:pt x="167" y="414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59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2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2" y="407"/>
                  </a:lnTo>
                  <a:lnTo>
                    <a:pt x="140" y="406"/>
                  </a:lnTo>
                  <a:lnTo>
                    <a:pt x="137" y="405"/>
                  </a:lnTo>
                  <a:lnTo>
                    <a:pt x="134" y="404"/>
                  </a:lnTo>
                  <a:lnTo>
                    <a:pt x="132" y="404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5" y="401"/>
                  </a:lnTo>
                  <a:lnTo>
                    <a:pt x="123" y="400"/>
                  </a:lnTo>
                  <a:lnTo>
                    <a:pt x="121" y="399"/>
                  </a:lnTo>
                  <a:lnTo>
                    <a:pt x="119" y="397"/>
                  </a:lnTo>
                  <a:lnTo>
                    <a:pt x="115" y="396"/>
                  </a:lnTo>
                  <a:lnTo>
                    <a:pt x="113" y="395"/>
                  </a:lnTo>
                  <a:lnTo>
                    <a:pt x="111" y="394"/>
                  </a:lnTo>
                  <a:lnTo>
                    <a:pt x="109" y="393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02" y="389"/>
                  </a:lnTo>
                  <a:lnTo>
                    <a:pt x="100" y="387"/>
                  </a:lnTo>
                  <a:lnTo>
                    <a:pt x="97" y="386"/>
                  </a:lnTo>
                  <a:lnTo>
                    <a:pt x="95" y="385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89" y="381"/>
                  </a:lnTo>
                  <a:lnTo>
                    <a:pt x="87" y="378"/>
                  </a:lnTo>
                  <a:lnTo>
                    <a:pt x="85" y="377"/>
                  </a:lnTo>
                  <a:lnTo>
                    <a:pt x="83" y="376"/>
                  </a:lnTo>
                  <a:lnTo>
                    <a:pt x="80" y="374"/>
                  </a:lnTo>
                  <a:lnTo>
                    <a:pt x="79" y="373"/>
                  </a:lnTo>
                  <a:lnTo>
                    <a:pt x="77" y="371"/>
                  </a:lnTo>
                  <a:lnTo>
                    <a:pt x="75" y="370"/>
                  </a:lnTo>
                  <a:lnTo>
                    <a:pt x="73" y="367"/>
                  </a:lnTo>
                  <a:lnTo>
                    <a:pt x="70" y="366"/>
                  </a:lnTo>
                  <a:lnTo>
                    <a:pt x="69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1" y="357"/>
                  </a:lnTo>
                  <a:lnTo>
                    <a:pt x="59" y="355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2" y="348"/>
                  </a:lnTo>
                  <a:lnTo>
                    <a:pt x="51" y="346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4" y="338"/>
                  </a:lnTo>
                  <a:lnTo>
                    <a:pt x="42" y="336"/>
                  </a:lnTo>
                  <a:lnTo>
                    <a:pt x="41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7"/>
                  </a:lnTo>
                  <a:lnTo>
                    <a:pt x="35" y="325"/>
                  </a:lnTo>
                  <a:lnTo>
                    <a:pt x="33" y="324"/>
                  </a:lnTo>
                  <a:lnTo>
                    <a:pt x="32" y="322"/>
                  </a:lnTo>
                  <a:lnTo>
                    <a:pt x="31" y="319"/>
                  </a:lnTo>
                  <a:lnTo>
                    <a:pt x="30" y="317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5" y="311"/>
                  </a:lnTo>
                  <a:lnTo>
                    <a:pt x="24" y="308"/>
                  </a:lnTo>
                  <a:lnTo>
                    <a:pt x="23" y="306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8"/>
                  </a:lnTo>
                  <a:lnTo>
                    <a:pt x="19" y="296"/>
                  </a:lnTo>
                  <a:lnTo>
                    <a:pt x="18" y="294"/>
                  </a:lnTo>
                  <a:lnTo>
                    <a:pt x="16" y="292"/>
                  </a:lnTo>
                  <a:lnTo>
                    <a:pt x="15" y="289"/>
                  </a:lnTo>
                  <a:lnTo>
                    <a:pt x="14" y="287"/>
                  </a:lnTo>
                  <a:lnTo>
                    <a:pt x="14" y="285"/>
                  </a:lnTo>
                  <a:lnTo>
                    <a:pt x="13" y="283"/>
                  </a:lnTo>
                  <a:lnTo>
                    <a:pt x="12" y="279"/>
                  </a:lnTo>
                  <a:lnTo>
                    <a:pt x="11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7" y="267"/>
                  </a:lnTo>
                  <a:lnTo>
                    <a:pt x="7" y="265"/>
                  </a:lnTo>
                  <a:lnTo>
                    <a:pt x="6" y="263"/>
                  </a:lnTo>
                  <a:lnTo>
                    <a:pt x="6" y="260"/>
                  </a:lnTo>
                  <a:lnTo>
                    <a:pt x="5" y="257"/>
                  </a:lnTo>
                  <a:lnTo>
                    <a:pt x="5" y="255"/>
                  </a:lnTo>
                  <a:lnTo>
                    <a:pt x="4" y="253"/>
                  </a:lnTo>
                  <a:lnTo>
                    <a:pt x="4" y="250"/>
                  </a:lnTo>
                  <a:lnTo>
                    <a:pt x="3" y="247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0"/>
                  </a:lnTo>
                  <a:lnTo>
                    <a:pt x="2" y="237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1"/>
                  </a:lnTo>
                  <a:lnTo>
                    <a:pt x="4" y="168"/>
                  </a:lnTo>
                  <a:lnTo>
                    <a:pt x="4" y="166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7" y="154"/>
                  </a:lnTo>
                  <a:lnTo>
                    <a:pt x="7" y="151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1"/>
                  </a:lnTo>
                  <a:lnTo>
                    <a:pt x="12" y="139"/>
                  </a:lnTo>
                  <a:lnTo>
                    <a:pt x="13" y="136"/>
                  </a:lnTo>
                  <a:lnTo>
                    <a:pt x="14" y="134"/>
                  </a:lnTo>
                  <a:lnTo>
                    <a:pt x="14" y="131"/>
                  </a:lnTo>
                  <a:lnTo>
                    <a:pt x="15" y="129"/>
                  </a:lnTo>
                  <a:lnTo>
                    <a:pt x="16" y="127"/>
                  </a:lnTo>
                  <a:lnTo>
                    <a:pt x="18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3" y="112"/>
                  </a:lnTo>
                  <a:lnTo>
                    <a:pt x="24" y="110"/>
                  </a:lnTo>
                  <a:lnTo>
                    <a:pt x="25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1"/>
                  </a:lnTo>
                  <a:lnTo>
                    <a:pt x="31" y="99"/>
                  </a:lnTo>
                  <a:lnTo>
                    <a:pt x="32" y="97"/>
                  </a:lnTo>
                  <a:lnTo>
                    <a:pt x="33" y="95"/>
                  </a:lnTo>
                  <a:lnTo>
                    <a:pt x="35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2" y="82"/>
                  </a:lnTo>
                  <a:lnTo>
                    <a:pt x="44" y="80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59" y="63"/>
                  </a:lnTo>
                  <a:lnTo>
                    <a:pt x="61" y="61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69" y="55"/>
                  </a:lnTo>
                  <a:lnTo>
                    <a:pt x="70" y="52"/>
                  </a:lnTo>
                  <a:lnTo>
                    <a:pt x="73" y="51"/>
                  </a:lnTo>
                  <a:lnTo>
                    <a:pt x="75" y="49"/>
                  </a:lnTo>
                  <a:lnTo>
                    <a:pt x="77" y="48"/>
                  </a:lnTo>
                  <a:lnTo>
                    <a:pt x="79" y="46"/>
                  </a:lnTo>
                  <a:lnTo>
                    <a:pt x="80" y="45"/>
                  </a:lnTo>
                  <a:lnTo>
                    <a:pt x="83" y="42"/>
                  </a:lnTo>
                  <a:lnTo>
                    <a:pt x="85" y="41"/>
                  </a:lnTo>
                  <a:lnTo>
                    <a:pt x="87" y="40"/>
                  </a:lnTo>
                  <a:lnTo>
                    <a:pt x="89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5" y="33"/>
                  </a:lnTo>
                  <a:lnTo>
                    <a:pt x="97" y="32"/>
                  </a:lnTo>
                  <a:lnTo>
                    <a:pt x="100" y="31"/>
                  </a:lnTo>
                  <a:lnTo>
                    <a:pt x="102" y="30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9" y="26"/>
                  </a:lnTo>
                  <a:lnTo>
                    <a:pt x="111" y="24"/>
                  </a:lnTo>
                  <a:lnTo>
                    <a:pt x="113" y="23"/>
                  </a:lnTo>
                  <a:lnTo>
                    <a:pt x="115" y="22"/>
                  </a:lnTo>
                  <a:lnTo>
                    <a:pt x="119" y="21"/>
                  </a:lnTo>
                  <a:lnTo>
                    <a:pt x="121" y="20"/>
                  </a:lnTo>
                  <a:lnTo>
                    <a:pt x="123" y="19"/>
                  </a:lnTo>
                  <a:lnTo>
                    <a:pt x="125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3"/>
                  </a:lnTo>
                  <a:lnTo>
                    <a:pt x="140" y="12"/>
                  </a:lnTo>
                  <a:lnTo>
                    <a:pt x="142" y="11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2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7" y="2"/>
                  </a:lnTo>
                  <a:lnTo>
                    <a:pt x="179" y="2"/>
                  </a:lnTo>
                  <a:lnTo>
                    <a:pt x="183" y="2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1"/>
                  </a:lnTo>
                  <a:lnTo>
                    <a:pt x="229" y="1"/>
                  </a:lnTo>
                  <a:lnTo>
                    <a:pt x="231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9" y="2"/>
                  </a:lnTo>
                  <a:lnTo>
                    <a:pt x="242" y="2"/>
                  </a:lnTo>
                  <a:lnTo>
                    <a:pt x="245" y="2"/>
                  </a:lnTo>
                  <a:lnTo>
                    <a:pt x="247" y="3"/>
                  </a:lnTo>
                  <a:lnTo>
                    <a:pt x="249" y="3"/>
                  </a:lnTo>
                  <a:lnTo>
                    <a:pt x="252" y="4"/>
                  </a:lnTo>
                  <a:lnTo>
                    <a:pt x="255" y="4"/>
                  </a:lnTo>
                  <a:lnTo>
                    <a:pt x="257" y="6"/>
                  </a:lnTo>
                  <a:lnTo>
                    <a:pt x="259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7" y="8"/>
                  </a:lnTo>
                  <a:lnTo>
                    <a:pt x="269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7" y="10"/>
                  </a:lnTo>
                  <a:lnTo>
                    <a:pt x="279" y="11"/>
                  </a:lnTo>
                  <a:lnTo>
                    <a:pt x="282" y="12"/>
                  </a:lnTo>
                  <a:lnTo>
                    <a:pt x="285" y="13"/>
                  </a:lnTo>
                  <a:lnTo>
                    <a:pt x="287" y="14"/>
                  </a:lnTo>
                  <a:lnTo>
                    <a:pt x="290" y="14"/>
                  </a:lnTo>
                  <a:lnTo>
                    <a:pt x="292" y="16"/>
                  </a:lnTo>
                  <a:lnTo>
                    <a:pt x="294" y="17"/>
                  </a:lnTo>
                  <a:lnTo>
                    <a:pt x="296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3" y="21"/>
                  </a:lnTo>
                  <a:lnTo>
                    <a:pt x="306" y="22"/>
                  </a:lnTo>
                  <a:lnTo>
                    <a:pt x="309" y="23"/>
                  </a:lnTo>
                  <a:lnTo>
                    <a:pt x="311" y="24"/>
                  </a:lnTo>
                  <a:lnTo>
                    <a:pt x="313" y="26"/>
                  </a:lnTo>
                  <a:lnTo>
                    <a:pt x="315" y="27"/>
                  </a:lnTo>
                  <a:lnTo>
                    <a:pt x="318" y="29"/>
                  </a:lnTo>
                  <a:lnTo>
                    <a:pt x="320" y="30"/>
                  </a:lnTo>
                  <a:lnTo>
                    <a:pt x="322" y="31"/>
                  </a:lnTo>
                  <a:lnTo>
                    <a:pt x="324" y="32"/>
                  </a:lnTo>
                  <a:lnTo>
                    <a:pt x="327" y="33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2" y="38"/>
                  </a:lnTo>
                  <a:lnTo>
                    <a:pt x="335" y="40"/>
                  </a:lnTo>
                  <a:lnTo>
                    <a:pt x="337" y="41"/>
                  </a:lnTo>
                  <a:lnTo>
                    <a:pt x="339" y="42"/>
                  </a:lnTo>
                  <a:lnTo>
                    <a:pt x="341" y="45"/>
                  </a:lnTo>
                  <a:lnTo>
                    <a:pt x="342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49" y="51"/>
                  </a:lnTo>
                  <a:lnTo>
                    <a:pt x="351" y="52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8" y="59"/>
                  </a:lnTo>
                  <a:lnTo>
                    <a:pt x="360" y="61"/>
                  </a:lnTo>
                  <a:lnTo>
                    <a:pt x="363" y="63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371" y="72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6" y="79"/>
                  </a:lnTo>
                  <a:lnTo>
                    <a:pt x="377" y="80"/>
                  </a:lnTo>
                  <a:lnTo>
                    <a:pt x="380" y="82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89"/>
                  </a:lnTo>
                  <a:lnTo>
                    <a:pt x="385" y="91"/>
                  </a:lnTo>
                  <a:lnTo>
                    <a:pt x="386" y="93"/>
                  </a:lnTo>
                  <a:lnTo>
                    <a:pt x="388" y="95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3" y="104"/>
                  </a:lnTo>
                  <a:lnTo>
                    <a:pt x="395" y="106"/>
                  </a:lnTo>
                  <a:lnTo>
                    <a:pt x="396" y="108"/>
                  </a:lnTo>
                  <a:lnTo>
                    <a:pt x="397" y="110"/>
                  </a:lnTo>
                  <a:lnTo>
                    <a:pt x="399" y="112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0"/>
                  </a:lnTo>
                  <a:lnTo>
                    <a:pt x="403" y="122"/>
                  </a:lnTo>
                  <a:lnTo>
                    <a:pt x="404" y="125"/>
                  </a:lnTo>
                  <a:lnTo>
                    <a:pt x="405" y="127"/>
                  </a:lnTo>
                  <a:lnTo>
                    <a:pt x="406" y="129"/>
                  </a:lnTo>
                  <a:lnTo>
                    <a:pt x="408" y="131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39"/>
                  </a:lnTo>
                  <a:lnTo>
                    <a:pt x="411" y="141"/>
                  </a:lnTo>
                  <a:lnTo>
                    <a:pt x="412" y="144"/>
                  </a:lnTo>
                  <a:lnTo>
                    <a:pt x="412" y="146"/>
                  </a:lnTo>
                  <a:lnTo>
                    <a:pt x="413" y="148"/>
                  </a:lnTo>
                  <a:lnTo>
                    <a:pt x="414" y="151"/>
                  </a:lnTo>
                  <a:lnTo>
                    <a:pt x="414" y="154"/>
                  </a:lnTo>
                  <a:lnTo>
                    <a:pt x="415" y="156"/>
                  </a:lnTo>
                  <a:lnTo>
                    <a:pt x="415" y="158"/>
                  </a:lnTo>
                  <a:lnTo>
                    <a:pt x="417" y="161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8"/>
                  </a:lnTo>
                  <a:lnTo>
                    <a:pt x="419" y="171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8"/>
                  </a:lnTo>
                  <a:lnTo>
                    <a:pt x="420" y="181"/>
                  </a:lnTo>
                  <a:lnTo>
                    <a:pt x="421" y="184"/>
                  </a:lnTo>
                  <a:lnTo>
                    <a:pt x="421" y="186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4"/>
                  </a:lnTo>
                  <a:lnTo>
                    <a:pt x="422" y="196"/>
                  </a:lnTo>
                  <a:lnTo>
                    <a:pt x="422" y="199"/>
                  </a:lnTo>
                  <a:lnTo>
                    <a:pt x="422" y="201"/>
                  </a:lnTo>
                  <a:lnTo>
                    <a:pt x="422" y="204"/>
                  </a:lnTo>
                  <a:lnTo>
                    <a:pt x="422" y="209"/>
                  </a:lnTo>
                  <a:close/>
                </a:path>
              </a:pathLst>
            </a:cu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78" name="Oval 1362"/>
            <p:cNvSpPr>
              <a:spLocks noChangeArrowheads="1"/>
            </p:cNvSpPr>
            <p:nvPr/>
          </p:nvSpPr>
          <p:spPr bwMode="auto">
            <a:xfrm>
              <a:off x="3349625" y="4979670"/>
              <a:ext cx="113030" cy="11112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79" name="Freeform 1363"/>
            <p:cNvSpPr>
              <a:spLocks/>
            </p:cNvSpPr>
            <p:nvPr/>
          </p:nvSpPr>
          <p:spPr bwMode="auto">
            <a:xfrm>
              <a:off x="3495675" y="4924425"/>
              <a:ext cx="111125" cy="111125"/>
            </a:xfrm>
            <a:custGeom>
              <a:avLst/>
              <a:gdLst>
                <a:gd name="T0" fmla="*/ 422 w 423"/>
                <a:gd name="T1" fmla="*/ 229 h 418"/>
                <a:gd name="T2" fmla="*/ 418 w 423"/>
                <a:gd name="T3" fmla="*/ 252 h 418"/>
                <a:gd name="T4" fmla="*/ 413 w 423"/>
                <a:gd name="T5" fmla="*/ 275 h 418"/>
                <a:gd name="T6" fmla="*/ 404 w 423"/>
                <a:gd name="T7" fmla="*/ 296 h 418"/>
                <a:gd name="T8" fmla="*/ 392 w 423"/>
                <a:gd name="T9" fmla="*/ 317 h 418"/>
                <a:gd name="T10" fmla="*/ 380 w 423"/>
                <a:gd name="T11" fmla="*/ 336 h 418"/>
                <a:gd name="T12" fmla="*/ 364 w 423"/>
                <a:gd name="T13" fmla="*/ 354 h 418"/>
                <a:gd name="T14" fmla="*/ 348 w 423"/>
                <a:gd name="T15" fmla="*/ 369 h 418"/>
                <a:gd name="T16" fmla="*/ 328 w 423"/>
                <a:gd name="T17" fmla="*/ 383 h 418"/>
                <a:gd name="T18" fmla="*/ 309 w 423"/>
                <a:gd name="T19" fmla="*/ 395 h 418"/>
                <a:gd name="T20" fmla="*/ 288 w 423"/>
                <a:gd name="T21" fmla="*/ 404 h 418"/>
                <a:gd name="T22" fmla="*/ 265 w 423"/>
                <a:gd name="T23" fmla="*/ 412 h 418"/>
                <a:gd name="T24" fmla="*/ 243 w 423"/>
                <a:gd name="T25" fmla="*/ 416 h 418"/>
                <a:gd name="T26" fmla="*/ 219 w 423"/>
                <a:gd name="T27" fmla="*/ 418 h 418"/>
                <a:gd name="T28" fmla="*/ 196 w 423"/>
                <a:gd name="T29" fmla="*/ 417 h 418"/>
                <a:gd name="T30" fmla="*/ 173 w 423"/>
                <a:gd name="T31" fmla="*/ 415 h 418"/>
                <a:gd name="T32" fmla="*/ 150 w 423"/>
                <a:gd name="T33" fmla="*/ 409 h 418"/>
                <a:gd name="T34" fmla="*/ 128 w 423"/>
                <a:gd name="T35" fmla="*/ 402 h 418"/>
                <a:gd name="T36" fmla="*/ 107 w 423"/>
                <a:gd name="T37" fmla="*/ 392 h 418"/>
                <a:gd name="T38" fmla="*/ 88 w 423"/>
                <a:gd name="T39" fmla="*/ 378 h 418"/>
                <a:gd name="T40" fmla="*/ 70 w 423"/>
                <a:gd name="T41" fmla="*/ 364 h 418"/>
                <a:gd name="T42" fmla="*/ 53 w 423"/>
                <a:gd name="T43" fmla="*/ 348 h 418"/>
                <a:gd name="T44" fmla="*/ 38 w 423"/>
                <a:gd name="T45" fmla="*/ 329 h 418"/>
                <a:gd name="T46" fmla="*/ 26 w 423"/>
                <a:gd name="T47" fmla="*/ 310 h 418"/>
                <a:gd name="T48" fmla="*/ 16 w 423"/>
                <a:gd name="T49" fmla="*/ 289 h 418"/>
                <a:gd name="T50" fmla="*/ 8 w 423"/>
                <a:gd name="T51" fmla="*/ 267 h 418"/>
                <a:gd name="T52" fmla="*/ 4 w 423"/>
                <a:gd name="T53" fmla="*/ 245 h 418"/>
                <a:gd name="T54" fmla="*/ 0 w 423"/>
                <a:gd name="T55" fmla="*/ 222 h 418"/>
                <a:gd name="T56" fmla="*/ 0 w 423"/>
                <a:gd name="T57" fmla="*/ 199 h 418"/>
                <a:gd name="T58" fmla="*/ 2 w 423"/>
                <a:gd name="T59" fmla="*/ 176 h 418"/>
                <a:gd name="T60" fmla="*/ 8 w 423"/>
                <a:gd name="T61" fmla="*/ 153 h 418"/>
                <a:gd name="T62" fmla="*/ 15 w 423"/>
                <a:gd name="T63" fmla="*/ 131 h 418"/>
                <a:gd name="T64" fmla="*/ 25 w 423"/>
                <a:gd name="T65" fmla="*/ 110 h 418"/>
                <a:gd name="T66" fmla="*/ 37 w 423"/>
                <a:gd name="T67" fmla="*/ 91 h 418"/>
                <a:gd name="T68" fmla="*/ 52 w 423"/>
                <a:gd name="T69" fmla="*/ 72 h 418"/>
                <a:gd name="T70" fmla="*/ 68 w 423"/>
                <a:gd name="T71" fmla="*/ 55 h 418"/>
                <a:gd name="T72" fmla="*/ 86 w 423"/>
                <a:gd name="T73" fmla="*/ 41 h 418"/>
                <a:gd name="T74" fmla="*/ 105 w 423"/>
                <a:gd name="T75" fmla="*/ 29 h 418"/>
                <a:gd name="T76" fmla="*/ 126 w 423"/>
                <a:gd name="T77" fmla="*/ 17 h 418"/>
                <a:gd name="T78" fmla="*/ 147 w 423"/>
                <a:gd name="T79" fmla="*/ 10 h 418"/>
                <a:gd name="T80" fmla="*/ 170 w 423"/>
                <a:gd name="T81" fmla="*/ 4 h 418"/>
                <a:gd name="T82" fmla="*/ 193 w 423"/>
                <a:gd name="T83" fmla="*/ 1 h 418"/>
                <a:gd name="T84" fmla="*/ 217 w 423"/>
                <a:gd name="T85" fmla="*/ 0 h 418"/>
                <a:gd name="T86" fmla="*/ 240 w 423"/>
                <a:gd name="T87" fmla="*/ 2 h 418"/>
                <a:gd name="T88" fmla="*/ 263 w 423"/>
                <a:gd name="T89" fmla="*/ 6 h 418"/>
                <a:gd name="T90" fmla="*/ 286 w 423"/>
                <a:gd name="T91" fmla="*/ 13 h 418"/>
                <a:gd name="T92" fmla="*/ 307 w 423"/>
                <a:gd name="T93" fmla="*/ 22 h 418"/>
                <a:gd name="T94" fmla="*/ 327 w 423"/>
                <a:gd name="T95" fmla="*/ 33 h 418"/>
                <a:gd name="T96" fmla="*/ 345 w 423"/>
                <a:gd name="T97" fmla="*/ 48 h 418"/>
                <a:gd name="T98" fmla="*/ 363 w 423"/>
                <a:gd name="T99" fmla="*/ 63 h 418"/>
                <a:gd name="T100" fmla="*/ 378 w 423"/>
                <a:gd name="T101" fmla="*/ 80 h 418"/>
                <a:gd name="T102" fmla="*/ 391 w 423"/>
                <a:gd name="T103" fmla="*/ 99 h 418"/>
                <a:gd name="T104" fmla="*/ 403 w 423"/>
                <a:gd name="T105" fmla="*/ 120 h 418"/>
                <a:gd name="T106" fmla="*/ 412 w 423"/>
                <a:gd name="T107" fmla="*/ 141 h 418"/>
                <a:gd name="T108" fmla="*/ 417 w 423"/>
                <a:gd name="T109" fmla="*/ 163 h 418"/>
                <a:gd name="T110" fmla="*/ 422 w 423"/>
                <a:gd name="T111" fmla="*/ 18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3" h="418">
                  <a:moveTo>
                    <a:pt x="423" y="209"/>
                  </a:moveTo>
                  <a:lnTo>
                    <a:pt x="423" y="211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19"/>
                  </a:lnTo>
                  <a:lnTo>
                    <a:pt x="423" y="222"/>
                  </a:lnTo>
                  <a:lnTo>
                    <a:pt x="422" y="225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22" y="232"/>
                  </a:lnTo>
                  <a:lnTo>
                    <a:pt x="422" y="235"/>
                  </a:lnTo>
                  <a:lnTo>
                    <a:pt x="421" y="237"/>
                  </a:lnTo>
                  <a:lnTo>
                    <a:pt x="421" y="240"/>
                  </a:lnTo>
                  <a:lnTo>
                    <a:pt x="421" y="242"/>
                  </a:lnTo>
                  <a:lnTo>
                    <a:pt x="419" y="245"/>
                  </a:lnTo>
                  <a:lnTo>
                    <a:pt x="419" y="247"/>
                  </a:lnTo>
                  <a:lnTo>
                    <a:pt x="418" y="250"/>
                  </a:lnTo>
                  <a:lnTo>
                    <a:pt x="418" y="252"/>
                  </a:lnTo>
                  <a:lnTo>
                    <a:pt x="417" y="255"/>
                  </a:lnTo>
                  <a:lnTo>
                    <a:pt x="417" y="257"/>
                  </a:lnTo>
                  <a:lnTo>
                    <a:pt x="416" y="260"/>
                  </a:lnTo>
                  <a:lnTo>
                    <a:pt x="416" y="262"/>
                  </a:lnTo>
                  <a:lnTo>
                    <a:pt x="415" y="265"/>
                  </a:lnTo>
                  <a:lnTo>
                    <a:pt x="415" y="267"/>
                  </a:lnTo>
                  <a:lnTo>
                    <a:pt x="414" y="270"/>
                  </a:lnTo>
                  <a:lnTo>
                    <a:pt x="413" y="272"/>
                  </a:lnTo>
                  <a:lnTo>
                    <a:pt x="413" y="275"/>
                  </a:lnTo>
                  <a:lnTo>
                    <a:pt x="412" y="277"/>
                  </a:lnTo>
                  <a:lnTo>
                    <a:pt x="410" y="279"/>
                  </a:lnTo>
                  <a:lnTo>
                    <a:pt x="409" y="282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07" y="289"/>
                  </a:lnTo>
                  <a:lnTo>
                    <a:pt x="406" y="291"/>
                  </a:lnTo>
                  <a:lnTo>
                    <a:pt x="405" y="294"/>
                  </a:lnTo>
                  <a:lnTo>
                    <a:pt x="404" y="296"/>
                  </a:lnTo>
                  <a:lnTo>
                    <a:pt x="403" y="298"/>
                  </a:lnTo>
                  <a:lnTo>
                    <a:pt x="401" y="300"/>
                  </a:lnTo>
                  <a:lnTo>
                    <a:pt x="400" y="304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7" y="310"/>
                  </a:lnTo>
                  <a:lnTo>
                    <a:pt x="396" y="313"/>
                  </a:lnTo>
                  <a:lnTo>
                    <a:pt x="394" y="315"/>
                  </a:lnTo>
                  <a:lnTo>
                    <a:pt x="392" y="317"/>
                  </a:lnTo>
                  <a:lnTo>
                    <a:pt x="391" y="319"/>
                  </a:lnTo>
                  <a:lnTo>
                    <a:pt x="390" y="321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6" y="327"/>
                  </a:lnTo>
                  <a:lnTo>
                    <a:pt x="385" y="329"/>
                  </a:lnTo>
                  <a:lnTo>
                    <a:pt x="382" y="331"/>
                  </a:lnTo>
                  <a:lnTo>
                    <a:pt x="381" y="334"/>
                  </a:lnTo>
                  <a:lnTo>
                    <a:pt x="380" y="336"/>
                  </a:lnTo>
                  <a:lnTo>
                    <a:pt x="378" y="338"/>
                  </a:lnTo>
                  <a:lnTo>
                    <a:pt x="377" y="339"/>
                  </a:lnTo>
                  <a:lnTo>
                    <a:pt x="374" y="341"/>
                  </a:lnTo>
                  <a:lnTo>
                    <a:pt x="373" y="344"/>
                  </a:lnTo>
                  <a:lnTo>
                    <a:pt x="371" y="346"/>
                  </a:lnTo>
                  <a:lnTo>
                    <a:pt x="370" y="348"/>
                  </a:lnTo>
                  <a:lnTo>
                    <a:pt x="368" y="349"/>
                  </a:lnTo>
                  <a:lnTo>
                    <a:pt x="367" y="351"/>
                  </a:lnTo>
                  <a:lnTo>
                    <a:pt x="364" y="354"/>
                  </a:lnTo>
                  <a:lnTo>
                    <a:pt x="363" y="355"/>
                  </a:lnTo>
                  <a:lnTo>
                    <a:pt x="361" y="357"/>
                  </a:lnTo>
                  <a:lnTo>
                    <a:pt x="359" y="359"/>
                  </a:lnTo>
                  <a:lnTo>
                    <a:pt x="358" y="360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6"/>
                  </a:lnTo>
                  <a:lnTo>
                    <a:pt x="350" y="367"/>
                  </a:lnTo>
                  <a:lnTo>
                    <a:pt x="348" y="369"/>
                  </a:lnTo>
                  <a:lnTo>
                    <a:pt x="345" y="370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40" y="376"/>
                  </a:lnTo>
                  <a:lnTo>
                    <a:pt x="337" y="377"/>
                  </a:lnTo>
                  <a:lnTo>
                    <a:pt x="335" y="378"/>
                  </a:lnTo>
                  <a:lnTo>
                    <a:pt x="333" y="380"/>
                  </a:lnTo>
                  <a:lnTo>
                    <a:pt x="331" y="382"/>
                  </a:lnTo>
                  <a:lnTo>
                    <a:pt x="328" y="383"/>
                  </a:lnTo>
                  <a:lnTo>
                    <a:pt x="327" y="385"/>
                  </a:lnTo>
                  <a:lnTo>
                    <a:pt x="325" y="386"/>
                  </a:lnTo>
                  <a:lnTo>
                    <a:pt x="323" y="387"/>
                  </a:lnTo>
                  <a:lnTo>
                    <a:pt x="321" y="388"/>
                  </a:lnTo>
                  <a:lnTo>
                    <a:pt x="318" y="389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2" y="394"/>
                  </a:lnTo>
                  <a:lnTo>
                    <a:pt x="309" y="395"/>
                  </a:lnTo>
                  <a:lnTo>
                    <a:pt x="307" y="396"/>
                  </a:lnTo>
                  <a:lnTo>
                    <a:pt x="304" y="397"/>
                  </a:lnTo>
                  <a:lnTo>
                    <a:pt x="301" y="398"/>
                  </a:lnTo>
                  <a:lnTo>
                    <a:pt x="299" y="399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2" y="403"/>
                  </a:lnTo>
                  <a:lnTo>
                    <a:pt x="290" y="404"/>
                  </a:lnTo>
                  <a:lnTo>
                    <a:pt x="288" y="404"/>
                  </a:lnTo>
                  <a:lnTo>
                    <a:pt x="286" y="405"/>
                  </a:lnTo>
                  <a:lnTo>
                    <a:pt x="282" y="406"/>
                  </a:lnTo>
                  <a:lnTo>
                    <a:pt x="280" y="407"/>
                  </a:lnTo>
                  <a:lnTo>
                    <a:pt x="278" y="408"/>
                  </a:lnTo>
                  <a:lnTo>
                    <a:pt x="276" y="408"/>
                  </a:lnTo>
                  <a:lnTo>
                    <a:pt x="273" y="409"/>
                  </a:lnTo>
                  <a:lnTo>
                    <a:pt x="270" y="410"/>
                  </a:lnTo>
                  <a:lnTo>
                    <a:pt x="268" y="410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3"/>
                  </a:lnTo>
                  <a:lnTo>
                    <a:pt x="255" y="414"/>
                  </a:lnTo>
                  <a:lnTo>
                    <a:pt x="253" y="414"/>
                  </a:lnTo>
                  <a:lnTo>
                    <a:pt x="250" y="415"/>
                  </a:lnTo>
                  <a:lnTo>
                    <a:pt x="247" y="415"/>
                  </a:lnTo>
                  <a:lnTo>
                    <a:pt x="245" y="416"/>
                  </a:lnTo>
                  <a:lnTo>
                    <a:pt x="243" y="416"/>
                  </a:lnTo>
                  <a:lnTo>
                    <a:pt x="240" y="416"/>
                  </a:lnTo>
                  <a:lnTo>
                    <a:pt x="237" y="417"/>
                  </a:lnTo>
                  <a:lnTo>
                    <a:pt x="235" y="417"/>
                  </a:lnTo>
                  <a:lnTo>
                    <a:pt x="232" y="417"/>
                  </a:lnTo>
                  <a:lnTo>
                    <a:pt x="229" y="417"/>
                  </a:lnTo>
                  <a:lnTo>
                    <a:pt x="227" y="417"/>
                  </a:lnTo>
                  <a:lnTo>
                    <a:pt x="225" y="418"/>
                  </a:lnTo>
                  <a:lnTo>
                    <a:pt x="222" y="418"/>
                  </a:lnTo>
                  <a:lnTo>
                    <a:pt x="219" y="418"/>
                  </a:lnTo>
                  <a:lnTo>
                    <a:pt x="217" y="418"/>
                  </a:lnTo>
                  <a:lnTo>
                    <a:pt x="214" y="418"/>
                  </a:lnTo>
                  <a:lnTo>
                    <a:pt x="211" y="418"/>
                  </a:lnTo>
                  <a:lnTo>
                    <a:pt x="209" y="418"/>
                  </a:lnTo>
                  <a:lnTo>
                    <a:pt x="206" y="418"/>
                  </a:lnTo>
                  <a:lnTo>
                    <a:pt x="204" y="418"/>
                  </a:lnTo>
                  <a:lnTo>
                    <a:pt x="201" y="418"/>
                  </a:lnTo>
                  <a:lnTo>
                    <a:pt x="198" y="418"/>
                  </a:lnTo>
                  <a:lnTo>
                    <a:pt x="196" y="417"/>
                  </a:lnTo>
                  <a:lnTo>
                    <a:pt x="193" y="417"/>
                  </a:lnTo>
                  <a:lnTo>
                    <a:pt x="191" y="417"/>
                  </a:lnTo>
                  <a:lnTo>
                    <a:pt x="188" y="417"/>
                  </a:lnTo>
                  <a:lnTo>
                    <a:pt x="186" y="417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6" y="415"/>
                  </a:lnTo>
                  <a:lnTo>
                    <a:pt x="173" y="415"/>
                  </a:lnTo>
                  <a:lnTo>
                    <a:pt x="170" y="414"/>
                  </a:lnTo>
                  <a:lnTo>
                    <a:pt x="168" y="414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8" y="412"/>
                  </a:lnTo>
                  <a:lnTo>
                    <a:pt x="155" y="410"/>
                  </a:lnTo>
                  <a:lnTo>
                    <a:pt x="153" y="410"/>
                  </a:lnTo>
                  <a:lnTo>
                    <a:pt x="150" y="409"/>
                  </a:lnTo>
                  <a:lnTo>
                    <a:pt x="147" y="408"/>
                  </a:lnTo>
                  <a:lnTo>
                    <a:pt x="145" y="408"/>
                  </a:lnTo>
                  <a:lnTo>
                    <a:pt x="143" y="407"/>
                  </a:lnTo>
                  <a:lnTo>
                    <a:pt x="141" y="406"/>
                  </a:lnTo>
                  <a:lnTo>
                    <a:pt x="137" y="405"/>
                  </a:lnTo>
                  <a:lnTo>
                    <a:pt x="135" y="404"/>
                  </a:lnTo>
                  <a:lnTo>
                    <a:pt x="133" y="404"/>
                  </a:lnTo>
                  <a:lnTo>
                    <a:pt x="131" y="403"/>
                  </a:lnTo>
                  <a:lnTo>
                    <a:pt x="128" y="402"/>
                  </a:lnTo>
                  <a:lnTo>
                    <a:pt x="126" y="400"/>
                  </a:lnTo>
                  <a:lnTo>
                    <a:pt x="124" y="399"/>
                  </a:lnTo>
                  <a:lnTo>
                    <a:pt x="122" y="398"/>
                  </a:lnTo>
                  <a:lnTo>
                    <a:pt x="119" y="397"/>
                  </a:lnTo>
                  <a:lnTo>
                    <a:pt x="116" y="396"/>
                  </a:lnTo>
                  <a:lnTo>
                    <a:pt x="114" y="395"/>
                  </a:lnTo>
                  <a:lnTo>
                    <a:pt x="111" y="394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5" y="389"/>
                  </a:lnTo>
                  <a:lnTo>
                    <a:pt x="102" y="388"/>
                  </a:lnTo>
                  <a:lnTo>
                    <a:pt x="100" y="387"/>
                  </a:lnTo>
                  <a:lnTo>
                    <a:pt x="98" y="386"/>
                  </a:lnTo>
                  <a:lnTo>
                    <a:pt x="96" y="385"/>
                  </a:lnTo>
                  <a:lnTo>
                    <a:pt x="95" y="383"/>
                  </a:lnTo>
                  <a:lnTo>
                    <a:pt x="92" y="382"/>
                  </a:lnTo>
                  <a:lnTo>
                    <a:pt x="90" y="380"/>
                  </a:lnTo>
                  <a:lnTo>
                    <a:pt x="88" y="378"/>
                  </a:lnTo>
                  <a:lnTo>
                    <a:pt x="86" y="377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8" y="370"/>
                  </a:lnTo>
                  <a:lnTo>
                    <a:pt x="75" y="369"/>
                  </a:lnTo>
                  <a:lnTo>
                    <a:pt x="73" y="367"/>
                  </a:lnTo>
                  <a:lnTo>
                    <a:pt x="71" y="366"/>
                  </a:lnTo>
                  <a:lnTo>
                    <a:pt x="70" y="364"/>
                  </a:lnTo>
                  <a:lnTo>
                    <a:pt x="68" y="363"/>
                  </a:lnTo>
                  <a:lnTo>
                    <a:pt x="65" y="360"/>
                  </a:lnTo>
                  <a:lnTo>
                    <a:pt x="64" y="359"/>
                  </a:lnTo>
                  <a:lnTo>
                    <a:pt x="62" y="357"/>
                  </a:lnTo>
                  <a:lnTo>
                    <a:pt x="60" y="355"/>
                  </a:lnTo>
                  <a:lnTo>
                    <a:pt x="59" y="354"/>
                  </a:lnTo>
                  <a:lnTo>
                    <a:pt x="56" y="351"/>
                  </a:lnTo>
                  <a:lnTo>
                    <a:pt x="55" y="349"/>
                  </a:lnTo>
                  <a:lnTo>
                    <a:pt x="53" y="348"/>
                  </a:lnTo>
                  <a:lnTo>
                    <a:pt x="52" y="346"/>
                  </a:lnTo>
                  <a:lnTo>
                    <a:pt x="50" y="344"/>
                  </a:lnTo>
                  <a:lnTo>
                    <a:pt x="48" y="341"/>
                  </a:lnTo>
                  <a:lnTo>
                    <a:pt x="46" y="339"/>
                  </a:lnTo>
                  <a:lnTo>
                    <a:pt x="45" y="338"/>
                  </a:lnTo>
                  <a:lnTo>
                    <a:pt x="43" y="336"/>
                  </a:lnTo>
                  <a:lnTo>
                    <a:pt x="42" y="334"/>
                  </a:lnTo>
                  <a:lnTo>
                    <a:pt x="41" y="331"/>
                  </a:lnTo>
                  <a:lnTo>
                    <a:pt x="38" y="329"/>
                  </a:lnTo>
                  <a:lnTo>
                    <a:pt x="37" y="327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3" y="321"/>
                  </a:lnTo>
                  <a:lnTo>
                    <a:pt x="32" y="319"/>
                  </a:lnTo>
                  <a:lnTo>
                    <a:pt x="30" y="317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6" y="310"/>
                  </a:lnTo>
                  <a:lnTo>
                    <a:pt x="25" y="308"/>
                  </a:lnTo>
                  <a:lnTo>
                    <a:pt x="24" y="306"/>
                  </a:lnTo>
                  <a:lnTo>
                    <a:pt x="23" y="304"/>
                  </a:lnTo>
                  <a:lnTo>
                    <a:pt x="21" y="300"/>
                  </a:lnTo>
                  <a:lnTo>
                    <a:pt x="20" y="298"/>
                  </a:lnTo>
                  <a:lnTo>
                    <a:pt x="19" y="296"/>
                  </a:lnTo>
                  <a:lnTo>
                    <a:pt x="18" y="294"/>
                  </a:lnTo>
                  <a:lnTo>
                    <a:pt x="17" y="291"/>
                  </a:lnTo>
                  <a:lnTo>
                    <a:pt x="16" y="289"/>
                  </a:lnTo>
                  <a:lnTo>
                    <a:pt x="15" y="287"/>
                  </a:lnTo>
                  <a:lnTo>
                    <a:pt x="15" y="285"/>
                  </a:lnTo>
                  <a:lnTo>
                    <a:pt x="14" y="282"/>
                  </a:lnTo>
                  <a:lnTo>
                    <a:pt x="12" y="279"/>
                  </a:lnTo>
                  <a:lnTo>
                    <a:pt x="11" y="277"/>
                  </a:lnTo>
                  <a:lnTo>
                    <a:pt x="10" y="275"/>
                  </a:lnTo>
                  <a:lnTo>
                    <a:pt x="10" y="272"/>
                  </a:lnTo>
                  <a:lnTo>
                    <a:pt x="9" y="270"/>
                  </a:lnTo>
                  <a:lnTo>
                    <a:pt x="8" y="267"/>
                  </a:lnTo>
                  <a:lnTo>
                    <a:pt x="8" y="265"/>
                  </a:lnTo>
                  <a:lnTo>
                    <a:pt x="7" y="262"/>
                  </a:lnTo>
                  <a:lnTo>
                    <a:pt x="7" y="260"/>
                  </a:lnTo>
                  <a:lnTo>
                    <a:pt x="6" y="257"/>
                  </a:lnTo>
                  <a:lnTo>
                    <a:pt x="6" y="255"/>
                  </a:lnTo>
                  <a:lnTo>
                    <a:pt x="5" y="252"/>
                  </a:lnTo>
                  <a:lnTo>
                    <a:pt x="5" y="250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2" y="237"/>
                  </a:lnTo>
                  <a:lnTo>
                    <a:pt x="1" y="235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1" y="183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2" y="176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3"/>
                  </a:lnTo>
                  <a:lnTo>
                    <a:pt x="11" y="141"/>
                  </a:lnTo>
                  <a:lnTo>
                    <a:pt x="12" y="139"/>
                  </a:lnTo>
                  <a:lnTo>
                    <a:pt x="14" y="136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6" y="129"/>
                  </a:lnTo>
                  <a:lnTo>
                    <a:pt x="17" y="127"/>
                  </a:lnTo>
                  <a:lnTo>
                    <a:pt x="18" y="124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1" y="118"/>
                  </a:lnTo>
                  <a:lnTo>
                    <a:pt x="23" y="114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26" y="108"/>
                  </a:lnTo>
                  <a:lnTo>
                    <a:pt x="27" y="105"/>
                  </a:lnTo>
                  <a:lnTo>
                    <a:pt x="29" y="103"/>
                  </a:lnTo>
                  <a:lnTo>
                    <a:pt x="30" y="101"/>
                  </a:lnTo>
                  <a:lnTo>
                    <a:pt x="32" y="99"/>
                  </a:lnTo>
                  <a:lnTo>
                    <a:pt x="33" y="97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1" y="87"/>
                  </a:lnTo>
                  <a:lnTo>
                    <a:pt x="42" y="84"/>
                  </a:lnTo>
                  <a:lnTo>
                    <a:pt x="43" y="82"/>
                  </a:lnTo>
                  <a:lnTo>
                    <a:pt x="45" y="80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50" y="74"/>
                  </a:lnTo>
                  <a:lnTo>
                    <a:pt x="52" y="72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8" y="55"/>
                  </a:lnTo>
                  <a:lnTo>
                    <a:pt x="70" y="54"/>
                  </a:lnTo>
                  <a:lnTo>
                    <a:pt x="71" y="52"/>
                  </a:lnTo>
                  <a:lnTo>
                    <a:pt x="73" y="51"/>
                  </a:lnTo>
                  <a:lnTo>
                    <a:pt x="75" y="49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1" y="44"/>
                  </a:lnTo>
                  <a:lnTo>
                    <a:pt x="83" y="42"/>
                  </a:lnTo>
                  <a:lnTo>
                    <a:pt x="86" y="41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5" y="35"/>
                  </a:lnTo>
                  <a:lnTo>
                    <a:pt x="96" y="33"/>
                  </a:lnTo>
                  <a:lnTo>
                    <a:pt x="98" y="32"/>
                  </a:lnTo>
                  <a:lnTo>
                    <a:pt x="100" y="31"/>
                  </a:lnTo>
                  <a:lnTo>
                    <a:pt x="102" y="30"/>
                  </a:lnTo>
                  <a:lnTo>
                    <a:pt x="105" y="29"/>
                  </a:lnTo>
                  <a:lnTo>
                    <a:pt x="107" y="26"/>
                  </a:lnTo>
                  <a:lnTo>
                    <a:pt x="109" y="25"/>
                  </a:lnTo>
                  <a:lnTo>
                    <a:pt x="111" y="24"/>
                  </a:lnTo>
                  <a:lnTo>
                    <a:pt x="114" y="23"/>
                  </a:lnTo>
                  <a:lnTo>
                    <a:pt x="116" y="22"/>
                  </a:lnTo>
                  <a:lnTo>
                    <a:pt x="119" y="21"/>
                  </a:lnTo>
                  <a:lnTo>
                    <a:pt x="122" y="20"/>
                  </a:lnTo>
                  <a:lnTo>
                    <a:pt x="124" y="19"/>
                  </a:lnTo>
                  <a:lnTo>
                    <a:pt x="126" y="17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7" y="13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3" y="7"/>
                  </a:lnTo>
                  <a:lnTo>
                    <a:pt x="155" y="7"/>
                  </a:lnTo>
                  <a:lnTo>
                    <a:pt x="158" y="6"/>
                  </a:lnTo>
                  <a:lnTo>
                    <a:pt x="160" y="6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3" y="3"/>
                  </a:lnTo>
                  <a:lnTo>
                    <a:pt x="176" y="3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3" y="2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7" y="1"/>
                  </a:lnTo>
                  <a:lnTo>
                    <a:pt x="229" y="1"/>
                  </a:lnTo>
                  <a:lnTo>
                    <a:pt x="232" y="1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40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3"/>
                  </a:lnTo>
                  <a:lnTo>
                    <a:pt x="250" y="3"/>
                  </a:lnTo>
                  <a:lnTo>
                    <a:pt x="253" y="4"/>
                  </a:lnTo>
                  <a:lnTo>
                    <a:pt x="255" y="4"/>
                  </a:lnTo>
                  <a:lnTo>
                    <a:pt x="258" y="5"/>
                  </a:lnTo>
                  <a:lnTo>
                    <a:pt x="260" y="5"/>
                  </a:lnTo>
                  <a:lnTo>
                    <a:pt x="263" y="6"/>
                  </a:lnTo>
                  <a:lnTo>
                    <a:pt x="265" y="6"/>
                  </a:lnTo>
                  <a:lnTo>
                    <a:pt x="268" y="7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2" y="12"/>
                  </a:lnTo>
                  <a:lnTo>
                    <a:pt x="286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2" y="15"/>
                  </a:lnTo>
                  <a:lnTo>
                    <a:pt x="295" y="16"/>
                  </a:lnTo>
                  <a:lnTo>
                    <a:pt x="297" y="17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4" y="21"/>
                  </a:lnTo>
                  <a:lnTo>
                    <a:pt x="307" y="22"/>
                  </a:lnTo>
                  <a:lnTo>
                    <a:pt x="309" y="23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6" y="26"/>
                  </a:lnTo>
                  <a:lnTo>
                    <a:pt x="318" y="29"/>
                  </a:lnTo>
                  <a:lnTo>
                    <a:pt x="321" y="30"/>
                  </a:lnTo>
                  <a:lnTo>
                    <a:pt x="323" y="31"/>
                  </a:lnTo>
                  <a:lnTo>
                    <a:pt x="325" y="32"/>
                  </a:lnTo>
                  <a:lnTo>
                    <a:pt x="327" y="33"/>
                  </a:lnTo>
                  <a:lnTo>
                    <a:pt x="328" y="35"/>
                  </a:lnTo>
                  <a:lnTo>
                    <a:pt x="331" y="36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7" y="41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3" y="45"/>
                  </a:lnTo>
                  <a:lnTo>
                    <a:pt x="345" y="48"/>
                  </a:lnTo>
                  <a:lnTo>
                    <a:pt x="348" y="49"/>
                  </a:lnTo>
                  <a:lnTo>
                    <a:pt x="350" y="51"/>
                  </a:lnTo>
                  <a:lnTo>
                    <a:pt x="352" y="52"/>
                  </a:lnTo>
                  <a:lnTo>
                    <a:pt x="353" y="54"/>
                  </a:lnTo>
                  <a:lnTo>
                    <a:pt x="355" y="55"/>
                  </a:lnTo>
                  <a:lnTo>
                    <a:pt x="358" y="58"/>
                  </a:lnTo>
                  <a:lnTo>
                    <a:pt x="359" y="59"/>
                  </a:lnTo>
                  <a:lnTo>
                    <a:pt x="361" y="61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7" y="66"/>
                  </a:lnTo>
                  <a:lnTo>
                    <a:pt x="368" y="69"/>
                  </a:lnTo>
                  <a:lnTo>
                    <a:pt x="370" y="70"/>
                  </a:lnTo>
                  <a:lnTo>
                    <a:pt x="371" y="72"/>
                  </a:lnTo>
                  <a:lnTo>
                    <a:pt x="373" y="74"/>
                  </a:lnTo>
                  <a:lnTo>
                    <a:pt x="374" y="77"/>
                  </a:lnTo>
                  <a:lnTo>
                    <a:pt x="377" y="79"/>
                  </a:lnTo>
                  <a:lnTo>
                    <a:pt x="378" y="80"/>
                  </a:lnTo>
                  <a:lnTo>
                    <a:pt x="380" y="82"/>
                  </a:lnTo>
                  <a:lnTo>
                    <a:pt x="381" y="84"/>
                  </a:lnTo>
                  <a:lnTo>
                    <a:pt x="382" y="87"/>
                  </a:lnTo>
                  <a:lnTo>
                    <a:pt x="385" y="89"/>
                  </a:lnTo>
                  <a:lnTo>
                    <a:pt x="386" y="91"/>
                  </a:lnTo>
                  <a:lnTo>
                    <a:pt x="387" y="93"/>
                  </a:lnTo>
                  <a:lnTo>
                    <a:pt x="389" y="94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2" y="101"/>
                  </a:lnTo>
                  <a:lnTo>
                    <a:pt x="394" y="103"/>
                  </a:lnTo>
                  <a:lnTo>
                    <a:pt x="396" y="105"/>
                  </a:lnTo>
                  <a:lnTo>
                    <a:pt x="397" y="108"/>
                  </a:lnTo>
                  <a:lnTo>
                    <a:pt x="398" y="110"/>
                  </a:lnTo>
                  <a:lnTo>
                    <a:pt x="399" y="112"/>
                  </a:lnTo>
                  <a:lnTo>
                    <a:pt x="400" y="114"/>
                  </a:lnTo>
                  <a:lnTo>
                    <a:pt x="401" y="118"/>
                  </a:lnTo>
                  <a:lnTo>
                    <a:pt x="403" y="120"/>
                  </a:lnTo>
                  <a:lnTo>
                    <a:pt x="404" y="122"/>
                  </a:lnTo>
                  <a:lnTo>
                    <a:pt x="405" y="124"/>
                  </a:lnTo>
                  <a:lnTo>
                    <a:pt x="406" y="127"/>
                  </a:lnTo>
                  <a:lnTo>
                    <a:pt x="407" y="129"/>
                  </a:lnTo>
                  <a:lnTo>
                    <a:pt x="408" y="131"/>
                  </a:lnTo>
                  <a:lnTo>
                    <a:pt x="408" y="133"/>
                  </a:lnTo>
                  <a:lnTo>
                    <a:pt x="409" y="136"/>
                  </a:lnTo>
                  <a:lnTo>
                    <a:pt x="410" y="139"/>
                  </a:lnTo>
                  <a:lnTo>
                    <a:pt x="412" y="141"/>
                  </a:lnTo>
                  <a:lnTo>
                    <a:pt x="413" y="143"/>
                  </a:lnTo>
                  <a:lnTo>
                    <a:pt x="413" y="146"/>
                  </a:lnTo>
                  <a:lnTo>
                    <a:pt x="414" y="148"/>
                  </a:lnTo>
                  <a:lnTo>
                    <a:pt x="415" y="151"/>
                  </a:lnTo>
                  <a:lnTo>
                    <a:pt x="415" y="153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1"/>
                  </a:lnTo>
                  <a:lnTo>
                    <a:pt x="417" y="163"/>
                  </a:lnTo>
                  <a:lnTo>
                    <a:pt x="418" y="166"/>
                  </a:lnTo>
                  <a:lnTo>
                    <a:pt x="418" y="168"/>
                  </a:lnTo>
                  <a:lnTo>
                    <a:pt x="419" y="171"/>
                  </a:lnTo>
                  <a:lnTo>
                    <a:pt x="419" y="173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21" y="181"/>
                  </a:lnTo>
                  <a:lnTo>
                    <a:pt x="422" y="183"/>
                  </a:lnTo>
                  <a:lnTo>
                    <a:pt x="422" y="186"/>
                  </a:lnTo>
                  <a:lnTo>
                    <a:pt x="422" y="189"/>
                  </a:lnTo>
                  <a:lnTo>
                    <a:pt x="422" y="191"/>
                  </a:lnTo>
                  <a:lnTo>
                    <a:pt x="422" y="193"/>
                  </a:lnTo>
                  <a:lnTo>
                    <a:pt x="423" y="196"/>
                  </a:lnTo>
                  <a:lnTo>
                    <a:pt x="423" y="199"/>
                  </a:lnTo>
                  <a:lnTo>
                    <a:pt x="423" y="201"/>
                  </a:lnTo>
                  <a:lnTo>
                    <a:pt x="423" y="203"/>
                  </a:lnTo>
                  <a:lnTo>
                    <a:pt x="423" y="2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80" name="Oval 1364"/>
            <p:cNvSpPr>
              <a:spLocks noChangeArrowheads="1"/>
            </p:cNvSpPr>
            <p:nvPr/>
          </p:nvSpPr>
          <p:spPr bwMode="auto">
            <a:xfrm>
              <a:off x="3495675" y="4924425"/>
              <a:ext cx="111125" cy="111125"/>
            </a:xfrm>
            <a:prstGeom prst="ellips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pitchFamily="-107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81" name="Freeform 1365"/>
            <p:cNvSpPr>
              <a:spLocks/>
            </p:cNvSpPr>
            <p:nvPr/>
          </p:nvSpPr>
          <p:spPr bwMode="auto">
            <a:xfrm>
              <a:off x="3796030" y="4984750"/>
              <a:ext cx="112395" cy="109220"/>
            </a:xfrm>
            <a:custGeom>
              <a:avLst/>
              <a:gdLst>
                <a:gd name="T0" fmla="*/ 2147483646 w 423"/>
                <a:gd name="T1" fmla="*/ 2147483646 h 419"/>
                <a:gd name="T2" fmla="*/ 2147483646 w 423"/>
                <a:gd name="T3" fmla="*/ 2147483646 h 419"/>
                <a:gd name="T4" fmla="*/ 2147483646 w 423"/>
                <a:gd name="T5" fmla="*/ 2147483646 h 419"/>
                <a:gd name="T6" fmla="*/ 2147483646 w 423"/>
                <a:gd name="T7" fmla="*/ 2147483646 h 419"/>
                <a:gd name="T8" fmla="*/ 2147483646 w 423"/>
                <a:gd name="T9" fmla="*/ 2147483646 h 419"/>
                <a:gd name="T10" fmla="*/ 2147483646 w 423"/>
                <a:gd name="T11" fmla="*/ 2147483646 h 419"/>
                <a:gd name="T12" fmla="*/ 2147483646 w 423"/>
                <a:gd name="T13" fmla="*/ 2147483646 h 419"/>
                <a:gd name="T14" fmla="*/ 2147483646 w 423"/>
                <a:gd name="T15" fmla="*/ 2147483646 h 419"/>
                <a:gd name="T16" fmla="*/ 2147483646 w 423"/>
                <a:gd name="T17" fmla="*/ 2147483646 h 419"/>
                <a:gd name="T18" fmla="*/ 2147483646 w 423"/>
                <a:gd name="T19" fmla="*/ 2147483646 h 419"/>
                <a:gd name="T20" fmla="*/ 2147483646 w 423"/>
                <a:gd name="T21" fmla="*/ 2147483646 h 419"/>
                <a:gd name="T22" fmla="*/ 2147483646 w 423"/>
                <a:gd name="T23" fmla="*/ 2147483646 h 419"/>
                <a:gd name="T24" fmla="*/ 2147483646 w 423"/>
                <a:gd name="T25" fmla="*/ 2147483646 h 419"/>
                <a:gd name="T26" fmla="*/ 2147483646 w 423"/>
                <a:gd name="T27" fmla="*/ 2147483646 h 419"/>
                <a:gd name="T28" fmla="*/ 2147483646 w 423"/>
                <a:gd name="T29" fmla="*/ 2147483646 h 419"/>
                <a:gd name="T30" fmla="*/ 2147483646 w 423"/>
                <a:gd name="T31" fmla="*/ 2147483646 h 419"/>
                <a:gd name="T32" fmla="*/ 2147483646 w 423"/>
                <a:gd name="T33" fmla="*/ 2147483646 h 419"/>
                <a:gd name="T34" fmla="*/ 2147483646 w 423"/>
                <a:gd name="T35" fmla="*/ 2147483646 h 419"/>
                <a:gd name="T36" fmla="*/ 2147483646 w 423"/>
                <a:gd name="T37" fmla="*/ 2147483646 h 419"/>
                <a:gd name="T38" fmla="*/ 2147483646 w 423"/>
                <a:gd name="T39" fmla="*/ 2147483646 h 419"/>
                <a:gd name="T40" fmla="*/ 2147483646 w 423"/>
                <a:gd name="T41" fmla="*/ 2147483646 h 419"/>
                <a:gd name="T42" fmla="*/ 2147483646 w 423"/>
                <a:gd name="T43" fmla="*/ 2147483646 h 419"/>
                <a:gd name="T44" fmla="*/ 2147483646 w 423"/>
                <a:gd name="T45" fmla="*/ 2147483646 h 419"/>
                <a:gd name="T46" fmla="*/ 2147483646 w 423"/>
                <a:gd name="T47" fmla="*/ 2147483646 h 419"/>
                <a:gd name="T48" fmla="*/ 2147483646 w 423"/>
                <a:gd name="T49" fmla="*/ 2147483646 h 419"/>
                <a:gd name="T50" fmla="*/ 2147483646 w 423"/>
                <a:gd name="T51" fmla="*/ 2147483646 h 419"/>
                <a:gd name="T52" fmla="*/ 2147483646 w 423"/>
                <a:gd name="T53" fmla="*/ 2147483646 h 419"/>
                <a:gd name="T54" fmla="*/ 0 w 423"/>
                <a:gd name="T55" fmla="*/ 2147483646 h 419"/>
                <a:gd name="T56" fmla="*/ 0 w 423"/>
                <a:gd name="T57" fmla="*/ 2147483646 h 419"/>
                <a:gd name="T58" fmla="*/ 2147483646 w 423"/>
                <a:gd name="T59" fmla="*/ 2147483646 h 419"/>
                <a:gd name="T60" fmla="*/ 2147483646 w 423"/>
                <a:gd name="T61" fmla="*/ 2147483646 h 419"/>
                <a:gd name="T62" fmla="*/ 2147483646 w 423"/>
                <a:gd name="T63" fmla="*/ 2147483646 h 419"/>
                <a:gd name="T64" fmla="*/ 2147483646 w 423"/>
                <a:gd name="T65" fmla="*/ 2147483646 h 419"/>
                <a:gd name="T66" fmla="*/ 2147483646 w 423"/>
                <a:gd name="T67" fmla="*/ 2147483646 h 419"/>
                <a:gd name="T68" fmla="*/ 2147483646 w 423"/>
                <a:gd name="T69" fmla="*/ 2147483646 h 419"/>
                <a:gd name="T70" fmla="*/ 2147483646 w 423"/>
                <a:gd name="T71" fmla="*/ 2147483646 h 419"/>
                <a:gd name="T72" fmla="*/ 2147483646 w 423"/>
                <a:gd name="T73" fmla="*/ 2147483646 h 419"/>
                <a:gd name="T74" fmla="*/ 2147483646 w 423"/>
                <a:gd name="T75" fmla="*/ 2147483646 h 419"/>
                <a:gd name="T76" fmla="*/ 2147483646 w 423"/>
                <a:gd name="T77" fmla="*/ 2147483646 h 419"/>
                <a:gd name="T78" fmla="*/ 2147483646 w 423"/>
                <a:gd name="T79" fmla="*/ 2147483646 h 419"/>
                <a:gd name="T80" fmla="*/ 2147483646 w 423"/>
                <a:gd name="T81" fmla="*/ 2147483646 h 419"/>
                <a:gd name="T82" fmla="*/ 2147483646 w 423"/>
                <a:gd name="T83" fmla="*/ 2147483646 h 419"/>
                <a:gd name="T84" fmla="*/ 2147483646 w 423"/>
                <a:gd name="T85" fmla="*/ 0 h 419"/>
                <a:gd name="T86" fmla="*/ 2147483646 w 423"/>
                <a:gd name="T87" fmla="*/ 2147483646 h 419"/>
                <a:gd name="T88" fmla="*/ 2147483646 w 423"/>
                <a:gd name="T89" fmla="*/ 2147483646 h 419"/>
                <a:gd name="T90" fmla="*/ 2147483646 w 423"/>
                <a:gd name="T91" fmla="*/ 2147483646 h 419"/>
                <a:gd name="T92" fmla="*/ 2147483646 w 423"/>
                <a:gd name="T93" fmla="*/ 2147483646 h 419"/>
                <a:gd name="T94" fmla="*/ 2147483646 w 423"/>
                <a:gd name="T95" fmla="*/ 2147483646 h 419"/>
                <a:gd name="T96" fmla="*/ 2147483646 w 423"/>
                <a:gd name="T97" fmla="*/ 2147483646 h 419"/>
                <a:gd name="T98" fmla="*/ 2147483646 w 423"/>
                <a:gd name="T99" fmla="*/ 2147483646 h 419"/>
                <a:gd name="T100" fmla="*/ 2147483646 w 423"/>
                <a:gd name="T101" fmla="*/ 2147483646 h 419"/>
                <a:gd name="T102" fmla="*/ 2147483646 w 423"/>
                <a:gd name="T103" fmla="*/ 2147483646 h 419"/>
                <a:gd name="T104" fmla="*/ 2147483646 w 423"/>
                <a:gd name="T105" fmla="*/ 2147483646 h 419"/>
                <a:gd name="T106" fmla="*/ 2147483646 w 423"/>
                <a:gd name="T107" fmla="*/ 2147483646 h 419"/>
                <a:gd name="T108" fmla="*/ 2147483646 w 423"/>
                <a:gd name="T109" fmla="*/ 2147483646 h 419"/>
                <a:gd name="T110" fmla="*/ 2147483646 w 423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9"/>
                <a:gd name="T170" fmla="*/ 423 w 423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9">
                  <a:moveTo>
                    <a:pt x="423" y="210"/>
                  </a:moveTo>
                  <a:lnTo>
                    <a:pt x="423" y="212"/>
                  </a:lnTo>
                  <a:lnTo>
                    <a:pt x="423" y="215"/>
                  </a:lnTo>
                  <a:lnTo>
                    <a:pt x="423" y="218"/>
                  </a:lnTo>
                  <a:lnTo>
                    <a:pt x="423" y="220"/>
                  </a:lnTo>
                  <a:lnTo>
                    <a:pt x="423" y="223"/>
                  </a:lnTo>
                  <a:lnTo>
                    <a:pt x="422" y="225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2" y="233"/>
                  </a:lnTo>
                  <a:lnTo>
                    <a:pt x="422" y="235"/>
                  </a:lnTo>
                  <a:lnTo>
                    <a:pt x="420" y="238"/>
                  </a:lnTo>
                  <a:lnTo>
                    <a:pt x="420" y="241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8"/>
                  </a:lnTo>
                  <a:lnTo>
                    <a:pt x="418" y="251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8"/>
                  </a:lnTo>
                  <a:lnTo>
                    <a:pt x="416" y="261"/>
                  </a:lnTo>
                  <a:lnTo>
                    <a:pt x="416" y="263"/>
                  </a:lnTo>
                  <a:lnTo>
                    <a:pt x="415" y="265"/>
                  </a:lnTo>
                  <a:lnTo>
                    <a:pt x="415" y="268"/>
                  </a:lnTo>
                  <a:lnTo>
                    <a:pt x="414" y="271"/>
                  </a:lnTo>
                  <a:lnTo>
                    <a:pt x="413" y="273"/>
                  </a:lnTo>
                  <a:lnTo>
                    <a:pt x="413" y="275"/>
                  </a:lnTo>
                  <a:lnTo>
                    <a:pt x="411" y="278"/>
                  </a:lnTo>
                  <a:lnTo>
                    <a:pt x="410" y="280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8"/>
                  </a:lnTo>
                  <a:lnTo>
                    <a:pt x="407" y="290"/>
                  </a:lnTo>
                  <a:lnTo>
                    <a:pt x="406" y="292"/>
                  </a:lnTo>
                  <a:lnTo>
                    <a:pt x="405" y="294"/>
                  </a:lnTo>
                  <a:lnTo>
                    <a:pt x="404" y="297"/>
                  </a:lnTo>
                  <a:lnTo>
                    <a:pt x="402" y="299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7"/>
                  </a:lnTo>
                  <a:lnTo>
                    <a:pt x="398" y="309"/>
                  </a:lnTo>
                  <a:lnTo>
                    <a:pt x="397" y="311"/>
                  </a:lnTo>
                  <a:lnTo>
                    <a:pt x="396" y="313"/>
                  </a:lnTo>
                  <a:lnTo>
                    <a:pt x="393" y="316"/>
                  </a:lnTo>
                  <a:lnTo>
                    <a:pt x="392" y="318"/>
                  </a:lnTo>
                  <a:lnTo>
                    <a:pt x="391" y="320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7" y="326"/>
                  </a:lnTo>
                  <a:lnTo>
                    <a:pt x="386" y="328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7"/>
                  </a:lnTo>
                  <a:lnTo>
                    <a:pt x="378" y="339"/>
                  </a:lnTo>
                  <a:lnTo>
                    <a:pt x="377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7"/>
                  </a:lnTo>
                  <a:lnTo>
                    <a:pt x="370" y="349"/>
                  </a:lnTo>
                  <a:lnTo>
                    <a:pt x="368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59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7"/>
                  </a:lnTo>
                  <a:lnTo>
                    <a:pt x="350" y="368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3" y="373"/>
                  </a:lnTo>
                  <a:lnTo>
                    <a:pt x="342" y="375"/>
                  </a:lnTo>
                  <a:lnTo>
                    <a:pt x="339" y="377"/>
                  </a:lnTo>
                  <a:lnTo>
                    <a:pt x="337" y="378"/>
                  </a:lnTo>
                  <a:lnTo>
                    <a:pt x="335" y="379"/>
                  </a:lnTo>
                  <a:lnTo>
                    <a:pt x="333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6"/>
                  </a:lnTo>
                  <a:lnTo>
                    <a:pt x="325" y="387"/>
                  </a:lnTo>
                  <a:lnTo>
                    <a:pt x="323" y="388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1" y="395"/>
                  </a:lnTo>
                  <a:lnTo>
                    <a:pt x="309" y="396"/>
                  </a:lnTo>
                  <a:lnTo>
                    <a:pt x="307" y="397"/>
                  </a:lnTo>
                  <a:lnTo>
                    <a:pt x="303" y="398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7" y="401"/>
                  </a:lnTo>
                  <a:lnTo>
                    <a:pt x="294" y="402"/>
                  </a:lnTo>
                  <a:lnTo>
                    <a:pt x="292" y="403"/>
                  </a:lnTo>
                  <a:lnTo>
                    <a:pt x="290" y="405"/>
                  </a:lnTo>
                  <a:lnTo>
                    <a:pt x="288" y="405"/>
                  </a:lnTo>
                  <a:lnTo>
                    <a:pt x="285" y="406"/>
                  </a:lnTo>
                  <a:lnTo>
                    <a:pt x="282" y="407"/>
                  </a:lnTo>
                  <a:lnTo>
                    <a:pt x="280" y="408"/>
                  </a:lnTo>
                  <a:lnTo>
                    <a:pt x="278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70" y="411"/>
                  </a:lnTo>
                  <a:lnTo>
                    <a:pt x="268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7" y="413"/>
                  </a:lnTo>
                  <a:lnTo>
                    <a:pt x="255" y="415"/>
                  </a:lnTo>
                  <a:lnTo>
                    <a:pt x="253" y="415"/>
                  </a:lnTo>
                  <a:lnTo>
                    <a:pt x="250" y="416"/>
                  </a:lnTo>
                  <a:lnTo>
                    <a:pt x="247" y="416"/>
                  </a:lnTo>
                  <a:lnTo>
                    <a:pt x="245" y="417"/>
                  </a:lnTo>
                  <a:lnTo>
                    <a:pt x="243" y="417"/>
                  </a:lnTo>
                  <a:lnTo>
                    <a:pt x="239" y="417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2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5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7" y="419"/>
                  </a:lnTo>
                  <a:lnTo>
                    <a:pt x="214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6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8" y="419"/>
                  </a:lnTo>
                  <a:lnTo>
                    <a:pt x="196" y="418"/>
                  </a:lnTo>
                  <a:lnTo>
                    <a:pt x="193" y="418"/>
                  </a:lnTo>
                  <a:lnTo>
                    <a:pt x="191" y="418"/>
                  </a:lnTo>
                  <a:lnTo>
                    <a:pt x="188" y="418"/>
                  </a:lnTo>
                  <a:lnTo>
                    <a:pt x="185" y="418"/>
                  </a:lnTo>
                  <a:lnTo>
                    <a:pt x="183" y="417"/>
                  </a:lnTo>
                  <a:lnTo>
                    <a:pt x="180" y="417"/>
                  </a:lnTo>
                  <a:lnTo>
                    <a:pt x="178" y="417"/>
                  </a:lnTo>
                  <a:lnTo>
                    <a:pt x="175" y="416"/>
                  </a:lnTo>
                  <a:lnTo>
                    <a:pt x="173" y="416"/>
                  </a:lnTo>
                  <a:lnTo>
                    <a:pt x="170" y="415"/>
                  </a:lnTo>
                  <a:lnTo>
                    <a:pt x="167" y="415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3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3" y="408"/>
                  </a:lnTo>
                  <a:lnTo>
                    <a:pt x="140" y="407"/>
                  </a:lnTo>
                  <a:lnTo>
                    <a:pt x="137" y="406"/>
                  </a:lnTo>
                  <a:lnTo>
                    <a:pt x="135" y="405"/>
                  </a:lnTo>
                  <a:lnTo>
                    <a:pt x="133" y="405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6" y="401"/>
                  </a:lnTo>
                  <a:lnTo>
                    <a:pt x="124" y="400"/>
                  </a:lnTo>
                  <a:lnTo>
                    <a:pt x="121" y="399"/>
                  </a:lnTo>
                  <a:lnTo>
                    <a:pt x="119" y="398"/>
                  </a:lnTo>
                  <a:lnTo>
                    <a:pt x="116" y="397"/>
                  </a:lnTo>
                  <a:lnTo>
                    <a:pt x="113" y="396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4" y="390"/>
                  </a:lnTo>
                  <a:lnTo>
                    <a:pt x="102" y="389"/>
                  </a:lnTo>
                  <a:lnTo>
                    <a:pt x="100" y="388"/>
                  </a:lnTo>
                  <a:lnTo>
                    <a:pt x="98" y="387"/>
                  </a:lnTo>
                  <a:lnTo>
                    <a:pt x="96" y="386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90" y="381"/>
                  </a:lnTo>
                  <a:lnTo>
                    <a:pt x="88" y="379"/>
                  </a:lnTo>
                  <a:lnTo>
                    <a:pt x="85" y="378"/>
                  </a:lnTo>
                  <a:lnTo>
                    <a:pt x="83" y="377"/>
                  </a:lnTo>
                  <a:lnTo>
                    <a:pt x="81" y="375"/>
                  </a:lnTo>
                  <a:lnTo>
                    <a:pt x="80" y="373"/>
                  </a:lnTo>
                  <a:lnTo>
                    <a:pt x="78" y="371"/>
                  </a:lnTo>
                  <a:lnTo>
                    <a:pt x="75" y="370"/>
                  </a:lnTo>
                  <a:lnTo>
                    <a:pt x="73" y="368"/>
                  </a:lnTo>
                  <a:lnTo>
                    <a:pt x="71" y="367"/>
                  </a:lnTo>
                  <a:lnTo>
                    <a:pt x="70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2" y="358"/>
                  </a:lnTo>
                  <a:lnTo>
                    <a:pt x="60" y="356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3" y="349"/>
                  </a:lnTo>
                  <a:lnTo>
                    <a:pt x="52" y="347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3" y="337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8"/>
                  </a:lnTo>
                  <a:lnTo>
                    <a:pt x="36" y="326"/>
                  </a:lnTo>
                  <a:lnTo>
                    <a:pt x="34" y="324"/>
                  </a:lnTo>
                  <a:lnTo>
                    <a:pt x="33" y="322"/>
                  </a:lnTo>
                  <a:lnTo>
                    <a:pt x="31" y="320"/>
                  </a:lnTo>
                  <a:lnTo>
                    <a:pt x="30" y="318"/>
                  </a:lnTo>
                  <a:lnTo>
                    <a:pt x="29" y="316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5" y="309"/>
                  </a:lnTo>
                  <a:lnTo>
                    <a:pt x="24" y="307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9"/>
                  </a:lnTo>
                  <a:lnTo>
                    <a:pt x="19" y="297"/>
                  </a:lnTo>
                  <a:lnTo>
                    <a:pt x="18" y="294"/>
                  </a:lnTo>
                  <a:lnTo>
                    <a:pt x="17" y="292"/>
                  </a:lnTo>
                  <a:lnTo>
                    <a:pt x="16" y="290"/>
                  </a:lnTo>
                  <a:lnTo>
                    <a:pt x="15" y="288"/>
                  </a:lnTo>
                  <a:lnTo>
                    <a:pt x="15" y="285"/>
                  </a:lnTo>
                  <a:lnTo>
                    <a:pt x="13" y="283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8" y="268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7" y="261"/>
                  </a:lnTo>
                  <a:lnTo>
                    <a:pt x="6" y="258"/>
                  </a:lnTo>
                  <a:lnTo>
                    <a:pt x="6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3" y="248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8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2"/>
                  </a:lnTo>
                  <a:lnTo>
                    <a:pt x="4" y="169"/>
                  </a:lnTo>
                  <a:lnTo>
                    <a:pt x="4" y="166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7" y="159"/>
                  </a:lnTo>
                  <a:lnTo>
                    <a:pt x="7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9" y="149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5" y="134"/>
                  </a:lnTo>
                  <a:lnTo>
                    <a:pt x="15" y="132"/>
                  </a:lnTo>
                  <a:lnTo>
                    <a:pt x="16" y="130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4" y="113"/>
                  </a:lnTo>
                  <a:lnTo>
                    <a:pt x="25" y="111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100"/>
                  </a:lnTo>
                  <a:lnTo>
                    <a:pt x="33" y="97"/>
                  </a:lnTo>
                  <a:lnTo>
                    <a:pt x="34" y="95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8" y="90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3" y="83"/>
                  </a:lnTo>
                  <a:lnTo>
                    <a:pt x="45" y="81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60" y="64"/>
                  </a:lnTo>
                  <a:lnTo>
                    <a:pt x="62" y="62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70" y="55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8" y="48"/>
                  </a:lnTo>
                  <a:lnTo>
                    <a:pt x="80" y="46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8" y="41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8" y="33"/>
                  </a:lnTo>
                  <a:lnTo>
                    <a:pt x="100" y="32"/>
                  </a:lnTo>
                  <a:lnTo>
                    <a:pt x="102" y="31"/>
                  </a:lnTo>
                  <a:lnTo>
                    <a:pt x="104" y="29"/>
                  </a:lnTo>
                  <a:lnTo>
                    <a:pt x="107" y="27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3" y="24"/>
                  </a:lnTo>
                  <a:lnTo>
                    <a:pt x="116" y="23"/>
                  </a:lnTo>
                  <a:lnTo>
                    <a:pt x="119" y="22"/>
                  </a:lnTo>
                  <a:lnTo>
                    <a:pt x="121" y="20"/>
                  </a:lnTo>
                  <a:lnTo>
                    <a:pt x="124" y="19"/>
                  </a:lnTo>
                  <a:lnTo>
                    <a:pt x="126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3" y="12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3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60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5"/>
                  </a:lnTo>
                  <a:lnTo>
                    <a:pt x="170" y="5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8" y="3"/>
                  </a:lnTo>
                  <a:lnTo>
                    <a:pt x="180" y="3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2" y="2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3" y="3"/>
                  </a:lnTo>
                  <a:lnTo>
                    <a:pt x="245" y="3"/>
                  </a:lnTo>
                  <a:lnTo>
                    <a:pt x="247" y="4"/>
                  </a:lnTo>
                  <a:lnTo>
                    <a:pt x="250" y="4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60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8" y="8"/>
                  </a:lnTo>
                  <a:lnTo>
                    <a:pt x="270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8" y="10"/>
                  </a:lnTo>
                  <a:lnTo>
                    <a:pt x="280" y="12"/>
                  </a:lnTo>
                  <a:lnTo>
                    <a:pt x="282" y="13"/>
                  </a:lnTo>
                  <a:lnTo>
                    <a:pt x="285" y="14"/>
                  </a:lnTo>
                  <a:lnTo>
                    <a:pt x="288" y="15"/>
                  </a:lnTo>
                  <a:lnTo>
                    <a:pt x="290" y="15"/>
                  </a:lnTo>
                  <a:lnTo>
                    <a:pt x="292" y="16"/>
                  </a:lnTo>
                  <a:lnTo>
                    <a:pt x="294" y="17"/>
                  </a:lnTo>
                  <a:lnTo>
                    <a:pt x="297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7" y="23"/>
                  </a:lnTo>
                  <a:lnTo>
                    <a:pt x="309" y="24"/>
                  </a:lnTo>
                  <a:lnTo>
                    <a:pt x="311" y="25"/>
                  </a:lnTo>
                  <a:lnTo>
                    <a:pt x="314" y="26"/>
                  </a:lnTo>
                  <a:lnTo>
                    <a:pt x="316" y="27"/>
                  </a:lnTo>
                  <a:lnTo>
                    <a:pt x="318" y="29"/>
                  </a:lnTo>
                  <a:lnTo>
                    <a:pt x="320" y="31"/>
                  </a:lnTo>
                  <a:lnTo>
                    <a:pt x="323" y="32"/>
                  </a:lnTo>
                  <a:lnTo>
                    <a:pt x="325" y="33"/>
                  </a:lnTo>
                  <a:lnTo>
                    <a:pt x="327" y="34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3" y="38"/>
                  </a:lnTo>
                  <a:lnTo>
                    <a:pt x="335" y="41"/>
                  </a:lnTo>
                  <a:lnTo>
                    <a:pt x="337" y="42"/>
                  </a:lnTo>
                  <a:lnTo>
                    <a:pt x="339" y="43"/>
                  </a:lnTo>
                  <a:lnTo>
                    <a:pt x="342" y="45"/>
                  </a:lnTo>
                  <a:lnTo>
                    <a:pt x="343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50" y="52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9" y="59"/>
                  </a:lnTo>
                  <a:lnTo>
                    <a:pt x="361" y="62"/>
                  </a:lnTo>
                  <a:lnTo>
                    <a:pt x="363" y="64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8" y="69"/>
                  </a:lnTo>
                  <a:lnTo>
                    <a:pt x="370" y="71"/>
                  </a:lnTo>
                  <a:lnTo>
                    <a:pt x="371" y="73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7" y="79"/>
                  </a:lnTo>
                  <a:lnTo>
                    <a:pt x="378" y="81"/>
                  </a:lnTo>
                  <a:lnTo>
                    <a:pt x="380" y="83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90"/>
                  </a:lnTo>
                  <a:lnTo>
                    <a:pt x="386" y="92"/>
                  </a:lnTo>
                  <a:lnTo>
                    <a:pt x="387" y="94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1" y="100"/>
                  </a:lnTo>
                  <a:lnTo>
                    <a:pt x="392" y="102"/>
                  </a:lnTo>
                  <a:lnTo>
                    <a:pt x="393" y="104"/>
                  </a:lnTo>
                  <a:lnTo>
                    <a:pt x="396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399" y="113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5" y="125"/>
                  </a:lnTo>
                  <a:lnTo>
                    <a:pt x="406" y="127"/>
                  </a:lnTo>
                  <a:lnTo>
                    <a:pt x="407" y="130"/>
                  </a:lnTo>
                  <a:lnTo>
                    <a:pt x="408" y="132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40"/>
                  </a:lnTo>
                  <a:lnTo>
                    <a:pt x="411" y="142"/>
                  </a:lnTo>
                  <a:lnTo>
                    <a:pt x="413" y="144"/>
                  </a:lnTo>
                  <a:lnTo>
                    <a:pt x="413" y="146"/>
                  </a:lnTo>
                  <a:lnTo>
                    <a:pt x="414" y="149"/>
                  </a:lnTo>
                  <a:lnTo>
                    <a:pt x="415" y="152"/>
                  </a:lnTo>
                  <a:lnTo>
                    <a:pt x="415" y="154"/>
                  </a:lnTo>
                  <a:lnTo>
                    <a:pt x="416" y="156"/>
                  </a:lnTo>
                  <a:lnTo>
                    <a:pt x="416" y="159"/>
                  </a:lnTo>
                  <a:lnTo>
                    <a:pt x="417" y="162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9"/>
                  </a:lnTo>
                  <a:lnTo>
                    <a:pt x="419" y="172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9"/>
                  </a:lnTo>
                  <a:lnTo>
                    <a:pt x="420" y="182"/>
                  </a:lnTo>
                  <a:lnTo>
                    <a:pt x="422" y="184"/>
                  </a:lnTo>
                  <a:lnTo>
                    <a:pt x="422" y="186"/>
                  </a:lnTo>
                  <a:lnTo>
                    <a:pt x="422" y="190"/>
                  </a:lnTo>
                  <a:lnTo>
                    <a:pt x="422" y="192"/>
                  </a:lnTo>
                  <a:lnTo>
                    <a:pt x="422" y="194"/>
                  </a:lnTo>
                  <a:lnTo>
                    <a:pt x="423" y="196"/>
                  </a:lnTo>
                  <a:lnTo>
                    <a:pt x="423" y="200"/>
                  </a:lnTo>
                  <a:lnTo>
                    <a:pt x="423" y="202"/>
                  </a:lnTo>
                  <a:lnTo>
                    <a:pt x="423" y="204"/>
                  </a:lnTo>
                  <a:lnTo>
                    <a:pt x="423" y="21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2" name="Oval 1366"/>
            <p:cNvSpPr>
              <a:spLocks noChangeArrowheads="1"/>
            </p:cNvSpPr>
            <p:nvPr/>
          </p:nvSpPr>
          <p:spPr bwMode="auto">
            <a:xfrm>
              <a:off x="3796030" y="4984750"/>
              <a:ext cx="112395" cy="109220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83" name="Freeform 1367"/>
            <p:cNvSpPr>
              <a:spLocks/>
            </p:cNvSpPr>
            <p:nvPr/>
          </p:nvSpPr>
          <p:spPr bwMode="auto">
            <a:xfrm>
              <a:off x="3945255" y="4924425"/>
              <a:ext cx="112395" cy="111125"/>
            </a:xfrm>
            <a:custGeom>
              <a:avLst/>
              <a:gdLst>
                <a:gd name="T0" fmla="*/ 2147483646 w 423"/>
                <a:gd name="T1" fmla="*/ 2147483646 h 418"/>
                <a:gd name="T2" fmla="*/ 2147483646 w 423"/>
                <a:gd name="T3" fmla="*/ 2147483646 h 418"/>
                <a:gd name="T4" fmla="*/ 2147483646 w 423"/>
                <a:gd name="T5" fmla="*/ 2147483646 h 418"/>
                <a:gd name="T6" fmla="*/ 2147483646 w 423"/>
                <a:gd name="T7" fmla="*/ 2147483646 h 418"/>
                <a:gd name="T8" fmla="*/ 2147483646 w 423"/>
                <a:gd name="T9" fmla="*/ 2147483646 h 418"/>
                <a:gd name="T10" fmla="*/ 2147483646 w 423"/>
                <a:gd name="T11" fmla="*/ 2147483646 h 418"/>
                <a:gd name="T12" fmla="*/ 2147483646 w 423"/>
                <a:gd name="T13" fmla="*/ 2147483646 h 418"/>
                <a:gd name="T14" fmla="*/ 2147483646 w 423"/>
                <a:gd name="T15" fmla="*/ 2147483646 h 418"/>
                <a:gd name="T16" fmla="*/ 2147483646 w 423"/>
                <a:gd name="T17" fmla="*/ 2147483646 h 418"/>
                <a:gd name="T18" fmla="*/ 2147483646 w 423"/>
                <a:gd name="T19" fmla="*/ 2147483646 h 418"/>
                <a:gd name="T20" fmla="*/ 2147483646 w 423"/>
                <a:gd name="T21" fmla="*/ 2147483646 h 418"/>
                <a:gd name="T22" fmla="*/ 2147483646 w 423"/>
                <a:gd name="T23" fmla="*/ 2147483646 h 418"/>
                <a:gd name="T24" fmla="*/ 2147483646 w 423"/>
                <a:gd name="T25" fmla="*/ 2147483646 h 418"/>
                <a:gd name="T26" fmla="*/ 2147483646 w 423"/>
                <a:gd name="T27" fmla="*/ 2147483646 h 418"/>
                <a:gd name="T28" fmla="*/ 2147483646 w 423"/>
                <a:gd name="T29" fmla="*/ 2147483646 h 418"/>
                <a:gd name="T30" fmla="*/ 2147483646 w 423"/>
                <a:gd name="T31" fmla="*/ 2147483646 h 418"/>
                <a:gd name="T32" fmla="*/ 2147483646 w 423"/>
                <a:gd name="T33" fmla="*/ 2147483646 h 418"/>
                <a:gd name="T34" fmla="*/ 2147483646 w 423"/>
                <a:gd name="T35" fmla="*/ 2147483646 h 418"/>
                <a:gd name="T36" fmla="*/ 2147483646 w 423"/>
                <a:gd name="T37" fmla="*/ 2147483646 h 418"/>
                <a:gd name="T38" fmla="*/ 2147483646 w 423"/>
                <a:gd name="T39" fmla="*/ 2147483646 h 418"/>
                <a:gd name="T40" fmla="*/ 2147483646 w 423"/>
                <a:gd name="T41" fmla="*/ 2147483646 h 418"/>
                <a:gd name="T42" fmla="*/ 2147483646 w 423"/>
                <a:gd name="T43" fmla="*/ 2147483646 h 418"/>
                <a:gd name="T44" fmla="*/ 2147483646 w 423"/>
                <a:gd name="T45" fmla="*/ 2147483646 h 418"/>
                <a:gd name="T46" fmla="*/ 2147483646 w 423"/>
                <a:gd name="T47" fmla="*/ 2147483646 h 418"/>
                <a:gd name="T48" fmla="*/ 2147483646 w 423"/>
                <a:gd name="T49" fmla="*/ 2147483646 h 418"/>
                <a:gd name="T50" fmla="*/ 2147483646 w 423"/>
                <a:gd name="T51" fmla="*/ 2147483646 h 418"/>
                <a:gd name="T52" fmla="*/ 2147483646 w 423"/>
                <a:gd name="T53" fmla="*/ 2147483646 h 418"/>
                <a:gd name="T54" fmla="*/ 0 w 423"/>
                <a:gd name="T55" fmla="*/ 2147483646 h 418"/>
                <a:gd name="T56" fmla="*/ 0 w 423"/>
                <a:gd name="T57" fmla="*/ 2147483646 h 418"/>
                <a:gd name="T58" fmla="*/ 2147483646 w 423"/>
                <a:gd name="T59" fmla="*/ 2147483646 h 418"/>
                <a:gd name="T60" fmla="*/ 2147483646 w 423"/>
                <a:gd name="T61" fmla="*/ 2147483646 h 418"/>
                <a:gd name="T62" fmla="*/ 2147483646 w 423"/>
                <a:gd name="T63" fmla="*/ 2147483646 h 418"/>
                <a:gd name="T64" fmla="*/ 2147483646 w 423"/>
                <a:gd name="T65" fmla="*/ 2147483646 h 418"/>
                <a:gd name="T66" fmla="*/ 2147483646 w 423"/>
                <a:gd name="T67" fmla="*/ 2147483646 h 418"/>
                <a:gd name="T68" fmla="*/ 2147483646 w 423"/>
                <a:gd name="T69" fmla="*/ 2147483646 h 418"/>
                <a:gd name="T70" fmla="*/ 2147483646 w 423"/>
                <a:gd name="T71" fmla="*/ 2147483646 h 418"/>
                <a:gd name="T72" fmla="*/ 2147483646 w 423"/>
                <a:gd name="T73" fmla="*/ 2147483646 h 418"/>
                <a:gd name="T74" fmla="*/ 2147483646 w 423"/>
                <a:gd name="T75" fmla="*/ 2147483646 h 418"/>
                <a:gd name="T76" fmla="*/ 2147483646 w 423"/>
                <a:gd name="T77" fmla="*/ 2147483646 h 418"/>
                <a:gd name="T78" fmla="*/ 2147483646 w 423"/>
                <a:gd name="T79" fmla="*/ 2147483646 h 418"/>
                <a:gd name="T80" fmla="*/ 2147483646 w 423"/>
                <a:gd name="T81" fmla="*/ 2147483646 h 418"/>
                <a:gd name="T82" fmla="*/ 2147483646 w 423"/>
                <a:gd name="T83" fmla="*/ 2147483646 h 418"/>
                <a:gd name="T84" fmla="*/ 2147483646 w 423"/>
                <a:gd name="T85" fmla="*/ 0 h 418"/>
                <a:gd name="T86" fmla="*/ 2147483646 w 423"/>
                <a:gd name="T87" fmla="*/ 2147483646 h 418"/>
                <a:gd name="T88" fmla="*/ 2147483646 w 423"/>
                <a:gd name="T89" fmla="*/ 2147483646 h 418"/>
                <a:gd name="T90" fmla="*/ 2147483646 w 423"/>
                <a:gd name="T91" fmla="*/ 2147483646 h 418"/>
                <a:gd name="T92" fmla="*/ 2147483646 w 423"/>
                <a:gd name="T93" fmla="*/ 2147483646 h 418"/>
                <a:gd name="T94" fmla="*/ 2147483646 w 423"/>
                <a:gd name="T95" fmla="*/ 2147483646 h 418"/>
                <a:gd name="T96" fmla="*/ 2147483646 w 423"/>
                <a:gd name="T97" fmla="*/ 2147483646 h 418"/>
                <a:gd name="T98" fmla="*/ 2147483646 w 423"/>
                <a:gd name="T99" fmla="*/ 2147483646 h 418"/>
                <a:gd name="T100" fmla="*/ 2147483646 w 423"/>
                <a:gd name="T101" fmla="*/ 2147483646 h 418"/>
                <a:gd name="T102" fmla="*/ 2147483646 w 423"/>
                <a:gd name="T103" fmla="*/ 2147483646 h 418"/>
                <a:gd name="T104" fmla="*/ 2147483646 w 423"/>
                <a:gd name="T105" fmla="*/ 2147483646 h 418"/>
                <a:gd name="T106" fmla="*/ 2147483646 w 423"/>
                <a:gd name="T107" fmla="*/ 2147483646 h 418"/>
                <a:gd name="T108" fmla="*/ 2147483646 w 423"/>
                <a:gd name="T109" fmla="*/ 2147483646 h 418"/>
                <a:gd name="T110" fmla="*/ 2147483646 w 423"/>
                <a:gd name="T111" fmla="*/ 2147483646 h 4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8"/>
                <a:gd name="T170" fmla="*/ 423 w 423"/>
                <a:gd name="T171" fmla="*/ 418 h 4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8">
                  <a:moveTo>
                    <a:pt x="423" y="209"/>
                  </a:moveTo>
                  <a:lnTo>
                    <a:pt x="423" y="211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19"/>
                  </a:lnTo>
                  <a:lnTo>
                    <a:pt x="423" y="222"/>
                  </a:lnTo>
                  <a:lnTo>
                    <a:pt x="422" y="225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22" y="232"/>
                  </a:lnTo>
                  <a:lnTo>
                    <a:pt x="422" y="235"/>
                  </a:lnTo>
                  <a:lnTo>
                    <a:pt x="421" y="237"/>
                  </a:lnTo>
                  <a:lnTo>
                    <a:pt x="421" y="240"/>
                  </a:lnTo>
                  <a:lnTo>
                    <a:pt x="421" y="242"/>
                  </a:lnTo>
                  <a:lnTo>
                    <a:pt x="420" y="245"/>
                  </a:lnTo>
                  <a:lnTo>
                    <a:pt x="420" y="247"/>
                  </a:lnTo>
                  <a:lnTo>
                    <a:pt x="418" y="250"/>
                  </a:lnTo>
                  <a:lnTo>
                    <a:pt x="418" y="252"/>
                  </a:lnTo>
                  <a:lnTo>
                    <a:pt x="417" y="255"/>
                  </a:lnTo>
                  <a:lnTo>
                    <a:pt x="417" y="257"/>
                  </a:lnTo>
                  <a:lnTo>
                    <a:pt x="416" y="260"/>
                  </a:lnTo>
                  <a:lnTo>
                    <a:pt x="416" y="262"/>
                  </a:lnTo>
                  <a:lnTo>
                    <a:pt x="415" y="265"/>
                  </a:lnTo>
                  <a:lnTo>
                    <a:pt x="415" y="267"/>
                  </a:lnTo>
                  <a:lnTo>
                    <a:pt x="414" y="270"/>
                  </a:lnTo>
                  <a:lnTo>
                    <a:pt x="413" y="272"/>
                  </a:lnTo>
                  <a:lnTo>
                    <a:pt x="413" y="275"/>
                  </a:lnTo>
                  <a:lnTo>
                    <a:pt x="412" y="277"/>
                  </a:lnTo>
                  <a:lnTo>
                    <a:pt x="411" y="279"/>
                  </a:lnTo>
                  <a:lnTo>
                    <a:pt x="409" y="282"/>
                  </a:lnTo>
                  <a:lnTo>
                    <a:pt x="408" y="285"/>
                  </a:lnTo>
                  <a:lnTo>
                    <a:pt x="408" y="287"/>
                  </a:lnTo>
                  <a:lnTo>
                    <a:pt x="407" y="289"/>
                  </a:lnTo>
                  <a:lnTo>
                    <a:pt x="406" y="291"/>
                  </a:lnTo>
                  <a:lnTo>
                    <a:pt x="405" y="294"/>
                  </a:lnTo>
                  <a:lnTo>
                    <a:pt x="404" y="296"/>
                  </a:lnTo>
                  <a:lnTo>
                    <a:pt x="403" y="298"/>
                  </a:lnTo>
                  <a:lnTo>
                    <a:pt x="402" y="300"/>
                  </a:lnTo>
                  <a:lnTo>
                    <a:pt x="400" y="304"/>
                  </a:lnTo>
                  <a:lnTo>
                    <a:pt x="399" y="306"/>
                  </a:lnTo>
                  <a:lnTo>
                    <a:pt x="398" y="308"/>
                  </a:lnTo>
                  <a:lnTo>
                    <a:pt x="397" y="310"/>
                  </a:lnTo>
                  <a:lnTo>
                    <a:pt x="396" y="313"/>
                  </a:lnTo>
                  <a:lnTo>
                    <a:pt x="394" y="315"/>
                  </a:lnTo>
                  <a:lnTo>
                    <a:pt x="393" y="317"/>
                  </a:lnTo>
                  <a:lnTo>
                    <a:pt x="391" y="319"/>
                  </a:lnTo>
                  <a:lnTo>
                    <a:pt x="390" y="321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6" y="327"/>
                  </a:lnTo>
                  <a:lnTo>
                    <a:pt x="385" y="329"/>
                  </a:lnTo>
                  <a:lnTo>
                    <a:pt x="382" y="331"/>
                  </a:lnTo>
                  <a:lnTo>
                    <a:pt x="381" y="334"/>
                  </a:lnTo>
                  <a:lnTo>
                    <a:pt x="380" y="336"/>
                  </a:lnTo>
                  <a:lnTo>
                    <a:pt x="378" y="338"/>
                  </a:lnTo>
                  <a:lnTo>
                    <a:pt x="377" y="339"/>
                  </a:lnTo>
                  <a:lnTo>
                    <a:pt x="375" y="341"/>
                  </a:lnTo>
                  <a:lnTo>
                    <a:pt x="373" y="344"/>
                  </a:lnTo>
                  <a:lnTo>
                    <a:pt x="371" y="346"/>
                  </a:lnTo>
                  <a:lnTo>
                    <a:pt x="370" y="348"/>
                  </a:lnTo>
                  <a:lnTo>
                    <a:pt x="368" y="349"/>
                  </a:lnTo>
                  <a:lnTo>
                    <a:pt x="367" y="351"/>
                  </a:lnTo>
                  <a:lnTo>
                    <a:pt x="364" y="354"/>
                  </a:lnTo>
                  <a:lnTo>
                    <a:pt x="363" y="355"/>
                  </a:lnTo>
                  <a:lnTo>
                    <a:pt x="361" y="357"/>
                  </a:lnTo>
                  <a:lnTo>
                    <a:pt x="359" y="359"/>
                  </a:lnTo>
                  <a:lnTo>
                    <a:pt x="358" y="360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6"/>
                  </a:lnTo>
                  <a:lnTo>
                    <a:pt x="350" y="367"/>
                  </a:lnTo>
                  <a:lnTo>
                    <a:pt x="348" y="369"/>
                  </a:lnTo>
                  <a:lnTo>
                    <a:pt x="345" y="370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40" y="376"/>
                  </a:lnTo>
                  <a:lnTo>
                    <a:pt x="337" y="377"/>
                  </a:lnTo>
                  <a:lnTo>
                    <a:pt x="335" y="378"/>
                  </a:lnTo>
                  <a:lnTo>
                    <a:pt x="333" y="380"/>
                  </a:lnTo>
                  <a:lnTo>
                    <a:pt x="331" y="382"/>
                  </a:lnTo>
                  <a:lnTo>
                    <a:pt x="328" y="383"/>
                  </a:lnTo>
                  <a:lnTo>
                    <a:pt x="327" y="385"/>
                  </a:lnTo>
                  <a:lnTo>
                    <a:pt x="325" y="386"/>
                  </a:lnTo>
                  <a:lnTo>
                    <a:pt x="323" y="387"/>
                  </a:lnTo>
                  <a:lnTo>
                    <a:pt x="321" y="388"/>
                  </a:lnTo>
                  <a:lnTo>
                    <a:pt x="318" y="389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2" y="394"/>
                  </a:lnTo>
                  <a:lnTo>
                    <a:pt x="309" y="395"/>
                  </a:lnTo>
                  <a:lnTo>
                    <a:pt x="307" y="396"/>
                  </a:lnTo>
                  <a:lnTo>
                    <a:pt x="304" y="397"/>
                  </a:lnTo>
                  <a:lnTo>
                    <a:pt x="301" y="398"/>
                  </a:lnTo>
                  <a:lnTo>
                    <a:pt x="299" y="399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2" y="403"/>
                  </a:lnTo>
                  <a:lnTo>
                    <a:pt x="290" y="404"/>
                  </a:lnTo>
                  <a:lnTo>
                    <a:pt x="288" y="404"/>
                  </a:lnTo>
                  <a:lnTo>
                    <a:pt x="286" y="405"/>
                  </a:lnTo>
                  <a:lnTo>
                    <a:pt x="282" y="406"/>
                  </a:lnTo>
                  <a:lnTo>
                    <a:pt x="280" y="407"/>
                  </a:lnTo>
                  <a:lnTo>
                    <a:pt x="278" y="408"/>
                  </a:lnTo>
                  <a:lnTo>
                    <a:pt x="276" y="408"/>
                  </a:lnTo>
                  <a:lnTo>
                    <a:pt x="273" y="409"/>
                  </a:lnTo>
                  <a:lnTo>
                    <a:pt x="270" y="410"/>
                  </a:lnTo>
                  <a:lnTo>
                    <a:pt x="268" y="410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3"/>
                  </a:lnTo>
                  <a:lnTo>
                    <a:pt x="255" y="414"/>
                  </a:lnTo>
                  <a:lnTo>
                    <a:pt x="253" y="414"/>
                  </a:lnTo>
                  <a:lnTo>
                    <a:pt x="250" y="415"/>
                  </a:lnTo>
                  <a:lnTo>
                    <a:pt x="247" y="415"/>
                  </a:lnTo>
                  <a:lnTo>
                    <a:pt x="245" y="416"/>
                  </a:lnTo>
                  <a:lnTo>
                    <a:pt x="243" y="416"/>
                  </a:lnTo>
                  <a:lnTo>
                    <a:pt x="240" y="416"/>
                  </a:lnTo>
                  <a:lnTo>
                    <a:pt x="237" y="417"/>
                  </a:lnTo>
                  <a:lnTo>
                    <a:pt x="235" y="417"/>
                  </a:lnTo>
                  <a:lnTo>
                    <a:pt x="232" y="417"/>
                  </a:lnTo>
                  <a:lnTo>
                    <a:pt x="230" y="417"/>
                  </a:lnTo>
                  <a:lnTo>
                    <a:pt x="227" y="417"/>
                  </a:lnTo>
                  <a:lnTo>
                    <a:pt x="225" y="418"/>
                  </a:lnTo>
                  <a:lnTo>
                    <a:pt x="222" y="418"/>
                  </a:lnTo>
                  <a:lnTo>
                    <a:pt x="219" y="418"/>
                  </a:lnTo>
                  <a:lnTo>
                    <a:pt x="217" y="418"/>
                  </a:lnTo>
                  <a:lnTo>
                    <a:pt x="214" y="418"/>
                  </a:lnTo>
                  <a:lnTo>
                    <a:pt x="212" y="418"/>
                  </a:lnTo>
                  <a:lnTo>
                    <a:pt x="209" y="418"/>
                  </a:lnTo>
                  <a:lnTo>
                    <a:pt x="206" y="418"/>
                  </a:lnTo>
                  <a:lnTo>
                    <a:pt x="204" y="418"/>
                  </a:lnTo>
                  <a:lnTo>
                    <a:pt x="201" y="418"/>
                  </a:lnTo>
                  <a:lnTo>
                    <a:pt x="198" y="418"/>
                  </a:lnTo>
                  <a:lnTo>
                    <a:pt x="196" y="417"/>
                  </a:lnTo>
                  <a:lnTo>
                    <a:pt x="194" y="417"/>
                  </a:lnTo>
                  <a:lnTo>
                    <a:pt x="191" y="417"/>
                  </a:lnTo>
                  <a:lnTo>
                    <a:pt x="188" y="417"/>
                  </a:lnTo>
                  <a:lnTo>
                    <a:pt x="186" y="417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6" y="415"/>
                  </a:lnTo>
                  <a:lnTo>
                    <a:pt x="173" y="415"/>
                  </a:lnTo>
                  <a:lnTo>
                    <a:pt x="170" y="414"/>
                  </a:lnTo>
                  <a:lnTo>
                    <a:pt x="168" y="414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8" y="412"/>
                  </a:lnTo>
                  <a:lnTo>
                    <a:pt x="155" y="410"/>
                  </a:lnTo>
                  <a:lnTo>
                    <a:pt x="153" y="410"/>
                  </a:lnTo>
                  <a:lnTo>
                    <a:pt x="150" y="409"/>
                  </a:lnTo>
                  <a:lnTo>
                    <a:pt x="147" y="408"/>
                  </a:lnTo>
                  <a:lnTo>
                    <a:pt x="145" y="408"/>
                  </a:lnTo>
                  <a:lnTo>
                    <a:pt x="143" y="407"/>
                  </a:lnTo>
                  <a:lnTo>
                    <a:pt x="141" y="406"/>
                  </a:lnTo>
                  <a:lnTo>
                    <a:pt x="137" y="405"/>
                  </a:lnTo>
                  <a:lnTo>
                    <a:pt x="135" y="404"/>
                  </a:lnTo>
                  <a:lnTo>
                    <a:pt x="133" y="404"/>
                  </a:lnTo>
                  <a:lnTo>
                    <a:pt x="131" y="403"/>
                  </a:lnTo>
                  <a:lnTo>
                    <a:pt x="128" y="402"/>
                  </a:lnTo>
                  <a:lnTo>
                    <a:pt x="126" y="400"/>
                  </a:lnTo>
                  <a:lnTo>
                    <a:pt x="124" y="399"/>
                  </a:lnTo>
                  <a:lnTo>
                    <a:pt x="122" y="398"/>
                  </a:lnTo>
                  <a:lnTo>
                    <a:pt x="119" y="397"/>
                  </a:lnTo>
                  <a:lnTo>
                    <a:pt x="116" y="396"/>
                  </a:lnTo>
                  <a:lnTo>
                    <a:pt x="114" y="395"/>
                  </a:lnTo>
                  <a:lnTo>
                    <a:pt x="111" y="394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5" y="389"/>
                  </a:lnTo>
                  <a:lnTo>
                    <a:pt x="102" y="388"/>
                  </a:lnTo>
                  <a:lnTo>
                    <a:pt x="100" y="387"/>
                  </a:lnTo>
                  <a:lnTo>
                    <a:pt x="98" y="386"/>
                  </a:lnTo>
                  <a:lnTo>
                    <a:pt x="96" y="385"/>
                  </a:lnTo>
                  <a:lnTo>
                    <a:pt x="95" y="383"/>
                  </a:lnTo>
                  <a:lnTo>
                    <a:pt x="92" y="382"/>
                  </a:lnTo>
                  <a:lnTo>
                    <a:pt x="90" y="380"/>
                  </a:lnTo>
                  <a:lnTo>
                    <a:pt x="88" y="378"/>
                  </a:lnTo>
                  <a:lnTo>
                    <a:pt x="86" y="377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8" y="370"/>
                  </a:lnTo>
                  <a:lnTo>
                    <a:pt x="75" y="369"/>
                  </a:lnTo>
                  <a:lnTo>
                    <a:pt x="73" y="367"/>
                  </a:lnTo>
                  <a:lnTo>
                    <a:pt x="71" y="366"/>
                  </a:lnTo>
                  <a:lnTo>
                    <a:pt x="70" y="364"/>
                  </a:lnTo>
                  <a:lnTo>
                    <a:pt x="68" y="363"/>
                  </a:lnTo>
                  <a:lnTo>
                    <a:pt x="65" y="360"/>
                  </a:lnTo>
                  <a:lnTo>
                    <a:pt x="64" y="359"/>
                  </a:lnTo>
                  <a:lnTo>
                    <a:pt x="62" y="357"/>
                  </a:lnTo>
                  <a:lnTo>
                    <a:pt x="60" y="355"/>
                  </a:lnTo>
                  <a:lnTo>
                    <a:pt x="59" y="354"/>
                  </a:lnTo>
                  <a:lnTo>
                    <a:pt x="56" y="351"/>
                  </a:lnTo>
                  <a:lnTo>
                    <a:pt x="55" y="349"/>
                  </a:lnTo>
                  <a:lnTo>
                    <a:pt x="53" y="348"/>
                  </a:lnTo>
                  <a:lnTo>
                    <a:pt x="52" y="346"/>
                  </a:lnTo>
                  <a:lnTo>
                    <a:pt x="50" y="344"/>
                  </a:lnTo>
                  <a:lnTo>
                    <a:pt x="49" y="341"/>
                  </a:lnTo>
                  <a:lnTo>
                    <a:pt x="46" y="339"/>
                  </a:lnTo>
                  <a:lnTo>
                    <a:pt x="45" y="338"/>
                  </a:lnTo>
                  <a:lnTo>
                    <a:pt x="43" y="336"/>
                  </a:lnTo>
                  <a:lnTo>
                    <a:pt x="42" y="334"/>
                  </a:lnTo>
                  <a:lnTo>
                    <a:pt x="41" y="331"/>
                  </a:lnTo>
                  <a:lnTo>
                    <a:pt x="38" y="329"/>
                  </a:lnTo>
                  <a:lnTo>
                    <a:pt x="37" y="327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3" y="321"/>
                  </a:lnTo>
                  <a:lnTo>
                    <a:pt x="32" y="319"/>
                  </a:lnTo>
                  <a:lnTo>
                    <a:pt x="31" y="317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6" y="310"/>
                  </a:lnTo>
                  <a:lnTo>
                    <a:pt x="25" y="308"/>
                  </a:lnTo>
                  <a:lnTo>
                    <a:pt x="24" y="306"/>
                  </a:lnTo>
                  <a:lnTo>
                    <a:pt x="23" y="304"/>
                  </a:lnTo>
                  <a:lnTo>
                    <a:pt x="22" y="300"/>
                  </a:lnTo>
                  <a:lnTo>
                    <a:pt x="20" y="298"/>
                  </a:lnTo>
                  <a:lnTo>
                    <a:pt x="19" y="296"/>
                  </a:lnTo>
                  <a:lnTo>
                    <a:pt x="18" y="294"/>
                  </a:lnTo>
                  <a:lnTo>
                    <a:pt x="17" y="291"/>
                  </a:lnTo>
                  <a:lnTo>
                    <a:pt x="16" y="289"/>
                  </a:lnTo>
                  <a:lnTo>
                    <a:pt x="15" y="287"/>
                  </a:lnTo>
                  <a:lnTo>
                    <a:pt x="15" y="285"/>
                  </a:lnTo>
                  <a:lnTo>
                    <a:pt x="14" y="282"/>
                  </a:lnTo>
                  <a:lnTo>
                    <a:pt x="13" y="279"/>
                  </a:lnTo>
                  <a:lnTo>
                    <a:pt x="11" y="277"/>
                  </a:lnTo>
                  <a:lnTo>
                    <a:pt x="10" y="275"/>
                  </a:lnTo>
                  <a:lnTo>
                    <a:pt x="10" y="272"/>
                  </a:lnTo>
                  <a:lnTo>
                    <a:pt x="9" y="270"/>
                  </a:lnTo>
                  <a:lnTo>
                    <a:pt x="8" y="267"/>
                  </a:lnTo>
                  <a:lnTo>
                    <a:pt x="8" y="265"/>
                  </a:lnTo>
                  <a:lnTo>
                    <a:pt x="7" y="262"/>
                  </a:lnTo>
                  <a:lnTo>
                    <a:pt x="7" y="260"/>
                  </a:lnTo>
                  <a:lnTo>
                    <a:pt x="6" y="257"/>
                  </a:lnTo>
                  <a:lnTo>
                    <a:pt x="6" y="255"/>
                  </a:lnTo>
                  <a:lnTo>
                    <a:pt x="5" y="252"/>
                  </a:lnTo>
                  <a:lnTo>
                    <a:pt x="5" y="250"/>
                  </a:lnTo>
                  <a:lnTo>
                    <a:pt x="4" y="247"/>
                  </a:lnTo>
                  <a:lnTo>
                    <a:pt x="4" y="245"/>
                  </a:lnTo>
                  <a:lnTo>
                    <a:pt x="2" y="242"/>
                  </a:lnTo>
                  <a:lnTo>
                    <a:pt x="2" y="240"/>
                  </a:lnTo>
                  <a:lnTo>
                    <a:pt x="2" y="237"/>
                  </a:lnTo>
                  <a:lnTo>
                    <a:pt x="1" y="235"/>
                  </a:lnTo>
                  <a:lnTo>
                    <a:pt x="1" y="232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" y="193"/>
                  </a:lnTo>
                  <a:lnTo>
                    <a:pt x="1" y="191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1" y="183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2" y="176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6" y="163"/>
                  </a:lnTo>
                  <a:lnTo>
                    <a:pt x="6" y="161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3"/>
                  </a:lnTo>
                  <a:lnTo>
                    <a:pt x="11" y="141"/>
                  </a:lnTo>
                  <a:lnTo>
                    <a:pt x="13" y="139"/>
                  </a:lnTo>
                  <a:lnTo>
                    <a:pt x="14" y="136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6" y="129"/>
                  </a:lnTo>
                  <a:lnTo>
                    <a:pt x="17" y="127"/>
                  </a:lnTo>
                  <a:lnTo>
                    <a:pt x="18" y="124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2" y="118"/>
                  </a:lnTo>
                  <a:lnTo>
                    <a:pt x="23" y="114"/>
                  </a:lnTo>
                  <a:lnTo>
                    <a:pt x="24" y="112"/>
                  </a:lnTo>
                  <a:lnTo>
                    <a:pt x="25" y="110"/>
                  </a:lnTo>
                  <a:lnTo>
                    <a:pt x="26" y="108"/>
                  </a:lnTo>
                  <a:lnTo>
                    <a:pt x="27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2" y="99"/>
                  </a:lnTo>
                  <a:lnTo>
                    <a:pt x="33" y="97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1" y="87"/>
                  </a:lnTo>
                  <a:lnTo>
                    <a:pt x="42" y="84"/>
                  </a:lnTo>
                  <a:lnTo>
                    <a:pt x="43" y="82"/>
                  </a:lnTo>
                  <a:lnTo>
                    <a:pt x="45" y="80"/>
                  </a:lnTo>
                  <a:lnTo>
                    <a:pt x="46" y="79"/>
                  </a:lnTo>
                  <a:lnTo>
                    <a:pt x="49" y="77"/>
                  </a:lnTo>
                  <a:lnTo>
                    <a:pt x="50" y="74"/>
                  </a:lnTo>
                  <a:lnTo>
                    <a:pt x="52" y="72"/>
                  </a:lnTo>
                  <a:lnTo>
                    <a:pt x="53" y="70"/>
                  </a:lnTo>
                  <a:lnTo>
                    <a:pt x="55" y="69"/>
                  </a:lnTo>
                  <a:lnTo>
                    <a:pt x="56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8" y="55"/>
                  </a:lnTo>
                  <a:lnTo>
                    <a:pt x="70" y="54"/>
                  </a:lnTo>
                  <a:lnTo>
                    <a:pt x="71" y="52"/>
                  </a:lnTo>
                  <a:lnTo>
                    <a:pt x="73" y="51"/>
                  </a:lnTo>
                  <a:lnTo>
                    <a:pt x="75" y="49"/>
                  </a:lnTo>
                  <a:lnTo>
                    <a:pt x="78" y="48"/>
                  </a:lnTo>
                  <a:lnTo>
                    <a:pt x="80" y="45"/>
                  </a:lnTo>
                  <a:lnTo>
                    <a:pt x="81" y="44"/>
                  </a:lnTo>
                  <a:lnTo>
                    <a:pt x="83" y="42"/>
                  </a:lnTo>
                  <a:lnTo>
                    <a:pt x="86" y="41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2" y="36"/>
                  </a:lnTo>
                  <a:lnTo>
                    <a:pt x="95" y="35"/>
                  </a:lnTo>
                  <a:lnTo>
                    <a:pt x="96" y="33"/>
                  </a:lnTo>
                  <a:lnTo>
                    <a:pt x="98" y="32"/>
                  </a:lnTo>
                  <a:lnTo>
                    <a:pt x="100" y="31"/>
                  </a:lnTo>
                  <a:lnTo>
                    <a:pt x="102" y="30"/>
                  </a:lnTo>
                  <a:lnTo>
                    <a:pt x="105" y="29"/>
                  </a:lnTo>
                  <a:lnTo>
                    <a:pt x="107" y="26"/>
                  </a:lnTo>
                  <a:lnTo>
                    <a:pt x="109" y="25"/>
                  </a:lnTo>
                  <a:lnTo>
                    <a:pt x="111" y="24"/>
                  </a:lnTo>
                  <a:lnTo>
                    <a:pt x="114" y="23"/>
                  </a:lnTo>
                  <a:lnTo>
                    <a:pt x="116" y="22"/>
                  </a:lnTo>
                  <a:lnTo>
                    <a:pt x="119" y="21"/>
                  </a:lnTo>
                  <a:lnTo>
                    <a:pt x="122" y="20"/>
                  </a:lnTo>
                  <a:lnTo>
                    <a:pt x="124" y="19"/>
                  </a:lnTo>
                  <a:lnTo>
                    <a:pt x="126" y="17"/>
                  </a:lnTo>
                  <a:lnTo>
                    <a:pt x="128" y="16"/>
                  </a:lnTo>
                  <a:lnTo>
                    <a:pt x="131" y="15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7" y="13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3" y="7"/>
                  </a:lnTo>
                  <a:lnTo>
                    <a:pt x="155" y="7"/>
                  </a:lnTo>
                  <a:lnTo>
                    <a:pt x="158" y="6"/>
                  </a:lnTo>
                  <a:lnTo>
                    <a:pt x="160" y="6"/>
                  </a:lnTo>
                  <a:lnTo>
                    <a:pt x="163" y="5"/>
                  </a:lnTo>
                  <a:lnTo>
                    <a:pt x="165" y="5"/>
                  </a:lnTo>
                  <a:lnTo>
                    <a:pt x="168" y="4"/>
                  </a:lnTo>
                  <a:lnTo>
                    <a:pt x="170" y="4"/>
                  </a:lnTo>
                  <a:lnTo>
                    <a:pt x="173" y="3"/>
                  </a:lnTo>
                  <a:lnTo>
                    <a:pt x="176" y="3"/>
                  </a:lnTo>
                  <a:lnTo>
                    <a:pt x="178" y="2"/>
                  </a:lnTo>
                  <a:lnTo>
                    <a:pt x="180" y="2"/>
                  </a:lnTo>
                  <a:lnTo>
                    <a:pt x="183" y="2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1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7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40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3"/>
                  </a:lnTo>
                  <a:lnTo>
                    <a:pt x="250" y="3"/>
                  </a:lnTo>
                  <a:lnTo>
                    <a:pt x="253" y="4"/>
                  </a:lnTo>
                  <a:lnTo>
                    <a:pt x="255" y="4"/>
                  </a:lnTo>
                  <a:lnTo>
                    <a:pt x="258" y="5"/>
                  </a:lnTo>
                  <a:lnTo>
                    <a:pt x="260" y="5"/>
                  </a:lnTo>
                  <a:lnTo>
                    <a:pt x="263" y="6"/>
                  </a:lnTo>
                  <a:lnTo>
                    <a:pt x="265" y="6"/>
                  </a:lnTo>
                  <a:lnTo>
                    <a:pt x="268" y="7"/>
                  </a:lnTo>
                  <a:lnTo>
                    <a:pt x="270" y="7"/>
                  </a:lnTo>
                  <a:lnTo>
                    <a:pt x="273" y="9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2" y="12"/>
                  </a:lnTo>
                  <a:lnTo>
                    <a:pt x="286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2" y="15"/>
                  </a:lnTo>
                  <a:lnTo>
                    <a:pt x="295" y="16"/>
                  </a:lnTo>
                  <a:lnTo>
                    <a:pt x="297" y="17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4" y="21"/>
                  </a:lnTo>
                  <a:lnTo>
                    <a:pt x="307" y="22"/>
                  </a:lnTo>
                  <a:lnTo>
                    <a:pt x="309" y="23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6" y="26"/>
                  </a:lnTo>
                  <a:lnTo>
                    <a:pt x="318" y="29"/>
                  </a:lnTo>
                  <a:lnTo>
                    <a:pt x="321" y="30"/>
                  </a:lnTo>
                  <a:lnTo>
                    <a:pt x="323" y="31"/>
                  </a:lnTo>
                  <a:lnTo>
                    <a:pt x="325" y="32"/>
                  </a:lnTo>
                  <a:lnTo>
                    <a:pt x="327" y="33"/>
                  </a:lnTo>
                  <a:lnTo>
                    <a:pt x="328" y="35"/>
                  </a:lnTo>
                  <a:lnTo>
                    <a:pt x="331" y="36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7" y="41"/>
                  </a:lnTo>
                  <a:lnTo>
                    <a:pt x="340" y="42"/>
                  </a:lnTo>
                  <a:lnTo>
                    <a:pt x="342" y="44"/>
                  </a:lnTo>
                  <a:lnTo>
                    <a:pt x="343" y="45"/>
                  </a:lnTo>
                  <a:lnTo>
                    <a:pt x="345" y="48"/>
                  </a:lnTo>
                  <a:lnTo>
                    <a:pt x="348" y="49"/>
                  </a:lnTo>
                  <a:lnTo>
                    <a:pt x="350" y="51"/>
                  </a:lnTo>
                  <a:lnTo>
                    <a:pt x="352" y="52"/>
                  </a:lnTo>
                  <a:lnTo>
                    <a:pt x="353" y="54"/>
                  </a:lnTo>
                  <a:lnTo>
                    <a:pt x="355" y="55"/>
                  </a:lnTo>
                  <a:lnTo>
                    <a:pt x="358" y="58"/>
                  </a:lnTo>
                  <a:lnTo>
                    <a:pt x="359" y="59"/>
                  </a:lnTo>
                  <a:lnTo>
                    <a:pt x="361" y="61"/>
                  </a:lnTo>
                  <a:lnTo>
                    <a:pt x="363" y="63"/>
                  </a:lnTo>
                  <a:lnTo>
                    <a:pt x="364" y="64"/>
                  </a:lnTo>
                  <a:lnTo>
                    <a:pt x="367" y="66"/>
                  </a:lnTo>
                  <a:lnTo>
                    <a:pt x="368" y="69"/>
                  </a:lnTo>
                  <a:lnTo>
                    <a:pt x="370" y="70"/>
                  </a:lnTo>
                  <a:lnTo>
                    <a:pt x="371" y="72"/>
                  </a:lnTo>
                  <a:lnTo>
                    <a:pt x="373" y="74"/>
                  </a:lnTo>
                  <a:lnTo>
                    <a:pt x="375" y="77"/>
                  </a:lnTo>
                  <a:lnTo>
                    <a:pt x="377" y="79"/>
                  </a:lnTo>
                  <a:lnTo>
                    <a:pt x="378" y="80"/>
                  </a:lnTo>
                  <a:lnTo>
                    <a:pt x="380" y="82"/>
                  </a:lnTo>
                  <a:lnTo>
                    <a:pt x="381" y="84"/>
                  </a:lnTo>
                  <a:lnTo>
                    <a:pt x="382" y="87"/>
                  </a:lnTo>
                  <a:lnTo>
                    <a:pt x="385" y="89"/>
                  </a:lnTo>
                  <a:lnTo>
                    <a:pt x="386" y="91"/>
                  </a:lnTo>
                  <a:lnTo>
                    <a:pt x="387" y="93"/>
                  </a:lnTo>
                  <a:lnTo>
                    <a:pt x="389" y="94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3" y="101"/>
                  </a:lnTo>
                  <a:lnTo>
                    <a:pt x="394" y="103"/>
                  </a:lnTo>
                  <a:lnTo>
                    <a:pt x="396" y="105"/>
                  </a:lnTo>
                  <a:lnTo>
                    <a:pt x="397" y="108"/>
                  </a:lnTo>
                  <a:lnTo>
                    <a:pt x="398" y="110"/>
                  </a:lnTo>
                  <a:lnTo>
                    <a:pt x="399" y="112"/>
                  </a:lnTo>
                  <a:lnTo>
                    <a:pt x="400" y="114"/>
                  </a:lnTo>
                  <a:lnTo>
                    <a:pt x="402" y="118"/>
                  </a:lnTo>
                  <a:lnTo>
                    <a:pt x="403" y="120"/>
                  </a:lnTo>
                  <a:lnTo>
                    <a:pt x="404" y="122"/>
                  </a:lnTo>
                  <a:lnTo>
                    <a:pt x="405" y="124"/>
                  </a:lnTo>
                  <a:lnTo>
                    <a:pt x="406" y="127"/>
                  </a:lnTo>
                  <a:lnTo>
                    <a:pt x="407" y="129"/>
                  </a:lnTo>
                  <a:lnTo>
                    <a:pt x="408" y="131"/>
                  </a:lnTo>
                  <a:lnTo>
                    <a:pt x="408" y="133"/>
                  </a:lnTo>
                  <a:lnTo>
                    <a:pt x="409" y="136"/>
                  </a:lnTo>
                  <a:lnTo>
                    <a:pt x="411" y="139"/>
                  </a:lnTo>
                  <a:lnTo>
                    <a:pt x="412" y="141"/>
                  </a:lnTo>
                  <a:lnTo>
                    <a:pt x="413" y="143"/>
                  </a:lnTo>
                  <a:lnTo>
                    <a:pt x="413" y="146"/>
                  </a:lnTo>
                  <a:lnTo>
                    <a:pt x="414" y="148"/>
                  </a:lnTo>
                  <a:lnTo>
                    <a:pt x="415" y="151"/>
                  </a:lnTo>
                  <a:lnTo>
                    <a:pt x="415" y="153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1"/>
                  </a:lnTo>
                  <a:lnTo>
                    <a:pt x="417" y="163"/>
                  </a:lnTo>
                  <a:lnTo>
                    <a:pt x="418" y="166"/>
                  </a:lnTo>
                  <a:lnTo>
                    <a:pt x="418" y="168"/>
                  </a:lnTo>
                  <a:lnTo>
                    <a:pt x="420" y="171"/>
                  </a:lnTo>
                  <a:lnTo>
                    <a:pt x="420" y="173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21" y="181"/>
                  </a:lnTo>
                  <a:lnTo>
                    <a:pt x="422" y="183"/>
                  </a:lnTo>
                  <a:lnTo>
                    <a:pt x="422" y="186"/>
                  </a:lnTo>
                  <a:lnTo>
                    <a:pt x="422" y="189"/>
                  </a:lnTo>
                  <a:lnTo>
                    <a:pt x="422" y="191"/>
                  </a:lnTo>
                  <a:lnTo>
                    <a:pt x="422" y="193"/>
                  </a:lnTo>
                  <a:lnTo>
                    <a:pt x="423" y="196"/>
                  </a:lnTo>
                  <a:lnTo>
                    <a:pt x="423" y="199"/>
                  </a:lnTo>
                  <a:lnTo>
                    <a:pt x="423" y="201"/>
                  </a:lnTo>
                  <a:lnTo>
                    <a:pt x="423" y="203"/>
                  </a:lnTo>
                  <a:lnTo>
                    <a:pt x="423" y="20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4" name="Oval 1368"/>
            <p:cNvSpPr>
              <a:spLocks noChangeArrowheads="1"/>
            </p:cNvSpPr>
            <p:nvPr/>
          </p:nvSpPr>
          <p:spPr bwMode="auto">
            <a:xfrm>
              <a:off x="3945255" y="4924425"/>
              <a:ext cx="112395" cy="111125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85" name="Line 1369"/>
            <p:cNvSpPr>
              <a:spLocks noChangeShapeType="1"/>
            </p:cNvSpPr>
            <p:nvPr/>
          </p:nvSpPr>
          <p:spPr bwMode="auto">
            <a:xfrm>
              <a:off x="1647825" y="4908566"/>
              <a:ext cx="35672" cy="4387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6" name="Line 1370"/>
            <p:cNvSpPr>
              <a:spLocks noChangeShapeType="1"/>
            </p:cNvSpPr>
            <p:nvPr/>
          </p:nvSpPr>
          <p:spPr bwMode="auto">
            <a:xfrm flipH="1">
              <a:off x="1516380" y="4903470"/>
              <a:ext cx="47625" cy="431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7" name="Line 1371"/>
            <p:cNvSpPr>
              <a:spLocks noChangeShapeType="1"/>
            </p:cNvSpPr>
            <p:nvPr/>
          </p:nvSpPr>
          <p:spPr bwMode="auto">
            <a:xfrm flipH="1">
              <a:off x="2414905" y="4903470"/>
              <a:ext cx="42545" cy="349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8" name="Line 1372"/>
            <p:cNvSpPr>
              <a:spLocks noChangeShapeType="1"/>
            </p:cNvSpPr>
            <p:nvPr/>
          </p:nvSpPr>
          <p:spPr bwMode="auto">
            <a:xfrm>
              <a:off x="2541905" y="4913012"/>
              <a:ext cx="30262" cy="3943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9" name="Line 1373"/>
            <p:cNvSpPr>
              <a:spLocks noChangeShapeType="1"/>
            </p:cNvSpPr>
            <p:nvPr/>
          </p:nvSpPr>
          <p:spPr bwMode="auto">
            <a:xfrm flipH="1">
              <a:off x="3803650" y="4903470"/>
              <a:ext cx="24130" cy="4318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0" name="Line 1374"/>
            <p:cNvSpPr>
              <a:spLocks noChangeShapeType="1"/>
            </p:cNvSpPr>
            <p:nvPr/>
          </p:nvSpPr>
          <p:spPr bwMode="auto">
            <a:xfrm>
              <a:off x="3913505" y="4893945"/>
              <a:ext cx="42545" cy="476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" name="Line 1375"/>
            <p:cNvSpPr>
              <a:spLocks noChangeShapeType="1"/>
            </p:cNvSpPr>
            <p:nvPr/>
          </p:nvSpPr>
          <p:spPr bwMode="auto">
            <a:xfrm flipH="1">
              <a:off x="2908300" y="4908550"/>
              <a:ext cx="30480" cy="425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2" name="Line 1376"/>
            <p:cNvSpPr>
              <a:spLocks noChangeShapeType="1"/>
            </p:cNvSpPr>
            <p:nvPr/>
          </p:nvSpPr>
          <p:spPr bwMode="auto">
            <a:xfrm>
              <a:off x="3027680" y="4908550"/>
              <a:ext cx="34925" cy="2984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3" name="Freeform 1377"/>
            <p:cNvSpPr>
              <a:spLocks/>
            </p:cNvSpPr>
            <p:nvPr/>
          </p:nvSpPr>
          <p:spPr bwMode="auto">
            <a:xfrm>
              <a:off x="1868805" y="4916170"/>
              <a:ext cx="111125" cy="111125"/>
            </a:xfrm>
            <a:custGeom>
              <a:avLst/>
              <a:gdLst>
                <a:gd name="T0" fmla="*/ 2147483646 w 423"/>
                <a:gd name="T1" fmla="*/ 2147483646 h 419"/>
                <a:gd name="T2" fmla="*/ 2147483646 w 423"/>
                <a:gd name="T3" fmla="*/ 2147483646 h 419"/>
                <a:gd name="T4" fmla="*/ 2147483646 w 423"/>
                <a:gd name="T5" fmla="*/ 2147483646 h 419"/>
                <a:gd name="T6" fmla="*/ 2147483646 w 423"/>
                <a:gd name="T7" fmla="*/ 2147483646 h 419"/>
                <a:gd name="T8" fmla="*/ 2147483646 w 423"/>
                <a:gd name="T9" fmla="*/ 2147483646 h 419"/>
                <a:gd name="T10" fmla="*/ 2147483646 w 423"/>
                <a:gd name="T11" fmla="*/ 2147483646 h 419"/>
                <a:gd name="T12" fmla="*/ 2147483646 w 423"/>
                <a:gd name="T13" fmla="*/ 2147483646 h 419"/>
                <a:gd name="T14" fmla="*/ 2147483646 w 423"/>
                <a:gd name="T15" fmla="*/ 2147483646 h 419"/>
                <a:gd name="T16" fmla="*/ 2147483646 w 423"/>
                <a:gd name="T17" fmla="*/ 2147483646 h 419"/>
                <a:gd name="T18" fmla="*/ 2147483646 w 423"/>
                <a:gd name="T19" fmla="*/ 2147483646 h 419"/>
                <a:gd name="T20" fmla="*/ 2147483646 w 423"/>
                <a:gd name="T21" fmla="*/ 2147483646 h 419"/>
                <a:gd name="T22" fmla="*/ 2147483646 w 423"/>
                <a:gd name="T23" fmla="*/ 2147483646 h 419"/>
                <a:gd name="T24" fmla="*/ 2147483646 w 423"/>
                <a:gd name="T25" fmla="*/ 2147483646 h 419"/>
                <a:gd name="T26" fmla="*/ 2147483646 w 423"/>
                <a:gd name="T27" fmla="*/ 2147483646 h 419"/>
                <a:gd name="T28" fmla="*/ 2147483646 w 423"/>
                <a:gd name="T29" fmla="*/ 2147483646 h 419"/>
                <a:gd name="T30" fmla="*/ 2147483646 w 423"/>
                <a:gd name="T31" fmla="*/ 2147483646 h 419"/>
                <a:gd name="T32" fmla="*/ 2147483646 w 423"/>
                <a:gd name="T33" fmla="*/ 2147483646 h 419"/>
                <a:gd name="T34" fmla="*/ 2147483646 w 423"/>
                <a:gd name="T35" fmla="*/ 2147483646 h 419"/>
                <a:gd name="T36" fmla="*/ 2147483646 w 423"/>
                <a:gd name="T37" fmla="*/ 2147483646 h 419"/>
                <a:gd name="T38" fmla="*/ 2147483646 w 423"/>
                <a:gd name="T39" fmla="*/ 2147483646 h 419"/>
                <a:gd name="T40" fmla="*/ 2147483646 w 423"/>
                <a:gd name="T41" fmla="*/ 2147483646 h 419"/>
                <a:gd name="T42" fmla="*/ 2147483646 w 423"/>
                <a:gd name="T43" fmla="*/ 2147483646 h 419"/>
                <a:gd name="T44" fmla="*/ 2147483646 w 423"/>
                <a:gd name="T45" fmla="*/ 2147483646 h 419"/>
                <a:gd name="T46" fmla="*/ 2147483646 w 423"/>
                <a:gd name="T47" fmla="*/ 2147483646 h 419"/>
                <a:gd name="T48" fmla="*/ 2147483646 w 423"/>
                <a:gd name="T49" fmla="*/ 2147483646 h 419"/>
                <a:gd name="T50" fmla="*/ 2147483646 w 423"/>
                <a:gd name="T51" fmla="*/ 2147483646 h 419"/>
                <a:gd name="T52" fmla="*/ 2147483646 w 423"/>
                <a:gd name="T53" fmla="*/ 2147483646 h 419"/>
                <a:gd name="T54" fmla="*/ 0 w 423"/>
                <a:gd name="T55" fmla="*/ 2147483646 h 419"/>
                <a:gd name="T56" fmla="*/ 0 w 423"/>
                <a:gd name="T57" fmla="*/ 2147483646 h 419"/>
                <a:gd name="T58" fmla="*/ 2147483646 w 423"/>
                <a:gd name="T59" fmla="*/ 2147483646 h 419"/>
                <a:gd name="T60" fmla="*/ 2147483646 w 423"/>
                <a:gd name="T61" fmla="*/ 2147483646 h 419"/>
                <a:gd name="T62" fmla="*/ 2147483646 w 423"/>
                <a:gd name="T63" fmla="*/ 2147483646 h 419"/>
                <a:gd name="T64" fmla="*/ 2147483646 w 423"/>
                <a:gd name="T65" fmla="*/ 2147483646 h 419"/>
                <a:gd name="T66" fmla="*/ 2147483646 w 423"/>
                <a:gd name="T67" fmla="*/ 2147483646 h 419"/>
                <a:gd name="T68" fmla="*/ 2147483646 w 423"/>
                <a:gd name="T69" fmla="*/ 2147483646 h 419"/>
                <a:gd name="T70" fmla="*/ 2147483646 w 423"/>
                <a:gd name="T71" fmla="*/ 2147483646 h 419"/>
                <a:gd name="T72" fmla="*/ 2147483646 w 423"/>
                <a:gd name="T73" fmla="*/ 2147483646 h 419"/>
                <a:gd name="T74" fmla="*/ 2147483646 w 423"/>
                <a:gd name="T75" fmla="*/ 2147483646 h 419"/>
                <a:gd name="T76" fmla="*/ 2147483646 w 423"/>
                <a:gd name="T77" fmla="*/ 2147483646 h 419"/>
                <a:gd name="T78" fmla="*/ 2147483646 w 423"/>
                <a:gd name="T79" fmla="*/ 2147483646 h 419"/>
                <a:gd name="T80" fmla="*/ 2147483646 w 423"/>
                <a:gd name="T81" fmla="*/ 2147483646 h 419"/>
                <a:gd name="T82" fmla="*/ 2147483646 w 423"/>
                <a:gd name="T83" fmla="*/ 2147483646 h 419"/>
                <a:gd name="T84" fmla="*/ 2147483646 w 423"/>
                <a:gd name="T85" fmla="*/ 0 h 419"/>
                <a:gd name="T86" fmla="*/ 2147483646 w 423"/>
                <a:gd name="T87" fmla="*/ 2147483646 h 419"/>
                <a:gd name="T88" fmla="*/ 2147483646 w 423"/>
                <a:gd name="T89" fmla="*/ 2147483646 h 419"/>
                <a:gd name="T90" fmla="*/ 2147483646 w 423"/>
                <a:gd name="T91" fmla="*/ 2147483646 h 419"/>
                <a:gd name="T92" fmla="*/ 2147483646 w 423"/>
                <a:gd name="T93" fmla="*/ 2147483646 h 419"/>
                <a:gd name="T94" fmla="*/ 2147483646 w 423"/>
                <a:gd name="T95" fmla="*/ 2147483646 h 419"/>
                <a:gd name="T96" fmla="*/ 2147483646 w 423"/>
                <a:gd name="T97" fmla="*/ 2147483646 h 419"/>
                <a:gd name="T98" fmla="*/ 2147483646 w 423"/>
                <a:gd name="T99" fmla="*/ 2147483646 h 419"/>
                <a:gd name="T100" fmla="*/ 2147483646 w 423"/>
                <a:gd name="T101" fmla="*/ 2147483646 h 419"/>
                <a:gd name="T102" fmla="*/ 2147483646 w 423"/>
                <a:gd name="T103" fmla="*/ 2147483646 h 419"/>
                <a:gd name="T104" fmla="*/ 2147483646 w 423"/>
                <a:gd name="T105" fmla="*/ 2147483646 h 419"/>
                <a:gd name="T106" fmla="*/ 2147483646 w 423"/>
                <a:gd name="T107" fmla="*/ 2147483646 h 419"/>
                <a:gd name="T108" fmla="*/ 2147483646 w 423"/>
                <a:gd name="T109" fmla="*/ 2147483646 h 419"/>
                <a:gd name="T110" fmla="*/ 2147483646 w 423"/>
                <a:gd name="T111" fmla="*/ 2147483646 h 4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3"/>
                <a:gd name="T169" fmla="*/ 0 h 419"/>
                <a:gd name="T170" fmla="*/ 423 w 423"/>
                <a:gd name="T171" fmla="*/ 419 h 4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3" h="419">
                  <a:moveTo>
                    <a:pt x="423" y="210"/>
                  </a:moveTo>
                  <a:lnTo>
                    <a:pt x="423" y="212"/>
                  </a:lnTo>
                  <a:lnTo>
                    <a:pt x="423" y="215"/>
                  </a:lnTo>
                  <a:lnTo>
                    <a:pt x="423" y="217"/>
                  </a:lnTo>
                  <a:lnTo>
                    <a:pt x="423" y="220"/>
                  </a:lnTo>
                  <a:lnTo>
                    <a:pt x="423" y="223"/>
                  </a:lnTo>
                  <a:lnTo>
                    <a:pt x="421" y="225"/>
                  </a:lnTo>
                  <a:lnTo>
                    <a:pt x="421" y="228"/>
                  </a:lnTo>
                  <a:lnTo>
                    <a:pt x="421" y="230"/>
                  </a:lnTo>
                  <a:lnTo>
                    <a:pt x="421" y="233"/>
                  </a:lnTo>
                  <a:lnTo>
                    <a:pt x="421" y="235"/>
                  </a:lnTo>
                  <a:lnTo>
                    <a:pt x="420" y="238"/>
                  </a:lnTo>
                  <a:lnTo>
                    <a:pt x="420" y="241"/>
                  </a:lnTo>
                  <a:lnTo>
                    <a:pt x="420" y="243"/>
                  </a:lnTo>
                  <a:lnTo>
                    <a:pt x="419" y="245"/>
                  </a:lnTo>
                  <a:lnTo>
                    <a:pt x="419" y="248"/>
                  </a:lnTo>
                  <a:lnTo>
                    <a:pt x="418" y="251"/>
                  </a:lnTo>
                  <a:lnTo>
                    <a:pt x="418" y="253"/>
                  </a:lnTo>
                  <a:lnTo>
                    <a:pt x="417" y="255"/>
                  </a:lnTo>
                  <a:lnTo>
                    <a:pt x="417" y="258"/>
                  </a:lnTo>
                  <a:lnTo>
                    <a:pt x="416" y="261"/>
                  </a:lnTo>
                  <a:lnTo>
                    <a:pt x="416" y="263"/>
                  </a:lnTo>
                  <a:lnTo>
                    <a:pt x="415" y="265"/>
                  </a:lnTo>
                  <a:lnTo>
                    <a:pt x="415" y="268"/>
                  </a:lnTo>
                  <a:lnTo>
                    <a:pt x="414" y="271"/>
                  </a:lnTo>
                  <a:lnTo>
                    <a:pt x="412" y="273"/>
                  </a:lnTo>
                  <a:lnTo>
                    <a:pt x="412" y="275"/>
                  </a:lnTo>
                  <a:lnTo>
                    <a:pt x="411" y="278"/>
                  </a:lnTo>
                  <a:lnTo>
                    <a:pt x="410" y="280"/>
                  </a:lnTo>
                  <a:lnTo>
                    <a:pt x="409" y="283"/>
                  </a:lnTo>
                  <a:lnTo>
                    <a:pt x="408" y="285"/>
                  </a:lnTo>
                  <a:lnTo>
                    <a:pt x="408" y="288"/>
                  </a:lnTo>
                  <a:lnTo>
                    <a:pt x="407" y="290"/>
                  </a:lnTo>
                  <a:lnTo>
                    <a:pt x="406" y="292"/>
                  </a:lnTo>
                  <a:lnTo>
                    <a:pt x="405" y="294"/>
                  </a:lnTo>
                  <a:lnTo>
                    <a:pt x="403" y="297"/>
                  </a:lnTo>
                  <a:lnTo>
                    <a:pt x="402" y="299"/>
                  </a:lnTo>
                  <a:lnTo>
                    <a:pt x="401" y="301"/>
                  </a:lnTo>
                  <a:lnTo>
                    <a:pt x="400" y="304"/>
                  </a:lnTo>
                  <a:lnTo>
                    <a:pt x="399" y="307"/>
                  </a:lnTo>
                  <a:lnTo>
                    <a:pt x="398" y="309"/>
                  </a:lnTo>
                  <a:lnTo>
                    <a:pt x="397" y="311"/>
                  </a:lnTo>
                  <a:lnTo>
                    <a:pt x="396" y="313"/>
                  </a:lnTo>
                  <a:lnTo>
                    <a:pt x="393" y="315"/>
                  </a:lnTo>
                  <a:lnTo>
                    <a:pt x="392" y="318"/>
                  </a:lnTo>
                  <a:lnTo>
                    <a:pt x="391" y="320"/>
                  </a:lnTo>
                  <a:lnTo>
                    <a:pt x="390" y="322"/>
                  </a:lnTo>
                  <a:lnTo>
                    <a:pt x="389" y="324"/>
                  </a:lnTo>
                  <a:lnTo>
                    <a:pt x="387" y="325"/>
                  </a:lnTo>
                  <a:lnTo>
                    <a:pt x="385" y="328"/>
                  </a:lnTo>
                  <a:lnTo>
                    <a:pt x="384" y="330"/>
                  </a:lnTo>
                  <a:lnTo>
                    <a:pt x="382" y="332"/>
                  </a:lnTo>
                  <a:lnTo>
                    <a:pt x="381" y="334"/>
                  </a:lnTo>
                  <a:lnTo>
                    <a:pt x="380" y="337"/>
                  </a:lnTo>
                  <a:lnTo>
                    <a:pt x="378" y="339"/>
                  </a:lnTo>
                  <a:lnTo>
                    <a:pt x="376" y="340"/>
                  </a:lnTo>
                  <a:lnTo>
                    <a:pt x="374" y="342"/>
                  </a:lnTo>
                  <a:lnTo>
                    <a:pt x="373" y="344"/>
                  </a:lnTo>
                  <a:lnTo>
                    <a:pt x="371" y="347"/>
                  </a:lnTo>
                  <a:lnTo>
                    <a:pt x="370" y="349"/>
                  </a:lnTo>
                  <a:lnTo>
                    <a:pt x="367" y="350"/>
                  </a:lnTo>
                  <a:lnTo>
                    <a:pt x="366" y="352"/>
                  </a:lnTo>
                  <a:lnTo>
                    <a:pt x="364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58" y="360"/>
                  </a:lnTo>
                  <a:lnTo>
                    <a:pt x="357" y="361"/>
                  </a:lnTo>
                  <a:lnTo>
                    <a:pt x="355" y="363"/>
                  </a:lnTo>
                  <a:lnTo>
                    <a:pt x="353" y="364"/>
                  </a:lnTo>
                  <a:lnTo>
                    <a:pt x="352" y="367"/>
                  </a:lnTo>
                  <a:lnTo>
                    <a:pt x="349" y="368"/>
                  </a:lnTo>
                  <a:lnTo>
                    <a:pt x="347" y="370"/>
                  </a:lnTo>
                  <a:lnTo>
                    <a:pt x="345" y="371"/>
                  </a:lnTo>
                  <a:lnTo>
                    <a:pt x="343" y="373"/>
                  </a:lnTo>
                  <a:lnTo>
                    <a:pt x="342" y="374"/>
                  </a:lnTo>
                  <a:lnTo>
                    <a:pt x="339" y="377"/>
                  </a:lnTo>
                  <a:lnTo>
                    <a:pt x="337" y="378"/>
                  </a:lnTo>
                  <a:lnTo>
                    <a:pt x="335" y="379"/>
                  </a:lnTo>
                  <a:lnTo>
                    <a:pt x="333" y="381"/>
                  </a:lnTo>
                  <a:lnTo>
                    <a:pt x="330" y="382"/>
                  </a:lnTo>
                  <a:lnTo>
                    <a:pt x="328" y="383"/>
                  </a:lnTo>
                  <a:lnTo>
                    <a:pt x="327" y="386"/>
                  </a:lnTo>
                  <a:lnTo>
                    <a:pt x="325" y="387"/>
                  </a:lnTo>
                  <a:lnTo>
                    <a:pt x="323" y="388"/>
                  </a:lnTo>
                  <a:lnTo>
                    <a:pt x="320" y="389"/>
                  </a:lnTo>
                  <a:lnTo>
                    <a:pt x="318" y="390"/>
                  </a:lnTo>
                  <a:lnTo>
                    <a:pt x="316" y="392"/>
                  </a:lnTo>
                  <a:lnTo>
                    <a:pt x="314" y="393"/>
                  </a:lnTo>
                  <a:lnTo>
                    <a:pt x="311" y="395"/>
                  </a:lnTo>
                  <a:lnTo>
                    <a:pt x="309" y="396"/>
                  </a:lnTo>
                  <a:lnTo>
                    <a:pt x="307" y="397"/>
                  </a:lnTo>
                  <a:lnTo>
                    <a:pt x="303" y="398"/>
                  </a:lnTo>
                  <a:lnTo>
                    <a:pt x="301" y="399"/>
                  </a:lnTo>
                  <a:lnTo>
                    <a:pt x="299" y="400"/>
                  </a:lnTo>
                  <a:lnTo>
                    <a:pt x="297" y="401"/>
                  </a:lnTo>
                  <a:lnTo>
                    <a:pt x="294" y="402"/>
                  </a:lnTo>
                  <a:lnTo>
                    <a:pt x="292" y="403"/>
                  </a:lnTo>
                  <a:lnTo>
                    <a:pt x="290" y="405"/>
                  </a:lnTo>
                  <a:lnTo>
                    <a:pt x="288" y="405"/>
                  </a:lnTo>
                  <a:lnTo>
                    <a:pt x="285" y="406"/>
                  </a:lnTo>
                  <a:lnTo>
                    <a:pt x="282" y="407"/>
                  </a:lnTo>
                  <a:lnTo>
                    <a:pt x="280" y="408"/>
                  </a:lnTo>
                  <a:lnTo>
                    <a:pt x="278" y="409"/>
                  </a:lnTo>
                  <a:lnTo>
                    <a:pt x="275" y="409"/>
                  </a:lnTo>
                  <a:lnTo>
                    <a:pt x="273" y="410"/>
                  </a:lnTo>
                  <a:lnTo>
                    <a:pt x="270" y="411"/>
                  </a:lnTo>
                  <a:lnTo>
                    <a:pt x="267" y="411"/>
                  </a:lnTo>
                  <a:lnTo>
                    <a:pt x="265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7" y="413"/>
                  </a:lnTo>
                  <a:lnTo>
                    <a:pt x="255" y="415"/>
                  </a:lnTo>
                  <a:lnTo>
                    <a:pt x="253" y="415"/>
                  </a:lnTo>
                  <a:lnTo>
                    <a:pt x="249" y="416"/>
                  </a:lnTo>
                  <a:lnTo>
                    <a:pt x="247" y="416"/>
                  </a:lnTo>
                  <a:lnTo>
                    <a:pt x="245" y="417"/>
                  </a:lnTo>
                  <a:lnTo>
                    <a:pt x="243" y="417"/>
                  </a:lnTo>
                  <a:lnTo>
                    <a:pt x="239" y="417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1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5" y="419"/>
                  </a:lnTo>
                  <a:lnTo>
                    <a:pt x="221" y="419"/>
                  </a:lnTo>
                  <a:lnTo>
                    <a:pt x="219" y="419"/>
                  </a:lnTo>
                  <a:lnTo>
                    <a:pt x="217" y="419"/>
                  </a:lnTo>
                  <a:lnTo>
                    <a:pt x="213" y="419"/>
                  </a:lnTo>
                  <a:lnTo>
                    <a:pt x="211" y="419"/>
                  </a:lnTo>
                  <a:lnTo>
                    <a:pt x="209" y="419"/>
                  </a:lnTo>
                  <a:lnTo>
                    <a:pt x="206" y="419"/>
                  </a:lnTo>
                  <a:lnTo>
                    <a:pt x="203" y="419"/>
                  </a:lnTo>
                  <a:lnTo>
                    <a:pt x="201" y="419"/>
                  </a:lnTo>
                  <a:lnTo>
                    <a:pt x="198" y="419"/>
                  </a:lnTo>
                  <a:lnTo>
                    <a:pt x="195" y="418"/>
                  </a:lnTo>
                  <a:lnTo>
                    <a:pt x="193" y="418"/>
                  </a:lnTo>
                  <a:lnTo>
                    <a:pt x="191" y="418"/>
                  </a:lnTo>
                  <a:lnTo>
                    <a:pt x="188" y="418"/>
                  </a:lnTo>
                  <a:lnTo>
                    <a:pt x="185" y="418"/>
                  </a:lnTo>
                  <a:lnTo>
                    <a:pt x="183" y="417"/>
                  </a:lnTo>
                  <a:lnTo>
                    <a:pt x="180" y="417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6"/>
                  </a:lnTo>
                  <a:lnTo>
                    <a:pt x="170" y="415"/>
                  </a:lnTo>
                  <a:lnTo>
                    <a:pt x="167" y="415"/>
                  </a:lnTo>
                  <a:lnTo>
                    <a:pt x="165" y="413"/>
                  </a:lnTo>
                  <a:lnTo>
                    <a:pt x="163" y="413"/>
                  </a:lnTo>
                  <a:lnTo>
                    <a:pt x="160" y="412"/>
                  </a:lnTo>
                  <a:lnTo>
                    <a:pt x="157" y="412"/>
                  </a:lnTo>
                  <a:lnTo>
                    <a:pt x="155" y="411"/>
                  </a:lnTo>
                  <a:lnTo>
                    <a:pt x="153" y="411"/>
                  </a:lnTo>
                  <a:lnTo>
                    <a:pt x="149" y="410"/>
                  </a:lnTo>
                  <a:lnTo>
                    <a:pt x="147" y="409"/>
                  </a:lnTo>
                  <a:lnTo>
                    <a:pt x="145" y="409"/>
                  </a:lnTo>
                  <a:lnTo>
                    <a:pt x="143" y="408"/>
                  </a:lnTo>
                  <a:lnTo>
                    <a:pt x="140" y="407"/>
                  </a:lnTo>
                  <a:lnTo>
                    <a:pt x="137" y="406"/>
                  </a:lnTo>
                  <a:lnTo>
                    <a:pt x="135" y="405"/>
                  </a:lnTo>
                  <a:lnTo>
                    <a:pt x="133" y="405"/>
                  </a:lnTo>
                  <a:lnTo>
                    <a:pt x="130" y="403"/>
                  </a:lnTo>
                  <a:lnTo>
                    <a:pt x="128" y="402"/>
                  </a:lnTo>
                  <a:lnTo>
                    <a:pt x="126" y="401"/>
                  </a:lnTo>
                  <a:lnTo>
                    <a:pt x="124" y="400"/>
                  </a:lnTo>
                  <a:lnTo>
                    <a:pt x="121" y="399"/>
                  </a:lnTo>
                  <a:lnTo>
                    <a:pt x="119" y="398"/>
                  </a:lnTo>
                  <a:lnTo>
                    <a:pt x="116" y="397"/>
                  </a:lnTo>
                  <a:lnTo>
                    <a:pt x="113" y="396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2"/>
                  </a:lnTo>
                  <a:lnTo>
                    <a:pt x="104" y="390"/>
                  </a:lnTo>
                  <a:lnTo>
                    <a:pt x="102" y="389"/>
                  </a:lnTo>
                  <a:lnTo>
                    <a:pt x="100" y="388"/>
                  </a:lnTo>
                  <a:lnTo>
                    <a:pt x="98" y="387"/>
                  </a:lnTo>
                  <a:lnTo>
                    <a:pt x="95" y="386"/>
                  </a:lnTo>
                  <a:lnTo>
                    <a:pt x="94" y="383"/>
                  </a:lnTo>
                  <a:lnTo>
                    <a:pt x="92" y="382"/>
                  </a:lnTo>
                  <a:lnTo>
                    <a:pt x="90" y="381"/>
                  </a:lnTo>
                  <a:lnTo>
                    <a:pt x="88" y="379"/>
                  </a:lnTo>
                  <a:lnTo>
                    <a:pt x="85" y="378"/>
                  </a:lnTo>
                  <a:lnTo>
                    <a:pt x="83" y="377"/>
                  </a:lnTo>
                  <a:lnTo>
                    <a:pt x="81" y="374"/>
                  </a:lnTo>
                  <a:lnTo>
                    <a:pt x="80" y="373"/>
                  </a:lnTo>
                  <a:lnTo>
                    <a:pt x="77" y="371"/>
                  </a:lnTo>
                  <a:lnTo>
                    <a:pt x="75" y="370"/>
                  </a:lnTo>
                  <a:lnTo>
                    <a:pt x="73" y="368"/>
                  </a:lnTo>
                  <a:lnTo>
                    <a:pt x="71" y="367"/>
                  </a:lnTo>
                  <a:lnTo>
                    <a:pt x="70" y="364"/>
                  </a:lnTo>
                  <a:lnTo>
                    <a:pt x="67" y="363"/>
                  </a:lnTo>
                  <a:lnTo>
                    <a:pt x="65" y="361"/>
                  </a:lnTo>
                  <a:lnTo>
                    <a:pt x="64" y="360"/>
                  </a:lnTo>
                  <a:lnTo>
                    <a:pt x="62" y="358"/>
                  </a:lnTo>
                  <a:lnTo>
                    <a:pt x="59" y="356"/>
                  </a:lnTo>
                  <a:lnTo>
                    <a:pt x="58" y="354"/>
                  </a:lnTo>
                  <a:lnTo>
                    <a:pt x="56" y="352"/>
                  </a:lnTo>
                  <a:lnTo>
                    <a:pt x="55" y="350"/>
                  </a:lnTo>
                  <a:lnTo>
                    <a:pt x="53" y="349"/>
                  </a:lnTo>
                  <a:lnTo>
                    <a:pt x="52" y="347"/>
                  </a:lnTo>
                  <a:lnTo>
                    <a:pt x="49" y="344"/>
                  </a:lnTo>
                  <a:lnTo>
                    <a:pt x="48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3" y="337"/>
                  </a:lnTo>
                  <a:lnTo>
                    <a:pt x="41" y="334"/>
                  </a:lnTo>
                  <a:lnTo>
                    <a:pt x="40" y="332"/>
                  </a:lnTo>
                  <a:lnTo>
                    <a:pt x="38" y="330"/>
                  </a:lnTo>
                  <a:lnTo>
                    <a:pt x="37" y="328"/>
                  </a:lnTo>
                  <a:lnTo>
                    <a:pt x="36" y="325"/>
                  </a:lnTo>
                  <a:lnTo>
                    <a:pt x="34" y="324"/>
                  </a:lnTo>
                  <a:lnTo>
                    <a:pt x="32" y="322"/>
                  </a:lnTo>
                  <a:lnTo>
                    <a:pt x="31" y="320"/>
                  </a:lnTo>
                  <a:lnTo>
                    <a:pt x="30" y="318"/>
                  </a:lnTo>
                  <a:lnTo>
                    <a:pt x="29" y="315"/>
                  </a:lnTo>
                  <a:lnTo>
                    <a:pt x="27" y="313"/>
                  </a:lnTo>
                  <a:lnTo>
                    <a:pt x="26" y="311"/>
                  </a:lnTo>
                  <a:lnTo>
                    <a:pt x="25" y="309"/>
                  </a:lnTo>
                  <a:lnTo>
                    <a:pt x="23" y="307"/>
                  </a:lnTo>
                  <a:lnTo>
                    <a:pt x="22" y="304"/>
                  </a:lnTo>
                  <a:lnTo>
                    <a:pt x="21" y="301"/>
                  </a:lnTo>
                  <a:lnTo>
                    <a:pt x="20" y="299"/>
                  </a:lnTo>
                  <a:lnTo>
                    <a:pt x="19" y="297"/>
                  </a:lnTo>
                  <a:lnTo>
                    <a:pt x="18" y="294"/>
                  </a:lnTo>
                  <a:lnTo>
                    <a:pt x="17" y="292"/>
                  </a:lnTo>
                  <a:lnTo>
                    <a:pt x="16" y="290"/>
                  </a:lnTo>
                  <a:lnTo>
                    <a:pt x="14" y="288"/>
                  </a:lnTo>
                  <a:lnTo>
                    <a:pt x="14" y="285"/>
                  </a:lnTo>
                  <a:lnTo>
                    <a:pt x="13" y="283"/>
                  </a:lnTo>
                  <a:lnTo>
                    <a:pt x="12" y="280"/>
                  </a:lnTo>
                  <a:lnTo>
                    <a:pt x="11" y="278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9" y="271"/>
                  </a:lnTo>
                  <a:lnTo>
                    <a:pt x="8" y="268"/>
                  </a:lnTo>
                  <a:lnTo>
                    <a:pt x="8" y="265"/>
                  </a:lnTo>
                  <a:lnTo>
                    <a:pt x="7" y="263"/>
                  </a:lnTo>
                  <a:lnTo>
                    <a:pt x="7" y="261"/>
                  </a:lnTo>
                  <a:lnTo>
                    <a:pt x="5" y="258"/>
                  </a:lnTo>
                  <a:lnTo>
                    <a:pt x="5" y="255"/>
                  </a:lnTo>
                  <a:lnTo>
                    <a:pt x="4" y="253"/>
                  </a:lnTo>
                  <a:lnTo>
                    <a:pt x="4" y="251"/>
                  </a:lnTo>
                  <a:lnTo>
                    <a:pt x="3" y="248"/>
                  </a:lnTo>
                  <a:lnTo>
                    <a:pt x="3" y="245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2" y="238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1" y="230"/>
                  </a:lnTo>
                  <a:lnTo>
                    <a:pt x="1" y="228"/>
                  </a:lnTo>
                  <a:lnTo>
                    <a:pt x="1" y="225"/>
                  </a:lnTo>
                  <a:lnTo>
                    <a:pt x="0" y="223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" y="194"/>
                  </a:lnTo>
                  <a:lnTo>
                    <a:pt x="1" y="192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2" y="179"/>
                  </a:lnTo>
                  <a:lnTo>
                    <a:pt x="2" y="176"/>
                  </a:lnTo>
                  <a:lnTo>
                    <a:pt x="3" y="174"/>
                  </a:lnTo>
                  <a:lnTo>
                    <a:pt x="3" y="172"/>
                  </a:lnTo>
                  <a:lnTo>
                    <a:pt x="4" y="169"/>
                  </a:lnTo>
                  <a:lnTo>
                    <a:pt x="4" y="166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9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1" y="142"/>
                  </a:lnTo>
                  <a:lnTo>
                    <a:pt x="12" y="140"/>
                  </a:lnTo>
                  <a:lnTo>
                    <a:pt x="13" y="136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6" y="130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19" y="123"/>
                  </a:lnTo>
                  <a:lnTo>
                    <a:pt x="20" y="121"/>
                  </a:lnTo>
                  <a:lnTo>
                    <a:pt x="21" y="118"/>
                  </a:lnTo>
                  <a:lnTo>
                    <a:pt x="22" y="115"/>
                  </a:lnTo>
                  <a:lnTo>
                    <a:pt x="23" y="113"/>
                  </a:lnTo>
                  <a:lnTo>
                    <a:pt x="25" y="111"/>
                  </a:lnTo>
                  <a:lnTo>
                    <a:pt x="26" y="108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1" y="99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4"/>
                  </a:lnTo>
                  <a:lnTo>
                    <a:pt x="37" y="92"/>
                  </a:lnTo>
                  <a:lnTo>
                    <a:pt x="38" y="89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3"/>
                  </a:lnTo>
                  <a:lnTo>
                    <a:pt x="45" y="81"/>
                  </a:lnTo>
                  <a:lnTo>
                    <a:pt x="46" y="79"/>
                  </a:lnTo>
                  <a:lnTo>
                    <a:pt x="48" y="77"/>
                  </a:lnTo>
                  <a:lnTo>
                    <a:pt x="49" y="75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5" y="69"/>
                  </a:lnTo>
                  <a:lnTo>
                    <a:pt x="56" y="67"/>
                  </a:lnTo>
                  <a:lnTo>
                    <a:pt x="58" y="65"/>
                  </a:lnTo>
                  <a:lnTo>
                    <a:pt x="59" y="64"/>
                  </a:lnTo>
                  <a:lnTo>
                    <a:pt x="62" y="62"/>
                  </a:lnTo>
                  <a:lnTo>
                    <a:pt x="64" y="59"/>
                  </a:lnTo>
                  <a:lnTo>
                    <a:pt x="65" y="58"/>
                  </a:lnTo>
                  <a:lnTo>
                    <a:pt x="67" y="56"/>
                  </a:lnTo>
                  <a:lnTo>
                    <a:pt x="70" y="55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75" y="49"/>
                  </a:lnTo>
                  <a:lnTo>
                    <a:pt x="77" y="48"/>
                  </a:lnTo>
                  <a:lnTo>
                    <a:pt x="80" y="46"/>
                  </a:lnTo>
                  <a:lnTo>
                    <a:pt x="81" y="45"/>
                  </a:lnTo>
                  <a:lnTo>
                    <a:pt x="83" y="43"/>
                  </a:lnTo>
                  <a:lnTo>
                    <a:pt x="85" y="42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2" y="37"/>
                  </a:lnTo>
                  <a:lnTo>
                    <a:pt x="94" y="36"/>
                  </a:lnTo>
                  <a:lnTo>
                    <a:pt x="95" y="34"/>
                  </a:lnTo>
                  <a:lnTo>
                    <a:pt x="98" y="33"/>
                  </a:lnTo>
                  <a:lnTo>
                    <a:pt x="100" y="32"/>
                  </a:lnTo>
                  <a:lnTo>
                    <a:pt x="102" y="30"/>
                  </a:lnTo>
                  <a:lnTo>
                    <a:pt x="104" y="29"/>
                  </a:lnTo>
                  <a:lnTo>
                    <a:pt x="107" y="27"/>
                  </a:lnTo>
                  <a:lnTo>
                    <a:pt x="109" y="26"/>
                  </a:lnTo>
                  <a:lnTo>
                    <a:pt x="111" y="25"/>
                  </a:lnTo>
                  <a:lnTo>
                    <a:pt x="113" y="24"/>
                  </a:lnTo>
                  <a:lnTo>
                    <a:pt x="116" y="23"/>
                  </a:lnTo>
                  <a:lnTo>
                    <a:pt x="119" y="22"/>
                  </a:lnTo>
                  <a:lnTo>
                    <a:pt x="121" y="20"/>
                  </a:lnTo>
                  <a:lnTo>
                    <a:pt x="124" y="19"/>
                  </a:lnTo>
                  <a:lnTo>
                    <a:pt x="126" y="18"/>
                  </a:lnTo>
                  <a:lnTo>
                    <a:pt x="128" y="17"/>
                  </a:lnTo>
                  <a:lnTo>
                    <a:pt x="130" y="16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7" y="14"/>
                  </a:lnTo>
                  <a:lnTo>
                    <a:pt x="140" y="13"/>
                  </a:lnTo>
                  <a:lnTo>
                    <a:pt x="143" y="12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9" y="9"/>
                  </a:lnTo>
                  <a:lnTo>
                    <a:pt x="153" y="8"/>
                  </a:lnTo>
                  <a:lnTo>
                    <a:pt x="155" y="8"/>
                  </a:lnTo>
                  <a:lnTo>
                    <a:pt x="157" y="7"/>
                  </a:lnTo>
                  <a:lnTo>
                    <a:pt x="160" y="7"/>
                  </a:lnTo>
                  <a:lnTo>
                    <a:pt x="163" y="6"/>
                  </a:lnTo>
                  <a:lnTo>
                    <a:pt x="165" y="6"/>
                  </a:lnTo>
                  <a:lnTo>
                    <a:pt x="167" y="5"/>
                  </a:lnTo>
                  <a:lnTo>
                    <a:pt x="170" y="5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7" y="3"/>
                  </a:lnTo>
                  <a:lnTo>
                    <a:pt x="180" y="3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8" y="2"/>
                  </a:lnTo>
                  <a:lnTo>
                    <a:pt x="191" y="2"/>
                  </a:lnTo>
                  <a:lnTo>
                    <a:pt x="193" y="2"/>
                  </a:lnTo>
                  <a:lnTo>
                    <a:pt x="195" y="2"/>
                  </a:lnTo>
                  <a:lnTo>
                    <a:pt x="198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09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3" y="3"/>
                  </a:lnTo>
                  <a:lnTo>
                    <a:pt x="245" y="3"/>
                  </a:lnTo>
                  <a:lnTo>
                    <a:pt x="247" y="4"/>
                  </a:lnTo>
                  <a:lnTo>
                    <a:pt x="249" y="4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60" y="6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7" y="8"/>
                  </a:lnTo>
                  <a:lnTo>
                    <a:pt x="270" y="8"/>
                  </a:lnTo>
                  <a:lnTo>
                    <a:pt x="273" y="9"/>
                  </a:lnTo>
                  <a:lnTo>
                    <a:pt x="275" y="10"/>
                  </a:lnTo>
                  <a:lnTo>
                    <a:pt x="278" y="10"/>
                  </a:lnTo>
                  <a:lnTo>
                    <a:pt x="280" y="12"/>
                  </a:lnTo>
                  <a:lnTo>
                    <a:pt x="282" y="13"/>
                  </a:lnTo>
                  <a:lnTo>
                    <a:pt x="285" y="14"/>
                  </a:lnTo>
                  <a:lnTo>
                    <a:pt x="288" y="15"/>
                  </a:lnTo>
                  <a:lnTo>
                    <a:pt x="290" y="15"/>
                  </a:lnTo>
                  <a:lnTo>
                    <a:pt x="292" y="16"/>
                  </a:lnTo>
                  <a:lnTo>
                    <a:pt x="294" y="17"/>
                  </a:lnTo>
                  <a:lnTo>
                    <a:pt x="297" y="18"/>
                  </a:lnTo>
                  <a:lnTo>
                    <a:pt x="299" y="19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7" y="23"/>
                  </a:lnTo>
                  <a:lnTo>
                    <a:pt x="309" y="24"/>
                  </a:lnTo>
                  <a:lnTo>
                    <a:pt x="311" y="25"/>
                  </a:lnTo>
                  <a:lnTo>
                    <a:pt x="314" y="26"/>
                  </a:lnTo>
                  <a:lnTo>
                    <a:pt x="316" y="27"/>
                  </a:lnTo>
                  <a:lnTo>
                    <a:pt x="318" y="29"/>
                  </a:lnTo>
                  <a:lnTo>
                    <a:pt x="320" y="30"/>
                  </a:lnTo>
                  <a:lnTo>
                    <a:pt x="323" y="32"/>
                  </a:lnTo>
                  <a:lnTo>
                    <a:pt x="325" y="33"/>
                  </a:lnTo>
                  <a:lnTo>
                    <a:pt x="327" y="34"/>
                  </a:lnTo>
                  <a:lnTo>
                    <a:pt x="328" y="36"/>
                  </a:lnTo>
                  <a:lnTo>
                    <a:pt x="330" y="37"/>
                  </a:lnTo>
                  <a:lnTo>
                    <a:pt x="333" y="38"/>
                  </a:lnTo>
                  <a:lnTo>
                    <a:pt x="335" y="40"/>
                  </a:lnTo>
                  <a:lnTo>
                    <a:pt x="337" y="42"/>
                  </a:lnTo>
                  <a:lnTo>
                    <a:pt x="339" y="43"/>
                  </a:lnTo>
                  <a:lnTo>
                    <a:pt x="342" y="45"/>
                  </a:lnTo>
                  <a:lnTo>
                    <a:pt x="343" y="46"/>
                  </a:lnTo>
                  <a:lnTo>
                    <a:pt x="345" y="48"/>
                  </a:lnTo>
                  <a:lnTo>
                    <a:pt x="347" y="49"/>
                  </a:lnTo>
                  <a:lnTo>
                    <a:pt x="349" y="52"/>
                  </a:lnTo>
                  <a:lnTo>
                    <a:pt x="352" y="53"/>
                  </a:lnTo>
                  <a:lnTo>
                    <a:pt x="353" y="55"/>
                  </a:lnTo>
                  <a:lnTo>
                    <a:pt x="355" y="56"/>
                  </a:lnTo>
                  <a:lnTo>
                    <a:pt x="357" y="58"/>
                  </a:lnTo>
                  <a:lnTo>
                    <a:pt x="358" y="59"/>
                  </a:lnTo>
                  <a:lnTo>
                    <a:pt x="361" y="62"/>
                  </a:lnTo>
                  <a:lnTo>
                    <a:pt x="363" y="64"/>
                  </a:lnTo>
                  <a:lnTo>
                    <a:pt x="364" y="65"/>
                  </a:lnTo>
                  <a:lnTo>
                    <a:pt x="366" y="67"/>
                  </a:lnTo>
                  <a:lnTo>
                    <a:pt x="367" y="69"/>
                  </a:lnTo>
                  <a:lnTo>
                    <a:pt x="370" y="71"/>
                  </a:lnTo>
                  <a:lnTo>
                    <a:pt x="371" y="73"/>
                  </a:lnTo>
                  <a:lnTo>
                    <a:pt x="373" y="75"/>
                  </a:lnTo>
                  <a:lnTo>
                    <a:pt x="374" y="77"/>
                  </a:lnTo>
                  <a:lnTo>
                    <a:pt x="376" y="79"/>
                  </a:lnTo>
                  <a:lnTo>
                    <a:pt x="378" y="81"/>
                  </a:lnTo>
                  <a:lnTo>
                    <a:pt x="380" y="83"/>
                  </a:lnTo>
                  <a:lnTo>
                    <a:pt x="381" y="85"/>
                  </a:lnTo>
                  <a:lnTo>
                    <a:pt x="382" y="87"/>
                  </a:lnTo>
                  <a:lnTo>
                    <a:pt x="384" y="89"/>
                  </a:lnTo>
                  <a:lnTo>
                    <a:pt x="385" y="92"/>
                  </a:lnTo>
                  <a:lnTo>
                    <a:pt x="387" y="94"/>
                  </a:lnTo>
                  <a:lnTo>
                    <a:pt x="389" y="95"/>
                  </a:lnTo>
                  <a:lnTo>
                    <a:pt x="390" y="97"/>
                  </a:lnTo>
                  <a:lnTo>
                    <a:pt x="391" y="99"/>
                  </a:lnTo>
                  <a:lnTo>
                    <a:pt x="392" y="102"/>
                  </a:lnTo>
                  <a:lnTo>
                    <a:pt x="393" y="104"/>
                  </a:lnTo>
                  <a:lnTo>
                    <a:pt x="396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399" y="113"/>
                  </a:lnTo>
                  <a:lnTo>
                    <a:pt x="400" y="115"/>
                  </a:lnTo>
                  <a:lnTo>
                    <a:pt x="401" y="118"/>
                  </a:lnTo>
                  <a:lnTo>
                    <a:pt x="402" y="121"/>
                  </a:lnTo>
                  <a:lnTo>
                    <a:pt x="403" y="123"/>
                  </a:lnTo>
                  <a:lnTo>
                    <a:pt x="405" y="125"/>
                  </a:lnTo>
                  <a:lnTo>
                    <a:pt x="406" y="127"/>
                  </a:lnTo>
                  <a:lnTo>
                    <a:pt x="407" y="130"/>
                  </a:lnTo>
                  <a:lnTo>
                    <a:pt x="408" y="132"/>
                  </a:lnTo>
                  <a:lnTo>
                    <a:pt x="408" y="134"/>
                  </a:lnTo>
                  <a:lnTo>
                    <a:pt x="409" y="136"/>
                  </a:lnTo>
                  <a:lnTo>
                    <a:pt x="410" y="140"/>
                  </a:lnTo>
                  <a:lnTo>
                    <a:pt x="411" y="142"/>
                  </a:lnTo>
                  <a:lnTo>
                    <a:pt x="412" y="144"/>
                  </a:lnTo>
                  <a:lnTo>
                    <a:pt x="412" y="146"/>
                  </a:lnTo>
                  <a:lnTo>
                    <a:pt x="414" y="148"/>
                  </a:lnTo>
                  <a:lnTo>
                    <a:pt x="415" y="152"/>
                  </a:lnTo>
                  <a:lnTo>
                    <a:pt x="415" y="154"/>
                  </a:lnTo>
                  <a:lnTo>
                    <a:pt x="416" y="156"/>
                  </a:lnTo>
                  <a:lnTo>
                    <a:pt x="416" y="158"/>
                  </a:lnTo>
                  <a:lnTo>
                    <a:pt x="417" y="162"/>
                  </a:lnTo>
                  <a:lnTo>
                    <a:pt x="417" y="164"/>
                  </a:lnTo>
                  <a:lnTo>
                    <a:pt x="418" y="166"/>
                  </a:lnTo>
                  <a:lnTo>
                    <a:pt x="418" y="169"/>
                  </a:lnTo>
                  <a:lnTo>
                    <a:pt x="419" y="172"/>
                  </a:lnTo>
                  <a:lnTo>
                    <a:pt x="419" y="174"/>
                  </a:lnTo>
                  <a:lnTo>
                    <a:pt x="420" y="176"/>
                  </a:lnTo>
                  <a:lnTo>
                    <a:pt x="420" y="179"/>
                  </a:lnTo>
                  <a:lnTo>
                    <a:pt x="420" y="182"/>
                  </a:lnTo>
                  <a:lnTo>
                    <a:pt x="421" y="184"/>
                  </a:lnTo>
                  <a:lnTo>
                    <a:pt x="421" y="186"/>
                  </a:lnTo>
                  <a:lnTo>
                    <a:pt x="421" y="190"/>
                  </a:lnTo>
                  <a:lnTo>
                    <a:pt x="421" y="192"/>
                  </a:lnTo>
                  <a:lnTo>
                    <a:pt x="421" y="194"/>
                  </a:lnTo>
                  <a:lnTo>
                    <a:pt x="423" y="196"/>
                  </a:lnTo>
                  <a:lnTo>
                    <a:pt x="423" y="200"/>
                  </a:lnTo>
                  <a:lnTo>
                    <a:pt x="423" y="202"/>
                  </a:lnTo>
                  <a:lnTo>
                    <a:pt x="423" y="204"/>
                  </a:lnTo>
                  <a:lnTo>
                    <a:pt x="423" y="210"/>
                  </a:lnTo>
                  <a:close/>
                </a:path>
              </a:pathLst>
            </a:custGeom>
            <a:solidFill>
              <a:srgbClr val="FF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4" name="Oval 1378"/>
            <p:cNvSpPr>
              <a:spLocks noChangeArrowheads="1"/>
            </p:cNvSpPr>
            <p:nvPr/>
          </p:nvSpPr>
          <p:spPr bwMode="auto">
            <a:xfrm>
              <a:off x="1868805" y="4916170"/>
              <a:ext cx="111125" cy="111125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95" name="Freeform 1379"/>
            <p:cNvSpPr>
              <a:spLocks/>
            </p:cNvSpPr>
            <p:nvPr/>
          </p:nvSpPr>
          <p:spPr bwMode="auto">
            <a:xfrm>
              <a:off x="1539875" y="4808220"/>
              <a:ext cx="128905" cy="128905"/>
            </a:xfrm>
            <a:custGeom>
              <a:avLst/>
              <a:gdLst>
                <a:gd name="T0" fmla="*/ 2147483646 w 490"/>
                <a:gd name="T1" fmla="*/ 2147483646 h 483"/>
                <a:gd name="T2" fmla="*/ 2147483646 w 490"/>
                <a:gd name="T3" fmla="*/ 2147483646 h 483"/>
                <a:gd name="T4" fmla="*/ 2147483646 w 490"/>
                <a:gd name="T5" fmla="*/ 2147483646 h 483"/>
                <a:gd name="T6" fmla="*/ 2147483646 w 490"/>
                <a:gd name="T7" fmla="*/ 2147483646 h 483"/>
                <a:gd name="T8" fmla="*/ 2147483646 w 490"/>
                <a:gd name="T9" fmla="*/ 2147483646 h 483"/>
                <a:gd name="T10" fmla="*/ 2147483646 w 490"/>
                <a:gd name="T11" fmla="*/ 2147483646 h 483"/>
                <a:gd name="T12" fmla="*/ 2147483646 w 490"/>
                <a:gd name="T13" fmla="*/ 2147483646 h 483"/>
                <a:gd name="T14" fmla="*/ 2147483646 w 490"/>
                <a:gd name="T15" fmla="*/ 2147483646 h 483"/>
                <a:gd name="T16" fmla="*/ 2147483646 w 490"/>
                <a:gd name="T17" fmla="*/ 2147483646 h 483"/>
                <a:gd name="T18" fmla="*/ 2147483646 w 490"/>
                <a:gd name="T19" fmla="*/ 2147483646 h 483"/>
                <a:gd name="T20" fmla="*/ 2147483646 w 490"/>
                <a:gd name="T21" fmla="*/ 2147483646 h 483"/>
                <a:gd name="T22" fmla="*/ 2147483646 w 490"/>
                <a:gd name="T23" fmla="*/ 2147483646 h 483"/>
                <a:gd name="T24" fmla="*/ 2147483646 w 490"/>
                <a:gd name="T25" fmla="*/ 2147483646 h 483"/>
                <a:gd name="T26" fmla="*/ 2147483646 w 490"/>
                <a:gd name="T27" fmla="*/ 2147483646 h 483"/>
                <a:gd name="T28" fmla="*/ 2147483646 w 490"/>
                <a:gd name="T29" fmla="*/ 2147483646 h 483"/>
                <a:gd name="T30" fmla="*/ 2147483646 w 490"/>
                <a:gd name="T31" fmla="*/ 2147483646 h 483"/>
                <a:gd name="T32" fmla="*/ 2147483646 w 490"/>
                <a:gd name="T33" fmla="*/ 2147483646 h 483"/>
                <a:gd name="T34" fmla="*/ 2147483646 w 490"/>
                <a:gd name="T35" fmla="*/ 2147483646 h 483"/>
                <a:gd name="T36" fmla="*/ 2147483646 w 490"/>
                <a:gd name="T37" fmla="*/ 2147483646 h 483"/>
                <a:gd name="T38" fmla="*/ 2147483646 w 490"/>
                <a:gd name="T39" fmla="*/ 2147483646 h 483"/>
                <a:gd name="T40" fmla="*/ 2147483646 w 490"/>
                <a:gd name="T41" fmla="*/ 2147483646 h 483"/>
                <a:gd name="T42" fmla="*/ 2147483646 w 490"/>
                <a:gd name="T43" fmla="*/ 2147483646 h 483"/>
                <a:gd name="T44" fmla="*/ 2147483646 w 490"/>
                <a:gd name="T45" fmla="*/ 2147483646 h 483"/>
                <a:gd name="T46" fmla="*/ 2147483646 w 490"/>
                <a:gd name="T47" fmla="*/ 2147483646 h 483"/>
                <a:gd name="T48" fmla="*/ 2147483646 w 490"/>
                <a:gd name="T49" fmla="*/ 2147483646 h 483"/>
                <a:gd name="T50" fmla="*/ 2147483646 w 490"/>
                <a:gd name="T51" fmla="*/ 2147483646 h 483"/>
                <a:gd name="T52" fmla="*/ 2147483646 w 490"/>
                <a:gd name="T53" fmla="*/ 2147483646 h 483"/>
                <a:gd name="T54" fmla="*/ 0 w 490"/>
                <a:gd name="T55" fmla="*/ 2147483646 h 483"/>
                <a:gd name="T56" fmla="*/ 0 w 490"/>
                <a:gd name="T57" fmla="*/ 2147483646 h 483"/>
                <a:gd name="T58" fmla="*/ 2147483646 w 490"/>
                <a:gd name="T59" fmla="*/ 2147483646 h 483"/>
                <a:gd name="T60" fmla="*/ 2147483646 w 490"/>
                <a:gd name="T61" fmla="*/ 2147483646 h 483"/>
                <a:gd name="T62" fmla="*/ 2147483646 w 490"/>
                <a:gd name="T63" fmla="*/ 2147483646 h 483"/>
                <a:gd name="T64" fmla="*/ 2147483646 w 490"/>
                <a:gd name="T65" fmla="*/ 2147483646 h 483"/>
                <a:gd name="T66" fmla="*/ 2147483646 w 490"/>
                <a:gd name="T67" fmla="*/ 2147483646 h 483"/>
                <a:gd name="T68" fmla="*/ 2147483646 w 490"/>
                <a:gd name="T69" fmla="*/ 2147483646 h 483"/>
                <a:gd name="T70" fmla="*/ 2147483646 w 490"/>
                <a:gd name="T71" fmla="*/ 2147483646 h 483"/>
                <a:gd name="T72" fmla="*/ 2147483646 w 490"/>
                <a:gd name="T73" fmla="*/ 2147483646 h 483"/>
                <a:gd name="T74" fmla="*/ 2147483646 w 490"/>
                <a:gd name="T75" fmla="*/ 2147483646 h 483"/>
                <a:gd name="T76" fmla="*/ 2147483646 w 490"/>
                <a:gd name="T77" fmla="*/ 2147483646 h 483"/>
                <a:gd name="T78" fmla="*/ 2147483646 w 490"/>
                <a:gd name="T79" fmla="*/ 2147483646 h 483"/>
                <a:gd name="T80" fmla="*/ 2147483646 w 490"/>
                <a:gd name="T81" fmla="*/ 2147483646 h 483"/>
                <a:gd name="T82" fmla="*/ 2147483646 w 490"/>
                <a:gd name="T83" fmla="*/ 2147483646 h 483"/>
                <a:gd name="T84" fmla="*/ 2147483646 w 490"/>
                <a:gd name="T85" fmla="*/ 0 h 483"/>
                <a:gd name="T86" fmla="*/ 2147483646 w 490"/>
                <a:gd name="T87" fmla="*/ 2147483646 h 483"/>
                <a:gd name="T88" fmla="*/ 2147483646 w 490"/>
                <a:gd name="T89" fmla="*/ 2147483646 h 483"/>
                <a:gd name="T90" fmla="*/ 2147483646 w 490"/>
                <a:gd name="T91" fmla="*/ 2147483646 h 483"/>
                <a:gd name="T92" fmla="*/ 2147483646 w 490"/>
                <a:gd name="T93" fmla="*/ 2147483646 h 483"/>
                <a:gd name="T94" fmla="*/ 2147483646 w 490"/>
                <a:gd name="T95" fmla="*/ 2147483646 h 483"/>
                <a:gd name="T96" fmla="*/ 2147483646 w 490"/>
                <a:gd name="T97" fmla="*/ 2147483646 h 483"/>
                <a:gd name="T98" fmla="*/ 2147483646 w 490"/>
                <a:gd name="T99" fmla="*/ 2147483646 h 483"/>
                <a:gd name="T100" fmla="*/ 2147483646 w 490"/>
                <a:gd name="T101" fmla="*/ 2147483646 h 483"/>
                <a:gd name="T102" fmla="*/ 2147483646 w 490"/>
                <a:gd name="T103" fmla="*/ 2147483646 h 483"/>
                <a:gd name="T104" fmla="*/ 2147483646 w 490"/>
                <a:gd name="T105" fmla="*/ 2147483646 h 483"/>
                <a:gd name="T106" fmla="*/ 2147483646 w 490"/>
                <a:gd name="T107" fmla="*/ 2147483646 h 483"/>
                <a:gd name="T108" fmla="*/ 2147483646 w 490"/>
                <a:gd name="T109" fmla="*/ 2147483646 h 483"/>
                <a:gd name="T110" fmla="*/ 2147483646 w 490"/>
                <a:gd name="T111" fmla="*/ 2147483646 h 4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0"/>
                <a:gd name="T169" fmla="*/ 0 h 483"/>
                <a:gd name="T170" fmla="*/ 490 w 490"/>
                <a:gd name="T171" fmla="*/ 483 h 4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0" h="483">
                  <a:moveTo>
                    <a:pt x="490" y="242"/>
                  </a:moveTo>
                  <a:lnTo>
                    <a:pt x="490" y="245"/>
                  </a:lnTo>
                  <a:lnTo>
                    <a:pt x="490" y="247"/>
                  </a:lnTo>
                  <a:lnTo>
                    <a:pt x="490" y="250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9"/>
                  </a:lnTo>
                  <a:lnTo>
                    <a:pt x="488" y="263"/>
                  </a:lnTo>
                  <a:lnTo>
                    <a:pt x="488" y="265"/>
                  </a:lnTo>
                  <a:lnTo>
                    <a:pt x="488" y="268"/>
                  </a:lnTo>
                  <a:lnTo>
                    <a:pt x="487" y="272"/>
                  </a:lnTo>
                  <a:lnTo>
                    <a:pt x="487" y="274"/>
                  </a:lnTo>
                  <a:lnTo>
                    <a:pt x="487" y="277"/>
                  </a:lnTo>
                  <a:lnTo>
                    <a:pt x="486" y="279"/>
                  </a:lnTo>
                  <a:lnTo>
                    <a:pt x="486" y="283"/>
                  </a:lnTo>
                  <a:lnTo>
                    <a:pt x="485" y="286"/>
                  </a:lnTo>
                  <a:lnTo>
                    <a:pt x="485" y="288"/>
                  </a:lnTo>
                  <a:lnTo>
                    <a:pt x="484" y="292"/>
                  </a:lnTo>
                  <a:lnTo>
                    <a:pt x="484" y="295"/>
                  </a:lnTo>
                  <a:lnTo>
                    <a:pt x="483" y="297"/>
                  </a:lnTo>
                  <a:lnTo>
                    <a:pt x="482" y="301"/>
                  </a:lnTo>
                  <a:lnTo>
                    <a:pt x="482" y="303"/>
                  </a:lnTo>
                  <a:lnTo>
                    <a:pt x="481" y="306"/>
                  </a:lnTo>
                  <a:lnTo>
                    <a:pt x="479" y="308"/>
                  </a:lnTo>
                  <a:lnTo>
                    <a:pt x="479" y="312"/>
                  </a:lnTo>
                  <a:lnTo>
                    <a:pt x="478" y="315"/>
                  </a:lnTo>
                  <a:lnTo>
                    <a:pt x="477" y="317"/>
                  </a:lnTo>
                  <a:lnTo>
                    <a:pt x="476" y="321"/>
                  </a:lnTo>
                  <a:lnTo>
                    <a:pt x="475" y="323"/>
                  </a:lnTo>
                  <a:lnTo>
                    <a:pt x="474" y="326"/>
                  </a:lnTo>
                  <a:lnTo>
                    <a:pt x="473" y="328"/>
                  </a:lnTo>
                  <a:lnTo>
                    <a:pt x="472" y="332"/>
                  </a:lnTo>
                  <a:lnTo>
                    <a:pt x="470" y="334"/>
                  </a:lnTo>
                  <a:lnTo>
                    <a:pt x="469" y="336"/>
                  </a:lnTo>
                  <a:lnTo>
                    <a:pt x="468" y="339"/>
                  </a:lnTo>
                  <a:lnTo>
                    <a:pt x="467" y="342"/>
                  </a:lnTo>
                  <a:lnTo>
                    <a:pt x="466" y="345"/>
                  </a:lnTo>
                  <a:lnTo>
                    <a:pt x="465" y="347"/>
                  </a:lnTo>
                  <a:lnTo>
                    <a:pt x="464" y="351"/>
                  </a:lnTo>
                  <a:lnTo>
                    <a:pt x="463" y="353"/>
                  </a:lnTo>
                  <a:lnTo>
                    <a:pt x="460" y="355"/>
                  </a:lnTo>
                  <a:lnTo>
                    <a:pt x="459" y="358"/>
                  </a:lnTo>
                  <a:lnTo>
                    <a:pt x="458" y="361"/>
                  </a:lnTo>
                  <a:lnTo>
                    <a:pt x="456" y="363"/>
                  </a:lnTo>
                  <a:lnTo>
                    <a:pt x="455" y="366"/>
                  </a:lnTo>
                  <a:lnTo>
                    <a:pt x="454" y="368"/>
                  </a:lnTo>
                  <a:lnTo>
                    <a:pt x="451" y="371"/>
                  </a:lnTo>
                  <a:lnTo>
                    <a:pt x="450" y="373"/>
                  </a:lnTo>
                  <a:lnTo>
                    <a:pt x="448" y="376"/>
                  </a:lnTo>
                  <a:lnTo>
                    <a:pt x="447" y="378"/>
                  </a:lnTo>
                  <a:lnTo>
                    <a:pt x="445" y="381"/>
                  </a:lnTo>
                  <a:lnTo>
                    <a:pt x="443" y="383"/>
                  </a:lnTo>
                  <a:lnTo>
                    <a:pt x="441" y="385"/>
                  </a:lnTo>
                  <a:lnTo>
                    <a:pt x="440" y="387"/>
                  </a:lnTo>
                  <a:lnTo>
                    <a:pt x="438" y="391"/>
                  </a:lnTo>
                  <a:lnTo>
                    <a:pt x="436" y="393"/>
                  </a:lnTo>
                  <a:lnTo>
                    <a:pt x="434" y="395"/>
                  </a:lnTo>
                  <a:lnTo>
                    <a:pt x="432" y="397"/>
                  </a:lnTo>
                  <a:lnTo>
                    <a:pt x="430" y="400"/>
                  </a:lnTo>
                  <a:lnTo>
                    <a:pt x="428" y="402"/>
                  </a:lnTo>
                  <a:lnTo>
                    <a:pt x="427" y="404"/>
                  </a:lnTo>
                  <a:lnTo>
                    <a:pt x="424" y="406"/>
                  </a:lnTo>
                  <a:lnTo>
                    <a:pt x="422" y="409"/>
                  </a:lnTo>
                  <a:lnTo>
                    <a:pt x="420" y="411"/>
                  </a:lnTo>
                  <a:lnTo>
                    <a:pt x="418" y="412"/>
                  </a:lnTo>
                  <a:lnTo>
                    <a:pt x="415" y="414"/>
                  </a:lnTo>
                  <a:lnTo>
                    <a:pt x="413" y="416"/>
                  </a:lnTo>
                  <a:lnTo>
                    <a:pt x="412" y="419"/>
                  </a:lnTo>
                  <a:lnTo>
                    <a:pt x="410" y="421"/>
                  </a:lnTo>
                  <a:lnTo>
                    <a:pt x="407" y="423"/>
                  </a:lnTo>
                  <a:lnTo>
                    <a:pt x="405" y="424"/>
                  </a:lnTo>
                  <a:lnTo>
                    <a:pt x="403" y="426"/>
                  </a:lnTo>
                  <a:lnTo>
                    <a:pt x="400" y="429"/>
                  </a:lnTo>
                  <a:lnTo>
                    <a:pt x="397" y="430"/>
                  </a:lnTo>
                  <a:lnTo>
                    <a:pt x="395" y="432"/>
                  </a:lnTo>
                  <a:lnTo>
                    <a:pt x="393" y="434"/>
                  </a:lnTo>
                  <a:lnTo>
                    <a:pt x="391" y="435"/>
                  </a:lnTo>
                  <a:lnTo>
                    <a:pt x="388" y="437"/>
                  </a:lnTo>
                  <a:lnTo>
                    <a:pt x="386" y="439"/>
                  </a:lnTo>
                  <a:lnTo>
                    <a:pt x="384" y="441"/>
                  </a:lnTo>
                  <a:lnTo>
                    <a:pt x="380" y="442"/>
                  </a:lnTo>
                  <a:lnTo>
                    <a:pt x="378" y="444"/>
                  </a:lnTo>
                  <a:lnTo>
                    <a:pt x="376" y="445"/>
                  </a:lnTo>
                  <a:lnTo>
                    <a:pt x="374" y="447"/>
                  </a:lnTo>
                  <a:lnTo>
                    <a:pt x="370" y="449"/>
                  </a:lnTo>
                  <a:lnTo>
                    <a:pt x="368" y="450"/>
                  </a:lnTo>
                  <a:lnTo>
                    <a:pt x="366" y="452"/>
                  </a:lnTo>
                  <a:lnTo>
                    <a:pt x="362" y="453"/>
                  </a:lnTo>
                  <a:lnTo>
                    <a:pt x="360" y="454"/>
                  </a:lnTo>
                  <a:lnTo>
                    <a:pt x="358" y="456"/>
                  </a:lnTo>
                  <a:lnTo>
                    <a:pt x="355" y="457"/>
                  </a:lnTo>
                  <a:lnTo>
                    <a:pt x="352" y="459"/>
                  </a:lnTo>
                  <a:lnTo>
                    <a:pt x="349" y="460"/>
                  </a:lnTo>
                  <a:lnTo>
                    <a:pt x="347" y="461"/>
                  </a:lnTo>
                  <a:lnTo>
                    <a:pt x="345" y="462"/>
                  </a:lnTo>
                  <a:lnTo>
                    <a:pt x="341" y="463"/>
                  </a:lnTo>
                  <a:lnTo>
                    <a:pt x="339" y="464"/>
                  </a:lnTo>
                  <a:lnTo>
                    <a:pt x="336" y="465"/>
                  </a:lnTo>
                  <a:lnTo>
                    <a:pt x="333" y="466"/>
                  </a:lnTo>
                  <a:lnTo>
                    <a:pt x="330" y="468"/>
                  </a:lnTo>
                  <a:lnTo>
                    <a:pt x="328" y="469"/>
                  </a:lnTo>
                  <a:lnTo>
                    <a:pt x="324" y="470"/>
                  </a:lnTo>
                  <a:lnTo>
                    <a:pt x="322" y="471"/>
                  </a:lnTo>
                  <a:lnTo>
                    <a:pt x="319" y="472"/>
                  </a:lnTo>
                  <a:lnTo>
                    <a:pt x="316" y="473"/>
                  </a:lnTo>
                  <a:lnTo>
                    <a:pt x="313" y="473"/>
                  </a:lnTo>
                  <a:lnTo>
                    <a:pt x="311" y="474"/>
                  </a:lnTo>
                  <a:lnTo>
                    <a:pt x="307" y="475"/>
                  </a:lnTo>
                  <a:lnTo>
                    <a:pt x="304" y="475"/>
                  </a:lnTo>
                  <a:lnTo>
                    <a:pt x="302" y="476"/>
                  </a:lnTo>
                  <a:lnTo>
                    <a:pt x="298" y="478"/>
                  </a:lnTo>
                  <a:lnTo>
                    <a:pt x="296" y="478"/>
                  </a:lnTo>
                  <a:lnTo>
                    <a:pt x="293" y="479"/>
                  </a:lnTo>
                  <a:lnTo>
                    <a:pt x="289" y="479"/>
                  </a:lnTo>
                  <a:lnTo>
                    <a:pt x="287" y="480"/>
                  </a:lnTo>
                  <a:lnTo>
                    <a:pt x="284" y="480"/>
                  </a:lnTo>
                  <a:lnTo>
                    <a:pt x="280" y="481"/>
                  </a:lnTo>
                  <a:lnTo>
                    <a:pt x="278" y="481"/>
                  </a:lnTo>
                  <a:lnTo>
                    <a:pt x="275" y="481"/>
                  </a:lnTo>
                  <a:lnTo>
                    <a:pt x="271" y="482"/>
                  </a:lnTo>
                  <a:lnTo>
                    <a:pt x="269" y="482"/>
                  </a:lnTo>
                  <a:lnTo>
                    <a:pt x="266" y="482"/>
                  </a:lnTo>
                  <a:lnTo>
                    <a:pt x="264" y="482"/>
                  </a:lnTo>
                  <a:lnTo>
                    <a:pt x="260" y="483"/>
                  </a:lnTo>
                  <a:lnTo>
                    <a:pt x="257" y="483"/>
                  </a:lnTo>
                  <a:lnTo>
                    <a:pt x="255" y="483"/>
                  </a:lnTo>
                  <a:lnTo>
                    <a:pt x="251" y="483"/>
                  </a:lnTo>
                  <a:lnTo>
                    <a:pt x="248" y="483"/>
                  </a:lnTo>
                  <a:lnTo>
                    <a:pt x="244" y="483"/>
                  </a:lnTo>
                  <a:lnTo>
                    <a:pt x="242" y="483"/>
                  </a:lnTo>
                  <a:lnTo>
                    <a:pt x="239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3"/>
                  </a:lnTo>
                  <a:lnTo>
                    <a:pt x="226" y="482"/>
                  </a:lnTo>
                  <a:lnTo>
                    <a:pt x="224" y="482"/>
                  </a:lnTo>
                  <a:lnTo>
                    <a:pt x="221" y="482"/>
                  </a:lnTo>
                  <a:lnTo>
                    <a:pt x="219" y="482"/>
                  </a:lnTo>
                  <a:lnTo>
                    <a:pt x="215" y="481"/>
                  </a:lnTo>
                  <a:lnTo>
                    <a:pt x="212" y="481"/>
                  </a:lnTo>
                  <a:lnTo>
                    <a:pt x="210" y="481"/>
                  </a:lnTo>
                  <a:lnTo>
                    <a:pt x="206" y="480"/>
                  </a:lnTo>
                  <a:lnTo>
                    <a:pt x="203" y="480"/>
                  </a:lnTo>
                  <a:lnTo>
                    <a:pt x="201" y="479"/>
                  </a:lnTo>
                  <a:lnTo>
                    <a:pt x="197" y="479"/>
                  </a:lnTo>
                  <a:lnTo>
                    <a:pt x="194" y="478"/>
                  </a:lnTo>
                  <a:lnTo>
                    <a:pt x="192" y="478"/>
                  </a:lnTo>
                  <a:lnTo>
                    <a:pt x="188" y="476"/>
                  </a:lnTo>
                  <a:lnTo>
                    <a:pt x="186" y="475"/>
                  </a:lnTo>
                  <a:lnTo>
                    <a:pt x="183" y="475"/>
                  </a:lnTo>
                  <a:lnTo>
                    <a:pt x="179" y="474"/>
                  </a:lnTo>
                  <a:lnTo>
                    <a:pt x="177" y="473"/>
                  </a:lnTo>
                  <a:lnTo>
                    <a:pt x="174" y="473"/>
                  </a:lnTo>
                  <a:lnTo>
                    <a:pt x="171" y="472"/>
                  </a:lnTo>
                  <a:lnTo>
                    <a:pt x="168" y="471"/>
                  </a:lnTo>
                  <a:lnTo>
                    <a:pt x="166" y="470"/>
                  </a:lnTo>
                  <a:lnTo>
                    <a:pt x="162" y="469"/>
                  </a:lnTo>
                  <a:lnTo>
                    <a:pt x="160" y="468"/>
                  </a:lnTo>
                  <a:lnTo>
                    <a:pt x="157" y="466"/>
                  </a:lnTo>
                  <a:lnTo>
                    <a:pt x="155" y="465"/>
                  </a:lnTo>
                  <a:lnTo>
                    <a:pt x="151" y="464"/>
                  </a:lnTo>
                  <a:lnTo>
                    <a:pt x="149" y="463"/>
                  </a:lnTo>
                  <a:lnTo>
                    <a:pt x="146" y="462"/>
                  </a:lnTo>
                  <a:lnTo>
                    <a:pt x="143" y="461"/>
                  </a:lnTo>
                  <a:lnTo>
                    <a:pt x="141" y="460"/>
                  </a:lnTo>
                  <a:lnTo>
                    <a:pt x="138" y="459"/>
                  </a:lnTo>
                  <a:lnTo>
                    <a:pt x="135" y="457"/>
                  </a:lnTo>
                  <a:lnTo>
                    <a:pt x="132" y="456"/>
                  </a:lnTo>
                  <a:lnTo>
                    <a:pt x="130" y="454"/>
                  </a:lnTo>
                  <a:lnTo>
                    <a:pt x="128" y="453"/>
                  </a:lnTo>
                  <a:lnTo>
                    <a:pt x="124" y="452"/>
                  </a:lnTo>
                  <a:lnTo>
                    <a:pt x="122" y="450"/>
                  </a:lnTo>
                  <a:lnTo>
                    <a:pt x="120" y="449"/>
                  </a:lnTo>
                  <a:lnTo>
                    <a:pt x="116" y="447"/>
                  </a:lnTo>
                  <a:lnTo>
                    <a:pt x="114" y="445"/>
                  </a:lnTo>
                  <a:lnTo>
                    <a:pt x="112" y="444"/>
                  </a:lnTo>
                  <a:lnTo>
                    <a:pt x="110" y="442"/>
                  </a:lnTo>
                  <a:lnTo>
                    <a:pt x="106" y="441"/>
                  </a:lnTo>
                  <a:lnTo>
                    <a:pt x="104" y="439"/>
                  </a:lnTo>
                  <a:lnTo>
                    <a:pt x="102" y="437"/>
                  </a:lnTo>
                  <a:lnTo>
                    <a:pt x="99" y="435"/>
                  </a:lnTo>
                  <a:lnTo>
                    <a:pt x="97" y="434"/>
                  </a:lnTo>
                  <a:lnTo>
                    <a:pt x="95" y="432"/>
                  </a:lnTo>
                  <a:lnTo>
                    <a:pt x="93" y="430"/>
                  </a:lnTo>
                  <a:lnTo>
                    <a:pt x="90" y="429"/>
                  </a:lnTo>
                  <a:lnTo>
                    <a:pt x="87" y="426"/>
                  </a:lnTo>
                  <a:lnTo>
                    <a:pt x="85" y="424"/>
                  </a:lnTo>
                  <a:lnTo>
                    <a:pt x="83" y="423"/>
                  </a:lnTo>
                  <a:lnTo>
                    <a:pt x="80" y="421"/>
                  </a:lnTo>
                  <a:lnTo>
                    <a:pt x="78" y="419"/>
                  </a:lnTo>
                  <a:lnTo>
                    <a:pt x="77" y="416"/>
                  </a:lnTo>
                  <a:lnTo>
                    <a:pt x="75" y="414"/>
                  </a:lnTo>
                  <a:lnTo>
                    <a:pt x="72" y="412"/>
                  </a:lnTo>
                  <a:lnTo>
                    <a:pt x="70" y="411"/>
                  </a:lnTo>
                  <a:lnTo>
                    <a:pt x="68" y="409"/>
                  </a:lnTo>
                  <a:lnTo>
                    <a:pt x="66" y="406"/>
                  </a:lnTo>
                  <a:lnTo>
                    <a:pt x="63" y="404"/>
                  </a:lnTo>
                  <a:lnTo>
                    <a:pt x="62" y="402"/>
                  </a:lnTo>
                  <a:lnTo>
                    <a:pt x="60" y="400"/>
                  </a:lnTo>
                  <a:lnTo>
                    <a:pt x="58" y="397"/>
                  </a:lnTo>
                  <a:lnTo>
                    <a:pt x="56" y="395"/>
                  </a:lnTo>
                  <a:lnTo>
                    <a:pt x="54" y="393"/>
                  </a:lnTo>
                  <a:lnTo>
                    <a:pt x="52" y="391"/>
                  </a:lnTo>
                  <a:lnTo>
                    <a:pt x="50" y="387"/>
                  </a:lnTo>
                  <a:lnTo>
                    <a:pt x="49" y="385"/>
                  </a:lnTo>
                  <a:lnTo>
                    <a:pt x="47" y="383"/>
                  </a:lnTo>
                  <a:lnTo>
                    <a:pt x="45" y="381"/>
                  </a:lnTo>
                  <a:lnTo>
                    <a:pt x="43" y="378"/>
                  </a:lnTo>
                  <a:lnTo>
                    <a:pt x="42" y="376"/>
                  </a:lnTo>
                  <a:lnTo>
                    <a:pt x="40" y="373"/>
                  </a:lnTo>
                  <a:lnTo>
                    <a:pt x="39" y="371"/>
                  </a:lnTo>
                  <a:lnTo>
                    <a:pt x="36" y="368"/>
                  </a:lnTo>
                  <a:lnTo>
                    <a:pt x="35" y="366"/>
                  </a:lnTo>
                  <a:lnTo>
                    <a:pt x="34" y="363"/>
                  </a:lnTo>
                  <a:lnTo>
                    <a:pt x="32" y="361"/>
                  </a:lnTo>
                  <a:lnTo>
                    <a:pt x="31" y="358"/>
                  </a:lnTo>
                  <a:lnTo>
                    <a:pt x="30" y="355"/>
                  </a:lnTo>
                  <a:lnTo>
                    <a:pt x="27" y="353"/>
                  </a:lnTo>
                  <a:lnTo>
                    <a:pt x="26" y="351"/>
                  </a:lnTo>
                  <a:lnTo>
                    <a:pt x="25" y="347"/>
                  </a:lnTo>
                  <a:lnTo>
                    <a:pt x="24" y="345"/>
                  </a:lnTo>
                  <a:lnTo>
                    <a:pt x="23" y="342"/>
                  </a:lnTo>
                  <a:lnTo>
                    <a:pt x="22" y="339"/>
                  </a:lnTo>
                  <a:lnTo>
                    <a:pt x="21" y="336"/>
                  </a:lnTo>
                  <a:lnTo>
                    <a:pt x="20" y="334"/>
                  </a:lnTo>
                  <a:lnTo>
                    <a:pt x="18" y="332"/>
                  </a:lnTo>
                  <a:lnTo>
                    <a:pt x="17" y="328"/>
                  </a:lnTo>
                  <a:lnTo>
                    <a:pt x="16" y="326"/>
                  </a:lnTo>
                  <a:lnTo>
                    <a:pt x="15" y="323"/>
                  </a:lnTo>
                  <a:lnTo>
                    <a:pt x="14" y="321"/>
                  </a:lnTo>
                  <a:lnTo>
                    <a:pt x="13" y="317"/>
                  </a:lnTo>
                  <a:lnTo>
                    <a:pt x="12" y="315"/>
                  </a:lnTo>
                  <a:lnTo>
                    <a:pt x="11" y="312"/>
                  </a:lnTo>
                  <a:lnTo>
                    <a:pt x="11" y="308"/>
                  </a:lnTo>
                  <a:lnTo>
                    <a:pt x="9" y="306"/>
                  </a:lnTo>
                  <a:lnTo>
                    <a:pt x="8" y="303"/>
                  </a:lnTo>
                  <a:lnTo>
                    <a:pt x="8" y="301"/>
                  </a:lnTo>
                  <a:lnTo>
                    <a:pt x="7" y="297"/>
                  </a:lnTo>
                  <a:lnTo>
                    <a:pt x="6" y="295"/>
                  </a:lnTo>
                  <a:lnTo>
                    <a:pt x="6" y="292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4" y="283"/>
                  </a:lnTo>
                  <a:lnTo>
                    <a:pt x="4" y="279"/>
                  </a:lnTo>
                  <a:lnTo>
                    <a:pt x="3" y="277"/>
                  </a:lnTo>
                  <a:lnTo>
                    <a:pt x="3" y="274"/>
                  </a:lnTo>
                  <a:lnTo>
                    <a:pt x="3" y="272"/>
                  </a:lnTo>
                  <a:lnTo>
                    <a:pt x="2" y="268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59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0" y="245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2" y="220"/>
                  </a:lnTo>
                  <a:lnTo>
                    <a:pt x="2" y="218"/>
                  </a:lnTo>
                  <a:lnTo>
                    <a:pt x="2" y="215"/>
                  </a:lnTo>
                  <a:lnTo>
                    <a:pt x="3" y="211"/>
                  </a:lnTo>
                  <a:lnTo>
                    <a:pt x="3" y="209"/>
                  </a:lnTo>
                  <a:lnTo>
                    <a:pt x="3" y="206"/>
                  </a:lnTo>
                  <a:lnTo>
                    <a:pt x="4" y="204"/>
                  </a:lnTo>
                  <a:lnTo>
                    <a:pt x="4" y="200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6" y="191"/>
                  </a:lnTo>
                  <a:lnTo>
                    <a:pt x="6" y="188"/>
                  </a:lnTo>
                  <a:lnTo>
                    <a:pt x="7" y="186"/>
                  </a:lnTo>
                  <a:lnTo>
                    <a:pt x="8" y="183"/>
                  </a:lnTo>
                  <a:lnTo>
                    <a:pt x="8" y="180"/>
                  </a:lnTo>
                  <a:lnTo>
                    <a:pt x="9" y="177"/>
                  </a:lnTo>
                  <a:lnTo>
                    <a:pt x="11" y="175"/>
                  </a:lnTo>
                  <a:lnTo>
                    <a:pt x="11" y="171"/>
                  </a:lnTo>
                  <a:lnTo>
                    <a:pt x="12" y="168"/>
                  </a:lnTo>
                  <a:lnTo>
                    <a:pt x="13" y="166"/>
                  </a:lnTo>
                  <a:lnTo>
                    <a:pt x="14" y="162"/>
                  </a:lnTo>
                  <a:lnTo>
                    <a:pt x="15" y="160"/>
                  </a:lnTo>
                  <a:lnTo>
                    <a:pt x="16" y="157"/>
                  </a:lnTo>
                  <a:lnTo>
                    <a:pt x="17" y="155"/>
                  </a:lnTo>
                  <a:lnTo>
                    <a:pt x="18" y="151"/>
                  </a:lnTo>
                  <a:lnTo>
                    <a:pt x="20" y="149"/>
                  </a:lnTo>
                  <a:lnTo>
                    <a:pt x="21" y="147"/>
                  </a:lnTo>
                  <a:lnTo>
                    <a:pt x="22" y="144"/>
                  </a:lnTo>
                  <a:lnTo>
                    <a:pt x="23" y="141"/>
                  </a:lnTo>
                  <a:lnTo>
                    <a:pt x="24" y="138"/>
                  </a:lnTo>
                  <a:lnTo>
                    <a:pt x="25" y="136"/>
                  </a:lnTo>
                  <a:lnTo>
                    <a:pt x="26" y="132"/>
                  </a:lnTo>
                  <a:lnTo>
                    <a:pt x="27" y="130"/>
                  </a:lnTo>
                  <a:lnTo>
                    <a:pt x="30" y="128"/>
                  </a:lnTo>
                  <a:lnTo>
                    <a:pt x="31" y="125"/>
                  </a:lnTo>
                  <a:lnTo>
                    <a:pt x="32" y="122"/>
                  </a:lnTo>
                  <a:lnTo>
                    <a:pt x="34" y="120"/>
                  </a:lnTo>
                  <a:lnTo>
                    <a:pt x="35" y="117"/>
                  </a:lnTo>
                  <a:lnTo>
                    <a:pt x="36" y="115"/>
                  </a:lnTo>
                  <a:lnTo>
                    <a:pt x="39" y="112"/>
                  </a:lnTo>
                  <a:lnTo>
                    <a:pt x="40" y="110"/>
                  </a:lnTo>
                  <a:lnTo>
                    <a:pt x="42" y="107"/>
                  </a:lnTo>
                  <a:lnTo>
                    <a:pt x="43" y="105"/>
                  </a:lnTo>
                  <a:lnTo>
                    <a:pt x="45" y="102"/>
                  </a:lnTo>
                  <a:lnTo>
                    <a:pt x="47" y="100"/>
                  </a:lnTo>
                  <a:lnTo>
                    <a:pt x="49" y="98"/>
                  </a:lnTo>
                  <a:lnTo>
                    <a:pt x="50" y="96"/>
                  </a:lnTo>
                  <a:lnTo>
                    <a:pt x="52" y="92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0" y="83"/>
                  </a:lnTo>
                  <a:lnTo>
                    <a:pt x="62" y="81"/>
                  </a:lnTo>
                  <a:lnTo>
                    <a:pt x="63" y="79"/>
                  </a:lnTo>
                  <a:lnTo>
                    <a:pt x="66" y="77"/>
                  </a:lnTo>
                  <a:lnTo>
                    <a:pt x="68" y="75"/>
                  </a:lnTo>
                  <a:lnTo>
                    <a:pt x="70" y="72"/>
                  </a:lnTo>
                  <a:lnTo>
                    <a:pt x="72" y="71"/>
                  </a:lnTo>
                  <a:lnTo>
                    <a:pt x="75" y="69"/>
                  </a:lnTo>
                  <a:lnTo>
                    <a:pt x="77" y="67"/>
                  </a:lnTo>
                  <a:lnTo>
                    <a:pt x="78" y="65"/>
                  </a:lnTo>
                  <a:lnTo>
                    <a:pt x="80" y="62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7" y="57"/>
                  </a:lnTo>
                  <a:lnTo>
                    <a:pt x="90" y="54"/>
                  </a:lnTo>
                  <a:lnTo>
                    <a:pt x="93" y="53"/>
                  </a:lnTo>
                  <a:lnTo>
                    <a:pt x="95" y="51"/>
                  </a:lnTo>
                  <a:lnTo>
                    <a:pt x="97" y="49"/>
                  </a:lnTo>
                  <a:lnTo>
                    <a:pt x="99" y="48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10" y="41"/>
                  </a:lnTo>
                  <a:lnTo>
                    <a:pt x="112" y="39"/>
                  </a:lnTo>
                  <a:lnTo>
                    <a:pt x="114" y="38"/>
                  </a:lnTo>
                  <a:lnTo>
                    <a:pt x="116" y="36"/>
                  </a:lnTo>
                  <a:lnTo>
                    <a:pt x="120" y="34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8" y="30"/>
                  </a:lnTo>
                  <a:lnTo>
                    <a:pt x="130" y="29"/>
                  </a:lnTo>
                  <a:lnTo>
                    <a:pt x="132" y="27"/>
                  </a:lnTo>
                  <a:lnTo>
                    <a:pt x="135" y="26"/>
                  </a:lnTo>
                  <a:lnTo>
                    <a:pt x="138" y="24"/>
                  </a:lnTo>
                  <a:lnTo>
                    <a:pt x="141" y="23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49" y="20"/>
                  </a:lnTo>
                  <a:lnTo>
                    <a:pt x="151" y="19"/>
                  </a:lnTo>
                  <a:lnTo>
                    <a:pt x="155" y="18"/>
                  </a:lnTo>
                  <a:lnTo>
                    <a:pt x="157" y="17"/>
                  </a:lnTo>
                  <a:lnTo>
                    <a:pt x="160" y="16"/>
                  </a:lnTo>
                  <a:lnTo>
                    <a:pt x="162" y="14"/>
                  </a:lnTo>
                  <a:lnTo>
                    <a:pt x="166" y="13"/>
                  </a:lnTo>
                  <a:lnTo>
                    <a:pt x="168" y="12"/>
                  </a:lnTo>
                  <a:lnTo>
                    <a:pt x="171" y="11"/>
                  </a:lnTo>
                  <a:lnTo>
                    <a:pt x="174" y="10"/>
                  </a:lnTo>
                  <a:lnTo>
                    <a:pt x="177" y="10"/>
                  </a:lnTo>
                  <a:lnTo>
                    <a:pt x="179" y="9"/>
                  </a:lnTo>
                  <a:lnTo>
                    <a:pt x="183" y="8"/>
                  </a:lnTo>
                  <a:lnTo>
                    <a:pt x="186" y="8"/>
                  </a:lnTo>
                  <a:lnTo>
                    <a:pt x="188" y="7"/>
                  </a:lnTo>
                  <a:lnTo>
                    <a:pt x="192" y="6"/>
                  </a:lnTo>
                  <a:lnTo>
                    <a:pt x="194" y="6"/>
                  </a:lnTo>
                  <a:lnTo>
                    <a:pt x="197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6" y="3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5" y="2"/>
                  </a:lnTo>
                  <a:lnTo>
                    <a:pt x="219" y="1"/>
                  </a:lnTo>
                  <a:lnTo>
                    <a:pt x="221" y="1"/>
                  </a:lnTo>
                  <a:lnTo>
                    <a:pt x="224" y="1"/>
                  </a:lnTo>
                  <a:lnTo>
                    <a:pt x="226" y="1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9" y="1"/>
                  </a:lnTo>
                  <a:lnTo>
                    <a:pt x="271" y="1"/>
                  </a:lnTo>
                  <a:lnTo>
                    <a:pt x="275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4" y="3"/>
                  </a:lnTo>
                  <a:lnTo>
                    <a:pt x="287" y="3"/>
                  </a:lnTo>
                  <a:lnTo>
                    <a:pt x="289" y="4"/>
                  </a:lnTo>
                  <a:lnTo>
                    <a:pt x="293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302" y="7"/>
                  </a:lnTo>
                  <a:lnTo>
                    <a:pt x="304" y="8"/>
                  </a:lnTo>
                  <a:lnTo>
                    <a:pt x="307" y="8"/>
                  </a:lnTo>
                  <a:lnTo>
                    <a:pt x="311" y="9"/>
                  </a:lnTo>
                  <a:lnTo>
                    <a:pt x="313" y="10"/>
                  </a:lnTo>
                  <a:lnTo>
                    <a:pt x="316" y="10"/>
                  </a:lnTo>
                  <a:lnTo>
                    <a:pt x="319" y="11"/>
                  </a:lnTo>
                  <a:lnTo>
                    <a:pt x="322" y="12"/>
                  </a:lnTo>
                  <a:lnTo>
                    <a:pt x="324" y="13"/>
                  </a:lnTo>
                  <a:lnTo>
                    <a:pt x="328" y="14"/>
                  </a:lnTo>
                  <a:lnTo>
                    <a:pt x="330" y="16"/>
                  </a:lnTo>
                  <a:lnTo>
                    <a:pt x="333" y="17"/>
                  </a:lnTo>
                  <a:lnTo>
                    <a:pt x="336" y="18"/>
                  </a:lnTo>
                  <a:lnTo>
                    <a:pt x="339" y="19"/>
                  </a:lnTo>
                  <a:lnTo>
                    <a:pt x="341" y="20"/>
                  </a:lnTo>
                  <a:lnTo>
                    <a:pt x="345" y="21"/>
                  </a:lnTo>
                  <a:lnTo>
                    <a:pt x="347" y="22"/>
                  </a:lnTo>
                  <a:lnTo>
                    <a:pt x="349" y="23"/>
                  </a:lnTo>
                  <a:lnTo>
                    <a:pt x="352" y="24"/>
                  </a:lnTo>
                  <a:lnTo>
                    <a:pt x="355" y="26"/>
                  </a:lnTo>
                  <a:lnTo>
                    <a:pt x="358" y="27"/>
                  </a:lnTo>
                  <a:lnTo>
                    <a:pt x="360" y="29"/>
                  </a:lnTo>
                  <a:lnTo>
                    <a:pt x="362" y="30"/>
                  </a:lnTo>
                  <a:lnTo>
                    <a:pt x="366" y="31"/>
                  </a:lnTo>
                  <a:lnTo>
                    <a:pt x="368" y="33"/>
                  </a:lnTo>
                  <a:lnTo>
                    <a:pt x="370" y="34"/>
                  </a:lnTo>
                  <a:lnTo>
                    <a:pt x="374" y="36"/>
                  </a:lnTo>
                  <a:lnTo>
                    <a:pt x="376" y="38"/>
                  </a:lnTo>
                  <a:lnTo>
                    <a:pt x="378" y="39"/>
                  </a:lnTo>
                  <a:lnTo>
                    <a:pt x="380" y="41"/>
                  </a:lnTo>
                  <a:lnTo>
                    <a:pt x="384" y="42"/>
                  </a:lnTo>
                  <a:lnTo>
                    <a:pt x="386" y="44"/>
                  </a:lnTo>
                  <a:lnTo>
                    <a:pt x="388" y="46"/>
                  </a:lnTo>
                  <a:lnTo>
                    <a:pt x="391" y="48"/>
                  </a:lnTo>
                  <a:lnTo>
                    <a:pt x="393" y="49"/>
                  </a:lnTo>
                  <a:lnTo>
                    <a:pt x="395" y="51"/>
                  </a:lnTo>
                  <a:lnTo>
                    <a:pt x="397" y="53"/>
                  </a:lnTo>
                  <a:lnTo>
                    <a:pt x="400" y="54"/>
                  </a:lnTo>
                  <a:lnTo>
                    <a:pt x="403" y="57"/>
                  </a:lnTo>
                  <a:lnTo>
                    <a:pt x="405" y="59"/>
                  </a:lnTo>
                  <a:lnTo>
                    <a:pt x="407" y="60"/>
                  </a:lnTo>
                  <a:lnTo>
                    <a:pt x="410" y="62"/>
                  </a:lnTo>
                  <a:lnTo>
                    <a:pt x="412" y="65"/>
                  </a:lnTo>
                  <a:lnTo>
                    <a:pt x="413" y="67"/>
                  </a:lnTo>
                  <a:lnTo>
                    <a:pt x="415" y="69"/>
                  </a:lnTo>
                  <a:lnTo>
                    <a:pt x="418" y="71"/>
                  </a:lnTo>
                  <a:lnTo>
                    <a:pt x="420" y="72"/>
                  </a:lnTo>
                  <a:lnTo>
                    <a:pt x="422" y="75"/>
                  </a:lnTo>
                  <a:lnTo>
                    <a:pt x="424" y="77"/>
                  </a:lnTo>
                  <a:lnTo>
                    <a:pt x="427" y="79"/>
                  </a:lnTo>
                  <a:lnTo>
                    <a:pt x="428" y="81"/>
                  </a:lnTo>
                  <a:lnTo>
                    <a:pt x="430" y="83"/>
                  </a:lnTo>
                  <a:lnTo>
                    <a:pt x="432" y="86"/>
                  </a:lnTo>
                  <a:lnTo>
                    <a:pt x="434" y="88"/>
                  </a:lnTo>
                  <a:lnTo>
                    <a:pt x="436" y="90"/>
                  </a:lnTo>
                  <a:lnTo>
                    <a:pt x="438" y="92"/>
                  </a:lnTo>
                  <a:lnTo>
                    <a:pt x="440" y="96"/>
                  </a:lnTo>
                  <a:lnTo>
                    <a:pt x="441" y="98"/>
                  </a:lnTo>
                  <a:lnTo>
                    <a:pt x="443" y="100"/>
                  </a:lnTo>
                  <a:lnTo>
                    <a:pt x="445" y="102"/>
                  </a:lnTo>
                  <a:lnTo>
                    <a:pt x="447" y="105"/>
                  </a:lnTo>
                  <a:lnTo>
                    <a:pt x="448" y="107"/>
                  </a:lnTo>
                  <a:lnTo>
                    <a:pt x="450" y="110"/>
                  </a:lnTo>
                  <a:lnTo>
                    <a:pt x="451" y="112"/>
                  </a:lnTo>
                  <a:lnTo>
                    <a:pt x="454" y="115"/>
                  </a:lnTo>
                  <a:lnTo>
                    <a:pt x="455" y="117"/>
                  </a:lnTo>
                  <a:lnTo>
                    <a:pt x="456" y="120"/>
                  </a:lnTo>
                  <a:lnTo>
                    <a:pt x="458" y="122"/>
                  </a:lnTo>
                  <a:lnTo>
                    <a:pt x="459" y="125"/>
                  </a:lnTo>
                  <a:lnTo>
                    <a:pt x="460" y="128"/>
                  </a:lnTo>
                  <a:lnTo>
                    <a:pt x="463" y="130"/>
                  </a:lnTo>
                  <a:lnTo>
                    <a:pt x="464" y="132"/>
                  </a:lnTo>
                  <a:lnTo>
                    <a:pt x="465" y="136"/>
                  </a:lnTo>
                  <a:lnTo>
                    <a:pt x="466" y="138"/>
                  </a:lnTo>
                  <a:lnTo>
                    <a:pt x="467" y="141"/>
                  </a:lnTo>
                  <a:lnTo>
                    <a:pt x="468" y="144"/>
                  </a:lnTo>
                  <a:lnTo>
                    <a:pt x="469" y="147"/>
                  </a:lnTo>
                  <a:lnTo>
                    <a:pt x="470" y="149"/>
                  </a:lnTo>
                  <a:lnTo>
                    <a:pt x="472" y="151"/>
                  </a:lnTo>
                  <a:lnTo>
                    <a:pt x="473" y="155"/>
                  </a:lnTo>
                  <a:lnTo>
                    <a:pt x="474" y="157"/>
                  </a:lnTo>
                  <a:lnTo>
                    <a:pt x="475" y="160"/>
                  </a:lnTo>
                  <a:lnTo>
                    <a:pt x="476" y="162"/>
                  </a:lnTo>
                  <a:lnTo>
                    <a:pt x="477" y="166"/>
                  </a:lnTo>
                  <a:lnTo>
                    <a:pt x="478" y="168"/>
                  </a:lnTo>
                  <a:lnTo>
                    <a:pt x="479" y="171"/>
                  </a:lnTo>
                  <a:lnTo>
                    <a:pt x="479" y="175"/>
                  </a:lnTo>
                  <a:lnTo>
                    <a:pt x="481" y="177"/>
                  </a:lnTo>
                  <a:lnTo>
                    <a:pt x="482" y="180"/>
                  </a:lnTo>
                  <a:lnTo>
                    <a:pt x="482" y="183"/>
                  </a:lnTo>
                  <a:lnTo>
                    <a:pt x="483" y="186"/>
                  </a:lnTo>
                  <a:lnTo>
                    <a:pt x="484" y="188"/>
                  </a:lnTo>
                  <a:lnTo>
                    <a:pt x="484" y="191"/>
                  </a:lnTo>
                  <a:lnTo>
                    <a:pt x="485" y="195"/>
                  </a:lnTo>
                  <a:lnTo>
                    <a:pt x="485" y="197"/>
                  </a:lnTo>
                  <a:lnTo>
                    <a:pt x="486" y="200"/>
                  </a:lnTo>
                  <a:lnTo>
                    <a:pt x="486" y="204"/>
                  </a:lnTo>
                  <a:lnTo>
                    <a:pt x="487" y="206"/>
                  </a:lnTo>
                  <a:lnTo>
                    <a:pt x="487" y="209"/>
                  </a:lnTo>
                  <a:lnTo>
                    <a:pt x="487" y="211"/>
                  </a:lnTo>
                  <a:lnTo>
                    <a:pt x="488" y="215"/>
                  </a:lnTo>
                  <a:lnTo>
                    <a:pt x="488" y="218"/>
                  </a:lnTo>
                  <a:lnTo>
                    <a:pt x="488" y="220"/>
                  </a:lnTo>
                  <a:lnTo>
                    <a:pt x="488" y="224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0" y="233"/>
                  </a:lnTo>
                  <a:lnTo>
                    <a:pt x="490" y="236"/>
                  </a:lnTo>
                  <a:lnTo>
                    <a:pt x="490" y="24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6" name="Oval 1380"/>
            <p:cNvSpPr>
              <a:spLocks noChangeArrowheads="1"/>
            </p:cNvSpPr>
            <p:nvPr/>
          </p:nvSpPr>
          <p:spPr bwMode="auto">
            <a:xfrm>
              <a:off x="1539875" y="4808220"/>
              <a:ext cx="128905" cy="128905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97" name="Freeform 1381"/>
            <p:cNvSpPr>
              <a:spLocks/>
            </p:cNvSpPr>
            <p:nvPr/>
          </p:nvSpPr>
          <p:spPr bwMode="auto">
            <a:xfrm>
              <a:off x="2438400" y="4808220"/>
              <a:ext cx="128905" cy="128905"/>
            </a:xfrm>
            <a:custGeom>
              <a:avLst/>
              <a:gdLst>
                <a:gd name="T0" fmla="*/ 487 w 489"/>
                <a:gd name="T1" fmla="*/ 265 h 483"/>
                <a:gd name="T2" fmla="*/ 483 w 489"/>
                <a:gd name="T3" fmla="*/ 292 h 483"/>
                <a:gd name="T4" fmla="*/ 476 w 489"/>
                <a:gd name="T5" fmla="*/ 317 h 483"/>
                <a:gd name="T6" fmla="*/ 466 w 489"/>
                <a:gd name="T7" fmla="*/ 342 h 483"/>
                <a:gd name="T8" fmla="*/ 454 w 489"/>
                <a:gd name="T9" fmla="*/ 366 h 483"/>
                <a:gd name="T10" fmla="*/ 439 w 489"/>
                <a:gd name="T11" fmla="*/ 387 h 483"/>
                <a:gd name="T12" fmla="*/ 421 w 489"/>
                <a:gd name="T13" fmla="*/ 409 h 483"/>
                <a:gd name="T14" fmla="*/ 402 w 489"/>
                <a:gd name="T15" fmla="*/ 426 h 483"/>
                <a:gd name="T16" fmla="*/ 380 w 489"/>
                <a:gd name="T17" fmla="*/ 442 h 483"/>
                <a:gd name="T18" fmla="*/ 357 w 489"/>
                <a:gd name="T19" fmla="*/ 456 h 483"/>
                <a:gd name="T20" fmla="*/ 332 w 489"/>
                <a:gd name="T21" fmla="*/ 466 h 483"/>
                <a:gd name="T22" fmla="*/ 306 w 489"/>
                <a:gd name="T23" fmla="*/ 475 h 483"/>
                <a:gd name="T24" fmla="*/ 280 w 489"/>
                <a:gd name="T25" fmla="*/ 481 h 483"/>
                <a:gd name="T26" fmla="*/ 254 w 489"/>
                <a:gd name="T27" fmla="*/ 483 h 483"/>
                <a:gd name="T28" fmla="*/ 226 w 489"/>
                <a:gd name="T29" fmla="*/ 482 h 483"/>
                <a:gd name="T30" fmla="*/ 200 w 489"/>
                <a:gd name="T31" fmla="*/ 479 h 483"/>
                <a:gd name="T32" fmla="*/ 173 w 489"/>
                <a:gd name="T33" fmla="*/ 473 h 483"/>
                <a:gd name="T34" fmla="*/ 148 w 489"/>
                <a:gd name="T35" fmla="*/ 463 h 483"/>
                <a:gd name="T36" fmla="*/ 123 w 489"/>
                <a:gd name="T37" fmla="*/ 452 h 483"/>
                <a:gd name="T38" fmla="*/ 101 w 489"/>
                <a:gd name="T39" fmla="*/ 437 h 483"/>
                <a:gd name="T40" fmla="*/ 79 w 489"/>
                <a:gd name="T41" fmla="*/ 421 h 483"/>
                <a:gd name="T42" fmla="*/ 61 w 489"/>
                <a:gd name="T43" fmla="*/ 402 h 483"/>
                <a:gd name="T44" fmla="*/ 45 w 489"/>
                <a:gd name="T45" fmla="*/ 381 h 483"/>
                <a:gd name="T46" fmla="*/ 30 w 489"/>
                <a:gd name="T47" fmla="*/ 358 h 483"/>
                <a:gd name="T48" fmla="*/ 19 w 489"/>
                <a:gd name="T49" fmla="*/ 334 h 483"/>
                <a:gd name="T50" fmla="*/ 10 w 489"/>
                <a:gd name="T51" fmla="*/ 308 h 483"/>
                <a:gd name="T52" fmla="*/ 3 w 489"/>
                <a:gd name="T53" fmla="*/ 283 h 483"/>
                <a:gd name="T54" fmla="*/ 0 w 489"/>
                <a:gd name="T55" fmla="*/ 256 h 483"/>
                <a:gd name="T56" fmla="*/ 0 w 489"/>
                <a:gd name="T57" fmla="*/ 229 h 483"/>
                <a:gd name="T58" fmla="*/ 3 w 489"/>
                <a:gd name="T59" fmla="*/ 204 h 483"/>
                <a:gd name="T60" fmla="*/ 9 w 489"/>
                <a:gd name="T61" fmla="*/ 177 h 483"/>
                <a:gd name="T62" fmla="*/ 18 w 489"/>
                <a:gd name="T63" fmla="*/ 151 h 483"/>
                <a:gd name="T64" fmla="*/ 29 w 489"/>
                <a:gd name="T65" fmla="*/ 128 h 483"/>
                <a:gd name="T66" fmla="*/ 42 w 489"/>
                <a:gd name="T67" fmla="*/ 105 h 483"/>
                <a:gd name="T68" fmla="*/ 59 w 489"/>
                <a:gd name="T69" fmla="*/ 83 h 483"/>
                <a:gd name="T70" fmla="*/ 77 w 489"/>
                <a:gd name="T71" fmla="*/ 65 h 483"/>
                <a:gd name="T72" fmla="*/ 99 w 489"/>
                <a:gd name="T73" fmla="*/ 48 h 483"/>
                <a:gd name="T74" fmla="*/ 121 w 489"/>
                <a:gd name="T75" fmla="*/ 33 h 483"/>
                <a:gd name="T76" fmla="*/ 145 w 489"/>
                <a:gd name="T77" fmla="*/ 21 h 483"/>
                <a:gd name="T78" fmla="*/ 170 w 489"/>
                <a:gd name="T79" fmla="*/ 11 h 483"/>
                <a:gd name="T80" fmla="*/ 196 w 489"/>
                <a:gd name="T81" fmla="*/ 4 h 483"/>
                <a:gd name="T82" fmla="*/ 223 w 489"/>
                <a:gd name="T83" fmla="*/ 1 h 483"/>
                <a:gd name="T84" fmla="*/ 250 w 489"/>
                <a:gd name="T85" fmla="*/ 0 h 483"/>
                <a:gd name="T86" fmla="*/ 277 w 489"/>
                <a:gd name="T87" fmla="*/ 2 h 483"/>
                <a:gd name="T88" fmla="*/ 303 w 489"/>
                <a:gd name="T89" fmla="*/ 8 h 483"/>
                <a:gd name="T90" fmla="*/ 329 w 489"/>
                <a:gd name="T91" fmla="*/ 16 h 483"/>
                <a:gd name="T92" fmla="*/ 354 w 489"/>
                <a:gd name="T93" fmla="*/ 26 h 483"/>
                <a:gd name="T94" fmla="*/ 377 w 489"/>
                <a:gd name="T95" fmla="*/ 39 h 483"/>
                <a:gd name="T96" fmla="*/ 399 w 489"/>
                <a:gd name="T97" fmla="*/ 54 h 483"/>
                <a:gd name="T98" fmla="*/ 419 w 489"/>
                <a:gd name="T99" fmla="*/ 72 h 483"/>
                <a:gd name="T100" fmla="*/ 437 w 489"/>
                <a:gd name="T101" fmla="*/ 92 h 483"/>
                <a:gd name="T102" fmla="*/ 453 w 489"/>
                <a:gd name="T103" fmla="*/ 115 h 483"/>
                <a:gd name="T104" fmla="*/ 465 w 489"/>
                <a:gd name="T105" fmla="*/ 138 h 483"/>
                <a:gd name="T106" fmla="*/ 475 w 489"/>
                <a:gd name="T107" fmla="*/ 162 h 483"/>
                <a:gd name="T108" fmla="*/ 483 w 489"/>
                <a:gd name="T109" fmla="*/ 188 h 483"/>
                <a:gd name="T110" fmla="*/ 487 w 489"/>
                <a:gd name="T111" fmla="*/ 2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9" h="483">
                  <a:moveTo>
                    <a:pt x="489" y="242"/>
                  </a:moveTo>
                  <a:lnTo>
                    <a:pt x="489" y="245"/>
                  </a:lnTo>
                  <a:lnTo>
                    <a:pt x="489" y="247"/>
                  </a:lnTo>
                  <a:lnTo>
                    <a:pt x="489" y="250"/>
                  </a:lnTo>
                  <a:lnTo>
                    <a:pt x="489" y="254"/>
                  </a:lnTo>
                  <a:lnTo>
                    <a:pt x="489" y="256"/>
                  </a:lnTo>
                  <a:lnTo>
                    <a:pt x="487" y="259"/>
                  </a:lnTo>
                  <a:lnTo>
                    <a:pt x="487" y="263"/>
                  </a:lnTo>
                  <a:lnTo>
                    <a:pt x="487" y="265"/>
                  </a:lnTo>
                  <a:lnTo>
                    <a:pt x="487" y="268"/>
                  </a:lnTo>
                  <a:lnTo>
                    <a:pt x="486" y="272"/>
                  </a:lnTo>
                  <a:lnTo>
                    <a:pt x="486" y="274"/>
                  </a:lnTo>
                  <a:lnTo>
                    <a:pt x="486" y="277"/>
                  </a:lnTo>
                  <a:lnTo>
                    <a:pt x="485" y="279"/>
                  </a:lnTo>
                  <a:lnTo>
                    <a:pt x="485" y="283"/>
                  </a:lnTo>
                  <a:lnTo>
                    <a:pt x="484" y="286"/>
                  </a:lnTo>
                  <a:lnTo>
                    <a:pt x="484" y="288"/>
                  </a:lnTo>
                  <a:lnTo>
                    <a:pt x="483" y="292"/>
                  </a:lnTo>
                  <a:lnTo>
                    <a:pt x="483" y="295"/>
                  </a:lnTo>
                  <a:lnTo>
                    <a:pt x="482" y="297"/>
                  </a:lnTo>
                  <a:lnTo>
                    <a:pt x="481" y="301"/>
                  </a:lnTo>
                  <a:lnTo>
                    <a:pt x="481" y="303"/>
                  </a:lnTo>
                  <a:lnTo>
                    <a:pt x="480" y="306"/>
                  </a:lnTo>
                  <a:lnTo>
                    <a:pt x="479" y="308"/>
                  </a:lnTo>
                  <a:lnTo>
                    <a:pt x="479" y="312"/>
                  </a:lnTo>
                  <a:lnTo>
                    <a:pt x="477" y="315"/>
                  </a:lnTo>
                  <a:lnTo>
                    <a:pt x="476" y="317"/>
                  </a:lnTo>
                  <a:lnTo>
                    <a:pt x="475" y="321"/>
                  </a:lnTo>
                  <a:lnTo>
                    <a:pt x="474" y="323"/>
                  </a:lnTo>
                  <a:lnTo>
                    <a:pt x="473" y="326"/>
                  </a:lnTo>
                  <a:lnTo>
                    <a:pt x="472" y="328"/>
                  </a:lnTo>
                  <a:lnTo>
                    <a:pt x="471" y="332"/>
                  </a:lnTo>
                  <a:lnTo>
                    <a:pt x="470" y="334"/>
                  </a:lnTo>
                  <a:lnTo>
                    <a:pt x="468" y="336"/>
                  </a:lnTo>
                  <a:lnTo>
                    <a:pt x="467" y="339"/>
                  </a:lnTo>
                  <a:lnTo>
                    <a:pt x="466" y="342"/>
                  </a:lnTo>
                  <a:lnTo>
                    <a:pt x="465" y="345"/>
                  </a:lnTo>
                  <a:lnTo>
                    <a:pt x="464" y="347"/>
                  </a:lnTo>
                  <a:lnTo>
                    <a:pt x="463" y="351"/>
                  </a:lnTo>
                  <a:lnTo>
                    <a:pt x="462" y="353"/>
                  </a:lnTo>
                  <a:lnTo>
                    <a:pt x="459" y="355"/>
                  </a:lnTo>
                  <a:lnTo>
                    <a:pt x="458" y="358"/>
                  </a:lnTo>
                  <a:lnTo>
                    <a:pt x="457" y="361"/>
                  </a:lnTo>
                  <a:lnTo>
                    <a:pt x="455" y="363"/>
                  </a:lnTo>
                  <a:lnTo>
                    <a:pt x="454" y="366"/>
                  </a:lnTo>
                  <a:lnTo>
                    <a:pt x="453" y="368"/>
                  </a:lnTo>
                  <a:lnTo>
                    <a:pt x="450" y="371"/>
                  </a:lnTo>
                  <a:lnTo>
                    <a:pt x="449" y="373"/>
                  </a:lnTo>
                  <a:lnTo>
                    <a:pt x="447" y="376"/>
                  </a:lnTo>
                  <a:lnTo>
                    <a:pt x="446" y="378"/>
                  </a:lnTo>
                  <a:lnTo>
                    <a:pt x="444" y="381"/>
                  </a:lnTo>
                  <a:lnTo>
                    <a:pt x="443" y="383"/>
                  </a:lnTo>
                  <a:lnTo>
                    <a:pt x="440" y="385"/>
                  </a:lnTo>
                  <a:lnTo>
                    <a:pt x="439" y="387"/>
                  </a:lnTo>
                  <a:lnTo>
                    <a:pt x="437" y="391"/>
                  </a:lnTo>
                  <a:lnTo>
                    <a:pt x="435" y="393"/>
                  </a:lnTo>
                  <a:lnTo>
                    <a:pt x="434" y="395"/>
                  </a:lnTo>
                  <a:lnTo>
                    <a:pt x="431" y="397"/>
                  </a:lnTo>
                  <a:lnTo>
                    <a:pt x="429" y="400"/>
                  </a:lnTo>
                  <a:lnTo>
                    <a:pt x="427" y="402"/>
                  </a:lnTo>
                  <a:lnTo>
                    <a:pt x="426" y="404"/>
                  </a:lnTo>
                  <a:lnTo>
                    <a:pt x="423" y="406"/>
                  </a:lnTo>
                  <a:lnTo>
                    <a:pt x="421" y="409"/>
                  </a:lnTo>
                  <a:lnTo>
                    <a:pt x="419" y="411"/>
                  </a:lnTo>
                  <a:lnTo>
                    <a:pt x="417" y="412"/>
                  </a:lnTo>
                  <a:lnTo>
                    <a:pt x="414" y="414"/>
                  </a:lnTo>
                  <a:lnTo>
                    <a:pt x="412" y="416"/>
                  </a:lnTo>
                  <a:lnTo>
                    <a:pt x="411" y="419"/>
                  </a:lnTo>
                  <a:lnTo>
                    <a:pt x="409" y="421"/>
                  </a:lnTo>
                  <a:lnTo>
                    <a:pt x="407" y="423"/>
                  </a:lnTo>
                  <a:lnTo>
                    <a:pt x="404" y="424"/>
                  </a:lnTo>
                  <a:lnTo>
                    <a:pt x="402" y="426"/>
                  </a:lnTo>
                  <a:lnTo>
                    <a:pt x="399" y="429"/>
                  </a:lnTo>
                  <a:lnTo>
                    <a:pt x="396" y="430"/>
                  </a:lnTo>
                  <a:lnTo>
                    <a:pt x="394" y="432"/>
                  </a:lnTo>
                  <a:lnTo>
                    <a:pt x="392" y="434"/>
                  </a:lnTo>
                  <a:lnTo>
                    <a:pt x="390" y="435"/>
                  </a:lnTo>
                  <a:lnTo>
                    <a:pt x="387" y="437"/>
                  </a:lnTo>
                  <a:lnTo>
                    <a:pt x="385" y="439"/>
                  </a:lnTo>
                  <a:lnTo>
                    <a:pt x="383" y="441"/>
                  </a:lnTo>
                  <a:lnTo>
                    <a:pt x="380" y="442"/>
                  </a:lnTo>
                  <a:lnTo>
                    <a:pt x="377" y="444"/>
                  </a:lnTo>
                  <a:lnTo>
                    <a:pt x="375" y="445"/>
                  </a:lnTo>
                  <a:lnTo>
                    <a:pt x="373" y="447"/>
                  </a:lnTo>
                  <a:lnTo>
                    <a:pt x="369" y="449"/>
                  </a:lnTo>
                  <a:lnTo>
                    <a:pt x="367" y="450"/>
                  </a:lnTo>
                  <a:lnTo>
                    <a:pt x="365" y="452"/>
                  </a:lnTo>
                  <a:lnTo>
                    <a:pt x="362" y="453"/>
                  </a:lnTo>
                  <a:lnTo>
                    <a:pt x="359" y="454"/>
                  </a:lnTo>
                  <a:lnTo>
                    <a:pt x="357" y="456"/>
                  </a:lnTo>
                  <a:lnTo>
                    <a:pt x="354" y="457"/>
                  </a:lnTo>
                  <a:lnTo>
                    <a:pt x="351" y="459"/>
                  </a:lnTo>
                  <a:lnTo>
                    <a:pt x="348" y="460"/>
                  </a:lnTo>
                  <a:lnTo>
                    <a:pt x="346" y="461"/>
                  </a:lnTo>
                  <a:lnTo>
                    <a:pt x="344" y="462"/>
                  </a:lnTo>
                  <a:lnTo>
                    <a:pt x="340" y="463"/>
                  </a:lnTo>
                  <a:lnTo>
                    <a:pt x="338" y="464"/>
                  </a:lnTo>
                  <a:lnTo>
                    <a:pt x="335" y="465"/>
                  </a:lnTo>
                  <a:lnTo>
                    <a:pt x="332" y="466"/>
                  </a:lnTo>
                  <a:lnTo>
                    <a:pt x="329" y="468"/>
                  </a:lnTo>
                  <a:lnTo>
                    <a:pt x="327" y="469"/>
                  </a:lnTo>
                  <a:lnTo>
                    <a:pt x="323" y="470"/>
                  </a:lnTo>
                  <a:lnTo>
                    <a:pt x="321" y="471"/>
                  </a:lnTo>
                  <a:lnTo>
                    <a:pt x="318" y="472"/>
                  </a:lnTo>
                  <a:lnTo>
                    <a:pt x="315" y="473"/>
                  </a:lnTo>
                  <a:lnTo>
                    <a:pt x="312" y="473"/>
                  </a:lnTo>
                  <a:lnTo>
                    <a:pt x="310" y="474"/>
                  </a:lnTo>
                  <a:lnTo>
                    <a:pt x="306" y="475"/>
                  </a:lnTo>
                  <a:lnTo>
                    <a:pt x="303" y="475"/>
                  </a:lnTo>
                  <a:lnTo>
                    <a:pt x="301" y="476"/>
                  </a:lnTo>
                  <a:lnTo>
                    <a:pt x="298" y="478"/>
                  </a:lnTo>
                  <a:lnTo>
                    <a:pt x="295" y="478"/>
                  </a:lnTo>
                  <a:lnTo>
                    <a:pt x="292" y="479"/>
                  </a:lnTo>
                  <a:lnTo>
                    <a:pt x="289" y="479"/>
                  </a:lnTo>
                  <a:lnTo>
                    <a:pt x="286" y="480"/>
                  </a:lnTo>
                  <a:lnTo>
                    <a:pt x="283" y="480"/>
                  </a:lnTo>
                  <a:lnTo>
                    <a:pt x="280" y="481"/>
                  </a:lnTo>
                  <a:lnTo>
                    <a:pt x="277" y="481"/>
                  </a:lnTo>
                  <a:lnTo>
                    <a:pt x="274" y="481"/>
                  </a:lnTo>
                  <a:lnTo>
                    <a:pt x="271" y="482"/>
                  </a:lnTo>
                  <a:lnTo>
                    <a:pt x="268" y="482"/>
                  </a:lnTo>
                  <a:lnTo>
                    <a:pt x="265" y="482"/>
                  </a:lnTo>
                  <a:lnTo>
                    <a:pt x="263" y="482"/>
                  </a:lnTo>
                  <a:lnTo>
                    <a:pt x="259" y="483"/>
                  </a:lnTo>
                  <a:lnTo>
                    <a:pt x="256" y="483"/>
                  </a:lnTo>
                  <a:lnTo>
                    <a:pt x="254" y="483"/>
                  </a:lnTo>
                  <a:lnTo>
                    <a:pt x="250" y="483"/>
                  </a:lnTo>
                  <a:lnTo>
                    <a:pt x="247" y="483"/>
                  </a:lnTo>
                  <a:lnTo>
                    <a:pt x="244" y="483"/>
                  </a:lnTo>
                  <a:lnTo>
                    <a:pt x="241" y="483"/>
                  </a:lnTo>
                  <a:lnTo>
                    <a:pt x="238" y="483"/>
                  </a:lnTo>
                  <a:lnTo>
                    <a:pt x="235" y="483"/>
                  </a:lnTo>
                  <a:lnTo>
                    <a:pt x="232" y="483"/>
                  </a:lnTo>
                  <a:lnTo>
                    <a:pt x="229" y="483"/>
                  </a:lnTo>
                  <a:lnTo>
                    <a:pt x="226" y="482"/>
                  </a:lnTo>
                  <a:lnTo>
                    <a:pt x="223" y="482"/>
                  </a:lnTo>
                  <a:lnTo>
                    <a:pt x="220" y="482"/>
                  </a:lnTo>
                  <a:lnTo>
                    <a:pt x="218" y="482"/>
                  </a:lnTo>
                  <a:lnTo>
                    <a:pt x="214" y="481"/>
                  </a:lnTo>
                  <a:lnTo>
                    <a:pt x="211" y="481"/>
                  </a:lnTo>
                  <a:lnTo>
                    <a:pt x="209" y="481"/>
                  </a:lnTo>
                  <a:lnTo>
                    <a:pt x="205" y="480"/>
                  </a:lnTo>
                  <a:lnTo>
                    <a:pt x="202" y="480"/>
                  </a:lnTo>
                  <a:lnTo>
                    <a:pt x="200" y="479"/>
                  </a:lnTo>
                  <a:lnTo>
                    <a:pt x="196" y="479"/>
                  </a:lnTo>
                  <a:lnTo>
                    <a:pt x="193" y="478"/>
                  </a:lnTo>
                  <a:lnTo>
                    <a:pt x="191" y="478"/>
                  </a:lnTo>
                  <a:lnTo>
                    <a:pt x="187" y="476"/>
                  </a:lnTo>
                  <a:lnTo>
                    <a:pt x="185" y="475"/>
                  </a:lnTo>
                  <a:lnTo>
                    <a:pt x="182" y="475"/>
                  </a:lnTo>
                  <a:lnTo>
                    <a:pt x="178" y="474"/>
                  </a:lnTo>
                  <a:lnTo>
                    <a:pt x="176" y="473"/>
                  </a:lnTo>
                  <a:lnTo>
                    <a:pt x="173" y="473"/>
                  </a:lnTo>
                  <a:lnTo>
                    <a:pt x="170" y="472"/>
                  </a:lnTo>
                  <a:lnTo>
                    <a:pt x="167" y="471"/>
                  </a:lnTo>
                  <a:lnTo>
                    <a:pt x="165" y="470"/>
                  </a:lnTo>
                  <a:lnTo>
                    <a:pt x="161" y="469"/>
                  </a:lnTo>
                  <a:lnTo>
                    <a:pt x="159" y="468"/>
                  </a:lnTo>
                  <a:lnTo>
                    <a:pt x="156" y="466"/>
                  </a:lnTo>
                  <a:lnTo>
                    <a:pt x="154" y="465"/>
                  </a:lnTo>
                  <a:lnTo>
                    <a:pt x="150" y="464"/>
                  </a:lnTo>
                  <a:lnTo>
                    <a:pt x="148" y="463"/>
                  </a:lnTo>
                  <a:lnTo>
                    <a:pt x="145" y="462"/>
                  </a:lnTo>
                  <a:lnTo>
                    <a:pt x="142" y="461"/>
                  </a:lnTo>
                  <a:lnTo>
                    <a:pt x="140" y="460"/>
                  </a:lnTo>
                  <a:lnTo>
                    <a:pt x="137" y="459"/>
                  </a:lnTo>
                  <a:lnTo>
                    <a:pt x="134" y="457"/>
                  </a:lnTo>
                  <a:lnTo>
                    <a:pt x="131" y="456"/>
                  </a:lnTo>
                  <a:lnTo>
                    <a:pt x="129" y="454"/>
                  </a:lnTo>
                  <a:lnTo>
                    <a:pt x="127" y="453"/>
                  </a:lnTo>
                  <a:lnTo>
                    <a:pt x="123" y="452"/>
                  </a:lnTo>
                  <a:lnTo>
                    <a:pt x="121" y="450"/>
                  </a:lnTo>
                  <a:lnTo>
                    <a:pt x="119" y="449"/>
                  </a:lnTo>
                  <a:lnTo>
                    <a:pt x="115" y="447"/>
                  </a:lnTo>
                  <a:lnTo>
                    <a:pt x="113" y="445"/>
                  </a:lnTo>
                  <a:lnTo>
                    <a:pt x="111" y="444"/>
                  </a:lnTo>
                  <a:lnTo>
                    <a:pt x="109" y="442"/>
                  </a:lnTo>
                  <a:lnTo>
                    <a:pt x="105" y="441"/>
                  </a:lnTo>
                  <a:lnTo>
                    <a:pt x="103" y="439"/>
                  </a:lnTo>
                  <a:lnTo>
                    <a:pt x="101" y="437"/>
                  </a:lnTo>
                  <a:lnTo>
                    <a:pt x="99" y="435"/>
                  </a:lnTo>
                  <a:lnTo>
                    <a:pt x="96" y="434"/>
                  </a:lnTo>
                  <a:lnTo>
                    <a:pt x="94" y="432"/>
                  </a:lnTo>
                  <a:lnTo>
                    <a:pt x="92" y="430"/>
                  </a:lnTo>
                  <a:lnTo>
                    <a:pt x="90" y="429"/>
                  </a:lnTo>
                  <a:lnTo>
                    <a:pt x="86" y="426"/>
                  </a:lnTo>
                  <a:lnTo>
                    <a:pt x="84" y="424"/>
                  </a:lnTo>
                  <a:lnTo>
                    <a:pt x="82" y="423"/>
                  </a:lnTo>
                  <a:lnTo>
                    <a:pt x="79" y="421"/>
                  </a:lnTo>
                  <a:lnTo>
                    <a:pt x="77" y="419"/>
                  </a:lnTo>
                  <a:lnTo>
                    <a:pt x="76" y="416"/>
                  </a:lnTo>
                  <a:lnTo>
                    <a:pt x="74" y="414"/>
                  </a:lnTo>
                  <a:lnTo>
                    <a:pt x="72" y="412"/>
                  </a:lnTo>
                  <a:lnTo>
                    <a:pt x="69" y="411"/>
                  </a:lnTo>
                  <a:lnTo>
                    <a:pt x="67" y="409"/>
                  </a:lnTo>
                  <a:lnTo>
                    <a:pt x="65" y="406"/>
                  </a:lnTo>
                  <a:lnTo>
                    <a:pt x="63" y="404"/>
                  </a:lnTo>
                  <a:lnTo>
                    <a:pt x="61" y="402"/>
                  </a:lnTo>
                  <a:lnTo>
                    <a:pt x="59" y="400"/>
                  </a:lnTo>
                  <a:lnTo>
                    <a:pt x="57" y="397"/>
                  </a:lnTo>
                  <a:lnTo>
                    <a:pt x="55" y="395"/>
                  </a:lnTo>
                  <a:lnTo>
                    <a:pt x="54" y="393"/>
                  </a:lnTo>
                  <a:lnTo>
                    <a:pt x="51" y="391"/>
                  </a:lnTo>
                  <a:lnTo>
                    <a:pt x="49" y="387"/>
                  </a:lnTo>
                  <a:lnTo>
                    <a:pt x="48" y="385"/>
                  </a:lnTo>
                  <a:lnTo>
                    <a:pt x="46" y="383"/>
                  </a:lnTo>
                  <a:lnTo>
                    <a:pt x="45" y="381"/>
                  </a:lnTo>
                  <a:lnTo>
                    <a:pt x="42" y="378"/>
                  </a:lnTo>
                  <a:lnTo>
                    <a:pt x="41" y="376"/>
                  </a:lnTo>
                  <a:lnTo>
                    <a:pt x="39" y="373"/>
                  </a:lnTo>
                  <a:lnTo>
                    <a:pt x="38" y="371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3"/>
                  </a:lnTo>
                  <a:lnTo>
                    <a:pt x="31" y="361"/>
                  </a:lnTo>
                  <a:lnTo>
                    <a:pt x="30" y="358"/>
                  </a:lnTo>
                  <a:lnTo>
                    <a:pt x="29" y="355"/>
                  </a:lnTo>
                  <a:lnTo>
                    <a:pt x="27" y="353"/>
                  </a:lnTo>
                  <a:lnTo>
                    <a:pt x="25" y="351"/>
                  </a:lnTo>
                  <a:lnTo>
                    <a:pt x="24" y="347"/>
                  </a:lnTo>
                  <a:lnTo>
                    <a:pt x="23" y="345"/>
                  </a:lnTo>
                  <a:lnTo>
                    <a:pt x="22" y="342"/>
                  </a:lnTo>
                  <a:lnTo>
                    <a:pt x="21" y="339"/>
                  </a:lnTo>
                  <a:lnTo>
                    <a:pt x="20" y="336"/>
                  </a:lnTo>
                  <a:lnTo>
                    <a:pt x="19" y="334"/>
                  </a:lnTo>
                  <a:lnTo>
                    <a:pt x="18" y="332"/>
                  </a:lnTo>
                  <a:lnTo>
                    <a:pt x="16" y="328"/>
                  </a:lnTo>
                  <a:lnTo>
                    <a:pt x="15" y="326"/>
                  </a:lnTo>
                  <a:lnTo>
                    <a:pt x="14" y="323"/>
                  </a:lnTo>
                  <a:lnTo>
                    <a:pt x="13" y="321"/>
                  </a:lnTo>
                  <a:lnTo>
                    <a:pt x="12" y="317"/>
                  </a:lnTo>
                  <a:lnTo>
                    <a:pt x="11" y="315"/>
                  </a:lnTo>
                  <a:lnTo>
                    <a:pt x="10" y="312"/>
                  </a:lnTo>
                  <a:lnTo>
                    <a:pt x="10" y="308"/>
                  </a:lnTo>
                  <a:lnTo>
                    <a:pt x="9" y="306"/>
                  </a:lnTo>
                  <a:lnTo>
                    <a:pt x="7" y="303"/>
                  </a:lnTo>
                  <a:lnTo>
                    <a:pt x="7" y="301"/>
                  </a:lnTo>
                  <a:lnTo>
                    <a:pt x="6" y="297"/>
                  </a:lnTo>
                  <a:lnTo>
                    <a:pt x="5" y="295"/>
                  </a:lnTo>
                  <a:lnTo>
                    <a:pt x="5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3" y="283"/>
                  </a:lnTo>
                  <a:lnTo>
                    <a:pt x="3" y="279"/>
                  </a:lnTo>
                  <a:lnTo>
                    <a:pt x="2" y="277"/>
                  </a:lnTo>
                  <a:lnTo>
                    <a:pt x="2" y="274"/>
                  </a:lnTo>
                  <a:lnTo>
                    <a:pt x="2" y="272"/>
                  </a:lnTo>
                  <a:lnTo>
                    <a:pt x="1" y="268"/>
                  </a:lnTo>
                  <a:lnTo>
                    <a:pt x="1" y="265"/>
                  </a:lnTo>
                  <a:lnTo>
                    <a:pt x="1" y="263"/>
                  </a:lnTo>
                  <a:lnTo>
                    <a:pt x="1" y="259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0" y="245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1" y="224"/>
                  </a:lnTo>
                  <a:lnTo>
                    <a:pt x="1" y="220"/>
                  </a:lnTo>
                  <a:lnTo>
                    <a:pt x="1" y="218"/>
                  </a:lnTo>
                  <a:lnTo>
                    <a:pt x="1" y="215"/>
                  </a:lnTo>
                  <a:lnTo>
                    <a:pt x="2" y="211"/>
                  </a:lnTo>
                  <a:lnTo>
                    <a:pt x="2" y="209"/>
                  </a:lnTo>
                  <a:lnTo>
                    <a:pt x="2" y="206"/>
                  </a:lnTo>
                  <a:lnTo>
                    <a:pt x="3" y="204"/>
                  </a:lnTo>
                  <a:lnTo>
                    <a:pt x="3" y="200"/>
                  </a:lnTo>
                  <a:lnTo>
                    <a:pt x="4" y="197"/>
                  </a:lnTo>
                  <a:lnTo>
                    <a:pt x="4" y="195"/>
                  </a:lnTo>
                  <a:lnTo>
                    <a:pt x="5" y="191"/>
                  </a:lnTo>
                  <a:lnTo>
                    <a:pt x="5" y="188"/>
                  </a:lnTo>
                  <a:lnTo>
                    <a:pt x="6" y="186"/>
                  </a:lnTo>
                  <a:lnTo>
                    <a:pt x="7" y="183"/>
                  </a:lnTo>
                  <a:lnTo>
                    <a:pt x="7" y="180"/>
                  </a:lnTo>
                  <a:lnTo>
                    <a:pt x="9" y="177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1" y="168"/>
                  </a:lnTo>
                  <a:lnTo>
                    <a:pt x="12" y="166"/>
                  </a:lnTo>
                  <a:lnTo>
                    <a:pt x="13" y="162"/>
                  </a:lnTo>
                  <a:lnTo>
                    <a:pt x="14" y="160"/>
                  </a:lnTo>
                  <a:lnTo>
                    <a:pt x="15" y="157"/>
                  </a:lnTo>
                  <a:lnTo>
                    <a:pt x="16" y="155"/>
                  </a:lnTo>
                  <a:lnTo>
                    <a:pt x="18" y="151"/>
                  </a:lnTo>
                  <a:lnTo>
                    <a:pt x="19" y="149"/>
                  </a:lnTo>
                  <a:lnTo>
                    <a:pt x="20" y="147"/>
                  </a:lnTo>
                  <a:lnTo>
                    <a:pt x="21" y="144"/>
                  </a:lnTo>
                  <a:lnTo>
                    <a:pt x="22" y="141"/>
                  </a:lnTo>
                  <a:lnTo>
                    <a:pt x="23" y="138"/>
                  </a:lnTo>
                  <a:lnTo>
                    <a:pt x="24" y="136"/>
                  </a:lnTo>
                  <a:lnTo>
                    <a:pt x="25" y="132"/>
                  </a:lnTo>
                  <a:lnTo>
                    <a:pt x="27" y="130"/>
                  </a:lnTo>
                  <a:lnTo>
                    <a:pt x="29" y="128"/>
                  </a:lnTo>
                  <a:lnTo>
                    <a:pt x="30" y="125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4" y="117"/>
                  </a:lnTo>
                  <a:lnTo>
                    <a:pt x="36" y="115"/>
                  </a:lnTo>
                  <a:lnTo>
                    <a:pt x="38" y="112"/>
                  </a:lnTo>
                  <a:lnTo>
                    <a:pt x="39" y="110"/>
                  </a:lnTo>
                  <a:lnTo>
                    <a:pt x="41" y="107"/>
                  </a:lnTo>
                  <a:lnTo>
                    <a:pt x="42" y="105"/>
                  </a:lnTo>
                  <a:lnTo>
                    <a:pt x="45" y="102"/>
                  </a:lnTo>
                  <a:lnTo>
                    <a:pt x="46" y="100"/>
                  </a:lnTo>
                  <a:lnTo>
                    <a:pt x="48" y="98"/>
                  </a:lnTo>
                  <a:lnTo>
                    <a:pt x="49" y="96"/>
                  </a:lnTo>
                  <a:lnTo>
                    <a:pt x="51" y="92"/>
                  </a:lnTo>
                  <a:lnTo>
                    <a:pt x="54" y="90"/>
                  </a:lnTo>
                  <a:lnTo>
                    <a:pt x="55" y="88"/>
                  </a:lnTo>
                  <a:lnTo>
                    <a:pt x="57" y="86"/>
                  </a:lnTo>
                  <a:lnTo>
                    <a:pt x="59" y="83"/>
                  </a:lnTo>
                  <a:lnTo>
                    <a:pt x="61" y="81"/>
                  </a:lnTo>
                  <a:lnTo>
                    <a:pt x="63" y="79"/>
                  </a:lnTo>
                  <a:lnTo>
                    <a:pt x="65" y="77"/>
                  </a:lnTo>
                  <a:lnTo>
                    <a:pt x="67" y="75"/>
                  </a:lnTo>
                  <a:lnTo>
                    <a:pt x="69" y="72"/>
                  </a:lnTo>
                  <a:lnTo>
                    <a:pt x="72" y="71"/>
                  </a:lnTo>
                  <a:lnTo>
                    <a:pt x="74" y="69"/>
                  </a:lnTo>
                  <a:lnTo>
                    <a:pt x="76" y="67"/>
                  </a:lnTo>
                  <a:lnTo>
                    <a:pt x="77" y="65"/>
                  </a:lnTo>
                  <a:lnTo>
                    <a:pt x="79" y="62"/>
                  </a:lnTo>
                  <a:lnTo>
                    <a:pt x="82" y="60"/>
                  </a:lnTo>
                  <a:lnTo>
                    <a:pt x="84" y="59"/>
                  </a:lnTo>
                  <a:lnTo>
                    <a:pt x="86" y="57"/>
                  </a:lnTo>
                  <a:lnTo>
                    <a:pt x="90" y="54"/>
                  </a:lnTo>
                  <a:lnTo>
                    <a:pt x="92" y="53"/>
                  </a:lnTo>
                  <a:lnTo>
                    <a:pt x="94" y="51"/>
                  </a:lnTo>
                  <a:lnTo>
                    <a:pt x="96" y="49"/>
                  </a:lnTo>
                  <a:lnTo>
                    <a:pt x="99" y="48"/>
                  </a:lnTo>
                  <a:lnTo>
                    <a:pt x="101" y="46"/>
                  </a:lnTo>
                  <a:lnTo>
                    <a:pt x="103" y="44"/>
                  </a:lnTo>
                  <a:lnTo>
                    <a:pt x="105" y="42"/>
                  </a:lnTo>
                  <a:lnTo>
                    <a:pt x="109" y="41"/>
                  </a:lnTo>
                  <a:lnTo>
                    <a:pt x="111" y="39"/>
                  </a:lnTo>
                  <a:lnTo>
                    <a:pt x="113" y="38"/>
                  </a:lnTo>
                  <a:lnTo>
                    <a:pt x="115" y="36"/>
                  </a:lnTo>
                  <a:lnTo>
                    <a:pt x="119" y="34"/>
                  </a:lnTo>
                  <a:lnTo>
                    <a:pt x="121" y="33"/>
                  </a:lnTo>
                  <a:lnTo>
                    <a:pt x="123" y="31"/>
                  </a:lnTo>
                  <a:lnTo>
                    <a:pt x="127" y="30"/>
                  </a:lnTo>
                  <a:lnTo>
                    <a:pt x="129" y="29"/>
                  </a:lnTo>
                  <a:lnTo>
                    <a:pt x="131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3"/>
                  </a:lnTo>
                  <a:lnTo>
                    <a:pt x="142" y="22"/>
                  </a:lnTo>
                  <a:lnTo>
                    <a:pt x="145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4" y="18"/>
                  </a:lnTo>
                  <a:lnTo>
                    <a:pt x="156" y="17"/>
                  </a:lnTo>
                  <a:lnTo>
                    <a:pt x="159" y="16"/>
                  </a:lnTo>
                  <a:lnTo>
                    <a:pt x="161" y="14"/>
                  </a:lnTo>
                  <a:lnTo>
                    <a:pt x="165" y="13"/>
                  </a:lnTo>
                  <a:lnTo>
                    <a:pt x="167" y="12"/>
                  </a:lnTo>
                  <a:lnTo>
                    <a:pt x="170" y="11"/>
                  </a:lnTo>
                  <a:lnTo>
                    <a:pt x="173" y="10"/>
                  </a:lnTo>
                  <a:lnTo>
                    <a:pt x="176" y="10"/>
                  </a:lnTo>
                  <a:lnTo>
                    <a:pt x="178" y="9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7" y="7"/>
                  </a:lnTo>
                  <a:lnTo>
                    <a:pt x="191" y="6"/>
                  </a:lnTo>
                  <a:lnTo>
                    <a:pt x="193" y="6"/>
                  </a:lnTo>
                  <a:lnTo>
                    <a:pt x="196" y="4"/>
                  </a:lnTo>
                  <a:lnTo>
                    <a:pt x="200" y="4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9" y="2"/>
                  </a:lnTo>
                  <a:lnTo>
                    <a:pt x="211" y="2"/>
                  </a:lnTo>
                  <a:lnTo>
                    <a:pt x="214" y="2"/>
                  </a:lnTo>
                  <a:lnTo>
                    <a:pt x="218" y="1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6" y="1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3" y="1"/>
                  </a:lnTo>
                  <a:lnTo>
                    <a:pt x="265" y="1"/>
                  </a:lnTo>
                  <a:lnTo>
                    <a:pt x="268" y="1"/>
                  </a:lnTo>
                  <a:lnTo>
                    <a:pt x="271" y="1"/>
                  </a:lnTo>
                  <a:lnTo>
                    <a:pt x="274" y="2"/>
                  </a:lnTo>
                  <a:lnTo>
                    <a:pt x="277" y="2"/>
                  </a:lnTo>
                  <a:lnTo>
                    <a:pt x="280" y="2"/>
                  </a:lnTo>
                  <a:lnTo>
                    <a:pt x="283" y="3"/>
                  </a:lnTo>
                  <a:lnTo>
                    <a:pt x="286" y="3"/>
                  </a:lnTo>
                  <a:lnTo>
                    <a:pt x="289" y="4"/>
                  </a:lnTo>
                  <a:lnTo>
                    <a:pt x="292" y="4"/>
                  </a:lnTo>
                  <a:lnTo>
                    <a:pt x="295" y="6"/>
                  </a:lnTo>
                  <a:lnTo>
                    <a:pt x="298" y="6"/>
                  </a:lnTo>
                  <a:lnTo>
                    <a:pt x="301" y="7"/>
                  </a:lnTo>
                  <a:lnTo>
                    <a:pt x="303" y="8"/>
                  </a:lnTo>
                  <a:lnTo>
                    <a:pt x="306" y="8"/>
                  </a:lnTo>
                  <a:lnTo>
                    <a:pt x="310" y="9"/>
                  </a:lnTo>
                  <a:lnTo>
                    <a:pt x="312" y="10"/>
                  </a:lnTo>
                  <a:lnTo>
                    <a:pt x="315" y="10"/>
                  </a:lnTo>
                  <a:lnTo>
                    <a:pt x="318" y="11"/>
                  </a:lnTo>
                  <a:lnTo>
                    <a:pt x="321" y="12"/>
                  </a:lnTo>
                  <a:lnTo>
                    <a:pt x="323" y="13"/>
                  </a:lnTo>
                  <a:lnTo>
                    <a:pt x="327" y="14"/>
                  </a:lnTo>
                  <a:lnTo>
                    <a:pt x="329" y="16"/>
                  </a:lnTo>
                  <a:lnTo>
                    <a:pt x="332" y="17"/>
                  </a:lnTo>
                  <a:lnTo>
                    <a:pt x="335" y="18"/>
                  </a:lnTo>
                  <a:lnTo>
                    <a:pt x="338" y="19"/>
                  </a:lnTo>
                  <a:lnTo>
                    <a:pt x="340" y="20"/>
                  </a:lnTo>
                  <a:lnTo>
                    <a:pt x="344" y="21"/>
                  </a:lnTo>
                  <a:lnTo>
                    <a:pt x="346" y="22"/>
                  </a:lnTo>
                  <a:lnTo>
                    <a:pt x="348" y="23"/>
                  </a:lnTo>
                  <a:lnTo>
                    <a:pt x="351" y="24"/>
                  </a:lnTo>
                  <a:lnTo>
                    <a:pt x="354" y="26"/>
                  </a:lnTo>
                  <a:lnTo>
                    <a:pt x="357" y="27"/>
                  </a:lnTo>
                  <a:lnTo>
                    <a:pt x="359" y="29"/>
                  </a:lnTo>
                  <a:lnTo>
                    <a:pt x="362" y="30"/>
                  </a:lnTo>
                  <a:lnTo>
                    <a:pt x="365" y="31"/>
                  </a:lnTo>
                  <a:lnTo>
                    <a:pt x="367" y="33"/>
                  </a:lnTo>
                  <a:lnTo>
                    <a:pt x="369" y="34"/>
                  </a:lnTo>
                  <a:lnTo>
                    <a:pt x="373" y="36"/>
                  </a:lnTo>
                  <a:lnTo>
                    <a:pt x="375" y="38"/>
                  </a:lnTo>
                  <a:lnTo>
                    <a:pt x="377" y="39"/>
                  </a:lnTo>
                  <a:lnTo>
                    <a:pt x="380" y="41"/>
                  </a:lnTo>
                  <a:lnTo>
                    <a:pt x="383" y="42"/>
                  </a:lnTo>
                  <a:lnTo>
                    <a:pt x="385" y="44"/>
                  </a:lnTo>
                  <a:lnTo>
                    <a:pt x="387" y="46"/>
                  </a:lnTo>
                  <a:lnTo>
                    <a:pt x="390" y="48"/>
                  </a:lnTo>
                  <a:lnTo>
                    <a:pt x="392" y="49"/>
                  </a:lnTo>
                  <a:lnTo>
                    <a:pt x="394" y="51"/>
                  </a:lnTo>
                  <a:lnTo>
                    <a:pt x="396" y="53"/>
                  </a:lnTo>
                  <a:lnTo>
                    <a:pt x="399" y="54"/>
                  </a:lnTo>
                  <a:lnTo>
                    <a:pt x="402" y="57"/>
                  </a:lnTo>
                  <a:lnTo>
                    <a:pt x="404" y="59"/>
                  </a:lnTo>
                  <a:lnTo>
                    <a:pt x="407" y="60"/>
                  </a:lnTo>
                  <a:lnTo>
                    <a:pt x="409" y="62"/>
                  </a:lnTo>
                  <a:lnTo>
                    <a:pt x="411" y="65"/>
                  </a:lnTo>
                  <a:lnTo>
                    <a:pt x="412" y="67"/>
                  </a:lnTo>
                  <a:lnTo>
                    <a:pt x="414" y="69"/>
                  </a:lnTo>
                  <a:lnTo>
                    <a:pt x="417" y="71"/>
                  </a:lnTo>
                  <a:lnTo>
                    <a:pt x="419" y="72"/>
                  </a:lnTo>
                  <a:lnTo>
                    <a:pt x="421" y="75"/>
                  </a:lnTo>
                  <a:lnTo>
                    <a:pt x="423" y="77"/>
                  </a:lnTo>
                  <a:lnTo>
                    <a:pt x="426" y="79"/>
                  </a:lnTo>
                  <a:lnTo>
                    <a:pt x="427" y="81"/>
                  </a:lnTo>
                  <a:lnTo>
                    <a:pt x="429" y="83"/>
                  </a:lnTo>
                  <a:lnTo>
                    <a:pt x="431" y="86"/>
                  </a:lnTo>
                  <a:lnTo>
                    <a:pt x="434" y="88"/>
                  </a:lnTo>
                  <a:lnTo>
                    <a:pt x="435" y="90"/>
                  </a:lnTo>
                  <a:lnTo>
                    <a:pt x="437" y="92"/>
                  </a:lnTo>
                  <a:lnTo>
                    <a:pt x="439" y="96"/>
                  </a:lnTo>
                  <a:lnTo>
                    <a:pt x="440" y="98"/>
                  </a:lnTo>
                  <a:lnTo>
                    <a:pt x="443" y="100"/>
                  </a:lnTo>
                  <a:lnTo>
                    <a:pt x="444" y="102"/>
                  </a:lnTo>
                  <a:lnTo>
                    <a:pt x="446" y="105"/>
                  </a:lnTo>
                  <a:lnTo>
                    <a:pt x="447" y="107"/>
                  </a:lnTo>
                  <a:lnTo>
                    <a:pt x="449" y="110"/>
                  </a:lnTo>
                  <a:lnTo>
                    <a:pt x="450" y="112"/>
                  </a:lnTo>
                  <a:lnTo>
                    <a:pt x="453" y="115"/>
                  </a:lnTo>
                  <a:lnTo>
                    <a:pt x="454" y="117"/>
                  </a:lnTo>
                  <a:lnTo>
                    <a:pt x="455" y="120"/>
                  </a:lnTo>
                  <a:lnTo>
                    <a:pt x="457" y="122"/>
                  </a:lnTo>
                  <a:lnTo>
                    <a:pt x="458" y="125"/>
                  </a:lnTo>
                  <a:lnTo>
                    <a:pt x="459" y="128"/>
                  </a:lnTo>
                  <a:lnTo>
                    <a:pt x="462" y="130"/>
                  </a:lnTo>
                  <a:lnTo>
                    <a:pt x="463" y="132"/>
                  </a:lnTo>
                  <a:lnTo>
                    <a:pt x="464" y="136"/>
                  </a:lnTo>
                  <a:lnTo>
                    <a:pt x="465" y="138"/>
                  </a:lnTo>
                  <a:lnTo>
                    <a:pt x="466" y="141"/>
                  </a:lnTo>
                  <a:lnTo>
                    <a:pt x="467" y="144"/>
                  </a:lnTo>
                  <a:lnTo>
                    <a:pt x="468" y="147"/>
                  </a:lnTo>
                  <a:lnTo>
                    <a:pt x="470" y="149"/>
                  </a:lnTo>
                  <a:lnTo>
                    <a:pt x="471" y="151"/>
                  </a:lnTo>
                  <a:lnTo>
                    <a:pt x="472" y="155"/>
                  </a:lnTo>
                  <a:lnTo>
                    <a:pt x="473" y="157"/>
                  </a:lnTo>
                  <a:lnTo>
                    <a:pt x="474" y="160"/>
                  </a:lnTo>
                  <a:lnTo>
                    <a:pt x="475" y="162"/>
                  </a:lnTo>
                  <a:lnTo>
                    <a:pt x="476" y="166"/>
                  </a:lnTo>
                  <a:lnTo>
                    <a:pt x="477" y="168"/>
                  </a:lnTo>
                  <a:lnTo>
                    <a:pt x="479" y="171"/>
                  </a:lnTo>
                  <a:lnTo>
                    <a:pt x="479" y="175"/>
                  </a:lnTo>
                  <a:lnTo>
                    <a:pt x="480" y="177"/>
                  </a:lnTo>
                  <a:lnTo>
                    <a:pt x="481" y="180"/>
                  </a:lnTo>
                  <a:lnTo>
                    <a:pt x="481" y="183"/>
                  </a:lnTo>
                  <a:lnTo>
                    <a:pt x="482" y="186"/>
                  </a:lnTo>
                  <a:lnTo>
                    <a:pt x="483" y="188"/>
                  </a:lnTo>
                  <a:lnTo>
                    <a:pt x="483" y="191"/>
                  </a:lnTo>
                  <a:lnTo>
                    <a:pt x="484" y="195"/>
                  </a:lnTo>
                  <a:lnTo>
                    <a:pt x="484" y="197"/>
                  </a:lnTo>
                  <a:lnTo>
                    <a:pt x="485" y="200"/>
                  </a:lnTo>
                  <a:lnTo>
                    <a:pt x="485" y="204"/>
                  </a:lnTo>
                  <a:lnTo>
                    <a:pt x="486" y="206"/>
                  </a:lnTo>
                  <a:lnTo>
                    <a:pt x="486" y="209"/>
                  </a:lnTo>
                  <a:lnTo>
                    <a:pt x="486" y="211"/>
                  </a:lnTo>
                  <a:lnTo>
                    <a:pt x="487" y="215"/>
                  </a:lnTo>
                  <a:lnTo>
                    <a:pt x="487" y="218"/>
                  </a:lnTo>
                  <a:lnTo>
                    <a:pt x="487" y="220"/>
                  </a:lnTo>
                  <a:lnTo>
                    <a:pt x="487" y="224"/>
                  </a:lnTo>
                  <a:lnTo>
                    <a:pt x="489" y="227"/>
                  </a:lnTo>
                  <a:lnTo>
                    <a:pt x="489" y="229"/>
                  </a:lnTo>
                  <a:lnTo>
                    <a:pt x="489" y="233"/>
                  </a:lnTo>
                  <a:lnTo>
                    <a:pt x="489" y="236"/>
                  </a:lnTo>
                  <a:lnTo>
                    <a:pt x="489" y="2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2225">
              <a:solidFill>
                <a:schemeClr val="tx1"/>
              </a:solidFill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98" name="Freeform 1383"/>
            <p:cNvSpPr>
              <a:spLocks/>
            </p:cNvSpPr>
            <p:nvPr/>
          </p:nvSpPr>
          <p:spPr bwMode="auto">
            <a:xfrm>
              <a:off x="2919730" y="4803775"/>
              <a:ext cx="128270" cy="128270"/>
            </a:xfrm>
            <a:custGeom>
              <a:avLst/>
              <a:gdLst>
                <a:gd name="T0" fmla="*/ 2147483646 w 488"/>
                <a:gd name="T1" fmla="*/ 2147483646 h 485"/>
                <a:gd name="T2" fmla="*/ 2147483646 w 488"/>
                <a:gd name="T3" fmla="*/ 2147483646 h 485"/>
                <a:gd name="T4" fmla="*/ 2147483646 w 488"/>
                <a:gd name="T5" fmla="*/ 2147483646 h 485"/>
                <a:gd name="T6" fmla="*/ 2147483646 w 488"/>
                <a:gd name="T7" fmla="*/ 2147483646 h 485"/>
                <a:gd name="T8" fmla="*/ 2147483646 w 488"/>
                <a:gd name="T9" fmla="*/ 2147483646 h 485"/>
                <a:gd name="T10" fmla="*/ 2147483646 w 488"/>
                <a:gd name="T11" fmla="*/ 2147483646 h 485"/>
                <a:gd name="T12" fmla="*/ 2147483646 w 488"/>
                <a:gd name="T13" fmla="*/ 2147483646 h 485"/>
                <a:gd name="T14" fmla="*/ 2147483646 w 488"/>
                <a:gd name="T15" fmla="*/ 2147483646 h 485"/>
                <a:gd name="T16" fmla="*/ 2147483646 w 488"/>
                <a:gd name="T17" fmla="*/ 2147483646 h 485"/>
                <a:gd name="T18" fmla="*/ 2147483646 w 488"/>
                <a:gd name="T19" fmla="*/ 2147483646 h 485"/>
                <a:gd name="T20" fmla="*/ 2147483646 w 488"/>
                <a:gd name="T21" fmla="*/ 2147483646 h 485"/>
                <a:gd name="T22" fmla="*/ 2147483646 w 488"/>
                <a:gd name="T23" fmla="*/ 2147483646 h 485"/>
                <a:gd name="T24" fmla="*/ 2147483646 w 488"/>
                <a:gd name="T25" fmla="*/ 2147483646 h 485"/>
                <a:gd name="T26" fmla="*/ 2147483646 w 488"/>
                <a:gd name="T27" fmla="*/ 2147483646 h 485"/>
                <a:gd name="T28" fmla="*/ 2147483646 w 488"/>
                <a:gd name="T29" fmla="*/ 2147483646 h 485"/>
                <a:gd name="T30" fmla="*/ 2147483646 w 488"/>
                <a:gd name="T31" fmla="*/ 2147483646 h 485"/>
                <a:gd name="T32" fmla="*/ 2147483646 w 488"/>
                <a:gd name="T33" fmla="*/ 2147483646 h 485"/>
                <a:gd name="T34" fmla="*/ 2147483646 w 488"/>
                <a:gd name="T35" fmla="*/ 2147483646 h 485"/>
                <a:gd name="T36" fmla="*/ 2147483646 w 488"/>
                <a:gd name="T37" fmla="*/ 2147483646 h 485"/>
                <a:gd name="T38" fmla="*/ 2147483646 w 488"/>
                <a:gd name="T39" fmla="*/ 2147483646 h 485"/>
                <a:gd name="T40" fmla="*/ 2147483646 w 488"/>
                <a:gd name="T41" fmla="*/ 2147483646 h 485"/>
                <a:gd name="T42" fmla="*/ 2147483646 w 488"/>
                <a:gd name="T43" fmla="*/ 2147483646 h 485"/>
                <a:gd name="T44" fmla="*/ 2147483646 w 488"/>
                <a:gd name="T45" fmla="*/ 2147483646 h 485"/>
                <a:gd name="T46" fmla="*/ 2147483646 w 488"/>
                <a:gd name="T47" fmla="*/ 2147483646 h 485"/>
                <a:gd name="T48" fmla="*/ 2147483646 w 488"/>
                <a:gd name="T49" fmla="*/ 2147483646 h 485"/>
                <a:gd name="T50" fmla="*/ 2147483646 w 488"/>
                <a:gd name="T51" fmla="*/ 2147483646 h 485"/>
                <a:gd name="T52" fmla="*/ 2147483646 w 488"/>
                <a:gd name="T53" fmla="*/ 2147483646 h 485"/>
                <a:gd name="T54" fmla="*/ 0 w 488"/>
                <a:gd name="T55" fmla="*/ 2147483646 h 485"/>
                <a:gd name="T56" fmla="*/ 0 w 488"/>
                <a:gd name="T57" fmla="*/ 2147483646 h 485"/>
                <a:gd name="T58" fmla="*/ 2147483646 w 488"/>
                <a:gd name="T59" fmla="*/ 2147483646 h 485"/>
                <a:gd name="T60" fmla="*/ 2147483646 w 488"/>
                <a:gd name="T61" fmla="*/ 2147483646 h 485"/>
                <a:gd name="T62" fmla="*/ 2147483646 w 488"/>
                <a:gd name="T63" fmla="*/ 2147483646 h 485"/>
                <a:gd name="T64" fmla="*/ 2147483646 w 488"/>
                <a:gd name="T65" fmla="*/ 2147483646 h 485"/>
                <a:gd name="T66" fmla="*/ 2147483646 w 488"/>
                <a:gd name="T67" fmla="*/ 2147483646 h 485"/>
                <a:gd name="T68" fmla="*/ 2147483646 w 488"/>
                <a:gd name="T69" fmla="*/ 2147483646 h 485"/>
                <a:gd name="T70" fmla="*/ 2147483646 w 488"/>
                <a:gd name="T71" fmla="*/ 2147483646 h 485"/>
                <a:gd name="T72" fmla="*/ 2147483646 w 488"/>
                <a:gd name="T73" fmla="*/ 2147483646 h 485"/>
                <a:gd name="T74" fmla="*/ 2147483646 w 488"/>
                <a:gd name="T75" fmla="*/ 2147483646 h 485"/>
                <a:gd name="T76" fmla="*/ 2147483646 w 488"/>
                <a:gd name="T77" fmla="*/ 2147483646 h 485"/>
                <a:gd name="T78" fmla="*/ 2147483646 w 488"/>
                <a:gd name="T79" fmla="*/ 2147483646 h 485"/>
                <a:gd name="T80" fmla="*/ 2147483646 w 488"/>
                <a:gd name="T81" fmla="*/ 2147483646 h 485"/>
                <a:gd name="T82" fmla="*/ 2147483646 w 488"/>
                <a:gd name="T83" fmla="*/ 2147483646 h 485"/>
                <a:gd name="T84" fmla="*/ 2147483646 w 488"/>
                <a:gd name="T85" fmla="*/ 0 h 485"/>
                <a:gd name="T86" fmla="*/ 2147483646 w 488"/>
                <a:gd name="T87" fmla="*/ 2147483646 h 485"/>
                <a:gd name="T88" fmla="*/ 2147483646 w 488"/>
                <a:gd name="T89" fmla="*/ 2147483646 h 485"/>
                <a:gd name="T90" fmla="*/ 2147483646 w 488"/>
                <a:gd name="T91" fmla="*/ 2147483646 h 485"/>
                <a:gd name="T92" fmla="*/ 2147483646 w 488"/>
                <a:gd name="T93" fmla="*/ 2147483646 h 485"/>
                <a:gd name="T94" fmla="*/ 2147483646 w 488"/>
                <a:gd name="T95" fmla="*/ 2147483646 h 485"/>
                <a:gd name="T96" fmla="*/ 2147483646 w 488"/>
                <a:gd name="T97" fmla="*/ 2147483646 h 485"/>
                <a:gd name="T98" fmla="*/ 2147483646 w 488"/>
                <a:gd name="T99" fmla="*/ 2147483646 h 485"/>
                <a:gd name="T100" fmla="*/ 2147483646 w 488"/>
                <a:gd name="T101" fmla="*/ 2147483646 h 485"/>
                <a:gd name="T102" fmla="*/ 2147483646 w 488"/>
                <a:gd name="T103" fmla="*/ 2147483646 h 485"/>
                <a:gd name="T104" fmla="*/ 2147483646 w 488"/>
                <a:gd name="T105" fmla="*/ 2147483646 h 485"/>
                <a:gd name="T106" fmla="*/ 2147483646 w 488"/>
                <a:gd name="T107" fmla="*/ 2147483646 h 485"/>
                <a:gd name="T108" fmla="*/ 2147483646 w 488"/>
                <a:gd name="T109" fmla="*/ 2147483646 h 485"/>
                <a:gd name="T110" fmla="*/ 2147483646 w 488"/>
                <a:gd name="T111" fmla="*/ 2147483646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88"/>
                <a:gd name="T169" fmla="*/ 0 h 485"/>
                <a:gd name="T170" fmla="*/ 488 w 488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88" h="485">
                  <a:moveTo>
                    <a:pt x="488" y="243"/>
                  </a:moveTo>
                  <a:lnTo>
                    <a:pt x="488" y="245"/>
                  </a:lnTo>
                  <a:lnTo>
                    <a:pt x="488" y="248"/>
                  </a:lnTo>
                  <a:lnTo>
                    <a:pt x="488" y="252"/>
                  </a:lnTo>
                  <a:lnTo>
                    <a:pt x="488" y="254"/>
                  </a:lnTo>
                  <a:lnTo>
                    <a:pt x="488" y="257"/>
                  </a:lnTo>
                  <a:lnTo>
                    <a:pt x="486" y="261"/>
                  </a:lnTo>
                  <a:lnTo>
                    <a:pt x="486" y="263"/>
                  </a:lnTo>
                  <a:lnTo>
                    <a:pt x="486" y="266"/>
                  </a:lnTo>
                  <a:lnTo>
                    <a:pt x="486" y="269"/>
                  </a:lnTo>
                  <a:lnTo>
                    <a:pt x="485" y="272"/>
                  </a:lnTo>
                  <a:lnTo>
                    <a:pt x="485" y="275"/>
                  </a:lnTo>
                  <a:lnTo>
                    <a:pt x="485" y="277"/>
                  </a:lnTo>
                  <a:lnTo>
                    <a:pt x="484" y="281"/>
                  </a:lnTo>
                  <a:lnTo>
                    <a:pt x="484" y="284"/>
                  </a:lnTo>
                  <a:lnTo>
                    <a:pt x="483" y="286"/>
                  </a:lnTo>
                  <a:lnTo>
                    <a:pt x="483" y="290"/>
                  </a:lnTo>
                  <a:lnTo>
                    <a:pt x="482" y="293"/>
                  </a:lnTo>
                  <a:lnTo>
                    <a:pt x="482" y="295"/>
                  </a:lnTo>
                  <a:lnTo>
                    <a:pt x="481" y="299"/>
                  </a:lnTo>
                  <a:lnTo>
                    <a:pt x="480" y="301"/>
                  </a:lnTo>
                  <a:lnTo>
                    <a:pt x="480" y="304"/>
                  </a:lnTo>
                  <a:lnTo>
                    <a:pt x="479" y="308"/>
                  </a:lnTo>
                  <a:lnTo>
                    <a:pt x="477" y="310"/>
                  </a:lnTo>
                  <a:lnTo>
                    <a:pt x="477" y="313"/>
                  </a:lnTo>
                  <a:lnTo>
                    <a:pt x="476" y="315"/>
                  </a:lnTo>
                  <a:lnTo>
                    <a:pt x="475" y="319"/>
                  </a:lnTo>
                  <a:lnTo>
                    <a:pt x="474" y="321"/>
                  </a:lnTo>
                  <a:lnTo>
                    <a:pt x="473" y="324"/>
                  </a:lnTo>
                  <a:lnTo>
                    <a:pt x="472" y="326"/>
                  </a:lnTo>
                  <a:lnTo>
                    <a:pt x="471" y="330"/>
                  </a:lnTo>
                  <a:lnTo>
                    <a:pt x="470" y="332"/>
                  </a:lnTo>
                  <a:lnTo>
                    <a:pt x="468" y="335"/>
                  </a:lnTo>
                  <a:lnTo>
                    <a:pt x="467" y="338"/>
                  </a:lnTo>
                  <a:lnTo>
                    <a:pt x="466" y="341"/>
                  </a:lnTo>
                  <a:lnTo>
                    <a:pt x="465" y="343"/>
                  </a:lnTo>
                  <a:lnTo>
                    <a:pt x="464" y="345"/>
                  </a:lnTo>
                  <a:lnTo>
                    <a:pt x="463" y="349"/>
                  </a:lnTo>
                  <a:lnTo>
                    <a:pt x="462" y="351"/>
                  </a:lnTo>
                  <a:lnTo>
                    <a:pt x="461" y="354"/>
                  </a:lnTo>
                  <a:lnTo>
                    <a:pt x="458" y="356"/>
                  </a:lnTo>
                  <a:lnTo>
                    <a:pt x="457" y="359"/>
                  </a:lnTo>
                  <a:lnTo>
                    <a:pt x="456" y="362"/>
                  </a:lnTo>
                  <a:lnTo>
                    <a:pt x="454" y="364"/>
                  </a:lnTo>
                  <a:lnTo>
                    <a:pt x="453" y="367"/>
                  </a:lnTo>
                  <a:lnTo>
                    <a:pt x="452" y="370"/>
                  </a:lnTo>
                  <a:lnTo>
                    <a:pt x="449" y="372"/>
                  </a:lnTo>
                  <a:lnTo>
                    <a:pt x="448" y="374"/>
                  </a:lnTo>
                  <a:lnTo>
                    <a:pt x="446" y="377"/>
                  </a:lnTo>
                  <a:lnTo>
                    <a:pt x="445" y="380"/>
                  </a:lnTo>
                  <a:lnTo>
                    <a:pt x="443" y="382"/>
                  </a:lnTo>
                  <a:lnTo>
                    <a:pt x="441" y="384"/>
                  </a:lnTo>
                  <a:lnTo>
                    <a:pt x="439" y="387"/>
                  </a:lnTo>
                  <a:lnTo>
                    <a:pt x="438" y="389"/>
                  </a:lnTo>
                  <a:lnTo>
                    <a:pt x="436" y="391"/>
                  </a:lnTo>
                  <a:lnTo>
                    <a:pt x="434" y="393"/>
                  </a:lnTo>
                  <a:lnTo>
                    <a:pt x="432" y="395"/>
                  </a:lnTo>
                  <a:lnTo>
                    <a:pt x="430" y="399"/>
                  </a:lnTo>
                  <a:lnTo>
                    <a:pt x="428" y="401"/>
                  </a:lnTo>
                  <a:lnTo>
                    <a:pt x="427" y="403"/>
                  </a:lnTo>
                  <a:lnTo>
                    <a:pt x="425" y="405"/>
                  </a:lnTo>
                  <a:lnTo>
                    <a:pt x="422" y="408"/>
                  </a:lnTo>
                  <a:lnTo>
                    <a:pt x="420" y="409"/>
                  </a:lnTo>
                  <a:lnTo>
                    <a:pt x="418" y="411"/>
                  </a:lnTo>
                  <a:lnTo>
                    <a:pt x="416" y="413"/>
                  </a:lnTo>
                  <a:lnTo>
                    <a:pt x="415" y="415"/>
                  </a:lnTo>
                  <a:lnTo>
                    <a:pt x="412" y="418"/>
                  </a:lnTo>
                  <a:lnTo>
                    <a:pt x="410" y="420"/>
                  </a:lnTo>
                  <a:lnTo>
                    <a:pt x="408" y="422"/>
                  </a:lnTo>
                  <a:lnTo>
                    <a:pt x="406" y="423"/>
                  </a:lnTo>
                  <a:lnTo>
                    <a:pt x="403" y="426"/>
                  </a:lnTo>
                  <a:lnTo>
                    <a:pt x="401" y="428"/>
                  </a:lnTo>
                  <a:lnTo>
                    <a:pt x="399" y="430"/>
                  </a:lnTo>
                  <a:lnTo>
                    <a:pt x="397" y="431"/>
                  </a:lnTo>
                  <a:lnTo>
                    <a:pt x="394" y="433"/>
                  </a:lnTo>
                  <a:lnTo>
                    <a:pt x="391" y="436"/>
                  </a:lnTo>
                  <a:lnTo>
                    <a:pt x="389" y="437"/>
                  </a:lnTo>
                  <a:lnTo>
                    <a:pt x="386" y="439"/>
                  </a:lnTo>
                  <a:lnTo>
                    <a:pt x="384" y="440"/>
                  </a:lnTo>
                  <a:lnTo>
                    <a:pt x="382" y="442"/>
                  </a:lnTo>
                  <a:lnTo>
                    <a:pt x="380" y="443"/>
                  </a:lnTo>
                  <a:lnTo>
                    <a:pt x="376" y="446"/>
                  </a:lnTo>
                  <a:lnTo>
                    <a:pt x="374" y="447"/>
                  </a:lnTo>
                  <a:lnTo>
                    <a:pt x="372" y="449"/>
                  </a:lnTo>
                  <a:lnTo>
                    <a:pt x="370" y="450"/>
                  </a:lnTo>
                  <a:lnTo>
                    <a:pt x="366" y="451"/>
                  </a:lnTo>
                  <a:lnTo>
                    <a:pt x="364" y="453"/>
                  </a:lnTo>
                  <a:lnTo>
                    <a:pt x="362" y="454"/>
                  </a:lnTo>
                  <a:lnTo>
                    <a:pt x="358" y="456"/>
                  </a:lnTo>
                  <a:lnTo>
                    <a:pt x="356" y="458"/>
                  </a:lnTo>
                  <a:lnTo>
                    <a:pt x="354" y="459"/>
                  </a:lnTo>
                  <a:lnTo>
                    <a:pt x="350" y="460"/>
                  </a:lnTo>
                  <a:lnTo>
                    <a:pt x="348" y="461"/>
                  </a:lnTo>
                  <a:lnTo>
                    <a:pt x="345" y="462"/>
                  </a:lnTo>
                  <a:lnTo>
                    <a:pt x="343" y="463"/>
                  </a:lnTo>
                  <a:lnTo>
                    <a:pt x="339" y="464"/>
                  </a:lnTo>
                  <a:lnTo>
                    <a:pt x="337" y="466"/>
                  </a:lnTo>
                  <a:lnTo>
                    <a:pt x="335" y="467"/>
                  </a:lnTo>
                  <a:lnTo>
                    <a:pt x="331" y="468"/>
                  </a:lnTo>
                  <a:lnTo>
                    <a:pt x="329" y="469"/>
                  </a:lnTo>
                  <a:lnTo>
                    <a:pt x="326" y="470"/>
                  </a:lnTo>
                  <a:lnTo>
                    <a:pt x="323" y="471"/>
                  </a:lnTo>
                  <a:lnTo>
                    <a:pt x="320" y="472"/>
                  </a:lnTo>
                  <a:lnTo>
                    <a:pt x="318" y="473"/>
                  </a:lnTo>
                  <a:lnTo>
                    <a:pt x="314" y="474"/>
                  </a:lnTo>
                  <a:lnTo>
                    <a:pt x="311" y="474"/>
                  </a:lnTo>
                  <a:lnTo>
                    <a:pt x="309" y="476"/>
                  </a:lnTo>
                  <a:lnTo>
                    <a:pt x="305" y="477"/>
                  </a:lnTo>
                  <a:lnTo>
                    <a:pt x="303" y="477"/>
                  </a:lnTo>
                  <a:lnTo>
                    <a:pt x="300" y="478"/>
                  </a:lnTo>
                  <a:lnTo>
                    <a:pt x="298" y="479"/>
                  </a:lnTo>
                  <a:lnTo>
                    <a:pt x="294" y="479"/>
                  </a:lnTo>
                  <a:lnTo>
                    <a:pt x="291" y="480"/>
                  </a:lnTo>
                  <a:lnTo>
                    <a:pt x="289" y="480"/>
                  </a:lnTo>
                  <a:lnTo>
                    <a:pt x="285" y="481"/>
                  </a:lnTo>
                  <a:lnTo>
                    <a:pt x="282" y="481"/>
                  </a:lnTo>
                  <a:lnTo>
                    <a:pt x="280" y="482"/>
                  </a:lnTo>
                  <a:lnTo>
                    <a:pt x="276" y="482"/>
                  </a:lnTo>
                  <a:lnTo>
                    <a:pt x="274" y="482"/>
                  </a:lnTo>
                  <a:lnTo>
                    <a:pt x="271" y="483"/>
                  </a:lnTo>
                  <a:lnTo>
                    <a:pt x="267" y="483"/>
                  </a:lnTo>
                  <a:lnTo>
                    <a:pt x="265" y="483"/>
                  </a:lnTo>
                  <a:lnTo>
                    <a:pt x="262" y="483"/>
                  </a:lnTo>
                  <a:lnTo>
                    <a:pt x="258" y="485"/>
                  </a:lnTo>
                  <a:lnTo>
                    <a:pt x="256" y="485"/>
                  </a:lnTo>
                  <a:lnTo>
                    <a:pt x="253" y="485"/>
                  </a:lnTo>
                  <a:lnTo>
                    <a:pt x="249" y="485"/>
                  </a:lnTo>
                  <a:lnTo>
                    <a:pt x="247" y="485"/>
                  </a:lnTo>
                  <a:lnTo>
                    <a:pt x="244" y="485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5" y="485"/>
                  </a:lnTo>
                  <a:lnTo>
                    <a:pt x="231" y="485"/>
                  </a:lnTo>
                  <a:lnTo>
                    <a:pt x="229" y="485"/>
                  </a:lnTo>
                  <a:lnTo>
                    <a:pt x="226" y="483"/>
                  </a:lnTo>
                  <a:lnTo>
                    <a:pt x="222" y="483"/>
                  </a:lnTo>
                  <a:lnTo>
                    <a:pt x="220" y="483"/>
                  </a:lnTo>
                  <a:lnTo>
                    <a:pt x="217" y="483"/>
                  </a:lnTo>
                  <a:lnTo>
                    <a:pt x="213" y="482"/>
                  </a:lnTo>
                  <a:lnTo>
                    <a:pt x="211" y="482"/>
                  </a:lnTo>
                  <a:lnTo>
                    <a:pt x="208" y="482"/>
                  </a:lnTo>
                  <a:lnTo>
                    <a:pt x="205" y="481"/>
                  </a:lnTo>
                  <a:lnTo>
                    <a:pt x="202" y="481"/>
                  </a:lnTo>
                  <a:lnTo>
                    <a:pt x="199" y="480"/>
                  </a:lnTo>
                  <a:lnTo>
                    <a:pt x="196" y="480"/>
                  </a:lnTo>
                  <a:lnTo>
                    <a:pt x="193" y="479"/>
                  </a:lnTo>
                  <a:lnTo>
                    <a:pt x="190" y="479"/>
                  </a:lnTo>
                  <a:lnTo>
                    <a:pt x="187" y="478"/>
                  </a:lnTo>
                  <a:lnTo>
                    <a:pt x="184" y="477"/>
                  </a:lnTo>
                  <a:lnTo>
                    <a:pt x="182" y="477"/>
                  </a:lnTo>
                  <a:lnTo>
                    <a:pt x="178" y="476"/>
                  </a:lnTo>
                  <a:lnTo>
                    <a:pt x="176" y="474"/>
                  </a:lnTo>
                  <a:lnTo>
                    <a:pt x="173" y="474"/>
                  </a:lnTo>
                  <a:lnTo>
                    <a:pt x="169" y="473"/>
                  </a:lnTo>
                  <a:lnTo>
                    <a:pt x="167" y="472"/>
                  </a:lnTo>
                  <a:lnTo>
                    <a:pt x="164" y="471"/>
                  </a:lnTo>
                  <a:lnTo>
                    <a:pt x="162" y="470"/>
                  </a:lnTo>
                  <a:lnTo>
                    <a:pt x="158" y="469"/>
                  </a:lnTo>
                  <a:lnTo>
                    <a:pt x="156" y="468"/>
                  </a:lnTo>
                  <a:lnTo>
                    <a:pt x="153" y="467"/>
                  </a:lnTo>
                  <a:lnTo>
                    <a:pt x="150" y="466"/>
                  </a:lnTo>
                  <a:lnTo>
                    <a:pt x="148" y="464"/>
                  </a:lnTo>
                  <a:lnTo>
                    <a:pt x="145" y="463"/>
                  </a:lnTo>
                  <a:lnTo>
                    <a:pt x="142" y="462"/>
                  </a:lnTo>
                  <a:lnTo>
                    <a:pt x="139" y="461"/>
                  </a:lnTo>
                  <a:lnTo>
                    <a:pt x="137" y="460"/>
                  </a:lnTo>
                  <a:lnTo>
                    <a:pt x="133" y="459"/>
                  </a:lnTo>
                  <a:lnTo>
                    <a:pt x="131" y="458"/>
                  </a:lnTo>
                  <a:lnTo>
                    <a:pt x="129" y="456"/>
                  </a:lnTo>
                  <a:lnTo>
                    <a:pt x="126" y="454"/>
                  </a:lnTo>
                  <a:lnTo>
                    <a:pt x="123" y="453"/>
                  </a:lnTo>
                  <a:lnTo>
                    <a:pt x="121" y="451"/>
                  </a:lnTo>
                  <a:lnTo>
                    <a:pt x="118" y="450"/>
                  </a:lnTo>
                  <a:lnTo>
                    <a:pt x="115" y="449"/>
                  </a:lnTo>
                  <a:lnTo>
                    <a:pt x="113" y="447"/>
                  </a:lnTo>
                  <a:lnTo>
                    <a:pt x="111" y="446"/>
                  </a:lnTo>
                  <a:lnTo>
                    <a:pt x="108" y="443"/>
                  </a:lnTo>
                  <a:lnTo>
                    <a:pt x="105" y="442"/>
                  </a:lnTo>
                  <a:lnTo>
                    <a:pt x="103" y="440"/>
                  </a:lnTo>
                  <a:lnTo>
                    <a:pt x="101" y="439"/>
                  </a:lnTo>
                  <a:lnTo>
                    <a:pt x="99" y="437"/>
                  </a:lnTo>
                  <a:lnTo>
                    <a:pt x="96" y="436"/>
                  </a:lnTo>
                  <a:lnTo>
                    <a:pt x="93" y="433"/>
                  </a:lnTo>
                  <a:lnTo>
                    <a:pt x="91" y="431"/>
                  </a:lnTo>
                  <a:lnTo>
                    <a:pt x="88" y="430"/>
                  </a:lnTo>
                  <a:lnTo>
                    <a:pt x="86" y="428"/>
                  </a:lnTo>
                  <a:lnTo>
                    <a:pt x="84" y="426"/>
                  </a:lnTo>
                  <a:lnTo>
                    <a:pt x="82" y="423"/>
                  </a:lnTo>
                  <a:lnTo>
                    <a:pt x="79" y="422"/>
                  </a:lnTo>
                  <a:lnTo>
                    <a:pt x="77" y="420"/>
                  </a:lnTo>
                  <a:lnTo>
                    <a:pt x="75" y="418"/>
                  </a:lnTo>
                  <a:lnTo>
                    <a:pt x="73" y="415"/>
                  </a:lnTo>
                  <a:lnTo>
                    <a:pt x="72" y="413"/>
                  </a:lnTo>
                  <a:lnTo>
                    <a:pt x="69" y="411"/>
                  </a:lnTo>
                  <a:lnTo>
                    <a:pt x="67" y="409"/>
                  </a:lnTo>
                  <a:lnTo>
                    <a:pt x="65" y="408"/>
                  </a:lnTo>
                  <a:lnTo>
                    <a:pt x="63" y="405"/>
                  </a:lnTo>
                  <a:lnTo>
                    <a:pt x="60" y="403"/>
                  </a:lnTo>
                  <a:lnTo>
                    <a:pt x="59" y="401"/>
                  </a:lnTo>
                  <a:lnTo>
                    <a:pt x="57" y="399"/>
                  </a:lnTo>
                  <a:lnTo>
                    <a:pt x="55" y="395"/>
                  </a:lnTo>
                  <a:lnTo>
                    <a:pt x="54" y="393"/>
                  </a:lnTo>
                  <a:lnTo>
                    <a:pt x="51" y="391"/>
                  </a:lnTo>
                  <a:lnTo>
                    <a:pt x="49" y="389"/>
                  </a:lnTo>
                  <a:lnTo>
                    <a:pt x="48" y="387"/>
                  </a:lnTo>
                  <a:lnTo>
                    <a:pt x="46" y="384"/>
                  </a:lnTo>
                  <a:lnTo>
                    <a:pt x="45" y="382"/>
                  </a:lnTo>
                  <a:lnTo>
                    <a:pt x="42" y="380"/>
                  </a:lnTo>
                  <a:lnTo>
                    <a:pt x="41" y="377"/>
                  </a:lnTo>
                  <a:lnTo>
                    <a:pt x="39" y="374"/>
                  </a:lnTo>
                  <a:lnTo>
                    <a:pt x="38" y="372"/>
                  </a:lnTo>
                  <a:lnTo>
                    <a:pt x="36" y="370"/>
                  </a:lnTo>
                  <a:lnTo>
                    <a:pt x="35" y="367"/>
                  </a:lnTo>
                  <a:lnTo>
                    <a:pt x="33" y="364"/>
                  </a:lnTo>
                  <a:lnTo>
                    <a:pt x="31" y="362"/>
                  </a:lnTo>
                  <a:lnTo>
                    <a:pt x="30" y="359"/>
                  </a:lnTo>
                  <a:lnTo>
                    <a:pt x="29" y="356"/>
                  </a:lnTo>
                  <a:lnTo>
                    <a:pt x="27" y="354"/>
                  </a:lnTo>
                  <a:lnTo>
                    <a:pt x="26" y="351"/>
                  </a:lnTo>
                  <a:lnTo>
                    <a:pt x="24" y="349"/>
                  </a:lnTo>
                  <a:lnTo>
                    <a:pt x="23" y="345"/>
                  </a:lnTo>
                  <a:lnTo>
                    <a:pt x="22" y="343"/>
                  </a:lnTo>
                  <a:lnTo>
                    <a:pt x="21" y="341"/>
                  </a:lnTo>
                  <a:lnTo>
                    <a:pt x="20" y="338"/>
                  </a:lnTo>
                  <a:lnTo>
                    <a:pt x="19" y="335"/>
                  </a:lnTo>
                  <a:lnTo>
                    <a:pt x="18" y="332"/>
                  </a:lnTo>
                  <a:lnTo>
                    <a:pt x="17" y="330"/>
                  </a:lnTo>
                  <a:lnTo>
                    <a:pt x="15" y="326"/>
                  </a:lnTo>
                  <a:lnTo>
                    <a:pt x="14" y="324"/>
                  </a:lnTo>
                  <a:lnTo>
                    <a:pt x="13" y="321"/>
                  </a:lnTo>
                  <a:lnTo>
                    <a:pt x="12" y="319"/>
                  </a:lnTo>
                  <a:lnTo>
                    <a:pt x="11" y="315"/>
                  </a:lnTo>
                  <a:lnTo>
                    <a:pt x="10" y="313"/>
                  </a:lnTo>
                  <a:lnTo>
                    <a:pt x="10" y="310"/>
                  </a:lnTo>
                  <a:lnTo>
                    <a:pt x="9" y="308"/>
                  </a:lnTo>
                  <a:lnTo>
                    <a:pt x="8" y="304"/>
                  </a:lnTo>
                  <a:lnTo>
                    <a:pt x="8" y="301"/>
                  </a:lnTo>
                  <a:lnTo>
                    <a:pt x="6" y="299"/>
                  </a:lnTo>
                  <a:lnTo>
                    <a:pt x="5" y="295"/>
                  </a:lnTo>
                  <a:lnTo>
                    <a:pt x="5" y="293"/>
                  </a:lnTo>
                  <a:lnTo>
                    <a:pt x="4" y="290"/>
                  </a:lnTo>
                  <a:lnTo>
                    <a:pt x="4" y="286"/>
                  </a:lnTo>
                  <a:lnTo>
                    <a:pt x="3" y="284"/>
                  </a:lnTo>
                  <a:lnTo>
                    <a:pt x="3" y="281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2" y="272"/>
                  </a:lnTo>
                  <a:lnTo>
                    <a:pt x="1" y="269"/>
                  </a:lnTo>
                  <a:lnTo>
                    <a:pt x="1" y="266"/>
                  </a:lnTo>
                  <a:lnTo>
                    <a:pt x="1" y="263"/>
                  </a:lnTo>
                  <a:lnTo>
                    <a:pt x="1" y="261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0" y="252"/>
                  </a:lnTo>
                  <a:lnTo>
                    <a:pt x="0" y="248"/>
                  </a:lnTo>
                  <a:lnTo>
                    <a:pt x="0" y="245"/>
                  </a:lnTo>
                  <a:lnTo>
                    <a:pt x="0" y="242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1" y="224"/>
                  </a:lnTo>
                  <a:lnTo>
                    <a:pt x="1" y="222"/>
                  </a:lnTo>
                  <a:lnTo>
                    <a:pt x="1" y="218"/>
                  </a:lnTo>
                  <a:lnTo>
                    <a:pt x="1" y="216"/>
                  </a:lnTo>
                  <a:lnTo>
                    <a:pt x="2" y="213"/>
                  </a:lnTo>
                  <a:lnTo>
                    <a:pt x="2" y="210"/>
                  </a:lnTo>
                  <a:lnTo>
                    <a:pt x="2" y="207"/>
                  </a:lnTo>
                  <a:lnTo>
                    <a:pt x="3" y="204"/>
                  </a:lnTo>
                  <a:lnTo>
                    <a:pt x="3" y="201"/>
                  </a:lnTo>
                  <a:lnTo>
                    <a:pt x="4" y="198"/>
                  </a:lnTo>
                  <a:lnTo>
                    <a:pt x="4" y="195"/>
                  </a:lnTo>
                  <a:lnTo>
                    <a:pt x="5" y="192"/>
                  </a:lnTo>
                  <a:lnTo>
                    <a:pt x="5" y="189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8" y="181"/>
                  </a:lnTo>
                  <a:lnTo>
                    <a:pt x="9" y="177"/>
                  </a:lnTo>
                  <a:lnTo>
                    <a:pt x="10" y="175"/>
                  </a:lnTo>
                  <a:lnTo>
                    <a:pt x="10" y="172"/>
                  </a:lnTo>
                  <a:lnTo>
                    <a:pt x="11" y="169"/>
                  </a:lnTo>
                  <a:lnTo>
                    <a:pt x="12" y="166"/>
                  </a:lnTo>
                  <a:lnTo>
                    <a:pt x="13" y="164"/>
                  </a:lnTo>
                  <a:lnTo>
                    <a:pt x="14" y="161"/>
                  </a:lnTo>
                  <a:lnTo>
                    <a:pt x="15" y="158"/>
                  </a:lnTo>
                  <a:lnTo>
                    <a:pt x="17" y="155"/>
                  </a:lnTo>
                  <a:lnTo>
                    <a:pt x="18" y="153"/>
                  </a:lnTo>
                  <a:lnTo>
                    <a:pt x="19" y="149"/>
                  </a:lnTo>
                  <a:lnTo>
                    <a:pt x="20" y="147"/>
                  </a:lnTo>
                  <a:lnTo>
                    <a:pt x="21" y="144"/>
                  </a:lnTo>
                  <a:lnTo>
                    <a:pt x="22" y="142"/>
                  </a:lnTo>
                  <a:lnTo>
                    <a:pt x="23" y="139"/>
                  </a:lnTo>
                  <a:lnTo>
                    <a:pt x="24" y="136"/>
                  </a:lnTo>
                  <a:lnTo>
                    <a:pt x="26" y="134"/>
                  </a:lnTo>
                  <a:lnTo>
                    <a:pt x="27" y="130"/>
                  </a:lnTo>
                  <a:lnTo>
                    <a:pt x="29" y="128"/>
                  </a:lnTo>
                  <a:lnTo>
                    <a:pt x="30" y="126"/>
                  </a:lnTo>
                  <a:lnTo>
                    <a:pt x="31" y="123"/>
                  </a:lnTo>
                  <a:lnTo>
                    <a:pt x="33" y="120"/>
                  </a:lnTo>
                  <a:lnTo>
                    <a:pt x="35" y="118"/>
                  </a:lnTo>
                  <a:lnTo>
                    <a:pt x="36" y="115"/>
                  </a:lnTo>
                  <a:lnTo>
                    <a:pt x="38" y="113"/>
                  </a:lnTo>
                  <a:lnTo>
                    <a:pt x="39" y="110"/>
                  </a:lnTo>
                  <a:lnTo>
                    <a:pt x="41" y="108"/>
                  </a:lnTo>
                  <a:lnTo>
                    <a:pt x="42" y="105"/>
                  </a:lnTo>
                  <a:lnTo>
                    <a:pt x="45" y="103"/>
                  </a:lnTo>
                  <a:lnTo>
                    <a:pt x="46" y="100"/>
                  </a:lnTo>
                  <a:lnTo>
                    <a:pt x="48" y="98"/>
                  </a:lnTo>
                  <a:lnTo>
                    <a:pt x="49" y="96"/>
                  </a:lnTo>
                  <a:lnTo>
                    <a:pt x="51" y="94"/>
                  </a:lnTo>
                  <a:lnTo>
                    <a:pt x="54" y="92"/>
                  </a:lnTo>
                  <a:lnTo>
                    <a:pt x="55" y="89"/>
                  </a:lnTo>
                  <a:lnTo>
                    <a:pt x="57" y="86"/>
                  </a:lnTo>
                  <a:lnTo>
                    <a:pt x="59" y="84"/>
                  </a:lnTo>
                  <a:lnTo>
                    <a:pt x="60" y="82"/>
                  </a:lnTo>
                  <a:lnTo>
                    <a:pt x="63" y="79"/>
                  </a:lnTo>
                  <a:lnTo>
                    <a:pt x="65" y="77"/>
                  </a:lnTo>
                  <a:lnTo>
                    <a:pt x="67" y="76"/>
                  </a:lnTo>
                  <a:lnTo>
                    <a:pt x="69" y="74"/>
                  </a:lnTo>
                  <a:lnTo>
                    <a:pt x="72" y="71"/>
                  </a:lnTo>
                  <a:lnTo>
                    <a:pt x="73" y="69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9" y="63"/>
                  </a:lnTo>
                  <a:lnTo>
                    <a:pt x="82" y="61"/>
                  </a:lnTo>
                  <a:lnTo>
                    <a:pt x="84" y="59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1" y="54"/>
                  </a:lnTo>
                  <a:lnTo>
                    <a:pt x="93" y="51"/>
                  </a:lnTo>
                  <a:lnTo>
                    <a:pt x="96" y="49"/>
                  </a:lnTo>
                  <a:lnTo>
                    <a:pt x="99" y="48"/>
                  </a:lnTo>
                  <a:lnTo>
                    <a:pt x="101" y="46"/>
                  </a:lnTo>
                  <a:lnTo>
                    <a:pt x="103" y="45"/>
                  </a:lnTo>
                  <a:lnTo>
                    <a:pt x="105" y="43"/>
                  </a:lnTo>
                  <a:lnTo>
                    <a:pt x="108" y="41"/>
                  </a:lnTo>
                  <a:lnTo>
                    <a:pt x="111" y="39"/>
                  </a:lnTo>
                  <a:lnTo>
                    <a:pt x="113" y="38"/>
                  </a:lnTo>
                  <a:lnTo>
                    <a:pt x="115" y="36"/>
                  </a:lnTo>
                  <a:lnTo>
                    <a:pt x="118" y="35"/>
                  </a:lnTo>
                  <a:lnTo>
                    <a:pt x="121" y="34"/>
                  </a:lnTo>
                  <a:lnTo>
                    <a:pt x="123" y="31"/>
                  </a:lnTo>
                  <a:lnTo>
                    <a:pt x="126" y="30"/>
                  </a:lnTo>
                  <a:lnTo>
                    <a:pt x="129" y="29"/>
                  </a:lnTo>
                  <a:lnTo>
                    <a:pt x="131" y="27"/>
                  </a:lnTo>
                  <a:lnTo>
                    <a:pt x="133" y="26"/>
                  </a:lnTo>
                  <a:lnTo>
                    <a:pt x="137" y="25"/>
                  </a:lnTo>
                  <a:lnTo>
                    <a:pt x="139" y="24"/>
                  </a:lnTo>
                  <a:lnTo>
                    <a:pt x="142" y="23"/>
                  </a:lnTo>
                  <a:lnTo>
                    <a:pt x="145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3" y="18"/>
                  </a:lnTo>
                  <a:lnTo>
                    <a:pt x="156" y="17"/>
                  </a:lnTo>
                  <a:lnTo>
                    <a:pt x="158" y="16"/>
                  </a:lnTo>
                  <a:lnTo>
                    <a:pt x="162" y="15"/>
                  </a:lnTo>
                  <a:lnTo>
                    <a:pt x="164" y="14"/>
                  </a:lnTo>
                  <a:lnTo>
                    <a:pt x="167" y="12"/>
                  </a:lnTo>
                  <a:lnTo>
                    <a:pt x="169" y="11"/>
                  </a:lnTo>
                  <a:lnTo>
                    <a:pt x="173" y="10"/>
                  </a:lnTo>
                  <a:lnTo>
                    <a:pt x="176" y="10"/>
                  </a:lnTo>
                  <a:lnTo>
                    <a:pt x="178" y="9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7" y="7"/>
                  </a:lnTo>
                  <a:lnTo>
                    <a:pt x="190" y="6"/>
                  </a:lnTo>
                  <a:lnTo>
                    <a:pt x="193" y="6"/>
                  </a:lnTo>
                  <a:lnTo>
                    <a:pt x="196" y="5"/>
                  </a:lnTo>
                  <a:lnTo>
                    <a:pt x="199" y="5"/>
                  </a:lnTo>
                  <a:lnTo>
                    <a:pt x="202" y="4"/>
                  </a:lnTo>
                  <a:lnTo>
                    <a:pt x="205" y="4"/>
                  </a:lnTo>
                  <a:lnTo>
                    <a:pt x="208" y="2"/>
                  </a:lnTo>
                  <a:lnTo>
                    <a:pt x="211" y="2"/>
                  </a:lnTo>
                  <a:lnTo>
                    <a:pt x="213" y="2"/>
                  </a:lnTo>
                  <a:lnTo>
                    <a:pt x="217" y="1"/>
                  </a:lnTo>
                  <a:lnTo>
                    <a:pt x="220" y="1"/>
                  </a:lnTo>
                  <a:lnTo>
                    <a:pt x="222" y="1"/>
                  </a:lnTo>
                  <a:lnTo>
                    <a:pt x="226" y="1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8" y="0"/>
                  </a:lnTo>
                  <a:lnTo>
                    <a:pt x="262" y="1"/>
                  </a:lnTo>
                  <a:lnTo>
                    <a:pt x="265" y="1"/>
                  </a:lnTo>
                  <a:lnTo>
                    <a:pt x="267" y="1"/>
                  </a:lnTo>
                  <a:lnTo>
                    <a:pt x="271" y="1"/>
                  </a:lnTo>
                  <a:lnTo>
                    <a:pt x="274" y="2"/>
                  </a:lnTo>
                  <a:lnTo>
                    <a:pt x="276" y="2"/>
                  </a:lnTo>
                  <a:lnTo>
                    <a:pt x="280" y="2"/>
                  </a:lnTo>
                  <a:lnTo>
                    <a:pt x="282" y="4"/>
                  </a:lnTo>
                  <a:lnTo>
                    <a:pt x="285" y="4"/>
                  </a:lnTo>
                  <a:lnTo>
                    <a:pt x="289" y="5"/>
                  </a:lnTo>
                  <a:lnTo>
                    <a:pt x="291" y="5"/>
                  </a:lnTo>
                  <a:lnTo>
                    <a:pt x="294" y="6"/>
                  </a:lnTo>
                  <a:lnTo>
                    <a:pt x="298" y="6"/>
                  </a:lnTo>
                  <a:lnTo>
                    <a:pt x="300" y="7"/>
                  </a:lnTo>
                  <a:lnTo>
                    <a:pt x="303" y="8"/>
                  </a:lnTo>
                  <a:lnTo>
                    <a:pt x="305" y="8"/>
                  </a:lnTo>
                  <a:lnTo>
                    <a:pt x="309" y="9"/>
                  </a:lnTo>
                  <a:lnTo>
                    <a:pt x="311" y="10"/>
                  </a:lnTo>
                  <a:lnTo>
                    <a:pt x="314" y="10"/>
                  </a:lnTo>
                  <a:lnTo>
                    <a:pt x="318" y="11"/>
                  </a:lnTo>
                  <a:lnTo>
                    <a:pt x="320" y="12"/>
                  </a:lnTo>
                  <a:lnTo>
                    <a:pt x="323" y="14"/>
                  </a:lnTo>
                  <a:lnTo>
                    <a:pt x="326" y="15"/>
                  </a:lnTo>
                  <a:lnTo>
                    <a:pt x="329" y="16"/>
                  </a:lnTo>
                  <a:lnTo>
                    <a:pt x="331" y="17"/>
                  </a:lnTo>
                  <a:lnTo>
                    <a:pt x="335" y="18"/>
                  </a:lnTo>
                  <a:lnTo>
                    <a:pt x="337" y="19"/>
                  </a:lnTo>
                  <a:lnTo>
                    <a:pt x="339" y="20"/>
                  </a:lnTo>
                  <a:lnTo>
                    <a:pt x="343" y="21"/>
                  </a:lnTo>
                  <a:lnTo>
                    <a:pt x="345" y="23"/>
                  </a:lnTo>
                  <a:lnTo>
                    <a:pt x="348" y="24"/>
                  </a:lnTo>
                  <a:lnTo>
                    <a:pt x="350" y="25"/>
                  </a:lnTo>
                  <a:lnTo>
                    <a:pt x="354" y="26"/>
                  </a:lnTo>
                  <a:lnTo>
                    <a:pt x="356" y="27"/>
                  </a:lnTo>
                  <a:lnTo>
                    <a:pt x="358" y="29"/>
                  </a:lnTo>
                  <a:lnTo>
                    <a:pt x="362" y="30"/>
                  </a:lnTo>
                  <a:lnTo>
                    <a:pt x="364" y="31"/>
                  </a:lnTo>
                  <a:lnTo>
                    <a:pt x="366" y="34"/>
                  </a:lnTo>
                  <a:lnTo>
                    <a:pt x="370" y="35"/>
                  </a:lnTo>
                  <a:lnTo>
                    <a:pt x="372" y="36"/>
                  </a:lnTo>
                  <a:lnTo>
                    <a:pt x="374" y="38"/>
                  </a:lnTo>
                  <a:lnTo>
                    <a:pt x="376" y="39"/>
                  </a:lnTo>
                  <a:lnTo>
                    <a:pt x="380" y="41"/>
                  </a:lnTo>
                  <a:lnTo>
                    <a:pt x="382" y="43"/>
                  </a:lnTo>
                  <a:lnTo>
                    <a:pt x="384" y="45"/>
                  </a:lnTo>
                  <a:lnTo>
                    <a:pt x="386" y="46"/>
                  </a:lnTo>
                  <a:lnTo>
                    <a:pt x="389" y="48"/>
                  </a:lnTo>
                  <a:lnTo>
                    <a:pt x="391" y="49"/>
                  </a:lnTo>
                  <a:lnTo>
                    <a:pt x="394" y="51"/>
                  </a:lnTo>
                  <a:lnTo>
                    <a:pt x="397" y="54"/>
                  </a:lnTo>
                  <a:lnTo>
                    <a:pt x="399" y="55"/>
                  </a:lnTo>
                  <a:lnTo>
                    <a:pt x="401" y="57"/>
                  </a:lnTo>
                  <a:lnTo>
                    <a:pt x="403" y="59"/>
                  </a:lnTo>
                  <a:lnTo>
                    <a:pt x="406" y="61"/>
                  </a:lnTo>
                  <a:lnTo>
                    <a:pt x="408" y="63"/>
                  </a:lnTo>
                  <a:lnTo>
                    <a:pt x="410" y="65"/>
                  </a:lnTo>
                  <a:lnTo>
                    <a:pt x="412" y="67"/>
                  </a:lnTo>
                  <a:lnTo>
                    <a:pt x="415" y="69"/>
                  </a:lnTo>
                  <a:lnTo>
                    <a:pt x="416" y="71"/>
                  </a:lnTo>
                  <a:lnTo>
                    <a:pt x="418" y="74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5" y="79"/>
                  </a:lnTo>
                  <a:lnTo>
                    <a:pt x="427" y="82"/>
                  </a:lnTo>
                  <a:lnTo>
                    <a:pt x="428" y="84"/>
                  </a:lnTo>
                  <a:lnTo>
                    <a:pt x="430" y="86"/>
                  </a:lnTo>
                  <a:lnTo>
                    <a:pt x="432" y="89"/>
                  </a:lnTo>
                  <a:lnTo>
                    <a:pt x="434" y="92"/>
                  </a:lnTo>
                  <a:lnTo>
                    <a:pt x="436" y="94"/>
                  </a:lnTo>
                  <a:lnTo>
                    <a:pt x="438" y="96"/>
                  </a:lnTo>
                  <a:lnTo>
                    <a:pt x="439" y="98"/>
                  </a:lnTo>
                  <a:lnTo>
                    <a:pt x="441" y="100"/>
                  </a:lnTo>
                  <a:lnTo>
                    <a:pt x="443" y="103"/>
                  </a:lnTo>
                  <a:lnTo>
                    <a:pt x="445" y="105"/>
                  </a:lnTo>
                  <a:lnTo>
                    <a:pt x="446" y="108"/>
                  </a:lnTo>
                  <a:lnTo>
                    <a:pt x="448" y="110"/>
                  </a:lnTo>
                  <a:lnTo>
                    <a:pt x="449" y="113"/>
                  </a:lnTo>
                  <a:lnTo>
                    <a:pt x="452" y="115"/>
                  </a:lnTo>
                  <a:lnTo>
                    <a:pt x="453" y="118"/>
                  </a:lnTo>
                  <a:lnTo>
                    <a:pt x="454" y="120"/>
                  </a:lnTo>
                  <a:lnTo>
                    <a:pt x="456" y="123"/>
                  </a:lnTo>
                  <a:lnTo>
                    <a:pt x="457" y="126"/>
                  </a:lnTo>
                  <a:lnTo>
                    <a:pt x="458" y="128"/>
                  </a:lnTo>
                  <a:lnTo>
                    <a:pt x="461" y="130"/>
                  </a:lnTo>
                  <a:lnTo>
                    <a:pt x="462" y="134"/>
                  </a:lnTo>
                  <a:lnTo>
                    <a:pt x="463" y="136"/>
                  </a:lnTo>
                  <a:lnTo>
                    <a:pt x="464" y="139"/>
                  </a:lnTo>
                  <a:lnTo>
                    <a:pt x="465" y="142"/>
                  </a:lnTo>
                  <a:lnTo>
                    <a:pt x="466" y="144"/>
                  </a:lnTo>
                  <a:lnTo>
                    <a:pt x="467" y="147"/>
                  </a:lnTo>
                  <a:lnTo>
                    <a:pt x="468" y="149"/>
                  </a:lnTo>
                  <a:lnTo>
                    <a:pt x="470" y="153"/>
                  </a:lnTo>
                  <a:lnTo>
                    <a:pt x="471" y="155"/>
                  </a:lnTo>
                  <a:lnTo>
                    <a:pt x="472" y="158"/>
                  </a:lnTo>
                  <a:lnTo>
                    <a:pt x="473" y="161"/>
                  </a:lnTo>
                  <a:lnTo>
                    <a:pt x="474" y="164"/>
                  </a:lnTo>
                  <a:lnTo>
                    <a:pt x="475" y="166"/>
                  </a:lnTo>
                  <a:lnTo>
                    <a:pt x="476" y="169"/>
                  </a:lnTo>
                  <a:lnTo>
                    <a:pt x="477" y="172"/>
                  </a:lnTo>
                  <a:lnTo>
                    <a:pt x="477" y="175"/>
                  </a:lnTo>
                  <a:lnTo>
                    <a:pt x="479" y="177"/>
                  </a:lnTo>
                  <a:lnTo>
                    <a:pt x="480" y="181"/>
                  </a:lnTo>
                  <a:lnTo>
                    <a:pt x="480" y="184"/>
                  </a:lnTo>
                  <a:lnTo>
                    <a:pt x="481" y="186"/>
                  </a:lnTo>
                  <a:lnTo>
                    <a:pt x="482" y="189"/>
                  </a:lnTo>
                  <a:lnTo>
                    <a:pt x="482" y="192"/>
                  </a:lnTo>
                  <a:lnTo>
                    <a:pt x="483" y="195"/>
                  </a:lnTo>
                  <a:lnTo>
                    <a:pt x="483" y="198"/>
                  </a:lnTo>
                  <a:lnTo>
                    <a:pt x="484" y="201"/>
                  </a:lnTo>
                  <a:lnTo>
                    <a:pt x="484" y="204"/>
                  </a:lnTo>
                  <a:lnTo>
                    <a:pt x="485" y="207"/>
                  </a:lnTo>
                  <a:lnTo>
                    <a:pt x="485" y="210"/>
                  </a:lnTo>
                  <a:lnTo>
                    <a:pt x="485" y="213"/>
                  </a:lnTo>
                  <a:lnTo>
                    <a:pt x="486" y="216"/>
                  </a:lnTo>
                  <a:lnTo>
                    <a:pt x="486" y="218"/>
                  </a:lnTo>
                  <a:lnTo>
                    <a:pt x="486" y="222"/>
                  </a:lnTo>
                  <a:lnTo>
                    <a:pt x="486" y="224"/>
                  </a:lnTo>
                  <a:lnTo>
                    <a:pt x="488" y="227"/>
                  </a:lnTo>
                  <a:lnTo>
                    <a:pt x="488" y="231"/>
                  </a:lnTo>
                  <a:lnTo>
                    <a:pt x="488" y="233"/>
                  </a:lnTo>
                  <a:lnTo>
                    <a:pt x="488" y="236"/>
                  </a:lnTo>
                  <a:lnTo>
                    <a:pt x="488" y="24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9" name="Oval 1384"/>
            <p:cNvSpPr>
              <a:spLocks noChangeArrowheads="1"/>
            </p:cNvSpPr>
            <p:nvPr/>
          </p:nvSpPr>
          <p:spPr bwMode="auto">
            <a:xfrm>
              <a:off x="2919730" y="4803775"/>
              <a:ext cx="128270" cy="12827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00" name="Oval 1397"/>
            <p:cNvSpPr>
              <a:spLocks noChangeArrowheads="1"/>
            </p:cNvSpPr>
            <p:nvPr/>
          </p:nvSpPr>
          <p:spPr bwMode="auto">
            <a:xfrm>
              <a:off x="3795396" y="4795170"/>
              <a:ext cx="130175" cy="12827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501" name="Line 806"/>
            <p:cNvSpPr>
              <a:spLocks noChangeShapeType="1"/>
            </p:cNvSpPr>
            <p:nvPr/>
          </p:nvSpPr>
          <p:spPr bwMode="auto">
            <a:xfrm>
              <a:off x="1249592" y="5298629"/>
              <a:ext cx="2420" cy="1029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02" name="角丸四角形 501"/>
          <p:cNvSpPr/>
          <p:nvPr/>
        </p:nvSpPr>
        <p:spPr>
          <a:xfrm>
            <a:off x="765651" y="4222046"/>
            <a:ext cx="4590668" cy="334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4" name="直線矢印コネクタ 503"/>
          <p:cNvCxnSpPr/>
          <p:nvPr/>
        </p:nvCxnSpPr>
        <p:spPr>
          <a:xfrm flipV="1">
            <a:off x="5169024" y="3806438"/>
            <a:ext cx="954318" cy="415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角丸四角形 248"/>
          <p:cNvSpPr/>
          <p:nvPr/>
        </p:nvSpPr>
        <p:spPr>
          <a:xfrm>
            <a:off x="6458043" y="4083530"/>
            <a:ext cx="3340278" cy="1545772"/>
          </a:xfrm>
          <a:prstGeom prst="roundRect">
            <a:avLst>
              <a:gd name="adj" fmla="val 985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50" name="Picture 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54" y="4477967"/>
            <a:ext cx="1620000" cy="80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326" y="4458913"/>
            <a:ext cx="1656000" cy="8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Rectangle 612"/>
          <p:cNvSpPr>
            <a:spLocks noChangeArrowheads="1"/>
          </p:cNvSpPr>
          <p:nvPr/>
        </p:nvSpPr>
        <p:spPr bwMode="auto">
          <a:xfrm>
            <a:off x="7062872" y="4178251"/>
            <a:ext cx="449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exp</a:t>
            </a:r>
            <a:endParaRPr lang="ja-JP" altLang="en-US" sz="12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253" name="Rectangle 612"/>
          <p:cNvSpPr>
            <a:spLocks noChangeArrowheads="1"/>
          </p:cNvSpPr>
          <p:nvPr/>
        </p:nvSpPr>
        <p:spPr bwMode="auto">
          <a:xfrm>
            <a:off x="8164760" y="4055918"/>
            <a:ext cx="1646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cal</a:t>
            </a:r>
            <a:endParaRPr lang="en-US" altLang="ja-JP" sz="12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(</a:t>
            </a:r>
            <a:r>
              <a:rPr lang="en-US" altLang="ja-JP" sz="12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inc.</a:t>
            </a:r>
            <a:r>
              <a:rPr lang="en-US" altLang="ja-JP" sz="12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 only </a:t>
            </a:r>
            <a:r>
              <a:rPr lang="en-US" altLang="ja-JP" sz="1200" b="1" dirty="0" err="1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adatoms</a:t>
            </a:r>
            <a:r>
              <a:rPr lang="en-US" altLang="ja-JP" sz="1200" b="1" dirty="0"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)</a:t>
            </a:r>
            <a:endParaRPr lang="ja-JP" altLang="en-US" sz="1200" b="1" dirty="0"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254" name="Rectangle 612"/>
          <p:cNvSpPr>
            <a:spLocks noChangeArrowheads="1"/>
          </p:cNvSpPr>
          <p:nvPr/>
        </p:nvSpPr>
        <p:spPr bwMode="auto">
          <a:xfrm>
            <a:off x="6634810" y="5332318"/>
            <a:ext cx="30079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RHEED (electron beam)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正方形/長方形 1"/>
          <p:cNvSpPr>
            <a:spLocks noChangeArrowheads="1"/>
          </p:cNvSpPr>
          <p:nvPr/>
        </p:nvSpPr>
        <p:spPr bwMode="auto">
          <a:xfrm>
            <a:off x="5207155" y="6237754"/>
            <a:ext cx="4194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14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Y. </a:t>
            </a:r>
            <a:r>
              <a:rPr lang="en-US" altLang="ja-JP" sz="1400" dirty="0" err="1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Fukaya</a:t>
            </a:r>
            <a:r>
              <a:rPr lang="en-US" altLang="ja-JP" sz="14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en-US" altLang="ja-JP" sz="1400" i="1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et al</a:t>
            </a:r>
            <a:r>
              <a:rPr lang="en-US" altLang="ja-JP" sz="14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.</a:t>
            </a:r>
            <a:r>
              <a:rPr lang="fr-FR" altLang="ja-JP" sz="14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Appl. Phys. Express </a:t>
            </a:r>
            <a:r>
              <a:rPr lang="fr-FR" altLang="ja-JP" sz="1400" b="1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7</a:t>
            </a:r>
            <a:r>
              <a:rPr lang="fr-FR" altLang="ja-JP" sz="14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056601 (2014).</a:t>
            </a:r>
            <a:endParaRPr lang="en-US" altLang="ja-JP" sz="1400" dirty="0"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  <p:sp>
        <p:nvSpPr>
          <p:cNvPr id="257" name="Rectangle 612"/>
          <p:cNvSpPr>
            <a:spLocks noChangeArrowheads="1"/>
          </p:cNvSpPr>
          <p:nvPr/>
        </p:nvSpPr>
        <p:spPr bwMode="auto">
          <a:xfrm>
            <a:off x="5577347" y="4185576"/>
            <a:ext cx="870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err="1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adatoms</a:t>
            </a:r>
            <a:endParaRPr lang="ja-JP" altLang="en-US" sz="14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58" name="Rectangle 612"/>
          <p:cNvSpPr>
            <a:spLocks noChangeArrowheads="1"/>
          </p:cNvSpPr>
          <p:nvPr/>
        </p:nvSpPr>
        <p:spPr bwMode="auto">
          <a:xfrm>
            <a:off x="5840397" y="4377664"/>
            <a:ext cx="861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66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1st layer</a:t>
            </a:r>
            <a:endParaRPr lang="ja-JP" altLang="en-US" sz="1400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60" name="Rectangle 612"/>
          <p:cNvSpPr>
            <a:spLocks noChangeArrowheads="1"/>
          </p:cNvSpPr>
          <p:nvPr/>
        </p:nvSpPr>
        <p:spPr bwMode="auto">
          <a:xfrm>
            <a:off x="5929391" y="4572926"/>
            <a:ext cx="920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2nd layer</a:t>
            </a:r>
            <a:endParaRPr lang="ja-JP" altLang="en-US" sz="14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59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17/35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71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Topics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25954" y="1278200"/>
            <a:ext cx="43185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indent="-450850">
              <a:buFontTx/>
              <a:buAutoNum type="arabicPeriod"/>
              <a:defRPr/>
            </a:pPr>
            <a:r>
              <a:rPr lang="en-US" altLang="ja-JP" sz="2400" b="1" dirty="0">
                <a:latin typeface="Arial" charset="0"/>
                <a:cs typeface="Arial" charset="0"/>
              </a:rPr>
              <a:t>Graphene</a:t>
            </a: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Graphene/Co(0001)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Graphene/Cu(111)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Intercalated graphene</a:t>
            </a: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450850" indent="-450850">
              <a:buFont typeface="+mj-lt"/>
              <a:buAutoNum type="arabicPeriod" startAt="2"/>
              <a:defRPr/>
            </a:pPr>
            <a:r>
              <a:rPr lang="en-US" altLang="ja-JP" sz="2400" b="1" dirty="0" err="1">
                <a:latin typeface="Arial" charset="0"/>
                <a:cs typeface="Arial" charset="0"/>
              </a:rPr>
              <a:t>Silicene</a:t>
            </a: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 err="1">
                <a:latin typeface="Arial" charset="0"/>
                <a:cs typeface="Arial" charset="0"/>
              </a:rPr>
              <a:t>Silicene</a:t>
            </a:r>
            <a:r>
              <a:rPr lang="en-US" altLang="ja-JP" sz="1800" b="1" dirty="0">
                <a:latin typeface="Arial" charset="0"/>
                <a:cs typeface="Arial" charset="0"/>
              </a:rPr>
              <a:t>/Ag(111)</a:t>
            </a: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450850" indent="-450850">
              <a:buFont typeface="+mj-lt"/>
              <a:buAutoNum type="arabicPeriod" startAt="3"/>
              <a:defRPr/>
            </a:pPr>
            <a:r>
              <a:rPr lang="en-US" altLang="ja-JP" sz="2400" b="1" dirty="0" err="1">
                <a:latin typeface="Arial" charset="0"/>
                <a:cs typeface="Arial" charset="0"/>
              </a:rPr>
              <a:t>Germanene</a:t>
            </a: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 err="1">
                <a:latin typeface="Arial" charset="0"/>
                <a:cs typeface="Arial" charset="0"/>
              </a:rPr>
              <a:t>Germanene</a:t>
            </a:r>
            <a:r>
              <a:rPr lang="en-US" altLang="ja-JP" sz="1800" b="1" dirty="0">
                <a:latin typeface="Arial" charset="0"/>
                <a:cs typeface="Arial" charset="0"/>
              </a:rPr>
              <a:t>/Al(111)</a:t>
            </a:r>
            <a:endParaRPr lang="en-US" altLang="ja-JP" sz="240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 startAt="3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</p:txBody>
      </p:sp>
      <p:pic>
        <p:nvPicPr>
          <p:cNvPr id="10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438" y="4934398"/>
            <a:ext cx="2919440" cy="13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438" y="2934686"/>
            <a:ext cx="2924207" cy="158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438" y="995369"/>
            <a:ext cx="2919440" cy="157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5444521" y="4520962"/>
            <a:ext cx="3253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Y. </a:t>
            </a:r>
            <a:r>
              <a:rPr lang="en-US" altLang="ja-JP" sz="1200" dirty="0" err="1"/>
              <a:t>Fukaya</a:t>
            </a:r>
            <a:r>
              <a:rPr lang="en-US" altLang="ja-JP" sz="1200" dirty="0"/>
              <a:t>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., Phys. Rev. B </a:t>
            </a:r>
            <a:r>
              <a:rPr lang="en-US" altLang="ja-JP" sz="1200" b="1" dirty="0"/>
              <a:t>88</a:t>
            </a:r>
            <a:r>
              <a:rPr lang="en-US" altLang="ja-JP" sz="1200" dirty="0"/>
              <a:t>, 205413 (2013).</a:t>
            </a:r>
            <a:endParaRPr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471437" y="2570567"/>
            <a:ext cx="3310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Y. Fukaya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., Carbon </a:t>
            </a:r>
            <a:r>
              <a:rPr lang="en-US" altLang="ja-JP" sz="1200" b="1" dirty="0"/>
              <a:t>103</a:t>
            </a:r>
            <a:r>
              <a:rPr lang="en-US" altLang="ja-JP" sz="1200" dirty="0"/>
              <a:t>, 1 (2016).</a:t>
            </a:r>
          </a:p>
          <a:p>
            <a:r>
              <a:rPr lang="en-US" altLang="ja-JP" sz="1200" dirty="0"/>
              <a:t>Y. </a:t>
            </a:r>
            <a:r>
              <a:rPr lang="en-US" altLang="ja-JP" sz="1200" dirty="0" err="1"/>
              <a:t>Fukaya</a:t>
            </a:r>
            <a:r>
              <a:rPr lang="en-US" altLang="ja-JP" sz="1200" dirty="0"/>
              <a:t>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., Phys. Rev. B </a:t>
            </a:r>
            <a:r>
              <a:rPr lang="en-US" altLang="ja-JP" sz="1200" b="1" dirty="0"/>
              <a:t>108</a:t>
            </a:r>
            <a:r>
              <a:rPr lang="en-US" altLang="ja-JP" sz="1200" dirty="0"/>
              <a:t>, 155422 (2023).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471438" y="6315713"/>
            <a:ext cx="3253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Y. Fukaya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., </a:t>
            </a:r>
            <a:r>
              <a:rPr lang="de-DE" altLang="ja-JP" sz="1200" dirty="0"/>
              <a:t>2D Materials </a:t>
            </a:r>
            <a:r>
              <a:rPr lang="de-DE" altLang="ja-JP" sz="1200" b="1" dirty="0"/>
              <a:t>3</a:t>
            </a:r>
            <a:r>
              <a:rPr lang="de-DE" altLang="ja-JP" sz="1200" dirty="0"/>
              <a:t>, 035019 (2016).</a:t>
            </a:r>
            <a:endParaRPr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8251758" y="5839569"/>
            <a:ext cx="153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900" dirty="0"/>
              <a:t>in collaboration with </a:t>
            </a:r>
          </a:p>
          <a:p>
            <a:pPr algn="ctr"/>
            <a:r>
              <a:rPr lang="fr-FR" altLang="ja-JP" sz="900" dirty="0"/>
              <a:t>Prof. I. Matsuda group</a:t>
            </a:r>
            <a:endParaRPr lang="ja-JP" altLang="en-US" sz="900" dirty="0"/>
          </a:p>
        </p:txBody>
      </p:sp>
      <p:sp>
        <p:nvSpPr>
          <p:cNvPr id="15" name="正方形/長方形 14"/>
          <p:cNvSpPr/>
          <p:nvPr/>
        </p:nvSpPr>
        <p:spPr>
          <a:xfrm>
            <a:off x="8251758" y="3971443"/>
            <a:ext cx="153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900" dirty="0"/>
              <a:t>in collaboration with </a:t>
            </a:r>
          </a:p>
          <a:p>
            <a:pPr algn="ctr"/>
            <a:r>
              <a:rPr lang="fr-FR" altLang="ja-JP" sz="900" dirty="0"/>
              <a:t>Prof. I. Matsuda group</a:t>
            </a:r>
            <a:endParaRPr lang="ja-JP" altLang="en-US" sz="900" dirty="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18/35</a:t>
            </a:r>
          </a:p>
        </p:txBody>
      </p:sp>
    </p:spTree>
    <p:extLst>
      <p:ext uri="{BB962C8B-B14F-4D97-AF65-F5344CB8AC3E}">
        <p14:creationId xmlns:p14="http://schemas.microsoft.com/office/powerpoint/2010/main" val="108540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正方形/長方形 14"/>
          <p:cNvSpPr>
            <a:spLocks noChangeArrowheads="1"/>
          </p:cNvSpPr>
          <p:nvPr/>
        </p:nvSpPr>
        <p:spPr bwMode="auto">
          <a:xfrm>
            <a:off x="1762125" y="5331583"/>
            <a:ext cx="74342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just" eaLnBrk="1" hangingPunct="1"/>
            <a:r>
              <a:rPr lang="en-US" altLang="ja-JP" sz="1300" dirty="0">
                <a:latin typeface="Arial" charset="0"/>
                <a:cs typeface="Arial" charset="0"/>
              </a:rPr>
              <a:t>This work was performed under the approval of the Photon Factory Program Advisory Committee (Proposal No. 2014S2-004 and No. 2017G639).</a:t>
            </a:r>
          </a:p>
          <a:p>
            <a:pPr algn="just" eaLnBrk="1" hangingPunct="1"/>
            <a:endParaRPr lang="en-US" altLang="ja-JP" sz="13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ja-JP" sz="1300" dirty="0">
                <a:latin typeface="Arial" charset="0"/>
                <a:ea typeface="Arial Unicode MS" pitchFamily="50" charset="-128"/>
                <a:cs typeface="Arial" charset="0"/>
              </a:rPr>
              <a:t>The present work was partly supported by JSPS KAKENHI Grants No. JP18H01877 and No. JP19K22134.</a:t>
            </a:r>
          </a:p>
        </p:txBody>
      </p:sp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6015795"/>
            <a:ext cx="6445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38" y="5395083"/>
            <a:ext cx="5413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18137" y="1170014"/>
            <a:ext cx="7701369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I. Mochizuki, K. Wada, T. </a:t>
            </a:r>
            <a:r>
              <a:rPr lang="en-US" altLang="zh-TW" sz="1600" dirty="0" err="1">
                <a:latin typeface="Arial" charset="0"/>
                <a:cs typeface="Arial" charset="0"/>
              </a:rPr>
              <a:t>Shidara</a:t>
            </a:r>
            <a:r>
              <a:rPr lang="en-US" altLang="zh-TW" sz="1600" dirty="0">
                <a:latin typeface="Arial" charset="0"/>
                <a:cs typeface="Arial" charset="0"/>
              </a:rPr>
              <a:t>, T. </a:t>
            </a:r>
            <a:r>
              <a:rPr lang="en-US" altLang="zh-TW" sz="1600" dirty="0" err="1">
                <a:latin typeface="Arial" charset="0"/>
                <a:cs typeface="Arial" charset="0"/>
              </a:rPr>
              <a:t>Hyodo</a:t>
            </a:r>
            <a:r>
              <a:rPr lang="en-US" altLang="zh-TW" sz="1600" dirty="0">
                <a:latin typeface="Arial" charset="0"/>
                <a:cs typeface="Arial" charset="0"/>
              </a:rPr>
              <a:t> (KEK)</a:t>
            </a: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M. Maekawa, A. </a:t>
            </a:r>
            <a:r>
              <a:rPr lang="en-US" altLang="zh-TW" sz="1600" dirty="0" err="1">
                <a:latin typeface="Arial" charset="0"/>
                <a:cs typeface="Arial" charset="0"/>
              </a:rPr>
              <a:t>Kawasuso</a:t>
            </a:r>
            <a:r>
              <a:rPr lang="en-US" altLang="zh-TW" sz="1600" dirty="0">
                <a:latin typeface="Arial" charset="0"/>
                <a:cs typeface="Arial" charset="0"/>
              </a:rPr>
              <a:t>, S. </a:t>
            </a:r>
            <a:r>
              <a:rPr lang="en-US" altLang="zh-TW" sz="1600" dirty="0" err="1">
                <a:latin typeface="Arial" charset="0"/>
                <a:cs typeface="Arial" charset="0"/>
              </a:rPr>
              <a:t>Entani</a:t>
            </a:r>
            <a:r>
              <a:rPr lang="en-US" altLang="zh-TW" sz="1600" dirty="0">
                <a:latin typeface="Arial" charset="0"/>
                <a:cs typeface="Arial" charset="0"/>
              </a:rPr>
              <a:t>, S. Sakai (QST)</a:t>
            </a: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I. Matsuda, B. Feng, Y. Zhao (Univ. Tokyo), H. </a:t>
            </a:r>
            <a:r>
              <a:rPr lang="en-US" altLang="zh-TW" sz="1600" dirty="0" err="1">
                <a:latin typeface="Arial" charset="0"/>
                <a:cs typeface="Arial" charset="0"/>
              </a:rPr>
              <a:t>Fukidome</a:t>
            </a:r>
            <a:r>
              <a:rPr lang="ja-JP" altLang="en-US" sz="1600" dirty="0">
                <a:latin typeface="Arial" charset="0"/>
                <a:cs typeface="Arial" charset="0"/>
              </a:rPr>
              <a:t> </a:t>
            </a:r>
            <a:r>
              <a:rPr lang="en-US" altLang="ja-JP" sz="1600" dirty="0">
                <a:latin typeface="Arial" charset="0"/>
                <a:cs typeface="Arial" charset="0"/>
              </a:rPr>
              <a:t>(Tohoku Univ.)</a:t>
            </a:r>
            <a:endParaRPr lang="en-US" altLang="zh-TW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G. Zhou, L. Wang, Q.-K. </a:t>
            </a:r>
            <a:r>
              <a:rPr lang="en-US" altLang="zh-TW" sz="1600" dirty="0" err="1">
                <a:latin typeface="Arial" charset="0"/>
                <a:cs typeface="Arial" charset="0"/>
              </a:rPr>
              <a:t>Xue</a:t>
            </a:r>
            <a:r>
              <a:rPr lang="en-US" altLang="zh-TW" sz="1600" dirty="0">
                <a:latin typeface="Arial" charset="0"/>
                <a:cs typeface="Arial" charset="0"/>
              </a:rPr>
              <a:t> (Tsinghua Univ.), F. Zheng, P. Zhang (IAPCM)</a:t>
            </a: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pl-PL" altLang="zh-TW" sz="1600" dirty="0">
                <a:latin typeface="Arial" charset="0"/>
                <a:cs typeface="Arial" charset="0"/>
              </a:rPr>
              <a:t>H.-W. Kim, J. R. Ahn </a:t>
            </a:r>
            <a:r>
              <a:rPr lang="en-US" altLang="zh-TW" sz="1600" dirty="0">
                <a:latin typeface="Arial" charset="0"/>
                <a:cs typeface="Arial" charset="0"/>
              </a:rPr>
              <a:t>(</a:t>
            </a:r>
            <a:r>
              <a:rPr lang="en-US" altLang="zh-TW" sz="1600" dirty="0" err="1">
                <a:latin typeface="Arial" charset="0"/>
                <a:cs typeface="Arial" charset="0"/>
              </a:rPr>
              <a:t>Sungkyunkwan</a:t>
            </a:r>
            <a:r>
              <a:rPr lang="en-US" altLang="zh-TW" sz="1600" dirty="0">
                <a:latin typeface="Arial" charset="0"/>
                <a:cs typeface="Arial" charset="0"/>
              </a:rPr>
              <a:t> Univ.)</a:t>
            </a:r>
            <a:endParaRPr lang="en-US" altLang="ja-JP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Y.</a:t>
            </a:r>
            <a:r>
              <a:rPr lang="pl-PL" altLang="zh-TW" sz="1600" dirty="0">
                <a:latin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cs typeface="Arial" charset="0"/>
              </a:rPr>
              <a:t>Endo</a:t>
            </a:r>
            <a:r>
              <a:rPr lang="pl-PL" altLang="zh-TW" sz="1600" dirty="0">
                <a:latin typeface="Arial" charset="0"/>
                <a:cs typeface="Arial" charset="0"/>
              </a:rPr>
              <a:t>, </a:t>
            </a:r>
            <a:r>
              <a:rPr lang="en-US" altLang="zh-TW" sz="1600" dirty="0">
                <a:latin typeface="Arial" charset="0"/>
                <a:cs typeface="Arial" charset="0"/>
              </a:rPr>
              <a:t>S</a:t>
            </a:r>
            <a:r>
              <a:rPr lang="pl-PL" altLang="zh-TW" sz="1600" dirty="0">
                <a:latin typeface="Arial" charset="0"/>
                <a:cs typeface="Arial" charset="0"/>
              </a:rPr>
              <a:t>. </a:t>
            </a:r>
            <a:r>
              <a:rPr lang="en-US" altLang="zh-TW" sz="1600" dirty="0">
                <a:latin typeface="Arial" charset="0"/>
                <a:cs typeface="Arial" charset="0"/>
              </a:rPr>
              <a:t>Hasegawa</a:t>
            </a:r>
            <a:r>
              <a:rPr lang="pl-PL" altLang="zh-TW" sz="1600" dirty="0">
                <a:latin typeface="Arial" charset="0"/>
                <a:cs typeface="Arial" charset="0"/>
              </a:rPr>
              <a:t> </a:t>
            </a:r>
            <a:r>
              <a:rPr lang="en-US" altLang="zh-TW" sz="1600" dirty="0">
                <a:latin typeface="Arial" charset="0"/>
                <a:cs typeface="Arial" charset="0"/>
              </a:rPr>
              <a:t>(Univ. Tokyo), A. </a:t>
            </a:r>
            <a:r>
              <a:rPr lang="en-US" altLang="zh-TW" sz="1600" dirty="0" err="1">
                <a:latin typeface="Arial" charset="0"/>
                <a:cs typeface="Arial" charset="0"/>
              </a:rPr>
              <a:t>Takayama</a:t>
            </a:r>
            <a:r>
              <a:rPr lang="ja-JP" altLang="en-US" sz="1600" dirty="0">
                <a:latin typeface="Arial" charset="0"/>
                <a:cs typeface="Arial" charset="0"/>
              </a:rPr>
              <a:t> </a:t>
            </a:r>
            <a:r>
              <a:rPr lang="en-US" altLang="ja-JP" sz="1600" dirty="0">
                <a:latin typeface="Arial" charset="0"/>
                <a:cs typeface="Arial" charset="0"/>
              </a:rPr>
              <a:t>(</a:t>
            </a:r>
            <a:r>
              <a:rPr lang="en-US" altLang="ja-JP" sz="1600" dirty="0" err="1">
                <a:latin typeface="Arial" charset="0"/>
                <a:cs typeface="Arial" charset="0"/>
              </a:rPr>
              <a:t>Waseda</a:t>
            </a:r>
            <a:r>
              <a:rPr lang="en-US" altLang="ja-JP" sz="1600" dirty="0">
                <a:latin typeface="Arial" charset="0"/>
                <a:cs typeface="Arial" charset="0"/>
              </a:rPr>
              <a:t> Univ.)</a:t>
            </a:r>
            <a:endParaRPr lang="en-US" altLang="zh-TW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J. </a:t>
            </a:r>
            <a:r>
              <a:rPr lang="en-US" altLang="zh-TW" sz="1600" dirty="0" err="1">
                <a:latin typeface="Arial" charset="0"/>
                <a:cs typeface="Arial" charset="0"/>
              </a:rPr>
              <a:t>Yoshinobu</a:t>
            </a:r>
            <a:r>
              <a:rPr lang="en-US" altLang="zh-TW" sz="1600" dirty="0">
                <a:latin typeface="Arial" charset="0"/>
                <a:cs typeface="Arial" charset="0"/>
              </a:rPr>
              <a:t>, Y. Hasegawa, T. Ozaki (Uni. Tokyo)</a:t>
            </a: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C.-C. Lee (</a:t>
            </a:r>
            <a:r>
              <a:rPr lang="en-US" altLang="zh-TW" sz="1600" dirty="0" err="1">
                <a:latin typeface="Arial" charset="0"/>
                <a:cs typeface="Arial" charset="0"/>
              </a:rPr>
              <a:t>Tamkang</a:t>
            </a:r>
            <a:r>
              <a:rPr lang="en-US" altLang="zh-TW" sz="1600" dirty="0">
                <a:latin typeface="Arial" charset="0"/>
                <a:cs typeface="Arial" charset="0"/>
              </a:rPr>
              <a:t> Univ.), A. </a:t>
            </a:r>
            <a:r>
              <a:rPr lang="en-US" altLang="zh-TW" sz="1600" dirty="0" err="1">
                <a:latin typeface="Arial" charset="0"/>
                <a:cs typeface="Arial" charset="0"/>
              </a:rPr>
              <a:t>Fleurence</a:t>
            </a:r>
            <a:r>
              <a:rPr lang="en-US" altLang="zh-TW" sz="1600" dirty="0">
                <a:latin typeface="Arial" charset="0"/>
                <a:cs typeface="Arial" charset="0"/>
              </a:rPr>
              <a:t>, Y. Yamada-</a:t>
            </a:r>
            <a:r>
              <a:rPr lang="en-US" altLang="zh-TW" sz="1600" dirty="0" err="1">
                <a:latin typeface="Arial" charset="0"/>
                <a:cs typeface="Arial" charset="0"/>
              </a:rPr>
              <a:t>Takamura</a:t>
            </a:r>
            <a:r>
              <a:rPr lang="en-US" altLang="zh-TW" sz="1600" dirty="0">
                <a:latin typeface="Arial" charset="0"/>
                <a:cs typeface="Arial" charset="0"/>
              </a:rPr>
              <a:t> (JAIST)</a:t>
            </a: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S. </a:t>
            </a:r>
            <a:r>
              <a:rPr lang="en-US" altLang="zh-TW" sz="1600" dirty="0" err="1">
                <a:latin typeface="Arial" charset="0"/>
                <a:cs typeface="Arial" charset="0"/>
              </a:rPr>
              <a:t>Shamoto</a:t>
            </a:r>
            <a:r>
              <a:rPr lang="en-US" altLang="zh-TW" sz="1600" dirty="0">
                <a:latin typeface="Arial" charset="0"/>
                <a:cs typeface="Arial" charset="0"/>
              </a:rPr>
              <a:t> (RADA)</a:t>
            </a:r>
          </a:p>
          <a:p>
            <a:pPr>
              <a:defRPr/>
            </a:pPr>
            <a:endParaRPr lang="en-US" altLang="zh-TW" sz="8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TW" sz="1600" dirty="0">
                <a:latin typeface="Arial" charset="0"/>
                <a:cs typeface="Arial" charset="0"/>
              </a:rPr>
              <a:t>A. </a:t>
            </a:r>
            <a:r>
              <a:rPr lang="en-US" altLang="zh-TW" sz="1600" dirty="0" err="1">
                <a:latin typeface="Arial" charset="0"/>
                <a:cs typeface="Arial" charset="0"/>
              </a:rPr>
              <a:t>Ichimiya</a:t>
            </a:r>
            <a:r>
              <a:rPr lang="en-US" altLang="zh-TW" sz="1600" dirty="0">
                <a:latin typeface="Arial" charset="0"/>
                <a:cs typeface="Arial" charset="0"/>
              </a:rPr>
              <a:t> (Nagoya Univ.)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ea typeface="Osaka" pitchFamily="-107" charset="-128"/>
              </a:rPr>
              <a:t>1/35</a:t>
            </a:r>
          </a:p>
        </p:txBody>
      </p:sp>
    </p:spTree>
    <p:extLst>
      <p:ext uri="{BB962C8B-B14F-4D97-AF65-F5344CB8AC3E}">
        <p14:creationId xmlns:p14="http://schemas.microsoft.com/office/powerpoint/2010/main" val="424500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438" y="1014810"/>
            <a:ext cx="2919440" cy="1262676"/>
          </a:xfrm>
          <a:prstGeom prst="rect">
            <a:avLst/>
          </a:prstGeom>
        </p:spPr>
      </p:pic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Topics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25954" y="1278200"/>
            <a:ext cx="43185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indent="-450850">
              <a:buFontTx/>
              <a:buAutoNum type="arabicPeriod"/>
              <a:defRPr/>
            </a:pPr>
            <a:r>
              <a:rPr lang="en-US" altLang="ja-JP" sz="2400" b="1" dirty="0">
                <a:latin typeface="Arial" charset="0"/>
                <a:cs typeface="Arial" charset="0"/>
              </a:rPr>
              <a:t>2D superconductor</a:t>
            </a: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Ca-intercalated bilayer graphene/</a:t>
            </a:r>
            <a:r>
              <a:rPr lang="en-US" altLang="ja-JP" sz="1800" b="1" dirty="0" err="1">
                <a:latin typeface="Arial" charset="0"/>
                <a:cs typeface="Arial" charset="0"/>
              </a:rPr>
              <a:t>SiC</a:t>
            </a:r>
            <a:r>
              <a:rPr lang="en-US" altLang="ja-JP" sz="1800" b="1" dirty="0">
                <a:latin typeface="Arial" charset="0"/>
                <a:cs typeface="Arial" charset="0"/>
              </a:rPr>
              <a:t>(0001)</a:t>
            </a: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Single-layer </a:t>
            </a:r>
            <a:r>
              <a:rPr lang="en-US" altLang="ja-JP" sz="1800" b="1" dirty="0" err="1">
                <a:latin typeface="Arial" charset="0"/>
                <a:cs typeface="Arial" charset="0"/>
              </a:rPr>
              <a:t>FeSe</a:t>
            </a:r>
            <a:r>
              <a:rPr lang="en-US" altLang="ja-JP" sz="1800" b="1" dirty="0">
                <a:latin typeface="Arial" charset="0"/>
                <a:cs typeface="Arial" charset="0"/>
              </a:rPr>
              <a:t>/SrTiO</a:t>
            </a:r>
            <a:r>
              <a:rPr lang="en-US" altLang="ja-JP" sz="1800" b="1" baseline="-25000" dirty="0">
                <a:latin typeface="Arial" charset="0"/>
                <a:cs typeface="Arial" charset="0"/>
              </a:rPr>
              <a:t>3</a:t>
            </a:r>
            <a:r>
              <a:rPr lang="en-US" altLang="ja-JP" sz="1800" b="1" dirty="0">
                <a:latin typeface="Arial" charset="0"/>
                <a:cs typeface="Arial" charset="0"/>
              </a:rPr>
              <a:t>(001)</a:t>
            </a: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450850" indent="-450850">
              <a:buFont typeface="+mj-lt"/>
              <a:buAutoNum type="arabicPeriod" startAt="2"/>
              <a:defRPr/>
            </a:pPr>
            <a:r>
              <a:rPr lang="en-US" altLang="ja-JP" sz="2400" b="1" dirty="0">
                <a:latin typeface="Arial" charset="0"/>
                <a:cs typeface="Arial" charset="0"/>
              </a:rPr>
              <a:t>2D </a:t>
            </a:r>
            <a:r>
              <a:rPr lang="en-US" altLang="ja-JP" sz="2400" b="1" dirty="0" err="1">
                <a:latin typeface="Arial" charset="0"/>
                <a:cs typeface="Arial" charset="0"/>
              </a:rPr>
              <a:t>bitriangular</a:t>
            </a:r>
            <a:r>
              <a:rPr lang="en-US" altLang="ja-JP" sz="2400" b="1" dirty="0">
                <a:latin typeface="Arial" charset="0"/>
                <a:cs typeface="Arial" charset="0"/>
              </a:rPr>
              <a:t> lattice</a:t>
            </a: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Ge/ZrB</a:t>
            </a:r>
            <a:r>
              <a:rPr lang="en-US" altLang="ja-JP" sz="1800" b="1" baseline="-25000" dirty="0">
                <a:latin typeface="Arial" charset="0"/>
                <a:cs typeface="Arial" charset="0"/>
              </a:rPr>
              <a:t>2</a:t>
            </a:r>
            <a:r>
              <a:rPr lang="en-US" altLang="ja-JP" sz="1800" b="1" dirty="0">
                <a:latin typeface="Arial" charset="0"/>
                <a:cs typeface="Arial" charset="0"/>
              </a:rPr>
              <a:t>(0001)</a:t>
            </a: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450850" indent="-450850">
              <a:buFont typeface="+mj-lt"/>
              <a:buAutoNum type="arabicPeriod" startAt="3"/>
              <a:defRPr/>
            </a:pPr>
            <a:r>
              <a:rPr lang="en-US" altLang="ja-JP" sz="2400" b="1" dirty="0">
                <a:latin typeface="Arial" charset="0"/>
                <a:cs typeface="Arial" charset="0"/>
              </a:rPr>
              <a:t>2D quasicrystal</a:t>
            </a: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endParaRPr lang="en-US" altLang="ja-JP" sz="1800" b="1" dirty="0">
              <a:latin typeface="Arial" charset="0"/>
              <a:cs typeface="Arial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en-US" altLang="ja-JP" sz="1800" b="1" dirty="0">
                <a:latin typeface="Arial" charset="0"/>
                <a:cs typeface="Arial" charset="0"/>
              </a:rPr>
              <a:t>Bilayer Gr/</a:t>
            </a:r>
            <a:r>
              <a:rPr lang="en-US" altLang="ja-JP" sz="1800" b="1" dirty="0" err="1">
                <a:latin typeface="Arial" charset="0"/>
                <a:cs typeface="Arial" charset="0"/>
              </a:rPr>
              <a:t>SiC</a:t>
            </a:r>
            <a:r>
              <a:rPr lang="en-US" altLang="ja-JP" sz="1800" b="1" dirty="0">
                <a:latin typeface="Arial" charset="0"/>
                <a:cs typeface="Arial" charset="0"/>
              </a:rPr>
              <a:t>(0001)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444521" y="4934134"/>
            <a:ext cx="3667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1200" dirty="0"/>
              <a:t>A. Fleurence </a:t>
            </a:r>
            <a:r>
              <a:rPr lang="fr-FR" altLang="ja-JP" sz="1200" i="1" dirty="0"/>
              <a:t>et al</a:t>
            </a:r>
            <a:r>
              <a:rPr lang="fr-FR" altLang="ja-JP" sz="1200" dirty="0"/>
              <a:t>., Phys. Rev. B </a:t>
            </a:r>
            <a:r>
              <a:rPr lang="fr-FR" altLang="ja-JP" sz="1200" b="1" dirty="0"/>
              <a:t>102</a:t>
            </a:r>
            <a:r>
              <a:rPr lang="fr-FR" altLang="ja-JP" sz="1200" dirty="0"/>
              <a:t>, 201102(R) (2020)</a:t>
            </a:r>
            <a:r>
              <a:rPr lang="en-US" altLang="ja-JP" sz="1200" dirty="0"/>
              <a:t>.</a:t>
            </a:r>
            <a:endParaRPr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471438" y="2258994"/>
            <a:ext cx="2591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Y. Endo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., Carbon </a:t>
            </a:r>
            <a:r>
              <a:rPr lang="en-US" altLang="ja-JP" sz="1200" b="1" dirty="0"/>
              <a:t>157</a:t>
            </a:r>
            <a:r>
              <a:rPr lang="en-US" altLang="ja-JP" sz="1200" dirty="0"/>
              <a:t>, 857 (2020).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471437" y="6315713"/>
            <a:ext cx="3584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200" dirty="0"/>
              <a:t>Y. Fukaya </a:t>
            </a:r>
            <a:r>
              <a:rPr lang="da-DK" altLang="ja-JP" sz="1200" i="1" dirty="0"/>
              <a:t>et al</a:t>
            </a:r>
            <a:r>
              <a:rPr lang="da-DK" altLang="ja-JP" sz="1200" dirty="0"/>
              <a:t>., Phys. Rev. B </a:t>
            </a:r>
            <a:r>
              <a:rPr lang="da-DK" altLang="ja-JP" sz="1200" b="1" dirty="0"/>
              <a:t>104</a:t>
            </a:r>
            <a:r>
              <a:rPr lang="da-DK" altLang="ja-JP" sz="1200" dirty="0"/>
              <a:t>, L180202 (2021)</a:t>
            </a:r>
            <a:r>
              <a:rPr lang="de-DE" altLang="ja-JP" sz="1200" dirty="0"/>
              <a:t>.</a:t>
            </a:r>
            <a:endParaRPr lang="ja-JP" altLang="en-US" sz="120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438" y="5363979"/>
            <a:ext cx="2919440" cy="10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438" y="3847748"/>
            <a:ext cx="2919440" cy="109010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A2676EB-81BF-8BED-5EEA-D6CA16D690FB}"/>
              </a:ext>
            </a:extLst>
          </p:cNvPr>
          <p:cNvSpPr/>
          <p:nvPr/>
        </p:nvSpPr>
        <p:spPr>
          <a:xfrm>
            <a:off x="5471437" y="3308378"/>
            <a:ext cx="3969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200" dirty="0"/>
              <a:t>Y. Fukaya </a:t>
            </a:r>
            <a:r>
              <a:rPr lang="da-DK" altLang="ja-JP" sz="1200" i="1" dirty="0"/>
              <a:t>et al</a:t>
            </a:r>
            <a:r>
              <a:rPr lang="da-DK" altLang="ja-JP" sz="1200" dirty="0"/>
              <a:t>., </a:t>
            </a:r>
            <a:r>
              <a:rPr lang="fr-FR" altLang="ja-JP" sz="1200" dirty="0"/>
              <a:t>J. Phys.: Condens. Matter </a:t>
            </a:r>
            <a:r>
              <a:rPr lang="fr-FR" altLang="ja-JP" sz="1200" b="1" dirty="0"/>
              <a:t>31</a:t>
            </a:r>
            <a:r>
              <a:rPr lang="fr-FR" altLang="ja-JP" sz="1200" dirty="0"/>
              <a:t>, 055701 (2019)</a:t>
            </a:r>
            <a:r>
              <a:rPr lang="de-DE" altLang="ja-JP" sz="1200" dirty="0"/>
              <a:t>.</a:t>
            </a:r>
            <a:endParaRPr lang="ja-JP" altLang="en-US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6CEA4F-FD29-84BA-BEBE-61AF7DCE10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516" y="2669360"/>
            <a:ext cx="1906510" cy="690361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56508" y="1935194"/>
            <a:ext cx="153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900" dirty="0"/>
              <a:t>in collaboration with </a:t>
            </a:r>
          </a:p>
          <a:p>
            <a:pPr algn="ctr"/>
            <a:r>
              <a:rPr lang="fr-FR" altLang="ja-JP" sz="900" dirty="0"/>
              <a:t>Prof. S. Hasegawa group</a:t>
            </a:r>
            <a:endParaRPr lang="ja-JP" altLang="en-US" sz="900" dirty="0"/>
          </a:p>
        </p:txBody>
      </p:sp>
      <p:sp>
        <p:nvSpPr>
          <p:cNvPr id="26" name="正方形/長方形 25"/>
          <p:cNvSpPr/>
          <p:nvPr/>
        </p:nvSpPr>
        <p:spPr>
          <a:xfrm>
            <a:off x="8206401" y="4452983"/>
            <a:ext cx="15344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900" dirty="0"/>
              <a:t>in collaboration with </a:t>
            </a:r>
          </a:p>
          <a:p>
            <a:pPr algn="ctr"/>
            <a:r>
              <a:rPr lang="fr-FR" altLang="ja-JP" sz="900" dirty="0"/>
              <a:t>Prof. Y. Yamada-Takamura group</a:t>
            </a:r>
            <a:endParaRPr lang="ja-JP" altLang="en-US" sz="900" dirty="0"/>
          </a:p>
        </p:txBody>
      </p:sp>
      <p:sp>
        <p:nvSpPr>
          <p:cNvPr id="27" name="正方形/長方形 26"/>
          <p:cNvSpPr/>
          <p:nvPr/>
        </p:nvSpPr>
        <p:spPr>
          <a:xfrm>
            <a:off x="8251758" y="5839569"/>
            <a:ext cx="153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900" dirty="0"/>
              <a:t>in collaboration with </a:t>
            </a:r>
          </a:p>
          <a:p>
            <a:pPr algn="ctr"/>
            <a:r>
              <a:rPr lang="fr-FR" altLang="ja-JP" sz="900" dirty="0"/>
              <a:t>Prof. I. Matsuda group</a:t>
            </a:r>
            <a:endParaRPr lang="ja-JP" altLang="en-US" sz="900" dirty="0"/>
          </a:p>
        </p:txBody>
      </p:sp>
      <p:sp>
        <p:nvSpPr>
          <p:cNvPr id="28" name="正方形/長方形 27"/>
          <p:cNvSpPr/>
          <p:nvPr/>
        </p:nvSpPr>
        <p:spPr>
          <a:xfrm>
            <a:off x="8106389" y="2990389"/>
            <a:ext cx="153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900" dirty="0"/>
              <a:t>in collaboration with </a:t>
            </a:r>
          </a:p>
          <a:p>
            <a:pPr algn="ctr"/>
            <a:r>
              <a:rPr lang="fr-FR" altLang="ja-JP" sz="900" dirty="0"/>
              <a:t>Prof. Q.-K. Xue group</a:t>
            </a:r>
            <a:endParaRPr lang="ja-JP" altLang="en-US" sz="900" dirty="0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19/35</a:t>
            </a:r>
          </a:p>
        </p:txBody>
      </p:sp>
    </p:spTree>
    <p:extLst>
      <p:ext uri="{BB962C8B-B14F-4D97-AF65-F5344CB8AC3E}">
        <p14:creationId xmlns:p14="http://schemas.microsoft.com/office/powerpoint/2010/main" val="26372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6100" y="2967335"/>
            <a:ext cx="8515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b="1" i="1" dirty="0" err="1">
                <a:latin typeface="Arial" charset="0"/>
                <a:ea typeface="ＭＳ ゴシック" pitchFamily="49" charset="-128"/>
                <a:cs typeface="Arial" charset="0"/>
              </a:rPr>
              <a:t>Bismuthene</a:t>
            </a:r>
            <a:endParaRPr lang="en-US" altLang="ja-JP" sz="2400" b="1" i="1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10" name="正方形/長方形 1"/>
          <p:cNvSpPr>
            <a:spLocks noChangeArrowheads="1"/>
          </p:cNvSpPr>
          <p:nvPr/>
        </p:nvSpPr>
        <p:spPr bwMode="auto">
          <a:xfrm>
            <a:off x="1320801" y="3501008"/>
            <a:ext cx="7427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de-DE" altLang="ja-JP" sz="18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Y. Fukaya and I. Matsuda, </a:t>
            </a:r>
            <a:r>
              <a:rPr lang="en-US" altLang="ja-JP" sz="18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Appl. Phys. Lett. </a:t>
            </a:r>
            <a:r>
              <a:rPr lang="en-US" altLang="ja-JP" sz="1800" b="1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127</a:t>
            </a:r>
            <a:r>
              <a:rPr lang="en-US" altLang="ja-JP" sz="18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263102 (2025).</a:t>
            </a:r>
          </a:p>
        </p:txBody>
      </p:sp>
    </p:spTree>
    <p:extLst>
      <p:ext uri="{BB962C8B-B14F-4D97-AF65-F5344CB8AC3E}">
        <p14:creationId xmlns:p14="http://schemas.microsoft.com/office/powerpoint/2010/main" val="3586117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76603" y="4334068"/>
            <a:ext cx="36863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R. Bhuvaneswari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Phys. Lett. A </a:t>
            </a:r>
            <a:r>
              <a:rPr lang="en-US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383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125975 (2019)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177699" y="188913"/>
            <a:ext cx="7815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 err="1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Bismuthene</a:t>
            </a: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: Bi counterpart of graphene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9" name="Rectangle 299"/>
          <p:cNvSpPr>
            <a:spLocks noChangeArrowheads="1"/>
          </p:cNvSpPr>
          <p:nvPr/>
        </p:nvSpPr>
        <p:spPr bwMode="auto">
          <a:xfrm>
            <a:off x="914860" y="1291676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(free-standing)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2" y="1799465"/>
            <a:ext cx="3637369" cy="2490484"/>
          </a:xfrm>
          <a:prstGeom prst="rect">
            <a:avLst/>
          </a:prstGeom>
        </p:spPr>
      </p:pic>
      <p:sp>
        <p:nvSpPr>
          <p:cNvPr id="10" name="Rectangle 299"/>
          <p:cNvSpPr>
            <a:spLocks noChangeArrowheads="1"/>
          </p:cNvSpPr>
          <p:nvPr/>
        </p:nvSpPr>
        <p:spPr bwMode="auto">
          <a:xfrm>
            <a:off x="5633811" y="1301506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/Ag(111)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06192" y="4461026"/>
            <a:ext cx="371219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Y. Guo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ACS Appl. Mater. Interfaces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9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23128 (2017).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82" y="4864403"/>
            <a:ext cx="4156364" cy="1561728"/>
          </a:xfrm>
          <a:prstGeom prst="rect">
            <a:avLst/>
          </a:prstGeom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04766" y="6426131"/>
            <a:ext cx="36863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X. Liu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Chem. Soc. Rev. </a:t>
            </a:r>
            <a:r>
              <a:rPr lang="en-US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49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263 (2020).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810" y="1749128"/>
            <a:ext cx="2215424" cy="2714855"/>
          </a:xfrm>
          <a:prstGeom prst="rect">
            <a:avLst/>
          </a:prstGeom>
        </p:spPr>
      </p:pic>
      <p:sp>
        <p:nvSpPr>
          <p:cNvPr id="14" name="Rectangle 299"/>
          <p:cNvSpPr>
            <a:spLocks noChangeArrowheads="1"/>
          </p:cNvSpPr>
          <p:nvPr/>
        </p:nvSpPr>
        <p:spPr bwMode="auto">
          <a:xfrm>
            <a:off x="6241836" y="5217463"/>
            <a:ext cx="2181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Large buckling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・√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7×</a:t>
            </a:r>
            <a:r>
              <a:rPr lang="ja-JP" altLang="en-US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√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 structure</a:t>
            </a: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8405253" y="1888732"/>
            <a:ext cx="0" cy="288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12"/>
          <p:cNvSpPr>
            <a:spLocks noChangeArrowheads="1"/>
          </p:cNvSpPr>
          <p:nvPr/>
        </p:nvSpPr>
        <p:spPr bwMode="auto">
          <a:xfrm>
            <a:off x="8465392" y="1812235"/>
            <a:ext cx="93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1.78 Å</a:t>
            </a:r>
            <a:endParaRPr lang="ja-JP" altLang="en-US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8405253" y="2166252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12"/>
          <p:cNvSpPr>
            <a:spLocks noChangeArrowheads="1"/>
          </p:cNvSpPr>
          <p:nvPr/>
        </p:nvSpPr>
        <p:spPr bwMode="auto">
          <a:xfrm>
            <a:off x="8465392" y="2089755"/>
            <a:ext cx="93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2.61 Å</a:t>
            </a:r>
            <a:endParaRPr lang="ja-JP" altLang="en-US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21/35</a:t>
            </a:r>
          </a:p>
        </p:txBody>
      </p:sp>
    </p:spTree>
    <p:extLst>
      <p:ext uri="{BB962C8B-B14F-4D97-AF65-F5344CB8AC3E}">
        <p14:creationId xmlns:p14="http://schemas.microsoft.com/office/powerpoint/2010/main" val="56120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036359" y="3637839"/>
            <a:ext cx="26380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S. Sun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ACS Nano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16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1436 (2022).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177699" y="188913"/>
            <a:ext cx="7815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Synthesis of </a:t>
            </a:r>
            <a:r>
              <a:rPr lang="en-US" altLang="ja-JP" sz="2800" b="1" dirty="0" err="1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bismuthene</a:t>
            </a: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on substrate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8" name="Rectangle 299"/>
          <p:cNvSpPr>
            <a:spLocks noChangeArrowheads="1"/>
          </p:cNvSpPr>
          <p:nvPr/>
        </p:nvSpPr>
        <p:spPr bwMode="auto">
          <a:xfrm>
            <a:off x="5755074" y="1048689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/Ag(111)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640" y="1446324"/>
            <a:ext cx="4517333" cy="22096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40" y="1446324"/>
            <a:ext cx="3523082" cy="2106433"/>
          </a:xfrm>
          <a:prstGeom prst="rect">
            <a:avLst/>
          </a:prstGeom>
        </p:spPr>
      </p:pic>
      <p:sp>
        <p:nvSpPr>
          <p:cNvPr id="13" name="Rectangle 299"/>
          <p:cNvSpPr>
            <a:spLocks noChangeArrowheads="1"/>
          </p:cNvSpPr>
          <p:nvPr/>
        </p:nvSpPr>
        <p:spPr bwMode="auto">
          <a:xfrm>
            <a:off x="927370" y="1048689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SiC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(0001)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07699" y="3655993"/>
            <a:ext cx="291493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F. Reis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Science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357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287 (2017).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34072" y="6488235"/>
            <a:ext cx="36051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K. Takahashi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Phys. Rev. B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108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L161407 (2023).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386" y="3945639"/>
            <a:ext cx="2218019" cy="24837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254" y="3945639"/>
            <a:ext cx="1336746" cy="24413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39" y="4010638"/>
            <a:ext cx="3270212" cy="2283711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27370" y="6488235"/>
            <a:ext cx="36051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K. Yaegashi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Langmuir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38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13401 (2022).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22/35</a:t>
            </a:r>
          </a:p>
        </p:txBody>
      </p:sp>
    </p:spTree>
    <p:extLst>
      <p:ext uri="{BB962C8B-B14F-4D97-AF65-F5344CB8AC3E}">
        <p14:creationId xmlns:p14="http://schemas.microsoft.com/office/powerpoint/2010/main" val="236167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244619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TRHEPD rocking curves of 2×2 spots</a:t>
            </a:r>
            <a:endParaRPr lang="ja-JP" altLang="en-US" b="1" dirty="0">
              <a:solidFill>
                <a:srgbClr val="0D0D0D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116" y="1950314"/>
            <a:ext cx="2307772" cy="1674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116" y="4162015"/>
            <a:ext cx="2311731" cy="1088571"/>
          </a:xfrm>
          <a:prstGeom prst="rect">
            <a:avLst/>
          </a:prstGeom>
        </p:spPr>
      </p:pic>
      <p:sp>
        <p:nvSpPr>
          <p:cNvPr id="4" name="フリーフォーム 3"/>
          <p:cNvSpPr/>
          <p:nvPr/>
        </p:nvSpPr>
        <p:spPr>
          <a:xfrm>
            <a:off x="7895215" y="2441161"/>
            <a:ext cx="1167740" cy="676893"/>
          </a:xfrm>
          <a:custGeom>
            <a:avLst/>
            <a:gdLst>
              <a:gd name="connsiteX0" fmla="*/ 0 w 1167740"/>
              <a:gd name="connsiteY0" fmla="*/ 332509 h 676893"/>
              <a:gd name="connsiteX1" fmla="*/ 585850 w 1167740"/>
              <a:gd name="connsiteY1" fmla="*/ 0 h 676893"/>
              <a:gd name="connsiteX2" fmla="*/ 1167740 w 1167740"/>
              <a:gd name="connsiteY2" fmla="*/ 340426 h 676893"/>
              <a:gd name="connsiteX3" fmla="*/ 585850 w 1167740"/>
              <a:gd name="connsiteY3" fmla="*/ 676893 h 676893"/>
              <a:gd name="connsiteX4" fmla="*/ 0 w 1167740"/>
              <a:gd name="connsiteY4" fmla="*/ 332509 h 6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40" h="676893">
                <a:moveTo>
                  <a:pt x="0" y="332509"/>
                </a:moveTo>
                <a:lnTo>
                  <a:pt x="585850" y="0"/>
                </a:lnTo>
                <a:lnTo>
                  <a:pt x="1167740" y="340426"/>
                </a:lnTo>
                <a:lnTo>
                  <a:pt x="585850" y="676893"/>
                </a:lnTo>
                <a:lnTo>
                  <a:pt x="0" y="332509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191188" y="1178539"/>
                <a:ext cx="1706392" cy="40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11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ja-JP" dirty="0"/>
                  <a:t>] azimuth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88" y="1178539"/>
                <a:ext cx="1706392" cy="400815"/>
              </a:xfrm>
              <a:prstGeom prst="rect">
                <a:avLst/>
              </a:prstGeom>
              <a:blipFill rotWithShape="0">
                <a:blip r:embed="rId10"/>
                <a:stretch>
                  <a:fillRect l="-2857" t="-7576" r="-285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4661463" y="1178539"/>
                <a:ext cx="1706392" cy="40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/>
                  <a:t>] azimuth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63" y="1178539"/>
                <a:ext cx="1706392" cy="400815"/>
              </a:xfrm>
              <a:prstGeom prst="rect">
                <a:avLst/>
              </a:prstGeom>
              <a:blipFill rotWithShape="0">
                <a:blip r:embed="rId11"/>
                <a:stretch>
                  <a:fillRect l="-3214" t="-7576" r="-250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99"/>
          <p:cNvSpPr>
            <a:spLocks noChangeArrowheads="1"/>
          </p:cNvSpPr>
          <p:nvPr/>
        </p:nvSpPr>
        <p:spPr bwMode="auto">
          <a:xfrm>
            <a:off x="379863" y="5922694"/>
            <a:ext cx="914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0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has mirror symmetry with respect to both azimuths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7480741" y="3593878"/>
                <a:ext cx="658981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acc>
                      <m:accPr>
                        <m:chr m:val="̅"/>
                        <m:ctrlPr>
                          <a:rPr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]</a:t>
                </a:r>
                <a:endParaRPr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41" y="3593878"/>
                <a:ext cx="658981" cy="308226"/>
              </a:xfrm>
              <a:prstGeom prst="rect">
                <a:avLst/>
              </a:prstGeom>
              <a:blipFill rotWithShape="0">
                <a:blip r:embed="rId12"/>
                <a:stretch>
                  <a:fillRect t="-4000" r="-24074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6794544" y="3101685"/>
                <a:ext cx="631443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1400" b="1" i="1" smtClean="0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US" altLang="ja-JP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  <m:r>
                      <a:rPr lang="en-US" altLang="ja-JP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1400" b="1" dirty="0"/>
                  <a:t>]</a:t>
                </a:r>
                <a:endParaRPr lang="ja-JP" altLang="en-US" sz="1400" b="1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44" y="3101685"/>
                <a:ext cx="631443" cy="308226"/>
              </a:xfrm>
              <a:prstGeom prst="rect">
                <a:avLst/>
              </a:prstGeom>
              <a:blipFill rotWithShape="0">
                <a:blip r:embed="rId13"/>
                <a:stretch>
                  <a:fillRect l="-2913" t="-4000" r="-8738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99"/>
          <p:cNvSpPr>
            <a:spLocks noChangeArrowheads="1"/>
          </p:cNvSpPr>
          <p:nvPr/>
        </p:nvSpPr>
        <p:spPr bwMode="auto">
          <a:xfrm>
            <a:off x="412935" y="6331023"/>
            <a:ext cx="914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Flat structure</a:t>
            </a:r>
          </a:p>
        </p:txBody>
      </p:sp>
      <p:sp>
        <p:nvSpPr>
          <p:cNvPr id="30" name="下矢印 29"/>
          <p:cNvSpPr/>
          <p:nvPr/>
        </p:nvSpPr>
        <p:spPr bwMode="auto">
          <a:xfrm rot="16200000">
            <a:off x="3659456" y="6365856"/>
            <a:ext cx="389804" cy="357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Rectangle 612"/>
          <p:cNvSpPr>
            <a:spLocks noChangeArrowheads="1"/>
          </p:cNvSpPr>
          <p:nvPr/>
        </p:nvSpPr>
        <p:spPr bwMode="auto">
          <a:xfrm>
            <a:off x="8082222" y="4687404"/>
            <a:ext cx="730392" cy="27699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Ag(111)</a:t>
            </a:r>
            <a:endParaRPr lang="ja-JP" altLang="en-US" sz="1200" b="1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Rectangle 612"/>
          <p:cNvSpPr>
            <a:spLocks noChangeArrowheads="1"/>
          </p:cNvSpPr>
          <p:nvPr/>
        </p:nvSpPr>
        <p:spPr bwMode="auto">
          <a:xfrm>
            <a:off x="8278141" y="4015296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Bi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7087990" y="3368744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 flipV="1">
            <a:off x="7287570" y="3566744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697530" y="1811814"/>
            <a:ext cx="845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 err="1"/>
              <a:t>T</a:t>
            </a:r>
            <a:r>
              <a:rPr lang="en-US" altLang="ja-JP" sz="1200" baseline="-25000" dirty="0" err="1"/>
              <a:t>s</a:t>
            </a:r>
            <a:r>
              <a:rPr lang="en-US" altLang="ja-JP" sz="1200" dirty="0"/>
              <a:t> = 170 K</a:t>
            </a:r>
            <a:endParaRPr lang="ja-JP" altLang="en-US" sz="1200" dirty="0"/>
          </a:p>
        </p:txBody>
      </p:sp>
      <p:sp>
        <p:nvSpPr>
          <p:cNvPr id="41" name="正方形/長方形 40"/>
          <p:cNvSpPr/>
          <p:nvPr/>
        </p:nvSpPr>
        <p:spPr>
          <a:xfrm>
            <a:off x="4093399" y="1814881"/>
            <a:ext cx="8678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i="1" dirty="0" err="1"/>
              <a:t>T</a:t>
            </a:r>
            <a:r>
              <a:rPr lang="en-US" altLang="ja-JP" sz="1200" baseline="-25000" dirty="0" err="1"/>
              <a:t>s</a:t>
            </a:r>
            <a:r>
              <a:rPr lang="en-US" altLang="ja-JP" sz="1200" dirty="0"/>
              <a:t> = 170 K</a:t>
            </a:r>
            <a:endParaRPr lang="ja-JP" altLang="en-US" sz="1200" dirty="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23/35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DA9916-1A7B-5D85-3B52-D27B449783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914" y="1269746"/>
            <a:ext cx="3471672" cy="47122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201D148-15DD-6DC5-B5BE-87AD7B58E3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3564" y="1269746"/>
            <a:ext cx="3471672" cy="47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244619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calculations</a:t>
            </a:r>
            <a:endParaRPr lang="ja-JP" altLang="en-US" b="1" dirty="0">
              <a:solidFill>
                <a:srgbClr val="0D0D0D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116" y="1950314"/>
            <a:ext cx="2307772" cy="1674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3116" y="4162015"/>
            <a:ext cx="2311731" cy="1088571"/>
          </a:xfrm>
          <a:prstGeom prst="rect">
            <a:avLst/>
          </a:prstGeom>
        </p:spPr>
      </p:pic>
      <p:sp>
        <p:nvSpPr>
          <p:cNvPr id="4" name="フリーフォーム 3"/>
          <p:cNvSpPr/>
          <p:nvPr/>
        </p:nvSpPr>
        <p:spPr>
          <a:xfrm>
            <a:off x="7895215" y="2441161"/>
            <a:ext cx="1167740" cy="676893"/>
          </a:xfrm>
          <a:custGeom>
            <a:avLst/>
            <a:gdLst>
              <a:gd name="connsiteX0" fmla="*/ 0 w 1167740"/>
              <a:gd name="connsiteY0" fmla="*/ 332509 h 676893"/>
              <a:gd name="connsiteX1" fmla="*/ 585850 w 1167740"/>
              <a:gd name="connsiteY1" fmla="*/ 0 h 676893"/>
              <a:gd name="connsiteX2" fmla="*/ 1167740 w 1167740"/>
              <a:gd name="connsiteY2" fmla="*/ 340426 h 676893"/>
              <a:gd name="connsiteX3" fmla="*/ 585850 w 1167740"/>
              <a:gd name="connsiteY3" fmla="*/ 676893 h 676893"/>
              <a:gd name="connsiteX4" fmla="*/ 0 w 1167740"/>
              <a:gd name="connsiteY4" fmla="*/ 332509 h 6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40" h="676893">
                <a:moveTo>
                  <a:pt x="0" y="332509"/>
                </a:moveTo>
                <a:lnTo>
                  <a:pt x="585850" y="0"/>
                </a:lnTo>
                <a:lnTo>
                  <a:pt x="1167740" y="340426"/>
                </a:lnTo>
                <a:lnTo>
                  <a:pt x="585850" y="676893"/>
                </a:lnTo>
                <a:lnTo>
                  <a:pt x="0" y="332509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191188" y="1178539"/>
                <a:ext cx="1706392" cy="40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11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ja-JP" dirty="0"/>
                  <a:t>] azimuth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88" y="1178539"/>
                <a:ext cx="1706392" cy="400815"/>
              </a:xfrm>
              <a:prstGeom prst="rect">
                <a:avLst/>
              </a:prstGeom>
              <a:blipFill rotWithShape="0">
                <a:blip r:embed="rId10"/>
                <a:stretch>
                  <a:fillRect l="-2857" t="-7576" r="-2857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4661463" y="1178539"/>
                <a:ext cx="1706392" cy="40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/>
                  <a:t>] azimuth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63" y="1178539"/>
                <a:ext cx="1706392" cy="400815"/>
              </a:xfrm>
              <a:prstGeom prst="rect">
                <a:avLst/>
              </a:prstGeom>
              <a:blipFill rotWithShape="0">
                <a:blip r:embed="rId11"/>
                <a:stretch>
                  <a:fillRect l="-3214" t="-7576" r="-2500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99"/>
          <p:cNvSpPr>
            <a:spLocks noChangeArrowheads="1"/>
          </p:cNvSpPr>
          <p:nvPr/>
        </p:nvSpPr>
        <p:spPr bwMode="auto">
          <a:xfrm>
            <a:off x="2533244" y="5922694"/>
            <a:ext cx="4845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Averaged (weighted) </a:t>
            </a:r>
            <a:r>
              <a:rPr lang="en-US" altLang="ja-JP" sz="2000" b="1" i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2000" b="1" baseline="-25000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= 0.14    &lt;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7480741" y="3593878"/>
                <a:ext cx="658981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acc>
                      <m:accPr>
                        <m:chr m:val="̅"/>
                        <m:ctrlPr>
                          <a:rPr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]</a:t>
                </a:r>
                <a:endParaRPr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41" y="3593878"/>
                <a:ext cx="658981" cy="308226"/>
              </a:xfrm>
              <a:prstGeom prst="rect">
                <a:avLst/>
              </a:prstGeom>
              <a:blipFill rotWithShape="0">
                <a:blip r:embed="rId12"/>
                <a:stretch>
                  <a:fillRect t="-4000" r="-24074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6794544" y="3101685"/>
                <a:ext cx="631443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1400" b="1" i="1" smtClean="0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US" altLang="ja-JP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  <m:r>
                      <a:rPr lang="en-US" altLang="ja-JP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1400" b="1" dirty="0"/>
                  <a:t>]</a:t>
                </a:r>
                <a:endParaRPr lang="ja-JP" altLang="en-US" sz="1400" b="1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544" y="3101685"/>
                <a:ext cx="631443" cy="308226"/>
              </a:xfrm>
              <a:prstGeom prst="rect">
                <a:avLst/>
              </a:prstGeom>
              <a:blipFill rotWithShape="0">
                <a:blip r:embed="rId13"/>
                <a:stretch>
                  <a:fillRect l="-2913" t="-4000" r="-8738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99"/>
          <p:cNvSpPr>
            <a:spLocks noChangeArrowheads="1"/>
          </p:cNvSpPr>
          <p:nvPr/>
        </p:nvSpPr>
        <p:spPr bwMode="auto">
          <a:xfrm>
            <a:off x="3203616" y="6331023"/>
            <a:ext cx="3501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Flat honeycomb structure</a:t>
            </a:r>
          </a:p>
        </p:txBody>
      </p:sp>
      <p:sp>
        <p:nvSpPr>
          <p:cNvPr id="30" name="下矢印 29"/>
          <p:cNvSpPr/>
          <p:nvPr/>
        </p:nvSpPr>
        <p:spPr bwMode="auto">
          <a:xfrm rot="16200000">
            <a:off x="2851940" y="6365856"/>
            <a:ext cx="389804" cy="357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Rectangle 612"/>
          <p:cNvSpPr>
            <a:spLocks noChangeArrowheads="1"/>
          </p:cNvSpPr>
          <p:nvPr/>
        </p:nvSpPr>
        <p:spPr bwMode="auto">
          <a:xfrm>
            <a:off x="8082222" y="4687404"/>
            <a:ext cx="730392" cy="27699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Ag(111)</a:t>
            </a:r>
            <a:endParaRPr lang="ja-JP" altLang="en-US" sz="1200" b="1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Rectangle 612"/>
          <p:cNvSpPr>
            <a:spLocks noChangeArrowheads="1"/>
          </p:cNvSpPr>
          <p:nvPr/>
        </p:nvSpPr>
        <p:spPr bwMode="auto">
          <a:xfrm>
            <a:off x="8278141" y="4015296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Bi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7087990" y="3368744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 flipV="1">
            <a:off x="7287570" y="3566744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8087223" y="2589317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634826" y="2591839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Ag1b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616933" y="4377928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Ag1b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065582" y="4110987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329768" y="2704068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Ag1a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208720" y="4387066"/>
            <a:ext cx="55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Ag1a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038748" y="4132169"/>
            <a:ext cx="481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ja-JP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9038748" y="4413637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ja-JP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Ag1</a:t>
            </a:r>
            <a:r>
              <a:rPr lang="en-US" altLang="ja-JP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24/35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713CC1-5C2A-A182-D98C-64ACFB7E63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914" y="1269746"/>
            <a:ext cx="3471672" cy="47122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0C46D5-D540-F8AE-2BB6-E136B54C69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3564" y="1269746"/>
            <a:ext cx="3471672" cy="47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54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244619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and non-structural parameters</a:t>
            </a:r>
            <a:endParaRPr lang="ja-JP" altLang="en-US" b="1" dirty="0">
              <a:solidFill>
                <a:srgbClr val="0D0D0D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64" y="2843146"/>
            <a:ext cx="2307772" cy="16744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64" y="5054847"/>
            <a:ext cx="2311731" cy="1088571"/>
          </a:xfrm>
          <a:prstGeom prst="rect">
            <a:avLst/>
          </a:prstGeom>
        </p:spPr>
      </p:pic>
      <p:sp>
        <p:nvSpPr>
          <p:cNvPr id="4" name="フリーフォーム 3"/>
          <p:cNvSpPr/>
          <p:nvPr/>
        </p:nvSpPr>
        <p:spPr>
          <a:xfrm>
            <a:off x="1470663" y="3333993"/>
            <a:ext cx="1167740" cy="676893"/>
          </a:xfrm>
          <a:custGeom>
            <a:avLst/>
            <a:gdLst>
              <a:gd name="connsiteX0" fmla="*/ 0 w 1167740"/>
              <a:gd name="connsiteY0" fmla="*/ 332509 h 676893"/>
              <a:gd name="connsiteX1" fmla="*/ 585850 w 1167740"/>
              <a:gd name="connsiteY1" fmla="*/ 0 h 676893"/>
              <a:gd name="connsiteX2" fmla="*/ 1167740 w 1167740"/>
              <a:gd name="connsiteY2" fmla="*/ 340426 h 676893"/>
              <a:gd name="connsiteX3" fmla="*/ 585850 w 1167740"/>
              <a:gd name="connsiteY3" fmla="*/ 676893 h 676893"/>
              <a:gd name="connsiteX4" fmla="*/ 0 w 1167740"/>
              <a:gd name="connsiteY4" fmla="*/ 332509 h 6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40" h="676893">
                <a:moveTo>
                  <a:pt x="0" y="332509"/>
                </a:moveTo>
                <a:lnTo>
                  <a:pt x="585850" y="0"/>
                </a:lnTo>
                <a:lnTo>
                  <a:pt x="1167740" y="340426"/>
                </a:lnTo>
                <a:lnTo>
                  <a:pt x="585850" y="676893"/>
                </a:lnTo>
                <a:lnTo>
                  <a:pt x="0" y="332509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056189" y="4486710"/>
                <a:ext cx="658981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acc>
                      <m:accPr>
                        <m:chr m:val="̅"/>
                        <m:ctrlPr>
                          <a:rPr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US" altLang="ja-JP" sz="1400" b="1" dirty="0">
                    <a:solidFill>
                      <a:schemeClr val="tx1"/>
                    </a:solidFill>
                  </a:rPr>
                  <a:t>]</a:t>
                </a:r>
                <a:endParaRPr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89" y="4486710"/>
                <a:ext cx="658981" cy="308226"/>
              </a:xfrm>
              <a:prstGeom prst="rect">
                <a:avLst/>
              </a:prstGeom>
              <a:blipFill rotWithShape="0">
                <a:blip r:embed="rId5"/>
                <a:stretch>
                  <a:fillRect t="-3922" r="-24074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369992" y="3994517"/>
                <a:ext cx="631443" cy="30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/>
                  <a:t>[</a:t>
                </a:r>
                <a14:m>
                  <m:oMath xmlns:m="http://schemas.openxmlformats.org/officeDocument/2006/math">
                    <m:r>
                      <a:rPr lang="en-US" altLang="ja-JP" sz="1400" b="1" i="1" smtClean="0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US" altLang="ja-JP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  <m:r>
                      <a:rPr lang="en-US" altLang="ja-JP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1400" b="1" dirty="0"/>
                  <a:t>]</a:t>
                </a:r>
                <a:endParaRPr lang="ja-JP" altLang="en-US" sz="1400" b="1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2" y="3994517"/>
                <a:ext cx="631443" cy="308226"/>
              </a:xfrm>
              <a:prstGeom prst="rect">
                <a:avLst/>
              </a:prstGeom>
              <a:blipFill rotWithShape="0">
                <a:blip r:embed="rId6"/>
                <a:stretch>
                  <a:fillRect l="-2913" t="-1961" r="-8738" b="-19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612"/>
          <p:cNvSpPr>
            <a:spLocks noChangeArrowheads="1"/>
          </p:cNvSpPr>
          <p:nvPr/>
        </p:nvSpPr>
        <p:spPr bwMode="auto">
          <a:xfrm>
            <a:off x="1657670" y="5580236"/>
            <a:ext cx="730392" cy="27699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Ag(111)</a:t>
            </a:r>
            <a:endParaRPr lang="ja-JP" altLang="en-US" sz="1200" b="1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Rectangle 612"/>
          <p:cNvSpPr>
            <a:spLocks noChangeArrowheads="1"/>
          </p:cNvSpPr>
          <p:nvPr/>
        </p:nvSpPr>
        <p:spPr bwMode="auto">
          <a:xfrm>
            <a:off x="1853589" y="4908128"/>
            <a:ext cx="338554" cy="276999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Bi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663438" y="4261576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 flipV="1">
            <a:off x="863018" y="4459576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402729" y="5182278"/>
            <a:ext cx="0" cy="288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12"/>
          <p:cNvSpPr>
            <a:spLocks noChangeArrowheads="1"/>
          </p:cNvSpPr>
          <p:nvPr/>
        </p:nvSpPr>
        <p:spPr bwMode="auto">
          <a:xfrm>
            <a:off x="3462868" y="5105781"/>
            <a:ext cx="93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2.48 Å</a:t>
            </a:r>
            <a:endParaRPr lang="ja-JP" altLang="en-US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rot="1800000" flipV="1">
            <a:off x="2899814" y="3661076"/>
            <a:ext cx="0" cy="396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12"/>
          <p:cNvSpPr>
            <a:spLocks noChangeArrowheads="1"/>
          </p:cNvSpPr>
          <p:nvPr/>
        </p:nvSpPr>
        <p:spPr bwMode="auto">
          <a:xfrm>
            <a:off x="2932888" y="3679766"/>
            <a:ext cx="17780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3.34 Å (fixed)</a:t>
            </a:r>
            <a:endParaRPr lang="ja-JP" altLang="en-US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16569"/>
              </p:ext>
            </p:extLst>
          </p:nvPr>
        </p:nvGraphicFramePr>
        <p:xfrm>
          <a:off x="524658" y="1129697"/>
          <a:ext cx="879032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1" lang="en-US" altLang="ja-JP" sz="1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Bi-Ag1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(Å)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1" lang="en-US" altLang="ja-JP" sz="1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Ag1a-Ag2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1" lang="en-US" altLang="ja-JP" sz="1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Ag1b-Ag2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1" lang="en-US" altLang="ja-JP" sz="1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(K)</a:t>
                      </a:r>
                      <a:endParaRPr kumimoji="1" lang="ja-JP" altLang="en-US" sz="1800" b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18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1" lang="en-US" altLang="ja-JP" sz="1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Ag1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(K)</a:t>
                      </a:r>
                      <a:endParaRPr kumimoji="1" lang="ja-JP" altLang="en-US" sz="1800" b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study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3" name="直線矢印コネクタ 32"/>
          <p:cNvCxnSpPr/>
          <p:nvPr/>
        </p:nvCxnSpPr>
        <p:spPr>
          <a:xfrm flipV="1">
            <a:off x="3402729" y="5459798"/>
            <a:ext cx="0" cy="288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12"/>
          <p:cNvSpPr>
            <a:spLocks noChangeArrowheads="1"/>
          </p:cNvSpPr>
          <p:nvPr/>
        </p:nvSpPr>
        <p:spPr bwMode="auto">
          <a:xfrm>
            <a:off x="3462868" y="5383301"/>
            <a:ext cx="9396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2.31 Å</a:t>
            </a:r>
            <a:endParaRPr lang="ja-JP" altLang="en-US" sz="20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216" y="2862484"/>
            <a:ext cx="3320415" cy="262318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58" y="5454342"/>
            <a:ext cx="3019235" cy="846106"/>
          </a:xfrm>
          <a:prstGeom prst="rect">
            <a:avLst/>
          </a:prstGeom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551615" y="6339107"/>
            <a:ext cx="36051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K. Takahashi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Phys. Rev. B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108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L161407 (2023).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Rectangle 299"/>
          <p:cNvSpPr>
            <a:spLocks noChangeArrowheads="1"/>
          </p:cNvSpPr>
          <p:nvPr/>
        </p:nvSpPr>
        <p:spPr bwMode="auto">
          <a:xfrm>
            <a:off x="3935988" y="1997804"/>
            <a:ext cx="5572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Ag(111)-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√</a:t>
            </a:r>
            <a:r>
              <a:rPr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3×</a:t>
            </a:r>
            <a:r>
              <a:rPr lang="ja-JP" altLang="en-US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√</a:t>
            </a:r>
            <a:r>
              <a:rPr lang="en-US" altLang="ja-JP" sz="16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3-Bi: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l-GR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77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K, </a:t>
            </a:r>
            <a:r>
              <a:rPr lang="el-GR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Ag1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r">
              <a:spcBef>
                <a:spcPct val="0"/>
              </a:spcBef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I.M. McLeod </a:t>
            </a:r>
            <a:r>
              <a:rPr lang="en-US" altLang="ja-JP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fr-FR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Surf. Sci. </a:t>
            </a:r>
            <a:r>
              <a:rPr lang="fr-FR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604</a:t>
            </a:r>
            <a:r>
              <a:rPr lang="fr-FR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, 1395 (2010).</a:t>
            </a:r>
            <a:endParaRPr lang="en-US" altLang="ja-JP" sz="12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Rectangle 612"/>
          <p:cNvSpPr>
            <a:spLocks noChangeArrowheads="1"/>
          </p:cNvSpPr>
          <p:nvPr/>
        </p:nvSpPr>
        <p:spPr bwMode="auto">
          <a:xfrm>
            <a:off x="3216336" y="5881599"/>
            <a:ext cx="1558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15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135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1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(Ag bulk: 2.36 Å)</a:t>
            </a:r>
            <a:endParaRPr lang="ja-JP" altLang="en-US" sz="14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25/35</a:t>
            </a:r>
          </a:p>
        </p:txBody>
      </p:sp>
    </p:spTree>
    <p:extLst>
      <p:ext uri="{BB962C8B-B14F-4D97-AF65-F5344CB8AC3E}">
        <p14:creationId xmlns:p14="http://schemas.microsoft.com/office/powerpoint/2010/main" val="83952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6100" y="2967335"/>
            <a:ext cx="8515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b="1" i="1" dirty="0">
                <a:latin typeface="Arial" charset="0"/>
                <a:ea typeface="ＭＳ ゴシック" pitchFamily="49" charset="-128"/>
                <a:cs typeface="Arial" charset="0"/>
              </a:rPr>
              <a:t>Intercalated graphene</a:t>
            </a:r>
          </a:p>
        </p:txBody>
      </p:sp>
      <p:sp>
        <p:nvSpPr>
          <p:cNvPr id="10" name="正方形/長方形 1"/>
          <p:cNvSpPr>
            <a:spLocks noChangeArrowheads="1"/>
          </p:cNvSpPr>
          <p:nvPr/>
        </p:nvSpPr>
        <p:spPr bwMode="auto">
          <a:xfrm>
            <a:off x="1320801" y="3501008"/>
            <a:ext cx="7427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de-DE" altLang="ja-JP" sz="18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Y. Fukaya, S. Entani, and S. Sakai, Phys. Rev. B </a:t>
            </a:r>
            <a:r>
              <a:rPr lang="de-DE" altLang="ja-JP" sz="1800" b="1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108</a:t>
            </a:r>
            <a:r>
              <a:rPr lang="de-DE" altLang="ja-JP" sz="18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, 155422 (2023).</a:t>
            </a:r>
            <a:endParaRPr lang="en-US" altLang="ja-JP" sz="1800" dirty="0">
              <a:latin typeface="Times New Roman" pitchFamily="18" charset="0"/>
              <a:ea typeface="ＭＳ ゴシック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38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5"/>
          <p:cNvSpPr txBox="1">
            <a:spLocks noChangeArrowheads="1"/>
          </p:cNvSpPr>
          <p:nvPr/>
        </p:nvSpPr>
        <p:spPr bwMode="auto">
          <a:xfrm>
            <a:off x="1497013" y="211221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Single-layer graphene on substrate</a:t>
            </a:r>
            <a:endParaRPr lang="ja-JP" altLang="en-US" b="1" dirty="0">
              <a:latin typeface="+mn-ea"/>
              <a:ea typeface="+mn-ea"/>
              <a:cs typeface="Arial" charset="0"/>
            </a:endParaRPr>
          </a:p>
        </p:txBody>
      </p:sp>
      <p:pic>
        <p:nvPicPr>
          <p:cNvPr id="240" name="Picture 1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6200" y="1555729"/>
            <a:ext cx="3367651" cy="161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915" y="4423929"/>
            <a:ext cx="2226910" cy="19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301974" y="6423326"/>
            <a:ext cx="2963862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M. I. Katsnelson, Mater. Today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20 (2007).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Rectangle 612"/>
          <p:cNvSpPr>
            <a:spLocks noChangeArrowheads="1"/>
          </p:cNvSpPr>
          <p:nvPr/>
        </p:nvSpPr>
        <p:spPr bwMode="auto">
          <a:xfrm>
            <a:off x="1386006" y="4155074"/>
            <a:ext cx="2569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Band structure (ideal)</a:t>
            </a:r>
            <a:endParaRPr lang="ja-JP" altLang="en-US" sz="1800" b="1" dirty="0">
              <a:latin typeface="Arial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81" y="1461530"/>
            <a:ext cx="4011968" cy="151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612"/>
          <p:cNvSpPr>
            <a:spLocks noChangeArrowheads="1"/>
          </p:cNvSpPr>
          <p:nvPr/>
        </p:nvSpPr>
        <p:spPr bwMode="auto">
          <a:xfrm>
            <a:off x="358875" y="2932070"/>
            <a:ext cx="4850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1400" b="1" dirty="0">
                <a:latin typeface="Arial" pitchFamily="34" charset="0"/>
              </a:rPr>
              <a:t>Extremely high carrier mobility (~100,000 cm</a:t>
            </a:r>
            <a:r>
              <a:rPr lang="en-US" altLang="ja-JP" sz="1400" b="1" baseline="30000" dirty="0">
                <a:latin typeface="Arial" pitchFamily="34" charset="0"/>
              </a:rPr>
              <a:t>2</a:t>
            </a:r>
            <a:r>
              <a:rPr lang="en-US" altLang="ja-JP" sz="1400" b="1" dirty="0">
                <a:latin typeface="Arial" pitchFamily="34" charset="0"/>
              </a:rPr>
              <a:t>/Vs)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200" b="1" dirty="0">
                <a:latin typeface="Arial" pitchFamily="34" charset="0"/>
              </a:rPr>
              <a:t>　　　　　　　</a:t>
            </a:r>
            <a:endParaRPr lang="en-US" altLang="ja-JP" sz="1200" b="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1400" b="1" dirty="0">
                <a:latin typeface="Arial" pitchFamily="34" charset="0"/>
              </a:rPr>
              <a:t>Many other promising features (high thermal conductivity, robust mechanical property…)</a:t>
            </a:r>
            <a:endParaRPr lang="ja-JP" altLang="en-US" sz="1400" b="1" dirty="0">
              <a:latin typeface="Arial" pitchFamily="34" charset="0"/>
            </a:endParaRPr>
          </a:p>
        </p:txBody>
      </p:sp>
      <p:sp>
        <p:nvSpPr>
          <p:cNvPr id="24" name="Rectangle 612"/>
          <p:cNvSpPr>
            <a:spLocks noChangeArrowheads="1"/>
          </p:cNvSpPr>
          <p:nvPr/>
        </p:nvSpPr>
        <p:spPr bwMode="auto">
          <a:xfrm>
            <a:off x="4966887" y="1711516"/>
            <a:ext cx="6062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6000" b="1" dirty="0">
                <a:solidFill>
                  <a:srgbClr val="FF0000"/>
                </a:solidFill>
                <a:latin typeface="Arial" pitchFamily="34" charset="0"/>
              </a:rPr>
              <a:t>≠</a:t>
            </a:r>
            <a:endParaRPr lang="ja-JP" altLang="en-US" sz="6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5" name="Rectangle 612"/>
          <p:cNvSpPr>
            <a:spLocks noChangeArrowheads="1"/>
          </p:cNvSpPr>
          <p:nvPr/>
        </p:nvSpPr>
        <p:spPr bwMode="auto">
          <a:xfrm>
            <a:off x="1087896" y="1095996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(freestanding) graphene</a:t>
            </a:r>
            <a:endParaRPr lang="ja-JP" altLang="en-US" sz="1400" b="1" dirty="0">
              <a:latin typeface="+mn-ea"/>
              <a:ea typeface="+mn-ea"/>
            </a:endParaRPr>
          </a:p>
        </p:txBody>
      </p:sp>
      <p:sp>
        <p:nvSpPr>
          <p:cNvPr id="26" name="Rectangle 612"/>
          <p:cNvSpPr>
            <a:spLocks noChangeArrowheads="1"/>
          </p:cNvSpPr>
          <p:nvPr/>
        </p:nvSpPr>
        <p:spPr bwMode="auto">
          <a:xfrm>
            <a:off x="3994972" y="4914115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Dirac cone</a:t>
            </a:r>
            <a:endParaRPr lang="ja-JP" altLang="en-US" sz="1400" b="1" dirty="0">
              <a:latin typeface="+mn-ea"/>
              <a:ea typeface="+mn-ea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852380" y="5227054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H="1">
            <a:off x="3345047" y="5187595"/>
            <a:ext cx="515183" cy="2032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31" y="3809565"/>
            <a:ext cx="3706387" cy="269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4725" y="6441204"/>
            <a:ext cx="39068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G. Giovannetti et al.</a:t>
            </a:r>
            <a:r>
              <a:rPr lang="en-US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Phys. Rev. Lett. </a:t>
            </a:r>
            <a:r>
              <a:rPr lang="en-US" altLang="ja-JP" sz="105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101</a:t>
            </a:r>
            <a:r>
              <a:rPr lang="en-US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026803 (2008).</a:t>
            </a:r>
            <a:endParaRPr lang="ja-JP" altLang="en-US" sz="105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2" name="Rectangle 612"/>
          <p:cNvSpPr>
            <a:spLocks noChangeArrowheads="1"/>
          </p:cNvSpPr>
          <p:nvPr/>
        </p:nvSpPr>
        <p:spPr bwMode="auto">
          <a:xfrm>
            <a:off x="6369579" y="3505324"/>
            <a:ext cx="2749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Band structure (theory)</a:t>
            </a:r>
            <a:endParaRPr lang="ja-JP" altLang="en-US" sz="1800" b="1" dirty="0">
              <a:latin typeface="Arial" pitchFamily="34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5407825" y="4622666"/>
            <a:ext cx="1566672" cy="3987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5407825" y="4500153"/>
            <a:ext cx="3188141" cy="6552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7022873" y="4389099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8582376" y="4168297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>
            <a:off x="2395015" y="3916275"/>
            <a:ext cx="57150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下矢印 42"/>
          <p:cNvSpPr/>
          <p:nvPr/>
        </p:nvSpPr>
        <p:spPr>
          <a:xfrm>
            <a:off x="7458565" y="3249546"/>
            <a:ext cx="57150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Rectangle 612"/>
          <p:cNvSpPr>
            <a:spLocks noChangeArrowheads="1"/>
          </p:cNvSpPr>
          <p:nvPr/>
        </p:nvSpPr>
        <p:spPr bwMode="auto">
          <a:xfrm>
            <a:off x="7243468" y="5757785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  <a:latin typeface="Arial" pitchFamily="34" charset="0"/>
              </a:rPr>
              <a:t>Missing</a:t>
            </a:r>
            <a:endParaRPr lang="ja-JP" altLang="en-US" sz="1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7" name="Rectangle 612"/>
          <p:cNvSpPr>
            <a:spLocks noChangeArrowheads="1"/>
          </p:cNvSpPr>
          <p:nvPr/>
        </p:nvSpPr>
        <p:spPr bwMode="auto">
          <a:xfrm>
            <a:off x="5893635" y="1098399"/>
            <a:ext cx="3339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graphene on metal substrate</a:t>
            </a:r>
            <a:endParaRPr lang="ja-JP" altLang="en-US" sz="1400" b="1" dirty="0">
              <a:latin typeface="+mn-ea"/>
              <a:ea typeface="+mn-ea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27/35</a:t>
            </a:r>
          </a:p>
        </p:txBody>
      </p:sp>
    </p:spTree>
    <p:extLst>
      <p:ext uri="{BB962C8B-B14F-4D97-AF65-F5344CB8AC3E}">
        <p14:creationId xmlns:p14="http://schemas.microsoft.com/office/powerpoint/2010/main" val="144777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1472800" y="1600085"/>
            <a:ext cx="3310218" cy="1364258"/>
          </a:xfrm>
          <a:prstGeom prst="ellipse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472799" y="3483862"/>
            <a:ext cx="3310218" cy="719020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sp>
        <p:nvSpPr>
          <p:cNvPr id="5124" name="Text Box 25"/>
          <p:cNvSpPr txBox="1">
            <a:spLocks noChangeArrowheads="1"/>
          </p:cNvSpPr>
          <p:nvPr/>
        </p:nvSpPr>
        <p:spPr bwMode="auto">
          <a:xfrm>
            <a:off x="1497013" y="211221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Graphene-substrate spacing</a:t>
            </a:r>
            <a:endParaRPr lang="ja-JP" altLang="en-US" sz="2000" b="1" dirty="0">
              <a:solidFill>
                <a:srgbClr val="0D0D0D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609910" y="5070230"/>
            <a:ext cx="36431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G. Giovannetti et al., Phys. Rev. Lett. </a:t>
            </a:r>
            <a:r>
              <a:rPr lang="nb-NO" altLang="ja-JP" sz="105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101</a:t>
            </a: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026803 (2008).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M. Vanin et al., Phys. Rev. B </a:t>
            </a:r>
            <a:r>
              <a:rPr lang="nb-NO" altLang="ja-JP" sz="105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81</a:t>
            </a: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081408(R) (2010).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C. Gong et al., J. Appl. Phys. </a:t>
            </a:r>
            <a:r>
              <a:rPr lang="nb-NO" altLang="ja-JP" sz="105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108</a:t>
            </a: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123711 (2010).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I. Hamada, M. Otani, Phys. Rev. B </a:t>
            </a:r>
            <a:r>
              <a:rPr lang="nb-NO" altLang="ja-JP" sz="105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82</a:t>
            </a: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153412 (2010).</a:t>
            </a:r>
          </a:p>
        </p:txBody>
      </p:sp>
      <p:pic>
        <p:nvPicPr>
          <p:cNvPr id="15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3"/>
          <a:stretch/>
        </p:blipFill>
        <p:spPr bwMode="auto">
          <a:xfrm>
            <a:off x="7009346" y="1348417"/>
            <a:ext cx="2732356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99"/>
          <p:cNvSpPr>
            <a:spLocks noChangeArrowheads="1"/>
          </p:cNvSpPr>
          <p:nvPr/>
        </p:nvSpPr>
        <p:spPr bwMode="auto">
          <a:xfrm>
            <a:off x="770744" y="5819673"/>
            <a:ext cx="8364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latin typeface="Arial" pitchFamily="34" charset="0"/>
              </a:rPr>
              <a:t>Interlayer distance is crucial to elucidate origin of electronic property of graphene adsorbed on metal substrate</a:t>
            </a:r>
            <a:endParaRPr kumimoji="0" lang="en-US" altLang="ja-JP" sz="1400" b="1" dirty="0">
              <a:latin typeface="Arial" pitchFamily="34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297" y="1631843"/>
            <a:ext cx="22050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コネクタ 23"/>
          <p:cNvCxnSpPr>
            <a:cxnSpLocks noChangeAspect="1"/>
          </p:cNvCxnSpPr>
          <p:nvPr/>
        </p:nvCxnSpPr>
        <p:spPr bwMode="auto">
          <a:xfrm>
            <a:off x="4991734" y="1776306"/>
            <a:ext cx="138113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cxnSpLocks noChangeAspect="1"/>
          </p:cNvCxnSpPr>
          <p:nvPr/>
        </p:nvCxnSpPr>
        <p:spPr bwMode="auto">
          <a:xfrm flipV="1">
            <a:off x="4991734" y="2087456"/>
            <a:ext cx="138113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cxnSpLocks noChangeAspect="1"/>
          </p:cNvCxnSpPr>
          <p:nvPr/>
        </p:nvCxnSpPr>
        <p:spPr bwMode="auto">
          <a:xfrm flipV="1">
            <a:off x="5063172" y="1784243"/>
            <a:ext cx="0" cy="296863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309" y="3346612"/>
            <a:ext cx="2232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線コネクタ 27"/>
          <p:cNvCxnSpPr/>
          <p:nvPr/>
        </p:nvCxnSpPr>
        <p:spPr bwMode="auto">
          <a:xfrm>
            <a:off x="4956809" y="3452974"/>
            <a:ext cx="144462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 bwMode="auto">
          <a:xfrm flipV="1">
            <a:off x="4956809" y="3668874"/>
            <a:ext cx="144462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 bwMode="auto">
          <a:xfrm flipV="1">
            <a:off x="5036184" y="3452974"/>
            <a:ext cx="0" cy="2159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左右矢印 2"/>
          <p:cNvSpPr/>
          <p:nvPr/>
        </p:nvSpPr>
        <p:spPr>
          <a:xfrm>
            <a:off x="7239475" y="1944007"/>
            <a:ext cx="683317" cy="564151"/>
          </a:xfrm>
          <a:prstGeom prst="leftRightArrow">
            <a:avLst>
              <a:gd name="adj1" fmla="val 50000"/>
              <a:gd name="adj2" fmla="val 3207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左右矢印 30"/>
          <p:cNvSpPr/>
          <p:nvPr/>
        </p:nvSpPr>
        <p:spPr>
          <a:xfrm>
            <a:off x="7239866" y="3538184"/>
            <a:ext cx="683317" cy="564151"/>
          </a:xfrm>
          <a:prstGeom prst="leftRightArrow">
            <a:avLst>
              <a:gd name="adj1" fmla="val 50000"/>
              <a:gd name="adj2" fmla="val 32077"/>
            </a:avLst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612"/>
          <p:cNvSpPr>
            <a:spLocks noChangeArrowheads="1"/>
          </p:cNvSpPr>
          <p:nvPr/>
        </p:nvSpPr>
        <p:spPr bwMode="auto">
          <a:xfrm>
            <a:off x="7799101" y="1048944"/>
            <a:ext cx="1826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Band structure</a:t>
            </a:r>
            <a:endParaRPr lang="ja-JP" altLang="en-US" sz="1800" b="1" dirty="0">
              <a:latin typeface="Arial" pitchFamily="34" charset="0"/>
            </a:endParaRPr>
          </a:p>
        </p:txBody>
      </p:sp>
      <p:sp>
        <p:nvSpPr>
          <p:cNvPr id="34" name="Rectangle 612"/>
          <p:cNvSpPr>
            <a:spLocks noChangeArrowheads="1"/>
          </p:cNvSpPr>
          <p:nvPr/>
        </p:nvSpPr>
        <p:spPr bwMode="auto">
          <a:xfrm>
            <a:off x="3530113" y="1064588"/>
            <a:ext cx="250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itchFamily="34" charset="0"/>
              </a:rPr>
              <a:t>Atomic configuration</a:t>
            </a:r>
            <a:endParaRPr lang="ja-JP" altLang="en-US" sz="1800" b="1" dirty="0">
              <a:latin typeface="Arial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717265" y="4816230"/>
            <a:ext cx="20119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G. Giovannetti</a:t>
            </a:r>
            <a:r>
              <a:rPr lang="en-US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PRL (2008).</a:t>
            </a:r>
            <a:endParaRPr lang="ja-JP" altLang="en-US" sz="105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9" name="Rectangle 612"/>
          <p:cNvSpPr>
            <a:spLocks noChangeArrowheads="1"/>
          </p:cNvSpPr>
          <p:nvPr/>
        </p:nvSpPr>
        <p:spPr bwMode="auto">
          <a:xfrm>
            <a:off x="4991734" y="1373035"/>
            <a:ext cx="734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i="1" dirty="0">
                <a:latin typeface="Arial" pitchFamily="34" charset="0"/>
              </a:rPr>
              <a:t>Wide</a:t>
            </a:r>
            <a:endParaRPr lang="ja-JP" altLang="en-US" sz="1800" b="1" i="1" dirty="0">
              <a:latin typeface="Arial" pitchFamily="34" charset="0"/>
            </a:endParaRPr>
          </a:p>
        </p:txBody>
      </p:sp>
      <p:sp>
        <p:nvSpPr>
          <p:cNvPr id="40" name="Rectangle 612"/>
          <p:cNvSpPr>
            <a:spLocks noChangeArrowheads="1"/>
          </p:cNvSpPr>
          <p:nvPr/>
        </p:nvSpPr>
        <p:spPr bwMode="auto">
          <a:xfrm>
            <a:off x="4991734" y="3083642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i="1" dirty="0">
                <a:latin typeface="Arial" pitchFamily="34" charset="0"/>
              </a:rPr>
              <a:t>Narrow</a:t>
            </a:r>
            <a:endParaRPr lang="ja-JP" altLang="en-US" sz="1800" b="1" i="1" dirty="0">
              <a:latin typeface="Arial" pitchFamily="34" charset="0"/>
            </a:endParaRP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28/35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A8E648-1180-79B5-3357-0156B7F58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14" y="1129030"/>
            <a:ext cx="4805172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6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8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D0D0D"/>
                </a:solidFill>
                <a:latin typeface="Arial" charset="0"/>
                <a:ea typeface="ＭＳ ゴシック" pitchFamily="49" charset="-128"/>
                <a:cs typeface="Arial" charset="0"/>
              </a:rPr>
              <a:t>Contents</a:t>
            </a:r>
            <a:endParaRPr lang="ja-JP" altLang="en-US" sz="2800" b="1">
              <a:solidFill>
                <a:srgbClr val="0D0D0D"/>
              </a:solidFill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31958" y="1749339"/>
            <a:ext cx="862815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latin typeface="Arial" charset="0"/>
                <a:ea typeface="ＭＳ ゴシック" pitchFamily="49" charset="-128"/>
                <a:cs typeface="Arial" charset="0"/>
              </a:rPr>
              <a:t>1. Introduction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altLang="ja-JP" i="1" dirty="0">
                <a:latin typeface="Arial" charset="0"/>
                <a:ea typeface="ＭＳ ゴシック" pitchFamily="49" charset="-128"/>
                <a:cs typeface="Arial" charset="0"/>
              </a:rPr>
              <a:t>A brief background of 2D materials</a:t>
            </a:r>
          </a:p>
          <a:p>
            <a:pPr>
              <a:defRPr/>
            </a:pPr>
            <a:endParaRPr lang="en-US" altLang="ja-JP" dirty="0">
              <a:latin typeface="Arial" charset="0"/>
              <a:ea typeface="ＭＳ ゴシック" pitchFamily="49" charset="-128"/>
              <a:cs typeface="Arial" charset="0"/>
            </a:endParaRPr>
          </a:p>
          <a:p>
            <a:pPr>
              <a:defRPr/>
            </a:pPr>
            <a:r>
              <a:rPr lang="en-US" altLang="ja-JP" b="1" dirty="0">
                <a:latin typeface="Arial" charset="0"/>
                <a:ea typeface="ＭＳ ゴシック" pitchFamily="49" charset="-128"/>
                <a:cs typeface="Arial" charset="0"/>
              </a:rPr>
              <a:t>2. Method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altLang="ja-JP" i="1" dirty="0">
                <a:latin typeface="Arial" charset="0"/>
                <a:ea typeface="ＭＳ ゴシック" pitchFamily="49" charset="-128"/>
                <a:cs typeface="Arial" charset="0"/>
              </a:rPr>
              <a:t>Surface sensitivity of total-reflection high-energy positron diffraction (TRHEPD)</a:t>
            </a:r>
          </a:p>
          <a:p>
            <a:pPr>
              <a:defRPr/>
            </a:pPr>
            <a:endParaRPr lang="en-US" altLang="ja-JP" dirty="0">
              <a:latin typeface="Arial" charset="0"/>
              <a:ea typeface="ＭＳ ゴシック" pitchFamily="49" charset="-128"/>
              <a:cs typeface="Arial" charset="0"/>
            </a:endParaRPr>
          </a:p>
          <a:p>
            <a:pPr>
              <a:defRPr/>
            </a:pPr>
            <a:r>
              <a:rPr lang="en-US" altLang="ja-JP" b="1" dirty="0">
                <a:latin typeface="Arial" charset="0"/>
                <a:ea typeface="ＭＳ ゴシック" pitchFamily="49" charset="-128"/>
                <a:cs typeface="Arial" charset="0"/>
              </a:rPr>
              <a:t>3. Topics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altLang="ja-JP" i="1" dirty="0">
                <a:latin typeface="Arial" charset="0"/>
                <a:ea typeface="ＭＳ ゴシック" pitchFamily="49" charset="-128"/>
                <a:cs typeface="Arial" charset="0"/>
              </a:rPr>
              <a:t>Structure determination of 2D materials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altLang="ja-JP" sz="1600" dirty="0" err="1">
                <a:latin typeface="Arial" charset="0"/>
                <a:ea typeface="ＭＳ ゴシック" pitchFamily="49" charset="-128"/>
                <a:cs typeface="Arial" charset="0"/>
              </a:rPr>
              <a:t>Bismuthene</a:t>
            </a:r>
            <a:r>
              <a:rPr lang="en-US" altLang="ja-JP" sz="1600" dirty="0">
                <a:latin typeface="Arial" charset="0"/>
                <a:ea typeface="ＭＳ ゴシック" pitchFamily="49" charset="-128"/>
                <a:cs typeface="Arial" charset="0"/>
              </a:rPr>
              <a:t> (Bi counterpart of graphene)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altLang="ja-JP" sz="1600" dirty="0">
                <a:latin typeface="Arial" charset="0"/>
                <a:ea typeface="ＭＳ ゴシック" pitchFamily="49" charset="-128"/>
                <a:cs typeface="Arial" charset="0"/>
              </a:rPr>
              <a:t>Intercalated graphene</a:t>
            </a:r>
          </a:p>
          <a:p>
            <a:pPr marL="800100" lvl="1" indent="-342900">
              <a:defRPr/>
            </a:pPr>
            <a:r>
              <a:rPr lang="en-US" altLang="ja-JP" dirty="0">
                <a:latin typeface="Arial" charset="0"/>
                <a:ea typeface="ＭＳ ゴシック" pitchFamily="49" charset="-128"/>
                <a:cs typeface="Arial" charset="0"/>
              </a:rPr>
              <a:t>	</a:t>
            </a:r>
          </a:p>
          <a:p>
            <a:pPr>
              <a:defRPr/>
            </a:pPr>
            <a:r>
              <a:rPr lang="en-US" altLang="ja-JP" b="1" dirty="0">
                <a:latin typeface="Arial" charset="0"/>
                <a:ea typeface="ＭＳ ゴシック" pitchFamily="49" charset="-128"/>
                <a:cs typeface="Arial" charset="0"/>
              </a:rPr>
              <a:t>4. Summary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ea typeface="Osaka" pitchFamily="-107" charset="-128"/>
              </a:rPr>
              <a:t>2/35</a:t>
            </a:r>
          </a:p>
        </p:txBody>
      </p:sp>
    </p:spTree>
    <p:extLst>
      <p:ext uri="{BB962C8B-B14F-4D97-AF65-F5344CB8AC3E}">
        <p14:creationId xmlns:p14="http://schemas.microsoft.com/office/powerpoint/2010/main" val="3829345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1497013" y="224869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Intercalation between Gr and substrate</a:t>
            </a:r>
            <a:endParaRPr lang="ja-JP" altLang="en-US" sz="2000" b="1" dirty="0">
              <a:solidFill>
                <a:srgbClr val="0D0D0D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6" name="正方形/長方形 84"/>
          <p:cNvSpPr>
            <a:spLocks noChangeArrowheads="1"/>
          </p:cNvSpPr>
          <p:nvPr/>
        </p:nvSpPr>
        <p:spPr bwMode="auto">
          <a:xfrm>
            <a:off x="191066" y="1216032"/>
            <a:ext cx="6558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Insertion of Au atoms between graphene and Ni (intercalation)</a:t>
            </a:r>
            <a:endParaRPr lang="en-US" altLang="ja-JP" sz="14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65301" y="2030349"/>
            <a:ext cx="3127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D0D0D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Dirac cone appears</a:t>
            </a:r>
            <a:endParaRPr lang="en-US" altLang="ja-JP" sz="14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下矢印 17"/>
          <p:cNvSpPr/>
          <p:nvPr/>
        </p:nvSpPr>
        <p:spPr bwMode="auto">
          <a:xfrm>
            <a:off x="3136901" y="1658280"/>
            <a:ext cx="6191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Text Box 340"/>
          <p:cNvSpPr txBox="1">
            <a:spLocks noChangeArrowheads="1"/>
          </p:cNvSpPr>
          <p:nvPr/>
        </p:nvSpPr>
        <p:spPr bwMode="auto">
          <a:xfrm>
            <a:off x="1247300" y="2438217"/>
            <a:ext cx="4403725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However, interface structure is unknown</a:t>
            </a:r>
            <a:endParaRPr lang="ja-JP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752" y="1861806"/>
            <a:ext cx="22050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328"/>
          <p:cNvSpPr>
            <a:spLocks noChangeArrowheads="1"/>
          </p:cNvSpPr>
          <p:nvPr/>
        </p:nvSpPr>
        <p:spPr bwMode="auto">
          <a:xfrm>
            <a:off x="7689809" y="2108878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25" name="Oval 328"/>
          <p:cNvSpPr>
            <a:spLocks noChangeArrowheads="1"/>
          </p:cNvSpPr>
          <p:nvPr/>
        </p:nvSpPr>
        <p:spPr bwMode="auto">
          <a:xfrm>
            <a:off x="7424728" y="1737981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26" name="Oval 328"/>
          <p:cNvSpPr>
            <a:spLocks noChangeArrowheads="1"/>
          </p:cNvSpPr>
          <p:nvPr/>
        </p:nvSpPr>
        <p:spPr bwMode="auto">
          <a:xfrm>
            <a:off x="8339356" y="2097013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27" name="Oval 328"/>
          <p:cNvSpPr>
            <a:spLocks noChangeArrowheads="1"/>
          </p:cNvSpPr>
          <p:nvPr/>
        </p:nvSpPr>
        <p:spPr bwMode="auto">
          <a:xfrm>
            <a:off x="7256675" y="2100011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28" name="Oval 328"/>
          <p:cNvSpPr>
            <a:spLocks noChangeArrowheads="1"/>
          </p:cNvSpPr>
          <p:nvPr/>
        </p:nvSpPr>
        <p:spPr bwMode="auto">
          <a:xfrm>
            <a:off x="8030694" y="1709406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29" name="Oval 328"/>
          <p:cNvSpPr>
            <a:spLocks noChangeArrowheads="1"/>
          </p:cNvSpPr>
          <p:nvPr/>
        </p:nvSpPr>
        <p:spPr bwMode="auto">
          <a:xfrm>
            <a:off x="6953014" y="1709406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2" name="フリーフォーム 1"/>
          <p:cNvSpPr/>
          <p:nvPr/>
        </p:nvSpPr>
        <p:spPr>
          <a:xfrm>
            <a:off x="7074839" y="1861806"/>
            <a:ext cx="258036" cy="273970"/>
          </a:xfrm>
          <a:custGeom>
            <a:avLst/>
            <a:gdLst>
              <a:gd name="connsiteX0" fmla="*/ 0 w 194464"/>
              <a:gd name="connsiteY0" fmla="*/ 0 h 269458"/>
              <a:gd name="connsiteX1" fmla="*/ 58057 w 194464"/>
              <a:gd name="connsiteY1" fmla="*/ 101600 h 269458"/>
              <a:gd name="connsiteX2" fmla="*/ 163286 w 194464"/>
              <a:gd name="connsiteY2" fmla="*/ 188686 h 269458"/>
              <a:gd name="connsiteX3" fmla="*/ 192314 w 194464"/>
              <a:gd name="connsiteY3" fmla="*/ 264886 h 269458"/>
              <a:gd name="connsiteX4" fmla="*/ 192314 w 194464"/>
              <a:gd name="connsiteY4" fmla="*/ 261257 h 269458"/>
              <a:gd name="connsiteX5" fmla="*/ 192314 w 194464"/>
              <a:gd name="connsiteY5" fmla="*/ 261257 h 269458"/>
              <a:gd name="connsiteX6" fmla="*/ 192314 w 194464"/>
              <a:gd name="connsiteY6" fmla="*/ 261257 h 269458"/>
              <a:gd name="connsiteX0" fmla="*/ 0 w 195539"/>
              <a:gd name="connsiteY0" fmla="*/ 0 h 273970"/>
              <a:gd name="connsiteX1" fmla="*/ 58057 w 195539"/>
              <a:gd name="connsiteY1" fmla="*/ 101600 h 273970"/>
              <a:gd name="connsiteX2" fmla="*/ 148771 w 195539"/>
              <a:gd name="connsiteY2" fmla="*/ 127001 h 273970"/>
              <a:gd name="connsiteX3" fmla="*/ 192314 w 195539"/>
              <a:gd name="connsiteY3" fmla="*/ 264886 h 273970"/>
              <a:gd name="connsiteX4" fmla="*/ 192314 w 195539"/>
              <a:gd name="connsiteY4" fmla="*/ 261257 h 273970"/>
              <a:gd name="connsiteX5" fmla="*/ 192314 w 195539"/>
              <a:gd name="connsiteY5" fmla="*/ 261257 h 273970"/>
              <a:gd name="connsiteX6" fmla="*/ 192314 w 195539"/>
              <a:gd name="connsiteY6" fmla="*/ 261257 h 273970"/>
              <a:gd name="connsiteX0" fmla="*/ 0 w 195539"/>
              <a:gd name="connsiteY0" fmla="*/ 0 h 273970"/>
              <a:gd name="connsiteX1" fmla="*/ 61685 w 195539"/>
              <a:gd name="connsiteY1" fmla="*/ 79829 h 273970"/>
              <a:gd name="connsiteX2" fmla="*/ 148771 w 195539"/>
              <a:gd name="connsiteY2" fmla="*/ 127001 h 273970"/>
              <a:gd name="connsiteX3" fmla="*/ 192314 w 195539"/>
              <a:gd name="connsiteY3" fmla="*/ 264886 h 273970"/>
              <a:gd name="connsiteX4" fmla="*/ 192314 w 195539"/>
              <a:gd name="connsiteY4" fmla="*/ 261257 h 273970"/>
              <a:gd name="connsiteX5" fmla="*/ 192314 w 195539"/>
              <a:gd name="connsiteY5" fmla="*/ 261257 h 273970"/>
              <a:gd name="connsiteX6" fmla="*/ 192314 w 195539"/>
              <a:gd name="connsiteY6" fmla="*/ 261257 h 27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39" h="273970">
                <a:moveTo>
                  <a:pt x="0" y="0"/>
                </a:moveTo>
                <a:cubicBezTo>
                  <a:pt x="15421" y="35076"/>
                  <a:pt x="36890" y="58662"/>
                  <a:pt x="61685" y="79829"/>
                </a:cubicBezTo>
                <a:cubicBezTo>
                  <a:pt x="86480" y="100996"/>
                  <a:pt x="127000" y="96158"/>
                  <a:pt x="148771" y="127001"/>
                </a:cubicBezTo>
                <a:cubicBezTo>
                  <a:pt x="170542" y="157844"/>
                  <a:pt x="185057" y="242510"/>
                  <a:pt x="192314" y="264886"/>
                </a:cubicBezTo>
                <a:cubicBezTo>
                  <a:pt x="199571" y="287262"/>
                  <a:pt x="192314" y="261257"/>
                  <a:pt x="192314" y="261257"/>
                </a:cubicBezTo>
                <a:lnTo>
                  <a:pt x="192314" y="261257"/>
                </a:lnTo>
                <a:lnTo>
                  <a:pt x="192314" y="261257"/>
                </a:ln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7507973" y="1877221"/>
            <a:ext cx="258036" cy="273970"/>
          </a:xfrm>
          <a:custGeom>
            <a:avLst/>
            <a:gdLst>
              <a:gd name="connsiteX0" fmla="*/ 0 w 194464"/>
              <a:gd name="connsiteY0" fmla="*/ 0 h 269458"/>
              <a:gd name="connsiteX1" fmla="*/ 58057 w 194464"/>
              <a:gd name="connsiteY1" fmla="*/ 101600 h 269458"/>
              <a:gd name="connsiteX2" fmla="*/ 163286 w 194464"/>
              <a:gd name="connsiteY2" fmla="*/ 188686 h 269458"/>
              <a:gd name="connsiteX3" fmla="*/ 192314 w 194464"/>
              <a:gd name="connsiteY3" fmla="*/ 264886 h 269458"/>
              <a:gd name="connsiteX4" fmla="*/ 192314 w 194464"/>
              <a:gd name="connsiteY4" fmla="*/ 261257 h 269458"/>
              <a:gd name="connsiteX5" fmla="*/ 192314 w 194464"/>
              <a:gd name="connsiteY5" fmla="*/ 261257 h 269458"/>
              <a:gd name="connsiteX6" fmla="*/ 192314 w 194464"/>
              <a:gd name="connsiteY6" fmla="*/ 261257 h 269458"/>
              <a:gd name="connsiteX0" fmla="*/ 0 w 195539"/>
              <a:gd name="connsiteY0" fmla="*/ 0 h 273970"/>
              <a:gd name="connsiteX1" fmla="*/ 58057 w 195539"/>
              <a:gd name="connsiteY1" fmla="*/ 101600 h 273970"/>
              <a:gd name="connsiteX2" fmla="*/ 148771 w 195539"/>
              <a:gd name="connsiteY2" fmla="*/ 127001 h 273970"/>
              <a:gd name="connsiteX3" fmla="*/ 192314 w 195539"/>
              <a:gd name="connsiteY3" fmla="*/ 264886 h 273970"/>
              <a:gd name="connsiteX4" fmla="*/ 192314 w 195539"/>
              <a:gd name="connsiteY4" fmla="*/ 261257 h 273970"/>
              <a:gd name="connsiteX5" fmla="*/ 192314 w 195539"/>
              <a:gd name="connsiteY5" fmla="*/ 261257 h 273970"/>
              <a:gd name="connsiteX6" fmla="*/ 192314 w 195539"/>
              <a:gd name="connsiteY6" fmla="*/ 261257 h 273970"/>
              <a:gd name="connsiteX0" fmla="*/ 0 w 195539"/>
              <a:gd name="connsiteY0" fmla="*/ 0 h 273970"/>
              <a:gd name="connsiteX1" fmla="*/ 61685 w 195539"/>
              <a:gd name="connsiteY1" fmla="*/ 79829 h 273970"/>
              <a:gd name="connsiteX2" fmla="*/ 148771 w 195539"/>
              <a:gd name="connsiteY2" fmla="*/ 127001 h 273970"/>
              <a:gd name="connsiteX3" fmla="*/ 192314 w 195539"/>
              <a:gd name="connsiteY3" fmla="*/ 264886 h 273970"/>
              <a:gd name="connsiteX4" fmla="*/ 192314 w 195539"/>
              <a:gd name="connsiteY4" fmla="*/ 261257 h 273970"/>
              <a:gd name="connsiteX5" fmla="*/ 192314 w 195539"/>
              <a:gd name="connsiteY5" fmla="*/ 261257 h 273970"/>
              <a:gd name="connsiteX6" fmla="*/ 192314 w 195539"/>
              <a:gd name="connsiteY6" fmla="*/ 261257 h 27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39" h="273970">
                <a:moveTo>
                  <a:pt x="0" y="0"/>
                </a:moveTo>
                <a:cubicBezTo>
                  <a:pt x="15421" y="35076"/>
                  <a:pt x="36890" y="58662"/>
                  <a:pt x="61685" y="79829"/>
                </a:cubicBezTo>
                <a:cubicBezTo>
                  <a:pt x="86480" y="100996"/>
                  <a:pt x="127000" y="96158"/>
                  <a:pt x="148771" y="127001"/>
                </a:cubicBezTo>
                <a:cubicBezTo>
                  <a:pt x="170542" y="157844"/>
                  <a:pt x="185057" y="242510"/>
                  <a:pt x="192314" y="264886"/>
                </a:cubicBezTo>
                <a:cubicBezTo>
                  <a:pt x="199571" y="287262"/>
                  <a:pt x="192314" y="261257"/>
                  <a:pt x="192314" y="261257"/>
                </a:cubicBezTo>
                <a:lnTo>
                  <a:pt x="192314" y="261257"/>
                </a:lnTo>
                <a:lnTo>
                  <a:pt x="192314" y="261257"/>
                </a:ln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>
            <a:off x="8151614" y="1840840"/>
            <a:ext cx="258036" cy="273970"/>
          </a:xfrm>
          <a:custGeom>
            <a:avLst/>
            <a:gdLst>
              <a:gd name="connsiteX0" fmla="*/ 0 w 194464"/>
              <a:gd name="connsiteY0" fmla="*/ 0 h 269458"/>
              <a:gd name="connsiteX1" fmla="*/ 58057 w 194464"/>
              <a:gd name="connsiteY1" fmla="*/ 101600 h 269458"/>
              <a:gd name="connsiteX2" fmla="*/ 163286 w 194464"/>
              <a:gd name="connsiteY2" fmla="*/ 188686 h 269458"/>
              <a:gd name="connsiteX3" fmla="*/ 192314 w 194464"/>
              <a:gd name="connsiteY3" fmla="*/ 264886 h 269458"/>
              <a:gd name="connsiteX4" fmla="*/ 192314 w 194464"/>
              <a:gd name="connsiteY4" fmla="*/ 261257 h 269458"/>
              <a:gd name="connsiteX5" fmla="*/ 192314 w 194464"/>
              <a:gd name="connsiteY5" fmla="*/ 261257 h 269458"/>
              <a:gd name="connsiteX6" fmla="*/ 192314 w 194464"/>
              <a:gd name="connsiteY6" fmla="*/ 261257 h 269458"/>
              <a:gd name="connsiteX0" fmla="*/ 0 w 195539"/>
              <a:gd name="connsiteY0" fmla="*/ 0 h 273970"/>
              <a:gd name="connsiteX1" fmla="*/ 58057 w 195539"/>
              <a:gd name="connsiteY1" fmla="*/ 101600 h 273970"/>
              <a:gd name="connsiteX2" fmla="*/ 148771 w 195539"/>
              <a:gd name="connsiteY2" fmla="*/ 127001 h 273970"/>
              <a:gd name="connsiteX3" fmla="*/ 192314 w 195539"/>
              <a:gd name="connsiteY3" fmla="*/ 264886 h 273970"/>
              <a:gd name="connsiteX4" fmla="*/ 192314 w 195539"/>
              <a:gd name="connsiteY4" fmla="*/ 261257 h 273970"/>
              <a:gd name="connsiteX5" fmla="*/ 192314 w 195539"/>
              <a:gd name="connsiteY5" fmla="*/ 261257 h 273970"/>
              <a:gd name="connsiteX6" fmla="*/ 192314 w 195539"/>
              <a:gd name="connsiteY6" fmla="*/ 261257 h 273970"/>
              <a:gd name="connsiteX0" fmla="*/ 0 w 195539"/>
              <a:gd name="connsiteY0" fmla="*/ 0 h 273970"/>
              <a:gd name="connsiteX1" fmla="*/ 61685 w 195539"/>
              <a:gd name="connsiteY1" fmla="*/ 79829 h 273970"/>
              <a:gd name="connsiteX2" fmla="*/ 148771 w 195539"/>
              <a:gd name="connsiteY2" fmla="*/ 127001 h 273970"/>
              <a:gd name="connsiteX3" fmla="*/ 192314 w 195539"/>
              <a:gd name="connsiteY3" fmla="*/ 264886 h 273970"/>
              <a:gd name="connsiteX4" fmla="*/ 192314 w 195539"/>
              <a:gd name="connsiteY4" fmla="*/ 261257 h 273970"/>
              <a:gd name="connsiteX5" fmla="*/ 192314 w 195539"/>
              <a:gd name="connsiteY5" fmla="*/ 261257 h 273970"/>
              <a:gd name="connsiteX6" fmla="*/ 192314 w 195539"/>
              <a:gd name="connsiteY6" fmla="*/ 261257 h 27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39" h="273970">
                <a:moveTo>
                  <a:pt x="0" y="0"/>
                </a:moveTo>
                <a:cubicBezTo>
                  <a:pt x="15421" y="35076"/>
                  <a:pt x="36890" y="58662"/>
                  <a:pt x="61685" y="79829"/>
                </a:cubicBezTo>
                <a:cubicBezTo>
                  <a:pt x="86480" y="100996"/>
                  <a:pt x="127000" y="96158"/>
                  <a:pt x="148771" y="127001"/>
                </a:cubicBezTo>
                <a:cubicBezTo>
                  <a:pt x="170542" y="157844"/>
                  <a:pt x="185057" y="242510"/>
                  <a:pt x="192314" y="264886"/>
                </a:cubicBezTo>
                <a:cubicBezTo>
                  <a:pt x="199571" y="287262"/>
                  <a:pt x="192314" y="261257"/>
                  <a:pt x="192314" y="261257"/>
                </a:cubicBezTo>
                <a:lnTo>
                  <a:pt x="192314" y="261257"/>
                </a:lnTo>
                <a:lnTo>
                  <a:pt x="192314" y="261257"/>
                </a:ln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689809" y="2423926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Ni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8908040" y="179873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Gr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6447748" y="1538641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810" y="3258699"/>
            <a:ext cx="2611865" cy="2578163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07" y="3092179"/>
            <a:ext cx="3453293" cy="2857898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>
          <a:xfrm>
            <a:off x="4644712" y="3493072"/>
            <a:ext cx="1381315" cy="25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4441766" y="3456074"/>
            <a:ext cx="193963" cy="197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067629" y="3449387"/>
            <a:ext cx="193963" cy="197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077191" y="3336440"/>
            <a:ext cx="2053525" cy="202417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Rectangle 299"/>
          <p:cNvSpPr>
            <a:spLocks noChangeArrowheads="1"/>
          </p:cNvSpPr>
          <p:nvPr/>
        </p:nvSpPr>
        <p:spPr bwMode="auto">
          <a:xfrm>
            <a:off x="944110" y="6107377"/>
            <a:ext cx="8446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latin typeface="Arial" pitchFamily="34" charset="0"/>
              </a:rPr>
              <a:t>Interface structure between graphene and Co substrate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latin typeface="Arial" pitchFamily="34" charset="0"/>
              </a:rPr>
              <a:t>for Ag or Au intercalation was investigated using TRHEPD</a:t>
            </a:r>
            <a:endParaRPr kumimoji="0" lang="en-US" altLang="ja-JP" sz="1400" b="1" dirty="0">
              <a:latin typeface="Arial" pitchFamily="34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3940175" y="5756987"/>
            <a:ext cx="4841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20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A. Varykhalov et al., Phys. Rev. Lett. </a:t>
            </a:r>
            <a:r>
              <a:rPr lang="nb-NO" altLang="ja-JP" sz="1200" b="1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101</a:t>
            </a:r>
            <a:r>
              <a:rPr lang="nb-NO" altLang="ja-JP" sz="120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, 157601 (2008).</a:t>
            </a:r>
            <a:endParaRPr lang="ja-JP" altLang="en-US" sz="120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29/35</a:t>
            </a:r>
          </a:p>
        </p:txBody>
      </p:sp>
    </p:spTree>
    <p:extLst>
      <p:ext uri="{BB962C8B-B14F-4D97-AF65-F5344CB8AC3E}">
        <p14:creationId xmlns:p14="http://schemas.microsoft.com/office/powerpoint/2010/main" val="2068719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25"/>
          <p:cNvSpPr txBox="1">
            <a:spLocks noChangeArrowheads="1"/>
          </p:cNvSpPr>
          <p:nvPr/>
        </p:nvSpPr>
        <p:spPr bwMode="auto">
          <a:xfrm>
            <a:off x="1497013" y="224869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Change in structure by intercalation</a:t>
            </a:r>
            <a:endParaRPr lang="ja-JP" altLang="en-US" sz="2000" b="1" dirty="0">
              <a:solidFill>
                <a:srgbClr val="0D0D0D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2413" y="1161800"/>
            <a:ext cx="4457700" cy="56279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5535613" y="1161800"/>
            <a:ext cx="4194175" cy="5627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57" name="正方形/長方形 25"/>
          <p:cNvSpPr>
            <a:spLocks noChangeArrowheads="1"/>
          </p:cNvSpPr>
          <p:nvPr/>
        </p:nvSpPr>
        <p:spPr bwMode="auto">
          <a:xfrm>
            <a:off x="4674240" y="5387874"/>
            <a:ext cx="92685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pristine</a:t>
            </a:r>
            <a:endParaRPr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458" name="正方形/長方形 25"/>
          <p:cNvSpPr>
            <a:spLocks noChangeArrowheads="1"/>
          </p:cNvSpPr>
          <p:nvPr/>
        </p:nvSpPr>
        <p:spPr bwMode="auto">
          <a:xfrm>
            <a:off x="4434327" y="4101029"/>
            <a:ext cx="144943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as-deposited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(room temp.)</a:t>
            </a:r>
            <a:endParaRPr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459" name="正方形/長方形 25"/>
          <p:cNvSpPr>
            <a:spLocks noChangeArrowheads="1"/>
          </p:cNvSpPr>
          <p:nvPr/>
        </p:nvSpPr>
        <p:spPr bwMode="auto">
          <a:xfrm>
            <a:off x="4517775" y="2589988"/>
            <a:ext cx="120065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annealing at ~400ºC</a:t>
            </a:r>
            <a:endParaRPr lang="ja-JP" altLang="en-US" sz="18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9" name="図 7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573" y="2363687"/>
            <a:ext cx="1302189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573" y="5132287"/>
            <a:ext cx="1302189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9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574" y="3970237"/>
            <a:ext cx="1302189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326"/>
          <p:cNvSpPr>
            <a:spLocks noChangeArrowheads="1"/>
          </p:cNvSpPr>
          <p:nvPr/>
        </p:nvSpPr>
        <p:spPr bwMode="auto">
          <a:xfrm>
            <a:off x="5772150" y="37416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3" name="Oval 327"/>
          <p:cNvSpPr>
            <a:spLocks noChangeArrowheads="1"/>
          </p:cNvSpPr>
          <p:nvPr/>
        </p:nvSpPr>
        <p:spPr bwMode="auto">
          <a:xfrm>
            <a:off x="6340475" y="3765449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4" name="Oval 332"/>
          <p:cNvSpPr>
            <a:spLocks noChangeArrowheads="1"/>
          </p:cNvSpPr>
          <p:nvPr/>
        </p:nvSpPr>
        <p:spPr bwMode="auto">
          <a:xfrm>
            <a:off x="6877050" y="3847999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5" name="Oval 324"/>
          <p:cNvSpPr>
            <a:spLocks noChangeArrowheads="1"/>
          </p:cNvSpPr>
          <p:nvPr/>
        </p:nvSpPr>
        <p:spPr bwMode="auto">
          <a:xfrm>
            <a:off x="6565900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6" name="Oval 326"/>
          <p:cNvSpPr>
            <a:spLocks noChangeArrowheads="1"/>
          </p:cNvSpPr>
          <p:nvPr/>
        </p:nvSpPr>
        <p:spPr bwMode="auto">
          <a:xfrm>
            <a:off x="6062663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7" name="Oval 327"/>
          <p:cNvSpPr>
            <a:spLocks noChangeArrowheads="1"/>
          </p:cNvSpPr>
          <p:nvPr/>
        </p:nvSpPr>
        <p:spPr bwMode="auto">
          <a:xfrm>
            <a:off x="59245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8" name="Oval 330"/>
          <p:cNvSpPr>
            <a:spLocks noChangeArrowheads="1"/>
          </p:cNvSpPr>
          <p:nvPr/>
        </p:nvSpPr>
        <p:spPr bwMode="auto">
          <a:xfrm>
            <a:off x="62293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80" name="Oval 331"/>
          <p:cNvSpPr>
            <a:spLocks noChangeArrowheads="1"/>
          </p:cNvSpPr>
          <p:nvPr/>
        </p:nvSpPr>
        <p:spPr bwMode="auto">
          <a:xfrm>
            <a:off x="64198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81" name="Oval 332"/>
          <p:cNvSpPr>
            <a:spLocks noChangeArrowheads="1"/>
          </p:cNvSpPr>
          <p:nvPr/>
        </p:nvSpPr>
        <p:spPr bwMode="auto">
          <a:xfrm>
            <a:off x="6729413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82" name="下矢印 81"/>
          <p:cNvSpPr/>
          <p:nvPr/>
        </p:nvSpPr>
        <p:spPr bwMode="auto">
          <a:xfrm rot="10800000">
            <a:off x="6129338" y="4744937"/>
            <a:ext cx="6191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" name="下矢印 82"/>
          <p:cNvSpPr/>
          <p:nvPr/>
        </p:nvSpPr>
        <p:spPr bwMode="auto">
          <a:xfrm rot="10800000">
            <a:off x="6129338" y="3251099"/>
            <a:ext cx="6191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Rectangle 612"/>
          <p:cNvSpPr>
            <a:spLocks noChangeArrowheads="1"/>
          </p:cNvSpPr>
          <p:nvPr/>
        </p:nvSpPr>
        <p:spPr bwMode="auto">
          <a:xfrm>
            <a:off x="5935375" y="2679569"/>
            <a:ext cx="10118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 </a:t>
            </a:r>
            <a:r>
              <a:rPr lang="en-US" altLang="ja-JP" sz="11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 ML)</a:t>
            </a:r>
            <a:endParaRPr lang="ja-JP" altLang="en-US" sz="11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5" name="Rectangle 612"/>
          <p:cNvSpPr>
            <a:spLocks noChangeArrowheads="1"/>
          </p:cNvSpPr>
          <p:nvPr/>
        </p:nvSpPr>
        <p:spPr bwMode="auto">
          <a:xfrm>
            <a:off x="6589713" y="3460649"/>
            <a:ext cx="527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</a:t>
            </a:r>
            <a:endParaRPr lang="ja-JP" altLang="en-US" sz="2000" b="1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6" name="Rectangle 612"/>
          <p:cNvSpPr>
            <a:spLocks noChangeArrowheads="1"/>
          </p:cNvSpPr>
          <p:nvPr/>
        </p:nvSpPr>
        <p:spPr bwMode="auto">
          <a:xfrm>
            <a:off x="6176963" y="5381524"/>
            <a:ext cx="528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7" name="Rectangle 612"/>
          <p:cNvSpPr>
            <a:spLocks noChangeArrowheads="1"/>
          </p:cNvSpPr>
          <p:nvPr/>
        </p:nvSpPr>
        <p:spPr bwMode="auto">
          <a:xfrm>
            <a:off x="6176963" y="4227412"/>
            <a:ext cx="528637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88" name="図 8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38" y="2376387"/>
            <a:ext cx="1302189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9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37" y="5133874"/>
            <a:ext cx="130218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9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38" y="3970237"/>
            <a:ext cx="1302189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Oval 326"/>
          <p:cNvSpPr>
            <a:spLocks noChangeArrowheads="1"/>
          </p:cNvSpPr>
          <p:nvPr/>
        </p:nvSpPr>
        <p:spPr bwMode="auto">
          <a:xfrm>
            <a:off x="3208338" y="37416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2" name="Oval 327"/>
          <p:cNvSpPr>
            <a:spLocks noChangeArrowheads="1"/>
          </p:cNvSpPr>
          <p:nvPr/>
        </p:nvSpPr>
        <p:spPr bwMode="auto">
          <a:xfrm>
            <a:off x="3776663" y="3765449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3" name="Oval 332"/>
          <p:cNvSpPr>
            <a:spLocks noChangeArrowheads="1"/>
          </p:cNvSpPr>
          <p:nvPr/>
        </p:nvSpPr>
        <p:spPr bwMode="auto">
          <a:xfrm>
            <a:off x="4311650" y="3847999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4" name="Oval 324"/>
          <p:cNvSpPr>
            <a:spLocks noChangeArrowheads="1"/>
          </p:cNvSpPr>
          <p:nvPr/>
        </p:nvSpPr>
        <p:spPr bwMode="auto">
          <a:xfrm>
            <a:off x="4002088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5" name="Oval 326"/>
          <p:cNvSpPr>
            <a:spLocks noChangeArrowheads="1"/>
          </p:cNvSpPr>
          <p:nvPr/>
        </p:nvSpPr>
        <p:spPr bwMode="auto">
          <a:xfrm>
            <a:off x="3497263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6" name="Oval 327"/>
          <p:cNvSpPr>
            <a:spLocks noChangeArrowheads="1"/>
          </p:cNvSpPr>
          <p:nvPr/>
        </p:nvSpPr>
        <p:spPr bwMode="auto">
          <a:xfrm>
            <a:off x="3360738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7" name="Oval 330"/>
          <p:cNvSpPr>
            <a:spLocks noChangeArrowheads="1"/>
          </p:cNvSpPr>
          <p:nvPr/>
        </p:nvSpPr>
        <p:spPr bwMode="auto">
          <a:xfrm>
            <a:off x="3665538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8" name="Oval 331"/>
          <p:cNvSpPr>
            <a:spLocks noChangeArrowheads="1"/>
          </p:cNvSpPr>
          <p:nvPr/>
        </p:nvSpPr>
        <p:spPr bwMode="auto">
          <a:xfrm>
            <a:off x="38544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9" name="Oval 332"/>
          <p:cNvSpPr>
            <a:spLocks noChangeArrowheads="1"/>
          </p:cNvSpPr>
          <p:nvPr/>
        </p:nvSpPr>
        <p:spPr bwMode="auto">
          <a:xfrm>
            <a:off x="416560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100" name="下矢印 99"/>
          <p:cNvSpPr/>
          <p:nvPr/>
        </p:nvSpPr>
        <p:spPr bwMode="auto">
          <a:xfrm rot="10800000">
            <a:off x="3525838" y="3233637"/>
            <a:ext cx="6191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下矢印 100"/>
          <p:cNvSpPr/>
          <p:nvPr/>
        </p:nvSpPr>
        <p:spPr bwMode="auto">
          <a:xfrm rot="10800000">
            <a:off x="3508375" y="4746524"/>
            <a:ext cx="6191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Rectangle 612"/>
          <p:cNvSpPr>
            <a:spLocks noChangeArrowheads="1"/>
          </p:cNvSpPr>
          <p:nvPr/>
        </p:nvSpPr>
        <p:spPr bwMode="auto">
          <a:xfrm>
            <a:off x="3337431" y="2682744"/>
            <a:ext cx="10118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 </a:t>
            </a:r>
            <a:r>
              <a:rPr lang="en-US" altLang="ja-JP" sz="11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 ML)</a:t>
            </a:r>
            <a:endParaRPr lang="ja-JP" altLang="en-US" sz="11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3" name="Rectangle 612"/>
          <p:cNvSpPr>
            <a:spLocks noChangeArrowheads="1"/>
          </p:cNvSpPr>
          <p:nvPr/>
        </p:nvSpPr>
        <p:spPr bwMode="auto">
          <a:xfrm>
            <a:off x="4016375" y="3443187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</a:t>
            </a:r>
            <a:endParaRPr lang="ja-JP" altLang="en-US" sz="20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4" name="Rectangle 612"/>
          <p:cNvSpPr>
            <a:spLocks noChangeArrowheads="1"/>
          </p:cNvSpPr>
          <p:nvPr/>
        </p:nvSpPr>
        <p:spPr bwMode="auto">
          <a:xfrm>
            <a:off x="3560763" y="5400574"/>
            <a:ext cx="528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5" name="Rectangle 612"/>
          <p:cNvSpPr>
            <a:spLocks noChangeArrowheads="1"/>
          </p:cNvSpPr>
          <p:nvPr/>
        </p:nvSpPr>
        <p:spPr bwMode="auto">
          <a:xfrm>
            <a:off x="3592513" y="4227412"/>
            <a:ext cx="527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6" name="正方形/長方形 25"/>
          <p:cNvSpPr>
            <a:spLocks noChangeArrowheads="1"/>
          </p:cNvSpPr>
          <p:nvPr/>
        </p:nvSpPr>
        <p:spPr bwMode="auto">
          <a:xfrm rot="16200000">
            <a:off x="1645730" y="3807320"/>
            <a:ext cx="2414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annealing at ~700ºC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7" name="フリーフォーム 106"/>
          <p:cNvSpPr/>
          <p:nvPr/>
        </p:nvSpPr>
        <p:spPr>
          <a:xfrm>
            <a:off x="3022450" y="3082823"/>
            <a:ext cx="152301" cy="2245043"/>
          </a:xfrm>
          <a:custGeom>
            <a:avLst/>
            <a:gdLst>
              <a:gd name="connsiteX0" fmla="*/ 137250 w 191841"/>
              <a:gd name="connsiteY0" fmla="*/ 0 h 2729552"/>
              <a:gd name="connsiteX1" fmla="*/ 772 w 191841"/>
              <a:gd name="connsiteY1" fmla="*/ 1364776 h 2729552"/>
              <a:gd name="connsiteX2" fmla="*/ 191841 w 191841"/>
              <a:gd name="connsiteY2" fmla="*/ 2729552 h 2729552"/>
              <a:gd name="connsiteX0" fmla="*/ 212979 w 212980"/>
              <a:gd name="connsiteY0" fmla="*/ 0 h 2714317"/>
              <a:gd name="connsiteX1" fmla="*/ 399 w 212980"/>
              <a:gd name="connsiteY1" fmla="*/ 1349541 h 2714317"/>
              <a:gd name="connsiteX2" fmla="*/ 191468 w 212980"/>
              <a:gd name="connsiteY2" fmla="*/ 2714317 h 2714317"/>
              <a:gd name="connsiteX0" fmla="*/ 213139 w 213139"/>
              <a:gd name="connsiteY0" fmla="*/ 0 h 2714317"/>
              <a:gd name="connsiteX1" fmla="*/ 559 w 213139"/>
              <a:gd name="connsiteY1" fmla="*/ 1349541 h 2714317"/>
              <a:gd name="connsiteX2" fmla="*/ 191628 w 213139"/>
              <a:gd name="connsiteY2" fmla="*/ 2714317 h 2714317"/>
              <a:gd name="connsiteX0" fmla="*/ 213139 w 213139"/>
              <a:gd name="connsiteY0" fmla="*/ 0 h 2714317"/>
              <a:gd name="connsiteX1" fmla="*/ 559 w 213139"/>
              <a:gd name="connsiteY1" fmla="*/ 1440949 h 2714317"/>
              <a:gd name="connsiteX2" fmla="*/ 191628 w 213139"/>
              <a:gd name="connsiteY2" fmla="*/ 2714317 h 2714317"/>
              <a:gd name="connsiteX0" fmla="*/ 213139 w 213139"/>
              <a:gd name="connsiteY0" fmla="*/ 0 h 2714317"/>
              <a:gd name="connsiteX1" fmla="*/ 559 w 213139"/>
              <a:gd name="connsiteY1" fmla="*/ 1440949 h 2714317"/>
              <a:gd name="connsiteX2" fmla="*/ 191628 w 213139"/>
              <a:gd name="connsiteY2" fmla="*/ 2714317 h 2714317"/>
              <a:gd name="connsiteX0" fmla="*/ 304210 w 304210"/>
              <a:gd name="connsiteY0" fmla="*/ 0 h 2714317"/>
              <a:gd name="connsiteX1" fmla="*/ 307 w 304210"/>
              <a:gd name="connsiteY1" fmla="*/ 1425715 h 2714317"/>
              <a:gd name="connsiteX2" fmla="*/ 282699 w 304210"/>
              <a:gd name="connsiteY2" fmla="*/ 2714317 h 2714317"/>
              <a:gd name="connsiteX0" fmla="*/ 304212 w 304212"/>
              <a:gd name="connsiteY0" fmla="*/ 0 h 2714317"/>
              <a:gd name="connsiteX1" fmla="*/ 309 w 304212"/>
              <a:gd name="connsiteY1" fmla="*/ 1425715 h 2714317"/>
              <a:gd name="connsiteX2" fmla="*/ 282701 w 304212"/>
              <a:gd name="connsiteY2" fmla="*/ 2714317 h 271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212" h="2714317">
                <a:moveTo>
                  <a:pt x="304212" y="0"/>
                </a:moveTo>
                <a:cubicBezTo>
                  <a:pt x="185762" y="424456"/>
                  <a:pt x="-8790" y="970790"/>
                  <a:pt x="309" y="1425715"/>
                </a:cubicBezTo>
                <a:cubicBezTo>
                  <a:pt x="9408" y="1880640"/>
                  <a:pt x="-51812" y="2259391"/>
                  <a:pt x="282701" y="271431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70"/>
          <p:cNvSpPr>
            <a:spLocks noChangeArrowheads="1"/>
          </p:cNvSpPr>
          <p:nvPr/>
        </p:nvSpPr>
        <p:spPr bwMode="auto">
          <a:xfrm>
            <a:off x="1497012" y="966075"/>
            <a:ext cx="220345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 intercalation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正方形/長方形 75"/>
          <p:cNvSpPr>
            <a:spLocks noChangeArrowheads="1"/>
          </p:cNvSpPr>
          <p:nvPr/>
        </p:nvSpPr>
        <p:spPr bwMode="auto">
          <a:xfrm>
            <a:off x="6648449" y="969491"/>
            <a:ext cx="2133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 intercalation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791A337-2A25-2E15-54A8-36E86DD439BD}"/>
              </a:ext>
            </a:extLst>
          </p:cNvPr>
          <p:cNvCxnSpPr/>
          <p:nvPr/>
        </p:nvCxnSpPr>
        <p:spPr bwMode="auto">
          <a:xfrm>
            <a:off x="1831095" y="2402845"/>
            <a:ext cx="0" cy="1764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BE8EFA7-7B08-69F8-7F9D-832A65C4F7AF}"/>
              </a:ext>
            </a:extLst>
          </p:cNvPr>
          <p:cNvCxnSpPr/>
          <p:nvPr/>
        </p:nvCxnSpPr>
        <p:spPr bwMode="auto">
          <a:xfrm>
            <a:off x="1911203" y="4270442"/>
            <a:ext cx="0" cy="1584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91EE6554-F1EE-9B24-72AC-0A8FCF7D701D}"/>
              </a:ext>
            </a:extLst>
          </p:cNvPr>
          <p:cNvCxnSpPr/>
          <p:nvPr/>
        </p:nvCxnSpPr>
        <p:spPr bwMode="auto">
          <a:xfrm>
            <a:off x="1911203" y="1740054"/>
            <a:ext cx="0" cy="540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BF2C99D8-A481-F658-C454-8FD743ED4ABC}"/>
              </a:ext>
            </a:extLst>
          </p:cNvPr>
          <p:cNvCxnSpPr/>
          <p:nvPr/>
        </p:nvCxnSpPr>
        <p:spPr bwMode="auto">
          <a:xfrm>
            <a:off x="2362426" y="4528601"/>
            <a:ext cx="0" cy="1548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36EF4201-B425-C2A1-CCD7-3F760A17CECA}"/>
              </a:ext>
            </a:extLst>
          </p:cNvPr>
          <p:cNvCxnSpPr/>
          <p:nvPr/>
        </p:nvCxnSpPr>
        <p:spPr bwMode="auto">
          <a:xfrm>
            <a:off x="2141395" y="2660757"/>
            <a:ext cx="0" cy="1692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04E266A3-F36D-1F9E-D5A7-656FA252E1BB}"/>
              </a:ext>
            </a:extLst>
          </p:cNvPr>
          <p:cNvCxnSpPr/>
          <p:nvPr/>
        </p:nvCxnSpPr>
        <p:spPr bwMode="auto">
          <a:xfrm>
            <a:off x="2363033" y="2026689"/>
            <a:ext cx="0" cy="468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94A76E88-3FDC-A2A1-2AED-A9D770F4A062}"/>
              </a:ext>
            </a:extLst>
          </p:cNvPr>
          <p:cNvCxnSpPr/>
          <p:nvPr/>
        </p:nvCxnSpPr>
        <p:spPr>
          <a:xfrm flipV="1">
            <a:off x="2145021" y="2481937"/>
            <a:ext cx="211632" cy="16974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04A8495F-9D9C-8832-04C1-747684299F29}"/>
              </a:ext>
            </a:extLst>
          </p:cNvPr>
          <p:cNvCxnSpPr/>
          <p:nvPr/>
        </p:nvCxnSpPr>
        <p:spPr>
          <a:xfrm>
            <a:off x="2141395" y="4345343"/>
            <a:ext cx="215258" cy="170255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BB26BEA7-3A86-F3D5-03F0-7B8DB9A2F422}"/>
              </a:ext>
            </a:extLst>
          </p:cNvPr>
          <p:cNvCxnSpPr/>
          <p:nvPr/>
        </p:nvCxnSpPr>
        <p:spPr>
          <a:xfrm>
            <a:off x="1819942" y="4162409"/>
            <a:ext cx="90475" cy="99218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4030653D-FCA1-0E9C-EAAC-C3B089E6D6B3}"/>
              </a:ext>
            </a:extLst>
          </p:cNvPr>
          <p:cNvCxnSpPr/>
          <p:nvPr/>
        </p:nvCxnSpPr>
        <p:spPr>
          <a:xfrm flipV="1">
            <a:off x="1832759" y="2283233"/>
            <a:ext cx="82352" cy="104106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CA2304C2-CD47-D6C1-A4E0-67A802B08D13}"/>
              </a:ext>
            </a:extLst>
          </p:cNvPr>
          <p:cNvCxnSpPr/>
          <p:nvPr/>
        </p:nvCxnSpPr>
        <p:spPr bwMode="auto">
          <a:xfrm>
            <a:off x="8628314" y="1802892"/>
            <a:ext cx="0" cy="2772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8513C1FB-980E-1756-07A7-02E2577824FC}"/>
              </a:ext>
            </a:extLst>
          </p:cNvPr>
          <p:cNvCxnSpPr/>
          <p:nvPr/>
        </p:nvCxnSpPr>
        <p:spPr bwMode="auto">
          <a:xfrm>
            <a:off x="8739929" y="4738188"/>
            <a:ext cx="0" cy="1044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A997C3EE-054A-C775-674C-364A7D52CDB3}"/>
              </a:ext>
            </a:extLst>
          </p:cNvPr>
          <p:cNvCxnSpPr/>
          <p:nvPr/>
        </p:nvCxnSpPr>
        <p:spPr bwMode="auto">
          <a:xfrm>
            <a:off x="9175883" y="4922929"/>
            <a:ext cx="0" cy="1152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C61F6699-EAD4-2BC0-FEFB-2D516200BA87}"/>
              </a:ext>
            </a:extLst>
          </p:cNvPr>
          <p:cNvCxnSpPr/>
          <p:nvPr/>
        </p:nvCxnSpPr>
        <p:spPr bwMode="auto">
          <a:xfrm>
            <a:off x="8913490" y="2031492"/>
            <a:ext cx="0" cy="2700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5191C401-AB1C-DEFE-9FDB-5F2498D20036}"/>
              </a:ext>
            </a:extLst>
          </p:cNvPr>
          <p:cNvCxnSpPr/>
          <p:nvPr/>
        </p:nvCxnSpPr>
        <p:spPr>
          <a:xfrm>
            <a:off x="8913490" y="4720561"/>
            <a:ext cx="256921" cy="190255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97BAF66D-6A9C-046F-AD55-61ADDB910969}"/>
              </a:ext>
            </a:extLst>
          </p:cNvPr>
          <p:cNvCxnSpPr/>
          <p:nvPr/>
        </p:nvCxnSpPr>
        <p:spPr>
          <a:xfrm>
            <a:off x="8628314" y="4569783"/>
            <a:ext cx="108763" cy="147227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11660D56-8704-0EA7-DC2F-66DE7EF10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88" y="1216660"/>
            <a:ext cx="2973324" cy="57454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0D7C04B-94AD-B461-E534-069EDAB0F0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9666" y="1229360"/>
            <a:ext cx="2982468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3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5"/>
          <p:cNvSpPr txBox="1">
            <a:spLocks noChangeArrowheads="1"/>
          </p:cNvSpPr>
          <p:nvPr/>
        </p:nvSpPr>
        <p:spPr bwMode="auto">
          <a:xfrm>
            <a:off x="1497013" y="224869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 or Au intercalated interface</a:t>
            </a:r>
            <a:endParaRPr lang="ja-JP" altLang="en-US" sz="2000" b="1" dirty="0">
              <a:solidFill>
                <a:srgbClr val="0D0D0D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8" name="Rectangle 299"/>
          <p:cNvSpPr>
            <a:spLocks noChangeArrowheads="1"/>
          </p:cNvSpPr>
          <p:nvPr/>
        </p:nvSpPr>
        <p:spPr bwMode="auto">
          <a:xfrm>
            <a:off x="4394034" y="1045900"/>
            <a:ext cx="539141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D0D0D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Change of spacing between Gr and metal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9" name="Rectangle 299"/>
          <p:cNvSpPr>
            <a:spLocks noChangeArrowheads="1"/>
          </p:cNvSpPr>
          <p:nvPr/>
        </p:nvSpPr>
        <p:spPr bwMode="auto">
          <a:xfrm>
            <a:off x="801369" y="1136458"/>
            <a:ext cx="3887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Change in intensity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 Ag or Au intercalation</a:t>
            </a:r>
            <a:endParaRPr lang="en-US" altLang="ja-JP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下矢印 46"/>
          <p:cNvSpPr/>
          <p:nvPr/>
        </p:nvSpPr>
        <p:spPr bwMode="auto">
          <a:xfrm>
            <a:off x="7677150" y="4865688"/>
            <a:ext cx="6191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443" name="正方形/長方形 1"/>
          <p:cNvSpPr>
            <a:spLocks noChangeArrowheads="1"/>
          </p:cNvSpPr>
          <p:nvPr/>
        </p:nvSpPr>
        <p:spPr bwMode="auto">
          <a:xfrm>
            <a:off x="2237990" y="6031552"/>
            <a:ext cx="6109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From strong to weak (van der Waals) interaction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by noble metal intercalation</a:t>
            </a:r>
            <a:endParaRPr lang="ja-JP" altLang="en-US" sz="1600" b="1" dirty="0">
              <a:solidFill>
                <a:srgbClr val="FF0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44" name="図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2054225"/>
            <a:ext cx="22764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図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3624263"/>
            <a:ext cx="22923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2130425"/>
            <a:ext cx="2271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Rectangle 612"/>
          <p:cNvSpPr>
            <a:spLocks noChangeArrowheads="1"/>
          </p:cNvSpPr>
          <p:nvPr/>
        </p:nvSpPr>
        <p:spPr bwMode="auto">
          <a:xfrm>
            <a:off x="5391150" y="2465388"/>
            <a:ext cx="5286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8450" name="Picture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3706813"/>
            <a:ext cx="2271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Rectangle 612"/>
          <p:cNvSpPr>
            <a:spLocks noChangeArrowheads="1"/>
          </p:cNvSpPr>
          <p:nvPr/>
        </p:nvSpPr>
        <p:spPr bwMode="auto">
          <a:xfrm>
            <a:off x="5391150" y="4041775"/>
            <a:ext cx="5286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452" name="正方形/長方形 24"/>
          <p:cNvSpPr>
            <a:spLocks noChangeArrowheads="1"/>
          </p:cNvSpPr>
          <p:nvPr/>
        </p:nvSpPr>
        <p:spPr bwMode="auto">
          <a:xfrm>
            <a:off x="7099300" y="3300413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3.32 Å</a:t>
            </a:r>
          </a:p>
        </p:txBody>
      </p:sp>
      <p:cxnSp>
        <p:nvCxnSpPr>
          <p:cNvPr id="56" name="直線コネクタ 55"/>
          <p:cNvCxnSpPr/>
          <p:nvPr/>
        </p:nvCxnSpPr>
        <p:spPr bwMode="auto">
          <a:xfrm>
            <a:off x="7200900" y="2154238"/>
            <a:ext cx="215900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 bwMode="auto">
          <a:xfrm flipV="1">
            <a:off x="7200900" y="2471738"/>
            <a:ext cx="215900" cy="1587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 bwMode="auto">
          <a:xfrm flipV="1">
            <a:off x="7278688" y="2147888"/>
            <a:ext cx="0" cy="32385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正方形/長方形 24"/>
          <p:cNvSpPr>
            <a:spLocks noChangeArrowheads="1"/>
          </p:cNvSpPr>
          <p:nvPr/>
        </p:nvSpPr>
        <p:spPr bwMode="auto">
          <a:xfrm>
            <a:off x="7105650" y="1709738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3.24 Å</a:t>
            </a:r>
          </a:p>
        </p:txBody>
      </p:sp>
      <p:cxnSp>
        <p:nvCxnSpPr>
          <p:cNvPr id="60" name="直線コネクタ 59"/>
          <p:cNvCxnSpPr/>
          <p:nvPr/>
        </p:nvCxnSpPr>
        <p:spPr bwMode="auto">
          <a:xfrm>
            <a:off x="6846888" y="2255838"/>
            <a:ext cx="215900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 bwMode="auto">
          <a:xfrm flipV="1">
            <a:off x="6846888" y="2468563"/>
            <a:ext cx="215900" cy="1587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 bwMode="auto">
          <a:xfrm flipV="1">
            <a:off x="6924675" y="2035175"/>
            <a:ext cx="0" cy="2159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0" name="正方形/長方形 24"/>
          <p:cNvSpPr>
            <a:spLocks noChangeArrowheads="1"/>
          </p:cNvSpPr>
          <p:nvPr/>
        </p:nvSpPr>
        <p:spPr bwMode="auto">
          <a:xfrm>
            <a:off x="6056313" y="1803400"/>
            <a:ext cx="92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2.06 Å</a:t>
            </a:r>
            <a:endParaRPr lang="ja-JP" altLang="en-US" sz="120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8" name="下矢印 67"/>
          <p:cNvSpPr/>
          <p:nvPr/>
        </p:nvSpPr>
        <p:spPr bwMode="auto">
          <a:xfrm rot="16200000">
            <a:off x="6837363" y="4321175"/>
            <a:ext cx="571500" cy="3302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15"/>
          </a:p>
        </p:txBody>
      </p:sp>
      <p:sp>
        <p:nvSpPr>
          <p:cNvPr id="69" name="下矢印 68"/>
          <p:cNvSpPr/>
          <p:nvPr/>
        </p:nvSpPr>
        <p:spPr bwMode="auto">
          <a:xfrm rot="16200000">
            <a:off x="6837363" y="2765425"/>
            <a:ext cx="571500" cy="330200"/>
          </a:xfrm>
          <a:prstGeom prst="down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215"/>
          </a:p>
        </p:txBody>
      </p:sp>
      <p:cxnSp>
        <p:nvCxnSpPr>
          <p:cNvPr id="71" name="直線矢印コネクタ 70"/>
          <p:cNvCxnSpPr/>
          <p:nvPr/>
        </p:nvCxnSpPr>
        <p:spPr bwMode="auto">
          <a:xfrm flipV="1">
            <a:off x="6924675" y="2463800"/>
            <a:ext cx="0" cy="21590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 bwMode="auto">
          <a:xfrm>
            <a:off x="6843713" y="3841750"/>
            <a:ext cx="215900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 bwMode="auto">
          <a:xfrm flipV="1">
            <a:off x="6843713" y="4054475"/>
            <a:ext cx="215900" cy="1588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 bwMode="auto">
          <a:xfrm flipV="1">
            <a:off x="6921500" y="3621088"/>
            <a:ext cx="0" cy="2159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8" name="正方形/長方形 24"/>
          <p:cNvSpPr>
            <a:spLocks noChangeArrowheads="1"/>
          </p:cNvSpPr>
          <p:nvPr/>
        </p:nvSpPr>
        <p:spPr bwMode="auto">
          <a:xfrm>
            <a:off x="6051550" y="3389313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2.06 Å</a:t>
            </a:r>
            <a:endParaRPr lang="ja-JP" altLang="en-US" sz="120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76" name="直線矢印コネクタ 75"/>
          <p:cNvCxnSpPr/>
          <p:nvPr/>
        </p:nvCxnSpPr>
        <p:spPr bwMode="auto">
          <a:xfrm flipV="1">
            <a:off x="6921500" y="4049713"/>
            <a:ext cx="0" cy="21590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 bwMode="auto">
          <a:xfrm>
            <a:off x="7175500" y="3738563"/>
            <a:ext cx="215900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 bwMode="auto">
          <a:xfrm flipV="1">
            <a:off x="7175500" y="4054475"/>
            <a:ext cx="215900" cy="1588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 bwMode="auto">
          <a:xfrm flipV="1">
            <a:off x="7253288" y="3732213"/>
            <a:ext cx="0" cy="32385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968273" y="5324478"/>
            <a:ext cx="1868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D0D0D"/>
                </a:solidFill>
                <a:latin typeface="Arial" pitchFamily="34" charset="0"/>
              </a:rPr>
              <a:t>≈ </a:t>
            </a:r>
            <a:r>
              <a:rPr lang="en-US" altLang="ja-JP" sz="2000" b="1" i="1" dirty="0">
                <a:solidFill>
                  <a:srgbClr val="0D0D0D"/>
                </a:solidFill>
                <a:latin typeface="Arial" pitchFamily="34" charset="0"/>
              </a:rPr>
              <a:t>d</a:t>
            </a:r>
            <a:r>
              <a:rPr lang="en-US" altLang="ja-JP" sz="2000" b="1" dirty="0">
                <a:solidFill>
                  <a:srgbClr val="0D0D0D"/>
                </a:solidFill>
                <a:latin typeface="Arial" pitchFamily="34" charset="0"/>
              </a:rPr>
              <a:t> (graphite)</a:t>
            </a:r>
            <a:endParaRPr lang="en-US" altLang="ja-JP" sz="2000" b="1" dirty="0"/>
          </a:p>
        </p:txBody>
      </p:sp>
      <p:sp>
        <p:nvSpPr>
          <p:cNvPr id="43" name="正方形/長方形 25"/>
          <p:cNvSpPr>
            <a:spLocks noChangeArrowheads="1"/>
          </p:cNvSpPr>
          <p:nvPr/>
        </p:nvSpPr>
        <p:spPr bwMode="auto">
          <a:xfrm>
            <a:off x="8637454" y="5638150"/>
            <a:ext cx="731290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(3.35 Å)</a:t>
            </a:r>
            <a:endParaRPr lang="ja-JP" altLang="en-US" sz="12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6837883" y="5164287"/>
            <a:ext cx="1385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i="1" dirty="0">
                <a:solidFill>
                  <a:srgbClr val="0D0D0D"/>
                </a:solidFill>
                <a:latin typeface="Arial" pitchFamily="34" charset="0"/>
              </a:rPr>
              <a:t>d</a:t>
            </a:r>
            <a:r>
              <a:rPr lang="en-US" altLang="ja-JP" sz="2000" b="1" dirty="0">
                <a:solidFill>
                  <a:srgbClr val="0D0D0D"/>
                </a:solidFill>
                <a:latin typeface="Arial" pitchFamily="34" charset="0"/>
              </a:rPr>
              <a:t> (Gr/Ag)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2000" b="1" i="1" dirty="0">
                <a:solidFill>
                  <a:srgbClr val="0D0D0D"/>
                </a:solidFill>
                <a:latin typeface="Arial" pitchFamily="34" charset="0"/>
              </a:rPr>
              <a:t>d</a:t>
            </a:r>
            <a:r>
              <a:rPr lang="en-US" altLang="ja-JP" sz="2000" b="1" dirty="0">
                <a:solidFill>
                  <a:srgbClr val="0D0D0D"/>
                </a:solidFill>
                <a:latin typeface="Arial" pitchFamily="34" charset="0"/>
              </a:rPr>
              <a:t> (Gr/Au)</a:t>
            </a:r>
            <a:endParaRPr lang="en-US" altLang="ja-JP" sz="2000" b="1" dirty="0"/>
          </a:p>
        </p:txBody>
      </p: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DCDA0EE-32F1-09FA-010E-399A9C50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109" y="5906029"/>
            <a:ext cx="3284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Y. Fukaya </a:t>
            </a:r>
            <a:r>
              <a:rPr lang="en-US" altLang="ja-JP" sz="1200" i="1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et al</a:t>
            </a:r>
            <a:r>
              <a:rPr lang="en-US" altLang="ja-JP" sz="1200" dirty="0">
                <a:latin typeface="Times New Roman" pitchFamily="18" charset="0"/>
                <a:ea typeface="ＭＳ ゴシック" pitchFamily="49" charset="-128"/>
                <a:cs typeface="Times New Roman" pitchFamily="18" charset="0"/>
              </a:rPr>
              <a:t>., Phys. Rev. B 108, 155422 (2023).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FB2B4AD-6879-A2BE-D5DB-3F2E63B1506C}"/>
              </a:ext>
            </a:extLst>
          </p:cNvPr>
          <p:cNvCxnSpPr/>
          <p:nvPr/>
        </p:nvCxnSpPr>
        <p:spPr bwMode="auto">
          <a:xfrm>
            <a:off x="3144419" y="2581035"/>
            <a:ext cx="0" cy="720000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97F6D37C-50CC-2221-7A53-1BD7847FD6E3}"/>
              </a:ext>
            </a:extLst>
          </p:cNvPr>
          <p:cNvCxnSpPr/>
          <p:nvPr/>
        </p:nvCxnSpPr>
        <p:spPr>
          <a:xfrm>
            <a:off x="2958478" y="3300008"/>
            <a:ext cx="180000" cy="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6008A44-FFB3-ED9E-C067-FAC30E436B6B}"/>
              </a:ext>
            </a:extLst>
          </p:cNvPr>
          <p:cNvCxnSpPr/>
          <p:nvPr/>
        </p:nvCxnSpPr>
        <p:spPr bwMode="auto">
          <a:xfrm>
            <a:off x="2957541" y="3318290"/>
            <a:ext cx="0" cy="140400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A010A1E-264E-0563-A5BE-B1AA59E89B55}"/>
              </a:ext>
            </a:extLst>
          </p:cNvPr>
          <p:cNvCxnSpPr/>
          <p:nvPr/>
        </p:nvCxnSpPr>
        <p:spPr bwMode="auto">
          <a:xfrm>
            <a:off x="3942040" y="3257679"/>
            <a:ext cx="0" cy="576000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83D24AC2-B72B-910F-6155-4D4A2001A0EF}"/>
              </a:ext>
            </a:extLst>
          </p:cNvPr>
          <p:cNvCxnSpPr/>
          <p:nvPr/>
        </p:nvCxnSpPr>
        <p:spPr>
          <a:xfrm>
            <a:off x="3491938" y="3837344"/>
            <a:ext cx="432000" cy="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633573D7-DD79-79EF-55FE-FD40346F0AF7}"/>
              </a:ext>
            </a:extLst>
          </p:cNvPr>
          <p:cNvCxnSpPr/>
          <p:nvPr/>
        </p:nvCxnSpPr>
        <p:spPr bwMode="auto">
          <a:xfrm>
            <a:off x="3491001" y="3855626"/>
            <a:ext cx="0" cy="126000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612"/>
          <p:cNvSpPr>
            <a:spLocks noChangeArrowheads="1"/>
          </p:cNvSpPr>
          <p:nvPr/>
        </p:nvSpPr>
        <p:spPr bwMode="auto">
          <a:xfrm>
            <a:off x="7980076" y="4078258"/>
            <a:ext cx="10118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 </a:t>
            </a:r>
            <a:r>
              <a:rPr lang="en-US" altLang="ja-JP" sz="11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 ML)</a:t>
            </a:r>
            <a:endParaRPr lang="ja-JP" altLang="en-US" sz="11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Rectangle 612"/>
          <p:cNvSpPr>
            <a:spLocks noChangeArrowheads="1"/>
          </p:cNvSpPr>
          <p:nvPr/>
        </p:nvSpPr>
        <p:spPr bwMode="auto">
          <a:xfrm>
            <a:off x="7937214" y="2474883"/>
            <a:ext cx="10118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 </a:t>
            </a:r>
            <a:r>
              <a:rPr lang="en-US" altLang="ja-JP" sz="11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 ML)</a:t>
            </a:r>
            <a:endParaRPr lang="ja-JP" altLang="en-US" sz="11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31/35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03A329-121E-79B7-3D9B-8DB108501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92" y="1688338"/>
            <a:ext cx="4509516" cy="45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39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FF36-5358-8670-2FB2-B4549122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>
            <a:extLst>
              <a:ext uri="{FF2B5EF4-FFF2-40B4-BE49-F238E27FC236}">
                <a16:creationId xmlns:a16="http://schemas.microsoft.com/office/drawing/2014/main" id="{7266725A-09E8-8391-B120-3E817F98A471}"/>
              </a:ext>
            </a:extLst>
          </p:cNvPr>
          <p:cNvSpPr/>
          <p:nvPr/>
        </p:nvSpPr>
        <p:spPr>
          <a:xfrm>
            <a:off x="2957513" y="1721793"/>
            <a:ext cx="3921125" cy="1592923"/>
          </a:xfrm>
          <a:prstGeom prst="ellipse">
            <a:avLst/>
          </a:prstGeom>
          <a:solidFill>
            <a:srgbClr val="FF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99C6B51-39F7-5940-FC84-209F13BE7B9A}"/>
              </a:ext>
            </a:extLst>
          </p:cNvPr>
          <p:cNvSpPr/>
          <p:nvPr/>
        </p:nvSpPr>
        <p:spPr>
          <a:xfrm>
            <a:off x="2992438" y="3946379"/>
            <a:ext cx="3921125" cy="860709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D60B447-7B60-D854-444B-1DBCE61B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33" y="4446953"/>
            <a:ext cx="242415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Theory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Giovannetti, Phys. Rev. Lett. (2008).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Vanin, Phys. Rev. B (2010).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Gong, J. Appl. Phys. (2010).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b-NO" altLang="ja-JP" sz="1050" dirty="0">
                <a:latin typeface="Arial" pitchFamily="34" charset="0"/>
                <a:ea typeface="Arial Unicode MS" pitchFamily="50" charset="-128"/>
                <a:cs typeface="Arial" pitchFamily="34" charset="0"/>
              </a:rPr>
              <a:t>Hamada, Phys. Rev. B (2010).</a:t>
            </a:r>
            <a:endParaRPr lang="ja-JP" altLang="en-US" sz="105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61F62302-F5D0-7554-D7FA-B15C5468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211221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Graphene-metal spacing</a:t>
            </a:r>
            <a:endParaRPr lang="ja-JP" altLang="en-US" sz="2000" b="1" dirty="0">
              <a:solidFill>
                <a:srgbClr val="0D0D0D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8DE72A11-A2CE-8455-1117-D12535247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67" y="6416592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32/35</a:t>
            </a: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03747EF5-F0B7-AA3C-68E8-C9A488931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0A71F0-8534-1F17-97D8-9D0917EF8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96" y="1159510"/>
            <a:ext cx="7226808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4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936A-9100-C0BF-5388-B7ED6DF11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25">
            <a:extLst>
              <a:ext uri="{FF2B5EF4-FFF2-40B4-BE49-F238E27FC236}">
                <a16:creationId xmlns:a16="http://schemas.microsoft.com/office/drawing/2014/main" id="{0CA59FDD-8AAB-DAE5-AB99-E96D29D6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224869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Change in structure by intercalation</a:t>
            </a:r>
            <a:endParaRPr lang="ja-JP" altLang="en-US" sz="2000" b="1" dirty="0">
              <a:solidFill>
                <a:srgbClr val="0D0D0D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D70ABA-5CF6-7833-A753-06B1F736E71B}"/>
              </a:ext>
            </a:extLst>
          </p:cNvPr>
          <p:cNvSpPr/>
          <p:nvPr/>
        </p:nvSpPr>
        <p:spPr>
          <a:xfrm>
            <a:off x="252413" y="1161800"/>
            <a:ext cx="4457700" cy="56279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9D9B591-68D6-9C30-ACFD-B29DB0D30531}"/>
              </a:ext>
            </a:extLst>
          </p:cNvPr>
          <p:cNvSpPr/>
          <p:nvPr/>
        </p:nvSpPr>
        <p:spPr>
          <a:xfrm>
            <a:off x="5535613" y="1161800"/>
            <a:ext cx="4194175" cy="5627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457" name="正方形/長方形 25">
            <a:extLst>
              <a:ext uri="{FF2B5EF4-FFF2-40B4-BE49-F238E27FC236}">
                <a16:creationId xmlns:a16="http://schemas.microsoft.com/office/drawing/2014/main" id="{D1BFDF04-3F3D-0144-4B0E-38DCD13B5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4240" y="5387874"/>
            <a:ext cx="92685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pristine</a:t>
            </a:r>
            <a:endParaRPr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458" name="正方形/長方形 25">
            <a:extLst>
              <a:ext uri="{FF2B5EF4-FFF2-40B4-BE49-F238E27FC236}">
                <a16:creationId xmlns:a16="http://schemas.microsoft.com/office/drawing/2014/main" id="{2F9F0D9A-6424-AED5-5EDA-6ACA7ED6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327" y="4101029"/>
            <a:ext cx="144943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as-deposited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(room temp.)</a:t>
            </a:r>
            <a:endParaRPr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459" name="正方形/長方形 25">
            <a:extLst>
              <a:ext uri="{FF2B5EF4-FFF2-40B4-BE49-F238E27FC236}">
                <a16:creationId xmlns:a16="http://schemas.microsoft.com/office/drawing/2014/main" id="{21B406B3-B031-25B7-8C6F-AC1A97EA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775" y="2589988"/>
            <a:ext cx="120065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annealing at ~400ºC</a:t>
            </a:r>
            <a:endParaRPr lang="ja-JP" altLang="en-US" sz="18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9" name="図 74">
            <a:extLst>
              <a:ext uri="{FF2B5EF4-FFF2-40B4-BE49-F238E27FC236}">
                <a16:creationId xmlns:a16="http://schemas.microsoft.com/office/drawing/2014/main" id="{B958A45A-5F86-5D70-3990-2BEAB6C423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573" y="2363687"/>
            <a:ext cx="1302189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9">
            <a:extLst>
              <a:ext uri="{FF2B5EF4-FFF2-40B4-BE49-F238E27FC236}">
                <a16:creationId xmlns:a16="http://schemas.microsoft.com/office/drawing/2014/main" id="{CD4E816C-0C39-57E7-33BB-A42672C89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573" y="5132287"/>
            <a:ext cx="1302189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9">
            <a:extLst>
              <a:ext uri="{FF2B5EF4-FFF2-40B4-BE49-F238E27FC236}">
                <a16:creationId xmlns:a16="http://schemas.microsoft.com/office/drawing/2014/main" id="{72B2BFD6-E0DC-C656-1216-4EF7B6C68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574" y="3970237"/>
            <a:ext cx="1302189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Oval 326">
            <a:extLst>
              <a:ext uri="{FF2B5EF4-FFF2-40B4-BE49-F238E27FC236}">
                <a16:creationId xmlns:a16="http://schemas.microsoft.com/office/drawing/2014/main" id="{4A7531CC-9232-F9E6-FF25-F2C83A79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7416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3" name="Oval 327">
            <a:extLst>
              <a:ext uri="{FF2B5EF4-FFF2-40B4-BE49-F238E27FC236}">
                <a16:creationId xmlns:a16="http://schemas.microsoft.com/office/drawing/2014/main" id="{93EB01E8-6033-EB3D-CD37-0B15F03F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765449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4" name="Oval 332">
            <a:extLst>
              <a:ext uri="{FF2B5EF4-FFF2-40B4-BE49-F238E27FC236}">
                <a16:creationId xmlns:a16="http://schemas.microsoft.com/office/drawing/2014/main" id="{D5C2BAD5-E29B-F188-C2EF-D534CB4E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847999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5" name="Oval 324">
            <a:extLst>
              <a:ext uri="{FF2B5EF4-FFF2-40B4-BE49-F238E27FC236}">
                <a16:creationId xmlns:a16="http://schemas.microsoft.com/office/drawing/2014/main" id="{D0CABB18-83EE-D818-4643-696A4C0C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6" name="Oval 326">
            <a:extLst>
              <a:ext uri="{FF2B5EF4-FFF2-40B4-BE49-F238E27FC236}">
                <a16:creationId xmlns:a16="http://schemas.microsoft.com/office/drawing/2014/main" id="{9946EE5B-AE46-C98D-D83F-526230127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7" name="Oval 327">
            <a:extLst>
              <a:ext uri="{FF2B5EF4-FFF2-40B4-BE49-F238E27FC236}">
                <a16:creationId xmlns:a16="http://schemas.microsoft.com/office/drawing/2014/main" id="{76C5001B-4811-B411-A9D1-E4F5DD221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78" name="Oval 330">
            <a:extLst>
              <a:ext uri="{FF2B5EF4-FFF2-40B4-BE49-F238E27FC236}">
                <a16:creationId xmlns:a16="http://schemas.microsoft.com/office/drawing/2014/main" id="{A0E0C909-D06E-AF78-9D55-F137861F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80" name="Oval 331">
            <a:extLst>
              <a:ext uri="{FF2B5EF4-FFF2-40B4-BE49-F238E27FC236}">
                <a16:creationId xmlns:a16="http://schemas.microsoft.com/office/drawing/2014/main" id="{321AD9FD-2E7E-752F-8D10-FCA13AE5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81" name="Oval 332">
            <a:extLst>
              <a:ext uri="{FF2B5EF4-FFF2-40B4-BE49-F238E27FC236}">
                <a16:creationId xmlns:a16="http://schemas.microsoft.com/office/drawing/2014/main" id="{556231E7-E50A-E386-AD11-FAFCE6DF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413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82" name="下矢印 81">
            <a:extLst>
              <a:ext uri="{FF2B5EF4-FFF2-40B4-BE49-F238E27FC236}">
                <a16:creationId xmlns:a16="http://schemas.microsoft.com/office/drawing/2014/main" id="{34F3C742-8CE2-12CC-FA63-9F43EB845EE0}"/>
              </a:ext>
            </a:extLst>
          </p:cNvPr>
          <p:cNvSpPr/>
          <p:nvPr/>
        </p:nvSpPr>
        <p:spPr bwMode="auto">
          <a:xfrm rot="10800000">
            <a:off x="6129338" y="4744937"/>
            <a:ext cx="6191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3" name="下矢印 82">
            <a:extLst>
              <a:ext uri="{FF2B5EF4-FFF2-40B4-BE49-F238E27FC236}">
                <a16:creationId xmlns:a16="http://schemas.microsoft.com/office/drawing/2014/main" id="{5FA2C326-ED75-4585-2373-42301D7ECC1E}"/>
              </a:ext>
            </a:extLst>
          </p:cNvPr>
          <p:cNvSpPr/>
          <p:nvPr/>
        </p:nvSpPr>
        <p:spPr bwMode="auto">
          <a:xfrm rot="10800000">
            <a:off x="6129338" y="3251099"/>
            <a:ext cx="6191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Rectangle 612">
            <a:extLst>
              <a:ext uri="{FF2B5EF4-FFF2-40B4-BE49-F238E27FC236}">
                <a16:creationId xmlns:a16="http://schemas.microsoft.com/office/drawing/2014/main" id="{DC07A70E-09C2-6516-2224-6464888B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375" y="2679569"/>
            <a:ext cx="10118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 </a:t>
            </a:r>
            <a:r>
              <a:rPr lang="en-US" altLang="ja-JP" sz="11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 ML)</a:t>
            </a:r>
            <a:endParaRPr lang="ja-JP" altLang="en-US" sz="11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5" name="Rectangle 612">
            <a:extLst>
              <a:ext uri="{FF2B5EF4-FFF2-40B4-BE49-F238E27FC236}">
                <a16:creationId xmlns:a16="http://schemas.microsoft.com/office/drawing/2014/main" id="{A7940D8E-9C9D-B348-18D1-6E3F83BA1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3460649"/>
            <a:ext cx="527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</a:t>
            </a:r>
            <a:endParaRPr lang="ja-JP" altLang="en-US" sz="2000" b="1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6" name="Rectangle 612">
            <a:extLst>
              <a:ext uri="{FF2B5EF4-FFF2-40B4-BE49-F238E27FC236}">
                <a16:creationId xmlns:a16="http://schemas.microsoft.com/office/drawing/2014/main" id="{5CC7DE06-91CB-7C2D-A5E0-C2C9A6205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5381524"/>
            <a:ext cx="528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7" name="Rectangle 612">
            <a:extLst>
              <a:ext uri="{FF2B5EF4-FFF2-40B4-BE49-F238E27FC236}">
                <a16:creationId xmlns:a16="http://schemas.microsoft.com/office/drawing/2014/main" id="{6243078F-C796-1818-5985-183182E2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227412"/>
            <a:ext cx="528637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88" name="図 81">
            <a:extLst>
              <a:ext uri="{FF2B5EF4-FFF2-40B4-BE49-F238E27FC236}">
                <a16:creationId xmlns:a16="http://schemas.microsoft.com/office/drawing/2014/main" id="{BFE2C5DA-B113-EA1E-D10C-B16EA8B598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38" y="2376387"/>
            <a:ext cx="1302189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9">
            <a:extLst>
              <a:ext uri="{FF2B5EF4-FFF2-40B4-BE49-F238E27FC236}">
                <a16:creationId xmlns:a16="http://schemas.microsoft.com/office/drawing/2014/main" id="{36A2FD63-4B94-870B-BEF7-86B696941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37" y="5133874"/>
            <a:ext cx="130218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9">
            <a:extLst>
              <a:ext uri="{FF2B5EF4-FFF2-40B4-BE49-F238E27FC236}">
                <a16:creationId xmlns:a16="http://schemas.microsoft.com/office/drawing/2014/main" id="{B4568B5D-D390-4D00-6CA8-641FABE0C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8338" y="3970237"/>
            <a:ext cx="1302189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Oval 326">
            <a:extLst>
              <a:ext uri="{FF2B5EF4-FFF2-40B4-BE49-F238E27FC236}">
                <a16:creationId xmlns:a16="http://schemas.microsoft.com/office/drawing/2014/main" id="{B7FFD069-43E1-5C93-F797-56ACD75CB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37416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2" name="Oval 327">
            <a:extLst>
              <a:ext uri="{FF2B5EF4-FFF2-40B4-BE49-F238E27FC236}">
                <a16:creationId xmlns:a16="http://schemas.microsoft.com/office/drawing/2014/main" id="{0BFC506A-1DFE-3524-0940-A5A15C18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3765449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3" name="Oval 332">
            <a:extLst>
              <a:ext uri="{FF2B5EF4-FFF2-40B4-BE49-F238E27FC236}">
                <a16:creationId xmlns:a16="http://schemas.microsoft.com/office/drawing/2014/main" id="{9199F124-0D5B-5D9E-9020-F668BB4B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3847999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4" name="Oval 324">
            <a:extLst>
              <a:ext uri="{FF2B5EF4-FFF2-40B4-BE49-F238E27FC236}">
                <a16:creationId xmlns:a16="http://schemas.microsoft.com/office/drawing/2014/main" id="{06DC314A-CB23-624E-C389-4566A015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5" name="Oval 326">
            <a:extLst>
              <a:ext uri="{FF2B5EF4-FFF2-40B4-BE49-F238E27FC236}">
                <a16:creationId xmlns:a16="http://schemas.microsoft.com/office/drawing/2014/main" id="{E9129904-6F3F-4420-4ABD-85AB9EB6A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3813074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6" name="Oval 327">
            <a:extLst>
              <a:ext uri="{FF2B5EF4-FFF2-40B4-BE49-F238E27FC236}">
                <a16:creationId xmlns:a16="http://schemas.microsoft.com/office/drawing/2014/main" id="{39E14C2D-57FD-B552-FFCD-8B0AB7A7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7" name="Oval 330">
            <a:extLst>
              <a:ext uri="{FF2B5EF4-FFF2-40B4-BE49-F238E27FC236}">
                <a16:creationId xmlns:a16="http://schemas.microsoft.com/office/drawing/2014/main" id="{B2043B3C-2946-026A-3947-7BCBF1B5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8" name="Oval 331">
            <a:extLst>
              <a:ext uri="{FF2B5EF4-FFF2-40B4-BE49-F238E27FC236}">
                <a16:creationId xmlns:a16="http://schemas.microsoft.com/office/drawing/2014/main" id="{C16CB2FF-E3EC-5E30-42E6-7169DCA5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99" name="Oval 332">
            <a:extLst>
              <a:ext uri="{FF2B5EF4-FFF2-40B4-BE49-F238E27FC236}">
                <a16:creationId xmlns:a16="http://schemas.microsoft.com/office/drawing/2014/main" id="{5D51385B-FBAF-457C-E030-A3B38141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3894037"/>
            <a:ext cx="152400" cy="152400"/>
          </a:xfrm>
          <a:prstGeom prst="ellipse">
            <a:avLst/>
          </a:prstGeom>
          <a:gradFill rotWithShape="0">
            <a:gsLst>
              <a:gs pos="0">
                <a:srgbClr val="00B05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100" name="下矢印 99">
            <a:extLst>
              <a:ext uri="{FF2B5EF4-FFF2-40B4-BE49-F238E27FC236}">
                <a16:creationId xmlns:a16="http://schemas.microsoft.com/office/drawing/2014/main" id="{A153F6D9-2FD6-DC75-BDA7-225D5CCE0916}"/>
              </a:ext>
            </a:extLst>
          </p:cNvPr>
          <p:cNvSpPr/>
          <p:nvPr/>
        </p:nvSpPr>
        <p:spPr bwMode="auto">
          <a:xfrm rot="10800000">
            <a:off x="3525838" y="3233637"/>
            <a:ext cx="619125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下矢印 100">
            <a:extLst>
              <a:ext uri="{FF2B5EF4-FFF2-40B4-BE49-F238E27FC236}">
                <a16:creationId xmlns:a16="http://schemas.microsoft.com/office/drawing/2014/main" id="{B81172A5-16AA-71E8-76B9-501EA09BB38D}"/>
              </a:ext>
            </a:extLst>
          </p:cNvPr>
          <p:cNvSpPr/>
          <p:nvPr/>
        </p:nvSpPr>
        <p:spPr bwMode="auto">
          <a:xfrm rot="10800000">
            <a:off x="3508375" y="4746524"/>
            <a:ext cx="61912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Rectangle 612">
            <a:extLst>
              <a:ext uri="{FF2B5EF4-FFF2-40B4-BE49-F238E27FC236}">
                <a16:creationId xmlns:a16="http://schemas.microsoft.com/office/drawing/2014/main" id="{E6F37F4A-7C09-474F-BD86-A52AE86B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431" y="2682744"/>
            <a:ext cx="10118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 </a:t>
            </a:r>
            <a:r>
              <a:rPr lang="en-US" altLang="ja-JP" sz="11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(5 ML)</a:t>
            </a:r>
            <a:endParaRPr lang="ja-JP" altLang="en-US" sz="11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3" name="Rectangle 612">
            <a:extLst>
              <a:ext uri="{FF2B5EF4-FFF2-40B4-BE49-F238E27FC236}">
                <a16:creationId xmlns:a16="http://schemas.microsoft.com/office/drawing/2014/main" id="{6DCDF62F-3A53-C42D-5C64-BE5C1022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443187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</a:t>
            </a:r>
            <a:endParaRPr lang="ja-JP" altLang="en-US" sz="20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4" name="Rectangle 612">
            <a:extLst>
              <a:ext uri="{FF2B5EF4-FFF2-40B4-BE49-F238E27FC236}">
                <a16:creationId xmlns:a16="http://schemas.microsoft.com/office/drawing/2014/main" id="{4E1B329F-2AD9-C870-D19A-1875FD63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5400574"/>
            <a:ext cx="528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5" name="Rectangle 612">
            <a:extLst>
              <a:ext uri="{FF2B5EF4-FFF2-40B4-BE49-F238E27FC236}">
                <a16:creationId xmlns:a16="http://schemas.microsoft.com/office/drawing/2014/main" id="{B02A37D0-6E9D-5CDA-7D12-659F0B0F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4227412"/>
            <a:ext cx="5270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6" name="正方形/長方形 25">
            <a:extLst>
              <a:ext uri="{FF2B5EF4-FFF2-40B4-BE49-F238E27FC236}">
                <a16:creationId xmlns:a16="http://schemas.microsoft.com/office/drawing/2014/main" id="{1E269E23-C0AD-AB18-7281-D05AF7E7EE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45730" y="3807320"/>
            <a:ext cx="2414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annealing at ~700ºC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78961DA9-4719-F8BD-B72C-366F0C146DFB}"/>
              </a:ext>
            </a:extLst>
          </p:cNvPr>
          <p:cNvSpPr/>
          <p:nvPr/>
        </p:nvSpPr>
        <p:spPr>
          <a:xfrm>
            <a:off x="3022450" y="3082823"/>
            <a:ext cx="152301" cy="2245043"/>
          </a:xfrm>
          <a:custGeom>
            <a:avLst/>
            <a:gdLst>
              <a:gd name="connsiteX0" fmla="*/ 137250 w 191841"/>
              <a:gd name="connsiteY0" fmla="*/ 0 h 2729552"/>
              <a:gd name="connsiteX1" fmla="*/ 772 w 191841"/>
              <a:gd name="connsiteY1" fmla="*/ 1364776 h 2729552"/>
              <a:gd name="connsiteX2" fmla="*/ 191841 w 191841"/>
              <a:gd name="connsiteY2" fmla="*/ 2729552 h 2729552"/>
              <a:gd name="connsiteX0" fmla="*/ 212979 w 212980"/>
              <a:gd name="connsiteY0" fmla="*/ 0 h 2714317"/>
              <a:gd name="connsiteX1" fmla="*/ 399 w 212980"/>
              <a:gd name="connsiteY1" fmla="*/ 1349541 h 2714317"/>
              <a:gd name="connsiteX2" fmla="*/ 191468 w 212980"/>
              <a:gd name="connsiteY2" fmla="*/ 2714317 h 2714317"/>
              <a:gd name="connsiteX0" fmla="*/ 213139 w 213139"/>
              <a:gd name="connsiteY0" fmla="*/ 0 h 2714317"/>
              <a:gd name="connsiteX1" fmla="*/ 559 w 213139"/>
              <a:gd name="connsiteY1" fmla="*/ 1349541 h 2714317"/>
              <a:gd name="connsiteX2" fmla="*/ 191628 w 213139"/>
              <a:gd name="connsiteY2" fmla="*/ 2714317 h 2714317"/>
              <a:gd name="connsiteX0" fmla="*/ 213139 w 213139"/>
              <a:gd name="connsiteY0" fmla="*/ 0 h 2714317"/>
              <a:gd name="connsiteX1" fmla="*/ 559 w 213139"/>
              <a:gd name="connsiteY1" fmla="*/ 1440949 h 2714317"/>
              <a:gd name="connsiteX2" fmla="*/ 191628 w 213139"/>
              <a:gd name="connsiteY2" fmla="*/ 2714317 h 2714317"/>
              <a:gd name="connsiteX0" fmla="*/ 213139 w 213139"/>
              <a:gd name="connsiteY0" fmla="*/ 0 h 2714317"/>
              <a:gd name="connsiteX1" fmla="*/ 559 w 213139"/>
              <a:gd name="connsiteY1" fmla="*/ 1440949 h 2714317"/>
              <a:gd name="connsiteX2" fmla="*/ 191628 w 213139"/>
              <a:gd name="connsiteY2" fmla="*/ 2714317 h 2714317"/>
              <a:gd name="connsiteX0" fmla="*/ 304210 w 304210"/>
              <a:gd name="connsiteY0" fmla="*/ 0 h 2714317"/>
              <a:gd name="connsiteX1" fmla="*/ 307 w 304210"/>
              <a:gd name="connsiteY1" fmla="*/ 1425715 h 2714317"/>
              <a:gd name="connsiteX2" fmla="*/ 282699 w 304210"/>
              <a:gd name="connsiteY2" fmla="*/ 2714317 h 2714317"/>
              <a:gd name="connsiteX0" fmla="*/ 304212 w 304212"/>
              <a:gd name="connsiteY0" fmla="*/ 0 h 2714317"/>
              <a:gd name="connsiteX1" fmla="*/ 309 w 304212"/>
              <a:gd name="connsiteY1" fmla="*/ 1425715 h 2714317"/>
              <a:gd name="connsiteX2" fmla="*/ 282701 w 304212"/>
              <a:gd name="connsiteY2" fmla="*/ 2714317 h 271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212" h="2714317">
                <a:moveTo>
                  <a:pt x="304212" y="0"/>
                </a:moveTo>
                <a:cubicBezTo>
                  <a:pt x="185762" y="424456"/>
                  <a:pt x="-8790" y="970790"/>
                  <a:pt x="309" y="1425715"/>
                </a:cubicBezTo>
                <a:cubicBezTo>
                  <a:pt x="9408" y="1880640"/>
                  <a:pt x="-51812" y="2259391"/>
                  <a:pt x="282701" y="2714317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70">
            <a:extLst>
              <a:ext uri="{FF2B5EF4-FFF2-40B4-BE49-F238E27FC236}">
                <a16:creationId xmlns:a16="http://schemas.microsoft.com/office/drawing/2014/main" id="{36F5231C-7745-7A53-33FE-B3142F0DF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2" y="966075"/>
            <a:ext cx="220345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 intercalation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正方形/長方形 75">
            <a:extLst>
              <a:ext uri="{FF2B5EF4-FFF2-40B4-BE49-F238E27FC236}">
                <a16:creationId xmlns:a16="http://schemas.microsoft.com/office/drawing/2014/main" id="{6A7481B4-A22A-F421-C965-459850BE2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49" y="969491"/>
            <a:ext cx="2133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Au intercalation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Line 2">
            <a:extLst>
              <a:ext uri="{FF2B5EF4-FFF2-40B4-BE49-F238E27FC236}">
                <a16:creationId xmlns:a16="http://schemas.microsoft.com/office/drawing/2014/main" id="{C14061D2-006E-3C3E-74FE-3049C8607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00EC7994-143C-E8A3-57FD-FA21A73690CF}"/>
              </a:ext>
            </a:extLst>
          </p:cNvPr>
          <p:cNvCxnSpPr/>
          <p:nvPr/>
        </p:nvCxnSpPr>
        <p:spPr bwMode="auto">
          <a:xfrm>
            <a:off x="1831095" y="2402845"/>
            <a:ext cx="0" cy="1764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6BFB4EB-8314-7A8B-43CA-9B6D4C078BF1}"/>
              </a:ext>
            </a:extLst>
          </p:cNvPr>
          <p:cNvCxnSpPr/>
          <p:nvPr/>
        </p:nvCxnSpPr>
        <p:spPr bwMode="auto">
          <a:xfrm>
            <a:off x="1911203" y="4270442"/>
            <a:ext cx="0" cy="1584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C44DC05-B23C-F6E6-2D0F-718BF9585B40}"/>
              </a:ext>
            </a:extLst>
          </p:cNvPr>
          <p:cNvCxnSpPr/>
          <p:nvPr/>
        </p:nvCxnSpPr>
        <p:spPr bwMode="auto">
          <a:xfrm>
            <a:off x="1911203" y="1740054"/>
            <a:ext cx="0" cy="540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4EBAE08F-1FF0-15CE-5E1E-FC4EEC845834}"/>
              </a:ext>
            </a:extLst>
          </p:cNvPr>
          <p:cNvCxnSpPr/>
          <p:nvPr/>
        </p:nvCxnSpPr>
        <p:spPr bwMode="auto">
          <a:xfrm>
            <a:off x="2362426" y="4528601"/>
            <a:ext cx="0" cy="1548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B6756391-84FE-4CD3-0BF0-8C29A570CCE5}"/>
              </a:ext>
            </a:extLst>
          </p:cNvPr>
          <p:cNvCxnSpPr/>
          <p:nvPr/>
        </p:nvCxnSpPr>
        <p:spPr bwMode="auto">
          <a:xfrm>
            <a:off x="2141395" y="2660757"/>
            <a:ext cx="0" cy="1692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9834F5D8-9903-2E87-86F7-EA868CF52783}"/>
              </a:ext>
            </a:extLst>
          </p:cNvPr>
          <p:cNvCxnSpPr/>
          <p:nvPr/>
        </p:nvCxnSpPr>
        <p:spPr bwMode="auto">
          <a:xfrm>
            <a:off x="2363033" y="2026689"/>
            <a:ext cx="0" cy="468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>
            <a:extLst>
              <a:ext uri="{FF2B5EF4-FFF2-40B4-BE49-F238E27FC236}">
                <a16:creationId xmlns:a16="http://schemas.microsoft.com/office/drawing/2014/main" id="{35FB314E-A5E1-25A2-3F5A-7F9BA2075FB0}"/>
              </a:ext>
            </a:extLst>
          </p:cNvPr>
          <p:cNvCxnSpPr/>
          <p:nvPr/>
        </p:nvCxnSpPr>
        <p:spPr>
          <a:xfrm flipV="1">
            <a:off x="2145021" y="2481937"/>
            <a:ext cx="211632" cy="169740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56382C81-FD20-8A65-E7BB-BAC46EE6919F}"/>
              </a:ext>
            </a:extLst>
          </p:cNvPr>
          <p:cNvCxnSpPr/>
          <p:nvPr/>
        </p:nvCxnSpPr>
        <p:spPr>
          <a:xfrm>
            <a:off x="2141395" y="4345343"/>
            <a:ext cx="215258" cy="170255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>
            <a:extLst>
              <a:ext uri="{FF2B5EF4-FFF2-40B4-BE49-F238E27FC236}">
                <a16:creationId xmlns:a16="http://schemas.microsoft.com/office/drawing/2014/main" id="{E2E785D1-D14D-B5E8-4E3E-FCD3510AFB98}"/>
              </a:ext>
            </a:extLst>
          </p:cNvPr>
          <p:cNvCxnSpPr/>
          <p:nvPr/>
        </p:nvCxnSpPr>
        <p:spPr>
          <a:xfrm>
            <a:off x="1819942" y="4162409"/>
            <a:ext cx="90475" cy="99218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396AE700-BBF1-D1BB-6C5D-C62521763C13}"/>
              </a:ext>
            </a:extLst>
          </p:cNvPr>
          <p:cNvCxnSpPr/>
          <p:nvPr/>
        </p:nvCxnSpPr>
        <p:spPr>
          <a:xfrm flipV="1">
            <a:off x="1832759" y="2283233"/>
            <a:ext cx="82352" cy="104106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350DE7A5-53C9-2C4E-7021-4C206ADF6D3B}"/>
              </a:ext>
            </a:extLst>
          </p:cNvPr>
          <p:cNvCxnSpPr/>
          <p:nvPr/>
        </p:nvCxnSpPr>
        <p:spPr bwMode="auto">
          <a:xfrm>
            <a:off x="8628314" y="1802892"/>
            <a:ext cx="0" cy="2772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>
            <a:extLst>
              <a:ext uri="{FF2B5EF4-FFF2-40B4-BE49-F238E27FC236}">
                <a16:creationId xmlns:a16="http://schemas.microsoft.com/office/drawing/2014/main" id="{5D150F28-9362-EC7B-D4CF-93B1B9CE2A0C}"/>
              </a:ext>
            </a:extLst>
          </p:cNvPr>
          <p:cNvCxnSpPr/>
          <p:nvPr/>
        </p:nvCxnSpPr>
        <p:spPr bwMode="auto">
          <a:xfrm>
            <a:off x="8739929" y="4738188"/>
            <a:ext cx="0" cy="1044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BF1AD0AC-B513-350B-8F61-F9D6EC34C71D}"/>
              </a:ext>
            </a:extLst>
          </p:cNvPr>
          <p:cNvCxnSpPr/>
          <p:nvPr/>
        </p:nvCxnSpPr>
        <p:spPr bwMode="auto">
          <a:xfrm>
            <a:off x="9175883" y="4922929"/>
            <a:ext cx="0" cy="115200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C1B771FA-FA1D-7A55-C91B-0E2F336FAA17}"/>
              </a:ext>
            </a:extLst>
          </p:cNvPr>
          <p:cNvCxnSpPr/>
          <p:nvPr/>
        </p:nvCxnSpPr>
        <p:spPr bwMode="auto">
          <a:xfrm>
            <a:off x="8913490" y="2031492"/>
            <a:ext cx="0" cy="2700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D079CF3E-0AB0-9497-07FF-54A0E6F6D9DF}"/>
              </a:ext>
            </a:extLst>
          </p:cNvPr>
          <p:cNvCxnSpPr/>
          <p:nvPr/>
        </p:nvCxnSpPr>
        <p:spPr>
          <a:xfrm>
            <a:off x="8913490" y="4720561"/>
            <a:ext cx="256921" cy="190255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A7874B6C-C38E-E9E1-8349-AC2E7589C47D}"/>
              </a:ext>
            </a:extLst>
          </p:cNvPr>
          <p:cNvCxnSpPr/>
          <p:nvPr/>
        </p:nvCxnSpPr>
        <p:spPr>
          <a:xfrm>
            <a:off x="8628314" y="4569783"/>
            <a:ext cx="108763" cy="147227"/>
          </a:xfrm>
          <a:prstGeom prst="straightConnector1">
            <a:avLst/>
          </a:prstGeom>
          <a:ln w="25400">
            <a:gradFill flip="none" rotWithShape="1">
              <a:gsLst>
                <a:gs pos="0">
                  <a:srgbClr val="FF0000"/>
                </a:gs>
                <a:gs pos="74000">
                  <a:srgbClr val="0000FF"/>
                </a:gs>
                <a:gs pos="83000">
                  <a:srgbClr val="0000FF"/>
                </a:gs>
                <a:gs pos="100000">
                  <a:srgbClr val="0000FF"/>
                </a:gs>
              </a:gsLst>
              <a:lin ang="0" scaled="1"/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CD2BC80D-B8FE-11BA-83F3-005F0EB51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88" y="1216660"/>
            <a:ext cx="2973324" cy="57454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D966436-C21F-2EDC-2316-92ED7436FB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9666" y="1229360"/>
            <a:ext cx="2982468" cy="57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6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90537" y="4088770"/>
            <a:ext cx="8924925" cy="24765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8"/>
          <p:cNvSpPr>
            <a:spLocks noChangeArrowheads="1"/>
          </p:cNvSpPr>
          <p:nvPr/>
        </p:nvSpPr>
        <p:spPr bwMode="auto">
          <a:xfrm>
            <a:off x="662609" y="4378097"/>
            <a:ext cx="8574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b="1" dirty="0">
                <a:latin typeface="Arial" charset="0"/>
                <a:cs typeface="Arial" charset="0"/>
              </a:rPr>
              <a:t>Graphene height from the underlying atoms is shifted from ~2.0 Å to ~3.3 Å due to Ag or Au intercalation</a:t>
            </a:r>
            <a:endParaRPr lang="ja-JP" altLang="en-US" b="1" dirty="0">
              <a:latin typeface="Arial" charset="0"/>
              <a:cs typeface="Arial" charset="0"/>
            </a:endParaRPr>
          </a:p>
        </p:txBody>
      </p:sp>
      <p:sp>
        <p:nvSpPr>
          <p:cNvPr id="22" name="正方形/長方形 1"/>
          <p:cNvSpPr>
            <a:spLocks noChangeArrowheads="1"/>
          </p:cNvSpPr>
          <p:nvPr/>
        </p:nvSpPr>
        <p:spPr bwMode="auto">
          <a:xfrm>
            <a:off x="491613" y="5635870"/>
            <a:ext cx="7391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Intercalation results in the transformation to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quasifreestanding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graphene, like hydrogen intercalation</a:t>
            </a:r>
            <a:endParaRPr lang="ja-JP" altLang="en-US" sz="1400" baseline="-25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4657724" y="5301717"/>
            <a:ext cx="571500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"/>
          <p:cNvSpPr>
            <a:spLocks noChangeArrowheads="1"/>
          </p:cNvSpPr>
          <p:nvPr/>
        </p:nvSpPr>
        <p:spPr bwMode="auto">
          <a:xfrm>
            <a:off x="3506428" y="3839511"/>
            <a:ext cx="284885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Intercalated graphene</a:t>
            </a:r>
            <a:endParaRPr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1612" y="1356261"/>
            <a:ext cx="8924925" cy="2140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8"/>
          <p:cNvSpPr>
            <a:spLocks noChangeArrowheads="1"/>
          </p:cNvSpPr>
          <p:nvPr/>
        </p:nvSpPr>
        <p:spPr bwMode="auto">
          <a:xfrm>
            <a:off x="663684" y="1649669"/>
            <a:ext cx="8574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b="1" dirty="0">
                <a:latin typeface="Arial" charset="0"/>
                <a:cs typeface="Arial" charset="0"/>
              </a:rPr>
              <a:t>flat honeycomb structure and Interlayer distance of 2.48Å</a:t>
            </a:r>
          </a:p>
        </p:txBody>
      </p:sp>
      <p:sp>
        <p:nvSpPr>
          <p:cNvPr id="13" name="正方形/長方形 1"/>
          <p:cNvSpPr>
            <a:spLocks noChangeArrowheads="1"/>
          </p:cNvSpPr>
          <p:nvPr/>
        </p:nvSpPr>
        <p:spPr bwMode="auto">
          <a:xfrm>
            <a:off x="491613" y="2670680"/>
            <a:ext cx="8923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Interlayer distance paves the way to elucidate the origin of the magnitude of coupling between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and Ag(111) substrate</a:t>
            </a:r>
            <a:endParaRPr lang="ja-JP" altLang="en-US" sz="2000" b="1" baseline="-250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4658799" y="2336527"/>
            <a:ext cx="571500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4105425" y="1107002"/>
            <a:ext cx="165301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Bismuthene</a:t>
            </a:r>
            <a:endParaRPr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564" y="4732040"/>
            <a:ext cx="1266868" cy="167934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304190" y="6343756"/>
            <a:ext cx="29908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M. Dodenhöft </a:t>
            </a:r>
            <a:r>
              <a:rPr lang="da-DK" altLang="ja-JP" sz="9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., Phys. Rev. B </a:t>
            </a:r>
            <a:r>
              <a:rPr lang="da-DK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da-DK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, 155438 (2023).</a:t>
            </a:r>
            <a:endParaRPr lang="ja-JP" altLang="en-US" sz="9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4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正方形/長方形 14"/>
          <p:cNvSpPr>
            <a:spLocks noChangeArrowheads="1"/>
          </p:cNvSpPr>
          <p:nvPr/>
        </p:nvSpPr>
        <p:spPr bwMode="auto">
          <a:xfrm>
            <a:off x="1000125" y="4189189"/>
            <a:ext cx="822642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just" eaLnBrk="1" hangingPunct="1"/>
            <a:r>
              <a:rPr lang="en-US" altLang="ja-JP" sz="1200" dirty="0">
                <a:latin typeface="Arial" charset="0"/>
                <a:cs typeface="Arial" charset="0"/>
              </a:rPr>
              <a:t>Y. </a:t>
            </a:r>
            <a:r>
              <a:rPr lang="en-US" altLang="ja-JP" sz="1200" dirty="0" err="1">
                <a:latin typeface="Arial" charset="0"/>
                <a:cs typeface="Arial" charset="0"/>
              </a:rPr>
              <a:t>Fukaya</a:t>
            </a:r>
            <a:r>
              <a:rPr lang="ja-JP" altLang="en-US" sz="1200" dirty="0">
                <a:latin typeface="Arial" charset="0"/>
                <a:cs typeface="Arial" charset="0"/>
              </a:rPr>
              <a:t>（分担執筆）</a:t>
            </a:r>
          </a:p>
          <a:p>
            <a:pPr algn="just" eaLnBrk="1" hangingPunct="1"/>
            <a:r>
              <a:rPr lang="ja-JP" altLang="en-US" sz="1200" dirty="0">
                <a:latin typeface="Arial" charset="0"/>
                <a:cs typeface="Arial" charset="0"/>
              </a:rPr>
              <a:t>“</a:t>
            </a:r>
            <a:r>
              <a:rPr lang="en-US" altLang="ja-JP" sz="1200" dirty="0">
                <a:latin typeface="Arial" charset="0"/>
                <a:cs typeface="Arial" charset="0"/>
              </a:rPr>
              <a:t>Chapter 4: Diffraction: Determination of Atomic Structure”</a:t>
            </a:r>
          </a:p>
          <a:p>
            <a:pPr algn="just" eaLnBrk="1" hangingPunct="1"/>
            <a:r>
              <a:rPr lang="en-US" altLang="ja-JP" sz="1200" dirty="0">
                <a:latin typeface="Arial" charset="0"/>
                <a:cs typeface="Arial" charset="0"/>
              </a:rPr>
              <a:t>MONATOMIC TWO-DIMENSIONAL LAYERS: Modern Experimental Approaches for Structure, Properties, and Industrial Use, edited by I. Matsuda (Elsevier, 2018) p. 75-111.</a:t>
            </a:r>
          </a:p>
          <a:p>
            <a:pPr algn="just" eaLnBrk="1" hangingPunct="1"/>
            <a:endParaRPr lang="en-US" altLang="ja-JP" sz="12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ja-JP" sz="1200" dirty="0">
                <a:latin typeface="Arial" charset="0"/>
                <a:cs typeface="Arial" charset="0"/>
              </a:rPr>
              <a:t>Y. Fukaya, A. </a:t>
            </a:r>
            <a:r>
              <a:rPr lang="en-US" altLang="ja-JP" sz="1200" dirty="0" err="1">
                <a:latin typeface="Arial" charset="0"/>
                <a:cs typeface="Arial" charset="0"/>
              </a:rPr>
              <a:t>Kawasuso</a:t>
            </a:r>
            <a:r>
              <a:rPr lang="en-US" altLang="ja-JP" sz="1200" dirty="0">
                <a:latin typeface="Arial" charset="0"/>
                <a:cs typeface="Arial" charset="0"/>
              </a:rPr>
              <a:t>, A. </a:t>
            </a:r>
            <a:r>
              <a:rPr lang="en-US" altLang="ja-JP" sz="1200" dirty="0" err="1">
                <a:latin typeface="Arial" charset="0"/>
                <a:cs typeface="Arial" charset="0"/>
              </a:rPr>
              <a:t>Ichimiya</a:t>
            </a:r>
            <a:r>
              <a:rPr lang="en-US" altLang="ja-JP" sz="1200" dirty="0">
                <a:latin typeface="Arial" charset="0"/>
                <a:cs typeface="Arial" charset="0"/>
              </a:rPr>
              <a:t>, and T. </a:t>
            </a:r>
            <a:r>
              <a:rPr lang="en-US" altLang="ja-JP" sz="1200" dirty="0" err="1">
                <a:latin typeface="Arial" charset="0"/>
                <a:cs typeface="Arial" charset="0"/>
              </a:rPr>
              <a:t>Hyodo</a:t>
            </a:r>
            <a:endParaRPr lang="ja-JP" altLang="en-US" sz="12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ja-JP" altLang="en-US" sz="1200" dirty="0">
                <a:latin typeface="Arial" charset="0"/>
                <a:cs typeface="Arial" charset="0"/>
              </a:rPr>
              <a:t>“</a:t>
            </a:r>
            <a:r>
              <a:rPr lang="en-US" altLang="ja-JP" sz="1200" dirty="0">
                <a:latin typeface="Arial" charset="0"/>
                <a:cs typeface="Arial" charset="0"/>
              </a:rPr>
              <a:t>Total-reflection high-energy positron diffraction (TRHEPD) for structure determination of the topmost and immediate sub-surface atomic layer</a:t>
            </a:r>
            <a:r>
              <a:rPr lang="ja-JP" altLang="en-US" sz="1200" dirty="0">
                <a:latin typeface="Arial" charset="0"/>
                <a:cs typeface="Arial" charset="0"/>
              </a:rPr>
              <a:t>”</a:t>
            </a:r>
          </a:p>
          <a:p>
            <a:pPr algn="just" eaLnBrk="1" hangingPunct="1"/>
            <a:r>
              <a:rPr lang="en-US" altLang="ja-JP" sz="1200" dirty="0">
                <a:latin typeface="Arial" charset="0"/>
                <a:cs typeface="Arial" charset="0"/>
              </a:rPr>
              <a:t>J. Phys. D: Appl. Phys. </a:t>
            </a:r>
            <a:r>
              <a:rPr lang="en-US" altLang="ja-JP" sz="1200" b="1" dirty="0">
                <a:latin typeface="Arial" charset="0"/>
                <a:cs typeface="Arial" charset="0"/>
              </a:rPr>
              <a:t>52</a:t>
            </a:r>
            <a:r>
              <a:rPr lang="en-US" altLang="ja-JP" sz="1200" dirty="0">
                <a:latin typeface="Arial" charset="0"/>
                <a:cs typeface="Arial" charset="0"/>
              </a:rPr>
              <a:t>, 013002 (2019).</a:t>
            </a:r>
          </a:p>
          <a:p>
            <a:pPr algn="just" eaLnBrk="1" hangingPunct="1"/>
            <a:endParaRPr lang="en-US" altLang="ja-JP" sz="12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ja-JP" sz="1200" dirty="0">
                <a:latin typeface="Arial" charset="0"/>
                <a:cs typeface="Arial" charset="0"/>
              </a:rPr>
              <a:t>Y. </a:t>
            </a:r>
            <a:r>
              <a:rPr lang="en-US" altLang="ja-JP" sz="1200" dirty="0" err="1">
                <a:latin typeface="Arial" charset="0"/>
                <a:cs typeface="Arial" charset="0"/>
              </a:rPr>
              <a:t>Fukaya</a:t>
            </a:r>
            <a:endParaRPr lang="ja-JP" altLang="en-US" sz="12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ja-JP" altLang="en-US" sz="1200" dirty="0">
                <a:latin typeface="Arial" charset="0"/>
                <a:cs typeface="Arial" charset="0"/>
              </a:rPr>
              <a:t>“</a:t>
            </a:r>
            <a:r>
              <a:rPr lang="en-US" altLang="ja-JP" sz="1200" dirty="0">
                <a:latin typeface="Arial" charset="0"/>
                <a:cs typeface="Arial" charset="0"/>
              </a:rPr>
              <a:t>Total-Reflection High-Energy Positron Diffraction Study on Topmost Surface Structure</a:t>
            </a:r>
            <a:r>
              <a:rPr lang="ja-JP" altLang="en-US" sz="1200" dirty="0">
                <a:latin typeface="Arial" charset="0"/>
                <a:cs typeface="Arial" charset="0"/>
              </a:rPr>
              <a:t>”</a:t>
            </a:r>
          </a:p>
          <a:p>
            <a:pPr algn="just" eaLnBrk="1" hangingPunct="1"/>
            <a:r>
              <a:rPr lang="en-US" altLang="ja-JP" sz="1200" dirty="0">
                <a:latin typeface="Arial" charset="0"/>
                <a:cs typeface="Arial" charset="0"/>
              </a:rPr>
              <a:t>Vacuum and Surface Science (</a:t>
            </a:r>
            <a:r>
              <a:rPr lang="ja-JP" altLang="en-US" sz="1200" dirty="0">
                <a:latin typeface="Arial" charset="0"/>
                <a:cs typeface="Arial" charset="0"/>
              </a:rPr>
              <a:t>表面と真空</a:t>
            </a:r>
            <a:r>
              <a:rPr lang="en-US" altLang="ja-JP" sz="1200" dirty="0">
                <a:latin typeface="Arial" charset="0"/>
                <a:cs typeface="Arial" charset="0"/>
              </a:rPr>
              <a:t>) </a:t>
            </a:r>
            <a:r>
              <a:rPr lang="en-US" altLang="ja-JP" sz="1200" b="1" dirty="0">
                <a:latin typeface="Arial" charset="0"/>
                <a:cs typeface="Arial" charset="0"/>
              </a:rPr>
              <a:t>68</a:t>
            </a:r>
            <a:r>
              <a:rPr lang="en-US" altLang="ja-JP" sz="1200" dirty="0">
                <a:latin typeface="Arial" charset="0"/>
                <a:cs typeface="Arial" charset="0"/>
              </a:rPr>
              <a:t>, 91 (2025) (in Japanese).</a:t>
            </a:r>
          </a:p>
        </p:txBody>
      </p:sp>
      <p:sp>
        <p:nvSpPr>
          <p:cNvPr id="54279" name="正方形/長方形 18"/>
          <p:cNvSpPr>
            <a:spLocks noChangeArrowheads="1"/>
          </p:cNvSpPr>
          <p:nvPr/>
        </p:nvSpPr>
        <p:spPr bwMode="auto">
          <a:xfrm>
            <a:off x="985513" y="3775144"/>
            <a:ext cx="1884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u="sng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Review articles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490538" y="1327133"/>
            <a:ext cx="8924925" cy="22733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正方形/長方形 18"/>
          <p:cNvSpPr>
            <a:spLocks noChangeArrowheads="1"/>
          </p:cNvSpPr>
          <p:nvPr/>
        </p:nvSpPr>
        <p:spPr bwMode="auto">
          <a:xfrm>
            <a:off x="985513" y="1495842"/>
            <a:ext cx="7947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ja-JP" b="1" dirty="0">
                <a:latin typeface="Arial" charset="0"/>
                <a:cs typeface="Arial" charset="0"/>
              </a:rPr>
              <a:t>Total reflection occurs owing to the positive charge of positron</a:t>
            </a:r>
            <a:endParaRPr lang="ja-JP" altLang="en-US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US" altLang="ja-JP" sz="800" b="1" dirty="0"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altLang="ja-JP" b="1" dirty="0">
                <a:latin typeface="Arial" charset="0"/>
                <a:cs typeface="Arial" charset="0"/>
              </a:rPr>
              <a:t>TRHEPD enables to determine the topmost surface structure without any information on deeper layers</a:t>
            </a:r>
          </a:p>
        </p:txBody>
      </p:sp>
      <p:sp>
        <p:nvSpPr>
          <p:cNvPr id="22" name="正方形/長方形 18"/>
          <p:cNvSpPr>
            <a:spLocks noChangeArrowheads="1"/>
          </p:cNvSpPr>
          <p:nvPr/>
        </p:nvSpPr>
        <p:spPr bwMode="auto">
          <a:xfrm>
            <a:off x="3845038" y="1120757"/>
            <a:ext cx="221592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69875" indent="-269875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>
                <a:latin typeface="Arial" charset="0"/>
                <a:cs typeface="Arial" charset="0"/>
              </a:rPr>
              <a:t>TRHEPD</a:t>
            </a:r>
            <a:endParaRPr lang="en-US" altLang="ja-JP" b="1" dirty="0">
              <a:cs typeface="Arial" charset="0"/>
            </a:endParaRPr>
          </a:p>
        </p:txBody>
      </p:sp>
      <p:sp>
        <p:nvSpPr>
          <p:cNvPr id="23" name="正方形/長方形 1"/>
          <p:cNvSpPr>
            <a:spLocks noChangeArrowheads="1"/>
          </p:cNvSpPr>
          <p:nvPr/>
        </p:nvSpPr>
        <p:spPr bwMode="auto">
          <a:xfrm>
            <a:off x="715962" y="3149414"/>
            <a:ext cx="8539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TRHEPD will help to solve the complicated structure of 2D materials</a:t>
            </a:r>
            <a:endParaRPr lang="ja-JP" altLang="en-US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4657725" y="2921333"/>
            <a:ext cx="571500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1914AB-3EE1-6259-EBFF-44AEE1AB7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7" y="4292046"/>
            <a:ext cx="501735" cy="618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4858DF4-B937-34FC-2A59-66F0EAC9B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7" y="5154501"/>
            <a:ext cx="501735" cy="68436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F31DC63-9288-FD16-8B37-7C48CB8F90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78" y="5963944"/>
            <a:ext cx="501735" cy="7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8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D033-4359-A86F-C237-46DE28347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Line 2">
            <a:extLst>
              <a:ext uri="{FF2B5EF4-FFF2-40B4-BE49-F238E27FC236}">
                <a16:creationId xmlns:a16="http://schemas.microsoft.com/office/drawing/2014/main" id="{9CDCC35A-19F2-493E-DAE3-CE2BC1849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Text Box 25">
            <a:extLst>
              <a:ext uri="{FF2B5EF4-FFF2-40B4-BE49-F238E27FC236}">
                <a16:creationId xmlns:a16="http://schemas.microsoft.com/office/drawing/2014/main" id="{48F4CAB0-E7E2-B305-65D3-40145B62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88913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Online Workshop on Positron Diffraction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図 3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F9DE6CB0-C801-1509-D70A-BB71B5623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846" y="2376916"/>
            <a:ext cx="3300308" cy="33003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AA845C-285B-CD08-130C-2F6D55ADBF68}"/>
              </a:ext>
            </a:extLst>
          </p:cNvPr>
          <p:cNvSpPr txBox="1"/>
          <p:nvPr/>
        </p:nvSpPr>
        <p:spPr>
          <a:xfrm>
            <a:off x="2262356" y="5489254"/>
            <a:ext cx="53812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/>
              <a:t>https://asrc.jaea.go.jp/soshiki/gr/sis-gr/reimei-ws2026/reimei-ws2026-home.html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A5BEC4-7EE8-BA46-4939-65820BDB065C}"/>
              </a:ext>
            </a:extLst>
          </p:cNvPr>
          <p:cNvSpPr txBox="1"/>
          <p:nvPr/>
        </p:nvSpPr>
        <p:spPr>
          <a:xfrm>
            <a:off x="1299315" y="1011971"/>
            <a:ext cx="73073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/>
              <a:t>“Positron Diffraction Studies on 2D Materials and</a:t>
            </a:r>
            <a:endParaRPr lang="en-US" altLang="ja-JP" sz="2400" dirty="0"/>
          </a:p>
          <a:p>
            <a:pPr algn="ctr"/>
            <a:r>
              <a:rPr lang="ja-JP" altLang="en-US" sz="2400" dirty="0"/>
              <a:t>Related Novel Surface Analysis Techniques”</a:t>
            </a:r>
          </a:p>
          <a:p>
            <a:pPr algn="ctr"/>
            <a:r>
              <a:rPr lang="ja-JP" altLang="en-US" dirty="0"/>
              <a:t>30 March 2026, 13:30 – 17:20 JST – Online</a:t>
            </a:r>
            <a:endParaRPr lang="en-US" altLang="ja-JP" dirty="0"/>
          </a:p>
          <a:p>
            <a:pPr algn="ctr"/>
            <a:r>
              <a:rPr lang="en-US" altLang="ja-JP" dirty="0"/>
              <a:t>Registration deadline: 25 March 2026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45F13C-7D62-F547-1F60-9CA009A9C883}"/>
              </a:ext>
            </a:extLst>
          </p:cNvPr>
          <p:cNvSpPr txBox="1"/>
          <p:nvPr/>
        </p:nvSpPr>
        <p:spPr>
          <a:xfrm>
            <a:off x="1238426" y="5933646"/>
            <a:ext cx="7429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29</a:t>
            </a:r>
            <a:r>
              <a:rPr lang="ja-JP" altLang="en-US" dirty="0"/>
              <a:t> March 2026</a:t>
            </a:r>
            <a:r>
              <a:rPr lang="en-US" altLang="ja-JP" dirty="0"/>
              <a:t>,</a:t>
            </a:r>
            <a:r>
              <a:rPr lang="ja-JP" altLang="en-US" dirty="0"/>
              <a:t> 23:30 – 30 March 2026</a:t>
            </a:r>
            <a:r>
              <a:rPr lang="en-US" altLang="ja-JP" dirty="0"/>
              <a:t>,</a:t>
            </a:r>
            <a:r>
              <a:rPr lang="ja-JP" altLang="en-US" dirty="0"/>
              <a:t> 03:20 EST/EDT</a:t>
            </a:r>
            <a:endParaRPr lang="en-US" altLang="ja-JP" dirty="0"/>
          </a:p>
          <a:p>
            <a:pPr algn="ctr"/>
            <a:r>
              <a:rPr lang="en-US" altLang="ja-JP" dirty="0"/>
              <a:t>(If you happen to stay up late, please feel free to join us!)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260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62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D0D0D"/>
                </a:solidFill>
                <a:latin typeface="Arial" charset="0"/>
                <a:ea typeface="Arial Unicode MS" pitchFamily="50" charset="-128"/>
                <a:cs typeface="Arial" charset="0"/>
              </a:rPr>
              <a:t>Positron brightness enhancement by remoderation</a:t>
            </a:r>
            <a:endParaRPr lang="ja-JP" altLang="en-US" sz="2800" b="1">
              <a:solidFill>
                <a:srgbClr val="0D0D0D"/>
              </a:solidFill>
              <a:latin typeface="Arial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3316" name="Line 2"/>
          <p:cNvSpPr>
            <a:spLocks noChangeShapeType="1"/>
          </p:cNvSpPr>
          <p:nvPr/>
        </p:nvSpPr>
        <p:spPr bwMode="auto">
          <a:xfrm>
            <a:off x="330200" y="1125538"/>
            <a:ext cx="9410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762000" y="1951038"/>
            <a:ext cx="2089150" cy="8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20" name="テキスト ボックス 10"/>
          <p:cNvSpPr txBox="1">
            <a:spLocks noChangeArrowheads="1"/>
          </p:cNvSpPr>
          <p:nvPr/>
        </p:nvSpPr>
        <p:spPr bwMode="auto">
          <a:xfrm>
            <a:off x="1195388" y="1519238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Brightness</a:t>
            </a:r>
            <a:endParaRPr lang="ja-JP" altLang="en-US">
              <a:ea typeface="Osaka" pitchFamily="-107" charset="-128"/>
              <a:cs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817563" y="1951038"/>
          <a:ext cx="20335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129810" imgH="431613" progId="Equation.3">
                  <p:embed/>
                </p:oleObj>
              </mc:Choice>
              <mc:Fallback>
                <p:oleObj name="数式" r:id="rId3" imgW="1129810" imgH="431613" progId="Equation.3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1951038"/>
                        <a:ext cx="20335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テキスト ボックス 1"/>
          <p:cNvSpPr txBox="1">
            <a:spLocks noChangeArrowheads="1"/>
          </p:cNvSpPr>
          <p:nvPr/>
        </p:nvSpPr>
        <p:spPr bwMode="auto">
          <a:xfrm>
            <a:off x="3148013" y="1490663"/>
            <a:ext cx="51038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I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 : Beam intensity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（</a:t>
            </a:r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I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 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→ </a:t>
            </a:r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I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/10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）</a:t>
            </a:r>
            <a:endParaRPr lang="en-US" altLang="ja-JP">
              <a:latin typeface="Arial" charset="0"/>
              <a:ea typeface="Osaka" pitchFamily="-107" charset="-128"/>
              <a:cs typeface="Arial" charset="0"/>
            </a:endParaRPr>
          </a:p>
          <a:p>
            <a:pPr eaLnBrk="1" hangingPunct="1"/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r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 : Beam radius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（</a:t>
            </a:r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r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→</a:t>
            </a:r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r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)</a:t>
            </a:r>
          </a:p>
          <a:p>
            <a:pPr eaLnBrk="1" hangingPunct="1"/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E 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: Beam Energy         (5 keV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→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3 eV )</a:t>
            </a:r>
          </a:p>
          <a:p>
            <a:pPr eaLnBrk="1" hangingPunct="1"/>
            <a:r>
              <a:rPr lang="en-US" altLang="ja-JP" i="1">
                <a:latin typeface="Arial" charset="0"/>
                <a:ea typeface="Osaka" pitchFamily="-107" charset="-128"/>
                <a:cs typeface="Arial" charset="0"/>
              </a:rPr>
              <a:t>θ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：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Beam divergence 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（～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50° 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→　～</a:t>
            </a:r>
            <a:r>
              <a:rPr lang="en-US" altLang="ja-JP">
                <a:latin typeface="Arial" charset="0"/>
                <a:ea typeface="Osaka" pitchFamily="-107" charset="-128"/>
                <a:cs typeface="Arial" charset="0"/>
              </a:rPr>
              <a:t>10°</a:t>
            </a:r>
            <a:r>
              <a:rPr lang="ja-JP" altLang="en-US">
                <a:latin typeface="Arial" charset="0"/>
                <a:ea typeface="Osaka" pitchFamily="-107" charset="-128"/>
                <a:cs typeface="Arial" charset="0"/>
              </a:rPr>
              <a:t>）</a:t>
            </a:r>
          </a:p>
        </p:txBody>
      </p:sp>
      <p:sp>
        <p:nvSpPr>
          <p:cNvPr id="13322" name="テキスト ボックス 30"/>
          <p:cNvSpPr txBox="1">
            <a:spLocks noChangeArrowheads="1"/>
          </p:cNvSpPr>
          <p:nvPr/>
        </p:nvSpPr>
        <p:spPr bwMode="auto">
          <a:xfrm>
            <a:off x="1843088" y="3748088"/>
            <a:ext cx="109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  <a:cs typeface="Arial" charset="0"/>
              </a:rPr>
              <a:t>(W foil)</a:t>
            </a:r>
            <a:endParaRPr lang="ja-JP" altLang="en-US">
              <a:latin typeface="Arial" charset="0"/>
              <a:cs typeface="Arial" charset="0"/>
            </a:endParaRPr>
          </a:p>
        </p:txBody>
      </p:sp>
      <p:pic>
        <p:nvPicPr>
          <p:cNvPr id="13323" name="Picture 28" descr="C:\Users\hyodo\Desktop\B\B0\AAA\図\図陽電子\12陽電子輝度強化透過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4181475"/>
            <a:ext cx="202723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3573463"/>
            <a:ext cx="58118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テキスト ボックス 33"/>
          <p:cNvSpPr txBox="1">
            <a:spLocks noChangeArrowheads="1"/>
          </p:cNvSpPr>
          <p:nvPr/>
        </p:nvSpPr>
        <p:spPr bwMode="auto">
          <a:xfrm>
            <a:off x="2303463" y="3111500"/>
            <a:ext cx="452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latin typeface="Arial" charset="0"/>
                <a:cs typeface="Arial" charset="0"/>
              </a:rPr>
              <a:t>Transmission-type remoderator </a:t>
            </a:r>
            <a:endParaRPr lang="ja-JP" alt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62" y="1161702"/>
            <a:ext cx="8265687" cy="303907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5582969" y="2010027"/>
            <a:ext cx="3823581" cy="362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2D materials: Graphene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309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333" y="2943504"/>
            <a:ext cx="2290357" cy="20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293011" y="4913214"/>
            <a:ext cx="2258985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b-NO" altLang="ja-JP" sz="8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M. I. Katsnelson, Mater. Today </a:t>
            </a:r>
            <a:r>
              <a:rPr lang="nb-NO" altLang="ja-JP" sz="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</a:t>
            </a:r>
            <a:r>
              <a:rPr lang="nb-NO" altLang="ja-JP" sz="8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20 (2007).</a:t>
            </a:r>
            <a:endParaRPr lang="ja-JP" altLang="en-US" sz="8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094" name="Rectangle 612"/>
          <p:cNvSpPr>
            <a:spLocks noChangeArrowheads="1"/>
          </p:cNvSpPr>
          <p:nvPr/>
        </p:nvSpPr>
        <p:spPr bwMode="auto">
          <a:xfrm>
            <a:off x="6503865" y="2650355"/>
            <a:ext cx="1643399" cy="338554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itchFamily="34" charset="0"/>
              </a:rPr>
              <a:t>Band structure</a:t>
            </a:r>
            <a:endParaRPr lang="ja-JP" altLang="en-US" sz="1600" b="1" dirty="0">
              <a:latin typeface="Arial" pitchFamily="34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6596553" y="3604316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5234465" y="3948067"/>
            <a:ext cx="1344792" cy="65793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12"/>
          <p:cNvSpPr>
            <a:spLocks noChangeArrowheads="1"/>
          </p:cNvSpPr>
          <p:nvPr/>
        </p:nvSpPr>
        <p:spPr bwMode="auto">
          <a:xfrm>
            <a:off x="3245525" y="4440584"/>
            <a:ext cx="2531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Dirac cone</a:t>
            </a:r>
            <a:endParaRPr lang="ja-JP" altLang="en-US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7635260" y="3545083"/>
            <a:ext cx="540000" cy="54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234465" y="3994652"/>
            <a:ext cx="2419123" cy="6777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12"/>
          <p:cNvSpPr>
            <a:spLocks noChangeArrowheads="1"/>
          </p:cNvSpPr>
          <p:nvPr/>
        </p:nvSpPr>
        <p:spPr bwMode="auto">
          <a:xfrm>
            <a:off x="1208154" y="5313122"/>
            <a:ext cx="7488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2000" b="1" dirty="0">
                <a:latin typeface="Arial" pitchFamily="34" charset="0"/>
              </a:rPr>
              <a:t>Extremely high carrier mobility (~100,000 cm</a:t>
            </a:r>
            <a:r>
              <a:rPr lang="en-US" altLang="ja-JP" sz="2000" b="1" baseline="30000" dirty="0">
                <a:latin typeface="Arial" pitchFamily="34" charset="0"/>
              </a:rPr>
              <a:t>2</a:t>
            </a:r>
            <a:r>
              <a:rPr lang="en-US" altLang="ja-JP" sz="2000" b="1" dirty="0">
                <a:latin typeface="Arial" pitchFamily="34" charset="0"/>
              </a:rPr>
              <a:t>/Vs)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ja-JP" sz="12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2000" b="1" dirty="0">
                <a:latin typeface="Arial" pitchFamily="34" charset="0"/>
              </a:rPr>
              <a:t>Many other promising features (high thermal conductivity, robust mechanical property…)</a:t>
            </a:r>
            <a:endParaRPr lang="ja-JP" altLang="en-US" sz="2000" b="1" dirty="0">
              <a:latin typeface="Arial" pitchFamily="34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ea typeface="Osaka" pitchFamily="-107" charset="-128"/>
              </a:rPr>
              <a:t>3/35</a:t>
            </a:r>
          </a:p>
        </p:txBody>
      </p:sp>
    </p:spTree>
    <p:extLst>
      <p:ext uri="{BB962C8B-B14F-4D97-AF65-F5344CB8AC3E}">
        <p14:creationId xmlns:p14="http://schemas.microsoft.com/office/powerpoint/2010/main" val="545796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260475"/>
            <a:ext cx="48514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397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D0D0D"/>
                </a:solidFill>
                <a:latin typeface="Arial" charset="0"/>
                <a:cs typeface="Arial" charset="0"/>
              </a:rPr>
              <a:t>Transmission-type remoderator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5457825" y="2303463"/>
            <a:ext cx="15779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b="1">
                <a:latin typeface="Arial" charset="0"/>
                <a:cs typeface="Arial" charset="0"/>
              </a:rPr>
              <a:t>Remoderator</a:t>
            </a:r>
          </a:p>
          <a:p>
            <a:pPr algn="ctr" eaLnBrk="1" hangingPunct="1"/>
            <a:r>
              <a:rPr lang="en-US" altLang="ja-JP" sz="1600" b="1">
                <a:latin typeface="Arial" charset="0"/>
                <a:cs typeface="Arial" charset="0"/>
              </a:rPr>
              <a:t>W (t100 nm)</a:t>
            </a:r>
          </a:p>
        </p:txBody>
      </p:sp>
      <p:pic>
        <p:nvPicPr>
          <p:cNvPr id="59400" name="Picture 4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5010150"/>
            <a:ext cx="23891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4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3790950"/>
            <a:ext cx="42560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8"/>
          <p:cNvSpPr txBox="1">
            <a:spLocks noChangeArrowheads="1"/>
          </p:cNvSpPr>
          <p:nvPr/>
        </p:nvSpPr>
        <p:spPr bwMode="auto">
          <a:xfrm>
            <a:off x="287338" y="3028950"/>
            <a:ext cx="197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Arial" charset="0"/>
                <a:cs typeface="Arial" charset="0"/>
              </a:rPr>
              <a:t>Magnetic lens</a:t>
            </a:r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V="1">
            <a:off x="1273175" y="2779713"/>
            <a:ext cx="417513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4" name="Line 15"/>
          <p:cNvSpPr>
            <a:spLocks noChangeShapeType="1"/>
          </p:cNvSpPr>
          <p:nvPr/>
        </p:nvSpPr>
        <p:spPr bwMode="auto">
          <a:xfrm flipH="1">
            <a:off x="2762250" y="1857375"/>
            <a:ext cx="27686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5" name="Text Box 21"/>
          <p:cNvSpPr txBox="1">
            <a:spLocks noChangeArrowheads="1"/>
          </p:cNvSpPr>
          <p:nvPr/>
        </p:nvSpPr>
        <p:spPr bwMode="auto">
          <a:xfrm>
            <a:off x="5299075" y="1368425"/>
            <a:ext cx="469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>
                <a:latin typeface="Arial" charset="0"/>
                <a:cs typeface="Arial" charset="0"/>
              </a:rPr>
              <a:t>(enlarged)</a:t>
            </a:r>
            <a:endParaRPr lang="ja-JP" altLang="en-US" b="1">
              <a:latin typeface="Arial" charset="0"/>
              <a:cs typeface="Arial" charset="0"/>
            </a:endParaRPr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 flipH="1" flipV="1">
            <a:off x="2722563" y="2478088"/>
            <a:ext cx="2808287" cy="233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07" name="AutoShape 220"/>
          <p:cNvSpPr>
            <a:spLocks noChangeAspect="1" noChangeArrowheads="1"/>
          </p:cNvSpPr>
          <p:nvPr/>
        </p:nvSpPr>
        <p:spPr bwMode="auto">
          <a:xfrm>
            <a:off x="5451475" y="1784350"/>
            <a:ext cx="44196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9408" name="テキスト ボックス 20"/>
          <p:cNvSpPr txBox="1">
            <a:spLocks noChangeArrowheads="1"/>
          </p:cNvSpPr>
          <p:nvPr/>
        </p:nvSpPr>
        <p:spPr bwMode="auto">
          <a:xfrm>
            <a:off x="287338" y="1444625"/>
            <a:ext cx="10985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altLang="ja-JP" sz="1600" b="1">
                <a:latin typeface="Arial" charset="0"/>
                <a:cs typeface="Arial" charset="0"/>
              </a:rPr>
              <a:t>side view</a:t>
            </a:r>
            <a:endParaRPr lang="ja-JP" altLang="en-US" sz="1600" b="1">
              <a:latin typeface="Arial" charset="0"/>
              <a:cs typeface="Arial" charset="0"/>
            </a:endParaRPr>
          </a:p>
        </p:txBody>
      </p:sp>
      <p:sp>
        <p:nvSpPr>
          <p:cNvPr id="59409" name="Text Box 8"/>
          <p:cNvSpPr txBox="1">
            <a:spLocks noChangeArrowheads="1"/>
          </p:cNvSpPr>
          <p:nvPr/>
        </p:nvSpPr>
        <p:spPr bwMode="auto">
          <a:xfrm>
            <a:off x="3657600" y="1157288"/>
            <a:ext cx="210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latin typeface="Arial" charset="0"/>
                <a:cs typeface="Arial" charset="0"/>
              </a:rPr>
              <a:t>Magnetic lens</a:t>
            </a:r>
            <a:endParaRPr lang="en-US" altLang="ja-JP" b="1">
              <a:cs typeface="Arial" charset="0"/>
            </a:endParaRPr>
          </a:p>
        </p:txBody>
      </p:sp>
      <p:grpSp>
        <p:nvGrpSpPr>
          <p:cNvPr id="59410" name="Group 4"/>
          <p:cNvGrpSpPr>
            <a:grpSpLocks noChangeAspect="1"/>
          </p:cNvGrpSpPr>
          <p:nvPr/>
        </p:nvGrpSpPr>
        <p:grpSpPr bwMode="auto">
          <a:xfrm>
            <a:off x="5451475" y="1784350"/>
            <a:ext cx="4419600" cy="3157538"/>
            <a:chOff x="3119" y="1101"/>
            <a:chExt cx="2570" cy="1989"/>
          </a:xfrm>
        </p:grpSpPr>
        <p:sp>
          <p:nvSpPr>
            <p:cNvPr id="594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19" y="1101"/>
              <a:ext cx="2570" cy="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7" name="Line 5"/>
            <p:cNvSpPr>
              <a:spLocks noChangeShapeType="1"/>
            </p:cNvSpPr>
            <p:nvPr/>
          </p:nvSpPr>
          <p:spPr bwMode="auto">
            <a:xfrm>
              <a:off x="3119" y="110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8" name="Line 6"/>
            <p:cNvSpPr>
              <a:spLocks noChangeShapeType="1"/>
            </p:cNvSpPr>
            <p:nvPr/>
          </p:nvSpPr>
          <p:spPr bwMode="auto">
            <a:xfrm>
              <a:off x="5689" y="306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429" name="Rectangle 12"/>
            <p:cNvSpPr>
              <a:spLocks noChangeArrowheads="1"/>
            </p:cNvSpPr>
            <p:nvPr/>
          </p:nvSpPr>
          <p:spPr bwMode="auto">
            <a:xfrm>
              <a:off x="4256" y="291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0" name="Rectangle 13"/>
            <p:cNvSpPr>
              <a:spLocks noChangeArrowheads="1"/>
            </p:cNvSpPr>
            <p:nvPr/>
          </p:nvSpPr>
          <p:spPr bwMode="auto">
            <a:xfrm>
              <a:off x="3904" y="28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1" name="Rectangle 14"/>
            <p:cNvSpPr>
              <a:spLocks noChangeArrowheads="1"/>
            </p:cNvSpPr>
            <p:nvPr/>
          </p:nvSpPr>
          <p:spPr bwMode="auto">
            <a:xfrm>
              <a:off x="3961" y="28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2" name="Rectangle 16"/>
            <p:cNvSpPr>
              <a:spLocks noChangeArrowheads="1"/>
            </p:cNvSpPr>
            <p:nvPr/>
          </p:nvSpPr>
          <p:spPr bwMode="auto">
            <a:xfrm>
              <a:off x="4076" y="28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3" name="Rectangle 17"/>
            <p:cNvSpPr>
              <a:spLocks noChangeArrowheads="1"/>
            </p:cNvSpPr>
            <p:nvPr/>
          </p:nvSpPr>
          <p:spPr bwMode="auto">
            <a:xfrm>
              <a:off x="4141" y="28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4" name="Rectangle 18"/>
            <p:cNvSpPr>
              <a:spLocks noChangeArrowheads="1"/>
            </p:cNvSpPr>
            <p:nvPr/>
          </p:nvSpPr>
          <p:spPr bwMode="auto">
            <a:xfrm>
              <a:off x="3803" y="27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5" name="Rectangle 19"/>
            <p:cNvSpPr>
              <a:spLocks noChangeArrowheads="1"/>
            </p:cNvSpPr>
            <p:nvPr/>
          </p:nvSpPr>
          <p:spPr bwMode="auto">
            <a:xfrm>
              <a:off x="3875" y="27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6" name="Rectangle 20"/>
            <p:cNvSpPr>
              <a:spLocks noChangeArrowheads="1"/>
            </p:cNvSpPr>
            <p:nvPr/>
          </p:nvSpPr>
          <p:spPr bwMode="auto">
            <a:xfrm>
              <a:off x="3932" y="27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7" name="Rectangle 21"/>
            <p:cNvSpPr>
              <a:spLocks noChangeArrowheads="1"/>
            </p:cNvSpPr>
            <p:nvPr/>
          </p:nvSpPr>
          <p:spPr bwMode="auto">
            <a:xfrm>
              <a:off x="4012" y="27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8" name="Rectangle 22"/>
            <p:cNvSpPr>
              <a:spLocks noChangeArrowheads="1"/>
            </p:cNvSpPr>
            <p:nvPr/>
          </p:nvSpPr>
          <p:spPr bwMode="auto">
            <a:xfrm>
              <a:off x="3486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39" name="Rectangle 23"/>
            <p:cNvSpPr>
              <a:spLocks noChangeArrowheads="1"/>
            </p:cNvSpPr>
            <p:nvPr/>
          </p:nvSpPr>
          <p:spPr bwMode="auto">
            <a:xfrm>
              <a:off x="3529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0" name="Rectangle 24"/>
            <p:cNvSpPr>
              <a:spLocks noChangeArrowheads="1"/>
            </p:cNvSpPr>
            <p:nvPr/>
          </p:nvSpPr>
          <p:spPr bwMode="auto">
            <a:xfrm>
              <a:off x="3587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1" name="Rectangle 25"/>
            <p:cNvSpPr>
              <a:spLocks noChangeArrowheads="1"/>
            </p:cNvSpPr>
            <p:nvPr/>
          </p:nvSpPr>
          <p:spPr bwMode="auto">
            <a:xfrm>
              <a:off x="3652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2" name="Rectangle 26"/>
            <p:cNvSpPr>
              <a:spLocks noChangeArrowheads="1"/>
            </p:cNvSpPr>
            <p:nvPr/>
          </p:nvSpPr>
          <p:spPr bwMode="auto">
            <a:xfrm>
              <a:off x="3709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3" name="Rectangle 27"/>
            <p:cNvSpPr>
              <a:spLocks noChangeArrowheads="1"/>
            </p:cNvSpPr>
            <p:nvPr/>
          </p:nvSpPr>
          <p:spPr bwMode="auto">
            <a:xfrm>
              <a:off x="3767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4" name="Rectangle 28"/>
            <p:cNvSpPr>
              <a:spLocks noChangeArrowheads="1"/>
            </p:cNvSpPr>
            <p:nvPr/>
          </p:nvSpPr>
          <p:spPr bwMode="auto">
            <a:xfrm>
              <a:off x="3817" y="215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5" name="Rectangle 30"/>
            <p:cNvSpPr>
              <a:spLocks noChangeArrowheads="1"/>
            </p:cNvSpPr>
            <p:nvPr/>
          </p:nvSpPr>
          <p:spPr bwMode="auto">
            <a:xfrm>
              <a:off x="4408" y="1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6" name="Rectangle 31"/>
            <p:cNvSpPr>
              <a:spLocks noChangeArrowheads="1"/>
            </p:cNvSpPr>
            <p:nvPr/>
          </p:nvSpPr>
          <p:spPr bwMode="auto">
            <a:xfrm>
              <a:off x="4487" y="1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7" name="Rectangle 32"/>
            <p:cNvSpPr>
              <a:spLocks noChangeArrowheads="1"/>
            </p:cNvSpPr>
            <p:nvPr/>
          </p:nvSpPr>
          <p:spPr bwMode="auto">
            <a:xfrm>
              <a:off x="4544" y="1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8" name="Rectangle 33"/>
            <p:cNvSpPr>
              <a:spLocks noChangeArrowheads="1"/>
            </p:cNvSpPr>
            <p:nvPr/>
          </p:nvSpPr>
          <p:spPr bwMode="auto">
            <a:xfrm>
              <a:off x="4602" y="1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49" name="Rectangle 34"/>
            <p:cNvSpPr>
              <a:spLocks noChangeArrowheads="1"/>
            </p:cNvSpPr>
            <p:nvPr/>
          </p:nvSpPr>
          <p:spPr bwMode="auto">
            <a:xfrm>
              <a:off x="4667" y="13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0" name="Rectangle 35"/>
            <p:cNvSpPr>
              <a:spLocks noChangeArrowheads="1"/>
            </p:cNvSpPr>
            <p:nvPr/>
          </p:nvSpPr>
          <p:spPr bwMode="auto">
            <a:xfrm>
              <a:off x="4508" y="12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1" name="Rectangle 36"/>
            <p:cNvSpPr>
              <a:spLocks noChangeArrowheads="1"/>
            </p:cNvSpPr>
            <p:nvPr/>
          </p:nvSpPr>
          <p:spPr bwMode="auto">
            <a:xfrm>
              <a:off x="4580" y="12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2" name="Rectangle 37"/>
            <p:cNvSpPr>
              <a:spLocks noChangeArrowheads="1"/>
            </p:cNvSpPr>
            <p:nvPr/>
          </p:nvSpPr>
          <p:spPr bwMode="auto">
            <a:xfrm>
              <a:off x="4660" y="12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3" name="Rectangle 38"/>
            <p:cNvSpPr>
              <a:spLocks noChangeArrowheads="1"/>
            </p:cNvSpPr>
            <p:nvPr/>
          </p:nvSpPr>
          <p:spPr bwMode="auto">
            <a:xfrm>
              <a:off x="4717" y="12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4" name="Rectangle 39"/>
            <p:cNvSpPr>
              <a:spLocks noChangeArrowheads="1"/>
            </p:cNvSpPr>
            <p:nvPr/>
          </p:nvSpPr>
          <p:spPr bwMode="auto">
            <a:xfrm>
              <a:off x="4775" y="12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5" name="Rectangle 40"/>
            <p:cNvSpPr>
              <a:spLocks noChangeArrowheads="1"/>
            </p:cNvSpPr>
            <p:nvPr/>
          </p:nvSpPr>
          <p:spPr bwMode="auto">
            <a:xfrm>
              <a:off x="4840" y="12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6" name="Rectangle 41"/>
            <p:cNvSpPr>
              <a:spLocks noChangeArrowheads="1"/>
            </p:cNvSpPr>
            <p:nvPr/>
          </p:nvSpPr>
          <p:spPr bwMode="auto">
            <a:xfrm>
              <a:off x="3220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7" name="Rectangle 42"/>
            <p:cNvSpPr>
              <a:spLocks noChangeArrowheads="1"/>
            </p:cNvSpPr>
            <p:nvPr/>
          </p:nvSpPr>
          <p:spPr bwMode="auto">
            <a:xfrm>
              <a:off x="3263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8" name="Rectangle 43"/>
            <p:cNvSpPr>
              <a:spLocks noChangeArrowheads="1"/>
            </p:cNvSpPr>
            <p:nvPr/>
          </p:nvSpPr>
          <p:spPr bwMode="auto">
            <a:xfrm>
              <a:off x="3321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59" name="Rectangle 44"/>
            <p:cNvSpPr>
              <a:spLocks noChangeArrowheads="1"/>
            </p:cNvSpPr>
            <p:nvPr/>
          </p:nvSpPr>
          <p:spPr bwMode="auto">
            <a:xfrm>
              <a:off x="3385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0" name="Rectangle 45"/>
            <p:cNvSpPr>
              <a:spLocks noChangeArrowheads="1"/>
            </p:cNvSpPr>
            <p:nvPr/>
          </p:nvSpPr>
          <p:spPr bwMode="auto">
            <a:xfrm>
              <a:off x="3443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1" name="Rectangle 48"/>
            <p:cNvSpPr>
              <a:spLocks noChangeArrowheads="1"/>
            </p:cNvSpPr>
            <p:nvPr/>
          </p:nvSpPr>
          <p:spPr bwMode="auto">
            <a:xfrm>
              <a:off x="3616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2" name="Rectangle 49"/>
            <p:cNvSpPr>
              <a:spLocks noChangeArrowheads="1"/>
            </p:cNvSpPr>
            <p:nvPr/>
          </p:nvSpPr>
          <p:spPr bwMode="auto">
            <a:xfrm>
              <a:off x="3688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3" name="Rectangle 50"/>
            <p:cNvSpPr>
              <a:spLocks noChangeArrowheads="1"/>
            </p:cNvSpPr>
            <p:nvPr/>
          </p:nvSpPr>
          <p:spPr bwMode="auto">
            <a:xfrm>
              <a:off x="3767" y="149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4" name="Rectangle 51"/>
            <p:cNvSpPr>
              <a:spLocks noChangeArrowheads="1"/>
            </p:cNvSpPr>
            <p:nvPr/>
          </p:nvSpPr>
          <p:spPr bwMode="auto">
            <a:xfrm>
              <a:off x="3256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5" name="Rectangle 52"/>
            <p:cNvSpPr>
              <a:spLocks noChangeArrowheads="1"/>
            </p:cNvSpPr>
            <p:nvPr/>
          </p:nvSpPr>
          <p:spPr bwMode="auto">
            <a:xfrm>
              <a:off x="3299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6" name="Rectangle 53"/>
            <p:cNvSpPr>
              <a:spLocks noChangeArrowheads="1"/>
            </p:cNvSpPr>
            <p:nvPr/>
          </p:nvSpPr>
          <p:spPr bwMode="auto">
            <a:xfrm>
              <a:off x="3357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7" name="Rectangle 54"/>
            <p:cNvSpPr>
              <a:spLocks noChangeArrowheads="1"/>
            </p:cNvSpPr>
            <p:nvPr/>
          </p:nvSpPr>
          <p:spPr bwMode="auto">
            <a:xfrm>
              <a:off x="3421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8" name="Rectangle 56"/>
            <p:cNvSpPr>
              <a:spLocks noChangeArrowheads="1"/>
            </p:cNvSpPr>
            <p:nvPr/>
          </p:nvSpPr>
          <p:spPr bwMode="auto">
            <a:xfrm>
              <a:off x="3537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69" name="Rectangle 57"/>
            <p:cNvSpPr>
              <a:spLocks noChangeArrowheads="1"/>
            </p:cNvSpPr>
            <p:nvPr/>
          </p:nvSpPr>
          <p:spPr bwMode="auto">
            <a:xfrm>
              <a:off x="3587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0" name="Rectangle 58"/>
            <p:cNvSpPr>
              <a:spLocks noChangeArrowheads="1"/>
            </p:cNvSpPr>
            <p:nvPr/>
          </p:nvSpPr>
          <p:spPr bwMode="auto">
            <a:xfrm>
              <a:off x="3666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1" name="Rectangle 59"/>
            <p:cNvSpPr>
              <a:spLocks noChangeArrowheads="1"/>
            </p:cNvSpPr>
            <p:nvPr/>
          </p:nvSpPr>
          <p:spPr bwMode="auto">
            <a:xfrm>
              <a:off x="3738" y="19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2" name="Rectangle 60"/>
            <p:cNvSpPr>
              <a:spLocks noChangeArrowheads="1"/>
            </p:cNvSpPr>
            <p:nvPr/>
          </p:nvSpPr>
          <p:spPr bwMode="auto">
            <a:xfrm>
              <a:off x="3227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3" name="Rectangle 61"/>
            <p:cNvSpPr>
              <a:spLocks noChangeArrowheads="1"/>
            </p:cNvSpPr>
            <p:nvPr/>
          </p:nvSpPr>
          <p:spPr bwMode="auto">
            <a:xfrm>
              <a:off x="3270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4" name="Rectangle 62"/>
            <p:cNvSpPr>
              <a:spLocks noChangeArrowheads="1"/>
            </p:cNvSpPr>
            <p:nvPr/>
          </p:nvSpPr>
          <p:spPr bwMode="auto">
            <a:xfrm>
              <a:off x="3328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5" name="Rectangle 63"/>
            <p:cNvSpPr>
              <a:spLocks noChangeArrowheads="1"/>
            </p:cNvSpPr>
            <p:nvPr/>
          </p:nvSpPr>
          <p:spPr bwMode="auto">
            <a:xfrm>
              <a:off x="3393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6" name="Rectangle 64"/>
            <p:cNvSpPr>
              <a:spLocks noChangeArrowheads="1"/>
            </p:cNvSpPr>
            <p:nvPr/>
          </p:nvSpPr>
          <p:spPr bwMode="auto">
            <a:xfrm>
              <a:off x="3450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7" name="Rectangle 65"/>
            <p:cNvSpPr>
              <a:spLocks noChangeArrowheads="1"/>
            </p:cNvSpPr>
            <p:nvPr/>
          </p:nvSpPr>
          <p:spPr bwMode="auto">
            <a:xfrm>
              <a:off x="3508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8" name="Rectangle 66"/>
            <p:cNvSpPr>
              <a:spLocks noChangeArrowheads="1"/>
            </p:cNvSpPr>
            <p:nvPr/>
          </p:nvSpPr>
          <p:spPr bwMode="auto">
            <a:xfrm>
              <a:off x="3558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79" name="Rectangle 67"/>
            <p:cNvSpPr>
              <a:spLocks noChangeArrowheads="1"/>
            </p:cNvSpPr>
            <p:nvPr/>
          </p:nvSpPr>
          <p:spPr bwMode="auto">
            <a:xfrm>
              <a:off x="3623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80" name="Rectangle 68"/>
            <p:cNvSpPr>
              <a:spLocks noChangeArrowheads="1"/>
            </p:cNvSpPr>
            <p:nvPr/>
          </p:nvSpPr>
          <p:spPr bwMode="auto">
            <a:xfrm>
              <a:off x="3695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81" name="Rectangle 70"/>
            <p:cNvSpPr>
              <a:spLocks noChangeArrowheads="1"/>
            </p:cNvSpPr>
            <p:nvPr/>
          </p:nvSpPr>
          <p:spPr bwMode="auto">
            <a:xfrm>
              <a:off x="3832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82" name="Rectangle 71"/>
            <p:cNvSpPr>
              <a:spLocks noChangeArrowheads="1"/>
            </p:cNvSpPr>
            <p:nvPr/>
          </p:nvSpPr>
          <p:spPr bwMode="auto">
            <a:xfrm>
              <a:off x="3889" y="12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483" name="Rectangle 72"/>
            <p:cNvSpPr>
              <a:spLocks noChangeArrowheads="1"/>
            </p:cNvSpPr>
            <p:nvPr/>
          </p:nvSpPr>
          <p:spPr bwMode="auto">
            <a:xfrm>
              <a:off x="4019" y="1144"/>
              <a:ext cx="72" cy="972"/>
            </a:xfrm>
            <a:prstGeom prst="rect">
              <a:avLst/>
            </a:prstGeom>
            <a:solidFill>
              <a:srgbClr val="33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84" name="Rectangle 73"/>
            <p:cNvSpPr>
              <a:spLocks noChangeArrowheads="1"/>
            </p:cNvSpPr>
            <p:nvPr/>
          </p:nvSpPr>
          <p:spPr bwMode="auto">
            <a:xfrm>
              <a:off x="4019" y="1144"/>
              <a:ext cx="72" cy="972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85" name="Rectangle 74"/>
            <p:cNvSpPr>
              <a:spLocks noChangeArrowheads="1"/>
            </p:cNvSpPr>
            <p:nvPr/>
          </p:nvSpPr>
          <p:spPr bwMode="auto">
            <a:xfrm>
              <a:off x="4328" y="1656"/>
              <a:ext cx="58" cy="2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86" name="Rectangle 75"/>
            <p:cNvSpPr>
              <a:spLocks noChangeArrowheads="1"/>
            </p:cNvSpPr>
            <p:nvPr/>
          </p:nvSpPr>
          <p:spPr bwMode="auto">
            <a:xfrm>
              <a:off x="4328" y="1656"/>
              <a:ext cx="58" cy="208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87" name="Rectangle 76"/>
            <p:cNvSpPr>
              <a:spLocks noChangeArrowheads="1"/>
            </p:cNvSpPr>
            <p:nvPr/>
          </p:nvSpPr>
          <p:spPr bwMode="auto">
            <a:xfrm>
              <a:off x="4220" y="1656"/>
              <a:ext cx="58" cy="2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88" name="Rectangle 77"/>
            <p:cNvSpPr>
              <a:spLocks noChangeArrowheads="1"/>
            </p:cNvSpPr>
            <p:nvPr/>
          </p:nvSpPr>
          <p:spPr bwMode="auto">
            <a:xfrm>
              <a:off x="4220" y="1656"/>
              <a:ext cx="58" cy="208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89" name="Rectangle 78"/>
            <p:cNvSpPr>
              <a:spLocks noChangeArrowheads="1"/>
            </p:cNvSpPr>
            <p:nvPr/>
          </p:nvSpPr>
          <p:spPr bwMode="auto">
            <a:xfrm>
              <a:off x="4328" y="2512"/>
              <a:ext cx="58" cy="21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0" name="Rectangle 79"/>
            <p:cNvSpPr>
              <a:spLocks noChangeArrowheads="1"/>
            </p:cNvSpPr>
            <p:nvPr/>
          </p:nvSpPr>
          <p:spPr bwMode="auto">
            <a:xfrm>
              <a:off x="4328" y="2512"/>
              <a:ext cx="58" cy="21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1" name="Rectangle 80"/>
            <p:cNvSpPr>
              <a:spLocks noChangeArrowheads="1"/>
            </p:cNvSpPr>
            <p:nvPr/>
          </p:nvSpPr>
          <p:spPr bwMode="auto">
            <a:xfrm>
              <a:off x="4220" y="2512"/>
              <a:ext cx="58" cy="21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2" name="Rectangle 81"/>
            <p:cNvSpPr>
              <a:spLocks noChangeArrowheads="1"/>
            </p:cNvSpPr>
            <p:nvPr/>
          </p:nvSpPr>
          <p:spPr bwMode="auto">
            <a:xfrm>
              <a:off x="4220" y="2512"/>
              <a:ext cx="58" cy="21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3" name="Rectangle 82"/>
            <p:cNvSpPr>
              <a:spLocks noChangeArrowheads="1"/>
            </p:cNvSpPr>
            <p:nvPr/>
          </p:nvSpPr>
          <p:spPr bwMode="auto">
            <a:xfrm>
              <a:off x="4112" y="1656"/>
              <a:ext cx="58" cy="2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4" name="Rectangle 83"/>
            <p:cNvSpPr>
              <a:spLocks noChangeArrowheads="1"/>
            </p:cNvSpPr>
            <p:nvPr/>
          </p:nvSpPr>
          <p:spPr bwMode="auto">
            <a:xfrm>
              <a:off x="4112" y="1656"/>
              <a:ext cx="58" cy="208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5" name="Rectangle 84"/>
            <p:cNvSpPr>
              <a:spLocks noChangeArrowheads="1"/>
            </p:cNvSpPr>
            <p:nvPr/>
          </p:nvSpPr>
          <p:spPr bwMode="auto">
            <a:xfrm>
              <a:off x="4112" y="2512"/>
              <a:ext cx="58" cy="21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6" name="Rectangle 85"/>
            <p:cNvSpPr>
              <a:spLocks noChangeArrowheads="1"/>
            </p:cNvSpPr>
            <p:nvPr/>
          </p:nvSpPr>
          <p:spPr bwMode="auto">
            <a:xfrm>
              <a:off x="4112" y="2512"/>
              <a:ext cx="58" cy="21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7" name="Freeform 86"/>
            <p:cNvSpPr>
              <a:spLocks/>
            </p:cNvSpPr>
            <p:nvPr/>
          </p:nvSpPr>
          <p:spPr bwMode="auto">
            <a:xfrm>
              <a:off x="3997" y="2268"/>
              <a:ext cx="115" cy="453"/>
            </a:xfrm>
            <a:custGeom>
              <a:avLst/>
              <a:gdLst>
                <a:gd name="T0" fmla="*/ 87 w 115"/>
                <a:gd name="T1" fmla="*/ 244 h 453"/>
                <a:gd name="T2" fmla="*/ 115 w 115"/>
                <a:gd name="T3" fmla="*/ 244 h 453"/>
                <a:gd name="T4" fmla="*/ 115 w 115"/>
                <a:gd name="T5" fmla="*/ 453 h 453"/>
                <a:gd name="T6" fmla="*/ 0 w 115"/>
                <a:gd name="T7" fmla="*/ 453 h 453"/>
                <a:gd name="T8" fmla="*/ 0 w 115"/>
                <a:gd name="T9" fmla="*/ 180 h 453"/>
                <a:gd name="T10" fmla="*/ 22 w 115"/>
                <a:gd name="T11" fmla="*/ 180 h 453"/>
                <a:gd name="T12" fmla="*/ 22 w 115"/>
                <a:gd name="T13" fmla="*/ 0 h 453"/>
                <a:gd name="T14" fmla="*/ 87 w 115"/>
                <a:gd name="T15" fmla="*/ 0 h 453"/>
                <a:gd name="T16" fmla="*/ 87 w 115"/>
                <a:gd name="T17" fmla="*/ 24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53"/>
                <a:gd name="T29" fmla="*/ 115 w 115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53">
                  <a:moveTo>
                    <a:pt x="87" y="244"/>
                  </a:moveTo>
                  <a:lnTo>
                    <a:pt x="115" y="244"/>
                  </a:lnTo>
                  <a:lnTo>
                    <a:pt x="115" y="453"/>
                  </a:lnTo>
                  <a:lnTo>
                    <a:pt x="0" y="453"/>
                  </a:lnTo>
                  <a:lnTo>
                    <a:pt x="0" y="180"/>
                  </a:lnTo>
                  <a:lnTo>
                    <a:pt x="22" y="180"/>
                  </a:lnTo>
                  <a:lnTo>
                    <a:pt x="22" y="0"/>
                  </a:lnTo>
                  <a:lnTo>
                    <a:pt x="87" y="0"/>
                  </a:lnTo>
                  <a:lnTo>
                    <a:pt x="87" y="244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8" name="Freeform 87"/>
            <p:cNvSpPr>
              <a:spLocks/>
            </p:cNvSpPr>
            <p:nvPr/>
          </p:nvSpPr>
          <p:spPr bwMode="auto">
            <a:xfrm>
              <a:off x="3997" y="2268"/>
              <a:ext cx="115" cy="453"/>
            </a:xfrm>
            <a:custGeom>
              <a:avLst/>
              <a:gdLst>
                <a:gd name="T0" fmla="*/ 87 w 115"/>
                <a:gd name="T1" fmla="*/ 244 h 453"/>
                <a:gd name="T2" fmla="*/ 115 w 115"/>
                <a:gd name="T3" fmla="*/ 244 h 453"/>
                <a:gd name="T4" fmla="*/ 115 w 115"/>
                <a:gd name="T5" fmla="*/ 453 h 453"/>
                <a:gd name="T6" fmla="*/ 0 w 115"/>
                <a:gd name="T7" fmla="*/ 453 h 453"/>
                <a:gd name="T8" fmla="*/ 0 w 115"/>
                <a:gd name="T9" fmla="*/ 180 h 453"/>
                <a:gd name="T10" fmla="*/ 22 w 115"/>
                <a:gd name="T11" fmla="*/ 180 h 453"/>
                <a:gd name="T12" fmla="*/ 22 w 115"/>
                <a:gd name="T13" fmla="*/ 0 h 453"/>
                <a:gd name="T14" fmla="*/ 87 w 115"/>
                <a:gd name="T15" fmla="*/ 0 h 453"/>
                <a:gd name="T16" fmla="*/ 87 w 115"/>
                <a:gd name="T17" fmla="*/ 244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453"/>
                <a:gd name="T29" fmla="*/ 115 w 115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453">
                  <a:moveTo>
                    <a:pt x="87" y="244"/>
                  </a:moveTo>
                  <a:lnTo>
                    <a:pt x="115" y="244"/>
                  </a:lnTo>
                  <a:lnTo>
                    <a:pt x="115" y="453"/>
                  </a:lnTo>
                  <a:lnTo>
                    <a:pt x="0" y="453"/>
                  </a:lnTo>
                  <a:lnTo>
                    <a:pt x="0" y="180"/>
                  </a:lnTo>
                  <a:lnTo>
                    <a:pt x="22" y="180"/>
                  </a:lnTo>
                  <a:lnTo>
                    <a:pt x="22" y="0"/>
                  </a:lnTo>
                  <a:lnTo>
                    <a:pt x="87" y="0"/>
                  </a:lnTo>
                  <a:lnTo>
                    <a:pt x="87" y="24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499" name="Freeform 88"/>
            <p:cNvSpPr>
              <a:spLocks/>
            </p:cNvSpPr>
            <p:nvPr/>
          </p:nvSpPr>
          <p:spPr bwMode="auto">
            <a:xfrm>
              <a:off x="4141" y="2268"/>
              <a:ext cx="79" cy="453"/>
            </a:xfrm>
            <a:custGeom>
              <a:avLst/>
              <a:gdLst>
                <a:gd name="T0" fmla="*/ 79 w 79"/>
                <a:gd name="T1" fmla="*/ 324 h 453"/>
                <a:gd name="T2" fmla="*/ 79 w 79"/>
                <a:gd name="T3" fmla="*/ 425 h 453"/>
                <a:gd name="T4" fmla="*/ 79 w 79"/>
                <a:gd name="T5" fmla="*/ 432 h 453"/>
                <a:gd name="T6" fmla="*/ 72 w 79"/>
                <a:gd name="T7" fmla="*/ 439 h 453"/>
                <a:gd name="T8" fmla="*/ 72 w 79"/>
                <a:gd name="T9" fmla="*/ 446 h 453"/>
                <a:gd name="T10" fmla="*/ 65 w 79"/>
                <a:gd name="T11" fmla="*/ 446 h 453"/>
                <a:gd name="T12" fmla="*/ 58 w 79"/>
                <a:gd name="T13" fmla="*/ 453 h 453"/>
                <a:gd name="T14" fmla="*/ 51 w 79"/>
                <a:gd name="T15" fmla="*/ 453 h 453"/>
                <a:gd name="T16" fmla="*/ 43 w 79"/>
                <a:gd name="T17" fmla="*/ 453 h 453"/>
                <a:gd name="T18" fmla="*/ 43 w 79"/>
                <a:gd name="T19" fmla="*/ 446 h 453"/>
                <a:gd name="T20" fmla="*/ 36 w 79"/>
                <a:gd name="T21" fmla="*/ 446 h 453"/>
                <a:gd name="T22" fmla="*/ 29 w 79"/>
                <a:gd name="T23" fmla="*/ 439 h 453"/>
                <a:gd name="T24" fmla="*/ 29 w 79"/>
                <a:gd name="T25" fmla="*/ 432 h 453"/>
                <a:gd name="T26" fmla="*/ 22 w 79"/>
                <a:gd name="T27" fmla="*/ 425 h 453"/>
                <a:gd name="T28" fmla="*/ 22 w 79"/>
                <a:gd name="T29" fmla="*/ 324 h 453"/>
                <a:gd name="T30" fmla="*/ 22 w 79"/>
                <a:gd name="T31" fmla="*/ 50 h 453"/>
                <a:gd name="T32" fmla="*/ 0 w 79"/>
                <a:gd name="T33" fmla="*/ 21 h 453"/>
                <a:gd name="T34" fmla="*/ 0 w 79"/>
                <a:gd name="T35" fmla="*/ 0 h 453"/>
                <a:gd name="T36" fmla="*/ 22 w 79"/>
                <a:gd name="T37" fmla="*/ 0 h 453"/>
                <a:gd name="T38" fmla="*/ 79 w 79"/>
                <a:gd name="T39" fmla="*/ 50 h 453"/>
                <a:gd name="T40" fmla="*/ 79 w 79"/>
                <a:gd name="T41" fmla="*/ 324 h 4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53"/>
                <a:gd name="T65" fmla="*/ 79 w 79"/>
                <a:gd name="T66" fmla="*/ 453 h 4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53">
                  <a:moveTo>
                    <a:pt x="79" y="324"/>
                  </a:moveTo>
                  <a:lnTo>
                    <a:pt x="79" y="425"/>
                  </a:lnTo>
                  <a:lnTo>
                    <a:pt x="79" y="432"/>
                  </a:lnTo>
                  <a:lnTo>
                    <a:pt x="72" y="439"/>
                  </a:lnTo>
                  <a:lnTo>
                    <a:pt x="72" y="446"/>
                  </a:lnTo>
                  <a:lnTo>
                    <a:pt x="65" y="446"/>
                  </a:lnTo>
                  <a:lnTo>
                    <a:pt x="58" y="453"/>
                  </a:lnTo>
                  <a:lnTo>
                    <a:pt x="51" y="453"/>
                  </a:lnTo>
                  <a:lnTo>
                    <a:pt x="43" y="453"/>
                  </a:lnTo>
                  <a:lnTo>
                    <a:pt x="43" y="446"/>
                  </a:lnTo>
                  <a:lnTo>
                    <a:pt x="36" y="446"/>
                  </a:lnTo>
                  <a:lnTo>
                    <a:pt x="29" y="439"/>
                  </a:lnTo>
                  <a:lnTo>
                    <a:pt x="29" y="432"/>
                  </a:lnTo>
                  <a:lnTo>
                    <a:pt x="22" y="425"/>
                  </a:lnTo>
                  <a:lnTo>
                    <a:pt x="22" y="324"/>
                  </a:lnTo>
                  <a:lnTo>
                    <a:pt x="22" y="5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79" y="50"/>
                  </a:lnTo>
                  <a:lnTo>
                    <a:pt x="79" y="324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0" name="Freeform 89"/>
            <p:cNvSpPr>
              <a:spLocks/>
            </p:cNvSpPr>
            <p:nvPr/>
          </p:nvSpPr>
          <p:spPr bwMode="auto">
            <a:xfrm>
              <a:off x="4141" y="2268"/>
              <a:ext cx="79" cy="453"/>
            </a:xfrm>
            <a:custGeom>
              <a:avLst/>
              <a:gdLst>
                <a:gd name="T0" fmla="*/ 79 w 79"/>
                <a:gd name="T1" fmla="*/ 324 h 453"/>
                <a:gd name="T2" fmla="*/ 79 w 79"/>
                <a:gd name="T3" fmla="*/ 425 h 453"/>
                <a:gd name="T4" fmla="*/ 79 w 79"/>
                <a:gd name="T5" fmla="*/ 432 h 453"/>
                <a:gd name="T6" fmla="*/ 72 w 79"/>
                <a:gd name="T7" fmla="*/ 439 h 453"/>
                <a:gd name="T8" fmla="*/ 72 w 79"/>
                <a:gd name="T9" fmla="*/ 446 h 453"/>
                <a:gd name="T10" fmla="*/ 65 w 79"/>
                <a:gd name="T11" fmla="*/ 446 h 453"/>
                <a:gd name="T12" fmla="*/ 58 w 79"/>
                <a:gd name="T13" fmla="*/ 453 h 453"/>
                <a:gd name="T14" fmla="*/ 51 w 79"/>
                <a:gd name="T15" fmla="*/ 453 h 453"/>
                <a:gd name="T16" fmla="*/ 43 w 79"/>
                <a:gd name="T17" fmla="*/ 453 h 453"/>
                <a:gd name="T18" fmla="*/ 43 w 79"/>
                <a:gd name="T19" fmla="*/ 446 h 453"/>
                <a:gd name="T20" fmla="*/ 36 w 79"/>
                <a:gd name="T21" fmla="*/ 446 h 453"/>
                <a:gd name="T22" fmla="*/ 29 w 79"/>
                <a:gd name="T23" fmla="*/ 439 h 453"/>
                <a:gd name="T24" fmla="*/ 29 w 79"/>
                <a:gd name="T25" fmla="*/ 432 h 453"/>
                <a:gd name="T26" fmla="*/ 22 w 79"/>
                <a:gd name="T27" fmla="*/ 425 h 453"/>
                <a:gd name="T28" fmla="*/ 22 w 79"/>
                <a:gd name="T29" fmla="*/ 324 h 453"/>
                <a:gd name="T30" fmla="*/ 22 w 79"/>
                <a:gd name="T31" fmla="*/ 50 h 453"/>
                <a:gd name="T32" fmla="*/ 0 w 79"/>
                <a:gd name="T33" fmla="*/ 21 h 453"/>
                <a:gd name="T34" fmla="*/ 0 w 79"/>
                <a:gd name="T35" fmla="*/ 0 h 453"/>
                <a:gd name="T36" fmla="*/ 22 w 79"/>
                <a:gd name="T37" fmla="*/ 0 h 453"/>
                <a:gd name="T38" fmla="*/ 79 w 79"/>
                <a:gd name="T39" fmla="*/ 50 h 453"/>
                <a:gd name="T40" fmla="*/ 79 w 79"/>
                <a:gd name="T41" fmla="*/ 324 h 4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53"/>
                <a:gd name="T65" fmla="*/ 79 w 79"/>
                <a:gd name="T66" fmla="*/ 453 h 4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53">
                  <a:moveTo>
                    <a:pt x="79" y="324"/>
                  </a:moveTo>
                  <a:lnTo>
                    <a:pt x="79" y="425"/>
                  </a:lnTo>
                  <a:lnTo>
                    <a:pt x="79" y="432"/>
                  </a:lnTo>
                  <a:lnTo>
                    <a:pt x="72" y="439"/>
                  </a:lnTo>
                  <a:lnTo>
                    <a:pt x="72" y="446"/>
                  </a:lnTo>
                  <a:lnTo>
                    <a:pt x="65" y="446"/>
                  </a:lnTo>
                  <a:lnTo>
                    <a:pt x="58" y="453"/>
                  </a:lnTo>
                  <a:lnTo>
                    <a:pt x="51" y="453"/>
                  </a:lnTo>
                  <a:lnTo>
                    <a:pt x="43" y="453"/>
                  </a:lnTo>
                  <a:lnTo>
                    <a:pt x="43" y="446"/>
                  </a:lnTo>
                  <a:lnTo>
                    <a:pt x="36" y="446"/>
                  </a:lnTo>
                  <a:lnTo>
                    <a:pt x="29" y="439"/>
                  </a:lnTo>
                  <a:lnTo>
                    <a:pt x="29" y="432"/>
                  </a:lnTo>
                  <a:lnTo>
                    <a:pt x="22" y="425"/>
                  </a:lnTo>
                  <a:lnTo>
                    <a:pt x="22" y="324"/>
                  </a:lnTo>
                  <a:lnTo>
                    <a:pt x="22" y="5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79" y="50"/>
                  </a:lnTo>
                  <a:lnTo>
                    <a:pt x="79" y="32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1" name="Freeform 90"/>
            <p:cNvSpPr>
              <a:spLocks/>
            </p:cNvSpPr>
            <p:nvPr/>
          </p:nvSpPr>
          <p:spPr bwMode="auto">
            <a:xfrm>
              <a:off x="4249" y="2268"/>
              <a:ext cx="79" cy="453"/>
            </a:xfrm>
            <a:custGeom>
              <a:avLst/>
              <a:gdLst>
                <a:gd name="T0" fmla="*/ 0 w 79"/>
                <a:gd name="T1" fmla="*/ 21 h 453"/>
                <a:gd name="T2" fmla="*/ 0 w 79"/>
                <a:gd name="T3" fmla="*/ 0 h 453"/>
                <a:gd name="T4" fmla="*/ 79 w 79"/>
                <a:gd name="T5" fmla="*/ 0 h 453"/>
                <a:gd name="T6" fmla="*/ 79 w 79"/>
                <a:gd name="T7" fmla="*/ 324 h 453"/>
                <a:gd name="T8" fmla="*/ 79 w 79"/>
                <a:gd name="T9" fmla="*/ 425 h 453"/>
                <a:gd name="T10" fmla="*/ 79 w 79"/>
                <a:gd name="T11" fmla="*/ 432 h 453"/>
                <a:gd name="T12" fmla="*/ 72 w 79"/>
                <a:gd name="T13" fmla="*/ 432 h 453"/>
                <a:gd name="T14" fmla="*/ 72 w 79"/>
                <a:gd name="T15" fmla="*/ 439 h 453"/>
                <a:gd name="T16" fmla="*/ 65 w 79"/>
                <a:gd name="T17" fmla="*/ 446 h 453"/>
                <a:gd name="T18" fmla="*/ 58 w 79"/>
                <a:gd name="T19" fmla="*/ 446 h 453"/>
                <a:gd name="T20" fmla="*/ 58 w 79"/>
                <a:gd name="T21" fmla="*/ 453 h 453"/>
                <a:gd name="T22" fmla="*/ 51 w 79"/>
                <a:gd name="T23" fmla="*/ 453 h 453"/>
                <a:gd name="T24" fmla="*/ 43 w 79"/>
                <a:gd name="T25" fmla="*/ 453 h 453"/>
                <a:gd name="T26" fmla="*/ 36 w 79"/>
                <a:gd name="T27" fmla="*/ 446 h 453"/>
                <a:gd name="T28" fmla="*/ 29 w 79"/>
                <a:gd name="T29" fmla="*/ 446 h 453"/>
                <a:gd name="T30" fmla="*/ 29 w 79"/>
                <a:gd name="T31" fmla="*/ 439 h 453"/>
                <a:gd name="T32" fmla="*/ 22 w 79"/>
                <a:gd name="T33" fmla="*/ 432 h 453"/>
                <a:gd name="T34" fmla="*/ 22 w 79"/>
                <a:gd name="T35" fmla="*/ 425 h 453"/>
                <a:gd name="T36" fmla="*/ 22 w 79"/>
                <a:gd name="T37" fmla="*/ 324 h 453"/>
                <a:gd name="T38" fmla="*/ 22 w 79"/>
                <a:gd name="T39" fmla="*/ 50 h 453"/>
                <a:gd name="T40" fmla="*/ 0 w 79"/>
                <a:gd name="T41" fmla="*/ 21 h 4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53"/>
                <a:gd name="T65" fmla="*/ 79 w 79"/>
                <a:gd name="T66" fmla="*/ 453 h 4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53">
                  <a:moveTo>
                    <a:pt x="0" y="21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324"/>
                  </a:lnTo>
                  <a:lnTo>
                    <a:pt x="79" y="425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72" y="439"/>
                  </a:lnTo>
                  <a:lnTo>
                    <a:pt x="65" y="446"/>
                  </a:lnTo>
                  <a:lnTo>
                    <a:pt x="58" y="446"/>
                  </a:lnTo>
                  <a:lnTo>
                    <a:pt x="58" y="453"/>
                  </a:lnTo>
                  <a:lnTo>
                    <a:pt x="51" y="453"/>
                  </a:lnTo>
                  <a:lnTo>
                    <a:pt x="43" y="453"/>
                  </a:lnTo>
                  <a:lnTo>
                    <a:pt x="36" y="446"/>
                  </a:lnTo>
                  <a:lnTo>
                    <a:pt x="29" y="446"/>
                  </a:lnTo>
                  <a:lnTo>
                    <a:pt x="29" y="439"/>
                  </a:lnTo>
                  <a:lnTo>
                    <a:pt x="22" y="432"/>
                  </a:lnTo>
                  <a:lnTo>
                    <a:pt x="22" y="425"/>
                  </a:lnTo>
                  <a:lnTo>
                    <a:pt x="22" y="324"/>
                  </a:lnTo>
                  <a:lnTo>
                    <a:pt x="22" y="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2" name="Freeform 91"/>
            <p:cNvSpPr>
              <a:spLocks/>
            </p:cNvSpPr>
            <p:nvPr/>
          </p:nvSpPr>
          <p:spPr bwMode="auto">
            <a:xfrm>
              <a:off x="4249" y="2268"/>
              <a:ext cx="79" cy="453"/>
            </a:xfrm>
            <a:custGeom>
              <a:avLst/>
              <a:gdLst>
                <a:gd name="T0" fmla="*/ 0 w 79"/>
                <a:gd name="T1" fmla="*/ 21 h 453"/>
                <a:gd name="T2" fmla="*/ 0 w 79"/>
                <a:gd name="T3" fmla="*/ 0 h 453"/>
                <a:gd name="T4" fmla="*/ 79 w 79"/>
                <a:gd name="T5" fmla="*/ 0 h 453"/>
                <a:gd name="T6" fmla="*/ 79 w 79"/>
                <a:gd name="T7" fmla="*/ 324 h 453"/>
                <a:gd name="T8" fmla="*/ 79 w 79"/>
                <a:gd name="T9" fmla="*/ 425 h 453"/>
                <a:gd name="T10" fmla="*/ 79 w 79"/>
                <a:gd name="T11" fmla="*/ 432 h 453"/>
                <a:gd name="T12" fmla="*/ 72 w 79"/>
                <a:gd name="T13" fmla="*/ 432 h 453"/>
                <a:gd name="T14" fmla="*/ 72 w 79"/>
                <a:gd name="T15" fmla="*/ 439 h 453"/>
                <a:gd name="T16" fmla="*/ 65 w 79"/>
                <a:gd name="T17" fmla="*/ 446 h 453"/>
                <a:gd name="T18" fmla="*/ 58 w 79"/>
                <a:gd name="T19" fmla="*/ 446 h 453"/>
                <a:gd name="T20" fmla="*/ 58 w 79"/>
                <a:gd name="T21" fmla="*/ 453 h 453"/>
                <a:gd name="T22" fmla="*/ 51 w 79"/>
                <a:gd name="T23" fmla="*/ 453 h 453"/>
                <a:gd name="T24" fmla="*/ 43 w 79"/>
                <a:gd name="T25" fmla="*/ 453 h 453"/>
                <a:gd name="T26" fmla="*/ 36 w 79"/>
                <a:gd name="T27" fmla="*/ 446 h 453"/>
                <a:gd name="T28" fmla="*/ 29 w 79"/>
                <a:gd name="T29" fmla="*/ 446 h 453"/>
                <a:gd name="T30" fmla="*/ 29 w 79"/>
                <a:gd name="T31" fmla="*/ 439 h 453"/>
                <a:gd name="T32" fmla="*/ 22 w 79"/>
                <a:gd name="T33" fmla="*/ 432 h 453"/>
                <a:gd name="T34" fmla="*/ 22 w 79"/>
                <a:gd name="T35" fmla="*/ 425 h 453"/>
                <a:gd name="T36" fmla="*/ 22 w 79"/>
                <a:gd name="T37" fmla="*/ 324 h 453"/>
                <a:gd name="T38" fmla="*/ 22 w 79"/>
                <a:gd name="T39" fmla="*/ 50 h 453"/>
                <a:gd name="T40" fmla="*/ 0 w 79"/>
                <a:gd name="T41" fmla="*/ 21 h 4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53"/>
                <a:gd name="T65" fmla="*/ 79 w 79"/>
                <a:gd name="T66" fmla="*/ 453 h 4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53">
                  <a:moveTo>
                    <a:pt x="0" y="21"/>
                  </a:moveTo>
                  <a:lnTo>
                    <a:pt x="0" y="0"/>
                  </a:lnTo>
                  <a:lnTo>
                    <a:pt x="79" y="0"/>
                  </a:lnTo>
                  <a:lnTo>
                    <a:pt x="79" y="324"/>
                  </a:lnTo>
                  <a:lnTo>
                    <a:pt x="79" y="425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72" y="439"/>
                  </a:lnTo>
                  <a:lnTo>
                    <a:pt x="65" y="446"/>
                  </a:lnTo>
                  <a:lnTo>
                    <a:pt x="58" y="446"/>
                  </a:lnTo>
                  <a:lnTo>
                    <a:pt x="58" y="453"/>
                  </a:lnTo>
                  <a:lnTo>
                    <a:pt x="51" y="453"/>
                  </a:lnTo>
                  <a:lnTo>
                    <a:pt x="43" y="453"/>
                  </a:lnTo>
                  <a:lnTo>
                    <a:pt x="36" y="446"/>
                  </a:lnTo>
                  <a:lnTo>
                    <a:pt x="29" y="446"/>
                  </a:lnTo>
                  <a:lnTo>
                    <a:pt x="29" y="439"/>
                  </a:lnTo>
                  <a:lnTo>
                    <a:pt x="22" y="432"/>
                  </a:lnTo>
                  <a:lnTo>
                    <a:pt x="22" y="425"/>
                  </a:lnTo>
                  <a:lnTo>
                    <a:pt x="22" y="324"/>
                  </a:lnTo>
                  <a:lnTo>
                    <a:pt x="22" y="50"/>
                  </a:lnTo>
                  <a:lnTo>
                    <a:pt x="0" y="2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3" name="Rectangle 92"/>
            <p:cNvSpPr>
              <a:spLocks noChangeArrowheads="1"/>
            </p:cNvSpPr>
            <p:nvPr/>
          </p:nvSpPr>
          <p:spPr bwMode="auto">
            <a:xfrm>
              <a:off x="4084" y="1656"/>
              <a:ext cx="28" cy="201"/>
            </a:xfrm>
            <a:prstGeom prst="rect">
              <a:avLst/>
            </a:pr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4" name="Rectangle 93"/>
            <p:cNvSpPr>
              <a:spLocks noChangeArrowheads="1"/>
            </p:cNvSpPr>
            <p:nvPr/>
          </p:nvSpPr>
          <p:spPr bwMode="auto">
            <a:xfrm>
              <a:off x="4084" y="1656"/>
              <a:ext cx="28" cy="20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5" name="Freeform 94"/>
            <p:cNvSpPr>
              <a:spLocks/>
            </p:cNvSpPr>
            <p:nvPr/>
          </p:nvSpPr>
          <p:spPr bwMode="auto">
            <a:xfrm>
              <a:off x="4141" y="1656"/>
              <a:ext cx="79" cy="453"/>
            </a:xfrm>
            <a:custGeom>
              <a:avLst/>
              <a:gdLst>
                <a:gd name="T0" fmla="*/ 79 w 79"/>
                <a:gd name="T1" fmla="*/ 129 h 453"/>
                <a:gd name="T2" fmla="*/ 79 w 79"/>
                <a:gd name="T3" fmla="*/ 28 h 453"/>
                <a:gd name="T4" fmla="*/ 79 w 79"/>
                <a:gd name="T5" fmla="*/ 21 h 453"/>
                <a:gd name="T6" fmla="*/ 79 w 79"/>
                <a:gd name="T7" fmla="*/ 14 h 453"/>
                <a:gd name="T8" fmla="*/ 72 w 79"/>
                <a:gd name="T9" fmla="*/ 14 h 453"/>
                <a:gd name="T10" fmla="*/ 72 w 79"/>
                <a:gd name="T11" fmla="*/ 7 h 453"/>
                <a:gd name="T12" fmla="*/ 65 w 79"/>
                <a:gd name="T13" fmla="*/ 7 h 453"/>
                <a:gd name="T14" fmla="*/ 65 w 79"/>
                <a:gd name="T15" fmla="*/ 0 h 453"/>
                <a:gd name="T16" fmla="*/ 58 w 79"/>
                <a:gd name="T17" fmla="*/ 0 h 453"/>
                <a:gd name="T18" fmla="*/ 51 w 79"/>
                <a:gd name="T19" fmla="*/ 0 h 453"/>
                <a:gd name="T20" fmla="*/ 43 w 79"/>
                <a:gd name="T21" fmla="*/ 0 h 453"/>
                <a:gd name="T22" fmla="*/ 36 w 79"/>
                <a:gd name="T23" fmla="*/ 7 h 453"/>
                <a:gd name="T24" fmla="*/ 29 w 79"/>
                <a:gd name="T25" fmla="*/ 14 h 453"/>
                <a:gd name="T26" fmla="*/ 29 w 79"/>
                <a:gd name="T27" fmla="*/ 21 h 453"/>
                <a:gd name="T28" fmla="*/ 22 w 79"/>
                <a:gd name="T29" fmla="*/ 28 h 453"/>
                <a:gd name="T30" fmla="*/ 22 w 79"/>
                <a:gd name="T31" fmla="*/ 129 h 453"/>
                <a:gd name="T32" fmla="*/ 22 w 79"/>
                <a:gd name="T33" fmla="*/ 403 h 453"/>
                <a:gd name="T34" fmla="*/ 0 w 79"/>
                <a:gd name="T35" fmla="*/ 424 h 453"/>
                <a:gd name="T36" fmla="*/ 0 w 79"/>
                <a:gd name="T37" fmla="*/ 453 h 453"/>
                <a:gd name="T38" fmla="*/ 22 w 79"/>
                <a:gd name="T39" fmla="*/ 453 h 453"/>
                <a:gd name="T40" fmla="*/ 79 w 79"/>
                <a:gd name="T41" fmla="*/ 403 h 453"/>
                <a:gd name="T42" fmla="*/ 79 w 79"/>
                <a:gd name="T43" fmla="*/ 129 h 4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453"/>
                <a:gd name="T68" fmla="*/ 79 w 79"/>
                <a:gd name="T69" fmla="*/ 453 h 4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453">
                  <a:moveTo>
                    <a:pt x="79" y="129"/>
                  </a:moveTo>
                  <a:lnTo>
                    <a:pt x="79" y="28"/>
                  </a:lnTo>
                  <a:lnTo>
                    <a:pt x="79" y="21"/>
                  </a:lnTo>
                  <a:lnTo>
                    <a:pt x="79" y="14"/>
                  </a:lnTo>
                  <a:lnTo>
                    <a:pt x="72" y="14"/>
                  </a:lnTo>
                  <a:lnTo>
                    <a:pt x="72" y="7"/>
                  </a:lnTo>
                  <a:lnTo>
                    <a:pt x="65" y="7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7"/>
                  </a:lnTo>
                  <a:lnTo>
                    <a:pt x="29" y="14"/>
                  </a:lnTo>
                  <a:lnTo>
                    <a:pt x="29" y="21"/>
                  </a:lnTo>
                  <a:lnTo>
                    <a:pt x="22" y="28"/>
                  </a:lnTo>
                  <a:lnTo>
                    <a:pt x="22" y="129"/>
                  </a:lnTo>
                  <a:lnTo>
                    <a:pt x="22" y="403"/>
                  </a:lnTo>
                  <a:lnTo>
                    <a:pt x="0" y="424"/>
                  </a:lnTo>
                  <a:lnTo>
                    <a:pt x="0" y="453"/>
                  </a:lnTo>
                  <a:lnTo>
                    <a:pt x="22" y="453"/>
                  </a:lnTo>
                  <a:lnTo>
                    <a:pt x="79" y="403"/>
                  </a:lnTo>
                  <a:lnTo>
                    <a:pt x="79" y="129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6" name="Freeform 95"/>
            <p:cNvSpPr>
              <a:spLocks/>
            </p:cNvSpPr>
            <p:nvPr/>
          </p:nvSpPr>
          <p:spPr bwMode="auto">
            <a:xfrm>
              <a:off x="4141" y="1656"/>
              <a:ext cx="79" cy="453"/>
            </a:xfrm>
            <a:custGeom>
              <a:avLst/>
              <a:gdLst>
                <a:gd name="T0" fmla="*/ 79 w 79"/>
                <a:gd name="T1" fmla="*/ 129 h 453"/>
                <a:gd name="T2" fmla="*/ 79 w 79"/>
                <a:gd name="T3" fmla="*/ 28 h 453"/>
                <a:gd name="T4" fmla="*/ 79 w 79"/>
                <a:gd name="T5" fmla="*/ 21 h 453"/>
                <a:gd name="T6" fmla="*/ 79 w 79"/>
                <a:gd name="T7" fmla="*/ 14 h 453"/>
                <a:gd name="T8" fmla="*/ 72 w 79"/>
                <a:gd name="T9" fmla="*/ 14 h 453"/>
                <a:gd name="T10" fmla="*/ 72 w 79"/>
                <a:gd name="T11" fmla="*/ 7 h 453"/>
                <a:gd name="T12" fmla="*/ 65 w 79"/>
                <a:gd name="T13" fmla="*/ 7 h 453"/>
                <a:gd name="T14" fmla="*/ 65 w 79"/>
                <a:gd name="T15" fmla="*/ 0 h 453"/>
                <a:gd name="T16" fmla="*/ 58 w 79"/>
                <a:gd name="T17" fmla="*/ 0 h 453"/>
                <a:gd name="T18" fmla="*/ 51 w 79"/>
                <a:gd name="T19" fmla="*/ 0 h 453"/>
                <a:gd name="T20" fmla="*/ 43 w 79"/>
                <a:gd name="T21" fmla="*/ 0 h 453"/>
                <a:gd name="T22" fmla="*/ 36 w 79"/>
                <a:gd name="T23" fmla="*/ 7 h 453"/>
                <a:gd name="T24" fmla="*/ 29 w 79"/>
                <a:gd name="T25" fmla="*/ 14 h 453"/>
                <a:gd name="T26" fmla="*/ 29 w 79"/>
                <a:gd name="T27" fmla="*/ 21 h 453"/>
                <a:gd name="T28" fmla="*/ 22 w 79"/>
                <a:gd name="T29" fmla="*/ 28 h 453"/>
                <a:gd name="T30" fmla="*/ 22 w 79"/>
                <a:gd name="T31" fmla="*/ 129 h 453"/>
                <a:gd name="T32" fmla="*/ 22 w 79"/>
                <a:gd name="T33" fmla="*/ 403 h 453"/>
                <a:gd name="T34" fmla="*/ 0 w 79"/>
                <a:gd name="T35" fmla="*/ 424 h 453"/>
                <a:gd name="T36" fmla="*/ 0 w 79"/>
                <a:gd name="T37" fmla="*/ 453 h 453"/>
                <a:gd name="T38" fmla="*/ 22 w 79"/>
                <a:gd name="T39" fmla="*/ 453 h 453"/>
                <a:gd name="T40" fmla="*/ 79 w 79"/>
                <a:gd name="T41" fmla="*/ 403 h 453"/>
                <a:gd name="T42" fmla="*/ 79 w 79"/>
                <a:gd name="T43" fmla="*/ 129 h 4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9"/>
                <a:gd name="T67" fmla="*/ 0 h 453"/>
                <a:gd name="T68" fmla="*/ 79 w 79"/>
                <a:gd name="T69" fmla="*/ 453 h 4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9" h="453">
                  <a:moveTo>
                    <a:pt x="79" y="129"/>
                  </a:moveTo>
                  <a:lnTo>
                    <a:pt x="79" y="28"/>
                  </a:lnTo>
                  <a:lnTo>
                    <a:pt x="79" y="21"/>
                  </a:lnTo>
                  <a:lnTo>
                    <a:pt x="79" y="14"/>
                  </a:lnTo>
                  <a:lnTo>
                    <a:pt x="72" y="14"/>
                  </a:lnTo>
                  <a:lnTo>
                    <a:pt x="72" y="7"/>
                  </a:lnTo>
                  <a:lnTo>
                    <a:pt x="65" y="7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7"/>
                  </a:lnTo>
                  <a:lnTo>
                    <a:pt x="29" y="14"/>
                  </a:lnTo>
                  <a:lnTo>
                    <a:pt x="29" y="21"/>
                  </a:lnTo>
                  <a:lnTo>
                    <a:pt x="22" y="28"/>
                  </a:lnTo>
                  <a:lnTo>
                    <a:pt x="22" y="129"/>
                  </a:lnTo>
                  <a:lnTo>
                    <a:pt x="22" y="403"/>
                  </a:lnTo>
                  <a:lnTo>
                    <a:pt x="0" y="424"/>
                  </a:lnTo>
                  <a:lnTo>
                    <a:pt x="0" y="453"/>
                  </a:lnTo>
                  <a:lnTo>
                    <a:pt x="22" y="453"/>
                  </a:lnTo>
                  <a:lnTo>
                    <a:pt x="79" y="403"/>
                  </a:lnTo>
                  <a:lnTo>
                    <a:pt x="79" y="129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07" name="Line 96"/>
            <p:cNvSpPr>
              <a:spLocks noChangeShapeType="1"/>
            </p:cNvSpPr>
            <p:nvPr/>
          </p:nvSpPr>
          <p:spPr bwMode="auto">
            <a:xfrm>
              <a:off x="4220" y="2318"/>
              <a:ext cx="0" cy="37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08" name="Line 97"/>
            <p:cNvSpPr>
              <a:spLocks noChangeShapeType="1"/>
            </p:cNvSpPr>
            <p:nvPr/>
          </p:nvSpPr>
          <p:spPr bwMode="auto">
            <a:xfrm flipV="1">
              <a:off x="4163" y="2318"/>
              <a:ext cx="0" cy="37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09" name="Line 98"/>
            <p:cNvSpPr>
              <a:spLocks noChangeShapeType="1"/>
            </p:cNvSpPr>
            <p:nvPr/>
          </p:nvSpPr>
          <p:spPr bwMode="auto">
            <a:xfrm flipV="1">
              <a:off x="4271" y="2318"/>
              <a:ext cx="0" cy="37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10" name="Freeform 99"/>
            <p:cNvSpPr>
              <a:spLocks/>
            </p:cNvSpPr>
            <p:nvPr/>
          </p:nvSpPr>
          <p:spPr bwMode="auto">
            <a:xfrm>
              <a:off x="4249" y="1656"/>
              <a:ext cx="79" cy="453"/>
            </a:xfrm>
            <a:custGeom>
              <a:avLst/>
              <a:gdLst>
                <a:gd name="T0" fmla="*/ 0 w 79"/>
                <a:gd name="T1" fmla="*/ 424 h 453"/>
                <a:gd name="T2" fmla="*/ 0 w 79"/>
                <a:gd name="T3" fmla="*/ 453 h 453"/>
                <a:gd name="T4" fmla="*/ 79 w 79"/>
                <a:gd name="T5" fmla="*/ 453 h 453"/>
                <a:gd name="T6" fmla="*/ 79 w 79"/>
                <a:gd name="T7" fmla="*/ 129 h 453"/>
                <a:gd name="T8" fmla="*/ 79 w 79"/>
                <a:gd name="T9" fmla="*/ 28 h 453"/>
                <a:gd name="T10" fmla="*/ 79 w 79"/>
                <a:gd name="T11" fmla="*/ 21 h 453"/>
                <a:gd name="T12" fmla="*/ 72 w 79"/>
                <a:gd name="T13" fmla="*/ 14 h 453"/>
                <a:gd name="T14" fmla="*/ 65 w 79"/>
                <a:gd name="T15" fmla="*/ 7 h 453"/>
                <a:gd name="T16" fmla="*/ 58 w 79"/>
                <a:gd name="T17" fmla="*/ 0 h 453"/>
                <a:gd name="T18" fmla="*/ 51 w 79"/>
                <a:gd name="T19" fmla="*/ 0 h 453"/>
                <a:gd name="T20" fmla="*/ 43 w 79"/>
                <a:gd name="T21" fmla="*/ 0 h 453"/>
                <a:gd name="T22" fmla="*/ 36 w 79"/>
                <a:gd name="T23" fmla="*/ 0 h 453"/>
                <a:gd name="T24" fmla="*/ 36 w 79"/>
                <a:gd name="T25" fmla="*/ 7 h 453"/>
                <a:gd name="T26" fmla="*/ 29 w 79"/>
                <a:gd name="T27" fmla="*/ 7 h 453"/>
                <a:gd name="T28" fmla="*/ 29 w 79"/>
                <a:gd name="T29" fmla="*/ 14 h 453"/>
                <a:gd name="T30" fmla="*/ 22 w 79"/>
                <a:gd name="T31" fmla="*/ 14 h 453"/>
                <a:gd name="T32" fmla="*/ 22 w 79"/>
                <a:gd name="T33" fmla="*/ 21 h 453"/>
                <a:gd name="T34" fmla="*/ 22 w 79"/>
                <a:gd name="T35" fmla="*/ 28 h 453"/>
                <a:gd name="T36" fmla="*/ 22 w 79"/>
                <a:gd name="T37" fmla="*/ 129 h 453"/>
                <a:gd name="T38" fmla="*/ 22 w 79"/>
                <a:gd name="T39" fmla="*/ 403 h 453"/>
                <a:gd name="T40" fmla="*/ 0 w 79"/>
                <a:gd name="T41" fmla="*/ 424 h 4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53"/>
                <a:gd name="T65" fmla="*/ 79 w 79"/>
                <a:gd name="T66" fmla="*/ 453 h 4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53">
                  <a:moveTo>
                    <a:pt x="0" y="424"/>
                  </a:moveTo>
                  <a:lnTo>
                    <a:pt x="0" y="453"/>
                  </a:lnTo>
                  <a:lnTo>
                    <a:pt x="79" y="453"/>
                  </a:lnTo>
                  <a:lnTo>
                    <a:pt x="79" y="129"/>
                  </a:lnTo>
                  <a:lnTo>
                    <a:pt x="79" y="28"/>
                  </a:lnTo>
                  <a:lnTo>
                    <a:pt x="79" y="21"/>
                  </a:lnTo>
                  <a:lnTo>
                    <a:pt x="72" y="14"/>
                  </a:lnTo>
                  <a:lnTo>
                    <a:pt x="65" y="7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14"/>
                  </a:lnTo>
                  <a:lnTo>
                    <a:pt x="22" y="14"/>
                  </a:lnTo>
                  <a:lnTo>
                    <a:pt x="22" y="21"/>
                  </a:lnTo>
                  <a:lnTo>
                    <a:pt x="22" y="28"/>
                  </a:lnTo>
                  <a:lnTo>
                    <a:pt x="22" y="129"/>
                  </a:lnTo>
                  <a:lnTo>
                    <a:pt x="22" y="403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1" name="Freeform 100"/>
            <p:cNvSpPr>
              <a:spLocks/>
            </p:cNvSpPr>
            <p:nvPr/>
          </p:nvSpPr>
          <p:spPr bwMode="auto">
            <a:xfrm>
              <a:off x="4249" y="1656"/>
              <a:ext cx="79" cy="453"/>
            </a:xfrm>
            <a:custGeom>
              <a:avLst/>
              <a:gdLst>
                <a:gd name="T0" fmla="*/ 0 w 79"/>
                <a:gd name="T1" fmla="*/ 424 h 453"/>
                <a:gd name="T2" fmla="*/ 0 w 79"/>
                <a:gd name="T3" fmla="*/ 453 h 453"/>
                <a:gd name="T4" fmla="*/ 79 w 79"/>
                <a:gd name="T5" fmla="*/ 453 h 453"/>
                <a:gd name="T6" fmla="*/ 79 w 79"/>
                <a:gd name="T7" fmla="*/ 129 h 453"/>
                <a:gd name="T8" fmla="*/ 79 w 79"/>
                <a:gd name="T9" fmla="*/ 28 h 453"/>
                <a:gd name="T10" fmla="*/ 79 w 79"/>
                <a:gd name="T11" fmla="*/ 21 h 453"/>
                <a:gd name="T12" fmla="*/ 72 w 79"/>
                <a:gd name="T13" fmla="*/ 14 h 453"/>
                <a:gd name="T14" fmla="*/ 65 w 79"/>
                <a:gd name="T15" fmla="*/ 7 h 453"/>
                <a:gd name="T16" fmla="*/ 58 w 79"/>
                <a:gd name="T17" fmla="*/ 0 h 453"/>
                <a:gd name="T18" fmla="*/ 51 w 79"/>
                <a:gd name="T19" fmla="*/ 0 h 453"/>
                <a:gd name="T20" fmla="*/ 43 w 79"/>
                <a:gd name="T21" fmla="*/ 0 h 453"/>
                <a:gd name="T22" fmla="*/ 36 w 79"/>
                <a:gd name="T23" fmla="*/ 0 h 453"/>
                <a:gd name="T24" fmla="*/ 36 w 79"/>
                <a:gd name="T25" fmla="*/ 7 h 453"/>
                <a:gd name="T26" fmla="*/ 29 w 79"/>
                <a:gd name="T27" fmla="*/ 7 h 453"/>
                <a:gd name="T28" fmla="*/ 29 w 79"/>
                <a:gd name="T29" fmla="*/ 14 h 453"/>
                <a:gd name="T30" fmla="*/ 22 w 79"/>
                <a:gd name="T31" fmla="*/ 14 h 453"/>
                <a:gd name="T32" fmla="*/ 22 w 79"/>
                <a:gd name="T33" fmla="*/ 21 h 453"/>
                <a:gd name="T34" fmla="*/ 22 w 79"/>
                <a:gd name="T35" fmla="*/ 28 h 453"/>
                <a:gd name="T36" fmla="*/ 22 w 79"/>
                <a:gd name="T37" fmla="*/ 129 h 453"/>
                <a:gd name="T38" fmla="*/ 22 w 79"/>
                <a:gd name="T39" fmla="*/ 403 h 453"/>
                <a:gd name="T40" fmla="*/ 0 w 79"/>
                <a:gd name="T41" fmla="*/ 424 h 4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53"/>
                <a:gd name="T65" fmla="*/ 79 w 79"/>
                <a:gd name="T66" fmla="*/ 453 h 4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53">
                  <a:moveTo>
                    <a:pt x="0" y="424"/>
                  </a:moveTo>
                  <a:lnTo>
                    <a:pt x="0" y="453"/>
                  </a:lnTo>
                  <a:lnTo>
                    <a:pt x="79" y="453"/>
                  </a:lnTo>
                  <a:lnTo>
                    <a:pt x="79" y="129"/>
                  </a:lnTo>
                  <a:lnTo>
                    <a:pt x="79" y="28"/>
                  </a:lnTo>
                  <a:lnTo>
                    <a:pt x="79" y="21"/>
                  </a:lnTo>
                  <a:lnTo>
                    <a:pt x="72" y="14"/>
                  </a:lnTo>
                  <a:lnTo>
                    <a:pt x="65" y="7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14"/>
                  </a:lnTo>
                  <a:lnTo>
                    <a:pt x="22" y="14"/>
                  </a:lnTo>
                  <a:lnTo>
                    <a:pt x="22" y="21"/>
                  </a:lnTo>
                  <a:lnTo>
                    <a:pt x="22" y="28"/>
                  </a:lnTo>
                  <a:lnTo>
                    <a:pt x="22" y="129"/>
                  </a:lnTo>
                  <a:lnTo>
                    <a:pt x="22" y="403"/>
                  </a:lnTo>
                  <a:lnTo>
                    <a:pt x="0" y="42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2" name="Line 101"/>
            <p:cNvSpPr>
              <a:spLocks noChangeShapeType="1"/>
            </p:cNvSpPr>
            <p:nvPr/>
          </p:nvSpPr>
          <p:spPr bwMode="auto">
            <a:xfrm>
              <a:off x="4019" y="2109"/>
              <a:ext cx="0" cy="159"/>
            </a:xfrm>
            <a:prstGeom prst="line">
              <a:avLst/>
            </a:prstGeom>
            <a:noFill/>
            <a:ln w="7">
              <a:solidFill>
                <a:srgbClr val="DD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13" name="Rectangle 102"/>
            <p:cNvSpPr>
              <a:spLocks noChangeArrowheads="1"/>
            </p:cNvSpPr>
            <p:nvPr/>
          </p:nvSpPr>
          <p:spPr bwMode="auto">
            <a:xfrm>
              <a:off x="4019" y="2268"/>
              <a:ext cx="72" cy="18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4" name="Rectangle 103"/>
            <p:cNvSpPr>
              <a:spLocks noChangeArrowheads="1"/>
            </p:cNvSpPr>
            <p:nvPr/>
          </p:nvSpPr>
          <p:spPr bwMode="auto">
            <a:xfrm>
              <a:off x="4019" y="2268"/>
              <a:ext cx="72" cy="18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5" name="Rectangle 104"/>
            <p:cNvSpPr>
              <a:spLocks noChangeArrowheads="1"/>
            </p:cNvSpPr>
            <p:nvPr/>
          </p:nvSpPr>
          <p:spPr bwMode="auto">
            <a:xfrm>
              <a:off x="3997" y="1656"/>
              <a:ext cx="29" cy="460"/>
            </a:xfrm>
            <a:prstGeom prst="rect">
              <a:avLst/>
            </a:pr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6" name="Rectangle 105"/>
            <p:cNvSpPr>
              <a:spLocks noChangeArrowheads="1"/>
            </p:cNvSpPr>
            <p:nvPr/>
          </p:nvSpPr>
          <p:spPr bwMode="auto">
            <a:xfrm>
              <a:off x="3997" y="1656"/>
              <a:ext cx="29" cy="46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7" name="Rectangle 106"/>
            <p:cNvSpPr>
              <a:spLocks noChangeArrowheads="1"/>
            </p:cNvSpPr>
            <p:nvPr/>
          </p:nvSpPr>
          <p:spPr bwMode="auto">
            <a:xfrm>
              <a:off x="3976" y="1656"/>
              <a:ext cx="28" cy="208"/>
            </a:xfrm>
            <a:prstGeom prst="rect">
              <a:avLst/>
            </a:pr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8" name="Rectangle 107"/>
            <p:cNvSpPr>
              <a:spLocks noChangeArrowheads="1"/>
            </p:cNvSpPr>
            <p:nvPr/>
          </p:nvSpPr>
          <p:spPr bwMode="auto">
            <a:xfrm>
              <a:off x="3976" y="1656"/>
              <a:ext cx="28" cy="208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19" name="Line 108"/>
            <p:cNvSpPr>
              <a:spLocks noChangeShapeType="1"/>
            </p:cNvSpPr>
            <p:nvPr/>
          </p:nvSpPr>
          <p:spPr bwMode="auto">
            <a:xfrm>
              <a:off x="4084" y="1620"/>
              <a:ext cx="0" cy="28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20" name="Freeform 109"/>
            <p:cNvSpPr>
              <a:spLocks/>
            </p:cNvSpPr>
            <p:nvPr/>
          </p:nvSpPr>
          <p:spPr bwMode="auto">
            <a:xfrm>
              <a:off x="4919" y="1231"/>
              <a:ext cx="201" cy="878"/>
            </a:xfrm>
            <a:custGeom>
              <a:avLst/>
              <a:gdLst>
                <a:gd name="T0" fmla="*/ 201 w 201"/>
                <a:gd name="T1" fmla="*/ 878 h 878"/>
                <a:gd name="T2" fmla="*/ 201 w 201"/>
                <a:gd name="T3" fmla="*/ 201 h 878"/>
                <a:gd name="T4" fmla="*/ 201 w 201"/>
                <a:gd name="T5" fmla="*/ 100 h 878"/>
                <a:gd name="T6" fmla="*/ 201 w 201"/>
                <a:gd name="T7" fmla="*/ 0 h 878"/>
                <a:gd name="T8" fmla="*/ 101 w 201"/>
                <a:gd name="T9" fmla="*/ 0 h 878"/>
                <a:gd name="T10" fmla="*/ 101 w 201"/>
                <a:gd name="T11" fmla="*/ 677 h 878"/>
                <a:gd name="T12" fmla="*/ 0 w 201"/>
                <a:gd name="T13" fmla="*/ 677 h 878"/>
                <a:gd name="T14" fmla="*/ 0 w 201"/>
                <a:gd name="T15" fmla="*/ 878 h 878"/>
                <a:gd name="T16" fmla="*/ 201 w 201"/>
                <a:gd name="T17" fmla="*/ 878 h 8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878"/>
                <a:gd name="T29" fmla="*/ 201 w 201"/>
                <a:gd name="T30" fmla="*/ 878 h 8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878">
                  <a:moveTo>
                    <a:pt x="201" y="878"/>
                  </a:moveTo>
                  <a:lnTo>
                    <a:pt x="201" y="201"/>
                  </a:lnTo>
                  <a:lnTo>
                    <a:pt x="201" y="100"/>
                  </a:lnTo>
                  <a:lnTo>
                    <a:pt x="201" y="0"/>
                  </a:lnTo>
                  <a:lnTo>
                    <a:pt x="101" y="0"/>
                  </a:lnTo>
                  <a:lnTo>
                    <a:pt x="101" y="677"/>
                  </a:lnTo>
                  <a:lnTo>
                    <a:pt x="0" y="677"/>
                  </a:lnTo>
                  <a:lnTo>
                    <a:pt x="0" y="878"/>
                  </a:lnTo>
                  <a:lnTo>
                    <a:pt x="201" y="878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1" name="Freeform 110"/>
            <p:cNvSpPr>
              <a:spLocks/>
            </p:cNvSpPr>
            <p:nvPr/>
          </p:nvSpPr>
          <p:spPr bwMode="auto">
            <a:xfrm>
              <a:off x="4919" y="1231"/>
              <a:ext cx="201" cy="878"/>
            </a:xfrm>
            <a:custGeom>
              <a:avLst/>
              <a:gdLst>
                <a:gd name="T0" fmla="*/ 201 w 201"/>
                <a:gd name="T1" fmla="*/ 878 h 878"/>
                <a:gd name="T2" fmla="*/ 201 w 201"/>
                <a:gd name="T3" fmla="*/ 201 h 878"/>
                <a:gd name="T4" fmla="*/ 201 w 201"/>
                <a:gd name="T5" fmla="*/ 100 h 878"/>
                <a:gd name="T6" fmla="*/ 201 w 201"/>
                <a:gd name="T7" fmla="*/ 0 h 878"/>
                <a:gd name="T8" fmla="*/ 101 w 201"/>
                <a:gd name="T9" fmla="*/ 0 h 878"/>
                <a:gd name="T10" fmla="*/ 101 w 201"/>
                <a:gd name="T11" fmla="*/ 677 h 878"/>
                <a:gd name="T12" fmla="*/ 0 w 201"/>
                <a:gd name="T13" fmla="*/ 677 h 878"/>
                <a:gd name="T14" fmla="*/ 0 w 201"/>
                <a:gd name="T15" fmla="*/ 878 h 878"/>
                <a:gd name="T16" fmla="*/ 201 w 201"/>
                <a:gd name="T17" fmla="*/ 878 h 8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878"/>
                <a:gd name="T29" fmla="*/ 201 w 201"/>
                <a:gd name="T30" fmla="*/ 878 h 8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878">
                  <a:moveTo>
                    <a:pt x="201" y="878"/>
                  </a:moveTo>
                  <a:lnTo>
                    <a:pt x="201" y="201"/>
                  </a:lnTo>
                  <a:lnTo>
                    <a:pt x="201" y="100"/>
                  </a:lnTo>
                  <a:lnTo>
                    <a:pt x="201" y="0"/>
                  </a:lnTo>
                  <a:lnTo>
                    <a:pt x="101" y="0"/>
                  </a:lnTo>
                  <a:lnTo>
                    <a:pt x="101" y="677"/>
                  </a:lnTo>
                  <a:lnTo>
                    <a:pt x="0" y="677"/>
                  </a:lnTo>
                  <a:lnTo>
                    <a:pt x="0" y="878"/>
                  </a:lnTo>
                  <a:lnTo>
                    <a:pt x="201" y="87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2" name="Rectangle 111"/>
            <p:cNvSpPr>
              <a:spLocks noChangeArrowheads="1"/>
            </p:cNvSpPr>
            <p:nvPr/>
          </p:nvSpPr>
          <p:spPr bwMode="auto">
            <a:xfrm>
              <a:off x="4480" y="1497"/>
              <a:ext cx="547" cy="15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3" name="Rectangle 112"/>
            <p:cNvSpPr>
              <a:spLocks noChangeArrowheads="1"/>
            </p:cNvSpPr>
            <p:nvPr/>
          </p:nvSpPr>
          <p:spPr bwMode="auto">
            <a:xfrm>
              <a:off x="4480" y="1497"/>
              <a:ext cx="547" cy="15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4" name="Rectangle 113"/>
            <p:cNvSpPr>
              <a:spLocks noChangeArrowheads="1"/>
            </p:cNvSpPr>
            <p:nvPr/>
          </p:nvSpPr>
          <p:spPr bwMode="auto">
            <a:xfrm>
              <a:off x="4919" y="1231"/>
              <a:ext cx="108" cy="27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5" name="Rectangle 114"/>
            <p:cNvSpPr>
              <a:spLocks noChangeArrowheads="1"/>
            </p:cNvSpPr>
            <p:nvPr/>
          </p:nvSpPr>
          <p:spPr bwMode="auto">
            <a:xfrm>
              <a:off x="4919" y="1231"/>
              <a:ext cx="108" cy="273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6" name="Freeform 115"/>
            <p:cNvSpPr>
              <a:spLocks/>
            </p:cNvSpPr>
            <p:nvPr/>
          </p:nvSpPr>
          <p:spPr bwMode="auto">
            <a:xfrm>
              <a:off x="4379" y="1497"/>
              <a:ext cx="252" cy="612"/>
            </a:xfrm>
            <a:custGeom>
              <a:avLst/>
              <a:gdLst>
                <a:gd name="T0" fmla="*/ 0 w 252"/>
                <a:gd name="T1" fmla="*/ 612 h 612"/>
                <a:gd name="T2" fmla="*/ 252 w 252"/>
                <a:gd name="T3" fmla="*/ 612 h 612"/>
                <a:gd name="T4" fmla="*/ 252 w 252"/>
                <a:gd name="T5" fmla="*/ 411 h 612"/>
                <a:gd name="T6" fmla="*/ 101 w 252"/>
                <a:gd name="T7" fmla="*/ 411 h 612"/>
                <a:gd name="T8" fmla="*/ 101 w 252"/>
                <a:gd name="T9" fmla="*/ 0 h 612"/>
                <a:gd name="T10" fmla="*/ 0 w 252"/>
                <a:gd name="T11" fmla="*/ 0 h 612"/>
                <a:gd name="T12" fmla="*/ 0 w 252"/>
                <a:gd name="T13" fmla="*/ 101 h 612"/>
                <a:gd name="T14" fmla="*/ 0 w 252"/>
                <a:gd name="T15" fmla="*/ 612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612"/>
                <a:gd name="T26" fmla="*/ 252 w 25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612">
                  <a:moveTo>
                    <a:pt x="0" y="612"/>
                  </a:moveTo>
                  <a:lnTo>
                    <a:pt x="252" y="612"/>
                  </a:lnTo>
                  <a:lnTo>
                    <a:pt x="252" y="411"/>
                  </a:lnTo>
                  <a:lnTo>
                    <a:pt x="101" y="411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7" name="Freeform 116"/>
            <p:cNvSpPr>
              <a:spLocks/>
            </p:cNvSpPr>
            <p:nvPr/>
          </p:nvSpPr>
          <p:spPr bwMode="auto">
            <a:xfrm>
              <a:off x="4379" y="1497"/>
              <a:ext cx="252" cy="612"/>
            </a:xfrm>
            <a:custGeom>
              <a:avLst/>
              <a:gdLst>
                <a:gd name="T0" fmla="*/ 0 w 252"/>
                <a:gd name="T1" fmla="*/ 612 h 612"/>
                <a:gd name="T2" fmla="*/ 252 w 252"/>
                <a:gd name="T3" fmla="*/ 612 h 612"/>
                <a:gd name="T4" fmla="*/ 252 w 252"/>
                <a:gd name="T5" fmla="*/ 411 h 612"/>
                <a:gd name="T6" fmla="*/ 101 w 252"/>
                <a:gd name="T7" fmla="*/ 411 h 612"/>
                <a:gd name="T8" fmla="*/ 101 w 252"/>
                <a:gd name="T9" fmla="*/ 0 h 612"/>
                <a:gd name="T10" fmla="*/ 0 w 252"/>
                <a:gd name="T11" fmla="*/ 0 h 612"/>
                <a:gd name="T12" fmla="*/ 0 w 252"/>
                <a:gd name="T13" fmla="*/ 101 h 612"/>
                <a:gd name="T14" fmla="*/ 0 w 252"/>
                <a:gd name="T15" fmla="*/ 612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612"/>
                <a:gd name="T26" fmla="*/ 252 w 25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612">
                  <a:moveTo>
                    <a:pt x="0" y="612"/>
                  </a:moveTo>
                  <a:lnTo>
                    <a:pt x="252" y="612"/>
                  </a:lnTo>
                  <a:lnTo>
                    <a:pt x="252" y="411"/>
                  </a:lnTo>
                  <a:lnTo>
                    <a:pt x="101" y="411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0" y="612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8" name="Freeform 117"/>
            <p:cNvSpPr>
              <a:spLocks/>
            </p:cNvSpPr>
            <p:nvPr/>
          </p:nvSpPr>
          <p:spPr bwMode="auto">
            <a:xfrm>
              <a:off x="4379" y="2268"/>
              <a:ext cx="252" cy="612"/>
            </a:xfrm>
            <a:custGeom>
              <a:avLst/>
              <a:gdLst>
                <a:gd name="T0" fmla="*/ 0 w 252"/>
                <a:gd name="T1" fmla="*/ 0 h 612"/>
                <a:gd name="T2" fmla="*/ 252 w 252"/>
                <a:gd name="T3" fmla="*/ 0 h 612"/>
                <a:gd name="T4" fmla="*/ 252 w 252"/>
                <a:gd name="T5" fmla="*/ 201 h 612"/>
                <a:gd name="T6" fmla="*/ 101 w 252"/>
                <a:gd name="T7" fmla="*/ 201 h 612"/>
                <a:gd name="T8" fmla="*/ 101 w 252"/>
                <a:gd name="T9" fmla="*/ 612 h 612"/>
                <a:gd name="T10" fmla="*/ 0 w 252"/>
                <a:gd name="T11" fmla="*/ 612 h 612"/>
                <a:gd name="T12" fmla="*/ 0 w 252"/>
                <a:gd name="T13" fmla="*/ 504 h 612"/>
                <a:gd name="T14" fmla="*/ 0 w 252"/>
                <a:gd name="T15" fmla="*/ 0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612"/>
                <a:gd name="T26" fmla="*/ 252 w 25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612">
                  <a:moveTo>
                    <a:pt x="0" y="0"/>
                  </a:moveTo>
                  <a:lnTo>
                    <a:pt x="252" y="0"/>
                  </a:lnTo>
                  <a:lnTo>
                    <a:pt x="252" y="201"/>
                  </a:lnTo>
                  <a:lnTo>
                    <a:pt x="101" y="201"/>
                  </a:lnTo>
                  <a:lnTo>
                    <a:pt x="101" y="612"/>
                  </a:lnTo>
                  <a:lnTo>
                    <a:pt x="0" y="612"/>
                  </a:lnTo>
                  <a:lnTo>
                    <a:pt x="0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29" name="Freeform 118"/>
            <p:cNvSpPr>
              <a:spLocks/>
            </p:cNvSpPr>
            <p:nvPr/>
          </p:nvSpPr>
          <p:spPr bwMode="auto">
            <a:xfrm>
              <a:off x="4379" y="2268"/>
              <a:ext cx="252" cy="612"/>
            </a:xfrm>
            <a:custGeom>
              <a:avLst/>
              <a:gdLst>
                <a:gd name="T0" fmla="*/ 0 w 252"/>
                <a:gd name="T1" fmla="*/ 0 h 612"/>
                <a:gd name="T2" fmla="*/ 252 w 252"/>
                <a:gd name="T3" fmla="*/ 0 h 612"/>
                <a:gd name="T4" fmla="*/ 252 w 252"/>
                <a:gd name="T5" fmla="*/ 201 h 612"/>
                <a:gd name="T6" fmla="*/ 101 w 252"/>
                <a:gd name="T7" fmla="*/ 201 h 612"/>
                <a:gd name="T8" fmla="*/ 101 w 252"/>
                <a:gd name="T9" fmla="*/ 612 h 612"/>
                <a:gd name="T10" fmla="*/ 0 w 252"/>
                <a:gd name="T11" fmla="*/ 612 h 612"/>
                <a:gd name="T12" fmla="*/ 0 w 252"/>
                <a:gd name="T13" fmla="*/ 504 h 612"/>
                <a:gd name="T14" fmla="*/ 0 w 252"/>
                <a:gd name="T15" fmla="*/ 0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612"/>
                <a:gd name="T26" fmla="*/ 252 w 25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612">
                  <a:moveTo>
                    <a:pt x="0" y="0"/>
                  </a:moveTo>
                  <a:lnTo>
                    <a:pt x="252" y="0"/>
                  </a:lnTo>
                  <a:lnTo>
                    <a:pt x="252" y="201"/>
                  </a:lnTo>
                  <a:lnTo>
                    <a:pt x="101" y="201"/>
                  </a:lnTo>
                  <a:lnTo>
                    <a:pt x="101" y="612"/>
                  </a:lnTo>
                  <a:lnTo>
                    <a:pt x="0" y="612"/>
                  </a:ln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0" name="Rectangle 119"/>
            <p:cNvSpPr>
              <a:spLocks noChangeArrowheads="1"/>
            </p:cNvSpPr>
            <p:nvPr/>
          </p:nvSpPr>
          <p:spPr bwMode="auto">
            <a:xfrm>
              <a:off x="4480" y="2736"/>
              <a:ext cx="547" cy="15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1" name="Rectangle 120"/>
            <p:cNvSpPr>
              <a:spLocks noChangeArrowheads="1"/>
            </p:cNvSpPr>
            <p:nvPr/>
          </p:nvSpPr>
          <p:spPr bwMode="auto">
            <a:xfrm>
              <a:off x="4480" y="2736"/>
              <a:ext cx="547" cy="15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2" name="Rectangle 121"/>
            <p:cNvSpPr>
              <a:spLocks noChangeArrowheads="1"/>
            </p:cNvSpPr>
            <p:nvPr/>
          </p:nvSpPr>
          <p:spPr bwMode="auto">
            <a:xfrm>
              <a:off x="4919" y="2880"/>
              <a:ext cx="101" cy="14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3" name="Rectangle 122"/>
            <p:cNvSpPr>
              <a:spLocks noChangeArrowheads="1"/>
            </p:cNvSpPr>
            <p:nvPr/>
          </p:nvSpPr>
          <p:spPr bwMode="auto">
            <a:xfrm>
              <a:off x="4919" y="2880"/>
              <a:ext cx="101" cy="14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4" name="Freeform 123"/>
            <p:cNvSpPr>
              <a:spLocks/>
            </p:cNvSpPr>
            <p:nvPr/>
          </p:nvSpPr>
          <p:spPr bwMode="auto">
            <a:xfrm>
              <a:off x="4919" y="2268"/>
              <a:ext cx="201" cy="756"/>
            </a:xfrm>
            <a:custGeom>
              <a:avLst/>
              <a:gdLst>
                <a:gd name="T0" fmla="*/ 201 w 201"/>
                <a:gd name="T1" fmla="*/ 0 h 756"/>
                <a:gd name="T2" fmla="*/ 0 w 201"/>
                <a:gd name="T3" fmla="*/ 0 h 756"/>
                <a:gd name="T4" fmla="*/ 0 w 201"/>
                <a:gd name="T5" fmla="*/ 201 h 756"/>
                <a:gd name="T6" fmla="*/ 101 w 201"/>
                <a:gd name="T7" fmla="*/ 201 h 756"/>
                <a:gd name="T8" fmla="*/ 101 w 201"/>
                <a:gd name="T9" fmla="*/ 756 h 756"/>
                <a:gd name="T10" fmla="*/ 201 w 201"/>
                <a:gd name="T11" fmla="*/ 756 h 756"/>
                <a:gd name="T12" fmla="*/ 201 w 201"/>
                <a:gd name="T13" fmla="*/ 677 h 756"/>
                <a:gd name="T14" fmla="*/ 201 w 201"/>
                <a:gd name="T15" fmla="*/ 0 h 7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56"/>
                <a:gd name="T26" fmla="*/ 201 w 201"/>
                <a:gd name="T27" fmla="*/ 756 h 7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56">
                  <a:moveTo>
                    <a:pt x="201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101" y="201"/>
                  </a:lnTo>
                  <a:lnTo>
                    <a:pt x="101" y="756"/>
                  </a:lnTo>
                  <a:lnTo>
                    <a:pt x="201" y="756"/>
                  </a:lnTo>
                  <a:lnTo>
                    <a:pt x="201" y="67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5" name="Freeform 124"/>
            <p:cNvSpPr>
              <a:spLocks/>
            </p:cNvSpPr>
            <p:nvPr/>
          </p:nvSpPr>
          <p:spPr bwMode="auto">
            <a:xfrm>
              <a:off x="4919" y="2268"/>
              <a:ext cx="201" cy="756"/>
            </a:xfrm>
            <a:custGeom>
              <a:avLst/>
              <a:gdLst>
                <a:gd name="T0" fmla="*/ 201 w 201"/>
                <a:gd name="T1" fmla="*/ 0 h 756"/>
                <a:gd name="T2" fmla="*/ 0 w 201"/>
                <a:gd name="T3" fmla="*/ 0 h 756"/>
                <a:gd name="T4" fmla="*/ 0 w 201"/>
                <a:gd name="T5" fmla="*/ 201 h 756"/>
                <a:gd name="T6" fmla="*/ 101 w 201"/>
                <a:gd name="T7" fmla="*/ 201 h 756"/>
                <a:gd name="T8" fmla="*/ 101 w 201"/>
                <a:gd name="T9" fmla="*/ 756 h 756"/>
                <a:gd name="T10" fmla="*/ 201 w 201"/>
                <a:gd name="T11" fmla="*/ 756 h 756"/>
                <a:gd name="T12" fmla="*/ 201 w 201"/>
                <a:gd name="T13" fmla="*/ 677 h 756"/>
                <a:gd name="T14" fmla="*/ 201 w 201"/>
                <a:gd name="T15" fmla="*/ 0 h 7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"/>
                <a:gd name="T25" fmla="*/ 0 h 756"/>
                <a:gd name="T26" fmla="*/ 201 w 201"/>
                <a:gd name="T27" fmla="*/ 756 h 7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" h="756">
                  <a:moveTo>
                    <a:pt x="201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101" y="201"/>
                  </a:lnTo>
                  <a:lnTo>
                    <a:pt x="101" y="756"/>
                  </a:lnTo>
                  <a:lnTo>
                    <a:pt x="201" y="756"/>
                  </a:lnTo>
                  <a:lnTo>
                    <a:pt x="201" y="677"/>
                  </a:lnTo>
                  <a:lnTo>
                    <a:pt x="201" y="0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6" name="Freeform 125"/>
            <p:cNvSpPr>
              <a:spLocks/>
            </p:cNvSpPr>
            <p:nvPr/>
          </p:nvSpPr>
          <p:spPr bwMode="auto">
            <a:xfrm>
              <a:off x="4379" y="2268"/>
              <a:ext cx="252" cy="612"/>
            </a:xfrm>
            <a:custGeom>
              <a:avLst/>
              <a:gdLst>
                <a:gd name="T0" fmla="*/ 0 w 252"/>
                <a:gd name="T1" fmla="*/ 0 h 612"/>
                <a:gd name="T2" fmla="*/ 252 w 252"/>
                <a:gd name="T3" fmla="*/ 0 h 612"/>
                <a:gd name="T4" fmla="*/ 252 w 252"/>
                <a:gd name="T5" fmla="*/ 201 h 612"/>
                <a:gd name="T6" fmla="*/ 101 w 252"/>
                <a:gd name="T7" fmla="*/ 201 h 612"/>
                <a:gd name="T8" fmla="*/ 101 w 252"/>
                <a:gd name="T9" fmla="*/ 612 h 612"/>
                <a:gd name="T10" fmla="*/ 0 w 252"/>
                <a:gd name="T11" fmla="*/ 612 h 612"/>
                <a:gd name="T12" fmla="*/ 0 w 252"/>
                <a:gd name="T13" fmla="*/ 504 h 612"/>
                <a:gd name="T14" fmla="*/ 0 w 252"/>
                <a:gd name="T15" fmla="*/ 0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612"/>
                <a:gd name="T26" fmla="*/ 252 w 25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612">
                  <a:moveTo>
                    <a:pt x="0" y="0"/>
                  </a:moveTo>
                  <a:lnTo>
                    <a:pt x="252" y="0"/>
                  </a:lnTo>
                  <a:lnTo>
                    <a:pt x="252" y="201"/>
                  </a:lnTo>
                  <a:lnTo>
                    <a:pt x="101" y="201"/>
                  </a:lnTo>
                  <a:lnTo>
                    <a:pt x="101" y="612"/>
                  </a:lnTo>
                  <a:lnTo>
                    <a:pt x="0" y="612"/>
                  </a:lnTo>
                  <a:lnTo>
                    <a:pt x="0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7" name="Freeform 126"/>
            <p:cNvSpPr>
              <a:spLocks/>
            </p:cNvSpPr>
            <p:nvPr/>
          </p:nvSpPr>
          <p:spPr bwMode="auto">
            <a:xfrm>
              <a:off x="4379" y="2268"/>
              <a:ext cx="252" cy="612"/>
            </a:xfrm>
            <a:custGeom>
              <a:avLst/>
              <a:gdLst>
                <a:gd name="T0" fmla="*/ 0 w 252"/>
                <a:gd name="T1" fmla="*/ 0 h 612"/>
                <a:gd name="T2" fmla="*/ 252 w 252"/>
                <a:gd name="T3" fmla="*/ 0 h 612"/>
                <a:gd name="T4" fmla="*/ 252 w 252"/>
                <a:gd name="T5" fmla="*/ 201 h 612"/>
                <a:gd name="T6" fmla="*/ 101 w 252"/>
                <a:gd name="T7" fmla="*/ 201 h 612"/>
                <a:gd name="T8" fmla="*/ 101 w 252"/>
                <a:gd name="T9" fmla="*/ 612 h 612"/>
                <a:gd name="T10" fmla="*/ 0 w 252"/>
                <a:gd name="T11" fmla="*/ 612 h 612"/>
                <a:gd name="T12" fmla="*/ 0 w 252"/>
                <a:gd name="T13" fmla="*/ 504 h 612"/>
                <a:gd name="T14" fmla="*/ 0 w 252"/>
                <a:gd name="T15" fmla="*/ 0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612"/>
                <a:gd name="T26" fmla="*/ 252 w 25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612">
                  <a:moveTo>
                    <a:pt x="0" y="0"/>
                  </a:moveTo>
                  <a:lnTo>
                    <a:pt x="252" y="0"/>
                  </a:lnTo>
                  <a:lnTo>
                    <a:pt x="252" y="201"/>
                  </a:lnTo>
                  <a:lnTo>
                    <a:pt x="101" y="201"/>
                  </a:lnTo>
                  <a:lnTo>
                    <a:pt x="101" y="612"/>
                  </a:lnTo>
                  <a:lnTo>
                    <a:pt x="0" y="612"/>
                  </a:lnTo>
                  <a:lnTo>
                    <a:pt x="0" y="504"/>
                  </a:lnTo>
                  <a:lnTo>
                    <a:pt x="0" y="0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8" name="Rectangle 127"/>
            <p:cNvSpPr>
              <a:spLocks noChangeArrowheads="1"/>
            </p:cNvSpPr>
            <p:nvPr/>
          </p:nvSpPr>
          <p:spPr bwMode="auto">
            <a:xfrm>
              <a:off x="4084" y="1144"/>
              <a:ext cx="21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39" name="Rectangle 128"/>
            <p:cNvSpPr>
              <a:spLocks noChangeArrowheads="1"/>
            </p:cNvSpPr>
            <p:nvPr/>
          </p:nvSpPr>
          <p:spPr bwMode="auto">
            <a:xfrm>
              <a:off x="4084" y="1144"/>
              <a:ext cx="216" cy="288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40" name="Rectangle 132"/>
            <p:cNvSpPr>
              <a:spLocks noChangeArrowheads="1"/>
            </p:cNvSpPr>
            <p:nvPr/>
          </p:nvSpPr>
          <p:spPr bwMode="auto">
            <a:xfrm>
              <a:off x="3997" y="2268"/>
              <a:ext cx="29" cy="187"/>
            </a:xfrm>
            <a:prstGeom prst="rect">
              <a:avLst/>
            </a:pr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41" name="Rectangle 133"/>
            <p:cNvSpPr>
              <a:spLocks noChangeArrowheads="1"/>
            </p:cNvSpPr>
            <p:nvPr/>
          </p:nvSpPr>
          <p:spPr bwMode="auto">
            <a:xfrm>
              <a:off x="3997" y="2268"/>
              <a:ext cx="29" cy="18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42" name="Rectangle 140"/>
            <p:cNvSpPr>
              <a:spLocks noChangeArrowheads="1"/>
            </p:cNvSpPr>
            <p:nvPr/>
          </p:nvSpPr>
          <p:spPr bwMode="auto">
            <a:xfrm>
              <a:off x="3162" y="1144"/>
              <a:ext cx="2491" cy="1887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43" name="Rectangle 141"/>
            <p:cNvSpPr>
              <a:spLocks noChangeArrowheads="1"/>
            </p:cNvSpPr>
            <p:nvPr/>
          </p:nvSpPr>
          <p:spPr bwMode="auto">
            <a:xfrm>
              <a:off x="3321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44" name="Rectangle 142"/>
            <p:cNvSpPr>
              <a:spLocks noChangeArrowheads="1"/>
            </p:cNvSpPr>
            <p:nvPr/>
          </p:nvSpPr>
          <p:spPr bwMode="auto">
            <a:xfrm>
              <a:off x="3364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45" name="Rectangle 143"/>
            <p:cNvSpPr>
              <a:spLocks noChangeArrowheads="1"/>
            </p:cNvSpPr>
            <p:nvPr/>
          </p:nvSpPr>
          <p:spPr bwMode="auto">
            <a:xfrm>
              <a:off x="3421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46" name="Rectangle 144"/>
            <p:cNvSpPr>
              <a:spLocks noChangeArrowheads="1"/>
            </p:cNvSpPr>
            <p:nvPr/>
          </p:nvSpPr>
          <p:spPr bwMode="auto">
            <a:xfrm>
              <a:off x="3486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47" name="Rectangle 145"/>
            <p:cNvSpPr>
              <a:spLocks noChangeArrowheads="1"/>
            </p:cNvSpPr>
            <p:nvPr/>
          </p:nvSpPr>
          <p:spPr bwMode="auto">
            <a:xfrm>
              <a:off x="3544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48" name="Rectangle 146"/>
            <p:cNvSpPr>
              <a:spLocks noChangeArrowheads="1"/>
            </p:cNvSpPr>
            <p:nvPr/>
          </p:nvSpPr>
          <p:spPr bwMode="auto">
            <a:xfrm>
              <a:off x="3601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49" name="Rectangle 147"/>
            <p:cNvSpPr>
              <a:spLocks noChangeArrowheads="1"/>
            </p:cNvSpPr>
            <p:nvPr/>
          </p:nvSpPr>
          <p:spPr bwMode="auto">
            <a:xfrm>
              <a:off x="3652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0" name="Rectangle 148"/>
            <p:cNvSpPr>
              <a:spLocks noChangeArrowheads="1"/>
            </p:cNvSpPr>
            <p:nvPr/>
          </p:nvSpPr>
          <p:spPr bwMode="auto">
            <a:xfrm>
              <a:off x="3717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1" name="Rectangle 149"/>
            <p:cNvSpPr>
              <a:spLocks noChangeArrowheads="1"/>
            </p:cNvSpPr>
            <p:nvPr/>
          </p:nvSpPr>
          <p:spPr bwMode="auto">
            <a:xfrm>
              <a:off x="3788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2" name="Rectangle 150"/>
            <p:cNvSpPr>
              <a:spLocks noChangeArrowheads="1"/>
            </p:cNvSpPr>
            <p:nvPr/>
          </p:nvSpPr>
          <p:spPr bwMode="auto">
            <a:xfrm>
              <a:off x="3868" y="25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3" name="Rectangle 151"/>
            <p:cNvSpPr>
              <a:spLocks noChangeArrowheads="1"/>
            </p:cNvSpPr>
            <p:nvPr/>
          </p:nvSpPr>
          <p:spPr bwMode="auto">
            <a:xfrm>
              <a:off x="3256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4" name="Rectangle 152"/>
            <p:cNvSpPr>
              <a:spLocks noChangeArrowheads="1"/>
            </p:cNvSpPr>
            <p:nvPr/>
          </p:nvSpPr>
          <p:spPr bwMode="auto">
            <a:xfrm>
              <a:off x="3299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5" name="Rectangle 153"/>
            <p:cNvSpPr>
              <a:spLocks noChangeArrowheads="1"/>
            </p:cNvSpPr>
            <p:nvPr/>
          </p:nvSpPr>
          <p:spPr bwMode="auto">
            <a:xfrm>
              <a:off x="3357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6" name="Rectangle 154"/>
            <p:cNvSpPr>
              <a:spLocks noChangeArrowheads="1"/>
            </p:cNvSpPr>
            <p:nvPr/>
          </p:nvSpPr>
          <p:spPr bwMode="auto">
            <a:xfrm>
              <a:off x="3421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7" name="Rectangle 155"/>
            <p:cNvSpPr>
              <a:spLocks noChangeArrowheads="1"/>
            </p:cNvSpPr>
            <p:nvPr/>
          </p:nvSpPr>
          <p:spPr bwMode="auto">
            <a:xfrm>
              <a:off x="3479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8" name="Rectangle 156"/>
            <p:cNvSpPr>
              <a:spLocks noChangeArrowheads="1"/>
            </p:cNvSpPr>
            <p:nvPr/>
          </p:nvSpPr>
          <p:spPr bwMode="auto">
            <a:xfrm>
              <a:off x="3537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59" name="Rectangle 157"/>
            <p:cNvSpPr>
              <a:spLocks noChangeArrowheads="1"/>
            </p:cNvSpPr>
            <p:nvPr/>
          </p:nvSpPr>
          <p:spPr bwMode="auto">
            <a:xfrm>
              <a:off x="3587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60" name="Rectangle 158"/>
            <p:cNvSpPr>
              <a:spLocks noChangeArrowheads="1"/>
            </p:cNvSpPr>
            <p:nvPr/>
          </p:nvSpPr>
          <p:spPr bwMode="auto">
            <a:xfrm>
              <a:off x="3652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61" name="Rectangle 160"/>
            <p:cNvSpPr>
              <a:spLocks noChangeArrowheads="1"/>
            </p:cNvSpPr>
            <p:nvPr/>
          </p:nvSpPr>
          <p:spPr bwMode="auto">
            <a:xfrm>
              <a:off x="3803" y="17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ja-JP" sz="1800">
                <a:latin typeface="Arial" charset="0"/>
              </a:endParaRPr>
            </a:p>
          </p:txBody>
        </p:sp>
        <p:sp>
          <p:nvSpPr>
            <p:cNvPr id="59562" name="Rectangle 163"/>
            <p:cNvSpPr>
              <a:spLocks noChangeArrowheads="1"/>
            </p:cNvSpPr>
            <p:nvPr/>
          </p:nvSpPr>
          <p:spPr bwMode="auto">
            <a:xfrm>
              <a:off x="3976" y="1728"/>
              <a:ext cx="511" cy="6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63" name="Line 164"/>
            <p:cNvSpPr>
              <a:spLocks noChangeShapeType="1"/>
            </p:cNvSpPr>
            <p:nvPr/>
          </p:nvSpPr>
          <p:spPr bwMode="auto">
            <a:xfrm flipV="1">
              <a:off x="3976" y="1728"/>
              <a:ext cx="57" cy="1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64" name="Line 165"/>
            <p:cNvSpPr>
              <a:spLocks noChangeShapeType="1"/>
            </p:cNvSpPr>
            <p:nvPr/>
          </p:nvSpPr>
          <p:spPr bwMode="auto">
            <a:xfrm flipV="1">
              <a:off x="3976" y="1728"/>
              <a:ext cx="122" cy="3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65" name="Line 166"/>
            <p:cNvSpPr>
              <a:spLocks noChangeShapeType="1"/>
            </p:cNvSpPr>
            <p:nvPr/>
          </p:nvSpPr>
          <p:spPr bwMode="auto">
            <a:xfrm flipV="1">
              <a:off x="3976" y="1728"/>
              <a:ext cx="187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66" name="Line 167"/>
            <p:cNvSpPr>
              <a:spLocks noChangeShapeType="1"/>
            </p:cNvSpPr>
            <p:nvPr/>
          </p:nvSpPr>
          <p:spPr bwMode="auto">
            <a:xfrm flipV="1">
              <a:off x="4040" y="1728"/>
              <a:ext cx="188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67" name="Line 168"/>
            <p:cNvSpPr>
              <a:spLocks noChangeShapeType="1"/>
            </p:cNvSpPr>
            <p:nvPr/>
          </p:nvSpPr>
          <p:spPr bwMode="auto">
            <a:xfrm flipV="1">
              <a:off x="4105" y="1728"/>
              <a:ext cx="187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68" name="Line 169"/>
            <p:cNvSpPr>
              <a:spLocks noChangeShapeType="1"/>
            </p:cNvSpPr>
            <p:nvPr/>
          </p:nvSpPr>
          <p:spPr bwMode="auto">
            <a:xfrm flipV="1">
              <a:off x="4170" y="1728"/>
              <a:ext cx="187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69" name="Line 170"/>
            <p:cNvSpPr>
              <a:spLocks noChangeShapeType="1"/>
            </p:cNvSpPr>
            <p:nvPr/>
          </p:nvSpPr>
          <p:spPr bwMode="auto">
            <a:xfrm flipV="1">
              <a:off x="4235" y="1728"/>
              <a:ext cx="187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70" name="Line 171"/>
            <p:cNvSpPr>
              <a:spLocks noChangeShapeType="1"/>
            </p:cNvSpPr>
            <p:nvPr/>
          </p:nvSpPr>
          <p:spPr bwMode="auto">
            <a:xfrm flipV="1">
              <a:off x="4300" y="1728"/>
              <a:ext cx="180" cy="5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71" name="Line 172"/>
            <p:cNvSpPr>
              <a:spLocks noChangeShapeType="1"/>
            </p:cNvSpPr>
            <p:nvPr/>
          </p:nvSpPr>
          <p:spPr bwMode="auto">
            <a:xfrm flipV="1">
              <a:off x="4364" y="1749"/>
              <a:ext cx="116" cy="3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72" name="Line 173"/>
            <p:cNvSpPr>
              <a:spLocks noChangeShapeType="1"/>
            </p:cNvSpPr>
            <p:nvPr/>
          </p:nvSpPr>
          <p:spPr bwMode="auto">
            <a:xfrm flipV="1">
              <a:off x="4436" y="1771"/>
              <a:ext cx="44" cy="1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573" name="Rectangle 174"/>
            <p:cNvSpPr>
              <a:spLocks noChangeArrowheads="1"/>
            </p:cNvSpPr>
            <p:nvPr/>
          </p:nvSpPr>
          <p:spPr bwMode="auto">
            <a:xfrm>
              <a:off x="3976" y="1728"/>
              <a:ext cx="511" cy="64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74" name="Rectangle 175"/>
            <p:cNvSpPr>
              <a:spLocks noChangeArrowheads="1"/>
            </p:cNvSpPr>
            <p:nvPr/>
          </p:nvSpPr>
          <p:spPr bwMode="auto">
            <a:xfrm>
              <a:off x="3911" y="1677"/>
              <a:ext cx="72" cy="16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575" name="Rectangle 176"/>
            <p:cNvSpPr>
              <a:spLocks noChangeArrowheads="1"/>
            </p:cNvSpPr>
            <p:nvPr/>
          </p:nvSpPr>
          <p:spPr bwMode="auto">
            <a:xfrm>
              <a:off x="3911" y="1677"/>
              <a:ext cx="72" cy="166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cxnSp>
        <p:nvCxnSpPr>
          <p:cNvPr id="494" name="直線コネクタ 493"/>
          <p:cNvCxnSpPr/>
          <p:nvPr/>
        </p:nvCxnSpPr>
        <p:spPr>
          <a:xfrm>
            <a:off x="6280150" y="2859088"/>
            <a:ext cx="719138" cy="652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2" name="Text Box 8"/>
          <p:cNvSpPr txBox="1">
            <a:spLocks noChangeArrowheads="1"/>
          </p:cNvSpPr>
          <p:nvPr/>
        </p:nvSpPr>
        <p:spPr bwMode="auto">
          <a:xfrm>
            <a:off x="5530850" y="4454525"/>
            <a:ext cx="1146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latin typeface="Arial" charset="0"/>
                <a:cs typeface="Arial" charset="0"/>
              </a:rPr>
              <a:t>electrode</a:t>
            </a:r>
          </a:p>
        </p:txBody>
      </p:sp>
      <p:cxnSp>
        <p:nvCxnSpPr>
          <p:cNvPr id="496" name="直線コネクタ 495"/>
          <p:cNvCxnSpPr>
            <a:endCxn id="59500" idx="13"/>
          </p:cNvCxnSpPr>
          <p:nvPr/>
        </p:nvCxnSpPr>
        <p:spPr>
          <a:xfrm flipV="1">
            <a:off x="6627813" y="4311650"/>
            <a:ext cx="619125" cy="296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直線コネクタ 496"/>
          <p:cNvCxnSpPr>
            <a:endCxn id="59502" idx="12"/>
          </p:cNvCxnSpPr>
          <p:nvPr/>
        </p:nvCxnSpPr>
        <p:spPr>
          <a:xfrm flipV="1">
            <a:off x="6678613" y="4356100"/>
            <a:ext cx="790575" cy="227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コネクタ 497"/>
          <p:cNvCxnSpPr>
            <a:endCxn id="59537" idx="6"/>
          </p:cNvCxnSpPr>
          <p:nvPr/>
        </p:nvCxnSpPr>
        <p:spPr>
          <a:xfrm flipV="1">
            <a:off x="6683375" y="4437063"/>
            <a:ext cx="935038" cy="155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コネクタ 498"/>
          <p:cNvCxnSpPr/>
          <p:nvPr/>
        </p:nvCxnSpPr>
        <p:spPr>
          <a:xfrm flipV="1">
            <a:off x="6683375" y="4500563"/>
            <a:ext cx="2049463" cy="92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17" name="テキスト ボックス 209"/>
          <p:cNvSpPr txBox="1">
            <a:spLocks noChangeArrowheads="1"/>
          </p:cNvSpPr>
          <p:nvPr/>
        </p:nvSpPr>
        <p:spPr bwMode="auto">
          <a:xfrm>
            <a:off x="6503988" y="6391275"/>
            <a:ext cx="144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b="1">
                <a:solidFill>
                  <a:schemeClr val="bg1"/>
                </a:solidFill>
                <a:latin typeface="Arial" charset="0"/>
                <a:cs typeface="Arial" charset="0"/>
              </a:rPr>
              <a:t>During annealing</a:t>
            </a:r>
            <a:endParaRPr lang="ja-JP" altLang="en-US" sz="12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01" name="正方形/長方形 500"/>
          <p:cNvSpPr/>
          <p:nvPr/>
        </p:nvSpPr>
        <p:spPr>
          <a:xfrm>
            <a:off x="2959100" y="3465513"/>
            <a:ext cx="828675" cy="24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2" name="円/楕円 501"/>
          <p:cNvSpPr/>
          <p:nvPr/>
        </p:nvSpPr>
        <p:spPr>
          <a:xfrm>
            <a:off x="822325" y="4879975"/>
            <a:ext cx="1393825" cy="998538"/>
          </a:xfrm>
          <a:prstGeom prst="ellipse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03" name="下矢印 502"/>
          <p:cNvSpPr/>
          <p:nvPr/>
        </p:nvSpPr>
        <p:spPr>
          <a:xfrm rot="1041483">
            <a:off x="1579563" y="3413125"/>
            <a:ext cx="595312" cy="143192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9421" name="Line 11"/>
          <p:cNvSpPr>
            <a:spLocks noChangeShapeType="1"/>
          </p:cNvSpPr>
          <p:nvPr/>
        </p:nvSpPr>
        <p:spPr bwMode="auto">
          <a:xfrm flipV="1">
            <a:off x="3944938" y="1557338"/>
            <a:ext cx="2159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22" name="Line 16"/>
          <p:cNvSpPr>
            <a:spLocks noChangeShapeType="1"/>
          </p:cNvSpPr>
          <p:nvPr/>
        </p:nvSpPr>
        <p:spPr bwMode="auto">
          <a:xfrm flipH="1" flipV="1">
            <a:off x="631825" y="12684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23" name="Line 17"/>
          <p:cNvSpPr>
            <a:spLocks noChangeShapeType="1"/>
          </p:cNvSpPr>
          <p:nvPr/>
        </p:nvSpPr>
        <p:spPr bwMode="auto">
          <a:xfrm flipH="1" flipV="1">
            <a:off x="1784350" y="12684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424" name="Text Box 18"/>
          <p:cNvSpPr txBox="1">
            <a:spLocks noChangeArrowheads="1"/>
          </p:cNvSpPr>
          <p:nvPr/>
        </p:nvSpPr>
        <p:spPr bwMode="auto">
          <a:xfrm>
            <a:off x="1784350" y="9302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charset="0"/>
                <a:cs typeface="Arial" charset="0"/>
              </a:rPr>
              <a:t>100</a:t>
            </a:r>
            <a:r>
              <a:rPr lang="ja-JP" altLang="en-US" sz="1600">
                <a:latin typeface="Arial" charset="0"/>
                <a:cs typeface="Arial" charset="0"/>
              </a:rPr>
              <a:t> </a:t>
            </a:r>
            <a:r>
              <a:rPr lang="en-US" altLang="ja-JP" sz="1600">
                <a:latin typeface="Arial" charset="0"/>
                <a:cs typeface="Arial" charset="0"/>
              </a:rPr>
              <a:t>mm</a:t>
            </a:r>
          </a:p>
        </p:txBody>
      </p:sp>
      <p:sp>
        <p:nvSpPr>
          <p:cNvPr id="59425" name="Text Box 19"/>
          <p:cNvSpPr txBox="1">
            <a:spLocks noChangeArrowheads="1"/>
          </p:cNvSpPr>
          <p:nvPr/>
        </p:nvSpPr>
        <p:spPr bwMode="auto">
          <a:xfrm>
            <a:off x="798513" y="930275"/>
            <a:ext cx="985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charset="0"/>
                <a:cs typeface="Arial" charset="0"/>
              </a:rPr>
              <a:t>120 mm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23F96F-CBF2-A20F-F0FD-8A9636E0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836613"/>
            <a:ext cx="4668012" cy="4192524"/>
          </a:xfrm>
          <a:prstGeom prst="rect">
            <a:avLst/>
          </a:prstGeom>
        </p:spPr>
      </p:pic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>
                <a:solidFill>
                  <a:srgbClr val="0D0D0D"/>
                </a:solidFill>
                <a:latin typeface="Arial" charset="0"/>
                <a:cs typeface="Arial" charset="0"/>
              </a:rPr>
              <a:t>Brightness enhanced positron beam</a:t>
            </a:r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2182813" y="5084763"/>
            <a:ext cx="969962" cy="300037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3800">
              <a:latin typeface="Times New Roman" pitchFamily="18" charset="0"/>
            </a:endParaRPr>
          </a:p>
        </p:txBody>
      </p:sp>
      <p:cxnSp>
        <p:nvCxnSpPr>
          <p:cNvPr id="508" name="直線コネクタ 507"/>
          <p:cNvCxnSpPr/>
          <p:nvPr/>
        </p:nvCxnSpPr>
        <p:spPr>
          <a:xfrm>
            <a:off x="2289175" y="3141663"/>
            <a:ext cx="71913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直線コネクタ 509"/>
          <p:cNvCxnSpPr/>
          <p:nvPr/>
        </p:nvCxnSpPr>
        <p:spPr>
          <a:xfrm>
            <a:off x="2360613" y="3284538"/>
            <a:ext cx="269875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直線コネクタ 512"/>
          <p:cNvCxnSpPr/>
          <p:nvPr/>
        </p:nvCxnSpPr>
        <p:spPr>
          <a:xfrm>
            <a:off x="2720975" y="3284538"/>
            <a:ext cx="268288" cy="0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989013" y="5456238"/>
            <a:ext cx="3402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>
                <a:latin typeface="Arial" charset="0"/>
                <a:cs typeface="Arial" charset="0"/>
              </a:rPr>
              <a:t>decrease by a factor of 1/8</a:t>
            </a:r>
            <a:endParaRPr lang="ja-JP" altLang="en-US" b="1">
              <a:latin typeface="Arial" charset="0"/>
              <a:cs typeface="Arial" charset="0"/>
            </a:endParaRPr>
          </a:p>
        </p:txBody>
      </p:sp>
      <p:sp>
        <p:nvSpPr>
          <p:cNvPr id="14348" name="AutoShape 10"/>
          <p:cNvSpPr>
            <a:spLocks noChangeArrowheads="1"/>
          </p:cNvSpPr>
          <p:nvPr/>
        </p:nvSpPr>
        <p:spPr bwMode="auto">
          <a:xfrm>
            <a:off x="7089775" y="4292600"/>
            <a:ext cx="969963" cy="30003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sz="3800">
              <a:latin typeface="Times New Roman" pitchFamily="18" charset="0"/>
            </a:endParaRPr>
          </a:p>
        </p:txBody>
      </p:sp>
      <p:sp>
        <p:nvSpPr>
          <p:cNvPr id="14349" name="Rectangle 7"/>
          <p:cNvSpPr>
            <a:spLocks noChangeArrowheads="1"/>
          </p:cNvSpPr>
          <p:nvPr/>
        </p:nvSpPr>
        <p:spPr bwMode="auto">
          <a:xfrm>
            <a:off x="6753225" y="1196975"/>
            <a:ext cx="162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  <a:cs typeface="Arial" charset="0"/>
              </a:rPr>
              <a:t>Beam image</a:t>
            </a:r>
          </a:p>
        </p:txBody>
      </p:sp>
      <p:cxnSp>
        <p:nvCxnSpPr>
          <p:cNvPr id="523" name="直線コネクタ 522"/>
          <p:cNvCxnSpPr/>
          <p:nvPr/>
        </p:nvCxnSpPr>
        <p:spPr>
          <a:xfrm>
            <a:off x="6681788" y="3717925"/>
            <a:ext cx="180022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 Box 31"/>
          <p:cNvSpPr txBox="1">
            <a:spLocks noChangeArrowheads="1"/>
          </p:cNvSpPr>
          <p:nvPr/>
        </p:nvSpPr>
        <p:spPr bwMode="auto">
          <a:xfrm>
            <a:off x="7113588" y="3789363"/>
            <a:ext cx="96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  <a:ea typeface="Arial Unicode MS" pitchFamily="50" charset="-128"/>
                <a:cs typeface="Arial" charset="0"/>
              </a:rPr>
              <a:t>20 mm</a:t>
            </a:r>
          </a:p>
        </p:txBody>
      </p:sp>
      <p:pic>
        <p:nvPicPr>
          <p:cNvPr id="14352" name="Picture 22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788" y="1701800"/>
            <a:ext cx="17986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 Box 10"/>
          <p:cNvSpPr txBox="1">
            <a:spLocks noChangeArrowheads="1"/>
          </p:cNvSpPr>
          <p:nvPr/>
        </p:nvSpPr>
        <p:spPr bwMode="auto">
          <a:xfrm>
            <a:off x="5873750" y="4724400"/>
            <a:ext cx="340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>
                <a:latin typeface="Arial" charset="0"/>
                <a:cs typeface="Arial" charset="0"/>
              </a:rPr>
              <a:t>decrease by a factor of 1/4</a:t>
            </a:r>
            <a:endParaRPr lang="ja-JP" altLang="en-US" b="1">
              <a:latin typeface="Arial" charset="0"/>
              <a:cs typeface="Arial" charset="0"/>
            </a:endParaRPr>
          </a:p>
        </p:txBody>
      </p:sp>
      <p:sp>
        <p:nvSpPr>
          <p:cNvPr id="14354" name="Text Box 10"/>
          <p:cNvSpPr txBox="1">
            <a:spLocks noChangeArrowheads="1"/>
          </p:cNvSpPr>
          <p:nvPr/>
        </p:nvSpPr>
        <p:spPr bwMode="auto">
          <a:xfrm>
            <a:off x="5961063" y="5467350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US" altLang="ja-JP" sz="2400" b="1" u="sng">
                <a:latin typeface="Arial" charset="0"/>
                <a:cs typeface="Arial" charset="0"/>
              </a:rPr>
              <a:t>flux</a:t>
            </a:r>
            <a:r>
              <a:rPr kumimoji="0" lang="ja-JP" altLang="en-US" sz="2400" b="1" u="sng">
                <a:latin typeface="Arial" charset="0"/>
                <a:cs typeface="Arial" charset="0"/>
              </a:rPr>
              <a:t>  </a:t>
            </a:r>
            <a:r>
              <a:rPr kumimoji="0" lang="en-US" altLang="ja-JP" sz="2400" b="1" u="sng">
                <a:latin typeface="Arial" charset="0"/>
                <a:cs typeface="Arial" charset="0"/>
              </a:rPr>
              <a:t>: </a:t>
            </a:r>
            <a:r>
              <a:rPr kumimoji="0" lang="ja-JP" altLang="en-US" sz="2400" b="1" u="sng">
                <a:latin typeface="Arial" charset="0"/>
                <a:cs typeface="Arial" charset="0"/>
              </a:rPr>
              <a:t> </a:t>
            </a:r>
            <a:r>
              <a:rPr kumimoji="0" lang="en-US" altLang="ja-JP" sz="2400" b="1" u="sng">
                <a:latin typeface="Arial" charset="0"/>
                <a:cs typeface="Arial" charset="0"/>
              </a:rPr>
              <a:t>5</a:t>
            </a:r>
            <a:r>
              <a:rPr lang="en-US" altLang="ja-JP" sz="2400" b="1" u="sng">
                <a:latin typeface="Arial" charset="0"/>
                <a:ea typeface="Arial Unicode MS" pitchFamily="50" charset="-128"/>
                <a:cs typeface="Arial Unicode MS" pitchFamily="50" charset="-128"/>
              </a:rPr>
              <a:t>×</a:t>
            </a:r>
            <a:r>
              <a:rPr kumimoji="0" lang="en-US" altLang="ja-JP" sz="2400" b="1" u="sng">
                <a:latin typeface="Arial" charset="0"/>
                <a:cs typeface="Arial" charset="0"/>
              </a:rPr>
              <a:t>10</a:t>
            </a:r>
            <a:r>
              <a:rPr kumimoji="0" lang="en-US" altLang="ja-JP" sz="2400" b="1" u="sng" baseline="30000">
                <a:latin typeface="Arial" charset="0"/>
                <a:cs typeface="Arial" charset="0"/>
              </a:rPr>
              <a:t>5</a:t>
            </a:r>
            <a:r>
              <a:rPr kumimoji="0" lang="en-US" altLang="ja-JP" sz="2400" b="1" u="sng">
                <a:latin typeface="Arial" charset="0"/>
                <a:cs typeface="Arial" charset="0"/>
              </a:rPr>
              <a:t> e</a:t>
            </a:r>
            <a:r>
              <a:rPr kumimoji="0" lang="en-US" altLang="ja-JP" sz="2400" b="1" u="sng" baseline="30000">
                <a:latin typeface="Arial" charset="0"/>
                <a:cs typeface="Arial" charset="0"/>
              </a:rPr>
              <a:t>+</a:t>
            </a:r>
            <a:r>
              <a:rPr kumimoji="0" lang="en-US" altLang="ja-JP" sz="2400" b="1" u="sng">
                <a:latin typeface="Arial" charset="0"/>
                <a:cs typeface="Arial" charset="0"/>
              </a:rPr>
              <a:t>/sec</a:t>
            </a:r>
          </a:p>
        </p:txBody>
      </p:sp>
      <p:sp>
        <p:nvSpPr>
          <p:cNvPr id="14355" name="Text Box 8"/>
          <p:cNvSpPr txBox="1">
            <a:spLocks noChangeArrowheads="1"/>
          </p:cNvSpPr>
          <p:nvPr/>
        </p:nvSpPr>
        <p:spPr bwMode="auto">
          <a:xfrm>
            <a:off x="992188" y="26368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latin typeface="Arial" charset="0"/>
                <a:cs typeface="Arial" charset="0"/>
              </a:rPr>
              <a:t>collimator</a:t>
            </a:r>
          </a:p>
        </p:txBody>
      </p:sp>
      <p:sp>
        <p:nvSpPr>
          <p:cNvPr id="14356" name="Text Box 8"/>
          <p:cNvSpPr txBox="1">
            <a:spLocks noChangeArrowheads="1"/>
          </p:cNvSpPr>
          <p:nvPr/>
        </p:nvSpPr>
        <p:spPr bwMode="auto">
          <a:xfrm>
            <a:off x="2649538" y="3419475"/>
            <a:ext cx="179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remoderation</a:t>
            </a:r>
          </a:p>
        </p:txBody>
      </p:sp>
      <p:sp>
        <p:nvSpPr>
          <p:cNvPr id="14357" name="Text Box 8"/>
          <p:cNvSpPr txBox="1">
            <a:spLocks noChangeArrowheads="1"/>
          </p:cNvSpPr>
          <p:nvPr/>
        </p:nvSpPr>
        <p:spPr bwMode="auto">
          <a:xfrm>
            <a:off x="6969125" y="1989138"/>
            <a:ext cx="1484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l-GR" altLang="ja-JP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φ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 = 0.5 mm</a:t>
            </a:r>
          </a:p>
        </p:txBody>
      </p:sp>
      <p:sp>
        <p:nvSpPr>
          <p:cNvPr id="14358" name="Text Box 8"/>
          <p:cNvSpPr txBox="1">
            <a:spLocks noChangeArrowheads="1"/>
          </p:cNvSpPr>
          <p:nvPr/>
        </p:nvSpPr>
        <p:spPr bwMode="auto">
          <a:xfrm>
            <a:off x="3008313" y="3141663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8 eV</a:t>
            </a:r>
          </a:p>
        </p:txBody>
      </p:sp>
      <p:sp>
        <p:nvSpPr>
          <p:cNvPr id="14359" name="Text Box 8"/>
          <p:cNvSpPr txBox="1">
            <a:spLocks noChangeArrowheads="1"/>
          </p:cNvSpPr>
          <p:nvPr/>
        </p:nvSpPr>
        <p:spPr bwMode="auto">
          <a:xfrm>
            <a:off x="1568450" y="2916238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latin typeface="Arial" charset="0"/>
                <a:cs typeface="Arial" charset="0"/>
              </a:rPr>
              <a:t>61 eV</a:t>
            </a:r>
          </a:p>
        </p:txBody>
      </p:sp>
      <p:cxnSp>
        <p:nvCxnSpPr>
          <p:cNvPr id="43" name="直線コネクタ 42"/>
          <p:cNvCxnSpPr/>
          <p:nvPr/>
        </p:nvCxnSpPr>
        <p:spPr>
          <a:xfrm>
            <a:off x="7400925" y="2420938"/>
            <a:ext cx="14446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581900" y="2420938"/>
            <a:ext cx="144463" cy="0"/>
          </a:xfrm>
          <a:prstGeom prst="line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Rectangle 7"/>
          <p:cNvSpPr>
            <a:spLocks noChangeArrowheads="1"/>
          </p:cNvSpPr>
          <p:nvPr/>
        </p:nvSpPr>
        <p:spPr bwMode="auto">
          <a:xfrm>
            <a:off x="1789113" y="981075"/>
            <a:ext cx="185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Arial" charset="0"/>
                <a:cs typeface="Arial" charset="0"/>
              </a:rPr>
              <a:t>Energy spread</a:t>
            </a:r>
          </a:p>
        </p:txBody>
      </p:sp>
      <p:sp>
        <p:nvSpPr>
          <p:cNvPr id="14363" name="Text Box 10"/>
          <p:cNvSpPr txBox="1">
            <a:spLocks noChangeArrowheads="1"/>
          </p:cNvSpPr>
          <p:nvPr/>
        </p:nvSpPr>
        <p:spPr bwMode="auto">
          <a:xfrm>
            <a:off x="7040563" y="5899150"/>
            <a:ext cx="246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600">
                <a:latin typeface="Arial" charset="0"/>
                <a:cs typeface="Arial" charset="0"/>
              </a:rPr>
              <a:t>&gt;&gt; 10</a:t>
            </a:r>
            <a:r>
              <a:rPr kumimoji="0" lang="en-US" altLang="ja-JP" sz="1600" baseline="30000">
                <a:latin typeface="Arial" charset="0"/>
                <a:cs typeface="Arial" charset="0"/>
              </a:rPr>
              <a:t>4 </a:t>
            </a:r>
            <a:r>
              <a:rPr kumimoji="0" lang="en-US" altLang="ja-JP" sz="1600">
                <a:latin typeface="Arial" charset="0"/>
                <a:cs typeface="Arial" charset="0"/>
              </a:rPr>
              <a:t>-10</a:t>
            </a:r>
            <a:r>
              <a:rPr kumimoji="0" lang="en-US" altLang="ja-JP" sz="1600" baseline="30000">
                <a:latin typeface="Arial" charset="0"/>
                <a:cs typeface="Arial" charset="0"/>
              </a:rPr>
              <a:t>3</a:t>
            </a:r>
            <a:r>
              <a:rPr kumimoji="0" lang="en-US" altLang="ja-JP" sz="1600">
                <a:latin typeface="Arial" charset="0"/>
                <a:cs typeface="Arial" charset="0"/>
              </a:rPr>
              <a:t> e</a:t>
            </a:r>
            <a:r>
              <a:rPr kumimoji="0" lang="en-US" altLang="ja-JP" sz="1600" baseline="30000">
                <a:latin typeface="Arial" charset="0"/>
                <a:cs typeface="Arial" charset="0"/>
              </a:rPr>
              <a:t>+</a:t>
            </a:r>
            <a:r>
              <a:rPr kumimoji="0" lang="en-US" altLang="ja-JP" sz="1600">
                <a:latin typeface="Arial" charset="0"/>
                <a:cs typeface="Arial" charset="0"/>
              </a:rPr>
              <a:t>/sec (RI)</a:t>
            </a:r>
            <a:endParaRPr lang="ja-JP" alt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F122-0E0D-9750-C514-D15CA586C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86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188125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2×2 </a:t>
            </a:r>
            <a:r>
              <a:rPr lang="en-US" altLang="ja-JP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Bismuthene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formation on Ag(111)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73670" y="1051869"/>
                <a:ext cx="8758659" cy="400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/>
                  <a:t>RHEED patterns during Bi growth on Ag(111) surface at ~140 K ([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11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altLang="ja-JP" dirty="0"/>
                  <a:t>] azimuth)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0" y="1051869"/>
                <a:ext cx="8758659" cy="400815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4" y="1923790"/>
            <a:ext cx="1676400" cy="1676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94" y="1923790"/>
            <a:ext cx="1676400" cy="16764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224" y="1923790"/>
            <a:ext cx="1676400" cy="167640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559278" y="1558319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1 min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582042" y="1559426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2 min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573138" y="1557012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3 min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998" y="1923790"/>
            <a:ext cx="1676400" cy="16764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63" y="4114693"/>
            <a:ext cx="1676400" cy="16764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93" y="4114693"/>
            <a:ext cx="1676400" cy="16764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223" y="4114693"/>
            <a:ext cx="1676400" cy="16764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998" y="4114693"/>
            <a:ext cx="1676400" cy="167640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570912" y="1557012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4 min</a:t>
            </a:r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59278" y="3759824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5 min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566207" y="375871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6 min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573138" y="375871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7 min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570911" y="375871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8 min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5180442" y="5968557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Bi coverage = 0.16 ML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064474" y="5964985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Bi deposition rate = 0.02 ML/min</a:t>
            </a:r>
            <a:endParaRPr lang="ja-JP" altLang="en-US" dirty="0"/>
          </a:p>
        </p:txBody>
      </p:sp>
      <p:sp>
        <p:nvSpPr>
          <p:cNvPr id="23" name="下矢印 22"/>
          <p:cNvSpPr/>
          <p:nvPr/>
        </p:nvSpPr>
        <p:spPr bwMode="auto">
          <a:xfrm rot="16200000">
            <a:off x="4748728" y="6010878"/>
            <a:ext cx="389804" cy="3571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33351" y="6384374"/>
            <a:ext cx="83879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alloying-to-</a:t>
            </a:r>
            <a:r>
              <a:rPr lang="en-US" altLang="ja-JP" sz="1200" dirty="0" err="1"/>
              <a:t>dealloying</a:t>
            </a:r>
            <a:r>
              <a:rPr lang="en-US" altLang="ja-JP" sz="1200" dirty="0"/>
              <a:t> transition (</a:t>
            </a:r>
            <a:r>
              <a:rPr lang="ja-JP" altLang="en-US" sz="1200" dirty="0"/>
              <a:t>(p × √3) </a:t>
            </a:r>
            <a:r>
              <a:rPr lang="en-US" altLang="ja-JP" sz="1200" dirty="0"/>
              <a:t>phase) occurs above 0.55ML.   K. H. L. Zhang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., Phys. Rev. B </a:t>
            </a:r>
            <a:r>
              <a:rPr lang="en-US" altLang="ja-JP" sz="1200" b="1" dirty="0"/>
              <a:t>83</a:t>
            </a:r>
            <a:r>
              <a:rPr lang="en-US" altLang="ja-JP" sz="1200" dirty="0"/>
              <a:t>, 235418 (2011).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3372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512618" y="188913"/>
            <a:ext cx="9047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Intensity analysis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1009055" y="3686837"/>
                <a:ext cx="3403111" cy="851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/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𝑔𝑒𝑥𝑝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𝑐𝑎𝑙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/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𝑔𝑒𝑥𝑝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𝑔𝑒𝑥𝑝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5" y="3686837"/>
                <a:ext cx="3403111" cy="851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699139" y="3137543"/>
            <a:ext cx="26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err="1"/>
              <a:t>Pendry</a:t>
            </a:r>
            <a:r>
              <a:rPr lang="en-US" altLang="ja-JP" sz="2800" b="1" dirty="0"/>
              <a:t> </a:t>
            </a:r>
            <a:r>
              <a:rPr lang="en-US" altLang="ja-JP" sz="2800" b="1" i="1" dirty="0"/>
              <a:t>R</a:t>
            </a:r>
            <a:r>
              <a:rPr lang="en-US" altLang="ja-JP" sz="2800" b="1" dirty="0"/>
              <a:t>-factor</a:t>
            </a:r>
            <a:endParaRPr lang="ja-JP" altLang="en-US" sz="28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6973144" y="3640565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: excellent agreement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668435" y="3298549"/>
            <a:ext cx="2866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J. B. </a:t>
            </a:r>
            <a:r>
              <a:rPr lang="en-US" altLang="ja-JP" sz="1200" dirty="0" err="1"/>
              <a:t>Pendry</a:t>
            </a:r>
            <a:r>
              <a:rPr lang="en-US" altLang="ja-JP" sz="1200" dirty="0"/>
              <a:t>, J. Phys. C </a:t>
            </a:r>
            <a:r>
              <a:rPr lang="en-US" altLang="ja-JP" sz="1200" b="1" dirty="0"/>
              <a:t>13</a:t>
            </a:r>
            <a:r>
              <a:rPr lang="en-US" altLang="ja-JP" sz="1200" dirty="0"/>
              <a:t>, 937 (1980).</a:t>
            </a:r>
            <a:endParaRPr lang="ja-JP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140801" y="3709267"/>
                <a:ext cx="832344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01" y="3709267"/>
                <a:ext cx="832344" cy="331437"/>
              </a:xfrm>
              <a:prstGeom prst="rect">
                <a:avLst/>
              </a:prstGeom>
              <a:blipFill rotWithShape="0">
                <a:blip r:embed="rId4"/>
                <a:stretch>
                  <a:fillRect l="-5839" r="-583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140801" y="4182324"/>
                <a:ext cx="832343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01" y="4182324"/>
                <a:ext cx="832343" cy="331437"/>
              </a:xfrm>
              <a:prstGeom prst="rect">
                <a:avLst/>
              </a:prstGeom>
              <a:blipFill rotWithShape="0">
                <a:blip r:embed="rId5"/>
                <a:stretch>
                  <a:fillRect l="-5839" r="-5839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140801" y="4655410"/>
                <a:ext cx="832344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01" y="4655410"/>
                <a:ext cx="832344" cy="331437"/>
              </a:xfrm>
              <a:prstGeom prst="rect">
                <a:avLst/>
              </a:prstGeom>
              <a:blipFill rotWithShape="0">
                <a:blip r:embed="rId6"/>
                <a:stretch>
                  <a:fillRect l="-5839" r="-5839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6973144" y="4586737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: anti-correlation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6973144" y="4113651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: no correlation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917671" y="5617289"/>
                <a:ext cx="651589" cy="534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71" y="5617289"/>
                <a:ext cx="651589" cy="5346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917671" y="4871104"/>
                <a:ext cx="1739451" cy="559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8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71" y="4871104"/>
                <a:ext cx="1739451" cy="5598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/>
          <p:cNvSpPr/>
          <p:nvPr/>
        </p:nvSpPr>
        <p:spPr>
          <a:xfrm>
            <a:off x="699139" y="1526513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/>
              <a:t>Intensity calculations</a:t>
            </a:r>
            <a:endParaRPr lang="ja-JP" altLang="en-US" sz="28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1294670" y="2016588"/>
            <a:ext cx="5450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Dynamical diffraction theory (multi-sliced method)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4436906" y="1713225"/>
            <a:ext cx="3336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A. </a:t>
            </a:r>
            <a:r>
              <a:rPr lang="en-US" altLang="ja-JP" sz="1200" dirty="0" err="1"/>
              <a:t>Ichimiya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Jpn</a:t>
            </a:r>
            <a:r>
              <a:rPr lang="en-US" altLang="ja-JP" sz="1200" dirty="0"/>
              <a:t>. J. Appl. Phys. </a:t>
            </a:r>
            <a:r>
              <a:rPr lang="en-US" altLang="ja-JP" sz="1200" b="1" dirty="0"/>
              <a:t>22</a:t>
            </a:r>
            <a:r>
              <a:rPr lang="en-US" altLang="ja-JP" sz="1200" dirty="0"/>
              <a:t>, 176 (1983).</a:t>
            </a:r>
            <a:endParaRPr lang="ja-JP" altLang="en-US" sz="12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877528" y="5051611"/>
            <a:ext cx="1385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ja-JP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w </a:t>
            </a:r>
            <a:r>
              <a:rPr lang="en-US" altLang="ja-JP" sz="1400" dirty="0"/>
              <a:t>: peak width)</a:t>
            </a:r>
            <a:endParaRPr lang="ja-JP" altLang="en-US" sz="1400" dirty="0"/>
          </a:p>
        </p:txBody>
      </p:sp>
      <p:sp>
        <p:nvSpPr>
          <p:cNvPr id="4" name="左中かっこ 3"/>
          <p:cNvSpPr/>
          <p:nvPr/>
        </p:nvSpPr>
        <p:spPr>
          <a:xfrm>
            <a:off x="5912461" y="3652335"/>
            <a:ext cx="102920" cy="1391414"/>
          </a:xfrm>
          <a:prstGeom prst="leftBrace">
            <a:avLst>
              <a:gd name="adj1" fmla="val 5448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217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73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30200" y="1125538"/>
            <a:ext cx="9410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4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Rocking curves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graphene/Co(0001) &amp; graphene/Cu(111)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2" name="正方形/長方形 27"/>
          <p:cNvSpPr>
            <a:spLocks noChangeArrowheads="1"/>
          </p:cNvSpPr>
          <p:nvPr/>
        </p:nvSpPr>
        <p:spPr bwMode="auto">
          <a:xfrm>
            <a:off x="3469518" y="1461568"/>
            <a:ext cx="1194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E</a:t>
            </a:r>
            <a:r>
              <a:rPr lang="ja-JP" altLang="en-US" sz="1600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1600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= </a:t>
            </a:r>
            <a:r>
              <a:rPr lang="en-US" altLang="ja-JP" sz="16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10 </a:t>
            </a:r>
            <a:r>
              <a:rPr lang="en-US" altLang="ja-JP" sz="1600" dirty="0" err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keV</a:t>
            </a:r>
            <a:endParaRPr lang="ja-JP" altLang="en-US" sz="16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460" y="3623277"/>
            <a:ext cx="4054749" cy="2853722"/>
          </a:xfrm>
          <a:prstGeom prst="rect">
            <a:avLst/>
          </a:prstGeom>
        </p:spPr>
      </p:pic>
      <p:sp>
        <p:nvSpPr>
          <p:cNvPr id="11" name="フローチャート : 判断 4"/>
          <p:cNvSpPr/>
          <p:nvPr/>
        </p:nvSpPr>
        <p:spPr>
          <a:xfrm>
            <a:off x="6448253" y="1747858"/>
            <a:ext cx="1655787" cy="1368028"/>
          </a:xfrm>
          <a:prstGeom prst="flowChartDecision">
            <a:avLst/>
          </a:prstGeom>
          <a:solidFill>
            <a:srgbClr val="FF0000"/>
          </a:solidFill>
          <a:ln>
            <a:noFill/>
          </a:ln>
          <a:scene3d>
            <a:camera prst="isometricOffAxis2Top"/>
            <a:lightRig rig="threePt" dir="t"/>
          </a:scene3d>
          <a:sp3d prstMaterial="metal">
            <a:bevelT w="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7572376" y="2585661"/>
            <a:ext cx="792162" cy="6080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7429501" y="2579311"/>
            <a:ext cx="503237" cy="6143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12"/>
          <p:cNvSpPr>
            <a:spLocks noChangeArrowheads="1"/>
          </p:cNvSpPr>
          <p:nvPr/>
        </p:nvSpPr>
        <p:spPr bwMode="auto">
          <a:xfrm>
            <a:off x="7789863" y="3158749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16" name="Rectangle 612"/>
          <p:cNvSpPr>
            <a:spLocks noChangeArrowheads="1"/>
          </p:cNvSpPr>
          <p:nvPr/>
        </p:nvSpPr>
        <p:spPr bwMode="auto">
          <a:xfrm>
            <a:off x="8248651" y="3115886"/>
            <a:ext cx="49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>
                <a:latin typeface="Arial" panose="020B0604020202020204" pitchFamily="34" charset="0"/>
                <a:ea typeface="ＭＳ ゴシック" panose="020B0609070205080204" pitchFamily="49" charset="-128"/>
              </a:rPr>
              <a:t>②</a:t>
            </a:r>
          </a:p>
        </p:txBody>
      </p:sp>
      <p:sp>
        <p:nvSpPr>
          <p:cNvPr id="17" name="正方形/長方形 34"/>
          <p:cNvSpPr>
            <a:spLocks noChangeArrowheads="1"/>
          </p:cNvSpPr>
          <p:nvPr/>
        </p:nvSpPr>
        <p:spPr bwMode="auto">
          <a:xfrm>
            <a:off x="7356476" y="2977774"/>
            <a:ext cx="49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13</a:t>
            </a:r>
            <a:r>
              <a:rPr lang="en-US" altLang="ja-JP" sz="1600" b="1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°</a:t>
            </a:r>
            <a:endParaRPr lang="ja-JP" altLang="en-US" sz="1600" b="1">
              <a:solidFill>
                <a:srgbClr val="0000FF"/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7716838" y="2874586"/>
            <a:ext cx="220663" cy="103188"/>
          </a:xfrm>
          <a:custGeom>
            <a:avLst/>
            <a:gdLst>
              <a:gd name="connsiteX0" fmla="*/ 221226 w 221226"/>
              <a:gd name="connsiteY0" fmla="*/ 0 h 103238"/>
              <a:gd name="connsiteX1" fmla="*/ 162232 w 221226"/>
              <a:gd name="connsiteY1" fmla="*/ 88490 h 103238"/>
              <a:gd name="connsiteX2" fmla="*/ 0 w 221226"/>
              <a:gd name="connsiteY2" fmla="*/ 88490 h 1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226" h="103238">
                <a:moveTo>
                  <a:pt x="221226" y="0"/>
                </a:moveTo>
                <a:cubicBezTo>
                  <a:pt x="210164" y="36871"/>
                  <a:pt x="199103" y="73742"/>
                  <a:pt x="162232" y="88490"/>
                </a:cubicBezTo>
                <a:cubicBezTo>
                  <a:pt x="125361" y="103238"/>
                  <a:pt x="62680" y="95864"/>
                  <a:pt x="0" y="88490"/>
                </a:cubicBezTo>
              </a:path>
            </a:pathLst>
          </a:cu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9" name="正方形/長方形 40"/>
          <p:cNvSpPr>
            <a:spLocks noChangeArrowheads="1"/>
          </p:cNvSpPr>
          <p:nvPr/>
        </p:nvSpPr>
        <p:spPr bwMode="auto">
          <a:xfrm>
            <a:off x="6769101" y="2257049"/>
            <a:ext cx="671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&lt;111&gt;</a:t>
            </a:r>
            <a:endParaRPr lang="ja-JP" altLang="en-US" sz="1400" b="1">
              <a:solidFill>
                <a:schemeClr val="bg1"/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20" name="正方形/長方形 41"/>
          <p:cNvSpPr>
            <a:spLocks noChangeArrowheads="1"/>
          </p:cNvSpPr>
          <p:nvPr/>
        </p:nvSpPr>
        <p:spPr bwMode="auto">
          <a:xfrm>
            <a:off x="6408738" y="2617411"/>
            <a:ext cx="67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&lt;110&gt;</a:t>
            </a:r>
            <a:endParaRPr lang="ja-JP" altLang="en-US" sz="1400" b="1">
              <a:solidFill>
                <a:schemeClr val="bg1"/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21" name="正方形/長方形 44"/>
          <p:cNvSpPr>
            <a:spLocks noChangeArrowheads="1"/>
          </p:cNvSpPr>
          <p:nvPr/>
        </p:nvSpPr>
        <p:spPr bwMode="auto">
          <a:xfrm>
            <a:off x="6900863" y="2690436"/>
            <a:ext cx="67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&lt;112&gt;</a:t>
            </a:r>
            <a:endParaRPr lang="ja-JP" altLang="en-US" sz="1400" b="1">
              <a:solidFill>
                <a:schemeClr val="bg1"/>
              </a:solidFill>
              <a:ea typeface="ＭＳ ゴシック" panose="020B0609070205080204" pitchFamily="49" charset="-128"/>
            </a:endParaRPr>
          </a:p>
        </p:txBody>
      </p:sp>
      <p:sp>
        <p:nvSpPr>
          <p:cNvPr id="22" name="正方形/長方形 50"/>
          <p:cNvSpPr>
            <a:spLocks noChangeArrowheads="1"/>
          </p:cNvSpPr>
          <p:nvPr/>
        </p:nvSpPr>
        <p:spPr bwMode="auto">
          <a:xfrm>
            <a:off x="6549569" y="1843777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Arial" panose="020B0604020202020204" pitchFamily="34" charset="0"/>
                <a:ea typeface="ＭＳ ゴシック" panose="020B0609070205080204" pitchFamily="49" charset="-128"/>
              </a:rPr>
              <a:t>fcc</a:t>
            </a:r>
            <a:r>
              <a:rPr lang="en-US" altLang="ja-JP" sz="1800" dirty="0">
                <a:latin typeface="Arial" panose="020B0604020202020204" pitchFamily="34" charset="0"/>
                <a:ea typeface="ＭＳ ゴシック" panose="020B0609070205080204" pitchFamily="49" charset="-128"/>
              </a:rPr>
              <a:t> crystal</a:t>
            </a:r>
            <a:endParaRPr lang="ja-JP" altLang="en-US" sz="180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3" name="Rectangle 299"/>
          <p:cNvSpPr>
            <a:spLocks noChangeArrowheads="1"/>
          </p:cNvSpPr>
          <p:nvPr/>
        </p:nvSpPr>
        <p:spPr bwMode="auto">
          <a:xfrm>
            <a:off x="5245459" y="1330327"/>
            <a:ext cx="42220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u="sng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Incident azimuth of positron beam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C0CE0F-4C33-2885-9107-14785B10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98" y="1454658"/>
            <a:ext cx="4604004" cy="53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92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330200" y="1125538"/>
            <a:ext cx="9410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Effect of atomic displacements on rocking curves for graphene/Co(0001)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1274" name="正方形/長方形 22"/>
          <p:cNvSpPr>
            <a:spLocks noChangeArrowheads="1"/>
          </p:cNvSpPr>
          <p:nvPr/>
        </p:nvSpPr>
        <p:spPr bwMode="auto">
          <a:xfrm>
            <a:off x="3479800" y="1651000"/>
            <a:ext cx="151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d</a:t>
            </a:r>
            <a:r>
              <a:rPr lang="en-US" altLang="ja-JP" sz="200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= 2.2 Å</a:t>
            </a:r>
            <a:endParaRPr lang="ja-JP" altLang="en-US" sz="200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275" name="正方形/長方形 27"/>
          <p:cNvSpPr>
            <a:spLocks noChangeArrowheads="1"/>
          </p:cNvSpPr>
          <p:nvPr/>
        </p:nvSpPr>
        <p:spPr bwMode="auto">
          <a:xfrm>
            <a:off x="1319213" y="1651000"/>
            <a:ext cx="102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ja-JP" sz="2000" i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Δ</a:t>
            </a:r>
            <a:r>
              <a:rPr lang="ja-JP" altLang="en-US" sz="2000" i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000" i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= </a:t>
            </a:r>
            <a:r>
              <a:rPr lang="en-US" altLang="ja-JP" sz="2000">
                <a:latin typeface="Arial" pitchFamily="34" charset="0"/>
                <a:ea typeface="ＭＳ Ｐゴシック" pitchFamily="50" charset="-128"/>
                <a:cs typeface="Arial" pitchFamily="34" charset="0"/>
              </a:rPr>
              <a:t>0 Å</a:t>
            </a:r>
            <a:endParaRPr lang="ja-JP" altLang="en-US" sz="200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276" name="Rectangle 612"/>
          <p:cNvSpPr>
            <a:spLocks noChangeArrowheads="1"/>
          </p:cNvSpPr>
          <p:nvPr/>
        </p:nvSpPr>
        <p:spPr bwMode="auto">
          <a:xfrm>
            <a:off x="8154988" y="4468813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side view</a:t>
            </a:r>
            <a:endParaRPr lang="ja-JP" altLang="en-US" sz="200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277" name="Rectangle 612"/>
          <p:cNvSpPr>
            <a:spLocks noChangeArrowheads="1"/>
          </p:cNvSpPr>
          <p:nvPr/>
        </p:nvSpPr>
        <p:spPr bwMode="auto">
          <a:xfrm>
            <a:off x="9421813" y="3163888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ja-JP" sz="2000" i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Δ</a:t>
            </a:r>
            <a:endParaRPr lang="ja-JP" altLang="en-US" sz="2000" i="1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278" name="Rectangle 612"/>
          <p:cNvSpPr>
            <a:spLocks noChangeArrowheads="1"/>
          </p:cNvSpPr>
          <p:nvPr/>
        </p:nvSpPr>
        <p:spPr bwMode="auto">
          <a:xfrm>
            <a:off x="5273675" y="33099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Arial" pitchFamily="34" charset="0"/>
                <a:ea typeface="ＭＳ Ｐゴシック" pitchFamily="50" charset="-128"/>
                <a:cs typeface="Arial" pitchFamily="34" charset="0"/>
              </a:rPr>
              <a:t>d</a:t>
            </a:r>
            <a:endParaRPr lang="ja-JP" altLang="en-US" sz="2000" i="1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1279" name="Rectangle 299"/>
          <p:cNvSpPr>
            <a:spLocks noChangeArrowheads="1"/>
          </p:cNvSpPr>
          <p:nvPr/>
        </p:nvSpPr>
        <p:spPr bwMode="auto">
          <a:xfrm>
            <a:off x="5768975" y="2373313"/>
            <a:ext cx="35052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D0D0D"/>
                </a:solidFill>
                <a:latin typeface="Arial" pitchFamily="34" charset="0"/>
              </a:rPr>
              <a:t>Graphene on Co(0001)</a:t>
            </a:r>
            <a:endParaRPr lang="en-US" altLang="ja-JP" sz="2000">
              <a:latin typeface="Arial" pitchFamily="34" charset="0"/>
            </a:endParaRPr>
          </a:p>
        </p:txBody>
      </p:sp>
      <p:sp>
        <p:nvSpPr>
          <p:cNvPr id="11280" name="Rectangle 299"/>
          <p:cNvSpPr>
            <a:spLocks noChangeArrowheads="1"/>
          </p:cNvSpPr>
          <p:nvPr/>
        </p:nvSpPr>
        <p:spPr bwMode="auto">
          <a:xfrm>
            <a:off x="196850" y="1241425"/>
            <a:ext cx="6054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d </a:t>
            </a:r>
            <a: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&amp;</a:t>
            </a:r>
            <a:r>
              <a:rPr lang="en-US" altLang="ja-JP" sz="2000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l-GR" altLang="ja-JP" sz="2000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Δ</a:t>
            </a:r>
            <a:r>
              <a:rPr lang="ja-JP" altLang="en-US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0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dependences of rocking curves (calculations)</a:t>
            </a:r>
          </a:p>
        </p:txBody>
      </p:sp>
      <p:sp>
        <p:nvSpPr>
          <p:cNvPr id="11281" name="Rectangle 299"/>
          <p:cNvSpPr>
            <a:spLocks noChangeArrowheads="1"/>
          </p:cNvSpPr>
          <p:nvPr/>
        </p:nvSpPr>
        <p:spPr bwMode="auto">
          <a:xfrm>
            <a:off x="5437188" y="5157788"/>
            <a:ext cx="434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itchFamily="34" charset="0"/>
              </a:rPr>
              <a:t>Rocking curve is very sensitive to values of </a:t>
            </a:r>
            <a:r>
              <a:rPr lang="el-GR" altLang="ja-JP" sz="2000" b="1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Δ</a:t>
            </a:r>
            <a:r>
              <a:rPr lang="ja-JP" altLang="en-US" sz="2000" b="1" i="1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2000" b="1" dirty="0">
                <a:latin typeface="Arial" pitchFamily="34" charset="0"/>
              </a:rPr>
              <a:t>&amp; </a:t>
            </a:r>
            <a:r>
              <a:rPr lang="en-US" altLang="ja-JP" sz="2000" b="1" i="1" dirty="0">
                <a:latin typeface="Arial" pitchFamily="34" charset="0"/>
              </a:rPr>
              <a:t>d</a:t>
            </a:r>
            <a:endParaRPr kumimoji="0" lang="en-US" altLang="ja-JP" sz="2000" b="1" dirty="0">
              <a:latin typeface="Arial" pitchFamily="34" charset="0"/>
            </a:endParaRPr>
          </a:p>
        </p:txBody>
      </p:sp>
      <p:pic>
        <p:nvPicPr>
          <p:cNvPr id="1128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157538"/>
            <a:ext cx="3455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線コネクタ 50"/>
          <p:cNvCxnSpPr/>
          <p:nvPr/>
        </p:nvCxnSpPr>
        <p:spPr bwMode="auto">
          <a:xfrm>
            <a:off x="5589588" y="3354388"/>
            <a:ext cx="215900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 bwMode="auto">
          <a:xfrm flipV="1">
            <a:off x="5589588" y="3671888"/>
            <a:ext cx="215900" cy="1587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 bwMode="auto">
          <a:xfrm flipV="1">
            <a:off x="5667375" y="3363913"/>
            <a:ext cx="0" cy="28892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 bwMode="auto">
          <a:xfrm>
            <a:off x="9242425" y="3381375"/>
            <a:ext cx="215900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 bwMode="auto">
          <a:xfrm flipH="1" flipV="1">
            <a:off x="9383713" y="3382963"/>
            <a:ext cx="1587" cy="1381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 bwMode="auto">
          <a:xfrm>
            <a:off x="9242425" y="3344863"/>
            <a:ext cx="215900" cy="1587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 bwMode="auto">
          <a:xfrm flipH="1">
            <a:off x="9382125" y="3203575"/>
            <a:ext cx="3175" cy="1412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 bwMode="auto">
          <a:xfrm>
            <a:off x="4517409" y="3203575"/>
            <a:ext cx="109110" cy="69339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 bwMode="auto">
          <a:xfrm>
            <a:off x="1689373" y="2923677"/>
            <a:ext cx="186144" cy="235163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 bwMode="auto">
          <a:xfrm>
            <a:off x="2068781" y="2964621"/>
            <a:ext cx="343294" cy="251988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 bwMode="auto">
          <a:xfrm>
            <a:off x="4425929" y="4523405"/>
            <a:ext cx="162792" cy="89507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 bwMode="auto">
          <a:xfrm>
            <a:off x="3766781" y="3135335"/>
            <a:ext cx="318062" cy="214567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 bwMode="auto">
          <a:xfrm>
            <a:off x="2529556" y="3315060"/>
            <a:ext cx="84810" cy="77162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AE24A63E-E975-C8FC-FB79-553920E06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" y="1729232"/>
            <a:ext cx="5527548" cy="52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8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55" y="1292579"/>
            <a:ext cx="7608425" cy="5181575"/>
          </a:xfrm>
          <a:prstGeom prst="rect">
            <a:avLst/>
          </a:prstGeom>
        </p:spPr>
      </p:pic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Group-IV element 2D materials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0200" y="2162629"/>
            <a:ext cx="5780313" cy="443948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3147946" y="5522853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+</a:t>
            </a:r>
          </a:p>
        </p:txBody>
      </p:sp>
      <p:cxnSp>
        <p:nvCxnSpPr>
          <p:cNvPr id="50" name="直線コネクタ 15"/>
          <p:cNvCxnSpPr>
            <a:cxnSpLocks noChangeShapeType="1"/>
          </p:cNvCxnSpPr>
          <p:nvPr/>
        </p:nvCxnSpPr>
        <p:spPr bwMode="auto">
          <a:xfrm>
            <a:off x="7113392" y="2512957"/>
            <a:ext cx="0" cy="1439948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7" y="1702496"/>
            <a:ext cx="4879059" cy="281180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8" name="Rectangle 612"/>
          <p:cNvSpPr>
            <a:spLocks noChangeArrowheads="1"/>
          </p:cNvSpPr>
          <p:nvPr/>
        </p:nvSpPr>
        <p:spPr bwMode="auto">
          <a:xfrm>
            <a:off x="920192" y="4812141"/>
            <a:ext cx="497931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1400" b="1" dirty="0">
                <a:latin typeface="Arial" pitchFamily="34" charset="0"/>
              </a:rPr>
              <a:t>Extremely high carrier mobility (~100,000 cm</a:t>
            </a:r>
            <a:r>
              <a:rPr lang="en-US" altLang="ja-JP" sz="1400" b="1" baseline="30000" dirty="0">
                <a:latin typeface="Arial" pitchFamily="34" charset="0"/>
              </a:rPr>
              <a:t>2</a:t>
            </a:r>
            <a:r>
              <a:rPr lang="en-US" altLang="ja-JP" sz="1400" b="1" dirty="0">
                <a:latin typeface="Arial" pitchFamily="34" charset="0"/>
              </a:rPr>
              <a:t>/Vs)</a:t>
            </a:r>
            <a:endParaRPr lang="en-US" altLang="ja-JP" sz="1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1400" b="1" dirty="0">
                <a:latin typeface="Arial" pitchFamily="34" charset="0"/>
              </a:rPr>
              <a:t>Many other promising features (high thermal conductivity, robust mechanical property…)</a:t>
            </a:r>
            <a:endParaRPr lang="ja-JP" altLang="en-US" sz="14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ja-JP" sz="1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ja-JP" sz="1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Good affinity to current Si-based technology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2D topological insulator</a:t>
            </a:r>
            <a:endParaRPr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Rectangle 612"/>
          <p:cNvSpPr>
            <a:spLocks noChangeArrowheads="1"/>
          </p:cNvSpPr>
          <p:nvPr/>
        </p:nvSpPr>
        <p:spPr bwMode="auto">
          <a:xfrm>
            <a:off x="4641967" y="229695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Si or Ge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線コネクタ 15"/>
          <p:cNvCxnSpPr>
            <a:cxnSpLocks noChangeShapeType="1"/>
          </p:cNvCxnSpPr>
          <p:nvPr/>
        </p:nvCxnSpPr>
        <p:spPr bwMode="auto">
          <a:xfrm flipH="1">
            <a:off x="4547129" y="2632654"/>
            <a:ext cx="314310" cy="14590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ectangle 299"/>
          <p:cNvSpPr>
            <a:spLocks noChangeArrowheads="1"/>
          </p:cNvSpPr>
          <p:nvPr/>
        </p:nvSpPr>
        <p:spPr bwMode="auto">
          <a:xfrm>
            <a:off x="897019" y="4172115"/>
            <a:ext cx="17879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Germanium</a:t>
            </a:r>
          </a:p>
        </p:txBody>
      </p:sp>
      <p:sp>
        <p:nvSpPr>
          <p:cNvPr id="43" name="Rectangle 299"/>
          <p:cNvSpPr>
            <a:spLocks noChangeArrowheads="1"/>
          </p:cNvSpPr>
          <p:nvPr/>
        </p:nvSpPr>
        <p:spPr bwMode="auto">
          <a:xfrm>
            <a:off x="3903567" y="4166563"/>
            <a:ext cx="1688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Germanene</a:t>
            </a:r>
            <a:endParaRPr lang="en-US" altLang="ja-JP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4" name="下矢印 43"/>
          <p:cNvSpPr/>
          <p:nvPr/>
        </p:nvSpPr>
        <p:spPr>
          <a:xfrm rot="16200000">
            <a:off x="3687511" y="4035674"/>
            <a:ext cx="332294" cy="2880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十字形 45"/>
          <p:cNvSpPr/>
          <p:nvPr/>
        </p:nvSpPr>
        <p:spPr>
          <a:xfrm>
            <a:off x="2530632" y="3988638"/>
            <a:ext cx="360000" cy="360000"/>
          </a:xfrm>
          <a:prstGeom prst="plus">
            <a:avLst>
              <a:gd name="adj" fmla="val 3293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Rectangle 299"/>
          <p:cNvSpPr>
            <a:spLocks noChangeArrowheads="1"/>
          </p:cNvSpPr>
          <p:nvPr/>
        </p:nvSpPr>
        <p:spPr bwMode="auto">
          <a:xfrm>
            <a:off x="2825537" y="3982409"/>
            <a:ext cx="8867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lang="en-US" altLang="ja-JP" sz="16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ene</a:t>
            </a:r>
            <a:endParaRPr lang="en-US" altLang="ja-JP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Rectangle 299"/>
          <p:cNvSpPr>
            <a:spLocks noChangeArrowheads="1"/>
          </p:cNvSpPr>
          <p:nvPr/>
        </p:nvSpPr>
        <p:spPr bwMode="auto">
          <a:xfrm>
            <a:off x="622670" y="3845436"/>
            <a:ext cx="2354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Silicon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299"/>
          <p:cNvSpPr>
            <a:spLocks noChangeArrowheads="1"/>
          </p:cNvSpPr>
          <p:nvPr/>
        </p:nvSpPr>
        <p:spPr bwMode="auto">
          <a:xfrm>
            <a:off x="3907913" y="3837946"/>
            <a:ext cx="1688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Silicene</a:t>
            </a:r>
            <a:endParaRPr lang="en-US" altLang="ja-JP" sz="16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68361" y="6572096"/>
            <a:ext cx="39152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/>
              <a:t>『一家に１枚』シリーズ（https://www.mext.go.jp/stw/series.html）より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536252" y="2107359"/>
            <a:ext cx="400472" cy="26614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ea typeface="Osaka" pitchFamily="-107" charset="-128"/>
              </a:rPr>
              <a:t>4/35</a:t>
            </a:r>
          </a:p>
        </p:txBody>
      </p:sp>
    </p:spTree>
    <p:extLst>
      <p:ext uri="{BB962C8B-B14F-4D97-AF65-F5344CB8AC3E}">
        <p14:creationId xmlns:p14="http://schemas.microsoft.com/office/powerpoint/2010/main" val="170196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98" y="1258196"/>
            <a:ext cx="1916934" cy="1971704"/>
          </a:xfrm>
          <a:prstGeom prst="rect">
            <a:avLst/>
          </a:prstGeom>
        </p:spPr>
      </p:pic>
      <p:sp>
        <p:nvSpPr>
          <p:cNvPr id="9" name="Rectangle 299"/>
          <p:cNvSpPr>
            <a:spLocks noChangeArrowheads="1"/>
          </p:cNvSpPr>
          <p:nvPr/>
        </p:nvSpPr>
        <p:spPr bwMode="auto">
          <a:xfrm>
            <a:off x="1290700" y="905356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Silicene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/Ag(111)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48446" y="3260570"/>
            <a:ext cx="25260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P. Vogt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PRL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108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155501 (2012).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941411" y="3260570"/>
            <a:ext cx="28314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C.-L. Lin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APEX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5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045802 (2012)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177699" y="188913"/>
            <a:ext cx="7815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2D materials on various substrates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404" y="1253406"/>
            <a:ext cx="1989965" cy="198505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209" y="1566129"/>
            <a:ext cx="1620655" cy="1381462"/>
          </a:xfrm>
          <a:prstGeom prst="rect">
            <a:avLst/>
          </a:prstGeom>
        </p:spPr>
      </p:pic>
      <p:sp>
        <p:nvSpPr>
          <p:cNvPr id="24" name="Rectangle 299"/>
          <p:cNvSpPr>
            <a:spLocks noChangeArrowheads="1"/>
          </p:cNvSpPr>
          <p:nvPr/>
        </p:nvSpPr>
        <p:spPr bwMode="auto">
          <a:xfrm>
            <a:off x="6178857" y="923445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Silicene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/ZrB</a:t>
            </a:r>
            <a:r>
              <a:rPr lang="en-US" altLang="ja-JP" sz="1800" b="1" baseline="-25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(0001)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346786" y="3260570"/>
            <a:ext cx="29655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A. Fleurence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PRL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108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245501 (2012).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907" y="1227078"/>
            <a:ext cx="1682466" cy="197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924" y="3932901"/>
            <a:ext cx="1078194" cy="10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57" y="5083234"/>
            <a:ext cx="1695716" cy="5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53" y="5744136"/>
            <a:ext cx="1607043" cy="65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99"/>
          <p:cNvSpPr>
            <a:spLocks noChangeArrowheads="1"/>
          </p:cNvSpPr>
          <p:nvPr/>
        </p:nvSpPr>
        <p:spPr bwMode="auto">
          <a:xfrm>
            <a:off x="3135424" y="3582253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/Pt(111)</a:t>
            </a:r>
          </a:p>
        </p:txBody>
      </p:sp>
      <p:sp>
        <p:nvSpPr>
          <p:cNvPr id="29" name="Rectangle 299"/>
          <p:cNvSpPr>
            <a:spLocks noChangeArrowheads="1"/>
          </p:cNvSpPr>
          <p:nvPr/>
        </p:nvSpPr>
        <p:spPr bwMode="auto">
          <a:xfrm>
            <a:off x="160764" y="3592016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/Au(111)</a:t>
            </a:r>
          </a:p>
        </p:txBody>
      </p:sp>
      <p:sp>
        <p:nvSpPr>
          <p:cNvPr id="30" name="Rectangle 299"/>
          <p:cNvSpPr>
            <a:spLocks noChangeArrowheads="1"/>
          </p:cNvSpPr>
          <p:nvPr/>
        </p:nvSpPr>
        <p:spPr bwMode="auto">
          <a:xfrm>
            <a:off x="6143211" y="3586345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/Al(111)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84546" y="6502242"/>
            <a:ext cx="34047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M. E. </a:t>
            </a:r>
            <a:r>
              <a:rPr lang="en-US" altLang="ja-JP" sz="1050" dirty="0" err="1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Dávila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New J. Phys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16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095002 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(2014).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480886" y="6507050"/>
            <a:ext cx="266724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L. Li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</a:t>
            </a:r>
            <a:r>
              <a:rPr lang="it-IT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Adv. Mater.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26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4820 (2014).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456400" y="6507050"/>
            <a:ext cx="29689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M. Derivaz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Nano Lett.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15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2510 (2015)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653" y="3932901"/>
            <a:ext cx="1499959" cy="87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666" y="4942289"/>
            <a:ext cx="1561346" cy="140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228" y="4396577"/>
            <a:ext cx="1509837" cy="13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409" y="4046135"/>
            <a:ext cx="1867502" cy="21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ea typeface="Osaka" pitchFamily="-107" charset="-128"/>
              </a:rPr>
              <a:t>5/35</a:t>
            </a:r>
          </a:p>
        </p:txBody>
      </p:sp>
    </p:spTree>
    <p:extLst>
      <p:ext uri="{BB962C8B-B14F-4D97-AF65-F5344CB8AC3E}">
        <p14:creationId xmlns:p14="http://schemas.microsoft.com/office/powerpoint/2010/main" val="71745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CCC4-B1A1-246D-DDD1-DEFF6A807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D53EB6A2-ECCC-C1C1-53FB-CA97D9447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Rectangle 299">
            <a:extLst>
              <a:ext uri="{FF2B5EF4-FFF2-40B4-BE49-F238E27FC236}">
                <a16:creationId xmlns:a16="http://schemas.microsoft.com/office/drawing/2014/main" id="{304953CE-DF5B-D2D0-26BD-9E79D5A1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78" y="4063473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Plumbene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Pd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(111)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B3F68B91-B7B0-4837-10C4-5691C94D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802" y="6418687"/>
            <a:ext cx="311590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J. Yuhara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Adv. Mater.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31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1901017 (2019).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AC47DD5D-FA4E-C3FB-AEF2-AF2A7CEE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99" y="188913"/>
            <a:ext cx="7815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D0D0D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2D materials on various substrates</a:t>
            </a:r>
            <a:endParaRPr lang="ja-JP" altLang="en-US" sz="2800" b="1" dirty="0">
              <a:solidFill>
                <a:srgbClr val="0D0D0D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4" name="Rectangle 299">
            <a:extLst>
              <a:ext uri="{FF2B5EF4-FFF2-40B4-BE49-F238E27FC236}">
                <a16:creationId xmlns:a16="http://schemas.microsoft.com/office/drawing/2014/main" id="{776BE3FC-A2B6-E981-73CE-A65FF6B3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495" y="4085003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/Pd</a:t>
            </a:r>
            <a:r>
              <a:rPr lang="en-US" altLang="ja-JP" sz="1800" b="1" baseline="-25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Sn(111)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7B09C89-8D9E-2ADE-6242-7D4DBD87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634" y="6422128"/>
            <a:ext cx="329935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J. Yuhara </a:t>
            </a:r>
            <a:r>
              <a:rPr lang="da-DK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da-DK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Phys. Rev. Mater. </a:t>
            </a:r>
            <a:r>
              <a:rPr lang="da-DK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5</a:t>
            </a:r>
            <a:r>
              <a:rPr lang="da-DK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053403 (2021).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Rectangle 299">
            <a:extLst>
              <a:ext uri="{FF2B5EF4-FFF2-40B4-BE49-F238E27FC236}">
                <a16:creationId xmlns:a16="http://schemas.microsoft.com/office/drawing/2014/main" id="{04D701CC-AD37-9BD8-E857-17522626D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764" y="984911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/Al(111)</a:t>
            </a:r>
          </a:p>
        </p:txBody>
      </p:sp>
      <p:sp>
        <p:nvSpPr>
          <p:cNvPr id="29" name="Rectangle 299">
            <a:extLst>
              <a:ext uri="{FF2B5EF4-FFF2-40B4-BE49-F238E27FC236}">
                <a16:creationId xmlns:a16="http://schemas.microsoft.com/office/drawing/2014/main" id="{C9A71914-AA1D-FAB5-7C7C-3130214C6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83" y="994674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Germanene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/Ag(111)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29CFD2E5-1765-D226-6243-EB79A9FA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693" y="3703281"/>
            <a:ext cx="340478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E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J. Yuhara </a:t>
            </a:r>
            <a:r>
              <a:rPr lang="es-ES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es-E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ACS Nano </a:t>
            </a:r>
            <a:r>
              <a:rPr lang="es-ES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12</a:t>
            </a:r>
            <a:r>
              <a:rPr lang="es-ES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11632 (2018).</a:t>
            </a:r>
            <a:endParaRPr lang="nb-NO" altLang="ja-JP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946CEE97-8AF5-BC62-D35D-E36C8A58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37" y="3703281"/>
            <a:ext cx="28301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J. Yuhara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2D Mater.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8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045039 (2021).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EC90871F-74C9-6A67-4F5E-6C96AF3B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25" y="6431891"/>
            <a:ext cx="296895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J. Deng </a:t>
            </a:r>
            <a:r>
              <a:rPr lang="nb-NO" altLang="ja-JP" sz="1050" i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et al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., Nat. Mater. </a:t>
            </a:r>
            <a:r>
              <a:rPr lang="nb-NO" altLang="ja-JP" sz="105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17</a:t>
            </a:r>
            <a:r>
              <a:rPr lang="nb-NO" altLang="ja-JP" sz="105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, 1081 (2018).</a:t>
            </a:r>
            <a:endParaRPr lang="ja-JP" altLang="en-US" sz="105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CBCE64-F9C6-6CC1-5690-88791835C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717" y="1373026"/>
            <a:ext cx="1424029" cy="14527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89E498-FA30-ACB6-4B78-A4AD47AE8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180" y="2856042"/>
            <a:ext cx="2533104" cy="83821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E9EC8CA-69B7-D07E-4A62-2DFC958587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08" y="1355797"/>
            <a:ext cx="1611078" cy="11281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FC5CD15-331D-010E-7CB2-50A78AFD4B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735" y="2538736"/>
            <a:ext cx="1606052" cy="11561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ECC9A2C-AAB4-4CC9-D4BF-8613666A74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600" y="4467865"/>
            <a:ext cx="1419387" cy="19183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965A200-1FB1-28EF-6A04-04C08A20FA2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794" y="4720791"/>
            <a:ext cx="1279856" cy="129417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69E387-8A12-83B9-8878-0887F8AC65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927" y="4414337"/>
            <a:ext cx="1025740" cy="9937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4F24854-77DE-5958-AB92-30BDF08E789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237" y="5418072"/>
            <a:ext cx="1610104" cy="9645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696F99-FCC9-2D86-41D4-724A57BDC9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535" y="4376234"/>
            <a:ext cx="1401099" cy="200100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632F56-DCC4-D45E-E490-780C6EF98EB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66" y="5418072"/>
            <a:ext cx="915940" cy="91768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2D2F2EC-87FB-44BC-405C-AE62C66262D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41" y="4414337"/>
            <a:ext cx="1074542" cy="956756"/>
          </a:xfrm>
          <a:prstGeom prst="rect">
            <a:avLst/>
          </a:prstGeom>
        </p:spPr>
      </p:pic>
      <p:sp>
        <p:nvSpPr>
          <p:cNvPr id="22" name="Rectangle 299">
            <a:extLst>
              <a:ext uri="{FF2B5EF4-FFF2-40B4-BE49-F238E27FC236}">
                <a16:creationId xmlns:a16="http://schemas.microsoft.com/office/drawing/2014/main" id="{99C8F299-20BD-86A6-0752-CD0AAEB3D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72" y="4063473"/>
            <a:ext cx="330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Stanene</a:t>
            </a:r>
            <a:r>
              <a:rPr lang="en-US" altLang="ja-JP" sz="1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/Cu(111)</a:t>
            </a:r>
          </a:p>
        </p:txBody>
      </p:sp>
    </p:spTree>
    <p:extLst>
      <p:ext uri="{BB962C8B-B14F-4D97-AF65-F5344CB8AC3E}">
        <p14:creationId xmlns:p14="http://schemas.microsoft.com/office/powerpoint/2010/main" val="301568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b="1" dirty="0">
                <a:latin typeface="Arial" charset="0"/>
                <a:ea typeface="メイリオ" pitchFamily="50" charset="-128"/>
                <a:cs typeface="Arial" charset="0"/>
              </a:rPr>
              <a:t>Positron</a:t>
            </a:r>
            <a:endParaRPr lang="ja-JP" altLang="en-US" sz="2800" b="1" dirty="0">
              <a:latin typeface="Arial" charset="0"/>
              <a:ea typeface="メイリオ" pitchFamily="50" charset="-128"/>
              <a:cs typeface="Arial" charset="0"/>
            </a:endParaRPr>
          </a:p>
        </p:txBody>
      </p:sp>
      <p:sp>
        <p:nvSpPr>
          <p:cNvPr id="17414" name="コンテンツ プレースホルダ 7"/>
          <p:cNvSpPr txBox="1">
            <a:spLocks/>
          </p:cNvSpPr>
          <p:nvPr/>
        </p:nvSpPr>
        <p:spPr bwMode="auto">
          <a:xfrm>
            <a:off x="2054225" y="4595968"/>
            <a:ext cx="7653338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ja-JP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pair creation (LINAC </a:t>
            </a:r>
            <a:r>
              <a:rPr lang="en-US" altLang="ja-JP" i="1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etc</a:t>
            </a:r>
            <a:r>
              <a:rPr lang="en-US" altLang="ja-JP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       ―</a:t>
            </a:r>
            <a:r>
              <a:rPr lang="ja-JP" altLang="en-US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positron-electron pair creation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　　　　　　　　　　　</a:t>
            </a:r>
            <a:r>
              <a:rPr lang="en-US" altLang="ja-JP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due to high-energy x-rays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700" dirty="0"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l-GR" altLang="ja-JP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β</a:t>
            </a:r>
            <a:r>
              <a:rPr lang="en-US" altLang="ja-JP" baseline="30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+</a:t>
            </a:r>
            <a:r>
              <a:rPr lang="ja-JP" altLang="en-US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decay (</a:t>
            </a:r>
            <a:r>
              <a:rPr lang="en-US" altLang="ja-JP" baseline="30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22</a:t>
            </a:r>
            <a:r>
              <a:rPr lang="en-US" altLang="ja-JP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Na </a:t>
            </a:r>
            <a:r>
              <a:rPr lang="en-US" altLang="ja-JP" i="1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etc</a:t>
            </a:r>
            <a:r>
              <a:rPr lang="en-US" altLang="ja-JP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ja-JP" altLang="en-US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       </a:t>
            </a:r>
            <a:r>
              <a:rPr lang="en-US" altLang="ja-JP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―</a:t>
            </a:r>
            <a:r>
              <a:rPr lang="ja-JP" altLang="en-US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l-GR" altLang="ja-JP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β</a:t>
            </a:r>
            <a:r>
              <a:rPr lang="en-US" altLang="ja-JP" sz="1600" baseline="300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+</a:t>
            </a:r>
            <a:r>
              <a:rPr lang="ja-JP" altLang="en-US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600" dirty="0">
                <a:latin typeface="Arial" pitchFamily="34" charset="0"/>
                <a:ea typeface="ＭＳ ゴシック" pitchFamily="49" charset="-128"/>
                <a:cs typeface="Arial" pitchFamily="34" charset="0"/>
              </a:rPr>
              <a:t>decay for radioactive isotope</a:t>
            </a:r>
          </a:p>
        </p:txBody>
      </p:sp>
      <p:sp>
        <p:nvSpPr>
          <p:cNvPr id="34821" name="コンテンツ プレースホルダ 7"/>
          <p:cNvSpPr txBox="1">
            <a:spLocks/>
          </p:cNvSpPr>
          <p:nvPr/>
        </p:nvSpPr>
        <p:spPr bwMode="auto">
          <a:xfrm>
            <a:off x="2100263" y="1239528"/>
            <a:ext cx="58324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dirty="0">
                <a:latin typeface="Arial" charset="0"/>
                <a:ea typeface="Osaka" pitchFamily="-107" charset="-128"/>
                <a:cs typeface="Arial" charset="0"/>
              </a:rPr>
              <a:t>antiparticle of electron</a:t>
            </a:r>
            <a:r>
              <a:rPr lang="ja-JP" altLang="en-US" sz="2400" dirty="0">
                <a:latin typeface="Arial" charset="0"/>
                <a:ea typeface="Osaka" pitchFamily="-107" charset="-128"/>
                <a:cs typeface="Arial" charset="0"/>
              </a:rPr>
              <a:t>　</a:t>
            </a:r>
            <a:endParaRPr lang="en-US" altLang="ja-JP" sz="2400" dirty="0">
              <a:latin typeface="Arial" charset="0"/>
              <a:ea typeface="Osaka" pitchFamily="-107" charset="-128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ja-JP" altLang="en-US" dirty="0">
                <a:latin typeface="Arial" charset="0"/>
                <a:ea typeface="Osaka" pitchFamily="-107" charset="-128"/>
                <a:cs typeface="Arial" charset="0"/>
              </a:rPr>
              <a:t>    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―</a:t>
            </a:r>
            <a:r>
              <a:rPr lang="ja-JP" altLang="en-US" sz="1600" dirty="0">
                <a:latin typeface="Arial" charset="0"/>
                <a:ea typeface="Osaka" pitchFamily="-107" charset="-128"/>
                <a:cs typeface="Arial" charset="0"/>
              </a:rPr>
              <a:t>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positron:</a:t>
            </a:r>
            <a:r>
              <a:rPr lang="ja-JP" altLang="en-US" sz="1600" dirty="0">
                <a:latin typeface="Arial" charset="0"/>
                <a:ea typeface="Osaka" pitchFamily="-107" charset="-128"/>
                <a:cs typeface="Arial" charset="0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latin typeface="Arial" charset="0"/>
                <a:ea typeface="Osaka" pitchFamily="-107" charset="-128"/>
                <a:cs typeface="Arial" charset="0"/>
              </a:rPr>
              <a:t>positive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  <a:ea typeface="Osaka" pitchFamily="-107" charset="-128"/>
                <a:cs typeface="Arial" charset="0"/>
              </a:rPr>
              <a:t>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charge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ja-JP" dirty="0">
                <a:latin typeface="Arial" charset="0"/>
                <a:ea typeface="Osaka" pitchFamily="-107" charset="-128"/>
                <a:cs typeface="Arial" charset="0"/>
              </a:rPr>
              <a:t>    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―</a:t>
            </a:r>
            <a:r>
              <a:rPr lang="ja-JP" altLang="en-US" sz="1600" dirty="0">
                <a:latin typeface="Arial" charset="0"/>
                <a:ea typeface="Osaka" pitchFamily="-107" charset="-128"/>
                <a:cs typeface="Arial" charset="0"/>
              </a:rPr>
              <a:t>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electron: </a:t>
            </a:r>
            <a:r>
              <a:rPr lang="en-US" altLang="ja-JP" sz="1600" b="1" dirty="0">
                <a:solidFill>
                  <a:srgbClr val="0000FF"/>
                </a:solidFill>
                <a:latin typeface="Arial" charset="0"/>
                <a:ea typeface="Osaka" pitchFamily="-107" charset="-128"/>
                <a:cs typeface="Arial" charset="0"/>
              </a:rPr>
              <a:t>negative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 charge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dirty="0">
                <a:latin typeface="Arial" charset="0"/>
                <a:ea typeface="Osaka" pitchFamily="-107" charset="-128"/>
                <a:cs typeface="Arial" charset="0"/>
              </a:rPr>
              <a:t>age &gt; 6.4×10</a:t>
            </a:r>
            <a:r>
              <a:rPr lang="en-US" altLang="ja-JP" baseline="30000" dirty="0">
                <a:latin typeface="Arial" charset="0"/>
                <a:ea typeface="Osaka" pitchFamily="-107" charset="-128"/>
                <a:cs typeface="Arial" charset="0"/>
              </a:rPr>
              <a:t>24</a:t>
            </a:r>
            <a:r>
              <a:rPr lang="en-US" altLang="ja-JP" dirty="0">
                <a:latin typeface="Arial" charset="0"/>
                <a:ea typeface="Osaka" pitchFamily="-107" charset="-128"/>
                <a:cs typeface="Arial" charset="0"/>
              </a:rPr>
              <a:t>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ja-JP" dirty="0">
              <a:latin typeface="Arial" charset="0"/>
              <a:ea typeface="Osaka" pitchFamily="-107" charset="-128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dirty="0">
                <a:latin typeface="Arial" charset="0"/>
                <a:ea typeface="Osaka" pitchFamily="-107" charset="-128"/>
                <a:cs typeface="Arial" charset="0"/>
              </a:rPr>
              <a:t>annihilation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ja-JP" dirty="0">
                <a:latin typeface="Arial" charset="0"/>
                <a:ea typeface="Osaka" pitchFamily="-107" charset="-128"/>
                <a:cs typeface="Arial" charset="0"/>
              </a:rPr>
              <a:t>    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―</a:t>
            </a:r>
            <a:r>
              <a:rPr lang="ja-JP" altLang="en-US" sz="1600" dirty="0">
                <a:latin typeface="Arial" charset="0"/>
                <a:ea typeface="Osaka" pitchFamily="-107" charset="-128"/>
                <a:cs typeface="Arial" charset="0"/>
              </a:rPr>
              <a:t> </a:t>
            </a:r>
            <a:r>
              <a:rPr lang="en-US" altLang="ja-JP" sz="1600" dirty="0">
                <a:latin typeface="Arial" charset="0"/>
                <a:ea typeface="Osaka" pitchFamily="-107" charset="-128"/>
                <a:cs typeface="Arial" charset="0"/>
              </a:rPr>
              <a:t>annihilation with electron</a:t>
            </a:r>
          </a:p>
        </p:txBody>
      </p:sp>
      <p:sp>
        <p:nvSpPr>
          <p:cNvPr id="34822" name="Rectangle 25"/>
          <p:cNvSpPr>
            <a:spLocks noChangeArrowheads="1"/>
          </p:cNvSpPr>
          <p:nvPr/>
        </p:nvSpPr>
        <p:spPr bwMode="auto">
          <a:xfrm>
            <a:off x="215900" y="2384798"/>
            <a:ext cx="1581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dirty="0">
                <a:latin typeface="Arial" charset="0"/>
                <a:ea typeface="ＭＳ ゴシック" pitchFamily="49" charset="-128"/>
                <a:cs typeface="Arial" charset="0"/>
              </a:rPr>
              <a:t>Property</a:t>
            </a:r>
            <a:endParaRPr lang="ja-JP" altLang="en-US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12" name="左中かっこ 11"/>
          <p:cNvSpPr/>
          <p:nvPr/>
        </p:nvSpPr>
        <p:spPr>
          <a:xfrm>
            <a:off x="1763713" y="1212539"/>
            <a:ext cx="285750" cy="2772000"/>
          </a:xfrm>
          <a:prstGeom prst="leftBrace">
            <a:avLst>
              <a:gd name="adj1" fmla="val 4161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1765300" y="4451505"/>
            <a:ext cx="285750" cy="1857375"/>
          </a:xfrm>
          <a:prstGeom prst="leftBrace">
            <a:avLst>
              <a:gd name="adj1" fmla="val 3649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4825" name="グループ化 4"/>
          <p:cNvGrpSpPr>
            <a:grpSpLocks/>
          </p:cNvGrpSpPr>
          <p:nvPr/>
        </p:nvGrpSpPr>
        <p:grpSpPr bwMode="auto">
          <a:xfrm>
            <a:off x="6393160" y="4542042"/>
            <a:ext cx="3024187" cy="965200"/>
            <a:chOff x="5847643" y="4227233"/>
            <a:chExt cx="2792486" cy="966317"/>
          </a:xfrm>
        </p:grpSpPr>
        <p:pic>
          <p:nvPicPr>
            <p:cNvPr id="34834" name="Picture 12" descr="09図対生成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643" y="4361613"/>
              <a:ext cx="2782653" cy="83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5" name="テキスト ボックス 1"/>
            <p:cNvSpPr txBox="1">
              <a:spLocks noChangeArrowheads="1"/>
            </p:cNvSpPr>
            <p:nvPr/>
          </p:nvSpPr>
          <p:spPr bwMode="auto">
            <a:xfrm>
              <a:off x="6667925" y="4227233"/>
              <a:ext cx="72238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imes New Roman" pitchFamily="18" charset="0"/>
                  <a:ea typeface="メイリオ" pitchFamily="50" charset="-128"/>
                  <a:cs typeface="Times New Roman" pitchFamily="18" charset="0"/>
                </a:rPr>
                <a:t>X-ray</a:t>
              </a:r>
              <a:endParaRPr lang="ja-JP" altLang="en-US">
                <a:latin typeface="Times New Roman" pitchFamily="18" charset="0"/>
                <a:ea typeface="メイリオ" pitchFamily="50" charset="-128"/>
                <a:cs typeface="Times New Roman" pitchFamily="18" charset="0"/>
              </a:endParaRPr>
            </a:p>
          </p:txBody>
        </p:sp>
        <p:sp>
          <p:nvSpPr>
            <p:cNvPr id="3" name="正方形/長方形 2"/>
            <p:cNvSpPr>
              <a:spLocks/>
            </p:cNvSpPr>
            <p:nvPr/>
          </p:nvSpPr>
          <p:spPr>
            <a:xfrm>
              <a:off x="8387999" y="4338487"/>
              <a:ext cx="252130" cy="1970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4826" name="正方形/長方形 3"/>
          <p:cNvSpPr>
            <a:spLocks noChangeArrowheads="1"/>
          </p:cNvSpPr>
          <p:nvPr/>
        </p:nvSpPr>
        <p:spPr bwMode="auto">
          <a:xfrm>
            <a:off x="6605538" y="5798116"/>
            <a:ext cx="1947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p </a:t>
            </a:r>
            <a:r>
              <a:rPr lang="ja-JP" altLang="en-US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→ </a:t>
            </a:r>
            <a:r>
              <a:rPr lang="en-US" altLang="ja-JP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n +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e</a:t>
            </a:r>
            <a:r>
              <a:rPr lang="en-US" altLang="ja-JP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+</a:t>
            </a:r>
            <a:r>
              <a:rPr lang="en-US" altLang="ja-JP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 + </a:t>
            </a:r>
            <a:r>
              <a:rPr lang="el-GR" altLang="ja-JP" b="1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ν</a:t>
            </a:r>
            <a:r>
              <a:rPr lang="en-US" altLang="ja-JP" b="1" baseline="-25000" dirty="0">
                <a:latin typeface="Times New Roman" panose="02020603050405020304" pitchFamily="18" charset="0"/>
                <a:ea typeface="ＭＳ ゴシック" pitchFamily="49" charset="-128"/>
                <a:cs typeface="Times New Roman" panose="02020603050405020304" pitchFamily="18" charset="0"/>
              </a:rPr>
              <a:t>e</a:t>
            </a:r>
            <a:endParaRPr lang="ja-JP" altLang="en-US" b="1" baseline="-25000" dirty="0">
              <a:latin typeface="Times New Roman" panose="02020603050405020304" pitchFamily="18" charset="0"/>
              <a:ea typeface="ＭＳ ゴシック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4827" name="図 15" descr="positron1mo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984" y="2480677"/>
            <a:ext cx="26638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正方形/長方形 5"/>
          <p:cNvSpPr>
            <a:spLocks noChangeArrowheads="1"/>
          </p:cNvSpPr>
          <p:nvPr/>
        </p:nvSpPr>
        <p:spPr bwMode="auto">
          <a:xfrm flipH="1">
            <a:off x="6108504" y="188552"/>
            <a:ext cx="547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 i="1" dirty="0">
                <a:solidFill>
                  <a:srgbClr val="FF0000"/>
                </a:solidFill>
                <a:latin typeface="Arial" charset="0"/>
                <a:ea typeface="メイリオ" pitchFamily="50" charset="-128"/>
                <a:cs typeface="Arial" charset="0"/>
              </a:rPr>
              <a:t>e</a:t>
            </a:r>
            <a:r>
              <a:rPr lang="en-US" altLang="ja-JP" sz="2800" b="1" baseline="30000" dirty="0">
                <a:solidFill>
                  <a:srgbClr val="FF0000"/>
                </a:solidFill>
                <a:latin typeface="Arial" charset="0"/>
                <a:ea typeface="メイリオ" pitchFamily="50" charset="-128"/>
                <a:cs typeface="Arial" charset="0"/>
              </a:rPr>
              <a:t>+</a:t>
            </a:r>
            <a:endParaRPr lang="ja-JP" altLang="en-US" sz="2800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34831" name="Rectangle 25"/>
          <p:cNvSpPr>
            <a:spLocks noChangeArrowheads="1"/>
          </p:cNvSpPr>
          <p:nvPr/>
        </p:nvSpPr>
        <p:spPr bwMode="auto">
          <a:xfrm>
            <a:off x="76200" y="4962680"/>
            <a:ext cx="1874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dirty="0">
                <a:latin typeface="Arial" charset="0"/>
                <a:ea typeface="ＭＳ ゴシック" pitchFamily="49" charset="-128"/>
                <a:cs typeface="Arial" charset="0"/>
              </a:rPr>
              <a:t>Production</a:t>
            </a:r>
          </a:p>
          <a:p>
            <a:pPr algn="ctr" eaLnBrk="1" hangingPunct="1"/>
            <a:r>
              <a:rPr lang="en-US" altLang="ja-JP" dirty="0">
                <a:latin typeface="Arial" charset="0"/>
                <a:ea typeface="ＭＳ ゴシック" pitchFamily="49" charset="-128"/>
                <a:cs typeface="Arial" charset="0"/>
              </a:rPr>
              <a:t>method</a:t>
            </a:r>
            <a:endParaRPr lang="ja-JP" altLang="en-US" dirty="0">
              <a:latin typeface="Arial" charset="0"/>
              <a:ea typeface="ＭＳ ゴシック" pitchFamily="49" charset="-128"/>
              <a:cs typeface="Arial" charset="0"/>
            </a:endParaRPr>
          </a:p>
        </p:txBody>
      </p:sp>
      <p:sp>
        <p:nvSpPr>
          <p:cNvPr id="34833" name="正方形/長方形 16"/>
          <p:cNvSpPr>
            <a:spLocks noChangeArrowheads="1"/>
          </p:cNvSpPr>
          <p:nvPr/>
        </p:nvSpPr>
        <p:spPr bwMode="auto">
          <a:xfrm>
            <a:off x="2932636" y="3856887"/>
            <a:ext cx="2000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Arial" charset="0"/>
                <a:ea typeface="Osaka" pitchFamily="-107" charset="-128"/>
              </a:rPr>
              <a:t>(probability &lt; 10</a:t>
            </a:r>
            <a:r>
              <a:rPr lang="en-US" altLang="ja-JP" sz="1600" baseline="30000" dirty="0">
                <a:latin typeface="Arial" charset="0"/>
                <a:ea typeface="Osaka" pitchFamily="-107" charset="-128"/>
              </a:rPr>
              <a:t>-6 </a:t>
            </a:r>
            <a:r>
              <a:rPr lang="en-US" altLang="ja-JP" sz="1600" dirty="0">
                <a:latin typeface="Arial" charset="0"/>
                <a:ea typeface="Osaka" pitchFamily="-107" charset="-128"/>
              </a:rPr>
              <a:t>)</a:t>
            </a:r>
            <a:endParaRPr lang="ja-JP" altLang="en-US" sz="1600" baseline="30000" dirty="0">
              <a:latin typeface="Arial" charset="0"/>
              <a:ea typeface="Osaka" pitchFamily="-107" charset="-128"/>
            </a:endParaRPr>
          </a:p>
        </p:txBody>
      </p:sp>
      <p:sp>
        <p:nvSpPr>
          <p:cNvPr id="21" name="正方形/長方形 16"/>
          <p:cNvSpPr>
            <a:spLocks noChangeArrowheads="1"/>
          </p:cNvSpPr>
          <p:nvPr/>
        </p:nvSpPr>
        <p:spPr bwMode="auto">
          <a:xfrm>
            <a:off x="4741893" y="2559156"/>
            <a:ext cx="2000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Arial" charset="0"/>
                <a:ea typeface="Osaka" pitchFamily="-107" charset="-128"/>
              </a:rPr>
              <a:t>(= electron age)</a:t>
            </a:r>
            <a:endParaRPr lang="ja-JP" altLang="en-US" sz="1600" baseline="30000" dirty="0">
              <a:latin typeface="Arial" charset="0"/>
              <a:ea typeface="Osaka" pitchFamily="-107" charset="-128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ea typeface="Osaka" pitchFamily="-107" charset="-128"/>
              </a:rPr>
              <a:t>7/35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330200" y="91440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329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983" y="2575625"/>
            <a:ext cx="1838115" cy="18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463954" lon="19263732" rev="19255831"/>
            </a:camera>
            <a:lightRig rig="threePt" dir="t"/>
          </a:scene3d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268" y="1604478"/>
            <a:ext cx="3682688" cy="24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Left"/>
            <a:lightRig rig="threePt" dir="t"/>
          </a:scene3d>
        </p:spPr>
      </p:pic>
      <p:cxnSp>
        <p:nvCxnSpPr>
          <p:cNvPr id="87" name="直線コネクタ 86"/>
          <p:cNvCxnSpPr/>
          <p:nvPr/>
        </p:nvCxnSpPr>
        <p:spPr bwMode="auto">
          <a:xfrm>
            <a:off x="935038" y="3141663"/>
            <a:ext cx="4316412" cy="5699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 bwMode="auto">
          <a:xfrm flipH="1">
            <a:off x="3186113" y="3011488"/>
            <a:ext cx="2085975" cy="4254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 bwMode="auto">
          <a:xfrm flipH="1">
            <a:off x="3186113" y="2689225"/>
            <a:ext cx="1951037" cy="7477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 bwMode="auto">
          <a:xfrm flipH="1">
            <a:off x="3186113" y="2857500"/>
            <a:ext cx="2214562" cy="5794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 bwMode="auto">
          <a:xfrm flipH="1">
            <a:off x="3186113" y="3287713"/>
            <a:ext cx="2220912" cy="1492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Rectangle 47"/>
          <p:cNvSpPr>
            <a:spLocks noChangeArrowheads="1"/>
          </p:cNvSpPr>
          <p:nvPr/>
        </p:nvSpPr>
        <p:spPr bwMode="auto">
          <a:xfrm>
            <a:off x="415925" y="2722563"/>
            <a:ext cx="138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e</a:t>
            </a:r>
            <a:r>
              <a:rPr lang="en-US" altLang="ja-JP" sz="2000" b="1" baseline="30000">
                <a:solidFill>
                  <a:srgbClr val="FF0000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+</a:t>
            </a:r>
            <a:r>
              <a:rPr lang="en-US" altLang="ja-JP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: 10</a:t>
            </a:r>
            <a:r>
              <a:rPr lang="ja-JP" altLang="en-US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r>
              <a:rPr lang="en-US" altLang="ja-JP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keV</a:t>
            </a:r>
          </a:p>
        </p:txBody>
      </p:sp>
      <p:cxnSp>
        <p:nvCxnSpPr>
          <p:cNvPr id="94" name="直線コネクタ 93"/>
          <p:cNvCxnSpPr/>
          <p:nvPr/>
        </p:nvCxnSpPr>
        <p:spPr bwMode="auto">
          <a:xfrm flipH="1">
            <a:off x="3186113" y="3098800"/>
            <a:ext cx="1965325" cy="3381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 bwMode="auto">
          <a:xfrm flipH="1">
            <a:off x="935038" y="3429000"/>
            <a:ext cx="432117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25"/>
          <p:cNvSpPr txBox="1">
            <a:spLocks noChangeArrowheads="1"/>
          </p:cNvSpPr>
          <p:nvPr/>
        </p:nvSpPr>
        <p:spPr bwMode="auto">
          <a:xfrm>
            <a:off x="1497013" y="188913"/>
            <a:ext cx="72009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ja-JP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Total-Reflection High-Energy Positron Diffraction </a:t>
            </a:r>
            <a:r>
              <a:rPr lang="en-US" altLang="ja-JP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TRHEPD</a:t>
            </a:r>
            <a:endParaRPr lang="ja-JP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3159125" y="2411413"/>
            <a:ext cx="912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  <a:ea typeface="メイリオ" pitchFamily="50" charset="-128"/>
                <a:cs typeface="Arial" pitchFamily="34" charset="0"/>
              </a:rPr>
              <a:t>Sample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  <a:ea typeface="メイリオ" pitchFamily="50" charset="-128"/>
                <a:cs typeface="Arial" pitchFamily="34" charset="0"/>
              </a:rPr>
              <a:t>surface</a:t>
            </a:r>
            <a:endParaRPr lang="ja-JP" altLang="en-US" sz="16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7184" name="Text Box 5"/>
          <p:cNvSpPr txBox="1">
            <a:spLocks noChangeArrowheads="1"/>
          </p:cNvSpPr>
          <p:nvPr/>
        </p:nvSpPr>
        <p:spPr bwMode="auto">
          <a:xfrm>
            <a:off x="576263" y="3421063"/>
            <a:ext cx="178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  <a:ea typeface="メイリオ" pitchFamily="50" charset="-128"/>
                <a:cs typeface="Arial" pitchFamily="34" charset="0"/>
              </a:rPr>
              <a:t>Glancing angle:</a:t>
            </a:r>
            <a:r>
              <a:rPr lang="ja-JP" altLang="en-US" sz="1600" b="1">
                <a:latin typeface="Arial" pitchFamily="34" charset="0"/>
                <a:ea typeface="メイリオ" pitchFamily="50" charset="-128"/>
                <a:cs typeface="Arial" pitchFamily="34" charset="0"/>
              </a:rPr>
              <a:t> </a:t>
            </a:r>
            <a:endParaRPr lang="en-US" altLang="ja-JP" sz="16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i="1">
                <a:latin typeface="Arial" pitchFamily="34" charset="0"/>
                <a:ea typeface="メイリオ" pitchFamily="50" charset="-128"/>
                <a:cs typeface="Arial" pitchFamily="34" charset="0"/>
              </a:rPr>
              <a:t>θ</a:t>
            </a:r>
            <a:r>
              <a:rPr lang="en-US" altLang="ja-JP" sz="1600" b="1">
                <a:latin typeface="Arial" pitchFamily="34" charset="0"/>
                <a:ea typeface="メイリオ" pitchFamily="50" charset="-128"/>
                <a:cs typeface="Arial" pitchFamily="34" charset="0"/>
              </a:rPr>
              <a:t> = 0.1</a:t>
            </a:r>
            <a:r>
              <a:rPr lang="en-US" altLang="ja-JP" sz="1600" b="1">
                <a:latin typeface="Arial" pitchFamily="34" charset="0"/>
                <a:ea typeface="Arial Unicode MS" pitchFamily="50" charset="-128"/>
                <a:cs typeface="Arial" pitchFamily="34" charset="0"/>
              </a:rPr>
              <a:t>°</a:t>
            </a:r>
            <a:r>
              <a:rPr lang="en-US" altLang="ja-JP" sz="1600" b="1">
                <a:latin typeface="Arial" pitchFamily="34" charset="0"/>
                <a:ea typeface="メイリオ" pitchFamily="50" charset="-128"/>
                <a:cs typeface="Arial" pitchFamily="34" charset="0"/>
              </a:rPr>
              <a:t>~ 6.0</a:t>
            </a:r>
            <a:r>
              <a:rPr lang="en-US" altLang="ja-JP" sz="1600" b="1">
                <a:latin typeface="Arial" pitchFamily="34" charset="0"/>
                <a:ea typeface="Arial Unicode MS" pitchFamily="50" charset="-128"/>
                <a:cs typeface="Arial" pitchFamily="34" charset="0"/>
              </a:rPr>
              <a:t>°</a:t>
            </a:r>
            <a:endParaRPr lang="en-US" altLang="ja-JP" sz="16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890713" y="3275013"/>
            <a:ext cx="57150" cy="147637"/>
          </a:xfrm>
          <a:custGeom>
            <a:avLst/>
            <a:gdLst>
              <a:gd name="connsiteX0" fmla="*/ 57254 w 57254"/>
              <a:gd name="connsiteY0" fmla="*/ 0 h 148590"/>
              <a:gd name="connsiteX1" fmla="*/ 104 w 57254"/>
              <a:gd name="connsiteY1" fmla="*/ 72390 h 148590"/>
              <a:gd name="connsiteX2" fmla="*/ 42014 w 57254"/>
              <a:gd name="connsiteY2" fmla="*/ 148590 h 148590"/>
              <a:gd name="connsiteX3" fmla="*/ 42014 w 57254"/>
              <a:gd name="connsiteY3" fmla="*/ 148590 h 148590"/>
              <a:gd name="connsiteX4" fmla="*/ 42014 w 57254"/>
              <a:gd name="connsiteY4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4" h="148590">
                <a:moveTo>
                  <a:pt x="57254" y="0"/>
                </a:moveTo>
                <a:cubicBezTo>
                  <a:pt x="29949" y="23812"/>
                  <a:pt x="2644" y="47625"/>
                  <a:pt x="104" y="72390"/>
                </a:cubicBezTo>
                <a:cubicBezTo>
                  <a:pt x="-2436" y="97155"/>
                  <a:pt x="42014" y="148590"/>
                  <a:pt x="42014" y="148590"/>
                </a:cubicBezTo>
                <a:lnTo>
                  <a:pt x="42014" y="148590"/>
                </a:lnTo>
                <a:lnTo>
                  <a:pt x="42014" y="14859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sp>
        <p:nvSpPr>
          <p:cNvPr id="7186" name="Text Box 10"/>
          <p:cNvSpPr txBox="1">
            <a:spLocks noChangeArrowheads="1"/>
          </p:cNvSpPr>
          <p:nvPr/>
        </p:nvSpPr>
        <p:spPr bwMode="auto">
          <a:xfrm>
            <a:off x="344488" y="1341438"/>
            <a:ext cx="2549525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Experimental setup</a:t>
            </a:r>
            <a:endParaRPr lang="ja-JP" altLang="en-US" sz="20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7187" name="Text Box 10"/>
          <p:cNvSpPr txBox="1">
            <a:spLocks noChangeArrowheads="1"/>
          </p:cNvSpPr>
          <p:nvPr/>
        </p:nvSpPr>
        <p:spPr bwMode="auto">
          <a:xfrm>
            <a:off x="4092575" y="1212850"/>
            <a:ext cx="240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Diffraction pattern</a:t>
            </a:r>
            <a:endParaRPr lang="ja-JP" altLang="en-US" sz="20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7190" name="Text Box 10"/>
          <p:cNvSpPr txBox="1">
            <a:spLocks noChangeArrowheads="1"/>
          </p:cNvSpPr>
          <p:nvPr/>
        </p:nvSpPr>
        <p:spPr bwMode="auto">
          <a:xfrm>
            <a:off x="3181350" y="1746250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Screen</a:t>
            </a:r>
            <a:endParaRPr lang="ja-JP" altLang="en-US" sz="20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 flipH="1">
            <a:off x="3238500" y="2946400"/>
            <a:ext cx="193675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>
            <a:off x="4137025" y="2003425"/>
            <a:ext cx="284163" cy="133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5" name="正方形/長方形 2"/>
          <p:cNvSpPr>
            <a:spLocks noChangeArrowheads="1"/>
          </p:cNvSpPr>
          <p:nvPr/>
        </p:nvSpPr>
        <p:spPr bwMode="auto">
          <a:xfrm>
            <a:off x="6802438" y="1681163"/>
            <a:ext cx="2834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(Spot intensity as a function of </a:t>
            </a:r>
            <a:r>
              <a:rPr lang="en-US" altLang="ja-JP" sz="1400" i="1" dirty="0">
                <a:latin typeface="Arial" pitchFamily="34" charset="0"/>
                <a:ea typeface="メイリオ" pitchFamily="50" charset="-128"/>
                <a:cs typeface="Arial" pitchFamily="34" charset="0"/>
                <a:sym typeface="Symbol" pitchFamily="18" charset="2"/>
              </a:rPr>
              <a:t> </a:t>
            </a:r>
            <a:r>
              <a:rPr lang="en-US" altLang="ja-JP" sz="1400" dirty="0">
                <a:latin typeface="Arial" pitchFamily="34" charset="0"/>
                <a:ea typeface="メイリオ" pitchFamily="50" charset="-128"/>
                <a:cs typeface="Arial" pitchFamily="34" charset="0"/>
                <a:sym typeface="Symbol" pitchFamily="18" charset="2"/>
              </a:rPr>
              <a:t>)</a:t>
            </a:r>
            <a:endParaRPr lang="ja-JP" altLang="en-US" sz="1400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7197" name="Text Box 10"/>
          <p:cNvSpPr txBox="1">
            <a:spLocks noChangeArrowheads="1"/>
          </p:cNvSpPr>
          <p:nvPr/>
        </p:nvSpPr>
        <p:spPr bwMode="auto">
          <a:xfrm>
            <a:off x="7119938" y="1228725"/>
            <a:ext cx="195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Arial" pitchFamily="34" charset="0"/>
                <a:ea typeface="メイリオ" pitchFamily="50" charset="-128"/>
                <a:cs typeface="Arial" pitchFamily="34" charset="0"/>
              </a:rPr>
              <a:t>Rocking curve</a:t>
            </a:r>
            <a:endParaRPr lang="ja-JP" altLang="en-US" sz="2000" b="1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7198" name="Line 2"/>
          <p:cNvSpPr>
            <a:spLocks noChangeShapeType="1"/>
          </p:cNvSpPr>
          <p:nvPr/>
        </p:nvSpPr>
        <p:spPr bwMode="auto">
          <a:xfrm>
            <a:off x="330200" y="1098550"/>
            <a:ext cx="94107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1" name="正方形/長方形 2"/>
          <p:cNvSpPr>
            <a:spLocks noChangeArrowheads="1"/>
          </p:cNvSpPr>
          <p:nvPr/>
        </p:nvSpPr>
        <p:spPr bwMode="auto">
          <a:xfrm>
            <a:off x="5467350" y="168275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Arial" pitchFamily="34" charset="0"/>
                <a:ea typeface="メイリオ" pitchFamily="50" charset="-128"/>
                <a:cs typeface="Arial" pitchFamily="34" charset="0"/>
              </a:rPr>
              <a:t>(at fixed </a:t>
            </a:r>
            <a:r>
              <a:rPr lang="en-US" altLang="ja-JP" sz="1400" i="1">
                <a:latin typeface="Arial" pitchFamily="34" charset="0"/>
                <a:ea typeface="メイリオ" pitchFamily="50" charset="-128"/>
                <a:cs typeface="Arial" pitchFamily="34" charset="0"/>
                <a:sym typeface="Symbol" pitchFamily="18" charset="2"/>
              </a:rPr>
              <a:t> </a:t>
            </a:r>
            <a:r>
              <a:rPr lang="en-US" altLang="ja-JP" sz="1400">
                <a:latin typeface="Arial" pitchFamily="34" charset="0"/>
                <a:ea typeface="メイリオ" pitchFamily="50" charset="-128"/>
                <a:cs typeface="Arial" pitchFamily="34" charset="0"/>
                <a:sym typeface="Symbol" pitchFamily="18" charset="2"/>
              </a:rPr>
              <a:t>)</a:t>
            </a:r>
            <a:endParaRPr lang="ja-JP" altLang="en-US" sz="140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11" name="左中かっこ 110"/>
          <p:cNvSpPr/>
          <p:nvPr/>
        </p:nvSpPr>
        <p:spPr>
          <a:xfrm rot="16200000">
            <a:off x="7371556" y="3367882"/>
            <a:ext cx="288925" cy="3167062"/>
          </a:xfrm>
          <a:prstGeom prst="leftBrace">
            <a:avLst>
              <a:gd name="adj1" fmla="val 4818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sp>
        <p:nvSpPr>
          <p:cNvPr id="110" name="円/楕円 109"/>
          <p:cNvSpPr/>
          <p:nvPr/>
        </p:nvSpPr>
        <p:spPr bwMode="auto">
          <a:xfrm>
            <a:off x="3105150" y="3381375"/>
            <a:ext cx="161925" cy="161925"/>
          </a:xfrm>
          <a:prstGeom prst="ellipse">
            <a:avLst/>
          </a:prstGeom>
          <a:noFill/>
          <a:ln w="95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ja-JP" altLang="en-US"/>
          </a:p>
        </p:txBody>
      </p:sp>
      <p:cxnSp>
        <p:nvCxnSpPr>
          <p:cNvPr id="112" name="直線コネクタ 111"/>
          <p:cNvCxnSpPr>
            <a:stCxn id="110" idx="2"/>
          </p:cNvCxnSpPr>
          <p:nvPr/>
        </p:nvCxnSpPr>
        <p:spPr>
          <a:xfrm flipH="1">
            <a:off x="390526" y="3462338"/>
            <a:ext cx="2714624" cy="935037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110" idx="6"/>
          </p:cNvCxnSpPr>
          <p:nvPr/>
        </p:nvCxnSpPr>
        <p:spPr>
          <a:xfrm>
            <a:off x="3267075" y="3462338"/>
            <a:ext cx="2208213" cy="944562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 Box 10"/>
          <p:cNvSpPr txBox="1">
            <a:spLocks noChangeArrowheads="1"/>
          </p:cNvSpPr>
          <p:nvPr/>
        </p:nvSpPr>
        <p:spPr bwMode="auto">
          <a:xfrm>
            <a:off x="1340679" y="4091774"/>
            <a:ext cx="34836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algn="ctr" eaLnBrk="1" hangingPunct="1">
              <a:buNone/>
            </a:pPr>
            <a:r>
              <a:rPr lang="en-US" altLang="ja-JP" sz="14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Potential energy of positron &amp; electron</a:t>
            </a:r>
          </a:p>
        </p:txBody>
      </p:sp>
      <p:pic>
        <p:nvPicPr>
          <p:cNvPr id="145" name="図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4435475"/>
            <a:ext cx="5056187" cy="2290763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テキスト ボックス 4"/>
          <p:cNvSpPr txBox="1">
            <a:spLocks noChangeArrowheads="1"/>
          </p:cNvSpPr>
          <p:nvPr/>
        </p:nvSpPr>
        <p:spPr bwMode="auto">
          <a:xfrm>
            <a:off x="5330570" y="5275263"/>
            <a:ext cx="441304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/>
                <a:cs typeface="Osaka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itchFamily="34" charset="0"/>
                <a:cs typeface="Arial" pitchFamily="34" charset="0"/>
              </a:rPr>
              <a:t>Intensity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(based on dynamical diffraction theory)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2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Arial" pitchFamily="34" charset="0"/>
                <a:cs typeface="Arial" pitchFamily="34" charset="0"/>
              </a:rPr>
              <a:t>Atomic configuration</a:t>
            </a:r>
            <a:endParaRPr lang="ja-JP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7245573" y="5971023"/>
            <a:ext cx="571500" cy="28803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9239250" y="6429375"/>
            <a:ext cx="63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pitchFamily="-107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ea typeface="ＭＳ ゴシック" panose="020B0609070205080204" pitchFamily="49" charset="-128"/>
              </a:rPr>
              <a:t>8/35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978E72-78D7-017B-7C85-46BB1E297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479" y="1913648"/>
            <a:ext cx="2319528" cy="28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3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54110</TotalTime>
  <Words>3188</Words>
  <Application>Microsoft Office PowerPoint</Application>
  <PresentationFormat>A4 210 x 297 mm</PresentationFormat>
  <Paragraphs>670</Paragraphs>
  <Slides>47</Slides>
  <Notes>47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9" baseType="lpstr">
      <vt:lpstr>Arial Unicode MS</vt:lpstr>
      <vt:lpstr>ＭＳ Ｐゴシック</vt:lpstr>
      <vt:lpstr>ＭＳ ゴシック</vt:lpstr>
      <vt:lpstr>Osaka</vt:lpstr>
      <vt:lpstr>Arial</vt:lpstr>
      <vt:lpstr>Calibri</vt:lpstr>
      <vt:lpstr>Cambria Math</vt:lpstr>
      <vt:lpstr>Times</vt:lpstr>
      <vt:lpstr>Times New Roman</vt:lpstr>
      <vt:lpstr>Wingdings</vt:lpstr>
      <vt:lpstr>新しいプレゼンテーション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JAERI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Takaumi Kimura</dc:creator>
  <cp:lastModifiedBy>owner</cp:lastModifiedBy>
  <cp:revision>1988</cp:revision>
  <dcterms:created xsi:type="dcterms:W3CDTF">2007-01-17T04:20:02Z</dcterms:created>
  <dcterms:modified xsi:type="dcterms:W3CDTF">2026-03-24T01:46:38Z</dcterms:modified>
</cp:coreProperties>
</file>