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53" r:id="rId3"/>
    <p:sldId id="365" r:id="rId4"/>
    <p:sldId id="354" r:id="rId5"/>
    <p:sldId id="363" r:id="rId6"/>
    <p:sldId id="366" r:id="rId7"/>
    <p:sldId id="369" r:id="rId8"/>
    <p:sldId id="367" r:id="rId9"/>
    <p:sldId id="373" r:id="rId10"/>
    <p:sldId id="370" r:id="rId11"/>
    <p:sldId id="376" r:id="rId12"/>
    <p:sldId id="371" r:id="rId13"/>
    <p:sldId id="372" r:id="rId14"/>
    <p:sldId id="384" r:id="rId15"/>
    <p:sldId id="374" r:id="rId16"/>
    <p:sldId id="375" r:id="rId17"/>
    <p:sldId id="381" r:id="rId18"/>
    <p:sldId id="382" r:id="rId19"/>
    <p:sldId id="377" r:id="rId20"/>
    <p:sldId id="385" r:id="rId21"/>
    <p:sldId id="387" r:id="rId22"/>
    <p:sldId id="364" r:id="rId23"/>
    <p:sldId id="333" r:id="rId24"/>
    <p:sldId id="386" r:id="rId2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21brihe" initials="l" lastIdx="1" clrIdx="0">
    <p:extLst>
      <p:ext uri="{19B8F6BF-5375-455C-9EA6-DF929625EA0E}">
        <p15:presenceInfo xmlns:p15="http://schemas.microsoft.com/office/powerpoint/2012/main" userId="l21bri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09B60A"/>
    <a:srgbClr val="B00302"/>
    <a:srgbClr val="006CA8"/>
    <a:srgbClr val="ED7D31"/>
    <a:srgbClr val="EDEEFB"/>
    <a:srgbClr val="ED6E00"/>
    <a:srgbClr val="FE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65" d="100"/>
          <a:sy n="65" d="100"/>
        </p:scale>
        <p:origin x="690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E19A8-BD0A-40FC-9EFF-D322F6197503}" type="datetimeFigureOut">
              <a:rPr lang="en-DE" smtClean="0"/>
              <a:t>22/03/2026</a:t>
            </a:fld>
            <a:endParaRPr lang="en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F4BFC-8A20-48FE-A5D1-EA826531188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225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594D7-2275-BD71-5EB2-1D9054CE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9C6857-ADC9-2C2A-A1C7-3B4AB1D1D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E8D05D-68F9-73A3-699F-793CAC6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88DE39-E471-D6CF-8DE9-BC114ECF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3A8530-F82E-6DBF-E44F-EEC6F117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251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7D165-F6AA-F0CB-EF76-E23BD197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082988-C172-D04D-EE1D-71366D2B7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F402C9-E444-F3AB-80F4-A4431B64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F20DF4-A7D0-84B7-5536-44B33636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DD3812-D3BD-2C1A-D2F9-0B1221B7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267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11FCB8-B861-EF2B-4ECB-D13D857E8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28E3AF-19E8-5E13-E0A3-BDF8CAF33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4B5D29-C758-FB6A-1E2B-DF697700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3C2D3F-9CE2-8EC8-11D7-3721E96D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B84EE7-CD36-6B09-17DE-8580A0C3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1236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711AB-0EE6-D438-A723-20B641C0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85A685-9A44-CA08-0A1A-8BB1504A3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FEDF19-E799-191C-2680-E4AD628A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6DD0F0-CF51-D095-BA1A-207C07CB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C13BCD-D82D-6000-0086-825DD6F4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279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6904D-8150-9CF7-70A6-9F33453A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B8D962-C2D9-99B8-971D-A6E9552D2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2A263E-9454-B7BA-6E0A-C75F808C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CF6738-0E9E-DC4A-2211-A8CFD4BF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C96A96-B797-47CE-E92A-8569657C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752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FE26F-7767-754A-55CE-D8FC5C56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472FC6-3245-17F2-CA04-A671CAAC3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B390B4-A8CF-D1E3-367C-9575AFC55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2971FF-DD58-93E7-8DEA-457B4655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F0BFB8-C75E-F6BA-B894-C31D050D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32BEF2-D630-9BDA-46CE-9E796E48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778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97674-DE0E-C47C-F61E-8D749AF2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6380CF-AE9F-CB2F-9EE6-88642F576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D7C847-2559-012F-B85F-6D3092A8B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C690BF-00C8-FB02-2BA7-2958794E1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86B0CA5-4846-5E3B-6A42-69423319D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689A61-7292-3FC7-5DB9-4DAD4FBC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189EAC-D048-54FC-3A29-3EFC5C66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AE95311-1B97-C4EE-9A16-6C8C7477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6645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2A3A7-3983-F50C-6BE8-D1E30201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0D878A5-6546-22D4-603F-0A7988D0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460F23-3720-545F-84A5-1254116B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286EEE-11BF-D047-25CC-4CB9815A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5617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E38730-5B13-1657-5B76-4A42C0CD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30B415-F0DD-7BD9-58D2-278363DC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A7F83A-F03C-985F-B87F-09F30270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5673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29662-988E-0329-1B7C-DF89A6E3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56C1D-929E-A6FC-59F0-3D2B91AE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3BF018-C143-B27E-90F3-B6257F537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56C25C-3D91-DD10-5F2B-58DD7BE6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2CF46-E544-3E4B-6F35-9063E5C9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C7F7BC-A2EA-14A3-2116-801DF05FB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218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6B480-3585-0D17-6D5D-83346A92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B59D437-11B8-741C-6DDA-26BF76B9F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5E6781-AB7C-6CFD-73EC-A3611A133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2A9CA6-7F61-22EB-6D53-96B12B64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19/07/2023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6B72D9-DA48-E94E-3FC1-99DAD04F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B9A548-8EA7-8F85-DC64-682408E0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483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5E5816D-23C7-3B01-E8A6-6367634F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B4A2F5-B525-9054-873F-D26E39FA3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0121D-99D9-688C-3EA6-6EF0AD2B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DE"/>
              <a:t>19/07/2023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59D375-A761-3756-426F-B7738AB6F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R.Helm, SLOPOS-16 Orléans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CD40E8-9F20-F89E-064A-D97FE8C2C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BDFBB-3DA2-4EE3-8F0F-C4F2748BF72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28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70.png"/><Relationship Id="rId10" Type="http://schemas.openxmlformats.org/officeDocument/2006/relationships/image" Target="../media/image57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AD1DFF9-C9A1-1B21-0411-B8FEE5833228}"/>
              </a:ext>
            </a:extLst>
          </p:cNvPr>
          <p:cNvSpPr/>
          <p:nvPr/>
        </p:nvSpPr>
        <p:spPr>
          <a:xfrm>
            <a:off x="696000" y="247174"/>
            <a:ext cx="10800000" cy="2880000"/>
          </a:xfrm>
          <a:prstGeom prst="rect">
            <a:avLst/>
          </a:prstGeom>
          <a:solidFill>
            <a:srgbClr val="7271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A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new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pulsed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low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energy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positron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system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 at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the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UniBwM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-Lab: </a:t>
            </a:r>
          </a:p>
          <a:p>
            <a:pPr algn="ctr"/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Design and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current</a:t>
            </a:r>
            <a:r>
              <a:rPr lang="de-DE" sz="3200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de-DE" sz="3200" dirty="0" err="1">
                <a:solidFill>
                  <a:schemeClr val="bg1"/>
                </a:solidFill>
                <a:latin typeface="Consolas" panose="020B0609020204030204" pitchFamily="49" charset="0"/>
              </a:rPr>
              <a:t>status</a:t>
            </a:r>
            <a:endParaRPr lang="en-US" sz="32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F5A8CBF-E9D7-5799-8767-09946ABF0CB5}"/>
              </a:ext>
            </a:extLst>
          </p:cNvPr>
          <p:cNvSpPr txBox="1"/>
          <p:nvPr/>
        </p:nvSpPr>
        <p:spPr>
          <a:xfrm>
            <a:off x="2530792" y="3829050"/>
            <a:ext cx="7130415" cy="1138773"/>
          </a:xfrm>
          <a:prstGeom prst="rect">
            <a:avLst/>
          </a:prstGeom>
          <a:solidFill>
            <a:srgbClr val="ED6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  <a:latin typeface="Consolas" panose="020B0609020204030204" pitchFamily="49" charset="0"/>
              </a:rPr>
              <a:t>R. Helm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, W. Egger, P.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Sperr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, J.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Mitteneder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,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M.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Dickmann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, P.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</a:rPr>
              <a:t>Oberlaender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, G. Dollinger </a:t>
            </a:r>
          </a:p>
          <a:p>
            <a:pPr algn="ctr"/>
            <a:r>
              <a:rPr lang="de-DE" sz="1600" dirty="0" err="1">
                <a:solidFill>
                  <a:schemeClr val="bg1"/>
                </a:solidFill>
                <a:latin typeface="Consolas" panose="020B0609020204030204" pitchFamily="49" charset="0"/>
              </a:rPr>
              <a:t>LEEPP@JLab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Consolas" panose="020B0609020204030204" pitchFamily="49" charset="0"/>
              </a:rPr>
              <a:t>24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.03.2026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7FB36C7-D519-58C6-71F9-8361CC6659D4}"/>
              </a:ext>
            </a:extLst>
          </p:cNvPr>
          <p:cNvGrpSpPr/>
          <p:nvPr/>
        </p:nvGrpSpPr>
        <p:grpSpPr>
          <a:xfrm>
            <a:off x="2584462" y="5475346"/>
            <a:ext cx="7129152" cy="1115375"/>
            <a:chOff x="3162560" y="4606657"/>
            <a:chExt cx="7129152" cy="111537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81E3C1E-0044-F6A4-A544-24C9EB5DB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2560" y="4606657"/>
              <a:ext cx="5917882" cy="1115375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3EBB8DD-CABC-1289-4A72-4477A7239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530" y="4624142"/>
              <a:ext cx="1086182" cy="1080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9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Positron extraction from the moderator</a:t>
            </a:r>
            <a:endParaRPr lang="en-DE" sz="2800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10</a:t>
            </a:fld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3911CD-FC86-4CCC-B1BC-1976B3C24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8" r="28230"/>
          <a:stretch/>
        </p:blipFill>
        <p:spPr>
          <a:xfrm>
            <a:off x="3902346" y="1438443"/>
            <a:ext cx="3187456" cy="428077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CF2C206-9D7C-4256-85D0-48BA9B47A8CD}"/>
              </a:ext>
            </a:extLst>
          </p:cNvPr>
          <p:cNvSpPr/>
          <p:nvPr/>
        </p:nvSpPr>
        <p:spPr>
          <a:xfrm>
            <a:off x="4406900" y="2074592"/>
            <a:ext cx="1193799" cy="23527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47E8C57-2DF0-4C21-8917-6931C0945622}"/>
              </a:ext>
            </a:extLst>
          </p:cNvPr>
          <p:cNvCxnSpPr>
            <a:cxnSpLocks/>
          </p:cNvCxnSpPr>
          <p:nvPr/>
        </p:nvCxnSpPr>
        <p:spPr>
          <a:xfrm flipV="1">
            <a:off x="5600699" y="937001"/>
            <a:ext cx="2089575" cy="113759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3BED2FC-F169-479E-8191-060310F2AFBD}"/>
              </a:ext>
            </a:extLst>
          </p:cNvPr>
          <p:cNvCxnSpPr>
            <a:cxnSpLocks/>
          </p:cNvCxnSpPr>
          <p:nvPr/>
        </p:nvCxnSpPr>
        <p:spPr>
          <a:xfrm>
            <a:off x="5600699" y="4427386"/>
            <a:ext cx="2089575" cy="18614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6CE0E596-8C2A-4071-A352-7F0944B92507}"/>
                  </a:ext>
                </a:extLst>
              </p:cNvPr>
              <p:cNvSpPr txBox="1"/>
              <p:nvPr/>
            </p:nvSpPr>
            <p:spPr>
              <a:xfrm>
                <a:off x="397226" y="941309"/>
                <a:ext cx="3449169" cy="3376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e</a:t>
                </a:r>
                <a:r>
                  <a:rPr lang="de-DE" sz="1600" baseline="30000" dirty="0">
                    <a:latin typeface="Consolas" panose="020B0609020204030204" pitchFamily="49" charset="0"/>
                  </a:rPr>
                  <a:t>+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emission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from</a:t>
                </a:r>
                <a:r>
                  <a:rPr lang="de-DE" sz="1600" dirty="0">
                    <a:latin typeface="Consolas" panose="020B0609020204030204" pitchFamily="49" charset="0"/>
                  </a:rPr>
                  <a:t> W-</a:t>
                </a:r>
                <a:r>
                  <a:rPr lang="de-DE" sz="1600" dirty="0" err="1">
                    <a:latin typeface="Consolas" panose="020B0609020204030204" pitchFamily="49" charset="0"/>
                  </a:rPr>
                  <a:t>surface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negative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positron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work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function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of</a:t>
                </a:r>
                <a:r>
                  <a:rPr lang="de-DE" sz="1600" dirty="0">
                    <a:latin typeface="Consolas" panose="020B0609020204030204" pitchFamily="49" charset="0"/>
                  </a:rPr>
                  <a:t> W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Emission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into</a:t>
                </a:r>
                <a:r>
                  <a:rPr lang="de-DE" sz="1600" dirty="0">
                    <a:latin typeface="Consolas" panose="020B0609020204030204" pitchFamily="49" charset="0"/>
                  </a:rPr>
                  <a:t> 7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mT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magnetic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guiding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field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kin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=2.7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endParaRPr lang="en-US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S</a:t>
                </a:r>
                <a:r>
                  <a:rPr lang="en-US" sz="1600" dirty="0" err="1">
                    <a:latin typeface="Consolas" panose="020B0609020204030204" pitchFamily="49" charset="0"/>
                  </a:rPr>
                  <a:t>tepwise</a:t>
                </a:r>
                <a:r>
                  <a:rPr lang="en-US" sz="1600" dirty="0">
                    <a:latin typeface="Consolas" panose="020B0609020204030204" pitchFamily="49" charset="0"/>
                  </a:rPr>
                  <a:t> acceleration to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6CE0E596-8C2A-4071-A352-7F0944B92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26" y="941309"/>
                <a:ext cx="3449169" cy="3376437"/>
              </a:xfrm>
              <a:prstGeom prst="rect">
                <a:avLst/>
              </a:prstGeom>
              <a:blipFill>
                <a:blip r:embed="rId3"/>
                <a:stretch>
                  <a:fillRect l="-70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Grafik 36">
            <a:extLst>
              <a:ext uri="{FF2B5EF4-FFF2-40B4-BE49-F238E27FC236}">
                <a16:creationId xmlns:a16="http://schemas.microsoft.com/office/drawing/2014/main" id="{2EF4E34B-CF08-4846-81F4-0BE743A67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r="10199"/>
          <a:stretch/>
        </p:blipFill>
        <p:spPr>
          <a:xfrm>
            <a:off x="7709705" y="937001"/>
            <a:ext cx="3692415" cy="533843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C8830AD-37E3-4A53-BFF5-5761DA4CBD0E}"/>
              </a:ext>
            </a:extLst>
          </p:cNvPr>
          <p:cNvSpPr txBox="1"/>
          <p:nvPr/>
        </p:nvSpPr>
        <p:spPr>
          <a:xfrm rot="20940000">
            <a:off x="8362699" y="4962414"/>
            <a:ext cx="490131" cy="31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GND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4C67B31-9106-440A-8033-8193D9C2C752}"/>
              </a:ext>
            </a:extLst>
          </p:cNvPr>
          <p:cNvSpPr txBox="1"/>
          <p:nvPr/>
        </p:nvSpPr>
        <p:spPr>
          <a:xfrm rot="20940000">
            <a:off x="8356647" y="4552122"/>
            <a:ext cx="490131" cy="31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-5V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C80DA06-AAE8-4204-B77F-44231AA513EB}"/>
              </a:ext>
            </a:extLst>
          </p:cNvPr>
          <p:cNvSpPr txBox="1"/>
          <p:nvPr/>
        </p:nvSpPr>
        <p:spPr>
          <a:xfrm rot="20940000">
            <a:off x="8317771" y="4199813"/>
            <a:ext cx="595633" cy="31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-10V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AF6C153-931B-486F-BBF9-87AA266E54E0}"/>
              </a:ext>
            </a:extLst>
          </p:cNvPr>
          <p:cNvSpPr txBox="1"/>
          <p:nvPr/>
        </p:nvSpPr>
        <p:spPr>
          <a:xfrm rot="20940000">
            <a:off x="8303897" y="3882724"/>
            <a:ext cx="595633" cy="31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-15V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587C7D9-5185-4181-935D-B3485C0D47B4}"/>
              </a:ext>
            </a:extLst>
          </p:cNvPr>
          <p:cNvSpPr txBox="1"/>
          <p:nvPr/>
        </p:nvSpPr>
        <p:spPr>
          <a:xfrm rot="20961344">
            <a:off x="8180442" y="349407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-17.3V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97CF66E-C39B-442C-A6B5-9B9E7BB6F4A2}"/>
              </a:ext>
            </a:extLst>
          </p:cNvPr>
          <p:cNvSpPr txBox="1"/>
          <p:nvPr/>
        </p:nvSpPr>
        <p:spPr>
          <a:xfrm>
            <a:off x="8858201" y="1463446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-17.3V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D4E69C4-5A5D-4FCB-A602-F562FD74FA5B}"/>
              </a:ext>
            </a:extLst>
          </p:cNvPr>
          <p:cNvSpPr txBox="1"/>
          <p:nvPr/>
        </p:nvSpPr>
        <p:spPr>
          <a:xfrm>
            <a:off x="9797206" y="5684796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Source </a:t>
            </a: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capsule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E553EF2-8782-4CC4-A991-EC92A8B593A2}"/>
              </a:ext>
            </a:extLst>
          </p:cNvPr>
          <p:cNvSpPr txBox="1"/>
          <p:nvPr/>
        </p:nvSpPr>
        <p:spPr>
          <a:xfrm>
            <a:off x="7867698" y="5589733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moderator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</a:rPr>
              <a:t>fixture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EE01438D-7EFC-48DC-8572-BB7D5FAD0CB7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8464977" y="5088910"/>
            <a:ext cx="597279" cy="500823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Grafik 54">
            <a:extLst>
              <a:ext uri="{FF2B5EF4-FFF2-40B4-BE49-F238E27FC236}">
                <a16:creationId xmlns:a16="http://schemas.microsoft.com/office/drawing/2014/main" id="{A5DABC17-B22E-4ACD-83B9-01E6798F9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79114" cy="1737360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4B89BF71-4348-41FC-B875-D0A5DE675006}"/>
              </a:ext>
            </a:extLst>
          </p:cNvPr>
          <p:cNvSpPr txBox="1"/>
          <p:nvPr/>
        </p:nvSpPr>
        <p:spPr>
          <a:xfrm>
            <a:off x="10690520" y="2750760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PEEK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72ABB256-59C3-41E7-B910-7941A72D8226}"/>
              </a:ext>
            </a:extLst>
          </p:cNvPr>
          <p:cNvCxnSpPr>
            <a:cxnSpLocks/>
          </p:cNvCxnSpPr>
          <p:nvPr/>
        </p:nvCxnSpPr>
        <p:spPr>
          <a:xfrm flipH="1" flipV="1">
            <a:off x="10180106" y="2832051"/>
            <a:ext cx="510414" cy="87986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5849A2D7-91B8-4979-90B2-35B1D2C4885D}"/>
              </a:ext>
            </a:extLst>
          </p:cNvPr>
          <p:cNvCxnSpPr>
            <a:cxnSpLocks/>
          </p:cNvCxnSpPr>
          <p:nvPr/>
        </p:nvCxnSpPr>
        <p:spPr>
          <a:xfrm flipH="1">
            <a:off x="9991384" y="2916503"/>
            <a:ext cx="699136" cy="642854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0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444E324-0664-48C1-A4C6-B1A60794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22028" r="14587" b="10754"/>
          <a:stretch/>
        </p:blipFill>
        <p:spPr>
          <a:xfrm>
            <a:off x="3945704" y="1506076"/>
            <a:ext cx="8116646" cy="373858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Positron extraction from the moderator</a:t>
            </a:r>
            <a:endParaRPr lang="en-DE" sz="2800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11</a:t>
            </a:fld>
            <a:endParaRPr lang="en-DE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6CE0E596-8C2A-4071-A352-7F0944B92507}"/>
                  </a:ext>
                </a:extLst>
              </p:cNvPr>
              <p:cNvSpPr txBox="1"/>
              <p:nvPr/>
            </p:nvSpPr>
            <p:spPr>
              <a:xfrm>
                <a:off x="397567" y="868032"/>
                <a:ext cx="3449169" cy="3376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e</a:t>
                </a:r>
                <a:r>
                  <a:rPr lang="de-DE" sz="1600" baseline="30000" dirty="0">
                    <a:latin typeface="Consolas" panose="020B0609020204030204" pitchFamily="49" charset="0"/>
                  </a:rPr>
                  <a:t>+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emission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from</a:t>
                </a:r>
                <a:r>
                  <a:rPr lang="de-DE" sz="1600" dirty="0">
                    <a:latin typeface="Consolas" panose="020B0609020204030204" pitchFamily="49" charset="0"/>
                  </a:rPr>
                  <a:t> W-</a:t>
                </a:r>
                <a:r>
                  <a:rPr lang="de-DE" sz="1600" dirty="0" err="1">
                    <a:latin typeface="Consolas" panose="020B0609020204030204" pitchFamily="49" charset="0"/>
                  </a:rPr>
                  <a:t>surface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negative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positron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work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function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of</a:t>
                </a:r>
                <a:r>
                  <a:rPr lang="de-DE" sz="1600" dirty="0">
                    <a:latin typeface="Consolas" panose="020B0609020204030204" pitchFamily="49" charset="0"/>
                  </a:rPr>
                  <a:t> W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Emission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into</a:t>
                </a:r>
                <a:r>
                  <a:rPr lang="de-DE" sz="1600" dirty="0">
                    <a:latin typeface="Consolas" panose="020B0609020204030204" pitchFamily="49" charset="0"/>
                  </a:rPr>
                  <a:t> 7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mT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magnetic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guiding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field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 panose="02040503050406030204" pitchFamily="18" charset="0"/>
                          </a:rPr>
                          <m:t>kin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=2.7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endParaRPr lang="en-US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S</a:t>
                </a:r>
                <a:r>
                  <a:rPr lang="en-US" sz="1600" dirty="0" err="1">
                    <a:latin typeface="Consolas" panose="020B0609020204030204" pitchFamily="49" charset="0"/>
                  </a:rPr>
                  <a:t>tepwise</a:t>
                </a:r>
                <a:r>
                  <a:rPr lang="en-US" sz="1600" dirty="0">
                    <a:latin typeface="Consolas" panose="020B0609020204030204" pitchFamily="49" charset="0"/>
                  </a:rPr>
                  <a:t> acceleration to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eV</m:t>
                    </m:r>
                  </m:oMath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6CE0E596-8C2A-4071-A352-7F0944B92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7" y="868032"/>
                <a:ext cx="3449169" cy="3376437"/>
              </a:xfrm>
              <a:prstGeom prst="rect">
                <a:avLst/>
              </a:prstGeom>
              <a:blipFill>
                <a:blip r:embed="rId3"/>
                <a:stretch>
                  <a:fillRect l="-70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Grafik 54">
            <a:extLst>
              <a:ext uri="{FF2B5EF4-FFF2-40B4-BE49-F238E27FC236}">
                <a16:creationId xmlns:a16="http://schemas.microsoft.com/office/drawing/2014/main" id="{A5DABC17-B22E-4ACD-83B9-01E6798F9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79114" cy="173736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7087F0D4-D189-4EAB-B4F3-B1818221F4BA}"/>
              </a:ext>
            </a:extLst>
          </p:cNvPr>
          <p:cNvSpPr txBox="1"/>
          <p:nvPr/>
        </p:nvSpPr>
        <p:spPr>
          <a:xfrm>
            <a:off x="7299487" y="1134861"/>
            <a:ext cx="209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SIMION </a:t>
            </a:r>
            <a:r>
              <a:rPr lang="de-DE" sz="1600" dirty="0" err="1">
                <a:latin typeface="Consolas" panose="020B0609020204030204" pitchFamily="49" charset="0"/>
              </a:rPr>
              <a:t>simulation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6517B86-B5FF-489E-80EB-FD0CD31C7229}"/>
              </a:ext>
            </a:extLst>
          </p:cNvPr>
          <p:cNvSpPr txBox="1"/>
          <p:nvPr/>
        </p:nvSpPr>
        <p:spPr>
          <a:xfrm>
            <a:off x="4098104" y="1240824"/>
            <a:ext cx="490131" cy="31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GND</a:t>
            </a:r>
            <a:endParaRPr lang="en-US" sz="1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EF890E0-D253-421A-8F00-499F0D5AF4D8}"/>
                  </a:ext>
                </a:extLst>
              </p:cNvPr>
              <p:cNvSpPr txBox="1"/>
              <p:nvPr/>
            </p:nvSpPr>
            <p:spPr>
              <a:xfrm>
                <a:off x="4585059" y="1937989"/>
                <a:ext cx="54864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−5 </m:t>
                      </m:r>
                      <m:r>
                        <m:rPr>
                          <m:sty m:val="p"/>
                        </m:rPr>
                        <a:rPr lang="de-DE" sz="1600" i="0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EF890E0-D253-421A-8F00-499F0D5AF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059" y="1937989"/>
                <a:ext cx="548640" cy="338554"/>
              </a:xfrm>
              <a:prstGeom prst="rect">
                <a:avLst/>
              </a:prstGeom>
              <a:blipFill>
                <a:blip r:embed="rId5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418FAFD8-0544-4039-ADCD-47B28D5289D6}"/>
                  </a:ext>
                </a:extLst>
              </p:cNvPr>
              <p:cNvSpPr txBox="1"/>
              <p:nvPr/>
            </p:nvSpPr>
            <p:spPr>
              <a:xfrm>
                <a:off x="5864584" y="1937989"/>
                <a:ext cx="70766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6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i="0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418FAFD8-0544-4039-ADCD-47B28D528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584" y="1937989"/>
                <a:ext cx="70766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3B1B2206-CF55-476C-A479-841F73CE0CBF}"/>
                  </a:ext>
                </a:extLst>
              </p:cNvPr>
              <p:cNvSpPr txBox="1"/>
              <p:nvPr/>
            </p:nvSpPr>
            <p:spPr>
              <a:xfrm>
                <a:off x="7692798" y="1937989"/>
                <a:ext cx="70766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600" b="0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i="0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3B1B2206-CF55-476C-A479-841F73CE0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798" y="1937989"/>
                <a:ext cx="70766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70AEA2DE-A604-41B0-981E-9B0DCF9FCEE5}"/>
                  </a:ext>
                </a:extLst>
              </p:cNvPr>
              <p:cNvSpPr txBox="1"/>
              <p:nvPr/>
            </p:nvSpPr>
            <p:spPr>
              <a:xfrm>
                <a:off x="9988625" y="1934605"/>
                <a:ext cx="85881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600" b="0" i="1" dirty="0" smtClean="0"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.3</m:t>
                      </m:r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i="0" dirty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70AEA2DE-A604-41B0-981E-9B0DCF9FC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625" y="1934605"/>
                <a:ext cx="858813" cy="338554"/>
              </a:xfrm>
              <a:prstGeom prst="rect">
                <a:avLst/>
              </a:prstGeom>
              <a:blipFill>
                <a:blip r:embed="rId8"/>
                <a:stretch>
                  <a:fillRect r="-7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6482135-EC93-42F2-897E-9A7C7578150C}"/>
              </a:ext>
            </a:extLst>
          </p:cNvPr>
          <p:cNvCxnSpPr>
            <a:cxnSpLocks/>
          </p:cNvCxnSpPr>
          <p:nvPr/>
        </p:nvCxnSpPr>
        <p:spPr>
          <a:xfrm>
            <a:off x="4543425" y="5702300"/>
            <a:ext cx="504825" cy="0"/>
          </a:xfrm>
          <a:prstGeom prst="line">
            <a:avLst/>
          </a:prstGeom>
          <a:ln w="19050">
            <a:solidFill>
              <a:srgbClr val="B00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B29E18E7-9C82-439A-B499-3EA1085BAD75}"/>
              </a:ext>
            </a:extLst>
          </p:cNvPr>
          <p:cNvSpPr txBox="1"/>
          <p:nvPr/>
        </p:nvSpPr>
        <p:spPr>
          <a:xfrm>
            <a:off x="5119184" y="5520184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Fast </a:t>
            </a:r>
            <a:r>
              <a:rPr lang="de-DE" sz="1600" dirty="0" err="1">
                <a:latin typeface="Consolas" panose="020B0609020204030204" pitchFamily="49" charset="0"/>
              </a:rPr>
              <a:t>positrons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6A130431-BB30-4703-8222-F5BCEDFFB945}"/>
              </a:ext>
            </a:extLst>
          </p:cNvPr>
          <p:cNvCxnSpPr>
            <a:cxnSpLocks/>
          </p:cNvCxnSpPr>
          <p:nvPr/>
        </p:nvCxnSpPr>
        <p:spPr>
          <a:xfrm>
            <a:off x="7840781" y="5702300"/>
            <a:ext cx="504825" cy="0"/>
          </a:xfrm>
          <a:prstGeom prst="line">
            <a:avLst/>
          </a:prstGeom>
          <a:ln w="19050">
            <a:solidFill>
              <a:srgbClr val="09B6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E8B38BEA-37AB-4915-A1F0-8C02CEA87251}"/>
              </a:ext>
            </a:extLst>
          </p:cNvPr>
          <p:cNvSpPr txBox="1"/>
          <p:nvPr/>
        </p:nvSpPr>
        <p:spPr>
          <a:xfrm>
            <a:off x="8433789" y="5510064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Moderated (slow) positrons</a:t>
            </a: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efficiency 0.02 %</a:t>
            </a:r>
            <a:endParaRPr lang="en-US" sz="1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CA805DE5-D8D2-4AAB-8E9B-FC084BB82920}"/>
                  </a:ext>
                </a:extLst>
              </p:cNvPr>
              <p:cNvSpPr txBox="1"/>
              <p:nvPr/>
            </p:nvSpPr>
            <p:spPr>
              <a:xfrm>
                <a:off x="10616361" y="4365194"/>
                <a:ext cx="70766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7 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mT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CA805DE5-D8D2-4AAB-8E9B-FC084BB82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361" y="4365194"/>
                <a:ext cx="70766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7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Connection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from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source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section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to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pulsing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section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12</a:t>
            </a:fld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A263A893-859C-438D-82F3-5E94023C1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20185" r="4744" b="8474"/>
          <a:stretch/>
        </p:blipFill>
        <p:spPr>
          <a:xfrm>
            <a:off x="4191000" y="1174750"/>
            <a:ext cx="7746263" cy="3973625"/>
          </a:xfrm>
          <a:prstGeom prst="rect">
            <a:avLst/>
          </a:prstGeom>
        </p:spPr>
      </p:pic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A1668A93-D118-47C6-9ABE-D9CD2037CA31}"/>
              </a:ext>
            </a:extLst>
          </p:cNvPr>
          <p:cNvCxnSpPr>
            <a:cxnSpLocks/>
            <a:stCxn id="48" idx="1"/>
          </p:cNvCxnSpPr>
          <p:nvPr/>
        </p:nvCxnSpPr>
        <p:spPr>
          <a:xfrm flipH="1" flipV="1">
            <a:off x="5553077" y="2738603"/>
            <a:ext cx="1039857" cy="976126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74789C4-C997-49D0-8E54-2C29FB519766}"/>
                  </a:ext>
                </a:extLst>
              </p:cNvPr>
              <p:cNvSpPr txBox="1"/>
              <p:nvPr/>
            </p:nvSpPr>
            <p:spPr>
              <a:xfrm>
                <a:off x="6592934" y="3545452"/>
                <a:ext cx="2069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dirty="0">
                    <a:latin typeface="Consolas" panose="020B0609020204030204" pitchFamily="49" charset="0"/>
                  </a:rPr>
                  <a:t>Bend 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=500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74789C4-C997-49D0-8E54-2C29FB51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34" y="3545452"/>
                <a:ext cx="2069670" cy="338554"/>
              </a:xfrm>
              <a:prstGeom prst="rect">
                <a:avLst/>
              </a:prstGeom>
              <a:blipFill>
                <a:blip r:embed="rId3"/>
                <a:stretch>
                  <a:fillRect l="-1475" t="-7273" r="-1180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feld 49">
            <a:extLst>
              <a:ext uri="{FF2B5EF4-FFF2-40B4-BE49-F238E27FC236}">
                <a16:creationId xmlns:a16="http://schemas.microsoft.com/office/drawing/2014/main" id="{686FB743-3073-464E-9295-F1C04DE75A19}"/>
              </a:ext>
            </a:extLst>
          </p:cNvPr>
          <p:cNvSpPr txBox="1"/>
          <p:nvPr/>
        </p:nvSpPr>
        <p:spPr>
          <a:xfrm>
            <a:off x="7023738" y="73379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Energy </a:t>
            </a:r>
            <a:r>
              <a:rPr lang="de-DE" sz="1600" dirty="0" err="1">
                <a:latin typeface="Consolas" panose="020B0609020204030204" pitchFamily="49" charset="0"/>
              </a:rPr>
              <a:t>filter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7B1AACC7-E151-4330-B9F8-27447BEFA0CC}"/>
              </a:ext>
            </a:extLst>
          </p:cNvPr>
          <p:cNvSpPr txBox="1"/>
          <p:nvPr/>
        </p:nvSpPr>
        <p:spPr>
          <a:xfrm>
            <a:off x="9434505" y="733790"/>
            <a:ext cx="1306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Prebuncher</a:t>
            </a:r>
            <a:endParaRPr lang="de-DE" sz="1600" dirty="0">
              <a:latin typeface="Consolas" panose="020B0609020204030204" pitchFamily="49" charset="0"/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B28376C7-844F-4F35-8231-3313E0E8C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95569" cy="17373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1772EBF9-8FFB-41BB-A029-96C70B6431A6}"/>
                  </a:ext>
                </a:extLst>
              </p:cNvPr>
              <p:cNvSpPr txBox="1"/>
              <p:nvPr/>
            </p:nvSpPr>
            <p:spPr>
              <a:xfrm>
                <a:off x="91441" y="1199183"/>
                <a:ext cx="3756658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Balg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for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alignment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compensation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Bend filters fast, non-moderated positrons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latin typeface="Consolas" panose="020B0609020204030204" pitchFamily="49" charset="0"/>
                  </a:rPr>
                  <a:t>Beamline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continues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horizontally</a:t>
                </a:r>
                <a:r>
                  <a:rPr lang="de-DE" sz="1600" dirty="0">
                    <a:latin typeface="Consolas" panose="020B0609020204030204" pitchFamily="49" charset="0"/>
                  </a:rPr>
                  <a:t> after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bend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Guiding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solenoids</a:t>
                </a:r>
                <a:r>
                  <a:rPr lang="de-DE" sz="1600" dirty="0">
                    <a:latin typeface="Consolas" panose="020B06090202040302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) and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correction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solenoids</a:t>
                </a:r>
                <a:r>
                  <a:rPr lang="de-DE" sz="1600" dirty="0">
                    <a:latin typeface="Consolas" panose="020B06090202040302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)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along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the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beamline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1772EBF9-8FFB-41BB-A029-96C70B643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1" y="1199183"/>
                <a:ext cx="3756658" cy="3662541"/>
              </a:xfrm>
              <a:prstGeom prst="rect">
                <a:avLst/>
              </a:prstGeom>
              <a:blipFill>
                <a:blip r:embed="rId5"/>
                <a:stretch>
                  <a:fillRect l="-6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feld 60">
            <a:extLst>
              <a:ext uri="{FF2B5EF4-FFF2-40B4-BE49-F238E27FC236}">
                <a16:creationId xmlns:a16="http://schemas.microsoft.com/office/drawing/2014/main" id="{78559ADB-3324-4F5A-96F1-D5A023766436}"/>
              </a:ext>
            </a:extLst>
          </p:cNvPr>
          <p:cNvSpPr txBox="1"/>
          <p:nvPr/>
        </p:nvSpPr>
        <p:spPr>
          <a:xfrm>
            <a:off x="3436405" y="4264401"/>
            <a:ext cx="633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Balg</a:t>
            </a:r>
          </a:p>
        </p:txBody>
      </p:sp>
      <p:sp>
        <p:nvSpPr>
          <p:cNvPr id="62" name="Pfeil: nach rechts 61">
            <a:extLst>
              <a:ext uri="{FF2B5EF4-FFF2-40B4-BE49-F238E27FC236}">
                <a16:creationId xmlns:a16="http://schemas.microsoft.com/office/drawing/2014/main" id="{AB73F967-AAB7-4A86-BE49-3A392BD5F196}"/>
              </a:ext>
            </a:extLst>
          </p:cNvPr>
          <p:cNvSpPr/>
          <p:nvPr/>
        </p:nvSpPr>
        <p:spPr>
          <a:xfrm rot="16200000">
            <a:off x="4363121" y="5086859"/>
            <a:ext cx="6381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1390AF0-856A-4A45-93C8-FBC351FC373D}"/>
              </a:ext>
            </a:extLst>
          </p:cNvPr>
          <p:cNvSpPr txBox="1"/>
          <p:nvPr/>
        </p:nvSpPr>
        <p:spPr>
          <a:xfrm>
            <a:off x="4510758" y="4952038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59B696B5-0627-42B7-A1E7-2AEAFFE8D941}"/>
              </a:ext>
            </a:extLst>
          </p:cNvPr>
          <p:cNvSpPr/>
          <p:nvPr/>
        </p:nvSpPr>
        <p:spPr>
          <a:xfrm rot="21360000">
            <a:off x="4953758" y="2111777"/>
            <a:ext cx="4114800" cy="3958635"/>
          </a:xfrm>
          <a:prstGeom prst="arc">
            <a:avLst>
              <a:gd name="adj1" fmla="val 11176633"/>
              <a:gd name="adj2" fmla="val 1615348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CC8B1516-A88A-49DC-989E-70A0E4BF17E8}"/>
              </a:ext>
            </a:extLst>
          </p:cNvPr>
          <p:cNvSpPr/>
          <p:nvPr/>
        </p:nvSpPr>
        <p:spPr>
          <a:xfrm rot="21480000">
            <a:off x="4418214" y="1568756"/>
            <a:ext cx="5166838" cy="5101826"/>
          </a:xfrm>
          <a:prstGeom prst="arc">
            <a:avLst>
              <a:gd name="adj1" fmla="val 11040766"/>
              <a:gd name="adj2" fmla="val 16153489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7C37F6D7-0C27-48D2-B93B-E8336D625135}"/>
              </a:ext>
            </a:extLst>
          </p:cNvPr>
          <p:cNvCxnSpPr/>
          <p:nvPr/>
        </p:nvCxnSpPr>
        <p:spPr>
          <a:xfrm>
            <a:off x="7109463" y="2127250"/>
            <a:ext cx="155448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7458A4A2-FF2F-40F2-9F87-F618FF9148DA}"/>
              </a:ext>
            </a:extLst>
          </p:cNvPr>
          <p:cNvCxnSpPr/>
          <p:nvPr/>
        </p:nvCxnSpPr>
        <p:spPr>
          <a:xfrm>
            <a:off x="7099938" y="1565275"/>
            <a:ext cx="155448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48C35D24-116E-445A-B022-CEA9CAC9212B}"/>
              </a:ext>
            </a:extLst>
          </p:cNvPr>
          <p:cNvCxnSpPr>
            <a:cxnSpLocks/>
          </p:cNvCxnSpPr>
          <p:nvPr/>
        </p:nvCxnSpPr>
        <p:spPr>
          <a:xfrm>
            <a:off x="8948702" y="1565275"/>
            <a:ext cx="2662273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BD125435-CDB5-4351-8250-FA1F4BC14666}"/>
              </a:ext>
            </a:extLst>
          </p:cNvPr>
          <p:cNvCxnSpPr>
            <a:cxnSpLocks/>
          </p:cNvCxnSpPr>
          <p:nvPr/>
        </p:nvCxnSpPr>
        <p:spPr>
          <a:xfrm>
            <a:off x="8948701" y="2127250"/>
            <a:ext cx="2662273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>
            <a:extLst>
              <a:ext uri="{FF2B5EF4-FFF2-40B4-BE49-F238E27FC236}">
                <a16:creationId xmlns:a16="http://schemas.microsoft.com/office/drawing/2014/main" id="{79FFC724-F1C0-4A97-ABA7-1A144AD26AB2}"/>
              </a:ext>
            </a:extLst>
          </p:cNvPr>
          <p:cNvSpPr txBox="1"/>
          <p:nvPr/>
        </p:nvSpPr>
        <p:spPr>
          <a:xfrm>
            <a:off x="7131990" y="2867762"/>
            <a:ext cx="23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Solenoids (</a:t>
            </a:r>
            <a:r>
              <a:rPr lang="de-DE" sz="1600" dirty="0" err="1">
                <a:latin typeface="Consolas" panose="020B0609020204030204" pitchFamily="49" charset="0"/>
              </a:rPr>
              <a:t>guiding</a:t>
            </a:r>
            <a:r>
              <a:rPr lang="de-DE" sz="1600" dirty="0"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F9621D7A-1523-47B0-9074-13AF0504D2CB}"/>
              </a:ext>
            </a:extLst>
          </p:cNvPr>
          <p:cNvCxnSpPr>
            <a:cxnSpLocks/>
            <a:stCxn id="72" idx="1"/>
          </p:cNvCxnSpPr>
          <p:nvPr/>
        </p:nvCxnSpPr>
        <p:spPr>
          <a:xfrm flipH="1" flipV="1">
            <a:off x="6344028" y="2317082"/>
            <a:ext cx="787962" cy="719957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FEA7360E-13AF-4CD5-9F94-96F6BCF9D1B5}"/>
              </a:ext>
            </a:extLst>
          </p:cNvPr>
          <p:cNvCxnSpPr>
            <a:cxnSpLocks/>
          </p:cNvCxnSpPr>
          <p:nvPr/>
        </p:nvCxnSpPr>
        <p:spPr>
          <a:xfrm flipV="1">
            <a:off x="9120212" y="2183598"/>
            <a:ext cx="571342" cy="68416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50E811E5-B106-4524-A3DF-D0EBA72041E8}"/>
              </a:ext>
            </a:extLst>
          </p:cNvPr>
          <p:cNvCxnSpPr>
            <a:cxnSpLocks/>
          </p:cNvCxnSpPr>
          <p:nvPr/>
        </p:nvCxnSpPr>
        <p:spPr>
          <a:xfrm>
            <a:off x="6855569" y="1422400"/>
            <a:ext cx="25718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EB0590F1-060C-4FA7-89C1-4F8864EB13A6}"/>
              </a:ext>
            </a:extLst>
          </p:cNvPr>
          <p:cNvCxnSpPr>
            <a:cxnSpLocks/>
          </p:cNvCxnSpPr>
          <p:nvPr/>
        </p:nvCxnSpPr>
        <p:spPr>
          <a:xfrm>
            <a:off x="6855569" y="2279650"/>
            <a:ext cx="25718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74333B2E-3626-4FF2-9F6E-AF246071693E}"/>
              </a:ext>
            </a:extLst>
          </p:cNvPr>
          <p:cNvCxnSpPr>
            <a:cxnSpLocks/>
          </p:cNvCxnSpPr>
          <p:nvPr/>
        </p:nvCxnSpPr>
        <p:spPr>
          <a:xfrm>
            <a:off x="8663943" y="1422400"/>
            <a:ext cx="25718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2B418FE6-1EAF-478F-BDED-0388B91AC13D}"/>
              </a:ext>
            </a:extLst>
          </p:cNvPr>
          <p:cNvCxnSpPr>
            <a:cxnSpLocks/>
          </p:cNvCxnSpPr>
          <p:nvPr/>
        </p:nvCxnSpPr>
        <p:spPr>
          <a:xfrm>
            <a:off x="8663943" y="2279650"/>
            <a:ext cx="257181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>
            <a:extLst>
              <a:ext uri="{FF2B5EF4-FFF2-40B4-BE49-F238E27FC236}">
                <a16:creationId xmlns:a16="http://schemas.microsoft.com/office/drawing/2014/main" id="{A2C1CA0E-0DAE-4D69-812D-3D8E5DC30DE4}"/>
              </a:ext>
            </a:extLst>
          </p:cNvPr>
          <p:cNvCxnSpPr>
            <a:cxnSpLocks/>
          </p:cNvCxnSpPr>
          <p:nvPr/>
        </p:nvCxnSpPr>
        <p:spPr>
          <a:xfrm flipH="1" flipV="1">
            <a:off x="7048077" y="2352362"/>
            <a:ext cx="487904" cy="523539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82A683B-2B66-447D-B6C1-F435718D9950}"/>
              </a:ext>
            </a:extLst>
          </p:cNvPr>
          <p:cNvGrpSpPr/>
          <p:nvPr/>
        </p:nvGrpSpPr>
        <p:grpSpPr>
          <a:xfrm>
            <a:off x="5262026" y="4366102"/>
            <a:ext cx="1125298" cy="1312640"/>
            <a:chOff x="5919123" y="4547534"/>
            <a:chExt cx="1125298" cy="1312640"/>
          </a:xfrm>
        </p:grpSpPr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79E3B303-5CD6-4726-8887-E5F5D7D51655}"/>
                </a:ext>
              </a:extLst>
            </p:cNvPr>
            <p:cNvCxnSpPr/>
            <p:nvPr/>
          </p:nvCxnSpPr>
          <p:spPr>
            <a:xfrm flipV="1">
              <a:off x="6096000" y="4861724"/>
              <a:ext cx="0" cy="693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A89A4C8F-0C31-4AA0-B9E1-031129D1F4D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442526" y="5203150"/>
              <a:ext cx="0" cy="693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17CB00B8-C6C9-45FC-AF5D-C84222C8A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50279" y="5495374"/>
              <a:ext cx="91440" cy="91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hteck 92">
                  <a:extLst>
                    <a:ext uri="{FF2B5EF4-FFF2-40B4-BE49-F238E27FC236}">
                      <a16:creationId xmlns:a16="http://schemas.microsoft.com/office/drawing/2014/main" id="{A7C3DBB3-7A19-4AEB-A916-568C20A9E3D3}"/>
                    </a:ext>
                  </a:extLst>
                </p:cNvPr>
                <p:cNvSpPr/>
                <p:nvPr/>
              </p:nvSpPr>
              <p:spPr>
                <a:xfrm>
                  <a:off x="5919123" y="4547534"/>
                  <a:ext cx="33406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hteck 92">
                  <a:extLst>
                    <a:ext uri="{FF2B5EF4-FFF2-40B4-BE49-F238E27FC236}">
                      <a16:creationId xmlns:a16="http://schemas.microsoft.com/office/drawing/2014/main" id="{A7C3DBB3-7A19-4AEB-A916-568C20A9E3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9123" y="4547534"/>
                  <a:ext cx="33406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hteck 93">
                  <a:extLst>
                    <a:ext uri="{FF2B5EF4-FFF2-40B4-BE49-F238E27FC236}">
                      <a16:creationId xmlns:a16="http://schemas.microsoft.com/office/drawing/2014/main" id="{F0A16C52-407D-4C11-BD0B-10E71B141D60}"/>
                    </a:ext>
                  </a:extLst>
                </p:cNvPr>
                <p:cNvSpPr/>
                <p:nvPr/>
              </p:nvSpPr>
              <p:spPr>
                <a:xfrm>
                  <a:off x="6694325" y="5348808"/>
                  <a:ext cx="35009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4" name="Rechteck 93">
                  <a:extLst>
                    <a:ext uri="{FF2B5EF4-FFF2-40B4-BE49-F238E27FC236}">
                      <a16:creationId xmlns:a16="http://schemas.microsoft.com/office/drawing/2014/main" id="{F0A16C52-407D-4C11-BD0B-10E71B141D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325" y="5348808"/>
                  <a:ext cx="350096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hteck 94">
                  <a:extLst>
                    <a:ext uri="{FF2B5EF4-FFF2-40B4-BE49-F238E27FC236}">
                      <a16:creationId xmlns:a16="http://schemas.microsoft.com/office/drawing/2014/main" id="{F35C4694-5590-4CAB-A2D6-32657FABC444}"/>
                    </a:ext>
                  </a:extLst>
                </p:cNvPr>
                <p:cNvSpPr/>
                <p:nvPr/>
              </p:nvSpPr>
              <p:spPr>
                <a:xfrm>
                  <a:off x="5924971" y="5521620"/>
                  <a:ext cx="35009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5" name="Rechteck 94">
                  <a:extLst>
                    <a:ext uri="{FF2B5EF4-FFF2-40B4-BE49-F238E27FC236}">
                      <a16:creationId xmlns:a16="http://schemas.microsoft.com/office/drawing/2014/main" id="{F35C4694-5590-4CAB-A2D6-32657FABC4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971" y="5521620"/>
                  <a:ext cx="35009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1A5D7779-B647-4350-998A-FB27687A9D75}"/>
              </a:ext>
            </a:extLst>
          </p:cNvPr>
          <p:cNvGrpSpPr/>
          <p:nvPr/>
        </p:nvGrpSpPr>
        <p:grpSpPr>
          <a:xfrm>
            <a:off x="10394049" y="2423681"/>
            <a:ext cx="1316167" cy="1121771"/>
            <a:chOff x="6652438" y="4923463"/>
            <a:chExt cx="1316167" cy="1121771"/>
          </a:xfrm>
        </p:grpSpPr>
        <p:cxnSp>
          <p:nvCxnSpPr>
            <p:cNvPr id="98" name="Gerade Verbindung mit Pfeil 97">
              <a:extLst>
                <a:ext uri="{FF2B5EF4-FFF2-40B4-BE49-F238E27FC236}">
                  <a16:creationId xmlns:a16="http://schemas.microsoft.com/office/drawing/2014/main" id="{CFA1889D-4663-47CB-BC76-FEE5C67B460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310134" y="4756059"/>
              <a:ext cx="0" cy="693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021454A8-527F-4D0D-9C99-980A34D3EB8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968708" y="5102585"/>
              <a:ext cx="0" cy="6930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0B90FB82-E4EA-445F-9804-D96A44F179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26489" y="5063213"/>
              <a:ext cx="91440" cy="914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hteck 100">
                  <a:extLst>
                    <a:ext uri="{FF2B5EF4-FFF2-40B4-BE49-F238E27FC236}">
                      <a16:creationId xmlns:a16="http://schemas.microsoft.com/office/drawing/2014/main" id="{A1A86151-026E-4664-9D6F-F9FFDE56109C}"/>
                    </a:ext>
                  </a:extLst>
                </p:cNvPr>
                <p:cNvSpPr/>
                <p:nvPr/>
              </p:nvSpPr>
              <p:spPr>
                <a:xfrm>
                  <a:off x="7634539" y="4923463"/>
                  <a:ext cx="33406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Rechteck 100">
                  <a:extLst>
                    <a:ext uri="{FF2B5EF4-FFF2-40B4-BE49-F238E27FC236}">
                      <a16:creationId xmlns:a16="http://schemas.microsoft.com/office/drawing/2014/main" id="{A1A86151-026E-4664-9D6F-F9FFDE5610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539" y="4923463"/>
                  <a:ext cx="334066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hteck 101">
                  <a:extLst>
                    <a:ext uri="{FF2B5EF4-FFF2-40B4-BE49-F238E27FC236}">
                      <a16:creationId xmlns:a16="http://schemas.microsoft.com/office/drawing/2014/main" id="{2944F4DB-3232-4CBE-B19F-4DDAABED52D5}"/>
                    </a:ext>
                  </a:extLst>
                </p:cNvPr>
                <p:cNvSpPr/>
                <p:nvPr/>
              </p:nvSpPr>
              <p:spPr>
                <a:xfrm>
                  <a:off x="6825250" y="5706680"/>
                  <a:ext cx="35009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2" name="Rechteck 101">
                  <a:extLst>
                    <a:ext uri="{FF2B5EF4-FFF2-40B4-BE49-F238E27FC236}">
                      <a16:creationId xmlns:a16="http://schemas.microsoft.com/office/drawing/2014/main" id="{2944F4DB-3232-4CBE-B19F-4DDAABED5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250" y="5706680"/>
                  <a:ext cx="350096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hteck 102">
                  <a:extLst>
                    <a:ext uri="{FF2B5EF4-FFF2-40B4-BE49-F238E27FC236}">
                      <a16:creationId xmlns:a16="http://schemas.microsoft.com/office/drawing/2014/main" id="{72E159A2-BDFB-4410-8B8D-7AF7E1A4EF4C}"/>
                    </a:ext>
                  </a:extLst>
                </p:cNvPr>
                <p:cNvSpPr/>
                <p:nvPr/>
              </p:nvSpPr>
              <p:spPr>
                <a:xfrm>
                  <a:off x="6652438" y="4937326"/>
                  <a:ext cx="35009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3" name="Rechteck 102">
                  <a:extLst>
                    <a:ext uri="{FF2B5EF4-FFF2-40B4-BE49-F238E27FC236}">
                      <a16:creationId xmlns:a16="http://schemas.microsoft.com/office/drawing/2014/main" id="{72E159A2-BDFB-4410-8B8D-7AF7E1A4EF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438" y="4937326"/>
                  <a:ext cx="35009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D2471989-B205-4C45-9770-4AB51187CC71}"/>
              </a:ext>
            </a:extLst>
          </p:cNvPr>
          <p:cNvGrpSpPr/>
          <p:nvPr/>
        </p:nvGrpSpPr>
        <p:grpSpPr>
          <a:xfrm>
            <a:off x="4754880" y="5859780"/>
            <a:ext cx="5260407" cy="1060381"/>
            <a:chOff x="3912192" y="5859780"/>
            <a:chExt cx="5260407" cy="1060381"/>
          </a:xfrm>
        </p:grpSpPr>
        <p:pic>
          <p:nvPicPr>
            <p:cNvPr id="116" name="Grafik 115">
              <a:extLst>
                <a:ext uri="{FF2B5EF4-FFF2-40B4-BE49-F238E27FC236}">
                  <a16:creationId xmlns:a16="http://schemas.microsoft.com/office/drawing/2014/main" id="{3580B67D-6A98-472A-86F3-25F5F80B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743" y="5859780"/>
              <a:ext cx="5245856" cy="1060381"/>
            </a:xfrm>
            <a:prstGeom prst="rect">
              <a:avLst/>
            </a:prstGeom>
          </p:spPr>
        </p:pic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5CB4F896-9D7A-4225-BFB2-79974C3D07C5}"/>
                </a:ext>
              </a:extLst>
            </p:cNvPr>
            <p:cNvSpPr/>
            <p:nvPr/>
          </p:nvSpPr>
          <p:spPr>
            <a:xfrm>
              <a:off x="3912192" y="5953125"/>
              <a:ext cx="1094994" cy="863034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8F07CD7B-22F1-4CC6-8DF9-18B83626ADF9}"/>
              </a:ext>
            </a:extLst>
          </p:cNvPr>
          <p:cNvCxnSpPr>
            <a:cxnSpLocks/>
          </p:cNvCxnSpPr>
          <p:nvPr/>
        </p:nvCxnSpPr>
        <p:spPr>
          <a:xfrm rot="5400000">
            <a:off x="3570315" y="4707311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253DD567-8DFA-4F87-94CC-17BDD3C3EF4A}"/>
              </a:ext>
            </a:extLst>
          </p:cNvPr>
          <p:cNvCxnSpPr>
            <a:cxnSpLocks/>
          </p:cNvCxnSpPr>
          <p:nvPr/>
        </p:nvCxnSpPr>
        <p:spPr>
          <a:xfrm rot="5400000">
            <a:off x="4398990" y="4707311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9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First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diagnostic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unit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: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energy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filter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after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bend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13</a:t>
            </a:fld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D87A78-FC00-44BF-86B2-9D9CF5F9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1" y="873016"/>
            <a:ext cx="7171628" cy="471191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8109DFF-5CB3-4191-9624-18EBD69DD035}"/>
              </a:ext>
            </a:extLst>
          </p:cNvPr>
          <p:cNvSpPr txBox="1"/>
          <p:nvPr/>
        </p:nvSpPr>
        <p:spPr>
          <a:xfrm>
            <a:off x="8047249" y="1504149"/>
            <a:ext cx="3312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/>
              <a:t>PLEPS</a:t>
            </a:r>
            <a:r>
              <a:rPr lang="de-DE" sz="1100" dirty="0"/>
              <a:t> Energy Filter </a:t>
            </a:r>
            <a:r>
              <a:rPr lang="de-DE" sz="1100" dirty="0" err="1"/>
              <a:t>measurement</a:t>
            </a:r>
            <a:r>
              <a:rPr lang="de-DE" sz="1100" dirty="0"/>
              <a:t> (M. Dickmann 2019)</a:t>
            </a:r>
            <a:endParaRPr lang="en-US" sz="11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E0B5B58-8F6D-43A6-9CF7-4E2319D884E2}"/>
              </a:ext>
            </a:extLst>
          </p:cNvPr>
          <p:cNvSpPr txBox="1"/>
          <p:nvPr/>
        </p:nvSpPr>
        <p:spPr>
          <a:xfrm>
            <a:off x="1270147" y="1214392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Potential </a:t>
            </a:r>
            <a:r>
              <a:rPr lang="de-DE" sz="1600" dirty="0" err="1">
                <a:latin typeface="Consolas" panose="020B0609020204030204" pitchFamily="49" charset="0"/>
              </a:rPr>
              <a:t>tube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79586FB-7DFE-4123-A851-002822E5EC69}"/>
              </a:ext>
            </a:extLst>
          </p:cNvPr>
          <p:cNvSpPr txBox="1"/>
          <p:nvPr/>
        </p:nvSpPr>
        <p:spPr>
          <a:xfrm>
            <a:off x="4311422" y="462397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Electrode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1B9EF5BC-449D-41C3-B8CA-FDC6670D3C8D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4210051" y="3730126"/>
            <a:ext cx="698650" cy="893844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CD2B62CC-E84B-4C96-86CB-42638C9E0E42}"/>
              </a:ext>
            </a:extLst>
          </p:cNvPr>
          <p:cNvSpPr txBox="1"/>
          <p:nvPr/>
        </p:nvSpPr>
        <p:spPr>
          <a:xfrm>
            <a:off x="3504541" y="914310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Connection </a:t>
            </a:r>
            <a:r>
              <a:rPr lang="de-DE" sz="1600" dirty="0" err="1">
                <a:latin typeface="Consolas" panose="020B0609020204030204" pitchFamily="49" charset="0"/>
              </a:rPr>
              <a:t>port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electrode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2239BC4-3D79-4345-AF6E-95D5F714D780}"/>
              </a:ext>
            </a:extLst>
          </p:cNvPr>
          <p:cNvCxnSpPr>
            <a:cxnSpLocks/>
          </p:cNvCxnSpPr>
          <p:nvPr/>
        </p:nvCxnSpPr>
        <p:spPr>
          <a:xfrm flipH="1">
            <a:off x="1130300" y="1624210"/>
            <a:ext cx="1051807" cy="829307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B6E4EDD9-53E2-4BFB-B3A8-B8170A70F6CA}"/>
              </a:ext>
            </a:extLst>
          </p:cNvPr>
          <p:cNvCxnSpPr>
            <a:cxnSpLocks/>
          </p:cNvCxnSpPr>
          <p:nvPr/>
        </p:nvCxnSpPr>
        <p:spPr>
          <a:xfrm>
            <a:off x="2147951" y="1624210"/>
            <a:ext cx="3859149" cy="1354721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2F19DABB-ADED-413A-93BB-30D36A7F2608}"/>
              </a:ext>
            </a:extLst>
          </p:cNvPr>
          <p:cNvSpPr txBox="1"/>
          <p:nvPr/>
        </p:nvSpPr>
        <p:spPr>
          <a:xfrm>
            <a:off x="86187" y="4432342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Exit </a:t>
            </a:r>
            <a:r>
              <a:rPr lang="de-DE" sz="1600" dirty="0" err="1">
                <a:latin typeface="Consolas" panose="020B0609020204030204" pitchFamily="49" charset="0"/>
              </a:rPr>
              <a:t>bend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E6C980DC-2BD6-472C-871F-CF56B59B09C1}"/>
              </a:ext>
            </a:extLst>
          </p:cNvPr>
          <p:cNvCxnSpPr>
            <a:cxnSpLocks/>
          </p:cNvCxnSpPr>
          <p:nvPr/>
        </p:nvCxnSpPr>
        <p:spPr>
          <a:xfrm flipH="1" flipV="1">
            <a:off x="330200" y="3228974"/>
            <a:ext cx="394788" cy="1153101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840333B5-3A34-4E56-814E-4118EDF17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79114" cy="1737360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2685542-6093-4C7E-9EFC-F5B558963D6F}"/>
              </a:ext>
            </a:extLst>
          </p:cNvPr>
          <p:cNvGrpSpPr/>
          <p:nvPr/>
        </p:nvGrpSpPr>
        <p:grpSpPr>
          <a:xfrm>
            <a:off x="4754880" y="5859780"/>
            <a:ext cx="5260407" cy="1060381"/>
            <a:chOff x="3912192" y="5859780"/>
            <a:chExt cx="5260407" cy="1060381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9B06477B-F1D9-48EE-9040-B5F93842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743" y="5859780"/>
              <a:ext cx="5245856" cy="1060381"/>
            </a:xfrm>
            <a:prstGeom prst="rect">
              <a:avLst/>
            </a:prstGeom>
          </p:spPr>
        </p:pic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7E77CD49-361B-44E2-BE90-5441BE14AFA2}"/>
                </a:ext>
              </a:extLst>
            </p:cNvPr>
            <p:cNvSpPr/>
            <p:nvPr/>
          </p:nvSpPr>
          <p:spPr>
            <a:xfrm>
              <a:off x="3912192" y="5953125"/>
              <a:ext cx="1094994" cy="863034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64210677-03EB-4AB0-9A47-6637B75C7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02" y="1765759"/>
            <a:ext cx="45418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96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CD81CFAC-48A5-4BAF-AD8B-EF6CBFF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78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14</a:t>
            </a:fld>
            <a:endParaRPr lang="en-DE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FBB51D1-8A00-4186-B441-DE281E6B837E}"/>
              </a:ext>
            </a:extLst>
          </p:cNvPr>
          <p:cNvGrpSpPr>
            <a:grpSpLocks noChangeAspect="1"/>
          </p:cNvGrpSpPr>
          <p:nvPr/>
        </p:nvGrpSpPr>
        <p:grpSpPr>
          <a:xfrm>
            <a:off x="3173710" y="169921"/>
            <a:ext cx="5844578" cy="914400"/>
            <a:chOff x="3162560" y="4606657"/>
            <a:chExt cx="7129152" cy="111537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971AC66-2992-4489-BCBA-4BECEFDBA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2560" y="4606657"/>
              <a:ext cx="5917882" cy="111537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ABC4B79-A77C-409E-A721-88888397D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530" y="4624142"/>
              <a:ext cx="1086182" cy="1080404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F6DC040B-10FB-4A9A-B55D-C9B4F1976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1" y="1336744"/>
            <a:ext cx="6110852" cy="47211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7682739-FC71-4C87-9AA9-4AFE75D89A74}"/>
              </a:ext>
            </a:extLst>
          </p:cNvPr>
          <p:cNvSpPr txBox="1"/>
          <p:nvPr/>
        </p:nvSpPr>
        <p:spPr>
          <a:xfrm>
            <a:off x="881277" y="1751725"/>
            <a:ext cx="3512500" cy="333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Positron Group at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UniBwM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Concepts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of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pulsed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beams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Source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section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Bend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&amp; E-Filter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onsolas" panose="020B0609020204030204" pitchFamily="49" charset="0"/>
              </a:rPr>
              <a:t>Pusling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section</a:t>
            </a:r>
            <a:r>
              <a:rPr lang="de-DE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5519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First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pulsing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unit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: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prebuncher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15</a:t>
            </a:fld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B670BB-2167-4373-8346-49F1C474B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03" y="859092"/>
            <a:ext cx="9764162" cy="493210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D85CFEA-699C-4E74-A111-D2C695ABD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87308" cy="173736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E3E65EA-8760-48F6-A12E-D182F3C60014}"/>
              </a:ext>
            </a:extLst>
          </p:cNvPr>
          <p:cNvSpPr txBox="1"/>
          <p:nvPr/>
        </p:nvSpPr>
        <p:spPr>
          <a:xfrm>
            <a:off x="1664662" y="4172968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Entry </a:t>
            </a:r>
            <a:r>
              <a:rPr lang="de-DE" sz="1600" dirty="0" err="1">
                <a:latin typeface="Consolas" panose="020B0609020204030204" pitchFamily="49" charset="0"/>
              </a:rPr>
              <a:t>electrode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5898D1-8AF4-405B-AB3A-3B67F8890F50}"/>
              </a:ext>
            </a:extLst>
          </p:cNvPr>
          <p:cNvSpPr txBox="1"/>
          <p:nvPr/>
        </p:nvSpPr>
        <p:spPr>
          <a:xfrm>
            <a:off x="8502567" y="1972693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Exit </a:t>
            </a:r>
            <a:r>
              <a:rPr lang="de-DE" sz="1600" dirty="0" err="1">
                <a:latin typeface="Consolas" panose="020B0609020204030204" pitchFamily="49" charset="0"/>
              </a:rPr>
              <a:t>electrode</a:t>
            </a:r>
            <a:endParaRPr lang="de-DE" sz="1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5F9FE2AA-B053-48CF-82CD-DB8D3049AD6C}"/>
                  </a:ext>
                </a:extLst>
              </p:cNvPr>
              <p:cNvSpPr txBox="1"/>
              <p:nvPr/>
            </p:nvSpPr>
            <p:spPr>
              <a:xfrm>
                <a:off x="6047784" y="4849243"/>
                <a:ext cx="20922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dirty="0">
                    <a:latin typeface="Consolas" panose="020B0609020204030204" pitchFamily="49" charset="0"/>
                  </a:rPr>
                  <a:t>Buncher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electrode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algn="ctr"/>
                <a:r>
                  <a:rPr lang="de-DE" sz="1600" dirty="0">
                    <a:latin typeface="Consolas" panose="020B06090202040302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=265 </m:t>
                    </m:r>
                    <m:r>
                      <m:rPr>
                        <m:sty m:val="p"/>
                      </m:rPr>
                      <a:rPr lang="de-DE" sz="1600" b="0" i="0" dirty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5F9FE2AA-B053-48CF-82CD-DB8D3049A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84" y="4849243"/>
                <a:ext cx="2092239" cy="584775"/>
              </a:xfrm>
              <a:prstGeom prst="rect">
                <a:avLst/>
              </a:prstGeom>
              <a:blipFill>
                <a:blip r:embed="rId4"/>
                <a:stretch>
                  <a:fillRect l="-1166" t="-4167" r="-1166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CF666D3-E354-47EE-98CB-25190D62FD80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6664436" y="3629027"/>
            <a:ext cx="429468" cy="1220216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7C4FB35-83AA-4707-BC4E-AE1CEC16D9B8}"/>
              </a:ext>
            </a:extLst>
          </p:cNvPr>
          <p:cNvCxnSpPr>
            <a:cxnSpLocks/>
          </p:cNvCxnSpPr>
          <p:nvPr/>
        </p:nvCxnSpPr>
        <p:spPr>
          <a:xfrm flipH="1">
            <a:off x="9267825" y="2311247"/>
            <a:ext cx="112546" cy="1632103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C89D800-A51D-4B5B-8D0E-2B2D83E896F2}"/>
              </a:ext>
            </a:extLst>
          </p:cNvPr>
          <p:cNvCxnSpPr>
            <a:cxnSpLocks/>
          </p:cNvCxnSpPr>
          <p:nvPr/>
        </p:nvCxnSpPr>
        <p:spPr>
          <a:xfrm flipV="1">
            <a:off x="2613375" y="2749224"/>
            <a:ext cx="198254" cy="1423744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8D3C5D1-C8C1-457B-9189-45EF4109063E}"/>
              </a:ext>
            </a:extLst>
          </p:cNvPr>
          <p:cNvGrpSpPr/>
          <p:nvPr/>
        </p:nvGrpSpPr>
        <p:grpSpPr>
          <a:xfrm>
            <a:off x="4754880" y="5859780"/>
            <a:ext cx="5245856" cy="1060381"/>
            <a:chOff x="3926743" y="5859780"/>
            <a:chExt cx="5245856" cy="1060381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7F2A0AA1-5BA9-4C20-9164-C81E29561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743" y="5859780"/>
              <a:ext cx="5245856" cy="1060381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7F2E1F6-E43B-410B-9223-1844B2C250F0}"/>
                </a:ext>
              </a:extLst>
            </p:cNvPr>
            <p:cNvSpPr/>
            <p:nvPr/>
          </p:nvSpPr>
          <p:spPr>
            <a:xfrm>
              <a:off x="4988517" y="5953125"/>
              <a:ext cx="1094994" cy="863034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feld 19">
            <a:extLst>
              <a:ext uri="{FF2B5EF4-FFF2-40B4-BE49-F238E27FC236}">
                <a16:creationId xmlns:a16="http://schemas.microsoft.com/office/drawing/2014/main" id="{DB554B31-DBD3-575F-4C83-8C8EE7D88BC3}"/>
              </a:ext>
            </a:extLst>
          </p:cNvPr>
          <p:cNvSpPr txBox="1"/>
          <p:nvPr/>
        </p:nvSpPr>
        <p:spPr>
          <a:xfrm>
            <a:off x="3619562" y="1110765"/>
            <a:ext cx="14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Buncher gap</a:t>
            </a:r>
          </a:p>
        </p:txBody>
      </p:sp>
      <p:cxnSp>
        <p:nvCxnSpPr>
          <p:cNvPr id="4" name="Gerade Verbindung mit Pfeil 30">
            <a:extLst>
              <a:ext uri="{FF2B5EF4-FFF2-40B4-BE49-F238E27FC236}">
                <a16:creationId xmlns:a16="http://schemas.microsoft.com/office/drawing/2014/main" id="{AD84815A-D141-6DDD-499E-510D47AB19BA}"/>
              </a:ext>
            </a:extLst>
          </p:cNvPr>
          <p:cNvCxnSpPr>
            <a:cxnSpLocks/>
          </p:cNvCxnSpPr>
          <p:nvPr/>
        </p:nvCxnSpPr>
        <p:spPr>
          <a:xfrm>
            <a:off x="4329049" y="1449319"/>
            <a:ext cx="205205" cy="129990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9">
            <a:extLst>
              <a:ext uri="{FF2B5EF4-FFF2-40B4-BE49-F238E27FC236}">
                <a16:creationId xmlns:a16="http://schemas.microsoft.com/office/drawing/2014/main" id="{60AC9244-F288-CBBB-9ACE-E3A2AB773C79}"/>
              </a:ext>
            </a:extLst>
          </p:cNvPr>
          <p:cNvSpPr txBox="1"/>
          <p:nvPr/>
        </p:nvSpPr>
        <p:spPr>
          <a:xfrm>
            <a:off x="6985821" y="1813303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Exit gap</a:t>
            </a:r>
          </a:p>
        </p:txBody>
      </p:sp>
      <p:cxnSp>
        <p:nvCxnSpPr>
          <p:cNvPr id="10" name="Gerade Verbindung mit Pfeil 30">
            <a:extLst>
              <a:ext uri="{FF2B5EF4-FFF2-40B4-BE49-F238E27FC236}">
                <a16:creationId xmlns:a16="http://schemas.microsoft.com/office/drawing/2014/main" id="{339DCB53-C3F4-7D66-EDD4-B3102BC1B07D}"/>
              </a:ext>
            </a:extLst>
          </p:cNvPr>
          <p:cNvCxnSpPr>
            <a:cxnSpLocks/>
          </p:cNvCxnSpPr>
          <p:nvPr/>
        </p:nvCxnSpPr>
        <p:spPr>
          <a:xfrm>
            <a:off x="7564385" y="2210415"/>
            <a:ext cx="205205" cy="129990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5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Working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principle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prebuncher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16</a:t>
            </a:fld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5F938F4-2492-4AC1-9848-9891CE14B626}"/>
              </a:ext>
            </a:extLst>
          </p:cNvPr>
          <p:cNvSpPr/>
          <p:nvPr/>
        </p:nvSpPr>
        <p:spPr>
          <a:xfrm>
            <a:off x="927100" y="1130300"/>
            <a:ext cx="26416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1BC011C-1870-4DDE-9294-DFF73DB29BF5}"/>
              </a:ext>
            </a:extLst>
          </p:cNvPr>
          <p:cNvSpPr/>
          <p:nvPr/>
        </p:nvSpPr>
        <p:spPr>
          <a:xfrm>
            <a:off x="4328745" y="1130300"/>
            <a:ext cx="43307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6897CF6-1E62-4D42-BEC9-6F27048FE38D}"/>
              </a:ext>
            </a:extLst>
          </p:cNvPr>
          <p:cNvSpPr/>
          <p:nvPr/>
        </p:nvSpPr>
        <p:spPr>
          <a:xfrm>
            <a:off x="9419489" y="1130300"/>
            <a:ext cx="26416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96DF306-6817-4BE0-9E8C-13E2443277EE}"/>
              </a:ext>
            </a:extLst>
          </p:cNvPr>
          <p:cNvCxnSpPr>
            <a:cxnSpLocks/>
          </p:cNvCxnSpPr>
          <p:nvPr/>
        </p:nvCxnSpPr>
        <p:spPr>
          <a:xfrm>
            <a:off x="1285875" y="1981200"/>
            <a:ext cx="0" cy="216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154A9B4-DD3F-4548-86BB-F5225BBA6C4D}"/>
              </a:ext>
            </a:extLst>
          </p:cNvPr>
          <p:cNvCxnSpPr>
            <a:cxnSpLocks/>
          </p:cNvCxnSpPr>
          <p:nvPr/>
        </p:nvCxnSpPr>
        <p:spPr>
          <a:xfrm>
            <a:off x="11483239" y="1981200"/>
            <a:ext cx="0" cy="216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99811B-ED5D-4BE5-8A32-9822DDB50066}"/>
                  </a:ext>
                </a:extLst>
              </p:cNvPr>
              <p:cNvSpPr txBox="1"/>
              <p:nvPr/>
            </p:nvSpPr>
            <p:spPr>
              <a:xfrm>
                <a:off x="11034144" y="2212341"/>
                <a:ext cx="917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17.3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99811B-ED5D-4BE5-8A32-9822DDB5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144" y="2212341"/>
                <a:ext cx="917239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>
            <a:extLst>
              <a:ext uri="{FF2B5EF4-FFF2-40B4-BE49-F238E27FC236}">
                <a16:creationId xmlns:a16="http://schemas.microsoft.com/office/drawing/2014/main" id="{85BF53B6-6D50-45D0-9B61-B04EA8C17D55}"/>
              </a:ext>
            </a:extLst>
          </p:cNvPr>
          <p:cNvSpPr>
            <a:spLocks noChangeAspect="1"/>
          </p:cNvSpPr>
          <p:nvPr/>
        </p:nvSpPr>
        <p:spPr>
          <a:xfrm>
            <a:off x="4069513" y="135247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AC4BDE2-83A7-438F-86B2-E2B6D96327F5}"/>
              </a:ext>
            </a:extLst>
          </p:cNvPr>
          <p:cNvSpPr>
            <a:spLocks noChangeAspect="1"/>
          </p:cNvSpPr>
          <p:nvPr/>
        </p:nvSpPr>
        <p:spPr>
          <a:xfrm>
            <a:off x="3897282" y="1504871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DDF5D7D-63E6-4A88-A5DC-C5AB828CDF6B}"/>
              </a:ext>
            </a:extLst>
          </p:cNvPr>
          <p:cNvSpPr>
            <a:spLocks noChangeAspect="1"/>
          </p:cNvSpPr>
          <p:nvPr/>
        </p:nvSpPr>
        <p:spPr>
          <a:xfrm>
            <a:off x="3736490" y="1685846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3DCD2274-A974-4C64-B2AD-494EDEC6474C}"/>
              </a:ext>
            </a:extLst>
          </p:cNvPr>
          <p:cNvSpPr/>
          <p:nvPr/>
        </p:nvSpPr>
        <p:spPr>
          <a:xfrm>
            <a:off x="219365" y="1384300"/>
            <a:ext cx="6381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9F468EC-88CA-487D-8888-452AFB76AB43}"/>
              </a:ext>
            </a:extLst>
          </p:cNvPr>
          <p:cNvSpPr txBox="1"/>
          <p:nvPr/>
        </p:nvSpPr>
        <p:spPr>
          <a:xfrm>
            <a:off x="465705" y="138131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</a:p>
        </p:txBody>
      </p:sp>
      <p:pic>
        <p:nvPicPr>
          <p:cNvPr id="136" name="Grafik 135">
            <a:extLst>
              <a:ext uri="{FF2B5EF4-FFF2-40B4-BE49-F238E27FC236}">
                <a16:creationId xmlns:a16="http://schemas.microsoft.com/office/drawing/2014/main" id="{A37944BA-51CB-4A76-A68E-8286FB743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90" y="2413392"/>
            <a:ext cx="4864618" cy="3429007"/>
          </a:xfrm>
          <a:prstGeom prst="rect">
            <a:avLst/>
          </a:prstGeom>
        </p:spPr>
      </p:pic>
      <p:sp>
        <p:nvSpPr>
          <p:cNvPr id="138" name="Ellipse 137">
            <a:extLst>
              <a:ext uri="{FF2B5EF4-FFF2-40B4-BE49-F238E27FC236}">
                <a16:creationId xmlns:a16="http://schemas.microsoft.com/office/drawing/2014/main" id="{BC01C21E-30BD-49FF-9123-25BFFEA73BE1}"/>
              </a:ext>
            </a:extLst>
          </p:cNvPr>
          <p:cNvSpPr>
            <a:spLocks noChangeAspect="1"/>
          </p:cNvSpPr>
          <p:nvPr/>
        </p:nvSpPr>
        <p:spPr>
          <a:xfrm>
            <a:off x="6457900" y="3881179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Gerade Verbindung mit Pfeil 141">
            <a:extLst>
              <a:ext uri="{FF2B5EF4-FFF2-40B4-BE49-F238E27FC236}">
                <a16:creationId xmlns:a16="http://schemas.microsoft.com/office/drawing/2014/main" id="{DAF19466-CB96-49DC-B5AB-8B56D31552B5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3736490" y="1398191"/>
            <a:ext cx="3330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4E3BD936-2D01-4E5B-85B5-9B1483034EFA}"/>
              </a:ext>
            </a:extLst>
          </p:cNvPr>
          <p:cNvCxnSpPr>
            <a:cxnSpLocks/>
            <a:stCxn id="41" idx="6"/>
          </p:cNvCxnSpPr>
          <p:nvPr/>
        </p:nvCxnSpPr>
        <p:spPr>
          <a:xfrm>
            <a:off x="3827930" y="1731566"/>
            <a:ext cx="29639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8F960318-7E2A-4610-A6AB-1B27778FC3D5}"/>
              </a:ext>
            </a:extLst>
          </p:cNvPr>
          <p:cNvSpPr txBox="1"/>
          <p:nvPr/>
        </p:nvSpPr>
        <p:spPr>
          <a:xfrm>
            <a:off x="3266637" y="1971447"/>
            <a:ext cx="14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Buncher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gap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FBCFDBB-38A4-4BFD-B9C6-DC8AA1A78EB3}"/>
              </a:ext>
            </a:extLst>
          </p:cNvPr>
          <p:cNvSpPr txBox="1"/>
          <p:nvPr/>
        </p:nvSpPr>
        <p:spPr>
          <a:xfrm>
            <a:off x="8475927" y="2057409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Exit </a:t>
            </a:r>
            <a:r>
              <a:rPr lang="de-DE" sz="1600" dirty="0" err="1">
                <a:latin typeface="Consolas" panose="020B0609020204030204" pitchFamily="49" charset="0"/>
              </a:rPr>
              <a:t>gap</a:t>
            </a:r>
            <a:endParaRPr lang="de-DE" sz="1600" dirty="0">
              <a:latin typeface="Consolas" panose="020B0609020204030204" pitchFamily="49" charset="0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053E8D4-93D4-459E-9B92-44C92CC7229F}"/>
              </a:ext>
            </a:extLst>
          </p:cNvPr>
          <p:cNvCxnSpPr>
            <a:cxnSpLocks/>
          </p:cNvCxnSpPr>
          <p:nvPr/>
        </p:nvCxnSpPr>
        <p:spPr>
          <a:xfrm>
            <a:off x="6513145" y="2003425"/>
            <a:ext cx="0" cy="533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D85CFEA-699C-4E74-A111-D2C695ABD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87308" cy="1737360"/>
          </a:xfrm>
          <a:prstGeom prst="rect">
            <a:avLst/>
          </a:prstGeom>
        </p:spPr>
      </p:pic>
      <p:sp>
        <p:nvSpPr>
          <p:cNvPr id="137" name="Ellipse 136">
            <a:extLst>
              <a:ext uri="{FF2B5EF4-FFF2-40B4-BE49-F238E27FC236}">
                <a16:creationId xmlns:a16="http://schemas.microsoft.com/office/drawing/2014/main" id="{0741F6E6-AC7E-483E-AEF3-8D1A7A8A1E9B}"/>
              </a:ext>
            </a:extLst>
          </p:cNvPr>
          <p:cNvSpPr>
            <a:spLocks noChangeAspect="1"/>
          </p:cNvSpPr>
          <p:nvPr/>
        </p:nvSpPr>
        <p:spPr>
          <a:xfrm>
            <a:off x="5985510" y="3212524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6C526FB-5E43-46CF-BA21-461916134682}"/>
              </a:ext>
            </a:extLst>
          </p:cNvPr>
          <p:cNvSpPr>
            <a:spLocks noChangeAspect="1"/>
          </p:cNvSpPr>
          <p:nvPr/>
        </p:nvSpPr>
        <p:spPr>
          <a:xfrm>
            <a:off x="6917840" y="4544126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324E22E5-4271-4B28-A3EC-28AFF8487C02}"/>
                  </a:ext>
                </a:extLst>
              </p:cNvPr>
              <p:cNvSpPr txBox="1"/>
              <p:nvPr/>
            </p:nvSpPr>
            <p:spPr>
              <a:xfrm>
                <a:off x="885029" y="2212341"/>
                <a:ext cx="917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17.3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324E22E5-4271-4B28-A3EC-28AFF8487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29" y="2212341"/>
                <a:ext cx="91723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4E1AEF6-72B0-4A24-A900-F2D1E754085A}"/>
              </a:ext>
            </a:extLst>
          </p:cNvPr>
          <p:cNvGrpSpPr/>
          <p:nvPr/>
        </p:nvGrpSpPr>
        <p:grpSpPr>
          <a:xfrm>
            <a:off x="258612" y="4640684"/>
            <a:ext cx="1041218" cy="338554"/>
            <a:chOff x="219365" y="3071392"/>
            <a:chExt cx="1041218" cy="338554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0239282-E139-4B59-AB4D-34055A1C5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319494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86E3126-33FC-4DA5-AF2B-7850EFBF0412}"/>
                </a:ext>
              </a:extLst>
            </p:cNvPr>
            <p:cNvSpPr txBox="1"/>
            <p:nvPr/>
          </p:nvSpPr>
          <p:spPr>
            <a:xfrm>
              <a:off x="402655" y="3071392"/>
              <a:ext cx="8579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Early 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E41B398-4110-45C3-8389-0A47E093EB75}"/>
              </a:ext>
            </a:extLst>
          </p:cNvPr>
          <p:cNvGrpSpPr/>
          <p:nvPr/>
        </p:nvGrpSpPr>
        <p:grpSpPr>
          <a:xfrm>
            <a:off x="2254280" y="4639302"/>
            <a:ext cx="1490058" cy="338554"/>
            <a:chOff x="219365" y="3529616"/>
            <a:chExt cx="1490058" cy="33855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D375B15-A316-4ED6-A01A-20B23A618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3653173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70F04658-927F-4E89-BF43-86EA57812C64}"/>
                </a:ext>
              </a:extLst>
            </p:cNvPr>
            <p:cNvSpPr txBox="1"/>
            <p:nvPr/>
          </p:nvSpPr>
          <p:spPr>
            <a:xfrm>
              <a:off x="402655" y="3529616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Reference 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29BEC0B-5EC2-4E17-BE45-60CA46DC74E2}"/>
              </a:ext>
            </a:extLst>
          </p:cNvPr>
          <p:cNvGrpSpPr/>
          <p:nvPr/>
        </p:nvGrpSpPr>
        <p:grpSpPr>
          <a:xfrm>
            <a:off x="1325273" y="4634834"/>
            <a:ext cx="929007" cy="338554"/>
            <a:chOff x="219365" y="4064364"/>
            <a:chExt cx="929007" cy="338554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FB8BAA88-5AC0-4F30-B9CF-F7242FB9A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4187921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0A8DCC6-5350-4904-9458-8690A38A021A}"/>
                </a:ext>
              </a:extLst>
            </p:cNvPr>
            <p:cNvSpPr txBox="1"/>
            <p:nvPr/>
          </p:nvSpPr>
          <p:spPr>
            <a:xfrm>
              <a:off x="402655" y="4064364"/>
              <a:ext cx="745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Late </a:t>
              </a:r>
            </a:p>
          </p:txBody>
        </p: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22A6878-3FBA-4AE6-A854-A868AFE60C2B}"/>
              </a:ext>
            </a:extLst>
          </p:cNvPr>
          <p:cNvSpPr txBox="1"/>
          <p:nvPr/>
        </p:nvSpPr>
        <p:spPr>
          <a:xfrm>
            <a:off x="124028" y="2764999"/>
            <a:ext cx="3703902" cy="15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cw</a:t>
            </a:r>
            <a:r>
              <a:rPr lang="de-DE" sz="1600" dirty="0">
                <a:latin typeface="Consolas" panose="020B0609020204030204" pitchFamily="49" charset="0"/>
              </a:rPr>
              <a:t> beam </a:t>
            </a:r>
            <a:r>
              <a:rPr lang="de-DE" sz="1600" dirty="0" err="1">
                <a:latin typeface="Consolas" panose="020B0609020204030204" pitchFamily="49" charset="0"/>
              </a:rPr>
              <a:t>enters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the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prebuncher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from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the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left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Sawtooth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signal</a:t>
            </a:r>
            <a:r>
              <a:rPr lang="de-DE" sz="1600" dirty="0">
                <a:latin typeface="Consolas" panose="020B0609020204030204" pitchFamily="49" charset="0"/>
              </a:rPr>
              <a:t> at </a:t>
            </a:r>
            <a:r>
              <a:rPr lang="de-DE" sz="1600" dirty="0" err="1">
                <a:latin typeface="Consolas" panose="020B0609020204030204" pitchFamily="49" charset="0"/>
              </a:rPr>
              <a:t>the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buncher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electrode</a:t>
            </a:r>
            <a:endParaRPr lang="de-DE" sz="1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CA652136-4CEA-47E6-B918-C9B57E989525}"/>
                  </a:ext>
                </a:extLst>
              </p:cNvPr>
              <p:cNvSpPr/>
              <p:nvPr/>
            </p:nvSpPr>
            <p:spPr>
              <a:xfrm>
                <a:off x="8530085" y="2550895"/>
                <a:ext cx="3716073" cy="1572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Energy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modulation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depending</a:t>
                </a:r>
                <a:r>
                  <a:rPr lang="de-DE" sz="1600" dirty="0">
                    <a:latin typeface="Consolas" panose="020B0609020204030204" pitchFamily="49" charset="0"/>
                  </a:rPr>
                  <a:t> on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phase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difference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to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the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reference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particle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Energy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modulation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~2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CA652136-4CEA-47E6-B918-C9B57E989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085" y="2550895"/>
                <a:ext cx="3716073" cy="1572162"/>
              </a:xfrm>
              <a:prstGeom prst="rect">
                <a:avLst/>
              </a:prstGeom>
              <a:blipFill>
                <a:blip r:embed="rId6"/>
                <a:stretch>
                  <a:fillRect l="-656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B2879DD-D961-4468-9EDA-42CFE48551BC}"/>
                  </a:ext>
                </a:extLst>
              </p:cNvPr>
              <p:cNvSpPr txBox="1"/>
              <p:nvPr/>
            </p:nvSpPr>
            <p:spPr>
              <a:xfrm>
                <a:off x="9017101" y="4313354"/>
                <a:ext cx="1987019" cy="574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𝑘𝑖𝑛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B2879DD-D961-4468-9EDA-42CFE4855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01" y="4313354"/>
                <a:ext cx="1987019" cy="574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66AB2B5D-8FA5-45EE-A710-DA0AEFDE86CD}"/>
                  </a:ext>
                </a:extLst>
              </p:cNvPr>
              <p:cNvSpPr/>
              <p:nvPr/>
            </p:nvSpPr>
            <p:spPr>
              <a:xfrm>
                <a:off x="9017101" y="5113050"/>
                <a:ext cx="2669705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mod</m:t>
                        </m:r>
                      </m:sub>
                    </m:sSub>
                  </m:oMath>
                </a14:m>
                <a:r>
                  <a:rPr lang="en-US" sz="1600" dirty="0"/>
                  <a:t>: </a:t>
                </a:r>
                <a:r>
                  <a:rPr lang="en-US" sz="1600" dirty="0">
                    <a:latin typeface="Consolas" panose="020B0609020204030204" pitchFamily="49" charset="0"/>
                  </a:rPr>
                  <a:t>energy modulation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kin</m:t>
                        </m:r>
                      </m:sub>
                    </m:sSub>
                  </m:oMath>
                </a14:m>
                <a:r>
                  <a:rPr lang="en-US" sz="1600" dirty="0"/>
                  <a:t>: </a:t>
                </a:r>
                <a:r>
                  <a:rPr lang="en-US" sz="1600" dirty="0">
                    <a:latin typeface="Consolas" panose="020B0609020204030204" pitchFamily="49" charset="0"/>
                  </a:rPr>
                  <a:t>beam energy</a:t>
                </a:r>
              </a:p>
              <a:p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: arrival time</a:t>
                </a:r>
                <a:r>
                  <a:rPr lang="en-US" sz="1600" dirty="0">
                    <a:latin typeface="Consolas" panose="020B0609020204030204" pitchFamily="49" charset="0"/>
                  </a:rPr>
                  <a:t> buncher gap</a:t>
                </a:r>
              </a:p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: </a:t>
                </a:r>
                <a:r>
                  <a:rPr lang="en-US" sz="1600" dirty="0">
                    <a:latin typeface="Consolas" panose="020B0609020204030204" pitchFamily="49" charset="0"/>
                  </a:rPr>
                  <a:t>positron mass</a:t>
                </a:r>
              </a:p>
              <a:p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1600" dirty="0"/>
                  <a:t>: </a:t>
                </a:r>
                <a:r>
                  <a:rPr lang="en-US" sz="1600" dirty="0">
                    <a:latin typeface="Consolas" panose="020B0609020204030204" pitchFamily="49" charset="0"/>
                  </a:rPr>
                  <a:t>focal length</a:t>
                </a:r>
              </a:p>
              <a:p>
                <a:endParaRPr lang="en-US" sz="1600" dirty="0"/>
              </a:p>
            </p:txBody>
          </p:sp>
        </mc:Choice>
        <mc:Fallback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66AB2B5D-8FA5-45EE-A710-DA0AEFDE8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01" y="5113050"/>
                <a:ext cx="2669705" cy="1569660"/>
              </a:xfrm>
              <a:prstGeom prst="rect">
                <a:avLst/>
              </a:prstGeom>
              <a:blipFill>
                <a:blip r:embed="rId8"/>
                <a:stretch>
                  <a:fillRect t="-1556" r="-22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659EE1C-3FB8-3067-EE2D-3150622F6298}"/>
              </a:ext>
            </a:extLst>
          </p:cNvPr>
          <p:cNvGrpSpPr/>
          <p:nvPr/>
        </p:nvGrpSpPr>
        <p:grpSpPr>
          <a:xfrm>
            <a:off x="4398288" y="5368865"/>
            <a:ext cx="4163613" cy="460810"/>
            <a:chOff x="4398288" y="5368865"/>
            <a:chExt cx="4163613" cy="4608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BFA45A-59A0-CBF6-9FBF-24391A16BD1C}"/>
                </a:ext>
              </a:extLst>
            </p:cNvPr>
            <p:cNvGrpSpPr/>
            <p:nvPr/>
          </p:nvGrpSpPr>
          <p:grpSpPr>
            <a:xfrm>
              <a:off x="4398288" y="5368865"/>
              <a:ext cx="4163613" cy="261610"/>
              <a:chOff x="4398288" y="5331995"/>
              <a:chExt cx="4163613" cy="26161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98BCD27-2707-89B1-B24C-C087B1C966E7}"/>
                  </a:ext>
                </a:extLst>
              </p:cNvPr>
              <p:cNvSpPr txBox="1"/>
              <p:nvPr/>
            </p:nvSpPr>
            <p:spPr>
              <a:xfrm>
                <a:off x="6384744" y="5331995"/>
                <a:ext cx="26161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836BC7-B05E-6661-8570-B1D239ECA03A}"/>
                  </a:ext>
                </a:extLst>
              </p:cNvPr>
              <p:cNvSpPr txBox="1"/>
              <p:nvPr/>
            </p:nvSpPr>
            <p:spPr>
              <a:xfrm>
                <a:off x="5824849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-10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78BD300-1261-6EA4-75C0-79CB4E4422C7}"/>
                  </a:ext>
                </a:extLst>
              </p:cNvPr>
              <p:cNvSpPr txBox="1"/>
              <p:nvPr/>
            </p:nvSpPr>
            <p:spPr>
              <a:xfrm>
                <a:off x="5348318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-20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979B90-C0F8-1D79-1CA7-9216DF15B951}"/>
                  </a:ext>
                </a:extLst>
              </p:cNvPr>
              <p:cNvSpPr txBox="1"/>
              <p:nvPr/>
            </p:nvSpPr>
            <p:spPr>
              <a:xfrm>
                <a:off x="4882262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-30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185C878-6453-69B8-F7F6-DE8BBD9CDC76}"/>
                  </a:ext>
                </a:extLst>
              </p:cNvPr>
              <p:cNvSpPr txBox="1"/>
              <p:nvPr/>
            </p:nvSpPr>
            <p:spPr>
              <a:xfrm>
                <a:off x="4398288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-40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95E0D4C-785D-4A28-7F80-5B85FB1D6E63}"/>
                  </a:ext>
                </a:extLst>
              </p:cNvPr>
              <p:cNvSpPr txBox="1"/>
              <p:nvPr/>
            </p:nvSpPr>
            <p:spPr>
              <a:xfrm>
                <a:off x="6806466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10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BE0C39-310B-0C6D-60E8-211D1A9AD08E}"/>
                  </a:ext>
                </a:extLst>
              </p:cNvPr>
              <p:cNvSpPr txBox="1"/>
              <p:nvPr/>
            </p:nvSpPr>
            <p:spPr>
              <a:xfrm>
                <a:off x="7276046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20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2C8A690-7D7E-479F-E254-05DDFF604B21}"/>
                  </a:ext>
                </a:extLst>
              </p:cNvPr>
              <p:cNvSpPr txBox="1"/>
              <p:nvPr/>
            </p:nvSpPr>
            <p:spPr>
              <a:xfrm>
                <a:off x="7756253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30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D2B4E9D-C62F-5A69-80ED-A03ADBDB8BB9}"/>
                  </a:ext>
                </a:extLst>
              </p:cNvPr>
              <p:cNvSpPr txBox="1"/>
              <p:nvPr/>
            </p:nvSpPr>
            <p:spPr>
              <a:xfrm>
                <a:off x="8223347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40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124F79-7711-A29E-28C9-931F340621D9}"/>
                </a:ext>
              </a:extLst>
            </p:cNvPr>
            <p:cNvSpPr txBox="1"/>
            <p:nvPr/>
          </p:nvSpPr>
          <p:spPr>
            <a:xfrm>
              <a:off x="6149884" y="5568065"/>
              <a:ext cx="73930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anose="020B0609020204030204" pitchFamily="49" charset="0"/>
                </a:rPr>
                <a:t>time</a:t>
              </a:r>
              <a:r>
                <a:rPr lang="en-US" sz="1100" dirty="0"/>
                <a:t> [ns]</a:t>
              </a:r>
              <a:endParaRPr lang="en-D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600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Working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principle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prechopper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17</a:t>
            </a:fld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5F938F4-2492-4AC1-9848-9891CE14B626}"/>
              </a:ext>
            </a:extLst>
          </p:cNvPr>
          <p:cNvSpPr/>
          <p:nvPr/>
        </p:nvSpPr>
        <p:spPr>
          <a:xfrm>
            <a:off x="927100" y="1130300"/>
            <a:ext cx="26416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1BC011C-1870-4DDE-9294-DFF73DB29BF5}"/>
              </a:ext>
            </a:extLst>
          </p:cNvPr>
          <p:cNvSpPr/>
          <p:nvPr/>
        </p:nvSpPr>
        <p:spPr>
          <a:xfrm>
            <a:off x="4328745" y="1130300"/>
            <a:ext cx="43307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6897CF6-1E62-4D42-BEC9-6F27048FE38D}"/>
              </a:ext>
            </a:extLst>
          </p:cNvPr>
          <p:cNvSpPr/>
          <p:nvPr/>
        </p:nvSpPr>
        <p:spPr>
          <a:xfrm>
            <a:off x="9419489" y="1130300"/>
            <a:ext cx="26416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96DF306-6817-4BE0-9E8C-13E2443277EE}"/>
              </a:ext>
            </a:extLst>
          </p:cNvPr>
          <p:cNvCxnSpPr>
            <a:cxnSpLocks/>
          </p:cNvCxnSpPr>
          <p:nvPr/>
        </p:nvCxnSpPr>
        <p:spPr>
          <a:xfrm>
            <a:off x="1285875" y="1981200"/>
            <a:ext cx="0" cy="216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154A9B4-DD3F-4548-86BB-F5225BBA6C4D}"/>
              </a:ext>
            </a:extLst>
          </p:cNvPr>
          <p:cNvCxnSpPr>
            <a:cxnSpLocks/>
          </p:cNvCxnSpPr>
          <p:nvPr/>
        </p:nvCxnSpPr>
        <p:spPr>
          <a:xfrm>
            <a:off x="11483239" y="1981200"/>
            <a:ext cx="0" cy="216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99811B-ED5D-4BE5-8A32-9822DDB50066}"/>
                  </a:ext>
                </a:extLst>
              </p:cNvPr>
              <p:cNvSpPr txBox="1"/>
              <p:nvPr/>
            </p:nvSpPr>
            <p:spPr>
              <a:xfrm>
                <a:off x="11197588" y="2197997"/>
                <a:ext cx="5903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99811B-ED5D-4BE5-8A32-9822DDB5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7588" y="2197997"/>
                <a:ext cx="590353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>
            <a:extLst>
              <a:ext uri="{FF2B5EF4-FFF2-40B4-BE49-F238E27FC236}">
                <a16:creationId xmlns:a16="http://schemas.microsoft.com/office/drawing/2014/main" id="{85BF53B6-6D50-45D0-9B61-B04EA8C17D55}"/>
              </a:ext>
            </a:extLst>
          </p:cNvPr>
          <p:cNvSpPr>
            <a:spLocks noChangeAspect="1"/>
          </p:cNvSpPr>
          <p:nvPr/>
        </p:nvSpPr>
        <p:spPr>
          <a:xfrm>
            <a:off x="6527105" y="134428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AC4BDE2-83A7-438F-86B2-E2B6D96327F5}"/>
              </a:ext>
            </a:extLst>
          </p:cNvPr>
          <p:cNvSpPr>
            <a:spLocks noChangeAspect="1"/>
          </p:cNvSpPr>
          <p:nvPr/>
        </p:nvSpPr>
        <p:spPr>
          <a:xfrm>
            <a:off x="6459649" y="1496687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DDF5D7D-63E6-4A88-A5DC-C5AB828CDF6B}"/>
              </a:ext>
            </a:extLst>
          </p:cNvPr>
          <p:cNvSpPr>
            <a:spLocks noChangeAspect="1"/>
          </p:cNvSpPr>
          <p:nvPr/>
        </p:nvSpPr>
        <p:spPr>
          <a:xfrm>
            <a:off x="6384582" y="1677662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3DCD2274-A974-4C64-B2AD-494EDEC6474C}"/>
              </a:ext>
            </a:extLst>
          </p:cNvPr>
          <p:cNvSpPr/>
          <p:nvPr/>
        </p:nvSpPr>
        <p:spPr>
          <a:xfrm>
            <a:off x="219365" y="1384300"/>
            <a:ext cx="6381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9F468EC-88CA-487D-8888-452AFB76AB43}"/>
              </a:ext>
            </a:extLst>
          </p:cNvPr>
          <p:cNvSpPr txBox="1"/>
          <p:nvPr/>
        </p:nvSpPr>
        <p:spPr>
          <a:xfrm>
            <a:off x="465705" y="138131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</a:p>
        </p:txBody>
      </p:sp>
      <p:pic>
        <p:nvPicPr>
          <p:cNvPr id="136" name="Grafik 135">
            <a:extLst>
              <a:ext uri="{FF2B5EF4-FFF2-40B4-BE49-F238E27FC236}">
                <a16:creationId xmlns:a16="http://schemas.microsoft.com/office/drawing/2014/main" id="{A37944BA-51CB-4A76-A68E-8286FB743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63" y="2421389"/>
            <a:ext cx="4864606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feld 139">
                <a:extLst>
                  <a:ext uri="{FF2B5EF4-FFF2-40B4-BE49-F238E27FC236}">
                    <a16:creationId xmlns:a16="http://schemas.microsoft.com/office/drawing/2014/main" id="{25A23FDC-D4FD-48C9-AFDA-EEA25F2CE948}"/>
                  </a:ext>
                </a:extLst>
              </p:cNvPr>
              <p:cNvSpPr txBox="1"/>
              <p:nvPr/>
            </p:nvSpPr>
            <p:spPr>
              <a:xfrm>
                <a:off x="8784956" y="3971581"/>
                <a:ext cx="3172472" cy="602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+1/2)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𝑠𝑖𝑔𝑛𝑎𝑙</m:t>
                          </m:r>
                        </m:sub>
                      </m:sSub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40" name="Textfeld 139">
                <a:extLst>
                  <a:ext uri="{FF2B5EF4-FFF2-40B4-BE49-F238E27FC236}">
                    <a16:creationId xmlns:a16="http://schemas.microsoft.com/office/drawing/2014/main" id="{25A23FDC-D4FD-48C9-AFDA-EEA25F2CE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956" y="3971581"/>
                <a:ext cx="3172472" cy="6021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>
            <a:extLst>
              <a:ext uri="{FF2B5EF4-FFF2-40B4-BE49-F238E27FC236}">
                <a16:creationId xmlns:a16="http://schemas.microsoft.com/office/drawing/2014/main" id="{8F960318-7E2A-4610-A6AB-1B27778FC3D5}"/>
              </a:ext>
            </a:extLst>
          </p:cNvPr>
          <p:cNvSpPr txBox="1"/>
          <p:nvPr/>
        </p:nvSpPr>
        <p:spPr>
          <a:xfrm>
            <a:off x="3266637" y="1971447"/>
            <a:ext cx="14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Buncher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gap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FBCFDBB-38A4-4BFD-B9C6-DC8AA1A78EB3}"/>
              </a:ext>
            </a:extLst>
          </p:cNvPr>
          <p:cNvSpPr txBox="1"/>
          <p:nvPr/>
        </p:nvSpPr>
        <p:spPr>
          <a:xfrm>
            <a:off x="8475927" y="2057409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Exit </a:t>
            </a:r>
            <a:r>
              <a:rPr lang="de-DE" sz="1600" dirty="0" err="1">
                <a:latin typeface="Consolas" panose="020B0609020204030204" pitchFamily="49" charset="0"/>
              </a:rPr>
              <a:t>gap</a:t>
            </a:r>
            <a:endParaRPr lang="de-DE" sz="1600" dirty="0">
              <a:latin typeface="Consolas" panose="020B0609020204030204" pitchFamily="49" charset="0"/>
            </a:endParaRPr>
          </a:p>
        </p:txBody>
      </p:sp>
      <p:cxnSp>
        <p:nvCxnSpPr>
          <p:cNvPr id="150" name="Gerade Verbindung mit Pfeil 149">
            <a:extLst>
              <a:ext uri="{FF2B5EF4-FFF2-40B4-BE49-F238E27FC236}">
                <a16:creationId xmlns:a16="http://schemas.microsoft.com/office/drawing/2014/main" id="{BC184FD7-62CA-4C08-9DEF-5B317A53363E}"/>
              </a:ext>
            </a:extLst>
          </p:cNvPr>
          <p:cNvCxnSpPr>
            <a:cxnSpLocks/>
          </p:cNvCxnSpPr>
          <p:nvPr/>
        </p:nvCxnSpPr>
        <p:spPr>
          <a:xfrm>
            <a:off x="3943002" y="1073209"/>
            <a:ext cx="5074099" cy="1922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feld 152">
                <a:extLst>
                  <a:ext uri="{FF2B5EF4-FFF2-40B4-BE49-F238E27FC236}">
                    <a16:creationId xmlns:a16="http://schemas.microsoft.com/office/drawing/2014/main" id="{D7008772-580A-470F-B5FC-D53E64DBC10D}"/>
                  </a:ext>
                </a:extLst>
              </p:cNvPr>
              <p:cNvSpPr txBox="1"/>
              <p:nvPr/>
            </p:nvSpPr>
            <p:spPr>
              <a:xfrm>
                <a:off x="6339821" y="739064"/>
                <a:ext cx="280461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" name="Textfeld 152">
                <a:extLst>
                  <a:ext uri="{FF2B5EF4-FFF2-40B4-BE49-F238E27FC236}">
                    <a16:creationId xmlns:a16="http://schemas.microsoft.com/office/drawing/2014/main" id="{D7008772-580A-470F-B5FC-D53E64DBC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21" y="739064"/>
                <a:ext cx="280461" cy="303160"/>
              </a:xfrm>
              <a:prstGeom prst="rect">
                <a:avLst/>
              </a:prstGeom>
              <a:blipFill>
                <a:blip r:embed="rId5"/>
                <a:stretch>
                  <a:fillRect l="-21739" r="-8696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053E8D4-93D4-459E-9B92-44C92CC7229F}"/>
              </a:ext>
            </a:extLst>
          </p:cNvPr>
          <p:cNvCxnSpPr>
            <a:cxnSpLocks/>
          </p:cNvCxnSpPr>
          <p:nvPr/>
        </p:nvCxnSpPr>
        <p:spPr>
          <a:xfrm>
            <a:off x="6513145" y="2003425"/>
            <a:ext cx="0" cy="533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D85CFEA-699C-4E74-A111-D2C695ABD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87308" cy="1737360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8D90CD8D-0510-4FB5-8AAE-BFCB20B08D57}"/>
              </a:ext>
            </a:extLst>
          </p:cNvPr>
          <p:cNvSpPr>
            <a:spLocks noChangeAspect="1"/>
          </p:cNvSpPr>
          <p:nvPr/>
        </p:nvSpPr>
        <p:spPr>
          <a:xfrm>
            <a:off x="4938891" y="135247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F4365F6-D1D9-4BF0-B43A-361E5C0E03C9}"/>
              </a:ext>
            </a:extLst>
          </p:cNvPr>
          <p:cNvSpPr>
            <a:spLocks noChangeAspect="1"/>
          </p:cNvSpPr>
          <p:nvPr/>
        </p:nvSpPr>
        <p:spPr>
          <a:xfrm>
            <a:off x="4833335" y="1504871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EFEC377-6216-4491-90CF-704945A9635E}"/>
              </a:ext>
            </a:extLst>
          </p:cNvPr>
          <p:cNvSpPr>
            <a:spLocks noChangeAspect="1"/>
          </p:cNvSpPr>
          <p:nvPr/>
        </p:nvSpPr>
        <p:spPr>
          <a:xfrm>
            <a:off x="4720168" y="1685846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8B1A2868-3826-49D7-AF3D-8114047BAD87}"/>
              </a:ext>
            </a:extLst>
          </p:cNvPr>
          <p:cNvSpPr>
            <a:spLocks noChangeAspect="1"/>
          </p:cNvSpPr>
          <p:nvPr/>
        </p:nvSpPr>
        <p:spPr>
          <a:xfrm>
            <a:off x="8217631" y="1339713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E566CBB-DE44-4324-BD7C-CD50C2EC0833}"/>
              </a:ext>
            </a:extLst>
          </p:cNvPr>
          <p:cNvSpPr>
            <a:spLocks noChangeAspect="1"/>
          </p:cNvSpPr>
          <p:nvPr/>
        </p:nvSpPr>
        <p:spPr>
          <a:xfrm>
            <a:off x="8178750" y="1492113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CE1EA76-86A9-43C7-BA4A-04BF2D31AA6D}"/>
              </a:ext>
            </a:extLst>
          </p:cNvPr>
          <p:cNvSpPr>
            <a:spLocks noChangeAspect="1"/>
          </p:cNvSpPr>
          <p:nvPr/>
        </p:nvSpPr>
        <p:spPr>
          <a:xfrm>
            <a:off x="8132258" y="1673088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66C978-A900-483F-B66E-9EC6E3E2ACF6}"/>
                  </a:ext>
                </a:extLst>
              </p:cNvPr>
              <p:cNvSpPr txBox="1"/>
              <p:nvPr/>
            </p:nvSpPr>
            <p:spPr>
              <a:xfrm>
                <a:off x="124028" y="2945974"/>
                <a:ext cx="3703902" cy="116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latin typeface="Consolas" panose="020B0609020204030204" pitchFamily="49" charset="0"/>
                  </a:rPr>
                  <a:t>Modulated</a:t>
                </a:r>
                <a:r>
                  <a:rPr lang="de-DE" sz="1600" dirty="0">
                    <a:latin typeface="Consolas" panose="020B0609020204030204" pitchFamily="49" charset="0"/>
                  </a:rPr>
                  <a:t> beam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drifts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through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buncher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electrode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latin typeface="Consolas" panose="020B0609020204030204" pitchFamily="49" charset="0"/>
                  </a:rPr>
                  <a:t>Bunch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of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ns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 forms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66C978-A900-483F-B66E-9EC6E3E2A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8" y="2945974"/>
                <a:ext cx="3703902" cy="1160446"/>
              </a:xfrm>
              <a:prstGeom prst="rect">
                <a:avLst/>
              </a:prstGeom>
              <a:blipFill>
                <a:blip r:embed="rId7"/>
                <a:stretch>
                  <a:fillRect l="-658" r="-493" b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9FC539E-6203-4A36-A402-3E37E2C95545}"/>
              </a:ext>
            </a:extLst>
          </p:cNvPr>
          <p:cNvGrpSpPr/>
          <p:nvPr/>
        </p:nvGrpSpPr>
        <p:grpSpPr>
          <a:xfrm>
            <a:off x="258612" y="4640684"/>
            <a:ext cx="1041218" cy="338554"/>
            <a:chOff x="219365" y="3071392"/>
            <a:chExt cx="1041218" cy="338554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1038D0C7-2273-427C-9B80-4FAA53FC97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319494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91B059B-C662-4BF7-A3D6-A2656AA6A636}"/>
                </a:ext>
              </a:extLst>
            </p:cNvPr>
            <p:cNvSpPr txBox="1"/>
            <p:nvPr/>
          </p:nvSpPr>
          <p:spPr>
            <a:xfrm>
              <a:off x="402655" y="3071392"/>
              <a:ext cx="8579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Early 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852BC61-D6B1-492F-B06B-94B59B979C7B}"/>
              </a:ext>
            </a:extLst>
          </p:cNvPr>
          <p:cNvGrpSpPr/>
          <p:nvPr/>
        </p:nvGrpSpPr>
        <p:grpSpPr>
          <a:xfrm>
            <a:off x="2254280" y="4639302"/>
            <a:ext cx="1490058" cy="338554"/>
            <a:chOff x="219365" y="3529616"/>
            <a:chExt cx="1490058" cy="338554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8D915853-96D2-4D2F-8581-75732A171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3653173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B59BDF1D-95BF-4A1A-801D-B5EEC2DDA8FC}"/>
                </a:ext>
              </a:extLst>
            </p:cNvPr>
            <p:cNvSpPr txBox="1"/>
            <p:nvPr/>
          </p:nvSpPr>
          <p:spPr>
            <a:xfrm>
              <a:off x="402655" y="3529616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Reference 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72BFDA9D-FB80-4721-843C-56B1B77C9784}"/>
              </a:ext>
            </a:extLst>
          </p:cNvPr>
          <p:cNvGrpSpPr/>
          <p:nvPr/>
        </p:nvGrpSpPr>
        <p:grpSpPr>
          <a:xfrm>
            <a:off x="1325273" y="4634834"/>
            <a:ext cx="929007" cy="338554"/>
            <a:chOff x="219365" y="4064364"/>
            <a:chExt cx="929007" cy="338554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CD929DC2-F1CC-4C65-A25A-9001917EA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4187921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3B404FCA-F662-480B-B593-FC2D980D9EC5}"/>
                </a:ext>
              </a:extLst>
            </p:cNvPr>
            <p:cNvSpPr txBox="1"/>
            <p:nvPr/>
          </p:nvSpPr>
          <p:spPr>
            <a:xfrm>
              <a:off x="402655" y="4064364"/>
              <a:ext cx="745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Late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1795CDF7-F703-4C77-B465-B323137F5E11}"/>
                  </a:ext>
                </a:extLst>
              </p:cNvPr>
              <p:cNvSpPr txBox="1"/>
              <p:nvPr/>
            </p:nvSpPr>
            <p:spPr>
              <a:xfrm>
                <a:off x="8475927" y="2696022"/>
                <a:ext cx="3703902" cy="116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Gap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to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gap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length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is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crucial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transit</a:t>
                </a:r>
                <a:r>
                  <a:rPr lang="de-DE" sz="1600" dirty="0">
                    <a:latin typeface="Consolas" panose="020B0609020204030204" pitchFamily="49" charset="0"/>
                  </a:rPr>
                  <a:t> time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Transit time must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satisfy</a:t>
                </a:r>
                <a:r>
                  <a:rPr lang="de-DE" sz="1600" dirty="0">
                    <a:latin typeface="Consolas" panose="020B0609020204030204" pitchFamily="49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1795CDF7-F703-4C77-B465-B323137F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927" y="2696022"/>
                <a:ext cx="3703902" cy="1160767"/>
              </a:xfrm>
              <a:prstGeom prst="rect">
                <a:avLst/>
              </a:prstGeom>
              <a:blipFill>
                <a:blip r:embed="rId8"/>
                <a:stretch>
                  <a:fillRect l="-658" b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F4F76D98-004B-414D-9D7C-F94A5F809872}"/>
                  </a:ext>
                </a:extLst>
              </p:cNvPr>
              <p:cNvSpPr/>
              <p:nvPr/>
            </p:nvSpPr>
            <p:spPr>
              <a:xfrm>
                <a:off x="8784956" y="4691984"/>
                <a:ext cx="3335785" cy="1601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en-US" sz="1600" dirty="0"/>
                  <a:t>: </a:t>
                </a:r>
                <a:r>
                  <a:rPr lang="en-US" sz="1600" dirty="0">
                    <a:latin typeface="Consolas" panose="020B0609020204030204" pitchFamily="49" charset="0"/>
                  </a:rPr>
                  <a:t>transit time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</m:oMath>
                </a14:m>
                <a:r>
                  <a:rPr lang="en-US" sz="1600" dirty="0"/>
                  <a:t>: </a:t>
                </a:r>
                <a:r>
                  <a:rPr lang="en-US" sz="1600" dirty="0">
                    <a:latin typeface="Consolas" panose="020B0609020204030204" pitchFamily="49" charset="0"/>
                  </a:rPr>
                  <a:t>gap-to-gap length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1600" dirty="0"/>
                  <a:t>: </a:t>
                </a:r>
                <a:r>
                  <a:rPr lang="en-US" sz="1600" dirty="0">
                    <a:latin typeface="Consolas" panose="020B0609020204030204" pitchFamily="49" charset="0"/>
                  </a:rPr>
                  <a:t>positron velocity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𝑠𝑖𝑔𝑛𝑎𝑙</m:t>
                        </m:r>
                      </m:sub>
                    </m:sSub>
                  </m:oMath>
                </a14:m>
                <a:r>
                  <a:rPr lang="en-US" sz="1600" dirty="0"/>
                  <a:t>: </a:t>
                </a:r>
                <a:r>
                  <a:rPr lang="en-US" sz="1600" dirty="0">
                    <a:latin typeface="Consolas" panose="020B0609020204030204" pitchFamily="49" charset="0"/>
                  </a:rPr>
                  <a:t>period sawtooth signal</a:t>
                </a:r>
              </a:p>
            </p:txBody>
          </p:sp>
        </mc:Choice>
        <mc:Fallback xmlns=""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F4F76D98-004B-414D-9D7C-F94A5F809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956" y="4691984"/>
                <a:ext cx="3335785" cy="1601208"/>
              </a:xfrm>
              <a:prstGeom prst="rect">
                <a:avLst/>
              </a:prstGeom>
              <a:blipFill>
                <a:blip r:embed="rId9"/>
                <a:stretch>
                  <a:fillRect b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01368C0-9FCD-F73A-4DE9-D32B83823D3E}"/>
              </a:ext>
            </a:extLst>
          </p:cNvPr>
          <p:cNvGrpSpPr/>
          <p:nvPr/>
        </p:nvGrpSpPr>
        <p:grpSpPr>
          <a:xfrm>
            <a:off x="4398288" y="5368865"/>
            <a:ext cx="4163613" cy="460810"/>
            <a:chOff x="4398288" y="5368865"/>
            <a:chExt cx="4163613" cy="4608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26BDADF-2C3B-AA2F-C55D-51E843B0DE23}"/>
                </a:ext>
              </a:extLst>
            </p:cNvPr>
            <p:cNvGrpSpPr/>
            <p:nvPr/>
          </p:nvGrpSpPr>
          <p:grpSpPr>
            <a:xfrm>
              <a:off x="4398288" y="5368865"/>
              <a:ext cx="4163613" cy="261610"/>
              <a:chOff x="4398288" y="5331995"/>
              <a:chExt cx="4163613" cy="26161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8C0FBC-9DF7-6A53-750B-A16AE9E8E638}"/>
                  </a:ext>
                </a:extLst>
              </p:cNvPr>
              <p:cNvSpPr txBox="1"/>
              <p:nvPr/>
            </p:nvSpPr>
            <p:spPr>
              <a:xfrm>
                <a:off x="6384744" y="5331995"/>
                <a:ext cx="26161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136372-B7A5-A960-72E9-607306C86C63}"/>
                  </a:ext>
                </a:extLst>
              </p:cNvPr>
              <p:cNvSpPr txBox="1"/>
              <p:nvPr/>
            </p:nvSpPr>
            <p:spPr>
              <a:xfrm>
                <a:off x="5824849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-10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884D34-8BEC-8AE2-46AF-4C08382DC343}"/>
                  </a:ext>
                </a:extLst>
              </p:cNvPr>
              <p:cNvSpPr txBox="1"/>
              <p:nvPr/>
            </p:nvSpPr>
            <p:spPr>
              <a:xfrm>
                <a:off x="5348318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-20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3852ED-3165-C549-B4F6-87BEC3D863DC}"/>
                  </a:ext>
                </a:extLst>
              </p:cNvPr>
              <p:cNvSpPr txBox="1"/>
              <p:nvPr/>
            </p:nvSpPr>
            <p:spPr>
              <a:xfrm>
                <a:off x="4882262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-30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80F5BD-B11C-85F0-5205-43ABA6D94BD6}"/>
                  </a:ext>
                </a:extLst>
              </p:cNvPr>
              <p:cNvSpPr txBox="1"/>
              <p:nvPr/>
            </p:nvSpPr>
            <p:spPr>
              <a:xfrm>
                <a:off x="4398288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-40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E9AFA3-2158-E3B6-9559-16776DF21AC8}"/>
                  </a:ext>
                </a:extLst>
              </p:cNvPr>
              <p:cNvSpPr txBox="1"/>
              <p:nvPr/>
            </p:nvSpPr>
            <p:spPr>
              <a:xfrm>
                <a:off x="6806466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10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B8BBC9B-C9F3-E8EA-D0E9-FA473D1F37C2}"/>
                  </a:ext>
                </a:extLst>
              </p:cNvPr>
              <p:cNvSpPr txBox="1"/>
              <p:nvPr/>
            </p:nvSpPr>
            <p:spPr>
              <a:xfrm>
                <a:off x="7276046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20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0152ADB-95E2-AE06-4937-6F9BADFC9170}"/>
                  </a:ext>
                </a:extLst>
              </p:cNvPr>
              <p:cNvSpPr txBox="1"/>
              <p:nvPr/>
            </p:nvSpPr>
            <p:spPr>
              <a:xfrm>
                <a:off x="7756253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30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FB6EAE0-DD35-9058-7BEC-BB51F17BDB8A}"/>
                  </a:ext>
                </a:extLst>
              </p:cNvPr>
              <p:cNvSpPr txBox="1"/>
              <p:nvPr/>
            </p:nvSpPr>
            <p:spPr>
              <a:xfrm>
                <a:off x="8223347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40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41A8B1-6F9C-AAFE-300C-80A75C6D6E23}"/>
                </a:ext>
              </a:extLst>
            </p:cNvPr>
            <p:cNvSpPr txBox="1"/>
            <p:nvPr/>
          </p:nvSpPr>
          <p:spPr>
            <a:xfrm>
              <a:off x="6149884" y="5568065"/>
              <a:ext cx="73930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anose="020B0609020204030204" pitchFamily="49" charset="0"/>
                </a:rPr>
                <a:t>time</a:t>
              </a:r>
              <a:r>
                <a:rPr lang="en-US" sz="1100" dirty="0"/>
                <a:t> [ns]</a:t>
              </a:r>
              <a:endParaRPr lang="en-DE" sz="11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feld 34">
                <a:extLst>
                  <a:ext uri="{FF2B5EF4-FFF2-40B4-BE49-F238E27FC236}">
                    <a16:creationId xmlns:a16="http://schemas.microsoft.com/office/drawing/2014/main" id="{8652F416-8CD6-6AD9-0F7D-ED8D58F20BB6}"/>
                  </a:ext>
                </a:extLst>
              </p:cNvPr>
              <p:cNvSpPr txBox="1"/>
              <p:nvPr/>
            </p:nvSpPr>
            <p:spPr>
              <a:xfrm>
                <a:off x="1000600" y="2247959"/>
                <a:ext cx="5903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60" name="Textfeld 34">
                <a:extLst>
                  <a:ext uri="{FF2B5EF4-FFF2-40B4-BE49-F238E27FC236}">
                    <a16:creationId xmlns:a16="http://schemas.microsoft.com/office/drawing/2014/main" id="{8652F416-8CD6-6AD9-0F7D-ED8D58F2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00" y="2247959"/>
                <a:ext cx="59035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9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78C5DF3-EFE7-4DD1-A6B0-1015AD9A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48" y="2400668"/>
            <a:ext cx="4864618" cy="342900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Working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principle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prechopper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18</a:t>
            </a:fld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5F938F4-2492-4AC1-9848-9891CE14B626}"/>
              </a:ext>
            </a:extLst>
          </p:cNvPr>
          <p:cNvSpPr/>
          <p:nvPr/>
        </p:nvSpPr>
        <p:spPr>
          <a:xfrm>
            <a:off x="927100" y="1130300"/>
            <a:ext cx="26416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1BC011C-1870-4DDE-9294-DFF73DB29BF5}"/>
              </a:ext>
            </a:extLst>
          </p:cNvPr>
          <p:cNvSpPr/>
          <p:nvPr/>
        </p:nvSpPr>
        <p:spPr>
          <a:xfrm>
            <a:off x="4328745" y="1130300"/>
            <a:ext cx="43307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6897CF6-1E62-4D42-BEC9-6F27048FE38D}"/>
              </a:ext>
            </a:extLst>
          </p:cNvPr>
          <p:cNvSpPr/>
          <p:nvPr/>
        </p:nvSpPr>
        <p:spPr>
          <a:xfrm>
            <a:off x="9419489" y="1130300"/>
            <a:ext cx="26416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96DF306-6817-4BE0-9E8C-13E2443277EE}"/>
              </a:ext>
            </a:extLst>
          </p:cNvPr>
          <p:cNvCxnSpPr>
            <a:cxnSpLocks/>
          </p:cNvCxnSpPr>
          <p:nvPr/>
        </p:nvCxnSpPr>
        <p:spPr>
          <a:xfrm>
            <a:off x="1285875" y="1981200"/>
            <a:ext cx="0" cy="216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154A9B4-DD3F-4548-86BB-F5225BBA6C4D}"/>
              </a:ext>
            </a:extLst>
          </p:cNvPr>
          <p:cNvCxnSpPr>
            <a:cxnSpLocks/>
          </p:cNvCxnSpPr>
          <p:nvPr/>
        </p:nvCxnSpPr>
        <p:spPr>
          <a:xfrm>
            <a:off x="11483239" y="1981200"/>
            <a:ext cx="0" cy="216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99811B-ED5D-4BE5-8A32-9822DDB50066}"/>
                  </a:ext>
                </a:extLst>
              </p:cNvPr>
              <p:cNvSpPr txBox="1"/>
              <p:nvPr/>
            </p:nvSpPr>
            <p:spPr>
              <a:xfrm>
                <a:off x="11203261" y="2212341"/>
                <a:ext cx="5790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99811B-ED5D-4BE5-8A32-9822DDB5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261" y="2212341"/>
                <a:ext cx="57900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>
            <a:extLst>
              <a:ext uri="{FF2B5EF4-FFF2-40B4-BE49-F238E27FC236}">
                <a16:creationId xmlns:a16="http://schemas.microsoft.com/office/drawing/2014/main" id="{85BF53B6-6D50-45D0-9B61-B04EA8C17D55}"/>
              </a:ext>
            </a:extLst>
          </p:cNvPr>
          <p:cNvSpPr>
            <a:spLocks noChangeAspect="1"/>
          </p:cNvSpPr>
          <p:nvPr/>
        </p:nvSpPr>
        <p:spPr>
          <a:xfrm>
            <a:off x="9184438" y="135247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AC4BDE2-83A7-438F-86B2-E2B6D96327F5}"/>
              </a:ext>
            </a:extLst>
          </p:cNvPr>
          <p:cNvSpPr>
            <a:spLocks noChangeAspect="1"/>
          </p:cNvSpPr>
          <p:nvPr/>
        </p:nvSpPr>
        <p:spPr>
          <a:xfrm>
            <a:off x="9012207" y="1504871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DDF5D7D-63E6-4A88-A5DC-C5AB828CDF6B}"/>
              </a:ext>
            </a:extLst>
          </p:cNvPr>
          <p:cNvSpPr>
            <a:spLocks noChangeAspect="1"/>
          </p:cNvSpPr>
          <p:nvPr/>
        </p:nvSpPr>
        <p:spPr>
          <a:xfrm>
            <a:off x="8851415" y="1685846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3DCD2274-A974-4C64-B2AD-494EDEC6474C}"/>
              </a:ext>
            </a:extLst>
          </p:cNvPr>
          <p:cNvSpPr/>
          <p:nvPr/>
        </p:nvSpPr>
        <p:spPr>
          <a:xfrm>
            <a:off x="219365" y="1384300"/>
            <a:ext cx="6381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9F468EC-88CA-487D-8888-452AFB76AB43}"/>
              </a:ext>
            </a:extLst>
          </p:cNvPr>
          <p:cNvSpPr txBox="1"/>
          <p:nvPr/>
        </p:nvSpPr>
        <p:spPr>
          <a:xfrm>
            <a:off x="465705" y="138131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BC01C21E-30BD-49FF-9123-25BFFEA73BE1}"/>
              </a:ext>
            </a:extLst>
          </p:cNvPr>
          <p:cNvSpPr>
            <a:spLocks noChangeAspect="1"/>
          </p:cNvSpPr>
          <p:nvPr/>
        </p:nvSpPr>
        <p:spPr>
          <a:xfrm>
            <a:off x="6457900" y="3843079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Gerade Verbindung mit Pfeil 141">
            <a:extLst>
              <a:ext uri="{FF2B5EF4-FFF2-40B4-BE49-F238E27FC236}">
                <a16:creationId xmlns:a16="http://schemas.microsoft.com/office/drawing/2014/main" id="{DAF19466-CB96-49DC-B5AB-8B56D31552B5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851415" y="1398191"/>
            <a:ext cx="3330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4E3BD936-2D01-4E5B-85B5-9B1483034EFA}"/>
              </a:ext>
            </a:extLst>
          </p:cNvPr>
          <p:cNvCxnSpPr>
            <a:cxnSpLocks/>
            <a:stCxn id="41" idx="6"/>
          </p:cNvCxnSpPr>
          <p:nvPr/>
        </p:nvCxnSpPr>
        <p:spPr>
          <a:xfrm>
            <a:off x="8942855" y="1731566"/>
            <a:ext cx="29639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8F960318-7E2A-4610-A6AB-1B27778FC3D5}"/>
              </a:ext>
            </a:extLst>
          </p:cNvPr>
          <p:cNvSpPr txBox="1"/>
          <p:nvPr/>
        </p:nvSpPr>
        <p:spPr>
          <a:xfrm>
            <a:off x="3228537" y="1971447"/>
            <a:ext cx="14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Buncher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gap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FBCFDBB-38A4-4BFD-B9C6-DC8AA1A78EB3}"/>
              </a:ext>
            </a:extLst>
          </p:cNvPr>
          <p:cNvSpPr txBox="1"/>
          <p:nvPr/>
        </p:nvSpPr>
        <p:spPr>
          <a:xfrm>
            <a:off x="8514027" y="1971447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Exit </a:t>
            </a:r>
            <a:r>
              <a:rPr lang="de-DE" sz="1600" dirty="0" err="1">
                <a:latin typeface="Consolas" panose="020B0609020204030204" pitchFamily="49" charset="0"/>
              </a:rPr>
              <a:t>gap</a:t>
            </a:r>
            <a:endParaRPr lang="de-DE" sz="1600" dirty="0">
              <a:latin typeface="Consolas" panose="020B0609020204030204" pitchFamily="49" charset="0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053E8D4-93D4-459E-9B92-44C92CC7229F}"/>
              </a:ext>
            </a:extLst>
          </p:cNvPr>
          <p:cNvCxnSpPr>
            <a:cxnSpLocks/>
          </p:cNvCxnSpPr>
          <p:nvPr/>
        </p:nvCxnSpPr>
        <p:spPr>
          <a:xfrm>
            <a:off x="6513145" y="2003425"/>
            <a:ext cx="0" cy="533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D85CFEA-699C-4E74-A111-D2C695ABD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87308" cy="1737360"/>
          </a:xfrm>
          <a:prstGeom prst="rect">
            <a:avLst/>
          </a:prstGeom>
        </p:spPr>
      </p:pic>
      <p:sp>
        <p:nvSpPr>
          <p:cNvPr id="137" name="Ellipse 136">
            <a:extLst>
              <a:ext uri="{FF2B5EF4-FFF2-40B4-BE49-F238E27FC236}">
                <a16:creationId xmlns:a16="http://schemas.microsoft.com/office/drawing/2014/main" id="{0741F6E6-AC7E-483E-AEF3-8D1A7A8A1E9B}"/>
              </a:ext>
            </a:extLst>
          </p:cNvPr>
          <p:cNvSpPr>
            <a:spLocks noChangeAspect="1"/>
          </p:cNvSpPr>
          <p:nvPr/>
        </p:nvSpPr>
        <p:spPr>
          <a:xfrm>
            <a:off x="5985510" y="4498399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6C526FB-5E43-46CF-BA21-461916134682}"/>
              </a:ext>
            </a:extLst>
          </p:cNvPr>
          <p:cNvSpPr>
            <a:spLocks noChangeAspect="1"/>
          </p:cNvSpPr>
          <p:nvPr/>
        </p:nvSpPr>
        <p:spPr>
          <a:xfrm>
            <a:off x="6917840" y="3143951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324E22E5-4271-4B28-A3EC-28AFF8487C02}"/>
                  </a:ext>
                </a:extLst>
              </p:cNvPr>
              <p:cNvSpPr txBox="1"/>
              <p:nvPr/>
            </p:nvSpPr>
            <p:spPr>
              <a:xfrm>
                <a:off x="1054146" y="2212341"/>
                <a:ext cx="5790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324E22E5-4271-4B28-A3EC-28AFF8487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46" y="2212341"/>
                <a:ext cx="57900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C9B3870B-3CF6-4E24-A57D-F8249CE3E065}"/>
              </a:ext>
            </a:extLst>
          </p:cNvPr>
          <p:cNvSpPr txBox="1"/>
          <p:nvPr/>
        </p:nvSpPr>
        <p:spPr>
          <a:xfrm>
            <a:off x="122528" y="3143084"/>
            <a:ext cx="3703902" cy="79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Bunch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exits</a:t>
            </a:r>
            <a:r>
              <a:rPr lang="de-DE" sz="1600" dirty="0">
                <a:latin typeface="Consolas" panose="020B0609020204030204" pitchFamily="49" charset="0"/>
              </a:rPr>
              <a:t> on </a:t>
            </a:r>
            <a:r>
              <a:rPr lang="de-DE" sz="1600" dirty="0" err="1">
                <a:latin typeface="Consolas" panose="020B0609020204030204" pitchFamily="49" charset="0"/>
              </a:rPr>
              <a:t>the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steep</a:t>
            </a:r>
            <a:r>
              <a:rPr lang="de-DE" sz="1600" dirty="0">
                <a:latin typeface="Consolas" panose="020B0609020204030204" pitchFamily="49" charset="0"/>
              </a:rPr>
              <a:t> flank </a:t>
            </a:r>
            <a:r>
              <a:rPr lang="de-DE" sz="1600" dirty="0" err="1">
                <a:latin typeface="Consolas" panose="020B0609020204030204" pitchFamily="49" charset="0"/>
              </a:rPr>
              <a:t>of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sawtooth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signal</a:t>
            </a:r>
            <a:endParaRPr lang="de-DE" sz="1600" dirty="0">
              <a:latin typeface="Consolas" panose="020B0609020204030204" pitchFamily="49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E530B21-A047-42AC-A2CC-EECEB929F14B}"/>
              </a:ext>
            </a:extLst>
          </p:cNvPr>
          <p:cNvGrpSpPr/>
          <p:nvPr/>
        </p:nvGrpSpPr>
        <p:grpSpPr>
          <a:xfrm>
            <a:off x="258612" y="4640684"/>
            <a:ext cx="1041218" cy="338554"/>
            <a:chOff x="219365" y="3071392"/>
            <a:chExt cx="1041218" cy="338554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E127B75-968E-4A23-9CE8-F5AC7C1D13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319494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3C25C1A3-F50E-41E2-A375-BC0E5C8AFABF}"/>
                </a:ext>
              </a:extLst>
            </p:cNvPr>
            <p:cNvSpPr txBox="1"/>
            <p:nvPr/>
          </p:nvSpPr>
          <p:spPr>
            <a:xfrm>
              <a:off x="402655" y="3071392"/>
              <a:ext cx="8579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Early 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E637F98-E7E6-451C-84BA-85D50CEBA08A}"/>
              </a:ext>
            </a:extLst>
          </p:cNvPr>
          <p:cNvGrpSpPr/>
          <p:nvPr/>
        </p:nvGrpSpPr>
        <p:grpSpPr>
          <a:xfrm>
            <a:off x="2254280" y="4639302"/>
            <a:ext cx="1490058" cy="338554"/>
            <a:chOff x="219365" y="3529616"/>
            <a:chExt cx="1490058" cy="338554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D3C05A10-3C42-49B3-8118-B0C25DC14A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3653173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6D09493-A811-4832-BD5D-06F939E46E91}"/>
                </a:ext>
              </a:extLst>
            </p:cNvPr>
            <p:cNvSpPr txBox="1"/>
            <p:nvPr/>
          </p:nvSpPr>
          <p:spPr>
            <a:xfrm>
              <a:off x="402655" y="3529616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Reference 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D50F60E-ED9D-47F6-8393-B884ED53559C}"/>
              </a:ext>
            </a:extLst>
          </p:cNvPr>
          <p:cNvGrpSpPr/>
          <p:nvPr/>
        </p:nvGrpSpPr>
        <p:grpSpPr>
          <a:xfrm>
            <a:off x="1325273" y="4634834"/>
            <a:ext cx="929007" cy="338554"/>
            <a:chOff x="219365" y="4064364"/>
            <a:chExt cx="929007" cy="338554"/>
          </a:xfrm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85CB6868-6469-464C-BC7B-FC98A35947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4187921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78B5B10B-872B-4309-815E-66756ACDF118}"/>
                </a:ext>
              </a:extLst>
            </p:cNvPr>
            <p:cNvSpPr txBox="1"/>
            <p:nvPr/>
          </p:nvSpPr>
          <p:spPr>
            <a:xfrm>
              <a:off x="402655" y="4064364"/>
              <a:ext cx="745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Late </a:t>
              </a:r>
            </a:p>
          </p:txBody>
        </p:sp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C25ACFEA-0EE6-4B6F-A140-1EAFCC1512E3}"/>
              </a:ext>
            </a:extLst>
          </p:cNvPr>
          <p:cNvSpPr/>
          <p:nvPr/>
        </p:nvSpPr>
        <p:spPr>
          <a:xfrm>
            <a:off x="8561268" y="3143084"/>
            <a:ext cx="3508204" cy="79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Additional </a:t>
            </a:r>
            <a:r>
              <a:rPr lang="de-DE" sz="1600" dirty="0" err="1">
                <a:latin typeface="Consolas" panose="020B0609020204030204" pitchFamily="49" charset="0"/>
              </a:rPr>
              <a:t>bunching</a:t>
            </a:r>
            <a:r>
              <a:rPr lang="de-DE" sz="1600" dirty="0">
                <a:latin typeface="Consolas" panose="020B0609020204030204" pitchFamily="49" charset="0"/>
              </a:rPr>
              <a:t> at </a:t>
            </a:r>
            <a:r>
              <a:rPr lang="de-DE" sz="1600" dirty="0" err="1">
                <a:latin typeface="Consolas" panose="020B0609020204030204" pitchFamily="49" charset="0"/>
              </a:rPr>
              <a:t>exit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electrode</a:t>
            </a:r>
            <a:endParaRPr lang="de-DE" sz="1600" dirty="0">
              <a:latin typeface="Consolas" panose="020B0609020204030204" pitchFamily="49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7E420D-3721-023D-7261-768A7D592ADF}"/>
              </a:ext>
            </a:extLst>
          </p:cNvPr>
          <p:cNvGrpSpPr/>
          <p:nvPr/>
        </p:nvGrpSpPr>
        <p:grpSpPr>
          <a:xfrm>
            <a:off x="4398288" y="5368865"/>
            <a:ext cx="4163613" cy="460810"/>
            <a:chOff x="4398288" y="5368865"/>
            <a:chExt cx="4163613" cy="4608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507094-52AB-C5DF-2B8E-37BB8E9B5C9A}"/>
                </a:ext>
              </a:extLst>
            </p:cNvPr>
            <p:cNvGrpSpPr/>
            <p:nvPr/>
          </p:nvGrpSpPr>
          <p:grpSpPr>
            <a:xfrm>
              <a:off x="4398288" y="5368865"/>
              <a:ext cx="4163613" cy="261610"/>
              <a:chOff x="4398288" y="5331995"/>
              <a:chExt cx="4163613" cy="26161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90C0A1-8699-867C-A63B-F5B56DADA93A}"/>
                  </a:ext>
                </a:extLst>
              </p:cNvPr>
              <p:cNvSpPr txBox="1"/>
              <p:nvPr/>
            </p:nvSpPr>
            <p:spPr>
              <a:xfrm>
                <a:off x="6384744" y="5331995"/>
                <a:ext cx="26161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4BC1EE-8672-D0A3-ACEE-9FD8E042431E}"/>
                  </a:ext>
                </a:extLst>
              </p:cNvPr>
              <p:cNvSpPr txBox="1"/>
              <p:nvPr/>
            </p:nvSpPr>
            <p:spPr>
              <a:xfrm>
                <a:off x="5824849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-10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FCA236-8F1C-A364-7E4E-917377F576E5}"/>
                  </a:ext>
                </a:extLst>
              </p:cNvPr>
              <p:cNvSpPr txBox="1"/>
              <p:nvPr/>
            </p:nvSpPr>
            <p:spPr>
              <a:xfrm>
                <a:off x="5348318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-20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9819AF-8D08-3BA1-E95E-86516558499A}"/>
                  </a:ext>
                </a:extLst>
              </p:cNvPr>
              <p:cNvSpPr txBox="1"/>
              <p:nvPr/>
            </p:nvSpPr>
            <p:spPr>
              <a:xfrm>
                <a:off x="4882262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-30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9F51A1-46B1-C4BD-ECE6-EC5ABADB520C}"/>
                  </a:ext>
                </a:extLst>
              </p:cNvPr>
              <p:cNvSpPr txBox="1"/>
              <p:nvPr/>
            </p:nvSpPr>
            <p:spPr>
              <a:xfrm>
                <a:off x="4398288" y="5331995"/>
                <a:ext cx="41549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-40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CF67D2-6A57-B276-5DD6-348F089EB5C9}"/>
                  </a:ext>
                </a:extLst>
              </p:cNvPr>
              <p:cNvSpPr txBox="1"/>
              <p:nvPr/>
            </p:nvSpPr>
            <p:spPr>
              <a:xfrm>
                <a:off x="6806466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10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0F0AE-5437-A4B3-E891-FADDC0A1BA92}"/>
                  </a:ext>
                </a:extLst>
              </p:cNvPr>
              <p:cNvSpPr txBox="1"/>
              <p:nvPr/>
            </p:nvSpPr>
            <p:spPr>
              <a:xfrm>
                <a:off x="7276046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20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BB34A8-098E-B003-ED14-87D5E277BDCD}"/>
                  </a:ext>
                </a:extLst>
              </p:cNvPr>
              <p:cNvSpPr txBox="1"/>
              <p:nvPr/>
            </p:nvSpPr>
            <p:spPr>
              <a:xfrm>
                <a:off x="7756253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30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B7F3-D1DE-7E5A-021D-A26B9A7D172C}"/>
                  </a:ext>
                </a:extLst>
              </p:cNvPr>
              <p:cNvSpPr txBox="1"/>
              <p:nvPr/>
            </p:nvSpPr>
            <p:spPr>
              <a:xfrm>
                <a:off x="8223347" y="5331995"/>
                <a:ext cx="338554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Consolas" panose="020B0609020204030204" pitchFamily="49" charset="0"/>
                  </a:rPr>
                  <a:t>40</a:t>
                </a:r>
                <a:endParaRPr lang="en-DE" sz="1100" dirty="0">
                  <a:latin typeface="Consolas" panose="020B0609020204030204" pitchFamily="49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2D76AB-0610-18AD-C36F-BEF469B132A4}"/>
                </a:ext>
              </a:extLst>
            </p:cNvPr>
            <p:cNvSpPr txBox="1"/>
            <p:nvPr/>
          </p:nvSpPr>
          <p:spPr>
            <a:xfrm>
              <a:off x="6149884" y="5568065"/>
              <a:ext cx="73930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nsolas" panose="020B0609020204030204" pitchFamily="49" charset="0"/>
                </a:rPr>
                <a:t>time</a:t>
              </a:r>
              <a:r>
                <a:rPr lang="en-US" sz="1100" dirty="0"/>
                <a:t> [ns]</a:t>
              </a:r>
              <a:endParaRPr lang="en-D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2209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533AECE-D46E-4634-98C4-7D9B40307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6" r="4498"/>
          <a:stretch/>
        </p:blipFill>
        <p:spPr>
          <a:xfrm>
            <a:off x="4012868" y="1498460"/>
            <a:ext cx="8090232" cy="506777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Further down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beamline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-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chopper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19</a:t>
            </a:fld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959443-CE8F-4B75-B150-6D5D79E522B0}"/>
              </a:ext>
            </a:extLst>
          </p:cNvPr>
          <p:cNvSpPr txBox="1"/>
          <p:nvPr/>
        </p:nvSpPr>
        <p:spPr>
          <a:xfrm>
            <a:off x="9463169" y="5561888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corrector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plates</a:t>
            </a:r>
            <a:endParaRPr lang="de-DE" sz="1600" dirty="0">
              <a:latin typeface="Consolas" panose="020B0609020204030204" pitchFamily="49" charset="0"/>
            </a:endParaRP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Left: DSO</a:t>
            </a: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Right: SSO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B43D935-F07E-43E3-81B0-306ED93737EF}"/>
              </a:ext>
            </a:extLst>
          </p:cNvPr>
          <p:cNvCxnSpPr>
            <a:cxnSpLocks/>
          </p:cNvCxnSpPr>
          <p:nvPr/>
        </p:nvCxnSpPr>
        <p:spPr>
          <a:xfrm flipH="1" flipV="1">
            <a:off x="8293100" y="3429000"/>
            <a:ext cx="2160084" cy="2132889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FA9C573-09CC-4C33-B8BE-D280AAEF0D38}"/>
              </a:ext>
            </a:extLst>
          </p:cNvPr>
          <p:cNvSpPr txBox="1"/>
          <p:nvPr/>
        </p:nvSpPr>
        <p:spPr>
          <a:xfrm>
            <a:off x="140279" y="1511020"/>
            <a:ext cx="3745921" cy="411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err="1">
                <a:latin typeface="Consolas" panose="020B0609020204030204" pitchFamily="49" charset="0"/>
              </a:rPr>
              <a:t>Two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chopper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plates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are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needed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Chopper plate pair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Corrector plate pair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err="1">
                <a:latin typeface="Consolas" panose="020B0609020204030204" pitchFamily="49" charset="0"/>
              </a:rPr>
              <a:t>Two</a:t>
            </a:r>
            <a:r>
              <a:rPr lang="de-DE" sz="1600" dirty="0">
                <a:latin typeface="Consolas" panose="020B0609020204030204" pitchFamily="49" charset="0"/>
              </a:rPr>
              <a:t> different </a:t>
            </a:r>
            <a:r>
              <a:rPr lang="de-DE" sz="1600" dirty="0" err="1">
                <a:latin typeface="Consolas" panose="020B0609020204030204" pitchFamily="49" charset="0"/>
              </a:rPr>
              <a:t>operation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modes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Single </a:t>
            </a:r>
            <a:r>
              <a:rPr lang="de-DE" sz="1600" dirty="0" err="1">
                <a:latin typeface="Consolas" panose="020B0609020204030204" pitchFamily="49" charset="0"/>
              </a:rPr>
              <a:t>signal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operation</a:t>
            </a:r>
            <a:r>
              <a:rPr lang="de-DE" sz="1600" dirty="0">
                <a:latin typeface="Consolas" panose="020B0609020204030204" pitchFamily="49" charset="0"/>
              </a:rPr>
              <a:t> (SSO)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Dual </a:t>
            </a:r>
            <a:r>
              <a:rPr lang="de-DE" sz="1600" dirty="0" err="1">
                <a:latin typeface="Consolas" panose="020B0609020204030204" pitchFamily="49" charset="0"/>
              </a:rPr>
              <a:t>signal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operation</a:t>
            </a:r>
            <a:r>
              <a:rPr lang="de-DE" sz="1600" dirty="0">
                <a:latin typeface="Consolas" panose="020B0609020204030204" pitchFamily="49" charset="0"/>
              </a:rPr>
              <a:t> (DSO)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latin typeface="Consolas" panose="020B0609020204030204" pitchFamily="49" charset="0"/>
              </a:rPr>
              <a:t>Additional </a:t>
            </a:r>
            <a:r>
              <a:rPr lang="de-DE" sz="1600" dirty="0" err="1">
                <a:latin typeface="Consolas" panose="020B0609020204030204" pitchFamily="49" charset="0"/>
              </a:rPr>
              <a:t>prechopper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plate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for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extention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of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the</a:t>
            </a:r>
            <a:r>
              <a:rPr lang="de-DE" sz="1600" dirty="0">
                <a:latin typeface="Consolas" panose="020B0609020204030204" pitchFamily="49" charset="0"/>
              </a:rPr>
              <a:t> time </a:t>
            </a:r>
            <a:r>
              <a:rPr lang="de-DE" sz="1600" dirty="0" err="1">
                <a:latin typeface="Consolas" panose="020B0609020204030204" pitchFamily="49" charset="0"/>
              </a:rPr>
              <a:t>window</a:t>
            </a:r>
            <a:endParaRPr lang="de-DE" sz="1600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8BE56A0-602C-4590-B68D-7733258097B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0453184" y="3429000"/>
            <a:ext cx="291016" cy="213288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C97CBC3-B9DE-40EA-AD54-B7F5A1E49463}"/>
                  </a:ext>
                </a:extLst>
              </p:cNvPr>
              <p:cNvSpPr txBox="1"/>
              <p:nvPr/>
            </p:nvSpPr>
            <p:spPr>
              <a:xfrm>
                <a:off x="5096591" y="785578"/>
                <a:ext cx="42993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dirty="0">
                    <a:latin typeface="Consolas" panose="020B0609020204030204" pitchFamily="49" charset="0"/>
                  </a:rPr>
                  <a:t>Circular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aperture</a:t>
                </a:r>
                <a:r>
                  <a:rPr lang="de-DE" sz="1600" dirty="0">
                    <a:latin typeface="Consolas" panose="020B0609020204030204" pitchFamily="49" charset="0"/>
                  </a:rPr>
                  <a:t> (variable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1−5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C97CBC3-B9DE-40EA-AD54-B7F5A1E49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591" y="785578"/>
                <a:ext cx="4299382" cy="338554"/>
              </a:xfrm>
              <a:prstGeom prst="rect">
                <a:avLst/>
              </a:prstGeom>
              <a:blipFill>
                <a:blip r:embed="rId3"/>
                <a:stretch>
                  <a:fillRect l="-284" t="-7273" r="-426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D94C5E20-9211-483C-A7A9-120B76136950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6244976" y="1124132"/>
            <a:ext cx="1001306" cy="31500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B7E94E4-D41A-408F-BAEA-E4A5A25CD5AA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7246282" y="1124132"/>
            <a:ext cx="671679" cy="339983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F42C9F3A-2040-49B4-8251-37255340ADDB}"/>
              </a:ext>
            </a:extLst>
          </p:cNvPr>
          <p:cNvSpPr/>
          <p:nvPr/>
        </p:nvSpPr>
        <p:spPr>
          <a:xfrm>
            <a:off x="4463967" y="3233162"/>
            <a:ext cx="6381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4AB6F3C-1414-49A5-A1F9-7AF5EEA56E67}"/>
              </a:ext>
            </a:extLst>
          </p:cNvPr>
          <p:cNvSpPr txBox="1"/>
          <p:nvPr/>
        </p:nvSpPr>
        <p:spPr>
          <a:xfrm>
            <a:off x="7066484" y="4656515"/>
            <a:ext cx="164339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Chopper </a:t>
            </a:r>
            <a:r>
              <a:rPr lang="de-DE" sz="1600" dirty="0" err="1">
                <a:latin typeface="Consolas" panose="020B0609020204030204" pitchFamily="49" charset="0"/>
              </a:rPr>
              <a:t>plate</a:t>
            </a:r>
            <a:endParaRPr lang="de-DE" sz="1600" dirty="0">
              <a:latin typeface="Consolas" panose="020B0609020204030204" pitchFamily="49" charset="0"/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37264AE-174B-402C-A1B8-2401BFF7BA0C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7517583" y="3429000"/>
            <a:ext cx="370601" cy="122751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8696A14A-B26C-45D6-830E-BD22CA064B51}"/>
              </a:ext>
            </a:extLst>
          </p:cNvPr>
          <p:cNvSpPr txBox="1"/>
          <p:nvPr/>
        </p:nvSpPr>
        <p:spPr>
          <a:xfrm>
            <a:off x="4578372" y="5215987"/>
            <a:ext cx="198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Prechopper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plate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3C1FB39-9639-47E1-9B47-F481A093B7AF}"/>
              </a:ext>
            </a:extLst>
          </p:cNvPr>
          <p:cNvSpPr txBox="1"/>
          <p:nvPr/>
        </p:nvSpPr>
        <p:spPr>
          <a:xfrm>
            <a:off x="4710307" y="3230177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35E04BF-3488-449F-9B2D-9EA9839880A0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5568387" y="3429001"/>
            <a:ext cx="1077897" cy="1786986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055DF01-B409-443E-A481-D2BE90B45D41}"/>
              </a:ext>
            </a:extLst>
          </p:cNvPr>
          <p:cNvGrpSpPr/>
          <p:nvPr/>
        </p:nvGrpSpPr>
        <p:grpSpPr>
          <a:xfrm>
            <a:off x="758814" y="5771375"/>
            <a:ext cx="5245856" cy="1060381"/>
            <a:chOff x="3926743" y="5859780"/>
            <a:chExt cx="5245856" cy="1060381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792E65C7-D9D8-477B-867D-61EEE8F68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743" y="5859780"/>
              <a:ext cx="5245856" cy="1060381"/>
            </a:xfrm>
            <a:prstGeom prst="rect">
              <a:avLst/>
            </a:prstGeom>
          </p:spPr>
        </p:pic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7C173BC5-B65A-417F-A462-355484981253}"/>
                </a:ext>
              </a:extLst>
            </p:cNvPr>
            <p:cNvSpPr/>
            <p:nvPr/>
          </p:nvSpPr>
          <p:spPr>
            <a:xfrm>
              <a:off x="6020392" y="5953125"/>
              <a:ext cx="1094994" cy="863034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413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CD81CFAC-48A5-4BAF-AD8B-EF6CBFF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78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2</a:t>
            </a:fld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24EAA6D-0D90-441D-9CE9-47545827DC02}"/>
              </a:ext>
            </a:extLst>
          </p:cNvPr>
          <p:cNvSpPr txBox="1"/>
          <p:nvPr/>
        </p:nvSpPr>
        <p:spPr>
          <a:xfrm>
            <a:off x="881277" y="1751725"/>
            <a:ext cx="3512500" cy="333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onsolas" panose="020B0609020204030204" pitchFamily="49" charset="0"/>
              </a:rPr>
              <a:t>Positron Group at </a:t>
            </a:r>
            <a:r>
              <a:rPr lang="de-DE" dirty="0" err="1">
                <a:latin typeface="Consolas" panose="020B0609020204030204" pitchFamily="49" charset="0"/>
              </a:rPr>
              <a:t>UniBwM</a:t>
            </a:r>
            <a:endParaRPr lang="de-DE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onsolas" panose="020B0609020204030204" pitchFamily="49" charset="0"/>
              </a:rPr>
              <a:t>Concepts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of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pulsed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beams</a:t>
            </a:r>
            <a:endParaRPr lang="de-DE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onsolas" panose="020B0609020204030204" pitchFamily="49" charset="0"/>
              </a:rPr>
              <a:t>Source </a:t>
            </a:r>
            <a:r>
              <a:rPr lang="de-DE" dirty="0" err="1">
                <a:latin typeface="Consolas" panose="020B0609020204030204" pitchFamily="49" charset="0"/>
              </a:rPr>
              <a:t>section</a:t>
            </a:r>
            <a:endParaRPr lang="de-DE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onsolas" panose="020B0609020204030204" pitchFamily="49" charset="0"/>
              </a:rPr>
              <a:t>Bend</a:t>
            </a:r>
            <a:r>
              <a:rPr lang="de-DE" dirty="0">
                <a:latin typeface="Consolas" panose="020B0609020204030204" pitchFamily="49" charset="0"/>
              </a:rPr>
              <a:t> &amp; E-filter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onsolas" panose="020B0609020204030204" pitchFamily="49" charset="0"/>
              </a:rPr>
              <a:t>Pulsing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section</a:t>
            </a:r>
            <a:r>
              <a:rPr lang="de-DE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onsolas" panose="020B0609020204030204" pitchFamily="49" charset="0"/>
              </a:rPr>
              <a:t>Next steps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34A900C-03E1-4789-BE65-5EC99A09A691}"/>
              </a:ext>
            </a:extLst>
          </p:cNvPr>
          <p:cNvSpPr/>
          <p:nvPr/>
        </p:nvSpPr>
        <p:spPr>
          <a:xfrm>
            <a:off x="-6000" y="0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Outline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7BE511-3DFE-459F-9BCA-7B0979281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1" y="1336744"/>
            <a:ext cx="6110852" cy="47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74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CD81CFAC-48A5-4BAF-AD8B-EF6CBFF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78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20</a:t>
            </a:fld>
            <a:endParaRPr lang="en-DE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FBB51D1-8A00-4186-B441-DE281E6B837E}"/>
              </a:ext>
            </a:extLst>
          </p:cNvPr>
          <p:cNvGrpSpPr>
            <a:grpSpLocks noChangeAspect="1"/>
          </p:cNvGrpSpPr>
          <p:nvPr/>
        </p:nvGrpSpPr>
        <p:grpSpPr>
          <a:xfrm>
            <a:off x="3173710" y="169921"/>
            <a:ext cx="5844578" cy="914400"/>
            <a:chOff x="3162560" y="4606657"/>
            <a:chExt cx="7129152" cy="111537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971AC66-2992-4489-BCBA-4BECEFDBA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2560" y="4606657"/>
              <a:ext cx="5917882" cy="111537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ABC4B79-A77C-409E-A721-88888397D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530" y="4624142"/>
              <a:ext cx="1086182" cy="1080404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F6DC040B-10FB-4A9A-B55D-C9B4F1976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1" y="1336744"/>
            <a:ext cx="6110852" cy="47211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7682739-FC71-4C87-9AA9-4AFE75D89A74}"/>
              </a:ext>
            </a:extLst>
          </p:cNvPr>
          <p:cNvSpPr txBox="1"/>
          <p:nvPr/>
        </p:nvSpPr>
        <p:spPr>
          <a:xfrm>
            <a:off x="881277" y="1751725"/>
            <a:ext cx="3512500" cy="333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Positron Group at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UniBwM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Concepts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of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pulsed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beams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Source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section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Bend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&amp; E-Filter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Pusling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section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onsolas" panose="020B0609020204030204" pitchFamily="49" charset="0"/>
              </a:rPr>
              <a:t>Next steps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89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0C37F56-B503-4722-8FD6-B7BB5C556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16167"/>
          <a:stretch/>
        </p:blipFill>
        <p:spPr>
          <a:xfrm>
            <a:off x="7207031" y="788501"/>
            <a:ext cx="4421312" cy="2595456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Next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steps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21</a:t>
            </a:fld>
            <a:endParaRPr lang="en-DE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5B1A450-B9A7-4ED3-B01D-5CD2182FBD62}"/>
                  </a:ext>
                </a:extLst>
              </p:cNvPr>
              <p:cNvSpPr txBox="1"/>
              <p:nvPr/>
            </p:nvSpPr>
            <p:spPr>
              <a:xfrm>
                <a:off x="473811" y="1250407"/>
                <a:ext cx="6041289" cy="522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de-DE" sz="1600" dirty="0">
                    <a:latin typeface="Consolas" panose="020B0609020204030204" pitchFamily="49" charset="0"/>
                  </a:rPr>
                  <a:t>Source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section</a:t>
                </a:r>
                <a:r>
                  <a:rPr lang="de-DE" sz="1600" dirty="0">
                    <a:latin typeface="Consolas" panose="020B0609020204030204" pitchFamily="49" charset="0"/>
                  </a:rPr>
                  <a:t>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latin typeface="Consolas" panose="020B0609020204030204" pitchFamily="49" charset="0"/>
                  </a:rPr>
                  <a:t>Shielding</a:t>
                </a:r>
                <a:r>
                  <a:rPr lang="de-DE" sz="1600" dirty="0">
                    <a:latin typeface="Consolas" panose="020B06090202040302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tons</a:t>
                </a:r>
                <a:r>
                  <a:rPr lang="de-DE" sz="1600" dirty="0">
                    <a:latin typeface="Consolas" panose="020B0609020204030204" pitchFamily="49" charset="0"/>
                  </a:rPr>
                  <a:t>,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complex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geometry</a:t>
                </a:r>
                <a:r>
                  <a:rPr lang="de-DE" sz="1600" dirty="0">
                    <a:latin typeface="Consolas" panose="020B0609020204030204" pitchFamily="49" charset="0"/>
                  </a:rPr>
                  <a:t>)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Transfer source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from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containment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to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instrument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de-DE" sz="1600" dirty="0">
                    <a:latin typeface="Consolas" panose="020B0609020204030204" pitchFamily="49" charset="0"/>
                  </a:rPr>
                  <a:t>Simulation and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fabrication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of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the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chopper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de-DE" sz="1600" dirty="0">
                    <a:latin typeface="Consolas" panose="020B0609020204030204" pitchFamily="49" charset="0"/>
                  </a:rPr>
                  <a:t>Design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of</a:t>
                </a:r>
                <a:r>
                  <a:rPr lang="de-DE" sz="1600" dirty="0">
                    <a:latin typeface="Consolas" panose="020B0609020204030204" pitchFamily="49" charset="0"/>
                  </a:rPr>
                  <a:t> a 25 MHz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buncher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5B1A450-B9A7-4ED3-B01D-5CD2182FB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1" y="1250407"/>
                <a:ext cx="6041289" cy="5223418"/>
              </a:xfrm>
              <a:prstGeom prst="rect">
                <a:avLst/>
              </a:prstGeom>
              <a:blipFill>
                <a:blip r:embed="rId3"/>
                <a:stretch>
                  <a:fillRect l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C05D6391-7F41-4893-B534-2023AB6D2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4627697"/>
            <a:ext cx="3015305" cy="21297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F0A762-2272-40DE-A1D6-15E5CE3E3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139718"/>
            <a:ext cx="6572250" cy="126663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804F1ED-63CF-4209-8852-8243D21A7954}"/>
              </a:ext>
            </a:extLst>
          </p:cNvPr>
          <p:cNvSpPr/>
          <p:nvPr/>
        </p:nvSpPr>
        <p:spPr>
          <a:xfrm>
            <a:off x="8627342" y="5507898"/>
            <a:ext cx="1995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(Dissertation L. </a:t>
            </a:r>
            <a:r>
              <a:rPr lang="de-DE" sz="1200" dirty="0" err="1"/>
              <a:t>Ravelli</a:t>
            </a:r>
            <a:r>
              <a:rPr lang="de-DE" sz="1200" dirty="0"/>
              <a:t>, 2014)</a:t>
            </a:r>
            <a:endParaRPr lang="en-US" sz="12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2040666-34DE-4996-9427-567A43DC314B}"/>
              </a:ext>
            </a:extLst>
          </p:cNvPr>
          <p:cNvSpPr/>
          <p:nvPr/>
        </p:nvSpPr>
        <p:spPr>
          <a:xfrm>
            <a:off x="5835173" y="3474043"/>
            <a:ext cx="22608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CST </a:t>
            </a:r>
            <a:r>
              <a:rPr lang="de-DE" sz="1200" dirty="0" err="1"/>
              <a:t>Microwave</a:t>
            </a:r>
            <a:r>
              <a:rPr lang="de-DE" sz="1200" dirty="0"/>
              <a:t> Studio, PIC Solver</a:t>
            </a:r>
            <a:endParaRPr lang="en-US" sz="12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BC45B12-7900-4819-9A4A-68348FFD890F}"/>
              </a:ext>
            </a:extLst>
          </p:cNvPr>
          <p:cNvSpPr/>
          <p:nvPr/>
        </p:nvSpPr>
        <p:spPr>
          <a:xfrm>
            <a:off x="9401580" y="2779875"/>
            <a:ext cx="222676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200" dirty="0"/>
              <a:t>TOPAS (GEANT4), P. </a:t>
            </a:r>
            <a:r>
              <a:rPr lang="de-DE" sz="1200" dirty="0" err="1"/>
              <a:t>Oberlaender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532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Thank you for your attention!</a:t>
            </a:r>
            <a:endParaRPr lang="en-DE" sz="2800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DC9C6C-F88D-4B4D-96C8-7AA966BDF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15615" r="26448" b="15419"/>
          <a:stretch/>
        </p:blipFill>
        <p:spPr>
          <a:xfrm>
            <a:off x="0" y="1351350"/>
            <a:ext cx="4944582" cy="494186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5D3C33D-64C4-4B3B-82E0-D46D4FB90A75}"/>
              </a:ext>
            </a:extLst>
          </p:cNvPr>
          <p:cNvSpPr txBox="1"/>
          <p:nvPr/>
        </p:nvSpPr>
        <p:spPr>
          <a:xfrm>
            <a:off x="4523665" y="1096726"/>
            <a:ext cx="7199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latin typeface="Consolas" panose="020B0609020204030204" pitchFamily="49" charset="0"/>
              </a:rPr>
              <a:t>Interested</a:t>
            </a:r>
            <a:r>
              <a:rPr lang="de-DE" sz="2400" dirty="0">
                <a:latin typeface="Consolas" panose="020B0609020204030204" pitchFamily="49" charset="0"/>
              </a:rPr>
              <a:t> in slow </a:t>
            </a:r>
            <a:r>
              <a:rPr lang="de-DE" sz="2400" dirty="0" err="1">
                <a:latin typeface="Consolas" panose="020B0609020204030204" pitchFamily="49" charset="0"/>
              </a:rPr>
              <a:t>positron</a:t>
            </a:r>
            <a:r>
              <a:rPr lang="de-DE" sz="2400" dirty="0">
                <a:latin typeface="Consolas" panose="020B0609020204030204" pitchFamily="49" charset="0"/>
              </a:rPr>
              <a:t> beam </a:t>
            </a:r>
            <a:r>
              <a:rPr lang="de-DE" sz="2400" dirty="0" err="1">
                <a:latin typeface="Consolas" panose="020B0609020204030204" pitchFamily="49" charset="0"/>
              </a:rPr>
              <a:t>physics</a:t>
            </a:r>
            <a:r>
              <a:rPr lang="de-DE" sz="2400" dirty="0">
                <a:latin typeface="Consolas" panose="020B0609020204030204" pitchFamily="49" charset="0"/>
              </a:rPr>
              <a:t>?</a:t>
            </a:r>
          </a:p>
          <a:p>
            <a:pPr algn="ctr"/>
            <a:endParaRPr lang="de-DE" sz="2400" dirty="0">
              <a:latin typeface="Consolas" panose="020B0609020204030204" pitchFamily="49" charset="0"/>
            </a:endParaRPr>
          </a:p>
          <a:p>
            <a:pPr algn="ctr"/>
            <a:r>
              <a:rPr lang="de-DE" sz="2400" dirty="0" err="1">
                <a:latin typeface="Consolas" panose="020B0609020204030204" pitchFamily="49" charset="0"/>
              </a:rPr>
              <a:t>Join</a:t>
            </a:r>
            <a:r>
              <a:rPr lang="de-DE" sz="2400" dirty="0">
                <a:latin typeface="Consolas" panose="020B0609020204030204" pitchFamily="49" charset="0"/>
              </a:rPr>
              <a:t> </a:t>
            </a:r>
            <a:r>
              <a:rPr lang="de-DE" sz="2400" dirty="0" err="1">
                <a:latin typeface="Consolas" panose="020B0609020204030204" pitchFamily="49" charset="0"/>
              </a:rPr>
              <a:t>us</a:t>
            </a:r>
            <a:r>
              <a:rPr lang="de-DE" sz="2400" dirty="0">
                <a:latin typeface="Consolas" panose="020B0609020204030204" pitchFamily="49" charset="0"/>
              </a:rPr>
              <a:t> at </a:t>
            </a:r>
            <a:r>
              <a:rPr lang="de-DE" sz="2400" dirty="0" err="1">
                <a:latin typeface="Consolas" panose="020B0609020204030204" pitchFamily="49" charset="0"/>
              </a:rPr>
              <a:t>the</a:t>
            </a:r>
            <a:r>
              <a:rPr lang="de-DE" sz="2400" dirty="0">
                <a:latin typeface="Consolas" panose="020B0609020204030204" pitchFamily="49" charset="0"/>
              </a:rPr>
              <a:t> SLOPOS-17 in Garmisch-Partenkirchen </a:t>
            </a:r>
            <a:r>
              <a:rPr lang="de-DE" sz="2400" dirty="0" err="1">
                <a:latin typeface="Consolas" panose="020B0609020204030204" pitchFamily="49" charset="0"/>
              </a:rPr>
              <a:t>from</a:t>
            </a:r>
            <a:r>
              <a:rPr lang="de-DE" sz="2400" dirty="0">
                <a:latin typeface="Consolas" panose="020B0609020204030204" pitchFamily="49" charset="0"/>
              </a:rPr>
              <a:t> </a:t>
            </a:r>
            <a:r>
              <a:rPr lang="de-DE" sz="2400" dirty="0" err="1">
                <a:latin typeface="Consolas" panose="020B0609020204030204" pitchFamily="49" charset="0"/>
              </a:rPr>
              <a:t>the</a:t>
            </a:r>
            <a:r>
              <a:rPr lang="de-DE" sz="2400" dirty="0">
                <a:latin typeface="Consolas" panose="020B0609020204030204" pitchFamily="49" charset="0"/>
              </a:rPr>
              <a:t> 6th </a:t>
            </a:r>
            <a:r>
              <a:rPr lang="de-DE" sz="2400" dirty="0" err="1">
                <a:latin typeface="Consolas" panose="020B0609020204030204" pitchFamily="49" charset="0"/>
              </a:rPr>
              <a:t>to</a:t>
            </a:r>
            <a:r>
              <a:rPr lang="de-DE" sz="2400" dirty="0">
                <a:latin typeface="Consolas" panose="020B0609020204030204" pitchFamily="49" charset="0"/>
              </a:rPr>
              <a:t> </a:t>
            </a:r>
            <a:r>
              <a:rPr lang="de-DE" sz="2400" dirty="0" err="1">
                <a:latin typeface="Consolas" panose="020B0609020204030204" pitchFamily="49" charset="0"/>
              </a:rPr>
              <a:t>the</a:t>
            </a:r>
            <a:r>
              <a:rPr lang="de-DE" sz="2400" dirty="0">
                <a:latin typeface="Consolas" panose="020B0609020204030204" pitchFamily="49" charset="0"/>
              </a:rPr>
              <a:t> 11th September 2026.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0AE99E-5D66-4584-B8D9-F8814CE21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55" y="3370080"/>
            <a:ext cx="3289908" cy="32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9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Special thanks to our colleagues and collaborators!</a:t>
            </a:r>
            <a:endParaRPr lang="en-DE" sz="2800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8D1A049-CBDE-4671-A976-060DB50BD96F}"/>
              </a:ext>
            </a:extLst>
          </p:cNvPr>
          <p:cNvSpPr txBox="1"/>
          <p:nvPr/>
        </p:nvSpPr>
        <p:spPr>
          <a:xfrm>
            <a:off x="207478" y="988844"/>
            <a:ext cx="526297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ED6E00"/>
                </a:solidFill>
                <a:latin typeface="Consolas" panose="020B0609020204030204" pitchFamily="49" charset="0"/>
              </a:rPr>
              <a:t>University of the Bundeswehr Munich:</a:t>
            </a:r>
          </a:p>
          <a:p>
            <a:r>
              <a:rPr lang="de-DE" sz="2000" dirty="0">
                <a:solidFill>
                  <a:srgbClr val="ED6E00"/>
                </a:solidFill>
                <a:latin typeface="Consolas" panose="020B0609020204030204" pitchFamily="49" charset="0"/>
              </a:rPr>
              <a:t>Johannes </a:t>
            </a:r>
            <a:r>
              <a:rPr lang="de-DE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Lehtonen</a:t>
            </a:r>
            <a:endParaRPr lang="en-US" sz="2000" dirty="0">
              <a:solidFill>
                <a:srgbClr val="ED6E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ED6E00"/>
                </a:solidFill>
                <a:latin typeface="Consolas" panose="020B0609020204030204" pitchFamily="49" charset="0"/>
              </a:rPr>
              <a:t>Lukas 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Hackel</a:t>
            </a:r>
            <a:endParaRPr lang="en-US" sz="2000" dirty="0">
              <a:solidFill>
                <a:srgbClr val="ED6E00"/>
              </a:solidFill>
              <a:latin typeface="Consolas" panose="020B0609020204030204" pitchFamily="49" charset="0"/>
            </a:endParaRPr>
          </a:p>
          <a:p>
            <a:r>
              <a:rPr lang="de-DE" sz="2000" dirty="0">
                <a:solidFill>
                  <a:srgbClr val="ED6E00"/>
                </a:solidFill>
                <a:latin typeface="Consolas" panose="020B0609020204030204" pitchFamily="49" charset="0"/>
              </a:rPr>
              <a:t>P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eter</a:t>
            </a:r>
            <a:r>
              <a:rPr lang="en-US" sz="2000" dirty="0">
                <a:solidFill>
                  <a:srgbClr val="ED6E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Sperr</a:t>
            </a:r>
            <a:endParaRPr lang="en-US" sz="2000" dirty="0">
              <a:solidFill>
                <a:srgbClr val="ED6E00"/>
              </a:solidFill>
              <a:latin typeface="Consolas" panose="020B0609020204030204" pitchFamily="49" charset="0"/>
            </a:endParaRPr>
          </a:p>
          <a:p>
            <a:r>
              <a:rPr lang="de-DE" sz="2000" dirty="0">
                <a:solidFill>
                  <a:srgbClr val="ED6E00"/>
                </a:solidFill>
                <a:latin typeface="Consolas" panose="020B0609020204030204" pitchFamily="49" charset="0"/>
              </a:rPr>
              <a:t>G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ottfried</a:t>
            </a:r>
            <a:r>
              <a:rPr lang="en-US" sz="2000" dirty="0">
                <a:solidFill>
                  <a:srgbClr val="ED6E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Kögel</a:t>
            </a:r>
            <a:endParaRPr lang="en-US" sz="2000" dirty="0">
              <a:solidFill>
                <a:srgbClr val="ED6E00"/>
              </a:solidFill>
              <a:latin typeface="Consolas" panose="020B0609020204030204" pitchFamily="49" charset="0"/>
            </a:endParaRPr>
          </a:p>
          <a:p>
            <a:r>
              <a:rPr lang="de-DE" sz="2000" dirty="0">
                <a:solidFill>
                  <a:srgbClr val="ED6E00"/>
                </a:solidFill>
                <a:latin typeface="Consolas" panose="020B0609020204030204" pitchFamily="49" charset="0"/>
              </a:rPr>
              <a:t>M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icheal</a:t>
            </a:r>
            <a:r>
              <a:rPr lang="en-US" sz="2000" dirty="0">
                <a:solidFill>
                  <a:srgbClr val="ED6E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Mayerhofer</a:t>
            </a:r>
            <a:endParaRPr lang="en-US" sz="2000" dirty="0">
              <a:solidFill>
                <a:srgbClr val="ED6E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ED6E00"/>
                </a:solidFill>
                <a:latin typeface="Consolas" panose="020B0609020204030204" pitchFamily="49" charset="0"/>
              </a:rPr>
              <a:t>Johannes 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Mitteneder</a:t>
            </a:r>
            <a:endParaRPr lang="en-US" sz="2000" dirty="0">
              <a:solidFill>
                <a:srgbClr val="ED6E0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ED6E00"/>
                </a:solidFill>
                <a:latin typeface="Consolas" panose="020B0609020204030204" pitchFamily="49" charset="0"/>
              </a:rPr>
              <a:t>Werner Egger</a:t>
            </a:r>
          </a:p>
          <a:p>
            <a:r>
              <a:rPr lang="en-US" sz="2000" dirty="0">
                <a:solidFill>
                  <a:srgbClr val="ED6E00"/>
                </a:solidFill>
                <a:latin typeface="Consolas" panose="020B0609020204030204" pitchFamily="49" charset="0"/>
              </a:rPr>
              <a:t>Günther Dollinger</a:t>
            </a:r>
          </a:p>
          <a:p>
            <a:r>
              <a:rPr lang="en-US" sz="2000" dirty="0">
                <a:solidFill>
                  <a:srgbClr val="ED6E00"/>
                </a:solidFill>
                <a:latin typeface="Consolas" panose="020B0609020204030204" pitchFamily="49" charset="0"/>
              </a:rPr>
              <a:t>Marcel </a:t>
            </a:r>
            <a:r>
              <a:rPr lang="en-US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Dickmann</a:t>
            </a:r>
            <a:endParaRPr lang="en-US" sz="2000" dirty="0">
              <a:solidFill>
                <a:srgbClr val="ED6E00"/>
              </a:solidFill>
              <a:latin typeface="Consolas" panose="020B0609020204030204" pitchFamily="49" charset="0"/>
            </a:endParaRPr>
          </a:p>
          <a:p>
            <a:r>
              <a:rPr lang="de-DE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Kangho</a:t>
            </a:r>
            <a:r>
              <a:rPr lang="de-DE" sz="2000" dirty="0">
                <a:solidFill>
                  <a:srgbClr val="ED6E00"/>
                </a:solidFill>
                <a:latin typeface="Consolas" panose="020B0609020204030204" pitchFamily="49" charset="0"/>
              </a:rPr>
              <a:t> Lee </a:t>
            </a:r>
          </a:p>
          <a:p>
            <a:r>
              <a:rPr lang="de-DE" sz="2000" dirty="0">
                <a:solidFill>
                  <a:srgbClr val="ED6E00"/>
                </a:solidFill>
                <a:latin typeface="Consolas" panose="020B0609020204030204" pitchFamily="49" charset="0"/>
              </a:rPr>
              <a:t>Georg </a:t>
            </a:r>
            <a:r>
              <a:rPr lang="de-DE" sz="2000" dirty="0" err="1">
                <a:solidFill>
                  <a:srgbClr val="ED6E00"/>
                </a:solidFill>
                <a:latin typeface="Consolas" panose="020B0609020204030204" pitchFamily="49" charset="0"/>
              </a:rPr>
              <a:t>Duesberg</a:t>
            </a:r>
            <a:endParaRPr lang="de-DE" sz="2000" dirty="0">
              <a:solidFill>
                <a:srgbClr val="ED6E00"/>
              </a:solidFill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ED6E00"/>
              </a:solidFill>
              <a:latin typeface="Consolas" panose="020B0609020204030204" pitchFamily="49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E69A2A9B-70AE-4B8D-807A-B0F60649A377}"/>
              </a:ext>
            </a:extLst>
          </p:cNvPr>
          <p:cNvSpPr txBox="1"/>
          <p:nvPr/>
        </p:nvSpPr>
        <p:spPr>
          <a:xfrm>
            <a:off x="8231428" y="1309296"/>
            <a:ext cx="42821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Cooperation partners: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Roberto </a:t>
            </a:r>
            <a:r>
              <a:rPr lang="en-US" sz="2000" dirty="0" err="1">
                <a:latin typeface="Consolas" panose="020B0609020204030204" pitchFamily="49" charset="0"/>
              </a:rPr>
              <a:t>Brusa</a:t>
            </a:r>
            <a:r>
              <a:rPr lang="en-US" sz="2000" dirty="0">
                <a:latin typeface="Consolas" panose="020B0609020204030204" pitchFamily="49" charset="0"/>
              </a:rPr>
              <a:t> (Trento)</a:t>
            </a:r>
          </a:p>
          <a:p>
            <a:r>
              <a:rPr lang="de-DE" sz="2000" dirty="0">
                <a:latin typeface="Consolas" panose="020B0609020204030204" pitchFamily="49" charset="0"/>
              </a:rPr>
              <a:t>R</a:t>
            </a:r>
            <a:r>
              <a:rPr lang="en-US" sz="2000" dirty="0" err="1">
                <a:latin typeface="Consolas" panose="020B0609020204030204" pitchFamily="49" charset="0"/>
              </a:rPr>
              <a:t>iccardo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Checchetto</a:t>
            </a:r>
            <a:r>
              <a:rPr lang="en-US" sz="2000" dirty="0">
                <a:latin typeface="Consolas" panose="020B0609020204030204" pitchFamily="49" charset="0"/>
              </a:rPr>
              <a:t> (Trento)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Rhea Verbeke (KU Leuven)</a:t>
            </a:r>
          </a:p>
          <a:p>
            <a:r>
              <a:rPr lang="de-DE" sz="2000" dirty="0">
                <a:latin typeface="Consolas" panose="020B0609020204030204" pitchFamily="49" charset="0"/>
              </a:rPr>
              <a:t>D</a:t>
            </a:r>
            <a:r>
              <a:rPr lang="en-US" sz="2000" dirty="0" err="1">
                <a:latin typeface="Consolas" panose="020B0609020204030204" pitchFamily="49" charset="0"/>
              </a:rPr>
              <a:t>aan</a:t>
            </a:r>
            <a:r>
              <a:rPr lang="en-US" sz="2000" dirty="0">
                <a:latin typeface="Consolas" panose="020B0609020204030204" pitchFamily="49" charset="0"/>
              </a:rPr>
              <a:t> Van </a:t>
            </a:r>
            <a:r>
              <a:rPr lang="en-US" sz="2000" dirty="0" err="1">
                <a:latin typeface="Consolas" panose="020B0609020204030204" pitchFamily="49" charset="0"/>
              </a:rPr>
              <a:t>Havere</a:t>
            </a:r>
            <a:r>
              <a:rPr lang="en-US" sz="2000" dirty="0">
                <a:latin typeface="Consolas" panose="020B0609020204030204" pitchFamily="49" charset="0"/>
              </a:rPr>
              <a:t> (KU Leuven)</a:t>
            </a:r>
          </a:p>
          <a:p>
            <a:r>
              <a:rPr lang="de-DE" sz="2000" dirty="0">
                <a:latin typeface="Consolas" panose="020B0609020204030204" pitchFamily="49" charset="0"/>
              </a:rPr>
              <a:t>F</a:t>
            </a:r>
            <a:r>
              <a:rPr lang="en-US" sz="2000" dirty="0">
                <a:latin typeface="Consolas" panose="020B0609020204030204" pitchFamily="49" charset="0"/>
              </a:rPr>
              <a:t>rank Lotter (CAE </a:t>
            </a:r>
            <a:r>
              <a:rPr lang="en-US" sz="2000" dirty="0" err="1">
                <a:latin typeface="Consolas" panose="020B0609020204030204" pitchFamily="49" charset="0"/>
              </a:rPr>
              <a:t>Wuerzburg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r>
              <a:rPr lang="de-DE" sz="2000" dirty="0">
                <a:latin typeface="Consolas" panose="020B0609020204030204" pitchFamily="49" charset="0"/>
              </a:rPr>
              <a:t>Henk </a:t>
            </a:r>
            <a:r>
              <a:rPr lang="de-DE" sz="2000" dirty="0" err="1">
                <a:latin typeface="Consolas" panose="020B0609020204030204" pitchFamily="49" charset="0"/>
              </a:rPr>
              <a:t>Schut</a:t>
            </a:r>
            <a:r>
              <a:rPr lang="de-DE" sz="2000" dirty="0">
                <a:latin typeface="Consolas" panose="020B0609020204030204" pitchFamily="49" charset="0"/>
              </a:rPr>
              <a:t> (TU Delft)</a:t>
            </a:r>
          </a:p>
          <a:p>
            <a:r>
              <a:rPr lang="de-DE" sz="2000" dirty="0">
                <a:latin typeface="Consolas" panose="020B0609020204030204" pitchFamily="49" charset="0"/>
              </a:rPr>
              <a:t>Catherine Corbel (Paris)</a:t>
            </a:r>
          </a:p>
          <a:p>
            <a:r>
              <a:rPr lang="de-DE" sz="2000" dirty="0">
                <a:latin typeface="Consolas" panose="020B0609020204030204" pitchFamily="49" charset="0"/>
              </a:rPr>
              <a:t>David </a:t>
            </a:r>
            <a:r>
              <a:rPr lang="de-DE" sz="2000" dirty="0" err="1">
                <a:latin typeface="Consolas" panose="020B0609020204030204" pitchFamily="49" charset="0"/>
              </a:rPr>
              <a:t>Keeble</a:t>
            </a:r>
            <a:r>
              <a:rPr lang="de-DE" sz="2000" dirty="0">
                <a:latin typeface="Consolas" panose="020B0609020204030204" pitchFamily="49" charset="0"/>
              </a:rPr>
              <a:t> (Dundee)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48143127-4503-4921-A2A6-D46B7A1A317C}"/>
              </a:ext>
            </a:extLst>
          </p:cNvPr>
          <p:cNvSpPr/>
          <p:nvPr/>
        </p:nvSpPr>
        <p:spPr>
          <a:xfrm>
            <a:off x="6302443" y="5031754"/>
            <a:ext cx="3857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latin typeface="Consolas" panose="020B0609020204030204" pitchFamily="49" charset="0"/>
              </a:rPr>
              <a:t>HZDR:</a:t>
            </a:r>
          </a:p>
          <a:p>
            <a:r>
              <a:rPr lang="de-DE" dirty="0">
                <a:solidFill>
                  <a:srgbClr val="002060"/>
                </a:solidFill>
                <a:latin typeface="Consolas" panose="020B0609020204030204" pitchFamily="49" charset="0"/>
              </a:rPr>
              <a:t>Andreas Wagner</a:t>
            </a:r>
          </a:p>
          <a:p>
            <a:r>
              <a:rPr lang="de-DE" dirty="0">
                <a:solidFill>
                  <a:srgbClr val="002060"/>
                </a:solidFill>
                <a:latin typeface="Consolas" panose="020B0609020204030204" pitchFamily="49" charset="0"/>
              </a:rPr>
              <a:t>Maciej Oskar </a:t>
            </a:r>
            <a:r>
              <a:rPr lang="de-DE" dirty="0" err="1">
                <a:solidFill>
                  <a:srgbClr val="002060"/>
                </a:solidFill>
                <a:latin typeface="Consolas" panose="020B0609020204030204" pitchFamily="49" charset="0"/>
              </a:rPr>
              <a:t>Liedke</a:t>
            </a:r>
            <a:endParaRPr lang="de-DE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r>
              <a:rPr lang="de-DE" dirty="0">
                <a:solidFill>
                  <a:srgbClr val="002060"/>
                </a:solidFill>
                <a:latin typeface="Consolas" panose="020B0609020204030204" pitchFamily="49" charset="0"/>
              </a:rPr>
              <a:t>Eric Hirschmann</a:t>
            </a:r>
            <a:endParaRPr lang="en-US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24601A88-4ED9-4BFD-B062-26DD76595C45}"/>
              </a:ext>
            </a:extLst>
          </p:cNvPr>
          <p:cNvSpPr/>
          <p:nvPr/>
        </p:nvSpPr>
        <p:spPr>
          <a:xfrm>
            <a:off x="4167015" y="2207462"/>
            <a:ext cx="3857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  <a:latin typeface="Consolas" panose="020B0609020204030204" pitchFamily="49" charset="0"/>
              </a:rPr>
              <a:t>TUM/MLZ:</a:t>
            </a:r>
          </a:p>
          <a:p>
            <a:r>
              <a:rPr lang="de-DE" dirty="0">
                <a:solidFill>
                  <a:srgbClr val="0070C0"/>
                </a:solidFill>
                <a:latin typeface="Consolas" panose="020B0609020204030204" pitchFamily="49" charset="0"/>
              </a:rPr>
              <a:t>Christoph </a:t>
            </a:r>
            <a:r>
              <a:rPr lang="de-DE" dirty="0" err="1">
                <a:solidFill>
                  <a:srgbClr val="0070C0"/>
                </a:solidFill>
                <a:latin typeface="Consolas" panose="020B0609020204030204" pitchFamily="49" charset="0"/>
              </a:rPr>
              <a:t>Hugenschmidt</a:t>
            </a:r>
            <a:endParaRPr lang="de-DE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de-DE" dirty="0">
                <a:solidFill>
                  <a:srgbClr val="0070C0"/>
                </a:solidFill>
                <a:latin typeface="Consolas" panose="020B0609020204030204" pitchFamily="49" charset="0"/>
              </a:rPr>
              <a:t>Francesco </a:t>
            </a:r>
            <a:r>
              <a:rPr lang="de-DE" dirty="0" err="1">
                <a:solidFill>
                  <a:srgbClr val="0070C0"/>
                </a:solidFill>
                <a:latin typeface="Consolas" panose="020B0609020204030204" pitchFamily="49" charset="0"/>
              </a:rPr>
              <a:t>Guatieri</a:t>
            </a:r>
            <a:endParaRPr lang="de-DE" dirty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de-DE" dirty="0">
                <a:solidFill>
                  <a:srgbClr val="0070C0"/>
                </a:solidFill>
                <a:latin typeface="Consolas" panose="020B0609020204030204" pitchFamily="49" charset="0"/>
              </a:rPr>
              <a:t>Lucian Mathes</a:t>
            </a:r>
          </a:p>
          <a:p>
            <a:r>
              <a:rPr lang="de-DE" dirty="0">
                <a:solidFill>
                  <a:srgbClr val="0070C0"/>
                </a:solidFill>
                <a:latin typeface="Consolas" panose="020B0609020204030204" pitchFamily="49" charset="0"/>
              </a:rPr>
              <a:t>Sebastian </a:t>
            </a:r>
            <a:r>
              <a:rPr lang="de-DE" dirty="0" err="1">
                <a:solidFill>
                  <a:srgbClr val="0070C0"/>
                </a:solidFill>
                <a:latin typeface="Consolas" panose="020B0609020204030204" pitchFamily="49" charset="0"/>
              </a:rPr>
              <a:t>Vohburger</a:t>
            </a:r>
            <a:endParaRPr lang="de-DE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13B8C1A-45C0-4103-8213-B94E076684DC}"/>
              </a:ext>
            </a:extLst>
          </p:cNvPr>
          <p:cNvSpPr/>
          <p:nvPr/>
        </p:nvSpPr>
        <p:spPr>
          <a:xfrm>
            <a:off x="-262" y="6607217"/>
            <a:ext cx="608532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The 20</a:t>
            </a:r>
            <a:r>
              <a:rPr lang="en-US" sz="1050" b="1" baseline="300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th 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International Conference on Positron Annihilation 2025, Takamatsu, Japan</a:t>
            </a:r>
            <a:endParaRPr lang="en-US" sz="1050" b="1" dirty="0">
              <a:solidFill>
                <a:schemeClr val="bg1">
                  <a:lumMod val="65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CEF1C0-03DA-4F4C-8C3E-5A24201B4CF5}"/>
              </a:ext>
            </a:extLst>
          </p:cNvPr>
          <p:cNvSpPr txBox="1"/>
          <p:nvPr/>
        </p:nvSpPr>
        <p:spPr>
          <a:xfrm>
            <a:off x="2188678" y="5031754"/>
            <a:ext cx="2084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TU Delft:</a:t>
            </a:r>
          </a:p>
          <a:p>
            <a:r>
              <a:rPr lang="de-DE" dirty="0">
                <a:latin typeface="Consolas" panose="020B0609020204030204" pitchFamily="49" charset="0"/>
              </a:rPr>
              <a:t>Maik </a:t>
            </a:r>
            <a:r>
              <a:rPr lang="de-DE" dirty="0" err="1">
                <a:latin typeface="Consolas" panose="020B0609020204030204" pitchFamily="49" charset="0"/>
              </a:rPr>
              <a:t>Butterling</a:t>
            </a:r>
            <a:endParaRPr lang="de-DE" dirty="0">
              <a:latin typeface="Consolas" panose="020B0609020204030204" pitchFamily="49" charset="0"/>
            </a:endParaRPr>
          </a:p>
          <a:p>
            <a:r>
              <a:rPr lang="de-DE" dirty="0">
                <a:latin typeface="Consolas" panose="020B0609020204030204" pitchFamily="49" charset="0"/>
              </a:rPr>
              <a:t>Stephan </a:t>
            </a:r>
            <a:r>
              <a:rPr lang="de-DE" dirty="0" err="1">
                <a:latin typeface="Consolas" panose="020B0609020204030204" pitchFamily="49" charset="0"/>
              </a:rPr>
              <a:t>Eijt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6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781174A-294E-4873-B542-4FB6FD444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77" y="2100342"/>
            <a:ext cx="5190869" cy="38931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Working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principle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prechopper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24</a:t>
            </a:fld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5F938F4-2492-4AC1-9848-9891CE14B626}"/>
              </a:ext>
            </a:extLst>
          </p:cNvPr>
          <p:cNvSpPr/>
          <p:nvPr/>
        </p:nvSpPr>
        <p:spPr>
          <a:xfrm>
            <a:off x="927100" y="1130300"/>
            <a:ext cx="26416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1BC011C-1870-4DDE-9294-DFF73DB29BF5}"/>
              </a:ext>
            </a:extLst>
          </p:cNvPr>
          <p:cNvSpPr/>
          <p:nvPr/>
        </p:nvSpPr>
        <p:spPr>
          <a:xfrm>
            <a:off x="4328745" y="1130300"/>
            <a:ext cx="43307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6897CF6-1E62-4D42-BEC9-6F27048FE38D}"/>
              </a:ext>
            </a:extLst>
          </p:cNvPr>
          <p:cNvSpPr/>
          <p:nvPr/>
        </p:nvSpPr>
        <p:spPr>
          <a:xfrm>
            <a:off x="9419489" y="1130300"/>
            <a:ext cx="2641600" cy="850900"/>
          </a:xfrm>
          <a:prstGeom prst="rect">
            <a:avLst/>
          </a:prstGeom>
          <a:solidFill>
            <a:schemeClr val="bg1">
              <a:lumMod val="75000"/>
            </a:schemeClr>
          </a:solidFill>
          <a:ln w="69850">
            <a:solidFill>
              <a:schemeClr val="bg2">
                <a:lumMod val="90000"/>
              </a:schemeClr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96DF306-6817-4BE0-9E8C-13E2443277EE}"/>
              </a:ext>
            </a:extLst>
          </p:cNvPr>
          <p:cNvCxnSpPr>
            <a:cxnSpLocks/>
          </p:cNvCxnSpPr>
          <p:nvPr/>
        </p:nvCxnSpPr>
        <p:spPr>
          <a:xfrm>
            <a:off x="1285875" y="1981200"/>
            <a:ext cx="0" cy="216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154A9B4-DD3F-4548-86BB-F5225BBA6C4D}"/>
              </a:ext>
            </a:extLst>
          </p:cNvPr>
          <p:cNvCxnSpPr>
            <a:cxnSpLocks/>
          </p:cNvCxnSpPr>
          <p:nvPr/>
        </p:nvCxnSpPr>
        <p:spPr>
          <a:xfrm>
            <a:off x="11483239" y="1981200"/>
            <a:ext cx="0" cy="2167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99811B-ED5D-4BE5-8A32-9822DDB50066}"/>
                  </a:ext>
                </a:extLst>
              </p:cNvPr>
              <p:cNvSpPr txBox="1"/>
              <p:nvPr/>
            </p:nvSpPr>
            <p:spPr>
              <a:xfrm>
                <a:off x="11203261" y="2212341"/>
                <a:ext cx="5790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99811B-ED5D-4BE5-8A32-9822DDB50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3261" y="2212341"/>
                <a:ext cx="57900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llipse 38">
            <a:extLst>
              <a:ext uri="{FF2B5EF4-FFF2-40B4-BE49-F238E27FC236}">
                <a16:creationId xmlns:a16="http://schemas.microsoft.com/office/drawing/2014/main" id="{85BF53B6-6D50-45D0-9B61-B04EA8C17D55}"/>
              </a:ext>
            </a:extLst>
          </p:cNvPr>
          <p:cNvSpPr>
            <a:spLocks noChangeAspect="1"/>
          </p:cNvSpPr>
          <p:nvPr/>
        </p:nvSpPr>
        <p:spPr>
          <a:xfrm>
            <a:off x="4069513" y="135247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AC4BDE2-83A7-438F-86B2-E2B6D96327F5}"/>
              </a:ext>
            </a:extLst>
          </p:cNvPr>
          <p:cNvSpPr>
            <a:spLocks noChangeAspect="1"/>
          </p:cNvSpPr>
          <p:nvPr/>
        </p:nvSpPr>
        <p:spPr>
          <a:xfrm>
            <a:off x="3897282" y="1504871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DDF5D7D-63E6-4A88-A5DC-C5AB828CDF6B}"/>
              </a:ext>
            </a:extLst>
          </p:cNvPr>
          <p:cNvSpPr>
            <a:spLocks noChangeAspect="1"/>
          </p:cNvSpPr>
          <p:nvPr/>
        </p:nvSpPr>
        <p:spPr>
          <a:xfrm>
            <a:off x="3736490" y="1685846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feil: nach rechts 56">
            <a:extLst>
              <a:ext uri="{FF2B5EF4-FFF2-40B4-BE49-F238E27FC236}">
                <a16:creationId xmlns:a16="http://schemas.microsoft.com/office/drawing/2014/main" id="{3DCD2274-A974-4C64-B2AD-494EDEC6474C}"/>
              </a:ext>
            </a:extLst>
          </p:cNvPr>
          <p:cNvSpPr/>
          <p:nvPr/>
        </p:nvSpPr>
        <p:spPr>
          <a:xfrm>
            <a:off x="219365" y="1384300"/>
            <a:ext cx="6381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9F468EC-88CA-487D-8888-452AFB76AB43}"/>
              </a:ext>
            </a:extLst>
          </p:cNvPr>
          <p:cNvSpPr txBox="1"/>
          <p:nvPr/>
        </p:nvSpPr>
        <p:spPr>
          <a:xfrm>
            <a:off x="465705" y="1381315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BC01C21E-30BD-49FF-9123-25BFFEA73BE1}"/>
              </a:ext>
            </a:extLst>
          </p:cNvPr>
          <p:cNvSpPr>
            <a:spLocks noChangeAspect="1"/>
          </p:cNvSpPr>
          <p:nvPr/>
        </p:nvSpPr>
        <p:spPr>
          <a:xfrm>
            <a:off x="6457900" y="4014529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Gerade Verbindung mit Pfeil 141">
            <a:extLst>
              <a:ext uri="{FF2B5EF4-FFF2-40B4-BE49-F238E27FC236}">
                <a16:creationId xmlns:a16="http://schemas.microsoft.com/office/drawing/2014/main" id="{DAF19466-CB96-49DC-B5AB-8B56D31552B5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3736490" y="1398191"/>
            <a:ext cx="3330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4E3BD936-2D01-4E5B-85B5-9B1483034EFA}"/>
              </a:ext>
            </a:extLst>
          </p:cNvPr>
          <p:cNvCxnSpPr>
            <a:cxnSpLocks/>
            <a:stCxn id="41" idx="6"/>
          </p:cNvCxnSpPr>
          <p:nvPr/>
        </p:nvCxnSpPr>
        <p:spPr>
          <a:xfrm>
            <a:off x="3827930" y="1731566"/>
            <a:ext cx="29639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8F960318-7E2A-4610-A6AB-1B27778FC3D5}"/>
              </a:ext>
            </a:extLst>
          </p:cNvPr>
          <p:cNvSpPr txBox="1"/>
          <p:nvPr/>
        </p:nvSpPr>
        <p:spPr>
          <a:xfrm>
            <a:off x="3266637" y="1971447"/>
            <a:ext cx="14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Buncher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gap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FBCFDBB-38A4-4BFD-B9C6-DC8AA1A78EB3}"/>
              </a:ext>
            </a:extLst>
          </p:cNvPr>
          <p:cNvSpPr txBox="1"/>
          <p:nvPr/>
        </p:nvSpPr>
        <p:spPr>
          <a:xfrm>
            <a:off x="8475927" y="2057409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Exit </a:t>
            </a:r>
            <a:r>
              <a:rPr lang="de-DE" sz="1600" dirty="0" err="1">
                <a:latin typeface="Consolas" panose="020B0609020204030204" pitchFamily="49" charset="0"/>
              </a:rPr>
              <a:t>gap</a:t>
            </a:r>
            <a:endParaRPr lang="de-DE" sz="1600" dirty="0">
              <a:latin typeface="Consolas" panose="020B0609020204030204" pitchFamily="49" charset="0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7053E8D4-93D4-459E-9B92-44C92CC7229F}"/>
              </a:ext>
            </a:extLst>
          </p:cNvPr>
          <p:cNvCxnSpPr>
            <a:cxnSpLocks/>
          </p:cNvCxnSpPr>
          <p:nvPr/>
        </p:nvCxnSpPr>
        <p:spPr>
          <a:xfrm>
            <a:off x="6513145" y="2003425"/>
            <a:ext cx="0" cy="533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D85CFEA-699C-4E74-A111-D2C695ABD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029200"/>
            <a:ext cx="3687308" cy="1737360"/>
          </a:xfrm>
          <a:prstGeom prst="rect">
            <a:avLst/>
          </a:prstGeom>
        </p:spPr>
      </p:pic>
      <p:sp>
        <p:nvSpPr>
          <p:cNvPr id="137" name="Ellipse 136">
            <a:extLst>
              <a:ext uri="{FF2B5EF4-FFF2-40B4-BE49-F238E27FC236}">
                <a16:creationId xmlns:a16="http://schemas.microsoft.com/office/drawing/2014/main" id="{0741F6E6-AC7E-483E-AEF3-8D1A7A8A1E9B}"/>
              </a:ext>
            </a:extLst>
          </p:cNvPr>
          <p:cNvSpPr>
            <a:spLocks noChangeAspect="1"/>
          </p:cNvSpPr>
          <p:nvPr/>
        </p:nvSpPr>
        <p:spPr>
          <a:xfrm>
            <a:off x="5785485" y="3212524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6C526FB-5E43-46CF-BA21-461916134682}"/>
              </a:ext>
            </a:extLst>
          </p:cNvPr>
          <p:cNvSpPr>
            <a:spLocks noChangeAspect="1"/>
          </p:cNvSpPr>
          <p:nvPr/>
        </p:nvSpPr>
        <p:spPr>
          <a:xfrm>
            <a:off x="7127390" y="4833119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324E22E5-4271-4B28-A3EC-28AFF8487C02}"/>
                  </a:ext>
                </a:extLst>
              </p:cNvPr>
              <p:cNvSpPr txBox="1"/>
              <p:nvPr/>
            </p:nvSpPr>
            <p:spPr>
              <a:xfrm>
                <a:off x="1054146" y="2212341"/>
                <a:ext cx="5790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324E22E5-4271-4B28-A3EC-28AFF8487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46" y="2212341"/>
                <a:ext cx="57900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4E1AEF6-72B0-4A24-A900-F2D1E754085A}"/>
              </a:ext>
            </a:extLst>
          </p:cNvPr>
          <p:cNvGrpSpPr/>
          <p:nvPr/>
        </p:nvGrpSpPr>
        <p:grpSpPr>
          <a:xfrm>
            <a:off x="258612" y="4640684"/>
            <a:ext cx="1041218" cy="338554"/>
            <a:chOff x="219365" y="3071392"/>
            <a:chExt cx="1041218" cy="338554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0239282-E139-4B59-AB4D-34055A1C50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3194949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86E3126-33FC-4DA5-AF2B-7850EFBF0412}"/>
                </a:ext>
              </a:extLst>
            </p:cNvPr>
            <p:cNvSpPr txBox="1"/>
            <p:nvPr/>
          </p:nvSpPr>
          <p:spPr>
            <a:xfrm>
              <a:off x="402655" y="3071392"/>
              <a:ext cx="8579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Early 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E41B398-4110-45C3-8389-0A47E093EB75}"/>
              </a:ext>
            </a:extLst>
          </p:cNvPr>
          <p:cNvGrpSpPr/>
          <p:nvPr/>
        </p:nvGrpSpPr>
        <p:grpSpPr>
          <a:xfrm>
            <a:off x="2254280" y="4639302"/>
            <a:ext cx="1490058" cy="338554"/>
            <a:chOff x="219365" y="3529616"/>
            <a:chExt cx="1490058" cy="33855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D375B15-A316-4ED6-A01A-20B23A618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3653173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70F04658-927F-4E89-BF43-86EA57812C64}"/>
                </a:ext>
              </a:extLst>
            </p:cNvPr>
            <p:cNvSpPr txBox="1"/>
            <p:nvPr/>
          </p:nvSpPr>
          <p:spPr>
            <a:xfrm>
              <a:off x="402655" y="3529616"/>
              <a:ext cx="13067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Reference 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29BEC0B-5EC2-4E17-BE45-60CA46DC74E2}"/>
              </a:ext>
            </a:extLst>
          </p:cNvPr>
          <p:cNvGrpSpPr/>
          <p:nvPr/>
        </p:nvGrpSpPr>
        <p:grpSpPr>
          <a:xfrm>
            <a:off x="1325273" y="4634834"/>
            <a:ext cx="929007" cy="338554"/>
            <a:chOff x="219365" y="4064364"/>
            <a:chExt cx="929007" cy="338554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FB8BAA88-5AC0-4F30-B9CF-F7242FB9A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365" y="4187921"/>
              <a:ext cx="91440" cy="9144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0A8DCC6-5350-4904-9458-8690A38A021A}"/>
                </a:ext>
              </a:extLst>
            </p:cNvPr>
            <p:cNvSpPr txBox="1"/>
            <p:nvPr/>
          </p:nvSpPr>
          <p:spPr>
            <a:xfrm>
              <a:off x="402655" y="4064364"/>
              <a:ext cx="7457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latin typeface="Consolas" panose="020B0609020204030204" pitchFamily="49" charset="0"/>
                </a:rPr>
                <a:t>Late </a:t>
              </a:r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DF647D96-C294-4BC2-8D51-817DD43C1102}"/>
              </a:ext>
            </a:extLst>
          </p:cNvPr>
          <p:cNvSpPr txBox="1"/>
          <p:nvPr/>
        </p:nvSpPr>
        <p:spPr>
          <a:xfrm>
            <a:off x="5908889" y="2647963"/>
            <a:ext cx="119455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Realistic</a:t>
            </a:r>
            <a:endParaRPr lang="de-DE" sz="1600" dirty="0">
              <a:latin typeface="Consolas" panose="020B0609020204030204" pitchFamily="49" charset="0"/>
            </a:endParaRPr>
          </a:p>
          <a:p>
            <a:pPr algn="ctr"/>
            <a:r>
              <a:rPr lang="de-DE" sz="1600" dirty="0" err="1">
                <a:latin typeface="Consolas" panose="020B0609020204030204" pitchFamily="49" charset="0"/>
              </a:rPr>
              <a:t>sawtooth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1C6D19D-53D3-4568-A976-E22899FA8B2B}"/>
              </a:ext>
            </a:extLst>
          </p:cNvPr>
          <p:cNvSpPr txBox="1"/>
          <p:nvPr/>
        </p:nvSpPr>
        <p:spPr>
          <a:xfrm>
            <a:off x="6129242" y="4949413"/>
            <a:ext cx="6335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sine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8A62B38-2674-4F39-83C1-0554E1A9913B}"/>
              </a:ext>
            </a:extLst>
          </p:cNvPr>
          <p:cNvCxnSpPr>
            <a:cxnSpLocks/>
          </p:cNvCxnSpPr>
          <p:nvPr/>
        </p:nvCxnSpPr>
        <p:spPr>
          <a:xfrm>
            <a:off x="6154704" y="3630930"/>
            <a:ext cx="0" cy="1327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638AF16A-9BCD-4419-A09A-27E12CCFF56D}"/>
              </a:ext>
            </a:extLst>
          </p:cNvPr>
          <p:cNvCxnSpPr>
            <a:cxnSpLocks/>
          </p:cNvCxnSpPr>
          <p:nvPr/>
        </p:nvCxnSpPr>
        <p:spPr>
          <a:xfrm>
            <a:off x="6743700" y="4394685"/>
            <a:ext cx="0" cy="5637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F9CBD7FC-AA5E-42DB-8043-0B56B5E81F77}"/>
              </a:ext>
            </a:extLst>
          </p:cNvPr>
          <p:cNvCxnSpPr>
            <a:cxnSpLocks/>
          </p:cNvCxnSpPr>
          <p:nvPr/>
        </p:nvCxnSpPr>
        <p:spPr>
          <a:xfrm>
            <a:off x="5842284" y="2647963"/>
            <a:ext cx="0" cy="564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6494541B-64A9-4A8C-B76F-DEECCD6225A2}"/>
              </a:ext>
            </a:extLst>
          </p:cNvPr>
          <p:cNvCxnSpPr>
            <a:cxnSpLocks/>
          </p:cNvCxnSpPr>
          <p:nvPr/>
        </p:nvCxnSpPr>
        <p:spPr>
          <a:xfrm>
            <a:off x="7175015" y="2647963"/>
            <a:ext cx="0" cy="2201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63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CD81CFAC-48A5-4BAF-AD8B-EF6CBFF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78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3</a:t>
            </a:fld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34A900C-03E1-4789-BE65-5EC99A09A691}"/>
              </a:ext>
            </a:extLst>
          </p:cNvPr>
          <p:cNvSpPr/>
          <p:nvPr/>
        </p:nvSpPr>
        <p:spPr>
          <a:xfrm>
            <a:off x="-6000" y="0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Pulsed Positron beam for materials science</a:t>
            </a:r>
            <a:endParaRPr lang="en-DE" sz="28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E89512-9E65-4EA7-8300-B5A370A47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4"/>
          <a:stretch/>
        </p:blipFill>
        <p:spPr>
          <a:xfrm>
            <a:off x="114299" y="1105695"/>
            <a:ext cx="6743701" cy="52506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44643A6-7E44-4E0D-AAC1-7ABE24D544E1}"/>
              </a:ext>
            </a:extLst>
          </p:cNvPr>
          <p:cNvSpPr/>
          <p:nvPr/>
        </p:nvSpPr>
        <p:spPr>
          <a:xfrm>
            <a:off x="3733800" y="2762250"/>
            <a:ext cx="790575" cy="2286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PLEPS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6073B93-DDF8-4D6F-B74F-363682DBF635}"/>
              </a:ext>
            </a:extLst>
          </p:cNvPr>
          <p:cNvSpPr/>
          <p:nvPr/>
        </p:nvSpPr>
        <p:spPr>
          <a:xfrm>
            <a:off x="4876800" y="3848100"/>
            <a:ext cx="790575" cy="2286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SPM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F221B4-5B1B-4035-BA3E-CDA7B3BFF7EB}"/>
              </a:ext>
            </a:extLst>
          </p:cNvPr>
          <p:cNvSpPr/>
          <p:nvPr/>
        </p:nvSpPr>
        <p:spPr>
          <a:xfrm>
            <a:off x="2581275" y="4200525"/>
            <a:ext cx="790575" cy="228600"/>
          </a:xfrm>
          <a:prstGeom prst="rect">
            <a:avLst/>
          </a:prstGeom>
          <a:solidFill>
            <a:srgbClr val="00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CDBS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1842F51-1F4A-4EF9-88B2-ADD651E5DE42}"/>
              </a:ext>
            </a:extLst>
          </p:cNvPr>
          <p:cNvSpPr/>
          <p:nvPr/>
        </p:nvSpPr>
        <p:spPr>
          <a:xfrm>
            <a:off x="342900" y="4263345"/>
            <a:ext cx="790575" cy="228600"/>
          </a:xfrm>
          <a:prstGeom prst="rect">
            <a:avLst/>
          </a:prstGeom>
          <a:solidFill>
            <a:srgbClr val="00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PAES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DCFE513-C27C-4702-BF35-7A3AC382BA38}"/>
              </a:ext>
            </a:extLst>
          </p:cNvPr>
          <p:cNvSpPr/>
          <p:nvPr/>
        </p:nvSpPr>
        <p:spPr>
          <a:xfrm>
            <a:off x="5029199" y="2876550"/>
            <a:ext cx="790575" cy="228600"/>
          </a:xfrm>
          <a:prstGeom prst="rect">
            <a:avLst/>
          </a:prstGeom>
          <a:solidFill>
            <a:srgbClr val="00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OP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AEEAE50-BDCA-4F2D-8584-830207753ACF}"/>
              </a:ext>
            </a:extLst>
          </p:cNvPr>
          <p:cNvSpPr/>
          <p:nvPr/>
        </p:nvSpPr>
        <p:spPr>
          <a:xfrm>
            <a:off x="2286000" y="1749313"/>
            <a:ext cx="1047750" cy="228600"/>
          </a:xfrm>
          <a:prstGeom prst="rect">
            <a:avLst/>
          </a:prstGeom>
          <a:solidFill>
            <a:srgbClr val="00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NEPOMUC</a:t>
            </a:r>
            <a:endParaRPr lang="en-US" sz="1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290D241-D16E-4512-817E-41664E467BB5}"/>
                  </a:ext>
                </a:extLst>
              </p:cNvPr>
              <p:cNvSpPr txBox="1"/>
              <p:nvPr/>
            </p:nvSpPr>
            <p:spPr>
              <a:xfrm>
                <a:off x="6989706" y="934245"/>
                <a:ext cx="5087996" cy="559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sz="1600" dirty="0">
                    <a:latin typeface="Consolas" panose="020B0609020204030204" pitchFamily="49" charset="0"/>
                  </a:rPr>
                  <a:t>Pulsed Low Energy Positron System (PLEPS):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Semiconductors (</a:t>
                </a:r>
                <a:r>
                  <a:rPr lang="de-DE" sz="1600" dirty="0" err="1">
                    <a:latin typeface="Consolas" panose="020B0609020204030204" pitchFamily="49" charset="0"/>
                  </a:rPr>
                  <a:t>GaN</a:t>
                </a:r>
                <a:r>
                  <a:rPr lang="de-DE" sz="1600" dirty="0">
                    <a:latin typeface="Consolas" panose="020B0609020204030204" pitchFamily="49" charset="0"/>
                  </a:rPr>
                  <a:t>, MAPbI</a:t>
                </a:r>
                <a:r>
                  <a:rPr lang="de-DE" sz="1600" baseline="-25000" dirty="0">
                    <a:latin typeface="Consolas" panose="020B0609020204030204" pitchFamily="49" charset="0"/>
                  </a:rPr>
                  <a:t>3</a:t>
                </a:r>
                <a:r>
                  <a:rPr lang="de-DE" sz="1600" dirty="0">
                    <a:latin typeface="Consolas" panose="020B0609020204030204" pitchFamily="49" charset="0"/>
                  </a:rPr>
                  <a:t>,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diamond</a:t>
                </a:r>
                <a:r>
                  <a:rPr lang="de-DE" sz="1600" dirty="0">
                    <a:latin typeface="Consolas" panose="020B0609020204030204" pitchFamily="49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latin typeface="Consolas" panose="020B0609020204030204" pitchFamily="49" charset="0"/>
                  </a:rPr>
                  <a:t>Metals</a:t>
                </a:r>
                <a:r>
                  <a:rPr lang="de-DE" sz="1600" dirty="0">
                    <a:latin typeface="Consolas" panose="020B0609020204030204" pitchFamily="49" charset="0"/>
                  </a:rPr>
                  <a:t> (W, Steel,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Nb</a:t>
                </a:r>
                <a:r>
                  <a:rPr lang="de-DE" sz="1600" dirty="0">
                    <a:latin typeface="Consolas" panose="020B0609020204030204" pitchFamily="49" charset="0"/>
                  </a:rPr>
                  <a:t>,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AlCuMg</a:t>
                </a:r>
                <a:r>
                  <a:rPr lang="de-DE" sz="1600" dirty="0">
                    <a:latin typeface="Consolas" panose="020B0609020204030204" pitchFamily="49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High-k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dielectrica</a:t>
                </a:r>
                <a:r>
                  <a:rPr lang="de-DE" sz="1600" dirty="0">
                    <a:latin typeface="Consolas" panose="020B0609020204030204" pitchFamily="49" charset="0"/>
                  </a:rPr>
                  <a:t> (HfO</a:t>
                </a:r>
                <a:r>
                  <a:rPr lang="de-DE" sz="1600" baseline="-25000" dirty="0">
                    <a:latin typeface="Consolas" panose="020B0609020204030204" pitchFamily="49" charset="0"/>
                  </a:rPr>
                  <a:t>2</a:t>
                </a:r>
                <a:r>
                  <a:rPr lang="de-DE" sz="1600" dirty="0">
                    <a:latin typeface="Consolas" panose="020B0609020204030204" pitchFamily="49" charset="0"/>
                  </a:rPr>
                  <a:t>, Ga</a:t>
                </a:r>
                <a:r>
                  <a:rPr lang="de-DE" sz="1600" baseline="-25000" dirty="0">
                    <a:latin typeface="Consolas" panose="020B0609020204030204" pitchFamily="49" charset="0"/>
                  </a:rPr>
                  <a:t>2</a:t>
                </a:r>
                <a:r>
                  <a:rPr lang="de-DE" sz="1600" dirty="0">
                    <a:latin typeface="Consolas" panose="020B0609020204030204" pitchFamily="49" charset="0"/>
                  </a:rPr>
                  <a:t>0</a:t>
                </a:r>
                <a:r>
                  <a:rPr lang="de-DE" sz="1600" baseline="-25000" dirty="0">
                    <a:latin typeface="Consolas" panose="020B0609020204030204" pitchFamily="49" charset="0"/>
                  </a:rPr>
                  <a:t>3</a:t>
                </a:r>
                <a:r>
                  <a:rPr lang="de-DE" sz="1600" dirty="0">
                    <a:latin typeface="Consolas" panose="020B0609020204030204" pitchFamily="49" charset="0"/>
                  </a:rPr>
                  <a:t>, SiO</a:t>
                </a:r>
                <a:r>
                  <a:rPr lang="de-DE" sz="1600" baseline="-25000" dirty="0">
                    <a:latin typeface="Consolas" panose="020B0609020204030204" pitchFamily="49" charset="0"/>
                  </a:rPr>
                  <a:t>2</a:t>
                </a:r>
                <a:r>
                  <a:rPr lang="de-DE" sz="1600" dirty="0">
                    <a:latin typeface="Consolas" panose="020B0609020204030204" pitchFamily="49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Polymers (MOFs,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membranes</a:t>
                </a:r>
                <a:r>
                  <a:rPr lang="de-DE" sz="1600" dirty="0">
                    <a:latin typeface="Consolas" panose="020B0609020204030204" pitchFamily="49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latin typeface="Consolas" panose="020B0609020204030204" pitchFamily="49" charset="0"/>
                  </a:rPr>
                  <a:t>Thin</a:t>
                </a:r>
                <a:r>
                  <a:rPr lang="de-DE" sz="1600" dirty="0">
                    <a:latin typeface="Consolas" panose="020B0609020204030204" pitchFamily="49" charset="0"/>
                  </a:rPr>
                  <a:t>-films and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Thin-layered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systems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57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publications</a:t>
                </a:r>
                <a:r>
                  <a:rPr lang="de-DE" sz="1600" dirty="0">
                    <a:latin typeface="Consolas" panose="020B0609020204030204" pitchFamily="49" charset="0"/>
                  </a:rPr>
                  <a:t> (2015-2022)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>
                    <a:latin typeface="Consolas" panose="020B0609020204030204" pitchFamily="49" charset="0"/>
                  </a:rPr>
                  <a:t>2-4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beamtimes</a:t>
                </a:r>
                <a:r>
                  <a:rPr lang="de-DE" sz="1600" dirty="0">
                    <a:latin typeface="Consolas" panose="020B0609020204030204" pitchFamily="49" charset="0"/>
                  </a:rPr>
                  <a:t> per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year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600" dirty="0" err="1">
                    <a:latin typeface="Consolas" panose="020B0609020204030204" pitchFamily="49" charset="0"/>
                  </a:rPr>
                  <a:t>seperate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system</a:t>
                </a:r>
                <a:r>
                  <a:rPr lang="de-DE" sz="1600" dirty="0">
                    <a:latin typeface="Consolas" panose="020B0609020204030204" pitchFamily="49" charset="0"/>
                  </a:rPr>
                  <a:t>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latin typeface="Consolas" panose="020B0609020204030204" pitchFamily="49" charset="0"/>
                  </a:rPr>
                  <a:t>test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beamline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components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600" dirty="0" err="1">
                    <a:latin typeface="Consolas" panose="020B0609020204030204" pitchFamily="49" charset="0"/>
                  </a:rPr>
                  <a:t>preliminary</a:t>
                </a:r>
                <a:r>
                  <a:rPr lang="de-DE" sz="1600" dirty="0">
                    <a:latin typeface="Consolas" panose="020B0609020204030204" pitchFamily="49" charset="0"/>
                  </a:rPr>
                  <a:t>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characterization</a:t>
                </a:r>
                <a:endParaRPr lang="de-DE" sz="1600" dirty="0">
                  <a:latin typeface="Consolas" panose="020B0609020204030204" pitchFamily="49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de-DE" sz="1600" dirty="0">
                  <a:latin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de-DE" sz="1600" dirty="0">
                    <a:latin typeface="Consolas" panose="020B0609020204030204" pitchFamily="49" charset="0"/>
                  </a:rPr>
                  <a:t>Scanning Positron </a:t>
                </a:r>
                <a:r>
                  <a:rPr lang="de-DE" sz="1600" dirty="0" err="1">
                    <a:latin typeface="Consolas" panose="020B0609020204030204" pitchFamily="49" charset="0"/>
                  </a:rPr>
                  <a:t>Microscope</a:t>
                </a:r>
                <a:r>
                  <a:rPr lang="de-DE" sz="1600" dirty="0">
                    <a:latin typeface="Consolas" panose="020B0609020204030204" pitchFamily="49" charset="0"/>
                  </a:rPr>
                  <a:t> (SPM):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onsolas" panose="020B0609020204030204" pitchFamily="49" charset="0"/>
                  </a:rPr>
                  <a:t>Talk by J. </a:t>
                </a:r>
                <a:r>
                  <a:rPr lang="en-US" sz="1600" dirty="0" err="1">
                    <a:latin typeface="Consolas" panose="020B0609020204030204" pitchFamily="49" charset="0"/>
                  </a:rPr>
                  <a:t>Mitteneder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290D241-D16E-4512-817E-41664E467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706" y="934245"/>
                <a:ext cx="5087996" cy="5592749"/>
              </a:xfrm>
              <a:prstGeom prst="rect">
                <a:avLst/>
              </a:prstGeom>
              <a:blipFill>
                <a:blip r:embed="rId3"/>
                <a:stretch>
                  <a:fillRect l="-719" b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>
            <a:extLst>
              <a:ext uri="{FF2B5EF4-FFF2-40B4-BE49-F238E27FC236}">
                <a16:creationId xmlns:a16="http://schemas.microsoft.com/office/drawing/2014/main" id="{5BD1B4D4-040D-4808-B0D5-70BE3D18C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2387" y="5180921"/>
            <a:ext cx="1397012" cy="1404000"/>
          </a:xfrm>
          <a:prstGeom prst="rect">
            <a:avLst/>
          </a:prstGeom>
          <a:ln w="0">
            <a:noFill/>
          </a:ln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D26C90D-29D0-4A15-9997-B48D43695EAD}"/>
              </a:ext>
            </a:extLst>
          </p:cNvPr>
          <p:cNvGrpSpPr>
            <a:grpSpLocks noChangeAspect="1"/>
          </p:cNvGrpSpPr>
          <p:nvPr/>
        </p:nvGrpSpPr>
        <p:grpSpPr>
          <a:xfrm>
            <a:off x="2255787" y="5733255"/>
            <a:ext cx="4664125" cy="809083"/>
            <a:chOff x="10713163" y="5573898"/>
            <a:chExt cx="8961120" cy="1554480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E4FB055-1F0E-4B70-8F1C-B2895C096780}"/>
                </a:ext>
              </a:extLst>
            </p:cNvPr>
            <p:cNvSpPr/>
            <p:nvPr/>
          </p:nvSpPr>
          <p:spPr bwMode="auto">
            <a:xfrm>
              <a:off x="10713163" y="5573898"/>
              <a:ext cx="8961120" cy="15544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1751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1470989B-D861-49EE-BFFC-467B994DF752}"/>
                </a:ext>
              </a:extLst>
            </p:cNvPr>
            <p:cNvGrpSpPr/>
            <p:nvPr/>
          </p:nvGrpSpPr>
          <p:grpSpPr>
            <a:xfrm>
              <a:off x="10924736" y="5711058"/>
              <a:ext cx="8585512" cy="1280160"/>
              <a:chOff x="10836245" y="5665338"/>
              <a:chExt cx="8585512" cy="1280160"/>
            </a:xfrm>
          </p:grpSpPr>
          <p:pic>
            <p:nvPicPr>
              <p:cNvPr id="22" name="Picture 2" descr="uni_bwm">
                <a:extLst>
                  <a:ext uri="{FF2B5EF4-FFF2-40B4-BE49-F238E27FC236}">
                    <a16:creationId xmlns:a16="http://schemas.microsoft.com/office/drawing/2014/main" id="{74EA65C9-1755-493E-9E56-688A98F33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836245" y="5665338"/>
                <a:ext cx="6722289" cy="1280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76DD2018-E6B3-4659-A183-EA397B05E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41597" y="5665338"/>
                <a:ext cx="1280160" cy="1280160"/>
              </a:xfrm>
              <a:prstGeom prst="rect">
                <a:avLst/>
              </a:prstGeom>
            </p:spPr>
          </p:pic>
        </p:grp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EB3AAF59-AB53-4F8B-903F-DB4D85077AC8}"/>
              </a:ext>
            </a:extLst>
          </p:cNvPr>
          <p:cNvSpPr/>
          <p:nvPr/>
        </p:nvSpPr>
        <p:spPr>
          <a:xfrm>
            <a:off x="355606" y="6562046"/>
            <a:ext cx="790575" cy="228600"/>
          </a:xfrm>
          <a:prstGeom prst="rect">
            <a:avLst/>
          </a:prstGeom>
          <a:solidFill>
            <a:srgbClr val="006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MLZ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29DCBD-4DC6-471D-BCF0-9D5DFB5EC114}"/>
              </a:ext>
            </a:extLst>
          </p:cNvPr>
          <p:cNvSpPr/>
          <p:nvPr/>
        </p:nvSpPr>
        <p:spPr>
          <a:xfrm>
            <a:off x="4130915" y="6539821"/>
            <a:ext cx="913868" cy="25082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UniBwM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8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CD81CFAC-48A5-4BAF-AD8B-EF6CBFF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78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4</a:t>
            </a:fld>
            <a:endParaRPr lang="en-DE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FBB51D1-8A00-4186-B441-DE281E6B837E}"/>
              </a:ext>
            </a:extLst>
          </p:cNvPr>
          <p:cNvGrpSpPr>
            <a:grpSpLocks noChangeAspect="1"/>
          </p:cNvGrpSpPr>
          <p:nvPr/>
        </p:nvGrpSpPr>
        <p:grpSpPr>
          <a:xfrm>
            <a:off x="3173710" y="169921"/>
            <a:ext cx="5844578" cy="914400"/>
            <a:chOff x="3162560" y="4606657"/>
            <a:chExt cx="7129152" cy="111537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971AC66-2992-4489-BCBA-4BECEFDBA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2560" y="4606657"/>
              <a:ext cx="5917882" cy="111537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ABC4B79-A77C-409E-A721-88888397D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530" y="4624142"/>
              <a:ext cx="1086182" cy="1080404"/>
            </a:xfrm>
            <a:prstGeom prst="rect">
              <a:avLst/>
            </a:prstGeom>
          </p:spPr>
        </p:pic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193905C6-B1D7-4B87-878D-04E86E3CA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1" y="1336744"/>
            <a:ext cx="6110852" cy="47211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D98EA81-FD1B-4646-97CA-DE769FDE7605}"/>
              </a:ext>
            </a:extLst>
          </p:cNvPr>
          <p:cNvSpPr txBox="1"/>
          <p:nvPr/>
        </p:nvSpPr>
        <p:spPr>
          <a:xfrm>
            <a:off x="881277" y="1751725"/>
            <a:ext cx="3512500" cy="333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Positron Group at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UniBwM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latin typeface="Consolas" panose="020B0609020204030204" pitchFamily="49" charset="0"/>
              </a:rPr>
              <a:t>Concepts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of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pulsed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dirty="0" err="1">
                <a:latin typeface="Consolas" panose="020B0609020204030204" pitchFamily="49" charset="0"/>
              </a:rPr>
              <a:t>beams</a:t>
            </a:r>
            <a:endParaRPr lang="de-DE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Source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section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Bend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&amp; E-filter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Pusling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section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118560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54B3CC0-5C5E-489D-B613-5DA38D8E08BE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1028700" y="3563516"/>
            <a:ext cx="916186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Basic setup of a pulsed low energy positron system</a:t>
            </a:r>
            <a:endParaRPr lang="en-DE" sz="2800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5</a:t>
            </a:fld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D08CF70-7ADF-4893-BF05-C5344A8D3753}"/>
              </a:ext>
            </a:extLst>
          </p:cNvPr>
          <p:cNvSpPr/>
          <p:nvPr/>
        </p:nvSpPr>
        <p:spPr>
          <a:xfrm>
            <a:off x="116114" y="3197756"/>
            <a:ext cx="1242423" cy="7315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+</a:t>
            </a:r>
            <a:r>
              <a:rPr lang="de-DE" sz="1600" dirty="0">
                <a:solidFill>
                  <a:schemeClr val="tx1"/>
                </a:solidFill>
                <a:latin typeface="Consolas" panose="020B0609020204030204" pitchFamily="49" charset="0"/>
              </a:rPr>
              <a:t> source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85F27159-9552-4D0E-B95F-DD9E037E1697}"/>
              </a:ext>
            </a:extLst>
          </p:cNvPr>
          <p:cNvSpPr/>
          <p:nvPr/>
        </p:nvSpPr>
        <p:spPr>
          <a:xfrm>
            <a:off x="1925966" y="3197756"/>
            <a:ext cx="1371600" cy="7315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prebuncher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B06530BD-41BD-47E1-8E38-8FECE6B5BE6D}"/>
              </a:ext>
            </a:extLst>
          </p:cNvPr>
          <p:cNvSpPr/>
          <p:nvPr/>
        </p:nvSpPr>
        <p:spPr>
          <a:xfrm>
            <a:off x="3407796" y="3197756"/>
            <a:ext cx="1371600" cy="7315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chopper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7EFC5B0A-12D8-46D7-BE35-F890553281AA}"/>
              </a:ext>
            </a:extLst>
          </p:cNvPr>
          <p:cNvSpPr/>
          <p:nvPr/>
        </p:nvSpPr>
        <p:spPr>
          <a:xfrm>
            <a:off x="4889627" y="3197756"/>
            <a:ext cx="1371600" cy="7315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buncher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DB3051B0-CDE6-4841-8334-86ACE697487B}"/>
              </a:ext>
            </a:extLst>
          </p:cNvPr>
          <p:cNvSpPr/>
          <p:nvPr/>
        </p:nvSpPr>
        <p:spPr>
          <a:xfrm>
            <a:off x="6354675" y="3197756"/>
            <a:ext cx="1515843" cy="7315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drift</a:t>
            </a:r>
            <a:r>
              <a:rPr lang="de-DE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tube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833D87DD-391E-4343-8CC4-5F3BE3255D1E}"/>
              </a:ext>
            </a:extLst>
          </p:cNvPr>
          <p:cNvSpPr/>
          <p:nvPr/>
        </p:nvSpPr>
        <p:spPr>
          <a:xfrm>
            <a:off x="7921330" y="3197756"/>
            <a:ext cx="1625599" cy="7315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accelerator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F968698-CC1B-4835-BEF8-3219BA02FE62}"/>
              </a:ext>
            </a:extLst>
          </p:cNvPr>
          <p:cNvSpPr/>
          <p:nvPr/>
        </p:nvSpPr>
        <p:spPr>
          <a:xfrm>
            <a:off x="10190560" y="3197756"/>
            <a:ext cx="200144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onsolas" panose="020B0609020204030204" pitchFamily="49" charset="0"/>
              </a:rPr>
              <a:t>Target </a:t>
            </a:r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station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5" name="Geschweifte Klammer links 74">
            <a:extLst>
              <a:ext uri="{FF2B5EF4-FFF2-40B4-BE49-F238E27FC236}">
                <a16:creationId xmlns:a16="http://schemas.microsoft.com/office/drawing/2014/main" id="{6CA3BBB7-BA3E-40BB-B54F-310F101EE1CC}"/>
              </a:ext>
            </a:extLst>
          </p:cNvPr>
          <p:cNvSpPr/>
          <p:nvPr/>
        </p:nvSpPr>
        <p:spPr>
          <a:xfrm rot="16200000">
            <a:off x="3966430" y="1933144"/>
            <a:ext cx="168074" cy="438912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eschweifte Klammer links 75">
            <a:extLst>
              <a:ext uri="{FF2B5EF4-FFF2-40B4-BE49-F238E27FC236}">
                <a16:creationId xmlns:a16="http://schemas.microsoft.com/office/drawing/2014/main" id="{1BC8FEAF-4973-4DFC-A6C2-FF29075ED5DC}"/>
              </a:ext>
            </a:extLst>
          </p:cNvPr>
          <p:cNvSpPr/>
          <p:nvPr/>
        </p:nvSpPr>
        <p:spPr>
          <a:xfrm rot="16200000">
            <a:off x="7867324" y="2527504"/>
            <a:ext cx="168074" cy="3200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DBB8C2C9-D67A-4B02-86CB-6E89D7267610}"/>
              </a:ext>
            </a:extLst>
          </p:cNvPr>
          <p:cNvSpPr txBox="1"/>
          <p:nvPr/>
        </p:nvSpPr>
        <p:spPr>
          <a:xfrm>
            <a:off x="1887866" y="4664064"/>
            <a:ext cx="4335261" cy="177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onsolas" panose="020B0609020204030204" pitchFamily="49" charset="0"/>
              </a:rPr>
              <a:t>pulsing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section</a:t>
            </a:r>
            <a:r>
              <a:rPr lang="de-DE" sz="1600" dirty="0">
                <a:latin typeface="Consolas" panose="020B0609020204030204" pitchFamily="49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Applies</a:t>
            </a:r>
            <a:r>
              <a:rPr lang="de-DE" sz="1600" dirty="0">
                <a:latin typeface="Consolas" panose="020B0609020204030204" pitchFamily="49" charset="0"/>
              </a:rPr>
              <a:t> time </a:t>
            </a:r>
            <a:r>
              <a:rPr lang="de-DE" sz="1600" dirty="0" err="1">
                <a:latin typeface="Consolas" panose="020B0609020204030204" pitchFamily="49" charset="0"/>
              </a:rPr>
              <a:t>structure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Accumulates</a:t>
            </a:r>
            <a:r>
              <a:rPr lang="de-DE" sz="1600" dirty="0">
                <a:latin typeface="Consolas" panose="020B0609020204030204" pitchFamily="49" charset="0"/>
              </a:rPr>
              <a:t> 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Reduces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background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Most </a:t>
            </a:r>
            <a:r>
              <a:rPr lang="de-DE" sz="1600" dirty="0" err="1">
                <a:latin typeface="Consolas" panose="020B0609020204030204" pitchFamily="49" charset="0"/>
              </a:rPr>
              <a:t>important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for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data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quality</a:t>
            </a:r>
            <a:endParaRPr lang="de-DE" sz="1600" dirty="0">
              <a:latin typeface="Consolas" panose="020B0609020204030204" pitchFamily="49" charset="0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D5441DF0-22E7-44D0-A4FE-4D73048602F0}"/>
              </a:ext>
            </a:extLst>
          </p:cNvPr>
          <p:cNvSpPr txBox="1"/>
          <p:nvPr/>
        </p:nvSpPr>
        <p:spPr>
          <a:xfrm>
            <a:off x="7042489" y="4837739"/>
            <a:ext cx="3383280" cy="103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onsolas" panose="020B0609020204030204" pitchFamily="49" charset="0"/>
              </a:rPr>
              <a:t>accelerator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section</a:t>
            </a:r>
            <a:r>
              <a:rPr lang="de-DE" sz="1600" dirty="0">
                <a:latin typeface="Consolas" panose="020B0609020204030204" pitchFamily="49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Adjusts 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  <a:r>
              <a:rPr lang="de-DE" sz="1600" dirty="0">
                <a:latin typeface="Consolas" panose="020B0609020204030204" pitchFamily="49" charset="0"/>
              </a:rPr>
              <a:t> transit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Sets implantation energy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B9F1531-40F2-4D00-95FC-6750F850378D}"/>
              </a:ext>
            </a:extLst>
          </p:cNvPr>
          <p:cNvSpPr txBox="1"/>
          <p:nvPr/>
        </p:nvSpPr>
        <p:spPr>
          <a:xfrm>
            <a:off x="535214" y="1212959"/>
            <a:ext cx="2278193" cy="177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Source </a:t>
            </a:r>
            <a:r>
              <a:rPr lang="de-DE" sz="1600" dirty="0" err="1">
                <a:latin typeface="Consolas" panose="020B0609020204030204" pitchFamily="49" charset="0"/>
              </a:rPr>
              <a:t>section</a:t>
            </a:r>
            <a:r>
              <a:rPr lang="de-DE" sz="1600" dirty="0">
                <a:latin typeface="Consolas" panose="020B0609020204030204" pitchFamily="49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aseline="30000" dirty="0">
                <a:latin typeface="Consolas" panose="020B0609020204030204" pitchFamily="49" charset="0"/>
              </a:rPr>
              <a:t>22</a:t>
            </a:r>
            <a:r>
              <a:rPr lang="de-DE" sz="1600" dirty="0">
                <a:latin typeface="Consolas" panose="020B0609020204030204" pitchFamily="49" charset="0"/>
              </a:rPr>
              <a:t>Na-based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Reactor-based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LINAC-based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Moderator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48FDAA16-BB7F-4470-A41E-5902F5805DD8}"/>
              </a:ext>
            </a:extLst>
          </p:cNvPr>
          <p:cNvSpPr txBox="1"/>
          <p:nvPr/>
        </p:nvSpPr>
        <p:spPr>
          <a:xfrm>
            <a:off x="8734129" y="1139112"/>
            <a:ext cx="3635787" cy="177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Target </a:t>
            </a:r>
            <a:r>
              <a:rPr lang="de-DE" sz="1600" dirty="0" err="1">
                <a:latin typeface="Consolas" panose="020B0609020204030204" pitchFamily="49" charset="0"/>
              </a:rPr>
              <a:t>station</a:t>
            </a:r>
            <a:r>
              <a:rPr lang="de-DE" sz="1600" dirty="0">
                <a:latin typeface="Consolas" panose="020B0609020204030204" pitchFamily="49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Control sample </a:t>
            </a:r>
            <a:r>
              <a:rPr lang="de-DE" sz="1600" dirty="0" err="1">
                <a:latin typeface="Consolas" panose="020B0609020204030204" pitchFamily="49" charset="0"/>
              </a:rPr>
              <a:t>environment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Detect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annihilation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radiation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Handles </a:t>
            </a:r>
            <a:r>
              <a:rPr lang="de-DE" sz="1600" dirty="0" err="1">
                <a:latin typeface="Consolas" panose="020B0609020204030204" pitchFamily="49" charset="0"/>
              </a:rPr>
              <a:t>backscattered</a:t>
            </a:r>
            <a:r>
              <a:rPr lang="de-DE" sz="1600" dirty="0">
                <a:latin typeface="Consolas" panose="020B0609020204030204" pitchFamily="49" charset="0"/>
              </a:rPr>
              <a:t> 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  <a:endParaRPr lang="en-US" sz="1600" baseline="30000" dirty="0">
              <a:latin typeface="Consolas" panose="020B0609020204030204" pitchFamily="49" charset="0"/>
            </a:endParaRP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30B5121D-B31B-4111-B405-DB8B8FEFCAF9}"/>
              </a:ext>
            </a:extLst>
          </p:cNvPr>
          <p:cNvSpPr txBox="1"/>
          <p:nvPr/>
        </p:nvSpPr>
        <p:spPr>
          <a:xfrm>
            <a:off x="3776742" y="876754"/>
            <a:ext cx="4638516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err="1">
                <a:latin typeface="Consolas" panose="020B0609020204030204" pitchFamily="49" charset="0"/>
              </a:rPr>
              <a:t>Why</a:t>
            </a:r>
            <a:r>
              <a:rPr lang="de-DE" sz="1600" b="1" dirty="0">
                <a:latin typeface="Consolas" panose="020B0609020204030204" pitchFamily="49" charset="0"/>
              </a:rPr>
              <a:t> pulse </a:t>
            </a:r>
            <a:r>
              <a:rPr lang="de-DE" sz="1600" b="1" dirty="0" err="1">
                <a:latin typeface="Consolas" panose="020B0609020204030204" pitchFamily="49" charset="0"/>
              </a:rPr>
              <a:t>the</a:t>
            </a:r>
            <a:r>
              <a:rPr lang="de-DE" sz="1600" b="1" dirty="0">
                <a:latin typeface="Consolas" panose="020B0609020204030204" pitchFamily="49" charset="0"/>
              </a:rPr>
              <a:t> beam?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>
                <a:latin typeface="Consolas" panose="020B0609020204030204" pitchFamily="49" charset="0"/>
              </a:rPr>
              <a:t>Needed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for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positron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lifetimes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measurements</a:t>
            </a:r>
            <a:endParaRPr lang="de-DE" sz="160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0" dirty="0" err="1">
                <a:latin typeface="Consolas" panose="020B0609020204030204" pitchFamily="49" charset="0"/>
              </a:rPr>
              <a:t>Pulsing</a:t>
            </a:r>
            <a:r>
              <a:rPr lang="de-DE" sz="1600" b="0" dirty="0">
                <a:latin typeface="Consolas" panose="020B0609020204030204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</a:rPr>
              <a:t>frequency</a:t>
            </a:r>
            <a:r>
              <a:rPr lang="de-DE" sz="1600" b="0" dirty="0">
                <a:latin typeface="Consolas" panose="020B0609020204030204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</a:rPr>
              <a:t>determines</a:t>
            </a:r>
            <a:r>
              <a:rPr lang="de-DE" sz="1600" b="0" dirty="0">
                <a:latin typeface="Consolas" panose="020B0609020204030204" pitchFamily="49" charset="0"/>
              </a:rPr>
              <a:t> time </a:t>
            </a:r>
            <a:r>
              <a:rPr lang="de-DE" sz="1600" b="0" dirty="0" err="1">
                <a:latin typeface="Consolas" panose="020B0609020204030204" pitchFamily="49" charset="0"/>
              </a:rPr>
              <a:t>window</a:t>
            </a:r>
            <a:r>
              <a:rPr lang="de-DE" sz="1600" b="0" dirty="0">
                <a:latin typeface="Consolas" panose="020B0609020204030204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</a:rPr>
              <a:t>of</a:t>
            </a:r>
            <a:r>
              <a:rPr lang="de-DE" sz="1600" b="0" dirty="0">
                <a:latin typeface="Consolas" panose="020B0609020204030204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</a:rPr>
              <a:t>measurement</a:t>
            </a:r>
            <a:endParaRPr lang="de-DE" sz="1600" b="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Consolas" panose="020B0609020204030204" pitchFamily="49" charset="0"/>
              </a:rPr>
              <a:t>Efficiency </a:t>
            </a:r>
            <a:r>
              <a:rPr lang="de-DE" sz="1600" dirty="0" err="1">
                <a:latin typeface="Consolas" panose="020B0609020204030204" pitchFamily="49" charset="0"/>
              </a:rPr>
              <a:t>of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pulsing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is</a:t>
            </a:r>
            <a:r>
              <a:rPr lang="de-DE" sz="1600" dirty="0">
                <a:latin typeface="Consolas" panose="020B0609020204030204" pitchFamily="49" charset="0"/>
              </a:rPr>
              <a:t> essential </a:t>
            </a:r>
            <a:r>
              <a:rPr lang="de-DE" sz="1600" dirty="0" err="1">
                <a:latin typeface="Consolas" panose="020B0609020204030204" pitchFamily="49" charset="0"/>
              </a:rPr>
              <a:t>for</a:t>
            </a:r>
            <a:r>
              <a:rPr lang="de-DE" sz="1600" dirty="0">
                <a:latin typeface="Consolas" panose="020B0609020204030204" pitchFamily="49" charset="0"/>
              </a:rPr>
              <a:t> time </a:t>
            </a:r>
            <a:r>
              <a:rPr lang="de-DE" sz="1600" dirty="0" err="1">
                <a:latin typeface="Consolas" panose="020B0609020204030204" pitchFamily="49" charset="0"/>
              </a:rPr>
              <a:t>resolution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1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rafik 121">
            <a:extLst>
              <a:ext uri="{FF2B5EF4-FFF2-40B4-BE49-F238E27FC236}">
                <a16:creationId xmlns:a16="http://schemas.microsoft.com/office/drawing/2014/main" id="{D3181E0E-F69E-48DC-8D01-633132D4F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4" y="2733292"/>
            <a:ext cx="11944776" cy="1658752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0DD9B1C-5F84-43D7-8D77-5C2227A1A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4"/>
          <a:stretch/>
        </p:blipFill>
        <p:spPr>
          <a:xfrm>
            <a:off x="10630306" y="4685808"/>
            <a:ext cx="1502948" cy="159924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Working principle of the new setup</a:t>
            </a:r>
            <a:endParaRPr lang="en-DE" sz="2800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6</a:t>
            </a:fld>
            <a:endParaRPr lang="en-DE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8BD3CB73-C34C-485B-A522-FD5C5A2A2ED4}"/>
                  </a:ext>
                </a:extLst>
              </p:cNvPr>
              <p:cNvSpPr txBox="1"/>
              <p:nvPr/>
            </p:nvSpPr>
            <p:spPr>
              <a:xfrm>
                <a:off x="-85697" y="2951148"/>
                <a:ext cx="59035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8BD3CB73-C34C-485B-A522-FD5C5A2A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697" y="2951148"/>
                <a:ext cx="59035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feld 80">
            <a:extLst>
              <a:ext uri="{FF2B5EF4-FFF2-40B4-BE49-F238E27FC236}">
                <a16:creationId xmlns:a16="http://schemas.microsoft.com/office/drawing/2014/main" id="{F4A0E8FF-F021-4440-BFA8-AFEB594B1C54}"/>
              </a:ext>
            </a:extLst>
          </p:cNvPr>
          <p:cNvSpPr txBox="1"/>
          <p:nvPr/>
        </p:nvSpPr>
        <p:spPr>
          <a:xfrm>
            <a:off x="1348985" y="3145670"/>
            <a:ext cx="85792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-17.3V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01E3A21C-D765-4918-B391-319E068D3F7D}"/>
              </a:ext>
            </a:extLst>
          </p:cNvPr>
          <p:cNvSpPr txBox="1"/>
          <p:nvPr/>
        </p:nvSpPr>
        <p:spPr>
          <a:xfrm>
            <a:off x="3872573" y="3145670"/>
            <a:ext cx="63350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-1kV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371004F1-9089-42C9-B667-3730CB632FE5}"/>
              </a:ext>
            </a:extLst>
          </p:cNvPr>
          <p:cNvSpPr txBox="1"/>
          <p:nvPr/>
        </p:nvSpPr>
        <p:spPr>
          <a:xfrm>
            <a:off x="5529870" y="3145670"/>
            <a:ext cx="63350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-1kV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CA6F59A2-2ED1-431E-818D-8BD2EA71E321}"/>
              </a:ext>
            </a:extLst>
          </p:cNvPr>
          <p:cNvSpPr txBox="1"/>
          <p:nvPr/>
        </p:nvSpPr>
        <p:spPr>
          <a:xfrm>
            <a:off x="6700902" y="3145670"/>
            <a:ext cx="15311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-1.5 </a:t>
            </a:r>
            <a:r>
              <a:rPr lang="de-DE" sz="1600" dirty="0" err="1">
                <a:latin typeface="Consolas" panose="020B0609020204030204" pitchFamily="49" charset="0"/>
              </a:rPr>
              <a:t>to</a:t>
            </a:r>
            <a:r>
              <a:rPr lang="de-DE" sz="1600" dirty="0">
                <a:latin typeface="Consolas" panose="020B0609020204030204" pitchFamily="49" charset="0"/>
              </a:rPr>
              <a:t> -3kV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4B4C2ED1-CC0C-48F1-93DD-6E7ECE1CE92C}"/>
              </a:ext>
            </a:extLst>
          </p:cNvPr>
          <p:cNvSpPr txBox="1"/>
          <p:nvPr/>
        </p:nvSpPr>
        <p:spPr>
          <a:xfrm>
            <a:off x="8434879" y="3145670"/>
            <a:ext cx="16433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-1.5 </a:t>
            </a:r>
            <a:r>
              <a:rPr lang="de-DE" sz="1600" dirty="0" err="1">
                <a:latin typeface="Consolas" panose="020B0609020204030204" pitchFamily="49" charset="0"/>
              </a:rPr>
              <a:t>to</a:t>
            </a:r>
            <a:r>
              <a:rPr lang="de-DE" sz="1600" dirty="0">
                <a:latin typeface="Consolas" panose="020B0609020204030204" pitchFamily="49" charset="0"/>
              </a:rPr>
              <a:t> -25kV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00B3C0FE-4C22-41B8-9252-1A3D69C1119E}"/>
              </a:ext>
            </a:extLst>
          </p:cNvPr>
          <p:cNvSpPr txBox="1"/>
          <p:nvPr/>
        </p:nvSpPr>
        <p:spPr>
          <a:xfrm>
            <a:off x="10358295" y="3145670"/>
            <a:ext cx="16433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-0.5 </a:t>
            </a:r>
            <a:r>
              <a:rPr lang="de-DE" sz="1600" dirty="0" err="1">
                <a:latin typeface="Consolas" panose="020B0609020204030204" pitchFamily="49" charset="0"/>
              </a:rPr>
              <a:t>to</a:t>
            </a:r>
            <a:r>
              <a:rPr lang="de-DE" sz="1600" dirty="0">
                <a:latin typeface="Consolas" panose="020B0609020204030204" pitchFamily="49" charset="0"/>
              </a:rPr>
              <a:t> -25kV</a:t>
            </a:r>
            <a:endParaRPr lang="en-US" sz="1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3B8AB52F-AB5B-45D9-A69F-3AF57A62AD6F}"/>
                  </a:ext>
                </a:extLst>
              </p:cNvPr>
              <p:cNvSpPr txBox="1"/>
              <p:nvPr/>
            </p:nvSpPr>
            <p:spPr>
              <a:xfrm>
                <a:off x="10968860" y="5582164"/>
                <a:ext cx="10416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de-DE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3B8AB52F-AB5B-45D9-A69F-3AF57A62A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860" y="5582164"/>
                <a:ext cx="1041695" cy="338554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1CF23988-4875-44AA-9E26-62A5F27F8037}"/>
              </a:ext>
            </a:extLst>
          </p:cNvPr>
          <p:cNvSpPr/>
          <p:nvPr/>
        </p:nvSpPr>
        <p:spPr>
          <a:xfrm>
            <a:off x="10993365" y="5963018"/>
            <a:ext cx="63350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time</a:t>
            </a:r>
            <a:endParaRPr lang="en-US" sz="16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77E2758-90EC-40BF-823D-F7F11ACBC718}"/>
              </a:ext>
            </a:extLst>
          </p:cNvPr>
          <p:cNvSpPr/>
          <p:nvPr/>
        </p:nvSpPr>
        <p:spPr>
          <a:xfrm rot="16200000">
            <a:off x="10033027" y="5265721"/>
            <a:ext cx="11945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dirty="0" err="1">
                <a:latin typeface="Consolas" panose="020B0609020204030204" pitchFamily="49" charset="0"/>
              </a:rPr>
              <a:t>intenstiy</a:t>
            </a:r>
            <a:endParaRPr lang="en-US" sz="16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FDBCC99-E629-49FF-934C-667A3007F95D}"/>
              </a:ext>
            </a:extLst>
          </p:cNvPr>
          <p:cNvGrpSpPr/>
          <p:nvPr/>
        </p:nvGrpSpPr>
        <p:grpSpPr>
          <a:xfrm>
            <a:off x="4019" y="4685808"/>
            <a:ext cx="8064471" cy="1615764"/>
            <a:chOff x="4019" y="2349008"/>
            <a:chExt cx="8064471" cy="161576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617D85C-D97A-402F-979C-A64572B9A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04" y="2349008"/>
              <a:ext cx="7911686" cy="1599245"/>
            </a:xfrm>
            <a:prstGeom prst="rect">
              <a:avLst/>
            </a:prstGeom>
          </p:spPr>
        </p:pic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1E83C896-66E0-42EF-A1E3-575E311BE911}"/>
                </a:ext>
              </a:extLst>
            </p:cNvPr>
            <p:cNvSpPr/>
            <p:nvPr/>
          </p:nvSpPr>
          <p:spPr>
            <a:xfrm>
              <a:off x="7053190" y="3626218"/>
              <a:ext cx="6335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600" dirty="0">
                  <a:latin typeface="Consolas" panose="020B0609020204030204" pitchFamily="49" charset="0"/>
                </a:rPr>
                <a:t>time</a:t>
              </a:r>
              <a:endParaRPr lang="en-US" sz="1600" dirty="0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9690C8BE-6A1C-4F08-8B81-01E62EEC9542}"/>
                </a:ext>
              </a:extLst>
            </p:cNvPr>
            <p:cNvSpPr/>
            <p:nvPr/>
          </p:nvSpPr>
          <p:spPr>
            <a:xfrm>
              <a:off x="5452430" y="3626218"/>
              <a:ext cx="6335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600" dirty="0">
                  <a:latin typeface="Consolas" panose="020B0609020204030204" pitchFamily="49" charset="0"/>
                </a:rPr>
                <a:t>time</a:t>
              </a:r>
              <a:endParaRPr lang="en-US" sz="1600" dirty="0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6F6190E9-6A34-438A-9715-28D29B9BE5F5}"/>
                </a:ext>
              </a:extLst>
            </p:cNvPr>
            <p:cNvSpPr/>
            <p:nvPr/>
          </p:nvSpPr>
          <p:spPr>
            <a:xfrm>
              <a:off x="3851670" y="3626218"/>
              <a:ext cx="6335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600" dirty="0">
                  <a:latin typeface="Consolas" panose="020B0609020204030204" pitchFamily="49" charset="0"/>
                </a:rPr>
                <a:t>time</a:t>
              </a:r>
              <a:endParaRPr lang="en-US" sz="1600" dirty="0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B92C18C-17FB-4ED3-B6D2-509EFCA56BA5}"/>
                </a:ext>
              </a:extLst>
            </p:cNvPr>
            <p:cNvSpPr/>
            <p:nvPr/>
          </p:nvSpPr>
          <p:spPr>
            <a:xfrm>
              <a:off x="2250910" y="3626218"/>
              <a:ext cx="6335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600" dirty="0">
                  <a:latin typeface="Consolas" panose="020B0609020204030204" pitchFamily="49" charset="0"/>
                </a:rPr>
                <a:t>time</a:t>
              </a:r>
              <a:endParaRPr lang="en-US" sz="1600" dirty="0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71643205-2162-41B6-8CE6-0311C2E7CE71}"/>
                </a:ext>
              </a:extLst>
            </p:cNvPr>
            <p:cNvSpPr/>
            <p:nvPr/>
          </p:nvSpPr>
          <p:spPr>
            <a:xfrm>
              <a:off x="612050" y="3626218"/>
              <a:ext cx="6335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600" dirty="0">
                  <a:latin typeface="Consolas" panose="020B0609020204030204" pitchFamily="49" charset="0"/>
                </a:rPr>
                <a:t>time</a:t>
              </a:r>
              <a:endParaRPr lang="en-US" sz="1600" dirty="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587D024C-9BB3-4BC8-8706-9AEB70EC0850}"/>
                </a:ext>
              </a:extLst>
            </p:cNvPr>
            <p:cNvSpPr/>
            <p:nvPr/>
          </p:nvSpPr>
          <p:spPr>
            <a:xfrm rot="16200000">
              <a:off x="-423983" y="2979353"/>
              <a:ext cx="11945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de-DE" sz="1600" dirty="0" err="1">
                  <a:latin typeface="Consolas" panose="020B0609020204030204" pitchFamily="49" charset="0"/>
                </a:rPr>
                <a:t>intenstiy</a:t>
              </a:r>
              <a:endParaRPr lang="en-US" sz="1600" dirty="0"/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43EA0B43-4E32-47A3-A91E-18EF822B78C3}"/>
                </a:ext>
              </a:extLst>
            </p:cNvPr>
            <p:cNvSpPr/>
            <p:nvPr/>
          </p:nvSpPr>
          <p:spPr>
            <a:xfrm>
              <a:off x="1735946" y="2755415"/>
              <a:ext cx="20715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5FEC4672-0D56-468D-B6EE-E68A4EDBB684}"/>
                </a:ext>
              </a:extLst>
            </p:cNvPr>
            <p:cNvSpPr/>
            <p:nvPr/>
          </p:nvSpPr>
          <p:spPr>
            <a:xfrm>
              <a:off x="3336473" y="2755415"/>
              <a:ext cx="20715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AA5A3F14-C3A9-41BF-8B81-52FF15631087}"/>
                </a:ext>
              </a:extLst>
            </p:cNvPr>
            <p:cNvSpPr/>
            <p:nvPr/>
          </p:nvSpPr>
          <p:spPr>
            <a:xfrm>
              <a:off x="4937000" y="2755415"/>
              <a:ext cx="20715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D23B52F7-6E9B-4649-B3D5-CD51D3CD9670}"/>
                </a:ext>
              </a:extLst>
            </p:cNvPr>
            <p:cNvSpPr/>
            <p:nvPr/>
          </p:nvSpPr>
          <p:spPr>
            <a:xfrm>
              <a:off x="6537527" y="2755415"/>
              <a:ext cx="20715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7A1CFE44-1E02-43A1-B272-D1C51A064FA1}"/>
              </a:ext>
            </a:extLst>
          </p:cNvPr>
          <p:cNvSpPr txBox="1"/>
          <p:nvPr/>
        </p:nvSpPr>
        <p:spPr>
          <a:xfrm>
            <a:off x="19815" y="4441923"/>
            <a:ext cx="209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Pulse </a:t>
            </a:r>
            <a:r>
              <a:rPr lang="de-DE" sz="1600" dirty="0" err="1">
                <a:latin typeface="Consolas" panose="020B0609020204030204" pitchFamily="49" charset="0"/>
              </a:rPr>
              <a:t>generation</a:t>
            </a:r>
            <a:r>
              <a:rPr lang="de-DE" sz="1600" dirty="0">
                <a:latin typeface="Consolas" panose="020B0609020204030204" pitchFamily="49" charset="0"/>
              </a:rPr>
              <a:t>: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01EFEBF-07C7-430A-BD58-405FBD1349A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812800" y="1747837"/>
            <a:ext cx="933061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89A4BAD7-F5D7-4774-A9B1-DACAF6144E80}"/>
              </a:ext>
            </a:extLst>
          </p:cNvPr>
          <p:cNvSpPr/>
          <p:nvPr/>
        </p:nvSpPr>
        <p:spPr>
          <a:xfrm>
            <a:off x="68969" y="1382077"/>
            <a:ext cx="1242423" cy="7315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+</a:t>
            </a:r>
            <a:r>
              <a:rPr lang="de-DE" sz="1600" dirty="0">
                <a:solidFill>
                  <a:schemeClr val="tx1"/>
                </a:solidFill>
                <a:latin typeface="Consolas" panose="020B0609020204030204" pitchFamily="49" charset="0"/>
              </a:rPr>
              <a:t> source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0FFFEB6-A861-4F54-82DC-B617686FC40C}"/>
              </a:ext>
            </a:extLst>
          </p:cNvPr>
          <p:cNvSpPr/>
          <p:nvPr/>
        </p:nvSpPr>
        <p:spPr>
          <a:xfrm>
            <a:off x="1907396" y="1382077"/>
            <a:ext cx="1371600" cy="7315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prebuncher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2329140-CDC1-494A-B0BB-C474EED9C583}"/>
              </a:ext>
            </a:extLst>
          </p:cNvPr>
          <p:cNvSpPr/>
          <p:nvPr/>
        </p:nvSpPr>
        <p:spPr>
          <a:xfrm>
            <a:off x="3503526" y="1382077"/>
            <a:ext cx="1371600" cy="7315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chopper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383EC6D-B0F6-4DE7-988E-CB9212405066}"/>
              </a:ext>
            </a:extLst>
          </p:cNvPr>
          <p:cNvSpPr/>
          <p:nvPr/>
        </p:nvSpPr>
        <p:spPr>
          <a:xfrm>
            <a:off x="5118707" y="1382077"/>
            <a:ext cx="1371600" cy="7315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buncher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4DFF394-0E5A-40C1-8DDA-AB713C4E59C2}"/>
              </a:ext>
            </a:extLst>
          </p:cNvPr>
          <p:cNvSpPr/>
          <p:nvPr/>
        </p:nvSpPr>
        <p:spPr>
          <a:xfrm>
            <a:off x="6631380" y="1382077"/>
            <a:ext cx="1515843" cy="7315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drift</a:t>
            </a:r>
            <a:r>
              <a:rPr lang="de-DE" sz="16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tube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55C48FD-282A-4D64-A495-8C7E307ABB20}"/>
              </a:ext>
            </a:extLst>
          </p:cNvPr>
          <p:cNvSpPr/>
          <p:nvPr/>
        </p:nvSpPr>
        <p:spPr>
          <a:xfrm>
            <a:off x="8312335" y="1382077"/>
            <a:ext cx="1625599" cy="7315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accelerator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9CCEE3B-CA5A-489D-B4E5-0CD04D48EDC9}"/>
              </a:ext>
            </a:extLst>
          </p:cNvPr>
          <p:cNvSpPr/>
          <p:nvPr/>
        </p:nvSpPr>
        <p:spPr>
          <a:xfrm>
            <a:off x="10143415" y="1382077"/>
            <a:ext cx="200144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onsolas" panose="020B0609020204030204" pitchFamily="49" charset="0"/>
              </a:rPr>
              <a:t>Target </a:t>
            </a:r>
            <a:r>
              <a:rPr lang="de-DE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station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316033C-AF82-48D6-980C-9FFD75B4929E}"/>
              </a:ext>
            </a:extLst>
          </p:cNvPr>
          <p:cNvCxnSpPr>
            <a:cxnSpLocks/>
          </p:cNvCxnSpPr>
          <p:nvPr/>
        </p:nvCxnSpPr>
        <p:spPr>
          <a:xfrm>
            <a:off x="342573" y="1123950"/>
            <a:ext cx="1144937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4AC224DC-D19F-4EAE-BB77-4CC07F8E4370}"/>
              </a:ext>
            </a:extLst>
          </p:cNvPr>
          <p:cNvCxnSpPr>
            <a:cxnSpLocks/>
          </p:cNvCxnSpPr>
          <p:nvPr/>
        </p:nvCxnSpPr>
        <p:spPr>
          <a:xfrm>
            <a:off x="342573" y="2343150"/>
            <a:ext cx="1144937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D968B6DE-4CB7-4052-8E8E-126E65D80BFB}"/>
                  </a:ext>
                </a:extLst>
              </p:cNvPr>
              <p:cNvSpPr txBox="1"/>
              <p:nvPr/>
            </p:nvSpPr>
            <p:spPr>
              <a:xfrm>
                <a:off x="8025769" y="760995"/>
                <a:ext cx="3127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0" dirty="0">
                    <a:latin typeface="Consolas" panose="020B0609020204030204" pitchFamily="49" charset="0"/>
                  </a:rPr>
                  <a:t>Guiding </a:t>
                </a:r>
                <a:r>
                  <a:rPr lang="de-DE" sz="1600" b="0" dirty="0" err="1">
                    <a:latin typeface="Consolas" panose="020B0609020204030204" pitchFamily="49" charset="0"/>
                  </a:rPr>
                  <a:t>solenoid</a:t>
                </a:r>
                <a:r>
                  <a:rPr lang="de-DE" sz="1600" b="0" dirty="0">
                    <a:latin typeface="Consolas" panose="020B0609020204030204" pitchFamily="49" charset="0"/>
                  </a:rPr>
                  <a:t> </a:t>
                </a:r>
                <a:r>
                  <a:rPr lang="de-DE" sz="1600" b="0" dirty="0"/>
                  <a:t>(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=7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mT</m:t>
                    </m:r>
                  </m:oMath>
                </a14:m>
                <a:r>
                  <a:rPr lang="en-US" sz="1600" dirty="0">
                    <a:latin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D968B6DE-4CB7-4052-8E8E-126E65D80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769" y="760995"/>
                <a:ext cx="3127075" cy="338554"/>
              </a:xfrm>
              <a:prstGeom prst="rect">
                <a:avLst/>
              </a:prstGeom>
              <a:blipFill>
                <a:blip r:embed="rId6"/>
                <a:stretch>
                  <a:fillRect l="-780" t="-7273" r="-390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feld 64">
            <a:extLst>
              <a:ext uri="{FF2B5EF4-FFF2-40B4-BE49-F238E27FC236}">
                <a16:creationId xmlns:a16="http://schemas.microsoft.com/office/drawing/2014/main" id="{B5ADCC19-4A7D-46B6-AE24-91BA680174C2}"/>
              </a:ext>
            </a:extLst>
          </p:cNvPr>
          <p:cNvSpPr txBox="1"/>
          <p:nvPr/>
        </p:nvSpPr>
        <p:spPr>
          <a:xfrm>
            <a:off x="744567" y="4913551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cw</a:t>
            </a:r>
            <a:endParaRPr lang="en-US" sz="1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27D7379B-736E-48E4-BF4A-5BAD078D7EE2}"/>
                  </a:ext>
                </a:extLst>
              </p:cNvPr>
              <p:cNvSpPr txBox="1"/>
              <p:nvPr/>
            </p:nvSpPr>
            <p:spPr>
              <a:xfrm>
                <a:off x="2225734" y="4884404"/>
                <a:ext cx="7585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de-DE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6" name="Textfeld 65">
                <a:extLst>
                  <a:ext uri="{FF2B5EF4-FFF2-40B4-BE49-F238E27FC236}">
                    <a16:creationId xmlns:a16="http://schemas.microsoft.com/office/drawing/2014/main" id="{27D7379B-736E-48E4-BF4A-5BAD078D7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734" y="4884404"/>
                <a:ext cx="75854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2DD099BA-07A3-455B-8D31-77D5175DDB63}"/>
                  </a:ext>
                </a:extLst>
              </p:cNvPr>
              <p:cNvSpPr txBox="1"/>
              <p:nvPr/>
            </p:nvSpPr>
            <p:spPr>
              <a:xfrm>
                <a:off x="3468897" y="5582164"/>
                <a:ext cx="14189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de-DE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2DD099BA-07A3-455B-8D31-77D5175D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897" y="5582164"/>
                <a:ext cx="141897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4C05A14D-DF2A-4BDE-A51D-5FBC451EA2A2}"/>
                  </a:ext>
                </a:extLst>
              </p:cNvPr>
              <p:cNvSpPr txBox="1"/>
              <p:nvPr/>
            </p:nvSpPr>
            <p:spPr>
              <a:xfrm>
                <a:off x="5080690" y="5582164"/>
                <a:ext cx="14189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m:rPr>
                          <m:sty m:val="p"/>
                        </m:rPr>
                        <a:rPr lang="de-DE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4C05A14D-DF2A-4BDE-A51D-5FBC451E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90" y="5582164"/>
                <a:ext cx="141897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D3DB32D9-B3AD-41FB-B586-96162AAEE0BA}"/>
                  </a:ext>
                </a:extLst>
              </p:cNvPr>
              <p:cNvSpPr txBox="1"/>
              <p:nvPr/>
            </p:nvSpPr>
            <p:spPr>
              <a:xfrm>
                <a:off x="19815" y="2522991"/>
                <a:ext cx="2103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latin typeface="Consolas" panose="020B0609020204030204" pitchFamily="49" charset="0"/>
                  </a:rPr>
                  <a:t>Potential (in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de-DE" sz="1600" dirty="0">
                    <a:latin typeface="Consolas" panose="020B0609020204030204" pitchFamily="49" charset="0"/>
                  </a:rPr>
                  <a:t>):</a:t>
                </a:r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D3DB32D9-B3AD-41FB-B586-96162AAEE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" y="2522991"/>
                <a:ext cx="2103461" cy="338554"/>
              </a:xfrm>
              <a:prstGeom prst="rect">
                <a:avLst/>
              </a:prstGeom>
              <a:blipFill>
                <a:blip r:embed="rId10"/>
                <a:stretch>
                  <a:fillRect l="-1449" t="-7273" r="-870" b="-218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ECAF94B4-5273-44B2-B5FB-B6055C90BE0F}"/>
                  </a:ext>
                </a:extLst>
              </p:cNvPr>
              <p:cNvSpPr txBox="1"/>
              <p:nvPr/>
            </p:nvSpPr>
            <p:spPr>
              <a:xfrm>
                <a:off x="2330156" y="1103895"/>
                <a:ext cx="3696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0" dirty="0">
                    <a:latin typeface="Consolas" panose="020B0609020204030204" pitchFamily="49" charset="0"/>
                  </a:rPr>
                  <a:t>Pulsing </a:t>
                </a:r>
                <a:r>
                  <a:rPr lang="de-DE" sz="1600" b="0" dirty="0" err="1">
                    <a:latin typeface="Consolas" panose="020B0609020204030204" pitchFamily="49" charset="0"/>
                  </a:rPr>
                  <a:t>frequency</a:t>
                </a:r>
                <a:r>
                  <a:rPr lang="de-DE" sz="1600" b="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25 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MHz</m:t>
                    </m:r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→40 </m:t>
                    </m:r>
                    <m:r>
                      <m:rPr>
                        <m:sty m:val="p"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ns</m:t>
                    </m:r>
                  </m:oMath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ECAF94B4-5273-44B2-B5FB-B6055C90B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156" y="1103895"/>
                <a:ext cx="3696461" cy="338554"/>
              </a:xfrm>
              <a:prstGeom prst="rect">
                <a:avLst/>
              </a:prstGeom>
              <a:blipFill>
                <a:blip r:embed="rId11"/>
                <a:stretch>
                  <a:fillRect l="-165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D439E24F-D1FA-4AAC-9760-BFDEE2BC5FBF}"/>
                  </a:ext>
                </a:extLst>
              </p:cNvPr>
              <p:cNvSpPr txBox="1"/>
              <p:nvPr/>
            </p:nvSpPr>
            <p:spPr>
              <a:xfrm>
                <a:off x="6668442" y="5582164"/>
                <a:ext cx="14189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  <m:r>
                        <m:rPr>
                          <m:sty m:val="p"/>
                        </m:rPr>
                        <a:rPr lang="de-DE" sz="16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ns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D439E24F-D1FA-4AAC-9760-BFDEE2BC5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2" y="5582164"/>
                <a:ext cx="1418978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hteck 112">
                <a:extLst>
                  <a:ext uri="{FF2B5EF4-FFF2-40B4-BE49-F238E27FC236}">
                    <a16:creationId xmlns:a16="http://schemas.microsoft.com/office/drawing/2014/main" id="{E72061C5-3DD8-461D-9EF0-9202A3604D1E}"/>
                  </a:ext>
                </a:extLst>
              </p:cNvPr>
              <p:cNvSpPr/>
              <p:nvPr/>
            </p:nvSpPr>
            <p:spPr>
              <a:xfrm>
                <a:off x="1948056" y="2021191"/>
                <a:ext cx="13475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kin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13" name="Rechteck 112">
                <a:extLst>
                  <a:ext uri="{FF2B5EF4-FFF2-40B4-BE49-F238E27FC236}">
                    <a16:creationId xmlns:a16="http://schemas.microsoft.com/office/drawing/2014/main" id="{E72061C5-3DD8-461D-9EF0-9202A3604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56" y="2021191"/>
                <a:ext cx="134754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hteck 113">
                <a:extLst>
                  <a:ext uri="{FF2B5EF4-FFF2-40B4-BE49-F238E27FC236}">
                    <a16:creationId xmlns:a16="http://schemas.microsoft.com/office/drawing/2014/main" id="{E975363B-C6B9-40AE-8A18-AAF5F37977E6}"/>
                  </a:ext>
                </a:extLst>
              </p:cNvPr>
              <p:cNvSpPr/>
              <p:nvPr/>
            </p:nvSpPr>
            <p:spPr>
              <a:xfrm>
                <a:off x="5048190" y="2021191"/>
                <a:ext cx="15751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kin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100 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14" name="Rechteck 113">
                <a:extLst>
                  <a:ext uri="{FF2B5EF4-FFF2-40B4-BE49-F238E27FC236}">
                    <a16:creationId xmlns:a16="http://schemas.microsoft.com/office/drawing/2014/main" id="{E975363B-C6B9-40AE-8A18-AAF5F3797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190" y="2021191"/>
                <a:ext cx="1575175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3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Current state of the pulsed system</a:t>
            </a: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7</a:t>
            </a:fld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F90DC138-0EBF-444F-B0EB-6BDC13343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" b="8676"/>
          <a:stretch/>
        </p:blipFill>
        <p:spPr>
          <a:xfrm>
            <a:off x="1093694" y="1076507"/>
            <a:ext cx="10004612" cy="49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CD81CFAC-48A5-4BAF-AD8B-EF6CBFF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78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8</a:t>
            </a:fld>
            <a:endParaRPr lang="en-DE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FBB51D1-8A00-4186-B441-DE281E6B837E}"/>
              </a:ext>
            </a:extLst>
          </p:cNvPr>
          <p:cNvGrpSpPr>
            <a:grpSpLocks noChangeAspect="1"/>
          </p:cNvGrpSpPr>
          <p:nvPr/>
        </p:nvGrpSpPr>
        <p:grpSpPr>
          <a:xfrm>
            <a:off x="3173710" y="169921"/>
            <a:ext cx="5844578" cy="914400"/>
            <a:chOff x="3162560" y="4606657"/>
            <a:chExt cx="7129152" cy="111537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971AC66-2992-4489-BCBA-4BECEFDBA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2560" y="4606657"/>
              <a:ext cx="5917882" cy="1115375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ABC4B79-A77C-409E-A721-88888397D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530" y="4624142"/>
              <a:ext cx="1086182" cy="1080404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F6DC040B-10FB-4A9A-B55D-C9B4F1976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91" y="1336744"/>
            <a:ext cx="6110852" cy="472115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9D4C70D-0FD4-49B0-828D-78908AFE7D7D}"/>
              </a:ext>
            </a:extLst>
          </p:cNvPr>
          <p:cNvSpPr txBox="1"/>
          <p:nvPr/>
        </p:nvSpPr>
        <p:spPr>
          <a:xfrm>
            <a:off x="881277" y="1751725"/>
            <a:ext cx="3512500" cy="278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Positron Group at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UniBwM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Concepts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of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pulsed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beams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Consolas" panose="020B0609020204030204" pitchFamily="49" charset="0"/>
              </a:rPr>
              <a:t>Source </a:t>
            </a:r>
            <a:r>
              <a:rPr lang="de-DE" dirty="0" err="1">
                <a:latin typeface="Consolas" panose="020B0609020204030204" pitchFamily="49" charset="0"/>
              </a:rPr>
              <a:t>section</a:t>
            </a:r>
            <a:endParaRPr lang="de-DE" dirty="0">
              <a:solidFill>
                <a:schemeClr val="bg2"/>
              </a:solidFill>
              <a:latin typeface="Consolas" panose="020B0609020204030204" pitchFamily="49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Pusling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  <a:r>
              <a:rPr lang="de-DE" dirty="0" err="1">
                <a:solidFill>
                  <a:schemeClr val="bg2"/>
                </a:solidFill>
                <a:latin typeface="Consolas" panose="020B0609020204030204" pitchFamily="49" charset="0"/>
              </a:rPr>
              <a:t>section</a:t>
            </a: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Consolas" panose="020B0609020204030204" pitchFamily="49" charset="0"/>
              </a:rPr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263506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934A7A7-A952-0E98-6DB8-3FF709D02065}"/>
              </a:ext>
            </a:extLst>
          </p:cNvPr>
          <p:cNvSpPr/>
          <p:nvPr/>
        </p:nvSpPr>
        <p:spPr>
          <a:xfrm>
            <a:off x="-6000" y="-137636"/>
            <a:ext cx="12204000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</a:rPr>
              <a:t>Cross section of the source section</a:t>
            </a:r>
            <a:endParaRPr lang="en-DE" sz="2800" baseline="-25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Foliennummernplatzhalter 3">
            <a:extLst>
              <a:ext uri="{FF2B5EF4-FFF2-40B4-BE49-F238E27FC236}">
                <a16:creationId xmlns:a16="http://schemas.microsoft.com/office/drawing/2014/main" id="{D9386AD6-6782-43B2-9C00-70F2D256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865" y="6356351"/>
            <a:ext cx="788324" cy="501649"/>
          </a:xfrm>
          <a:solidFill>
            <a:schemeClr val="accent2"/>
          </a:solidFill>
        </p:spPr>
        <p:txBody>
          <a:bodyPr/>
          <a:lstStyle/>
          <a:p>
            <a:pPr algn="ctr"/>
            <a:fld id="{336BDFBB-3DA2-4EE3-8F0F-C4F2748BF722}" type="slidenum">
              <a:rPr lang="en-DE" smtClean="0">
                <a:solidFill>
                  <a:schemeClr val="bg1"/>
                </a:solidFill>
              </a:rPr>
              <a:pPr algn="ctr"/>
              <a:t>9</a:t>
            </a:fld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98A8B7-C10C-4758-AA86-14CA4DB2B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8" r="1"/>
          <a:stretch/>
        </p:blipFill>
        <p:spPr>
          <a:xfrm>
            <a:off x="561975" y="888653"/>
            <a:ext cx="9568213" cy="587409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B29FE82-D127-4E62-AC7A-DA1DD46C2B60}"/>
              </a:ext>
            </a:extLst>
          </p:cNvPr>
          <p:cNvSpPr/>
          <p:nvPr/>
        </p:nvSpPr>
        <p:spPr>
          <a:xfrm>
            <a:off x="6525994" y="847413"/>
            <a:ext cx="5472013" cy="5729165"/>
          </a:xfrm>
          <a:prstGeom prst="rect">
            <a:avLst/>
          </a:prstGeom>
          <a:solidFill>
            <a:srgbClr val="FF0000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04D869F-1033-4F18-90BA-422A40BFF0E1}"/>
              </a:ext>
            </a:extLst>
          </p:cNvPr>
          <p:cNvSpPr/>
          <p:nvPr/>
        </p:nvSpPr>
        <p:spPr>
          <a:xfrm>
            <a:off x="33873" y="847413"/>
            <a:ext cx="6492122" cy="4283422"/>
          </a:xfrm>
          <a:prstGeom prst="rect">
            <a:avLst/>
          </a:prstGeom>
          <a:solidFill>
            <a:schemeClr val="accent6">
              <a:lumMod val="75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4FCB26D-09B6-49BB-BDFD-EDEF44319D32}"/>
              </a:ext>
            </a:extLst>
          </p:cNvPr>
          <p:cNvSpPr txBox="1"/>
          <p:nvPr/>
        </p:nvSpPr>
        <p:spPr>
          <a:xfrm>
            <a:off x="9412992" y="148328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Consolas" panose="020B0609020204030204" pitchFamily="49" charset="0"/>
              </a:rPr>
              <a:t>solenoids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A03FAC-6A65-4988-B920-8B917FCC2E33}"/>
              </a:ext>
            </a:extLst>
          </p:cNvPr>
          <p:cNvSpPr txBox="1"/>
          <p:nvPr/>
        </p:nvSpPr>
        <p:spPr>
          <a:xfrm>
            <a:off x="9118630" y="4357266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Transmission W-moderator </a:t>
            </a: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(300 µm)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E94823E-8636-4908-AE50-F8C2BA9A7F27}"/>
              </a:ext>
            </a:extLst>
          </p:cNvPr>
          <p:cNvCxnSpPr>
            <a:cxnSpLocks/>
          </p:cNvCxnSpPr>
          <p:nvPr/>
        </p:nvCxnSpPr>
        <p:spPr>
          <a:xfrm flipH="1" flipV="1">
            <a:off x="8089490" y="3186663"/>
            <a:ext cx="1431559" cy="1229121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5E27CBB-A876-41F8-BB9D-7EA14F708C76}"/>
              </a:ext>
            </a:extLst>
          </p:cNvPr>
          <p:cNvCxnSpPr>
            <a:cxnSpLocks/>
          </p:cNvCxnSpPr>
          <p:nvPr/>
        </p:nvCxnSpPr>
        <p:spPr>
          <a:xfrm flipV="1">
            <a:off x="6853719" y="3276600"/>
            <a:ext cx="1153631" cy="983389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F930333A-202D-4E7C-AF3E-104E7AC1DF29}"/>
              </a:ext>
            </a:extLst>
          </p:cNvPr>
          <p:cNvSpPr txBox="1"/>
          <p:nvPr/>
        </p:nvSpPr>
        <p:spPr>
          <a:xfrm>
            <a:off x="7779496" y="813524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Consolas" panose="020B0609020204030204" pitchFamily="49" charset="0"/>
              </a:rPr>
              <a:t>bend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99EFEFE8-C25C-44F9-8FB4-54F9D59CC7AD}"/>
              </a:ext>
            </a:extLst>
          </p:cNvPr>
          <p:cNvSpPr/>
          <p:nvPr/>
        </p:nvSpPr>
        <p:spPr>
          <a:xfrm rot="10800000">
            <a:off x="7853934" y="1152078"/>
            <a:ext cx="484632" cy="7043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6F0E454-9D4D-433E-BCB2-495BF7B697F3}"/>
              </a:ext>
            </a:extLst>
          </p:cNvPr>
          <p:cNvSpPr txBox="1"/>
          <p:nvPr/>
        </p:nvSpPr>
        <p:spPr>
          <a:xfrm>
            <a:off x="7927232" y="1192351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e</a:t>
            </a:r>
            <a:r>
              <a:rPr lang="de-DE" sz="1600" baseline="30000" dirty="0">
                <a:latin typeface="Consolas" panose="020B0609020204030204" pitchFamily="49" charset="0"/>
              </a:rPr>
              <a:t>+</a:t>
            </a:r>
            <a:endParaRPr lang="en-US" sz="1600" baseline="30000" dirty="0">
              <a:latin typeface="Consolas" panose="020B0609020204030204" pitchFamily="49" charset="0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24AE414-76D0-4066-860D-10FFEBD90004}"/>
              </a:ext>
            </a:extLst>
          </p:cNvPr>
          <p:cNvCxnSpPr/>
          <p:nvPr/>
        </p:nvCxnSpPr>
        <p:spPr>
          <a:xfrm>
            <a:off x="7311122" y="1714500"/>
            <a:ext cx="0" cy="9429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A0CF0B1-F963-4E57-A9DD-6E3878E95250}"/>
              </a:ext>
            </a:extLst>
          </p:cNvPr>
          <p:cNvCxnSpPr/>
          <p:nvPr/>
        </p:nvCxnSpPr>
        <p:spPr>
          <a:xfrm>
            <a:off x="8844647" y="1714500"/>
            <a:ext cx="0" cy="9429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99023378-2696-4B1D-A7AE-2B4CAFBE65D9}"/>
              </a:ext>
            </a:extLst>
          </p:cNvPr>
          <p:cNvCxnSpPr>
            <a:cxnSpLocks/>
          </p:cNvCxnSpPr>
          <p:nvPr/>
        </p:nvCxnSpPr>
        <p:spPr>
          <a:xfrm flipH="1">
            <a:off x="8906911" y="1874230"/>
            <a:ext cx="1063977" cy="392720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B9CD89FC-0760-4855-84CD-B8639C45C28A}"/>
              </a:ext>
            </a:extLst>
          </p:cNvPr>
          <p:cNvSpPr txBox="1"/>
          <p:nvPr/>
        </p:nvSpPr>
        <p:spPr>
          <a:xfrm>
            <a:off x="8561566" y="5416068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Tungsten </a:t>
            </a:r>
            <a:r>
              <a:rPr lang="de-DE" sz="1600" dirty="0" err="1">
                <a:latin typeface="Consolas" panose="020B0609020204030204" pitchFamily="49" charset="0"/>
              </a:rPr>
              <a:t>shielding</a:t>
            </a:r>
            <a:endParaRPr lang="de-DE" sz="1600" dirty="0">
              <a:latin typeface="Consolas" panose="020B0609020204030204" pitchFamily="49" charset="0"/>
            </a:endParaRP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(50 mm)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A5265FE-8360-4C87-BFD9-9349BB4A45E2}"/>
              </a:ext>
            </a:extLst>
          </p:cNvPr>
          <p:cNvCxnSpPr>
            <a:cxnSpLocks/>
          </p:cNvCxnSpPr>
          <p:nvPr/>
        </p:nvCxnSpPr>
        <p:spPr>
          <a:xfrm flipH="1" flipV="1">
            <a:off x="8338567" y="4063359"/>
            <a:ext cx="1183693" cy="138538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5574195C-BA3C-4A32-9EAE-3DD724A64251}"/>
              </a:ext>
            </a:extLst>
          </p:cNvPr>
          <p:cNvSpPr txBox="1"/>
          <p:nvPr/>
        </p:nvSpPr>
        <p:spPr>
          <a:xfrm>
            <a:off x="10099761" y="2848109"/>
            <a:ext cx="2092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Consolas" panose="020B0609020204030204" pitchFamily="49" charset="0"/>
              </a:rPr>
              <a:t>Extraction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lenses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15A94D1-E695-4AE9-8029-C4AA0A068141}"/>
              </a:ext>
            </a:extLst>
          </p:cNvPr>
          <p:cNvCxnSpPr>
            <a:cxnSpLocks/>
          </p:cNvCxnSpPr>
          <p:nvPr/>
        </p:nvCxnSpPr>
        <p:spPr>
          <a:xfrm flipH="1" flipV="1">
            <a:off x="8201025" y="2754446"/>
            <a:ext cx="1910703" cy="275950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DD1F0A50-2E85-4F5C-9D37-C8303071C8C0}"/>
              </a:ext>
            </a:extLst>
          </p:cNvPr>
          <p:cNvSpPr txBox="1"/>
          <p:nvPr/>
        </p:nvSpPr>
        <p:spPr>
          <a:xfrm>
            <a:off x="6282339" y="5771576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Transfer </a:t>
            </a:r>
            <a:r>
              <a:rPr lang="de-DE" sz="1600" dirty="0" err="1">
                <a:latin typeface="Consolas" panose="020B0609020204030204" pitchFamily="49" charset="0"/>
              </a:rPr>
              <a:t>rod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(source)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DDD68573-B603-495F-97D2-56A96BA5CB16}"/>
              </a:ext>
            </a:extLst>
          </p:cNvPr>
          <p:cNvCxnSpPr/>
          <p:nvPr/>
        </p:nvCxnSpPr>
        <p:spPr>
          <a:xfrm>
            <a:off x="7311122" y="3658546"/>
            <a:ext cx="0" cy="9429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9195B646-FF67-4288-AC54-C8B689F16545}"/>
              </a:ext>
            </a:extLst>
          </p:cNvPr>
          <p:cNvCxnSpPr/>
          <p:nvPr/>
        </p:nvCxnSpPr>
        <p:spPr>
          <a:xfrm>
            <a:off x="8844647" y="3658546"/>
            <a:ext cx="0" cy="94297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fik 60">
            <a:extLst>
              <a:ext uri="{FF2B5EF4-FFF2-40B4-BE49-F238E27FC236}">
                <a16:creationId xmlns:a16="http://schemas.microsoft.com/office/drawing/2014/main" id="{554678EE-F7C6-4773-9B77-500A95750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5029200"/>
            <a:ext cx="3695570" cy="173736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D9F3458-7ACB-49FD-BDE1-FEDA46A18EB9}"/>
              </a:ext>
            </a:extLst>
          </p:cNvPr>
          <p:cNvSpPr txBox="1"/>
          <p:nvPr/>
        </p:nvSpPr>
        <p:spPr>
          <a:xfrm>
            <a:off x="5870632" y="4231883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aseline="30000" dirty="0">
                <a:latin typeface="Consolas" panose="020B0609020204030204" pitchFamily="49" charset="0"/>
              </a:rPr>
              <a:t>22</a:t>
            </a:r>
            <a:r>
              <a:rPr lang="de-DE" sz="1600" dirty="0">
                <a:latin typeface="Consolas" panose="020B0609020204030204" pitchFamily="49" charset="0"/>
              </a:rPr>
              <a:t>Na source</a:t>
            </a: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(1.9 </a:t>
            </a:r>
            <a:r>
              <a:rPr lang="de-DE" sz="1600" dirty="0" err="1">
                <a:latin typeface="Consolas" panose="020B0609020204030204" pitchFamily="49" charset="0"/>
              </a:rPr>
              <a:t>GBq</a:t>
            </a:r>
            <a:r>
              <a:rPr lang="de-DE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8908C07-9A0E-439E-A63D-30A886D65A0F}"/>
              </a:ext>
            </a:extLst>
          </p:cNvPr>
          <p:cNvSpPr txBox="1"/>
          <p:nvPr/>
        </p:nvSpPr>
        <p:spPr>
          <a:xfrm>
            <a:off x="2283182" y="3967601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>
                <a:latin typeface="Consolas" panose="020B0609020204030204" pitchFamily="49" charset="0"/>
              </a:rPr>
              <a:t>Electron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dirty="0" err="1">
                <a:latin typeface="Consolas" panose="020B0609020204030204" pitchFamily="49" charset="0"/>
              </a:rPr>
              <a:t>gun</a:t>
            </a:r>
            <a:endParaRPr lang="de-DE" sz="1600" dirty="0">
              <a:latin typeface="Consolas" panose="020B0609020204030204" pitchFamily="49" charset="0"/>
            </a:endParaRPr>
          </a:p>
          <a:p>
            <a:pPr algn="ctr"/>
            <a:r>
              <a:rPr lang="de-DE" sz="1600" dirty="0">
                <a:latin typeface="Consolas" panose="020B0609020204030204" pitchFamily="49" charset="0"/>
              </a:rPr>
              <a:t>(</a:t>
            </a:r>
            <a:r>
              <a:rPr lang="de-DE" sz="1600" dirty="0" err="1">
                <a:latin typeface="Consolas" panose="020B0609020204030204" pitchFamily="49" charset="0"/>
              </a:rPr>
              <a:t>defocused</a:t>
            </a:r>
            <a:r>
              <a:rPr lang="de-DE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40C4C5A-FB00-418B-B4FC-B37D211C2BA8}"/>
              </a:ext>
            </a:extLst>
          </p:cNvPr>
          <p:cNvSpPr txBox="1"/>
          <p:nvPr/>
        </p:nvSpPr>
        <p:spPr>
          <a:xfrm>
            <a:off x="33872" y="3527776"/>
            <a:ext cx="3102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nsolas" panose="020B0609020204030204" pitchFamily="49" charset="0"/>
              </a:rPr>
              <a:t>Transfer </a:t>
            </a:r>
            <a:r>
              <a:rPr lang="de-DE" sz="1600" dirty="0" err="1">
                <a:latin typeface="Consolas" panose="020B0609020204030204" pitchFamily="49" charset="0"/>
              </a:rPr>
              <a:t>rod</a:t>
            </a:r>
            <a:r>
              <a:rPr lang="de-DE" sz="1600" dirty="0">
                <a:latin typeface="Consolas" panose="020B0609020204030204" pitchFamily="49" charset="0"/>
              </a:rPr>
              <a:t> (W-moderator)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2845D28E-47B8-4C7F-A87D-7E94ED18308D}"/>
              </a:ext>
            </a:extLst>
          </p:cNvPr>
          <p:cNvSpPr txBox="1"/>
          <p:nvPr/>
        </p:nvSpPr>
        <p:spPr>
          <a:xfrm>
            <a:off x="-6000" y="847413"/>
            <a:ext cx="2092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Annealing </a:t>
            </a:r>
            <a:r>
              <a:rPr lang="de-DE" sz="1600" dirty="0" err="1">
                <a:latin typeface="Consolas" panose="020B0609020204030204" pitchFamily="49" charset="0"/>
              </a:rPr>
              <a:t>chamber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E33D84E-9753-4E3B-8585-0794FF4F024B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814370" y="3981451"/>
            <a:ext cx="1060986" cy="27853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B952B662-4C08-4801-BB23-402CD3AAD91A}"/>
              </a:ext>
            </a:extLst>
          </p:cNvPr>
          <p:cNvSpPr txBox="1"/>
          <p:nvPr/>
        </p:nvSpPr>
        <p:spPr>
          <a:xfrm>
            <a:off x="1735830" y="1791649"/>
            <a:ext cx="1867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Turbo pump </a:t>
            </a:r>
            <a:r>
              <a:rPr lang="de-DE" sz="1600" dirty="0" err="1">
                <a:latin typeface="Consolas" panose="020B0609020204030204" pitchFamily="49" charset="0"/>
              </a:rPr>
              <a:t>port</a:t>
            </a:r>
            <a:endParaRPr lang="en-US" sz="1600" dirty="0">
              <a:latin typeface="Consolas" panose="020B0609020204030204" pitchFamily="49" charset="0"/>
            </a:endParaRPr>
          </a:p>
        </p:txBody>
      </p: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9FDE60F5-8D46-4FFA-840C-97AB2E701809}"/>
              </a:ext>
            </a:extLst>
          </p:cNvPr>
          <p:cNvCxnSpPr>
            <a:cxnSpLocks/>
          </p:cNvCxnSpPr>
          <p:nvPr/>
        </p:nvCxnSpPr>
        <p:spPr>
          <a:xfrm>
            <a:off x="3603649" y="2054759"/>
            <a:ext cx="1044551" cy="793350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EEA7E400-4052-4D8B-B0EC-B40D9841EF15}"/>
              </a:ext>
            </a:extLst>
          </p:cNvPr>
          <p:cNvSpPr txBox="1"/>
          <p:nvPr/>
        </p:nvSpPr>
        <p:spPr>
          <a:xfrm>
            <a:off x="10242398" y="847413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latin typeface="Consolas" panose="020B0609020204030204" pitchFamily="49" charset="0"/>
              </a:rPr>
              <a:t>Source </a:t>
            </a:r>
            <a:r>
              <a:rPr lang="de-DE" sz="1600" dirty="0" err="1">
                <a:latin typeface="Consolas" panose="020B0609020204030204" pitchFamily="49" charset="0"/>
              </a:rPr>
              <a:t>chamber</a:t>
            </a:r>
            <a:endParaRPr lang="en-US" sz="1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0ECD128-1D4D-4ABE-9212-9691B61C6611}"/>
                  </a:ext>
                </a:extLst>
              </p:cNvPr>
              <p:cNvSpPr txBox="1"/>
              <p:nvPr/>
            </p:nvSpPr>
            <p:spPr>
              <a:xfrm>
                <a:off x="4080746" y="5594944"/>
                <a:ext cx="198002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latin typeface="Consolas" panose="020B0609020204030204" pitchFamily="49" charset="0"/>
                  </a:rPr>
                  <a:t>minimum pressure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mbar</m:t>
                      </m:r>
                    </m:oMath>
                  </m:oMathPara>
                </a14:m>
                <a:endParaRPr lang="en-US" sz="1600" dirty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0ECD128-1D4D-4ABE-9212-9691B61C6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46" y="5594944"/>
                <a:ext cx="1980029" cy="584775"/>
              </a:xfrm>
              <a:prstGeom prst="rect">
                <a:avLst/>
              </a:prstGeom>
              <a:blipFill>
                <a:blip r:embed="rId4"/>
                <a:stretch>
                  <a:fillRect l="-1538" t="-4167" r="-92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61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Microsoft Office PowerPoint</Application>
  <PresentationFormat>Widescreen</PresentationFormat>
  <Paragraphs>394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Consolas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Ricardo Helm</dc:creator>
  <cp:lastModifiedBy>l21brihe</cp:lastModifiedBy>
  <cp:revision>547</cp:revision>
  <dcterms:created xsi:type="dcterms:W3CDTF">2023-07-03T07:31:12Z</dcterms:created>
  <dcterms:modified xsi:type="dcterms:W3CDTF">2026-03-24T11:55:12Z</dcterms:modified>
</cp:coreProperties>
</file>