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694256ed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694256ed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68a67bae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68a67bae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3694256ed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3694256ed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694256ed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694256ed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694256ed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694256ed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694256ed7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694256ed7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694256ed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694256ed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694256ed7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694256ed7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3694256ed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3694256ed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694256ed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694256ed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096eaa7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096eaa7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694256ed7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3694256ed7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694256ed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694256ed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694256ed7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694256ed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3694256ed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3694256ed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3694256ed7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3694256ed7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694256ed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694256ed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3694256ed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3694256ed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694256ed7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694256ed7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694256ed7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694256ed7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694256ed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694256ed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682889e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682889e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68a67bae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368a67bae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694256ed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694256ed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68a67bae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68a67bae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68a67bae7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68a67bae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68a67bae7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68a67bae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6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6.png"/><Relationship Id="rId6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47.png"/><Relationship Id="rId5" Type="http://schemas.openxmlformats.org/officeDocument/2006/relationships/image" Target="../media/image43.png"/><Relationship Id="rId6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38.png"/><Relationship Id="rId5" Type="http://schemas.openxmlformats.org/officeDocument/2006/relationships/image" Target="../media/image4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Relationship Id="rId4" Type="http://schemas.openxmlformats.org/officeDocument/2006/relationships/image" Target="../media/image45.png"/><Relationship Id="rId5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Relationship Id="rId4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5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/>
              <a:t>Variational Neural Network Approach to QFT in the Field Basis: Results from Klein-Gordon Theory</a:t>
            </a:r>
            <a:endParaRPr sz="40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3668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Kevin Braga</a:t>
            </a:r>
            <a:endParaRPr sz="2500"/>
          </a:p>
        </p:txBody>
      </p:sp>
      <p:pic>
        <p:nvPicPr>
          <p:cNvPr id="56" name="Google Shape;56;p13" title="wm_vertical_single_line_full_colo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736" y="3729300"/>
            <a:ext cx="2720527" cy="1228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3"/>
          <p:cNvCxnSpPr/>
          <p:nvPr/>
        </p:nvCxnSpPr>
        <p:spPr>
          <a:xfrm>
            <a:off x="2058900" y="2834125"/>
            <a:ext cx="502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>
            <a:off x="2058900" y="3596125"/>
            <a:ext cx="502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Motivation and neighboring work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Physics theory background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Char char="●"/>
            </a:pPr>
            <a:r>
              <a:rPr lang="en" sz="2000">
                <a:solidFill>
                  <a:srgbClr val="FF00FF"/>
                </a:solidFill>
              </a:rPr>
              <a:t>Discretization scheme and machine learning</a:t>
            </a:r>
            <a:br>
              <a:rPr lang="en" sz="2000">
                <a:solidFill>
                  <a:srgbClr val="FF00FF"/>
                </a:solidFill>
              </a:rPr>
            </a:br>
            <a:endParaRPr sz="2000">
              <a:solidFill>
                <a:srgbClr val="FF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Summary and future work</a:t>
            </a:r>
            <a:endParaRPr sz="2000"/>
          </a:p>
        </p:txBody>
      </p:sp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Integral Discretization 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47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Discretize field basis</a:t>
            </a:r>
            <a:endParaRPr sz="2000"/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Operator representations sensitive to integral discretization procedure</a:t>
            </a:r>
            <a:endParaRPr sz="1600"/>
          </a:p>
          <a:p>
            <a:pPr indent="-330200" lvl="2" marL="18288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Choose central Riemann</a:t>
            </a:r>
            <a:br>
              <a:rPr lang="en" sz="1600"/>
            </a:br>
            <a:br>
              <a:rPr lang="en" sz="1600"/>
            </a:br>
            <a:br>
              <a:rPr lang="en" sz="1600"/>
            </a:br>
            <a:br>
              <a:rPr lang="en" sz="1600"/>
            </a:br>
            <a:endParaRPr sz="1600"/>
          </a:p>
          <a:p>
            <a:pPr indent="-330200" lvl="2" marL="18288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Requires Dirac delta discretization:</a:t>
            </a:r>
            <a:br>
              <a:rPr lang="en" sz="1600"/>
            </a:br>
            <a:endParaRPr sz="1600"/>
          </a:p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679" y="445025"/>
            <a:ext cx="3780625" cy="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655" y="1347262"/>
            <a:ext cx="3444645" cy="27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9713" y="2572373"/>
            <a:ext cx="2025261" cy="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253188"/>
            <a:ext cx="2432150" cy="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5525" y="4277000"/>
            <a:ext cx="3425106" cy="702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3"/>
          <p:cNvCxnSpPr/>
          <p:nvPr/>
        </p:nvCxnSpPr>
        <p:spPr>
          <a:xfrm>
            <a:off x="2912350" y="4223525"/>
            <a:ext cx="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Kinetic Term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2132950"/>
            <a:ext cx="5467200" cy="29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/>
            </a:b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Via successive application of the operator:</a:t>
            </a:r>
            <a:br>
              <a:rPr lang="en" sz="1600"/>
            </a:br>
            <a:br>
              <a:rPr lang="en" sz="1600"/>
            </a:b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Note the similarity to finite difference approximations; suggests viability of higher order approximation</a:t>
            </a:r>
            <a:endParaRPr sz="1600"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655" y="1347262"/>
            <a:ext cx="3444645" cy="27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674" y="355160"/>
            <a:ext cx="3972600" cy="75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070" y="1107575"/>
            <a:ext cx="2442800" cy="9355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521" y="2268300"/>
            <a:ext cx="4586354" cy="9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4375" y="1560250"/>
            <a:ext cx="1353275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4"/>
          <p:cNvCxnSpPr>
            <a:endCxn id="165" idx="1"/>
          </p:cNvCxnSpPr>
          <p:nvPr/>
        </p:nvCxnSpPr>
        <p:spPr>
          <a:xfrm flipH="1" rot="10800000">
            <a:off x="3694175" y="1846600"/>
            <a:ext cx="340200" cy="658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7" name="Google Shape;167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526" y="3713975"/>
            <a:ext cx="4586351" cy="721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Kinetic Term (2)</a:t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11700" y="2132950"/>
            <a:ext cx="5120400" cy="29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Use fourth-order (five-point) finite difference stencil</a:t>
            </a:r>
            <a:br>
              <a:rPr lang="en" sz="1600"/>
            </a:br>
            <a:br>
              <a:rPr lang="en" sz="1600"/>
            </a:br>
            <a:br>
              <a:rPr lang="en" sz="1600"/>
            </a:br>
            <a:br>
              <a:rPr lang="en" sz="1600"/>
            </a:br>
            <a:br>
              <a:rPr lang="en" sz="1600"/>
            </a:b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Performing second variational derivative boils down to a </a:t>
            </a:r>
            <a:r>
              <a:rPr lang="en" sz="1600"/>
              <a:t>series</a:t>
            </a:r>
            <a:r>
              <a:rPr lang="en" sz="1600"/>
              <a:t> of wavefunctional evaluations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4" name="Google Shape;17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505" y="1347262"/>
            <a:ext cx="3444645" cy="277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674" y="355160"/>
            <a:ext cx="3972600" cy="75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00" y="2988550"/>
            <a:ext cx="4984025" cy="1020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12" y="1217675"/>
            <a:ext cx="5120400" cy="8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Integral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Final, discretized Hamiltonian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Now, we consider the discretization of the field integral </a:t>
            </a:r>
            <a:endParaRPr/>
          </a:p>
        </p:txBody>
      </p:sp>
      <p:sp>
        <p:nvSpPr>
          <p:cNvPr id="185" name="Google Shape;18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6" name="Google Shape;18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2175" y="3804162"/>
            <a:ext cx="4359651" cy="11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38" y="1529375"/>
            <a:ext cx="7572924" cy="15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9525" y="3089821"/>
            <a:ext cx="548700" cy="337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Integral</a:t>
            </a:r>
            <a:endParaRPr/>
          </a:p>
        </p:txBody>
      </p: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         instructs us to sum over all field configurations in the continuum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Thanks to explicit normalization, integration measure prefactors cancel</a:t>
            </a:r>
            <a:endParaRPr/>
          </a:p>
        </p:txBody>
      </p:sp>
      <p:sp>
        <p:nvSpPr>
          <p:cNvPr id="195" name="Google Shape;19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175" y="1152475"/>
            <a:ext cx="639622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8" y="3608175"/>
            <a:ext cx="3998116" cy="10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561" y="1719850"/>
            <a:ext cx="5345625" cy="10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4936" y="3437724"/>
            <a:ext cx="3987365" cy="11862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0" name="Google Shape;200;p27"/>
          <p:cNvCxnSpPr/>
          <p:nvPr/>
        </p:nvCxnSpPr>
        <p:spPr>
          <a:xfrm>
            <a:off x="4350274" y="4030825"/>
            <a:ext cx="4542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311" y="1690624"/>
            <a:ext cx="3987365" cy="1186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" name="Google Shape;20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Setup Summary</a:t>
            </a:r>
            <a:endParaRPr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Minimize expectation value of the Klein-Gordon Hamiltonian (Python VEGAS)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r>
              <a:rPr lang="en"/>
              <a:t>with</a:t>
            </a:r>
            <a:endParaRPr/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38" y="3285050"/>
            <a:ext cx="7572924" cy="15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Motivation and neighboring work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Physics theory background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Discretization scheme and machine learning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Char char="●"/>
            </a:pPr>
            <a:r>
              <a:rPr lang="en" sz="2000">
                <a:solidFill>
                  <a:srgbClr val="FF00FF"/>
                </a:solidFill>
              </a:rPr>
              <a:t>Results</a:t>
            </a:r>
            <a:br>
              <a:rPr lang="en" sz="2000">
                <a:solidFill>
                  <a:srgbClr val="FF00FF"/>
                </a:solidFill>
              </a:rPr>
            </a:br>
            <a:endParaRPr sz="2000">
              <a:solidFill>
                <a:srgbClr val="FF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Summary and future work</a:t>
            </a:r>
            <a:endParaRPr sz="2000"/>
          </a:p>
        </p:txBody>
      </p:sp>
      <p:sp>
        <p:nvSpPr>
          <p:cNvPr id="216" name="Google Shape;21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Hyperparameters </a:t>
            </a:r>
            <a:endParaRPr/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K-grid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field configurations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Max field amplitude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Neural network architecture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Mass </a:t>
            </a:r>
            <a:endParaRPr/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965" y="1017725"/>
            <a:ext cx="373268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928" y="1796238"/>
            <a:ext cx="1741347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025" y="3076400"/>
            <a:ext cx="195315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8099" y="2373350"/>
            <a:ext cx="1488426" cy="5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1025" y="3739444"/>
            <a:ext cx="957150" cy="332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234" name="Google Shape;234;p31"/>
          <p:cNvSpPr txBox="1"/>
          <p:nvPr>
            <p:ph idx="1" type="body"/>
          </p:nvPr>
        </p:nvSpPr>
        <p:spPr>
          <a:xfrm>
            <a:off x="311700" y="1152475"/>
            <a:ext cx="4095600" cy="3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Theoretical ground state energy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basis of fields generated every epoch (stochastic learning)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Stopping condition</a:t>
            </a:r>
            <a:br>
              <a:rPr lang="en"/>
            </a:br>
            <a:br>
              <a:rPr lang="en"/>
            </a:b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87" y="1653700"/>
            <a:ext cx="1562063" cy="6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5926" y="1763793"/>
            <a:ext cx="1914884" cy="4526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1"/>
          <p:cNvCxnSpPr/>
          <p:nvPr/>
        </p:nvCxnSpPr>
        <p:spPr>
          <a:xfrm>
            <a:off x="2167538" y="1674650"/>
            <a:ext cx="0" cy="6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9" name="Google Shape;23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600" y="3803225"/>
            <a:ext cx="3557825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59175" y="943813"/>
            <a:ext cx="4431900" cy="325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Motivation and neighboring work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Physics theory background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Discretization </a:t>
            </a:r>
            <a:r>
              <a:rPr lang="en" sz="2000"/>
              <a:t>scheme</a:t>
            </a:r>
            <a:r>
              <a:rPr lang="en" sz="2000"/>
              <a:t> and machine learning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Summary and future work</a:t>
            </a:r>
            <a:endParaRPr sz="2000"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Ground State Energy Estimation</a:t>
            </a:r>
            <a:endParaRPr/>
          </a:p>
        </p:txBody>
      </p:sp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311700" y="1152475"/>
            <a:ext cx="3927300" cy="37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Observables obtained by evaluating 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r>
              <a:rPr lang="en"/>
              <a:t>For distinct sets of basis fields.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100 trials are performed for all observable estimates in this talk</a:t>
            </a:r>
            <a:endParaRPr/>
          </a:p>
        </p:txBody>
      </p:sp>
      <p:sp>
        <p:nvSpPr>
          <p:cNvPr id="247" name="Google Shape;2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8" name="Google Shape;2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300" y="1920275"/>
            <a:ext cx="2742101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4804" y="1017725"/>
            <a:ext cx="4666351" cy="334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9350" y="1093248"/>
            <a:ext cx="1864150" cy="1130956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Two-Point  Correlators</a:t>
            </a:r>
            <a:endParaRPr/>
          </a:p>
        </p:txBody>
      </p:sp>
      <p:sp>
        <p:nvSpPr>
          <p:cNvPr id="256" name="Google Shape;25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657" y="187500"/>
            <a:ext cx="2821467" cy="47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550" y="2679250"/>
            <a:ext cx="3403158" cy="2464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3"/>
          <p:cNvCxnSpPr/>
          <p:nvPr/>
        </p:nvCxnSpPr>
        <p:spPr>
          <a:xfrm>
            <a:off x="4997200" y="598925"/>
            <a:ext cx="0" cy="4238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33"/>
          <p:cNvSpPr txBox="1"/>
          <p:nvPr/>
        </p:nvSpPr>
        <p:spPr>
          <a:xfrm>
            <a:off x="580650" y="2299725"/>
            <a:ext cx="26061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Diagonal terms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2" y="1633888"/>
            <a:ext cx="1556300" cy="40029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/>
          <p:nvPr/>
        </p:nvSpPr>
        <p:spPr>
          <a:xfrm>
            <a:off x="568750" y="1172200"/>
            <a:ext cx="104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</a:rPr>
              <a:t>Theory</a:t>
            </a:r>
            <a:endParaRPr sz="1800" u="sng">
              <a:solidFill>
                <a:schemeClr val="dk2"/>
              </a:solidFill>
            </a:endParaRPr>
          </a:p>
        </p:txBody>
      </p:sp>
      <p:cxnSp>
        <p:nvCxnSpPr>
          <p:cNvPr id="263" name="Google Shape;263;p33"/>
          <p:cNvCxnSpPr/>
          <p:nvPr/>
        </p:nvCxnSpPr>
        <p:spPr>
          <a:xfrm>
            <a:off x="2249400" y="1060125"/>
            <a:ext cx="0" cy="122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251" y="1017725"/>
            <a:ext cx="5184051" cy="3888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 value of the field</a:t>
            </a:r>
            <a:endParaRPr/>
          </a:p>
        </p:txBody>
      </p:sp>
      <p:sp>
        <p:nvSpPr>
          <p:cNvPr id="270" name="Google Shape;27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350" y="2869276"/>
            <a:ext cx="2639051" cy="185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7223" y="1657150"/>
            <a:ext cx="1039327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/>
          <p:nvPr/>
        </p:nvSpPr>
        <p:spPr>
          <a:xfrm>
            <a:off x="1275775" y="1195438"/>
            <a:ext cx="104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2"/>
                </a:solidFill>
              </a:rPr>
              <a:t>Theory</a:t>
            </a:r>
            <a:endParaRPr sz="1800" u="sng">
              <a:solidFill>
                <a:schemeClr val="dk2"/>
              </a:solidFill>
            </a:endParaRPr>
          </a:p>
        </p:txBody>
      </p:sp>
      <p:cxnSp>
        <p:nvCxnSpPr>
          <p:cNvPr id="274" name="Google Shape;274;p34"/>
          <p:cNvCxnSpPr/>
          <p:nvPr/>
        </p:nvCxnSpPr>
        <p:spPr>
          <a:xfrm>
            <a:off x="319838" y="2571750"/>
            <a:ext cx="295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of the Klein-Gordon Vacuum </a:t>
            </a:r>
            <a:endParaRPr/>
          </a:p>
        </p:txBody>
      </p:sp>
      <p:sp>
        <p:nvSpPr>
          <p:cNvPr id="280" name="Google Shape;28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35"/>
          <p:cNvPicPr preferRelativeResize="0"/>
          <p:nvPr/>
        </p:nvPicPr>
        <p:blipFill rotWithShape="1">
          <a:blip r:embed="rId3">
            <a:alphaModFix/>
          </a:blip>
          <a:srcRect b="0" l="0" r="0" t="47103"/>
          <a:stretch/>
        </p:blipFill>
        <p:spPr>
          <a:xfrm>
            <a:off x="4837325" y="1448901"/>
            <a:ext cx="3994976" cy="32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 rotWithShape="1">
          <a:blip r:embed="rId3">
            <a:alphaModFix/>
          </a:blip>
          <a:srcRect b="52653" l="0" r="0" t="0"/>
          <a:stretch/>
        </p:blipFill>
        <p:spPr>
          <a:xfrm>
            <a:off x="159855" y="1448900"/>
            <a:ext cx="4063421" cy="292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4161" y="4375283"/>
            <a:ext cx="176484" cy="246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35"/>
          <p:cNvCxnSpPr/>
          <p:nvPr/>
        </p:nvCxnSpPr>
        <p:spPr>
          <a:xfrm>
            <a:off x="4572000" y="1017725"/>
            <a:ext cx="0" cy="360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5" name="Google Shape;285;p35"/>
          <p:cNvSpPr txBox="1"/>
          <p:nvPr/>
        </p:nvSpPr>
        <p:spPr>
          <a:xfrm>
            <a:off x="311700" y="4629175"/>
            <a:ext cx="790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Darker curves more likely; vertices indicate center of Riemann intervals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 of the Klein-Gordon Vacuum (2)</a:t>
            </a:r>
            <a:endParaRPr/>
          </a:p>
        </p:txBody>
      </p:sp>
      <p:sp>
        <p:nvSpPr>
          <p:cNvPr id="291" name="Google Shape;29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2" name="Google Shape;2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173" y="1017725"/>
            <a:ext cx="5481640" cy="40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298" name="Google Shape;29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Motivation and neighboring work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Physics theory background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Discretization scheme and machine learning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Char char="●"/>
            </a:pPr>
            <a:r>
              <a:rPr lang="en" sz="2000">
                <a:solidFill>
                  <a:srgbClr val="FF00FF"/>
                </a:solidFill>
              </a:rPr>
              <a:t>Summary and future work</a:t>
            </a:r>
            <a:endParaRPr sz="2000">
              <a:solidFill>
                <a:srgbClr val="FF00FF"/>
              </a:solidFill>
            </a:endParaRPr>
          </a:p>
        </p:txBody>
      </p:sp>
      <p:sp>
        <p:nvSpPr>
          <p:cNvPr id="299" name="Google Shape;29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Summary</a:t>
            </a:r>
            <a:endParaRPr/>
          </a:p>
        </p:txBody>
      </p:sp>
      <p:sp>
        <p:nvSpPr>
          <p:cNvPr id="305" name="Google Shape;30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Trained a neural wavefunctional for the Klein–Gordon ground state in momentum space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Accurate recovery of the ground state energy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 two-point correlator matrix reproduced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Expectation value of the field  </a:t>
            </a: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Field-space visualizations show expected Gaussian structure </a:t>
            </a:r>
            <a:endParaRPr/>
          </a:p>
        </p:txBody>
      </p:sp>
      <p:sp>
        <p:nvSpPr>
          <p:cNvPr id="306" name="Google Shape;30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037" y="2026425"/>
            <a:ext cx="1562063" cy="6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4300" y="3327150"/>
            <a:ext cx="871500" cy="49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5524" y="2754447"/>
            <a:ext cx="222670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315" name="Google Shape;31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Physics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Solve Klein-Gordon in x-space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Add        interaction term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Extend to higher dimensions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Gauge theories, multiple field species, etc. </a:t>
            </a:r>
            <a:br>
              <a:rPr lang="en" sz="1800"/>
            </a:br>
            <a:endParaRPr sz="18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Computational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Memory bottlenecks </a:t>
            </a:r>
            <a:endParaRPr sz="2200"/>
          </a:p>
        </p:txBody>
      </p:sp>
      <p:sp>
        <p:nvSpPr>
          <p:cNvPr id="316" name="Google Shape;31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7" name="Google Shape;3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650" y="1885395"/>
            <a:ext cx="364175" cy="3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9" title="4fa309f5-f6ff-4393-917b-4782391301e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6175" y="2075475"/>
            <a:ext cx="2437550" cy="24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9"/>
          <p:cNvSpPr txBox="1"/>
          <p:nvPr/>
        </p:nvSpPr>
        <p:spPr>
          <a:xfrm>
            <a:off x="6266200" y="4107175"/>
            <a:ext cx="243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Image generated with OpenAI ChatGPT (DALL·E)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25" name="Google Shape;325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326" name="Google Shape;32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Char char="●"/>
            </a:pPr>
            <a:r>
              <a:rPr lang="en" sz="2000">
                <a:solidFill>
                  <a:srgbClr val="FF00FF"/>
                </a:solidFill>
              </a:rPr>
              <a:t>Motivation and neighboring work</a:t>
            </a:r>
            <a:br>
              <a:rPr lang="en" sz="2000">
                <a:solidFill>
                  <a:srgbClr val="FF00FF"/>
                </a:solidFill>
              </a:rPr>
            </a:br>
            <a:endParaRPr sz="2000">
              <a:solidFill>
                <a:srgbClr val="FF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Physics theory background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Discretization scheme and machine learning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Summary and future work</a:t>
            </a:r>
            <a:endParaRPr sz="2000"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450" y="1152475"/>
            <a:ext cx="560725" cy="3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221050" y="1152475"/>
            <a:ext cx="8611200" cy="3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Understand QFT states directly through the wavefunctional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Encodes all information about the system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Field basis            is an intuitive and useful representation for QFT states</a:t>
            </a: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Accessible </a:t>
            </a:r>
            <a:r>
              <a:rPr lang="en" sz="1500"/>
              <a:t>quantities</a:t>
            </a:r>
            <a:r>
              <a:rPr lang="en" sz="1500"/>
              <a:t> and structures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Any observable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Entanglement entropy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Field-space probability distributions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Time evolution and real-time dynamics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Excited states via variational methods 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Dependence on field-space topology</a:t>
            </a:r>
            <a:br>
              <a:rPr lang="en" sz="1500"/>
            </a:br>
            <a:br>
              <a:rPr lang="en" sz="1500"/>
            </a:b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Approximate the continuum QFT Hilbert space with continuum-inspired operator definitions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3633" y="1733625"/>
            <a:ext cx="444116" cy="3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6" title="4fa309f5-f6ff-4393-917b-4782391301e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4700" y="2094775"/>
            <a:ext cx="2437550" cy="24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6321050" y="4146650"/>
            <a:ext cx="243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Image generated with OpenAI ChatGPT (DALL·E)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Applications of Neural Quantum States (NQS)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3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Seminal work on spin systems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G. Carleo and M. Troyer. </a:t>
            </a:r>
            <a:r>
              <a:rPr b="1" lang="en"/>
              <a:t>Solving the quantum many-</a:t>
            </a:r>
            <a:r>
              <a:rPr b="1" lang="en"/>
              <a:t>body problem with artificial neural networks</a:t>
            </a:r>
            <a:r>
              <a:rPr lang="en"/>
              <a:t>. Science, 355(6325):602–606, 2017.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Nonrelativistic QFT and Klein-Gordon in the Fock basis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John M. Martyn, Khadijeh Najafi, and Di Luo. </a:t>
            </a:r>
            <a:r>
              <a:rPr b="1" lang="en"/>
              <a:t>Variational neural-network ansatz for continuum quantum field theory</a:t>
            </a:r>
            <a:r>
              <a:rPr lang="en"/>
              <a:t>. arXiv preprint arXiv:2212.00782, 2022.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Hamiltonian Lattice Klein-Gordon 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M. Rovira, A. Parre˜no, and R. J. Perry. </a:t>
            </a:r>
            <a:r>
              <a:rPr b="1" lang="en"/>
              <a:t>A variational approach to quantum field theory</a:t>
            </a:r>
            <a:r>
              <a:rPr lang="en"/>
              <a:t>. 2024. arXiv:2409.17887 [hep-lat].</a:t>
            </a:r>
            <a:br>
              <a:rPr lang="en"/>
            </a:b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Hamiltonian Lattice QED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Zhuo Chen, Di Luo, Kaiwen Hu, and Bryan K. Clark. </a:t>
            </a:r>
            <a:r>
              <a:rPr b="1" lang="en"/>
              <a:t>Simulating 2+1d lattice quantum electrodynamics at finite density with neural flow wavefunctions</a:t>
            </a:r>
            <a:r>
              <a:rPr lang="en"/>
              <a:t>. December 2022. arXiv:2212.06835 [hep-lat].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1011000" y="4588975"/>
            <a:ext cx="7122000" cy="461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Idea: Apply the NQS framework to continuum QFT in the </a:t>
            </a:r>
            <a:r>
              <a:rPr b="1" lang="en" sz="1800">
                <a:solidFill>
                  <a:schemeClr val="dk2"/>
                </a:solidFill>
              </a:rPr>
              <a:t>field basis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318000" y="4482675"/>
            <a:ext cx="85080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Motivation and neighboring work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Char char="●"/>
            </a:pPr>
            <a:r>
              <a:rPr lang="en" sz="2000">
                <a:solidFill>
                  <a:srgbClr val="FF00FF"/>
                </a:solidFill>
              </a:rPr>
              <a:t>Physics theory background</a:t>
            </a:r>
            <a:br>
              <a:rPr lang="en" sz="2000">
                <a:solidFill>
                  <a:srgbClr val="FF00FF"/>
                </a:solidFill>
              </a:rPr>
            </a:br>
            <a:endParaRPr sz="2000">
              <a:solidFill>
                <a:srgbClr val="FF00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Discretization scheme and machine learning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Results</a:t>
            </a: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Summary and future work</a:t>
            </a:r>
            <a:endParaRPr sz="2000"/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425" y="1554413"/>
            <a:ext cx="3232352" cy="9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Field basis</a:t>
            </a:r>
            <a:br>
              <a:rPr lang="en" sz="2000"/>
            </a:br>
            <a:br>
              <a:rPr lang="en" sz="2000"/>
            </a:br>
            <a:br>
              <a:rPr lang="en" sz="2000"/>
            </a:br>
            <a:endParaRPr sz="20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Commutation relations</a:t>
            </a:r>
            <a:br>
              <a:rPr lang="en" sz="2000"/>
            </a:br>
            <a:br>
              <a:rPr lang="en" sz="2000"/>
            </a:br>
            <a:br>
              <a:rPr lang="en" sz="2000"/>
            </a:br>
            <a:endParaRPr sz="2000"/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Momentum operator in the field basis</a:t>
            </a:r>
            <a:br>
              <a:rPr lang="en" sz="2000"/>
            </a:br>
            <a:br>
              <a:rPr lang="en" sz="2000"/>
            </a:br>
            <a:endParaRPr sz="20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20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870" y="4134800"/>
            <a:ext cx="4352282" cy="81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9975" y="4079953"/>
            <a:ext cx="3283996" cy="92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9279" y="2834248"/>
            <a:ext cx="3904651" cy="632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QFT in the Schrodinger Picture (Field Basis)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0" name="Google Shape;110;p19"/>
          <p:cNvCxnSpPr/>
          <p:nvPr/>
        </p:nvCxnSpPr>
        <p:spPr>
          <a:xfrm>
            <a:off x="4572000" y="4069963"/>
            <a:ext cx="0" cy="942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1" name="Google Shape;111;p19" title="outpu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8014" y="1246827"/>
            <a:ext cx="3151592" cy="18791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9"/>
          <p:cNvSpPr txBox="1"/>
          <p:nvPr/>
        </p:nvSpPr>
        <p:spPr>
          <a:xfrm>
            <a:off x="6748202" y="3101449"/>
            <a:ext cx="2395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925" lIns="103925" spcFirstLastPara="1" rIns="103925" wrap="square" tIns="1039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22">
                <a:solidFill>
                  <a:schemeClr val="dk2"/>
                </a:solidFill>
              </a:rPr>
              <a:t>Image generated with OpenAI ChatGPT (DALL·E)</a:t>
            </a:r>
            <a:endParaRPr sz="68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4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x-space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k-space (preferred for preliminary benchmarking)</a:t>
            </a:r>
            <a:r>
              <a:rPr lang="en"/>
              <a:t> 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Symmetrized </a:t>
            </a:r>
            <a:endParaRPr/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(Real) Klein-Gordon Hamiltonian in 1D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0037" y="3017752"/>
            <a:ext cx="4723939" cy="937272"/>
          </a:xfrm>
          <a:prstGeom prst="rect">
            <a:avLst/>
          </a:prstGeom>
          <a:noFill/>
          <a:ln cap="flat" cmpd="sng" w="130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21" name="Google Shape;121;p20"/>
          <p:cNvCxnSpPr>
            <a:stCxn id="122" idx="3"/>
            <a:endCxn id="120" idx="3"/>
          </p:cNvCxnSpPr>
          <p:nvPr/>
        </p:nvCxnSpPr>
        <p:spPr>
          <a:xfrm flipH="1">
            <a:off x="6934124" y="2060588"/>
            <a:ext cx="138000" cy="1425900"/>
          </a:xfrm>
          <a:prstGeom prst="curvedConnector3">
            <a:avLst>
              <a:gd fmla="val -136378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" name="Google Shape;123;p20"/>
          <p:cNvSpPr txBox="1"/>
          <p:nvPr/>
        </p:nvSpPr>
        <p:spPr>
          <a:xfrm>
            <a:off x="6934125" y="2193980"/>
            <a:ext cx="2477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Fourier 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Transform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+ </a:t>
            </a:r>
            <a:br>
              <a:rPr lang="en" sz="1800">
                <a:solidFill>
                  <a:schemeClr val="dk2"/>
                </a:solidFill>
              </a:rPr>
            </a:br>
            <a:r>
              <a:rPr lang="en" sz="1800">
                <a:solidFill>
                  <a:schemeClr val="dk2"/>
                </a:solidFill>
              </a:rPr>
              <a:t>Simplifications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858" y="4533450"/>
            <a:ext cx="1954292" cy="4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875" y="1681850"/>
            <a:ext cx="5000249" cy="7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637" y="3953925"/>
            <a:ext cx="5558724" cy="11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Variational Problem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 Goal: Find the ground state wavefunctional of Klein-Gordon Theory by minimizing the expectation value of the Hamiltonian</a:t>
            </a:r>
            <a:br>
              <a:rPr lang="en" sz="2000"/>
            </a:br>
            <a:br>
              <a:rPr lang="en" sz="2000"/>
            </a:br>
            <a:br>
              <a:rPr lang="en" sz="2000"/>
            </a:br>
            <a:br>
              <a:rPr lang="en" sz="2000"/>
            </a:br>
            <a:br>
              <a:rPr lang="en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Klein-Gordon Hamiltonian in k-space </a:t>
            </a:r>
            <a:endParaRPr sz="2000"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5650" y="2109613"/>
            <a:ext cx="5912676" cy="1502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