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360" r:id="rId3"/>
    <p:sldId id="258" r:id="rId4"/>
    <p:sldId id="361" r:id="rId5"/>
    <p:sldId id="362" r:id="rId6"/>
    <p:sldId id="366" r:id="rId7"/>
    <p:sldId id="364" r:id="rId8"/>
    <p:sldId id="363" r:id="rId9"/>
    <p:sldId id="261" r:id="rId10"/>
    <p:sldId id="265" r:id="rId11"/>
    <p:sldId id="267" r:id="rId12"/>
    <p:sldId id="266" r:id="rId13"/>
    <p:sldId id="308" r:id="rId14"/>
    <p:sldId id="365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DFD"/>
    <a:srgbClr val="2791FE"/>
    <a:srgbClr val="429B16"/>
    <a:srgbClr val="2BD2F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5"/>
    <p:restoredTop sz="96327"/>
  </p:normalViewPr>
  <p:slideViewPr>
    <p:cSldViewPr snapToGrid="0">
      <p:cViewPr varScale="1">
        <p:scale>
          <a:sx n="145" d="100"/>
          <a:sy n="145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81A3A-C11C-CE44-A9BB-61EF94D0DC69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28091-37C5-8048-9717-697E498D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0A186-3B2A-0444-8CDA-72AF715321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E1891A8-77FC-8A44-B67E-42C876D1454E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180-2635-5746-82BB-3530407DC232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4DD-FC4F-A342-AA42-068268AD092D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2640-79B3-9944-8A6A-3D7007021CE9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CD09-F1F7-174E-AB42-0F39C679199B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966-ED9A-2D47-BD82-A7927E3A9D20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F4AB-7969-8041-97A9-EE00817D99F3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C6EAFCE-3AEF-B84B-8AEC-53B0609966BB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B656D55-C17E-B049-BDFC-4520F564664D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3415-2E93-0242-84F6-59167A04F469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FB3D-7974-FE4D-AD45-7DA4F752149D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61D-8941-334E-96A1-04D063574312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CEFA-E8A6-CC40-93C7-A6BF9826C49A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041F-94A9-CA49-920E-8793AA863ED7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4762-C333-8540-AC82-7A49B6B30270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023-9F1D-884B-B5FC-E06D91A5550A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D345-8254-1D44-818B-2C8ED911F213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27D260-89B9-684C-8281-21DDBD30C247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132E1A9C-4179-DC9D-1A4B-B0A28D6C3C7C}"/>
              </a:ext>
            </a:extLst>
          </p:cNvPr>
          <p:cNvSpPr txBox="1">
            <a:spLocks/>
          </p:cNvSpPr>
          <p:nvPr/>
        </p:nvSpPr>
        <p:spPr>
          <a:xfrm>
            <a:off x="4137991" y="4996021"/>
            <a:ext cx="3916018" cy="111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chemeClr val="bg2"/>
                </a:solidFill>
              </a:rPr>
              <a:t>Trevor Reed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</a:rPr>
              <a:t>Florida International University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4EC7B-6FBF-FFD1-9EBC-D5C574D1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FE8F3-2B02-DA0F-EAB6-908BF7CB37C5}"/>
              </a:ext>
            </a:extLst>
          </p:cNvPr>
          <p:cNvSpPr txBox="1"/>
          <p:nvPr/>
        </p:nvSpPr>
        <p:spPr>
          <a:xfrm>
            <a:off x="1470991" y="1868557"/>
            <a:ext cx="91241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Autoencoders for Partial Wave Analysis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AI for Hadron Spectroscopy at </a:t>
            </a:r>
            <a:r>
              <a:rPr lang="en-US" sz="2800" dirty="0" err="1">
                <a:solidFill>
                  <a:schemeClr val="bg1"/>
                </a:solidFill>
              </a:rPr>
              <a:t>JLab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Jefferson Lab, Newport News, VA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June 2025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541434-DBA8-4633-AE34-10B986D6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17" y="5490368"/>
            <a:ext cx="2004411" cy="10719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6C99395-1867-D351-76DC-BA2CC00D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6058040"/>
            <a:ext cx="1975015" cy="6171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CE781E-CEE0-E61D-15AB-D7BC70706657}"/>
              </a:ext>
            </a:extLst>
          </p:cNvPr>
          <p:cNvSpPr txBox="1"/>
          <p:nvPr/>
        </p:nvSpPr>
        <p:spPr>
          <a:xfrm>
            <a:off x="532056" y="5363308"/>
            <a:ext cx="3358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Will Phelps (CNU/JLAB), Carlos Salgado </a:t>
            </a:r>
          </a:p>
          <a:p>
            <a:r>
              <a:rPr lang="en-US" sz="1400" dirty="0">
                <a:solidFill>
                  <a:schemeClr val="bg1"/>
                </a:solidFill>
              </a:rPr>
              <a:t>Lei Guo, Leonel Martinez (FIU)</a:t>
            </a:r>
          </a:p>
        </p:txBody>
      </p:sp>
      <p:pic>
        <p:nvPicPr>
          <p:cNvPr id="9" name="Picture 8" descr="A blue and yellow logo&#10;&#10;Description automatically generated">
            <a:extLst>
              <a:ext uri="{FF2B5EF4-FFF2-40B4-BE49-F238E27FC236}">
                <a16:creationId xmlns:a16="http://schemas.microsoft.com/office/drawing/2014/main" id="{6CADC355-3601-7B43-B0CA-91B49ED66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48" y="182768"/>
            <a:ext cx="1180930" cy="11809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1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D386C-3A60-AEEF-6024-1B82944D1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0F32-E50A-F4CF-9C24-83B14E7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26" y="582653"/>
            <a:ext cx="8468139" cy="1193788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Testing Trained Autoencoder</a:t>
            </a:r>
            <a:endParaRPr lang="en-US" sz="4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0CDDB89-2386-8684-12CF-B61F9EB6C2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25197" y="2459986"/>
            <a:ext cx="7408358" cy="2270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878E4A-76C8-DC9A-48BC-B70879C1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01620" y="5778653"/>
            <a:ext cx="7854043" cy="7676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AB3BB3-BE93-E008-EAF7-EBB55CC5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B55A-679B-4C41-9C89-871E34C5DC29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BC8C0BA-9BFF-8183-CD3F-75FE3619E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6326" y="2364385"/>
                <a:ext cx="4448864" cy="2258613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</a:rPr>
                  <a:t>Trained for 500 epochs</a:t>
                </a: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Resolution: 128 x 128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900" dirty="0">
                    <a:solidFill>
                      <a:schemeClr val="tx1"/>
                    </a:solidFill>
                  </a:rPr>
                  <a:t>14 parameters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BC8C0BA-9BFF-8183-CD3F-75FE3619E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6326" y="2364385"/>
                <a:ext cx="4448864" cy="2258613"/>
              </a:xfrm>
              <a:blipFill>
                <a:blip r:embed="rId4"/>
                <a:stretch>
                  <a:fillRect l="-855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1B8545B-BE26-1C1F-7D9A-26F573D81E00}"/>
              </a:ext>
            </a:extLst>
          </p:cNvPr>
          <p:cNvSpPr/>
          <p:nvPr/>
        </p:nvSpPr>
        <p:spPr>
          <a:xfrm rot="16200000">
            <a:off x="6238116" y="3866353"/>
            <a:ext cx="189094" cy="3530110"/>
          </a:xfrm>
          <a:prstGeom prst="rightBrace">
            <a:avLst>
              <a:gd name="adj1" fmla="val 8333"/>
              <a:gd name="adj2" fmla="val 5024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5F60F-6B06-3C88-F288-5F70273F5E78}"/>
              </a:ext>
            </a:extLst>
          </p:cNvPr>
          <p:cNvSpPr txBox="1"/>
          <p:nvPr/>
        </p:nvSpPr>
        <p:spPr>
          <a:xfrm>
            <a:off x="5336931" y="5198306"/>
            <a:ext cx="2154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Real Components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BBA26A9-F2AF-F3FD-BA61-E797E3F83E10}"/>
              </a:ext>
            </a:extLst>
          </p:cNvPr>
          <p:cNvSpPr/>
          <p:nvPr/>
        </p:nvSpPr>
        <p:spPr>
          <a:xfrm rot="16200000">
            <a:off x="9936082" y="3861147"/>
            <a:ext cx="189095" cy="3540519"/>
          </a:xfrm>
          <a:prstGeom prst="rightBrace">
            <a:avLst>
              <a:gd name="adj1" fmla="val 8333"/>
              <a:gd name="adj2" fmla="val 5024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BB69B-A8D0-0ED9-3048-DFE264A8C896}"/>
              </a:ext>
            </a:extLst>
          </p:cNvPr>
          <p:cNvSpPr txBox="1"/>
          <p:nvPr/>
        </p:nvSpPr>
        <p:spPr>
          <a:xfrm>
            <a:off x="8867214" y="5198306"/>
            <a:ext cx="253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Imaginary Components</a:t>
            </a:r>
          </a:p>
        </p:txBody>
      </p:sp>
      <p:pic>
        <p:nvPicPr>
          <p:cNvPr id="10" name="Picture 9" descr="A graph of loss and loss&#10;&#10;Description automatically generated">
            <a:extLst>
              <a:ext uri="{FF2B5EF4-FFF2-40B4-BE49-F238E27FC236}">
                <a16:creationId xmlns:a16="http://schemas.microsoft.com/office/drawing/2014/main" id="{E40A88AD-9605-1E06-0094-1CCF565AD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95" y="4119320"/>
            <a:ext cx="3495431" cy="26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7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8152-DAE2-557D-D446-64EC474F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535903"/>
            <a:ext cx="10515600" cy="863171"/>
          </a:xfrm>
        </p:spPr>
        <p:txBody>
          <a:bodyPr/>
          <a:lstStyle/>
          <a:p>
            <a:pPr algn="ctr"/>
            <a:r>
              <a:rPr lang="en-US" sz="4000" dirty="0"/>
              <a:t>Issues Predicting Wave Amplitudes</a:t>
            </a:r>
          </a:p>
        </p:txBody>
      </p:sp>
      <p:pic>
        <p:nvPicPr>
          <p:cNvPr id="6" name="Content Placeholder 5" descr="A graph of a model prediction&#10;&#10;Description automatically generated with medium confidence">
            <a:extLst>
              <a:ext uri="{FF2B5EF4-FFF2-40B4-BE49-F238E27FC236}">
                <a16:creationId xmlns:a16="http://schemas.microsoft.com/office/drawing/2014/main" id="{3BCCAB95-CE55-19E1-9E47-C6B110F42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7860" y="1549367"/>
            <a:ext cx="6014139" cy="1864305"/>
          </a:xfrm>
        </p:spPr>
      </p:pic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D3F0E108-6611-120A-1A49-1962F882B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50" y="3714257"/>
            <a:ext cx="6055050" cy="2906110"/>
          </a:xfrm>
          <a:prstGeom prst="rect">
            <a:avLst/>
          </a:prstGeom>
        </p:spPr>
      </p:pic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AF4557EA-4BEC-7BB8-742B-D9FBD42D0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8" y="1538911"/>
            <a:ext cx="6063561" cy="1874761"/>
          </a:xfrm>
          <a:prstGeom prst="rect">
            <a:avLst/>
          </a:prstGeom>
        </p:spPr>
      </p:pic>
      <p:pic>
        <p:nvPicPr>
          <p:cNvPr id="12" name="Picture 11" descr="A screenshot of a graph&#10;&#10;Description automatically generated">
            <a:extLst>
              <a:ext uri="{FF2B5EF4-FFF2-40B4-BE49-F238E27FC236}">
                <a16:creationId xmlns:a16="http://schemas.microsoft.com/office/drawing/2014/main" id="{D59C5400-749B-A56E-363B-7BBE2881B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9" y="3714257"/>
            <a:ext cx="6063561" cy="290611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A12E34-84DF-DED0-7C42-6004EE724AFD}"/>
              </a:ext>
            </a:extLst>
          </p:cNvPr>
          <p:cNvCxnSpPr>
            <a:cxnSpLocks/>
          </p:cNvCxnSpPr>
          <p:nvPr/>
        </p:nvCxnSpPr>
        <p:spPr>
          <a:xfrm>
            <a:off x="6142610" y="1549367"/>
            <a:ext cx="0" cy="530863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682F0-4DD0-6775-29B8-E991AA7A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318" y="535903"/>
            <a:ext cx="2743200" cy="365125"/>
          </a:xfrm>
        </p:spPr>
        <p:txBody>
          <a:bodyPr/>
          <a:lstStyle/>
          <a:p>
            <a:fld id="{F9F0B55A-679B-4C41-9C89-871E34C5DC2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3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C74F-6011-09B2-A60E-0939372E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AI for PWA: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4FBFC-99B7-372B-86BD-D8C821B8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7" y="2397953"/>
            <a:ext cx="5828455" cy="41379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Current state of model demonstrates promising results, but still lots to be done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Resolve discrepancies between generated and predicted wave amplitudes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Include amplitudes in loss, apply physics constraints, …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Reintroduce mass-dependence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Increase number of allowed waves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Incorporate acceptance (efficiency) effects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ipple ripples on water&#10;&#10;Description automatically generated">
            <a:extLst>
              <a:ext uri="{FF2B5EF4-FFF2-40B4-BE49-F238E27FC236}">
                <a16:creationId xmlns:a16="http://schemas.microsoft.com/office/drawing/2014/main" id="{BB7A5DC7-5BA3-6E73-31FE-22C791721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33" y="2832652"/>
            <a:ext cx="5496138" cy="30516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36355-FE01-887D-A118-B97FD705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B55A-679B-4C41-9C89-871E34C5DC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5AC8-62B1-E5E0-B82F-5E9BF91A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528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38AE6-F5AD-528B-2710-93DF5F48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0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8E7A-2107-6828-1C03-81206064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70" y="3303630"/>
            <a:ext cx="8761413" cy="70696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8BE1F-33EA-35BA-80C1-6591454E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5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C5B1-0EF1-F66B-5ED6-BBD62ABA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Utilizing AI to Solve PWA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ADAB-27DC-9DD6-CC34-D24E58324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2319854"/>
            <a:ext cx="10870096" cy="171504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AI excels at dimensionality reduction, pattern recognition, global optimization, and noise reduction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All useful characteristics for solving PWA problems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Deep neural network takes angular histogram as input, then outputs production amplitudes</a:t>
            </a:r>
          </a:p>
        </p:txBody>
      </p:sp>
      <p:pic>
        <p:nvPicPr>
          <p:cNvPr id="5" name="Picture 4" descr="A close-up of a network&#10;&#10;Description automatically generated">
            <a:extLst>
              <a:ext uri="{FF2B5EF4-FFF2-40B4-BE49-F238E27FC236}">
                <a16:creationId xmlns:a16="http://schemas.microsoft.com/office/drawing/2014/main" id="{74FAEA09-B95F-0AAD-DD81-FA5E9EC52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9" y="4107365"/>
            <a:ext cx="10007942" cy="23679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99133-CC69-A17B-BD66-9F34CCC9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B55A-679B-4C41-9C89-871E34C5DC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6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407B-314F-DCBF-5EFF-8B10A6B7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35496"/>
            <a:ext cx="8761413" cy="1202634"/>
          </a:xfrm>
        </p:spPr>
        <p:txBody>
          <a:bodyPr/>
          <a:lstStyle/>
          <a:p>
            <a:pPr algn="ctr"/>
            <a:r>
              <a:rPr lang="en-US" dirty="0"/>
              <a:t>Partial Waves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B0BD6-4A51-27EA-37A2-AC865EAB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Ripple ripples on water&#10;&#10;Description automatically generated">
            <a:extLst>
              <a:ext uri="{FF2B5EF4-FFF2-40B4-BE49-F238E27FC236}">
                <a16:creationId xmlns:a16="http://schemas.microsoft.com/office/drawing/2014/main" id="{4B0EE064-10E6-B7D3-44FA-315A2D2A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34" y="2524917"/>
            <a:ext cx="6977101" cy="3873971"/>
          </a:xfrm>
          <a:prstGeom prst="rect">
            <a:avLst/>
          </a:prstGeom>
        </p:spPr>
      </p:pic>
      <p:pic>
        <p:nvPicPr>
          <p:cNvPr id="6" name="Content Placeholder 4" descr="Ripple ripples in water&#10;&#10;Description automatically generated">
            <a:extLst>
              <a:ext uri="{FF2B5EF4-FFF2-40B4-BE49-F238E27FC236}">
                <a16:creationId xmlns:a16="http://schemas.microsoft.com/office/drawing/2014/main" id="{027E5913-DEE6-17C1-3338-D255B8651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1226" y="3651964"/>
            <a:ext cx="4728882" cy="27469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FD81E9-2EDD-E422-9281-7016FA983FA5}"/>
              </a:ext>
            </a:extLst>
          </p:cNvPr>
          <p:cNvSpPr txBox="1"/>
          <p:nvPr/>
        </p:nvSpPr>
        <p:spPr>
          <a:xfrm>
            <a:off x="7503484" y="2706184"/>
            <a:ext cx="4490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Apparent complex wave behavior can be described by interaction between simpler, more fundamental 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observe cumulative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PWA attempts to uncover richer underlying physics</a:t>
            </a:r>
          </a:p>
        </p:txBody>
      </p:sp>
    </p:spTree>
    <p:extLst>
      <p:ext uri="{BB962C8B-B14F-4D97-AF65-F5344CB8AC3E}">
        <p14:creationId xmlns:p14="http://schemas.microsoft.com/office/powerpoint/2010/main" val="12296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03B9-0275-F405-9087-F5D360F2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Partial Wave Analysis (PWA)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F7ADA5-D0A5-B22B-C159-CCBC54A5C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7719" y="2842106"/>
                <a:ext cx="10313020" cy="363820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Decompose (scattering) intensity into partial wave contributions and their interferences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,|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m:rPr>
                                <m:lit/>
                                <m:brk m:alnAt="7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b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sup>
                        </m:sSub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sub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  <a:latin typeface="Aldhabi" panose="020F0502020204030204" pitchFamily="34" charset="0"/>
                  <a:cs typeface="Aldhabi" panose="020F0502020204030204" pitchFamily="34" charset="0"/>
                </a:endParaRPr>
              </a:p>
              <a:p>
                <a:pPr lvl="1"/>
                <a:r>
                  <a:rPr lang="en-US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This is a special case of the general expression (2 particle final state)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are complex numbers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The coefficients of the real and imaginary parts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are fit to real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F7ADA5-D0A5-B22B-C159-CCBC54A5C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7719" y="2842106"/>
                <a:ext cx="10313020" cy="3638207"/>
              </a:xfrm>
              <a:blipFill>
                <a:blip r:embed="rId2"/>
                <a:stretch>
                  <a:fillRect l="-492" t="-2083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337FD-63EE-2612-3DBD-6ECFCA42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B55A-679B-4C41-9C89-871E34C5DC29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99E42-72FD-3993-5EFF-EF111DBE80EF}"/>
              </a:ext>
            </a:extLst>
          </p:cNvPr>
          <p:cNvSpPr txBox="1"/>
          <p:nvPr/>
        </p:nvSpPr>
        <p:spPr>
          <a:xfrm>
            <a:off x="2488223" y="3727938"/>
            <a:ext cx="29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Production Amplitudes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B02A15-1F97-54BF-7F20-575FB6BBE7BA}"/>
              </a:ext>
            </a:extLst>
          </p:cNvPr>
          <p:cNvCxnSpPr>
            <a:cxnSpLocks/>
          </p:cNvCxnSpPr>
          <p:nvPr/>
        </p:nvCxnSpPr>
        <p:spPr>
          <a:xfrm>
            <a:off x="5169877" y="4026877"/>
            <a:ext cx="562708" cy="246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nut 7">
            <a:extLst>
              <a:ext uri="{FF2B5EF4-FFF2-40B4-BE49-F238E27FC236}">
                <a16:creationId xmlns:a16="http://schemas.microsoft.com/office/drawing/2014/main" id="{56871AF5-ADCD-B112-BD40-0265ED1C393E}"/>
              </a:ext>
            </a:extLst>
          </p:cNvPr>
          <p:cNvSpPr/>
          <p:nvPr/>
        </p:nvSpPr>
        <p:spPr>
          <a:xfrm>
            <a:off x="5669348" y="4167552"/>
            <a:ext cx="729761" cy="712177"/>
          </a:xfrm>
          <a:prstGeom prst="donut">
            <a:avLst>
              <a:gd name="adj" fmla="val 5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152595DC-1AF5-9FD7-7D0F-6AE342A65799}"/>
              </a:ext>
            </a:extLst>
          </p:cNvPr>
          <p:cNvSpPr/>
          <p:nvPr/>
        </p:nvSpPr>
        <p:spPr>
          <a:xfrm>
            <a:off x="7209692" y="4115154"/>
            <a:ext cx="1688123" cy="764877"/>
          </a:xfrm>
          <a:prstGeom prst="donut">
            <a:avLst>
              <a:gd name="adj" fmla="val 5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065C7-1123-673A-67E8-EF7EE4046260}"/>
              </a:ext>
            </a:extLst>
          </p:cNvPr>
          <p:cNvSpPr txBox="1"/>
          <p:nvPr/>
        </p:nvSpPr>
        <p:spPr>
          <a:xfrm>
            <a:off x="8777654" y="3543272"/>
            <a:ext cx="29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Decay Amplitudes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924806-BA21-EB0D-FE23-EAC5BE41F818}"/>
              </a:ext>
            </a:extLst>
          </p:cNvPr>
          <p:cNvCxnSpPr>
            <a:cxnSpLocks/>
          </p:cNvCxnSpPr>
          <p:nvPr/>
        </p:nvCxnSpPr>
        <p:spPr>
          <a:xfrm flipH="1">
            <a:off x="8396654" y="3877421"/>
            <a:ext cx="381000" cy="2198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446FB6-7013-DF94-34F7-3AA60582FB0E}"/>
                  </a:ext>
                </a:extLst>
              </p:cNvPr>
              <p:cNvSpPr txBox="1"/>
              <p:nvPr/>
            </p:nvSpPr>
            <p:spPr>
              <a:xfrm>
                <a:off x="9117623" y="6242538"/>
                <a:ext cx="2760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(Reflectivity)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446FB6-7013-DF94-34F7-3AA60582F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623" y="6242538"/>
                <a:ext cx="2760785" cy="400110"/>
              </a:xfrm>
              <a:prstGeom prst="rect">
                <a:avLst/>
              </a:prstGeom>
              <a:blipFill>
                <a:blip r:embed="rId3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2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43E5-B99C-9059-E96E-45A1EAAB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PWA: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27038-153D-C3B7-3A8B-734722FB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1496"/>
            <a:ext cx="10515600" cy="3155466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Large parameter space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Many parameters resulting from complex amplitudes for each partial wave and energy and mass dependence</a:t>
            </a:r>
          </a:p>
          <a:p>
            <a:r>
              <a:rPr lang="en-US" sz="2400" dirty="0">
                <a:solidFill>
                  <a:schemeClr val="tx1"/>
                </a:solidFill>
              </a:rPr>
              <a:t>Ambiguous solutions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large parameter space tends to result in many local minima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Interference between partial waves further complicates 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EFC07-B7B4-C5F3-BC0F-136C7ADE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B55A-679B-4C41-9C89-871E34C5DC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8B4B-5C1B-D4EB-22A0-80C6270B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History of this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607F-46B4-D7F9-C91F-36EB92D0D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54" y="2795954"/>
            <a:ext cx="10638692" cy="3974122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AI in PWA (~2020) (Will Phelps, Carlos Salgado, </a:t>
            </a:r>
            <a:r>
              <a:rPr lang="en-US" sz="2600" i="1" dirty="0">
                <a:solidFill>
                  <a:schemeClr val="tx1"/>
                </a:solidFill>
              </a:rPr>
              <a:t>et al</a:t>
            </a:r>
            <a:r>
              <a:rPr lang="en-US" sz="2600" dirty="0">
                <a:solidFill>
                  <a:schemeClr val="tx1"/>
                </a:solidFill>
              </a:rPr>
              <a:t>.)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Jefferson Lab and Christopher Newport University (CNU)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Utilize autoencoders for application of PWA</a:t>
            </a:r>
          </a:p>
          <a:p>
            <a:r>
              <a:rPr lang="en-US" sz="2600" dirty="0">
                <a:solidFill>
                  <a:schemeClr val="tx1"/>
                </a:solidFill>
              </a:rPr>
              <a:t>Continuing development of AI in PWA (late 2024)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Jefferson Lab, CNU, Florida Int’l University (FIU)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Continue building, improving, validating AI in PWA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06BAC-7AFF-AAAE-F3E4-46B8FAC3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0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31BA-F56C-188D-924B-CF8A8A03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Done?</a:t>
            </a:r>
          </a:p>
        </p:txBody>
      </p:sp>
      <p:pic>
        <p:nvPicPr>
          <p:cNvPr id="6" name="Content Placeholder 5" descr="A diagram of a graph&#10;&#10;Description automatically generated">
            <a:extLst>
              <a:ext uri="{FF2B5EF4-FFF2-40B4-BE49-F238E27FC236}">
                <a16:creationId xmlns:a16="http://schemas.microsoft.com/office/drawing/2014/main" id="{7DA82546-A773-4E1E-5CF5-E6111C13D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11" y="2215285"/>
            <a:ext cx="5753412" cy="30848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C9F8B-2B17-57D6-B63A-EBB0E66E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 close-up of a graph&#10;&#10;Description automatically generated">
            <a:extLst>
              <a:ext uri="{FF2B5EF4-FFF2-40B4-BE49-F238E27FC236}">
                <a16:creationId xmlns:a16="http://schemas.microsoft.com/office/drawing/2014/main" id="{76406697-5B35-8B85-6655-8BE3D552F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26042"/>
            <a:ext cx="5803167" cy="3074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36D6E1-3799-67B3-AD0D-976BEE7130CA}"/>
              </a:ext>
            </a:extLst>
          </p:cNvPr>
          <p:cNvSpPr txBox="1"/>
          <p:nvPr/>
        </p:nvSpPr>
        <p:spPr>
          <a:xfrm>
            <a:off x="1015110" y="5546608"/>
            <a:ext cx="9337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some of progress made over the past ~5 years (prior to FIU joining)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We’re still at the stage of mass independent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645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BB11-3FE3-F765-97EE-32441BC0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Autoencoders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09F19-CDB6-0897-6A7A-67D09296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diagram of a machine&#10;&#10;Description automatically generated">
            <a:extLst>
              <a:ext uri="{FF2B5EF4-FFF2-40B4-BE49-F238E27FC236}">
                <a16:creationId xmlns:a16="http://schemas.microsoft.com/office/drawing/2014/main" id="{C9AC85F4-37F6-3DFA-D3BC-CD6B8248F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73" y="2505807"/>
            <a:ext cx="4363955" cy="397412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E2C8C0-4004-6A34-3540-BB2BE573F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2417885"/>
            <a:ext cx="6532685" cy="415973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Unsupervised ML technique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Model learns underlying representations on its own; no ground-truth labels provided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Comprised of two primary components: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Encoder and Decoder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Encoder: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Neural network compresses input to lower dimensional representation (latent space)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Decoder: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Reconstructs the original distributions (input)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Typically also a neural network, but not always (as in our 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61293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D105174-071A-4257-860A-5EE2D11DD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17B217C-3C66-46B3-9E9D-2771AA2A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DEFE6-7DB2-4DC0-E94D-B6706CC8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64" y="677784"/>
            <a:ext cx="2328653" cy="24126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EBEBEB"/>
                </a:solidFill>
              </a:rPr>
              <a:t>The Encoder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848D99-5D8B-49F5-97E9-AA7C3F5F2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9957-A553-691E-D04B-FE887819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596" y="481967"/>
            <a:ext cx="7908295" cy="3811740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Data generated on the fly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Randomly generated amplitudes converted to 128 x 128 angular histograms</a:t>
            </a:r>
          </a:p>
          <a:p>
            <a:r>
              <a:rPr lang="en-US" sz="2200" dirty="0">
                <a:solidFill>
                  <a:srgbClr val="FFFFFF"/>
                </a:solidFill>
              </a:rPr>
              <a:t>Neural Network (encoder)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Fully connected MPL with 6 x 2048 dense layers</a:t>
            </a:r>
          </a:p>
          <a:p>
            <a:pPr lvl="2"/>
            <a:r>
              <a:rPr lang="en-US" sz="1800" dirty="0" err="1">
                <a:solidFill>
                  <a:srgbClr val="FFFFFF"/>
                </a:solidFill>
              </a:rPr>
              <a:t>Relu</a:t>
            </a:r>
            <a:r>
              <a:rPr lang="en-US" sz="1800" dirty="0">
                <a:solidFill>
                  <a:srgbClr val="FFFFFF"/>
                </a:solidFill>
              </a:rPr>
              <a:t> activation</a:t>
            </a:r>
          </a:p>
          <a:p>
            <a:r>
              <a:rPr lang="en-US" sz="2200" dirty="0">
                <a:solidFill>
                  <a:srgbClr val="FFFFFF"/>
                </a:solidFill>
              </a:rPr>
              <a:t>Encoder takes angular histogram as input, then outputs production amplitudes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E9FE3-E731-9A80-5D4C-8161CCB9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close-up of a network&#10;&#10;Description automatically generated">
            <a:extLst>
              <a:ext uri="{FF2B5EF4-FFF2-40B4-BE49-F238E27FC236}">
                <a16:creationId xmlns:a16="http://schemas.microsoft.com/office/drawing/2014/main" id="{CB8163FA-8404-4076-3FF1-04815D2ED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09" y="4146409"/>
            <a:ext cx="9366982" cy="222465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E7BDA917-8A74-603F-2CEF-98D89D0B2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8" y="3956539"/>
            <a:ext cx="1472040" cy="12267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91E991D8-BE30-DE2F-74AD-18BB4F7C0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691" y="5508784"/>
            <a:ext cx="719951" cy="719951"/>
          </a:xfrm>
          <a:prstGeom prst="rect">
            <a:avLst/>
          </a:prstGeom>
        </p:spPr>
      </p:pic>
      <p:pic>
        <p:nvPicPr>
          <p:cNvPr id="19" name="Picture 18" descr="A blue and yellow snake logo&#10;&#10;Description automatically generated">
            <a:extLst>
              <a:ext uri="{FF2B5EF4-FFF2-40B4-BE49-F238E27FC236}">
                <a16:creationId xmlns:a16="http://schemas.microsoft.com/office/drawing/2014/main" id="{38597DDE-B46A-201D-1B01-86A916961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18" y="5508784"/>
            <a:ext cx="723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60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B7AF-7B3F-A967-1E73-C826109A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955" y="395398"/>
            <a:ext cx="8600090" cy="1325563"/>
          </a:xfrm>
        </p:spPr>
        <p:txBody>
          <a:bodyPr/>
          <a:lstStyle/>
          <a:p>
            <a:pPr algn="ctr"/>
            <a:r>
              <a:rPr lang="en-US" sz="4400" dirty="0"/>
              <a:t>Autoencoder for PWA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AD11F5-E57D-8466-076C-07079540B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1346" y="2713193"/>
            <a:ext cx="7852317" cy="3189710"/>
          </a:xfrm>
          <a:ln>
            <a:solidFill>
              <a:srgbClr val="002060"/>
            </a:solidFill>
          </a:ln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D95C092A-4656-60AA-1063-FE30ADE384F6}"/>
              </a:ext>
            </a:extLst>
          </p:cNvPr>
          <p:cNvSpPr/>
          <p:nvPr/>
        </p:nvSpPr>
        <p:spPr>
          <a:xfrm rot="5400000">
            <a:off x="6328317" y="1428673"/>
            <a:ext cx="457200" cy="2118733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EF9CAAE5-3C91-70F3-9837-0BB5C9EA643F}"/>
              </a:ext>
            </a:extLst>
          </p:cNvPr>
          <p:cNvSpPr/>
          <p:nvPr/>
        </p:nvSpPr>
        <p:spPr>
          <a:xfrm rot="5400000">
            <a:off x="9170020" y="1300706"/>
            <a:ext cx="457200" cy="236777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AD5A2-3936-D769-9387-D687F820B457}"/>
              </a:ext>
            </a:extLst>
          </p:cNvPr>
          <p:cNvSpPr txBox="1"/>
          <p:nvPr/>
        </p:nvSpPr>
        <p:spPr>
          <a:xfrm>
            <a:off x="5836956" y="1740274"/>
            <a:ext cx="143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Encoder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F84AB8-86F9-7883-D713-648534E762A7}"/>
              </a:ext>
            </a:extLst>
          </p:cNvPr>
          <p:cNvSpPr txBox="1"/>
          <p:nvPr/>
        </p:nvSpPr>
        <p:spPr>
          <a:xfrm>
            <a:off x="8583934" y="1740275"/>
            <a:ext cx="162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500552-7423-C125-62E7-8687F942B048}"/>
                  </a:ext>
                </a:extLst>
              </p:cNvPr>
              <p:cNvSpPr txBox="1"/>
              <p:nvPr/>
            </p:nvSpPr>
            <p:spPr>
              <a:xfrm>
                <a:off x="512408" y="2519214"/>
                <a:ext cx="356839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Encoder c</a:t>
                </a:r>
                <a:r>
                  <a:rPr lang="en-US" dirty="0"/>
                  <a:t>ompresses angular histogram to lower dimensional representation (amplitudes)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Decoder reconstructs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histograms through physics-based model (not ML)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Loss is computed by difference between input and output histograms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500552-7423-C125-62E7-8687F942B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08" y="2519214"/>
                <a:ext cx="3568390" cy="3693319"/>
              </a:xfrm>
              <a:prstGeom prst="rect">
                <a:avLst/>
              </a:prstGeom>
              <a:blipFill>
                <a:blip r:embed="rId3"/>
                <a:stretch>
                  <a:fillRect l="-1418" t="-1027" r="-2128" b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A9F91-B672-CD22-3B38-5B95DCA4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B55A-679B-4C41-9C89-871E34C5DC29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84314-58EF-5C32-21F8-3691B87378A7}"/>
              </a:ext>
            </a:extLst>
          </p:cNvPr>
          <p:cNvSpPr txBox="1"/>
          <p:nvPr/>
        </p:nvSpPr>
        <p:spPr>
          <a:xfrm>
            <a:off x="8487219" y="3916550"/>
            <a:ext cx="1661701" cy="369332"/>
          </a:xfrm>
          <a:prstGeom prst="rect">
            <a:avLst/>
          </a:prstGeom>
          <a:solidFill>
            <a:srgbClr val="309DF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PWA Model</a:t>
            </a:r>
          </a:p>
        </p:txBody>
      </p:sp>
    </p:spTree>
    <p:extLst>
      <p:ext uri="{BB962C8B-B14F-4D97-AF65-F5344CB8AC3E}">
        <p14:creationId xmlns:p14="http://schemas.microsoft.com/office/powerpoint/2010/main" val="2756013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5155</TotalTime>
  <Words>560</Words>
  <Application>Microsoft Macintosh PowerPoint</Application>
  <PresentationFormat>Widescreen</PresentationFormat>
  <Paragraphs>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Aldhabi</vt:lpstr>
      <vt:lpstr>Arial</vt:lpstr>
      <vt:lpstr>Calibri</vt:lpstr>
      <vt:lpstr>Cambria Math</vt:lpstr>
      <vt:lpstr>Century Gothic</vt:lpstr>
      <vt:lpstr>Menlo</vt:lpstr>
      <vt:lpstr>Wingdings 3</vt:lpstr>
      <vt:lpstr>Ion Boardroom</vt:lpstr>
      <vt:lpstr>PowerPoint Presentation</vt:lpstr>
      <vt:lpstr>Partial Waves</vt:lpstr>
      <vt:lpstr>Partial Wave Analysis (PWA) Overview</vt:lpstr>
      <vt:lpstr>PWA: Challenges</vt:lpstr>
      <vt:lpstr>History of this Project</vt:lpstr>
      <vt:lpstr>What Was Done?</vt:lpstr>
      <vt:lpstr>Autoencoders</vt:lpstr>
      <vt:lpstr>The Encoder</vt:lpstr>
      <vt:lpstr>Autoencoder for PWA</vt:lpstr>
      <vt:lpstr>Testing Trained Autoencoder</vt:lpstr>
      <vt:lpstr>Issues Predicting Wave Amplitudes</vt:lpstr>
      <vt:lpstr>AI for PWA: Conclusions</vt:lpstr>
      <vt:lpstr>Thank You!</vt:lpstr>
      <vt:lpstr>Backup Slides</vt:lpstr>
      <vt:lpstr>Utilizing AI to Solve PWA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Reed</dc:creator>
  <cp:lastModifiedBy>Trevor Reed</cp:lastModifiedBy>
  <cp:revision>88</cp:revision>
  <dcterms:created xsi:type="dcterms:W3CDTF">2023-07-08T14:33:09Z</dcterms:created>
  <dcterms:modified xsi:type="dcterms:W3CDTF">2025-06-04T18:58:18Z</dcterms:modified>
</cp:coreProperties>
</file>