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343" r:id="rId3"/>
    <p:sldId id="346" r:id="rId4"/>
    <p:sldId id="358" r:id="rId5"/>
    <p:sldId id="344" r:id="rId6"/>
    <p:sldId id="259" r:id="rId7"/>
    <p:sldId id="363" r:id="rId8"/>
    <p:sldId id="347" r:id="rId9"/>
    <p:sldId id="308" r:id="rId10"/>
    <p:sldId id="281" r:id="rId11"/>
    <p:sldId id="35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9B16"/>
    <a:srgbClr val="2BD2F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50"/>
    <p:restoredTop sz="96327"/>
  </p:normalViewPr>
  <p:slideViewPr>
    <p:cSldViewPr snapToGrid="0">
      <p:cViewPr varScale="1">
        <p:scale>
          <a:sx n="128" d="100"/>
          <a:sy n="128" d="100"/>
        </p:scale>
        <p:origin x="9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81A3A-C11C-CE44-A9BB-61EF94D0DC69}" type="datetimeFigureOut">
              <a:rPr lang="en-US" smtClean="0"/>
              <a:t>6/4/25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28091-37C5-8048-9717-697E498D4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2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E1891A8-77FC-8A44-B67E-42C876D1454E}" type="datetime1">
              <a:rPr lang="en-US" smtClean="0"/>
              <a:t>6/4/25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6180-2635-5746-82BB-3530407DC232}" type="datetime1">
              <a:rPr lang="en-US" smtClean="0"/>
              <a:t>6/4/25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E4DD-FC4F-A342-AA42-068268AD092D}" type="datetime1">
              <a:rPr lang="en-US" smtClean="0"/>
              <a:t>6/4/25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2640-79B3-9944-8A6A-3D7007021CE9}" type="datetime1">
              <a:rPr lang="en-US" smtClean="0"/>
              <a:t>6/4/25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CD09-F1F7-174E-AB42-0F39C679199B}" type="datetime1">
              <a:rPr lang="en-US" smtClean="0"/>
              <a:t>6/4/25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8966-ED9A-2D47-BD82-A7927E3A9D20}" type="datetime1">
              <a:rPr lang="en-US" smtClean="0"/>
              <a:t>6/4/25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F4AB-7969-8041-97A9-EE00817D99F3}" type="datetime1">
              <a:rPr lang="en-US" smtClean="0"/>
              <a:t>6/4/25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C6EAFCE-3AEF-B84B-8AEC-53B0609966BB}" type="datetime1">
              <a:rPr lang="en-US" smtClean="0"/>
              <a:t>6/4/25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B656D55-C17E-B049-BDFC-4520F564664D}" type="datetime1">
              <a:rPr lang="en-US" smtClean="0"/>
              <a:t>6/4/25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93415-2E93-0242-84F6-59167A04F469}" type="datetime1">
              <a:rPr lang="en-US" smtClean="0"/>
              <a:t>6/4/25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FB3D-7974-FE4D-AD45-7DA4F752149D}" type="datetime1">
              <a:rPr lang="en-US" smtClean="0"/>
              <a:t>6/4/25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361D-8941-334E-96A1-04D063574312}" type="datetime1">
              <a:rPr lang="en-US" smtClean="0"/>
              <a:t>6/4/25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9CEFA-E8A6-CC40-93C7-A6BF9826C49A}" type="datetime1">
              <a:rPr lang="en-US" smtClean="0"/>
              <a:t>6/4/25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5041F-94A9-CA49-920E-8793AA863ED7}" type="datetime1">
              <a:rPr lang="en-US" smtClean="0"/>
              <a:t>6/4/25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4762-C333-8540-AC82-7A49B6B30270}" type="datetime1">
              <a:rPr lang="en-US" smtClean="0"/>
              <a:t>6/4/25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F023-9F1D-884B-B5FC-E06D91A5550A}" type="datetime1">
              <a:rPr lang="en-US" smtClean="0"/>
              <a:t>6/4/25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D345-8254-1D44-818B-2C8ED911F213}" type="datetime1">
              <a:rPr lang="en-US" smtClean="0"/>
              <a:t>6/4/25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527D260-89B9-684C-8281-21DDBD30C247}" type="datetime1">
              <a:rPr lang="en-US" smtClean="0"/>
              <a:t>6/4/25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132E1A9C-4179-DC9D-1A4B-B0A28D6C3C7C}"/>
              </a:ext>
            </a:extLst>
          </p:cNvPr>
          <p:cNvSpPr txBox="1">
            <a:spLocks/>
          </p:cNvSpPr>
          <p:nvPr/>
        </p:nvSpPr>
        <p:spPr>
          <a:xfrm>
            <a:off x="4075043" y="3315107"/>
            <a:ext cx="3916018" cy="1113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>
                <a:solidFill>
                  <a:schemeClr val="bg1"/>
                </a:solidFill>
              </a:rPr>
              <a:t>Trevor Reed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Florida International University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4EC7B-6FBF-FFD1-9EBC-D5C574D13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2FE8F3-2B02-DA0F-EAB6-908BF7CB37C5}"/>
              </a:ext>
            </a:extLst>
          </p:cNvPr>
          <p:cNvSpPr txBox="1"/>
          <p:nvPr/>
        </p:nvSpPr>
        <p:spPr>
          <a:xfrm>
            <a:off x="1470991" y="1868557"/>
            <a:ext cx="91241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A Modular Software Stack for A(</a:t>
            </a:r>
            <a:r>
              <a:rPr lang="en-US" sz="4400" dirty="0" err="1">
                <a:solidFill>
                  <a:schemeClr val="bg1"/>
                </a:solidFill>
              </a:rPr>
              <a:t>i</a:t>
            </a:r>
            <a:r>
              <a:rPr lang="en-US" sz="4400" dirty="0">
                <a:solidFill>
                  <a:schemeClr val="bg1"/>
                </a:solidFill>
              </a:rPr>
              <a:t>)DAPT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D541434-DBA8-4633-AE34-10B986D6C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617" y="5490368"/>
            <a:ext cx="2004411" cy="1071903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06C99395-1867-D351-76DC-BA2CC00DF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72" y="6058040"/>
            <a:ext cx="1975015" cy="617192"/>
          </a:xfrm>
          <a:prstGeom prst="rect">
            <a:avLst/>
          </a:prstGeom>
          <a:effectLst/>
          <a:scene3d>
            <a:camera prst="orthographicFront">
              <a:rot lat="0" lon="0" rev="0"/>
            </a:camera>
            <a:lightRig rig="threePt" dir="tl"/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4805F7-7716-9545-EA4F-C8E287A46C9A}"/>
              </a:ext>
            </a:extLst>
          </p:cNvPr>
          <p:cNvSpPr txBox="1"/>
          <p:nvPr/>
        </p:nvSpPr>
        <p:spPr>
          <a:xfrm>
            <a:off x="2986674" y="4825990"/>
            <a:ext cx="60976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Steven Goldenberg, Daniel Lersch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Jefferson Lab Data Science Group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A(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)DAPT Group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CLAS Collaboration</a:t>
            </a:r>
          </a:p>
        </p:txBody>
      </p:sp>
    </p:spTree>
    <p:extLst>
      <p:ext uri="{BB962C8B-B14F-4D97-AF65-F5344CB8AC3E}">
        <p14:creationId xmlns:p14="http://schemas.microsoft.com/office/powerpoint/2010/main" val="363717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B5675-5C50-C10C-03EE-A5EFFE1D3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2510060"/>
            <a:ext cx="8911687" cy="128089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Backup Slides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7C3542-7451-7C3D-F909-20B8037B4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96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A8387-26E9-88FC-72B7-898C3084C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9EE2319-1AAF-6DC1-E093-B1B82BA68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Additional Training Metrics</a:t>
            </a:r>
          </a:p>
        </p:txBody>
      </p:sp>
      <p:pic>
        <p:nvPicPr>
          <p:cNvPr id="6" name="Picture 5" descr="A group of blue and white graphs&#10;&#10;Description automatically generated">
            <a:extLst>
              <a:ext uri="{FF2B5EF4-FFF2-40B4-BE49-F238E27FC236}">
                <a16:creationId xmlns:a16="http://schemas.microsoft.com/office/drawing/2014/main" id="{F1394C5F-8A72-111F-ED90-09B3287C3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111" y="2004450"/>
            <a:ext cx="3740354" cy="4488425"/>
          </a:xfrm>
          <a:prstGeom prst="rect">
            <a:avLst/>
          </a:prstGeom>
        </p:spPr>
      </p:pic>
      <p:pic>
        <p:nvPicPr>
          <p:cNvPr id="7" name="Picture 6" descr="A graph showing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F93BE8FF-A3B0-A075-786F-7A6CA1EBD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89" y="2004450"/>
            <a:ext cx="3822891" cy="2293734"/>
          </a:xfrm>
          <a:prstGeom prst="rect">
            <a:avLst/>
          </a:prstGeom>
        </p:spPr>
      </p:pic>
      <p:pic>
        <p:nvPicPr>
          <p:cNvPr id="8" name="Picture 7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B2DDF1B0-72B0-93F8-2DF7-BDABD0074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213" y="4249192"/>
            <a:ext cx="3986445" cy="23918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16">
                <a:extLst>
                  <a:ext uri="{FF2B5EF4-FFF2-40B4-BE49-F238E27FC236}">
                    <a16:creationId xmlns:a16="http://schemas.microsoft.com/office/drawing/2014/main" id="{4F42656B-B04A-024B-C89D-057634069B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6697" y="2342057"/>
                <a:ext cx="3844414" cy="4299002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>
                    <a:solidFill>
                      <a:schemeClr val="tx1"/>
                    </a:solidFill>
                  </a:rPr>
                  <a:t>Layer-specific gradients, accuracy tests,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tests, and ROC curves</a:t>
                </a:r>
              </a:p>
              <a:p>
                <a:r>
                  <a:rPr lang="en-US" sz="2200" dirty="0">
                    <a:solidFill>
                      <a:schemeClr val="tx1"/>
                    </a:solidFill>
                  </a:rPr>
                  <a:t>Tracking and saving of all of these can be individually turned on/off</a:t>
                </a:r>
              </a:p>
              <a:p>
                <a:r>
                  <a:rPr lang="en-US" sz="2200" dirty="0">
                    <a:solidFill>
                      <a:schemeClr val="tx1"/>
                    </a:solidFill>
                  </a:rPr>
                  <a:t>User can specify how frequently these are calculated (every </a:t>
                </a:r>
                <a:r>
                  <a:rPr lang="en-US" sz="2200" dirty="0" err="1">
                    <a:solidFill>
                      <a:schemeClr val="tx1"/>
                    </a:solidFill>
                  </a:rPr>
                  <a:t>N’th</a:t>
                </a:r>
                <a:r>
                  <a:rPr lang="en-US" sz="2200" dirty="0">
                    <a:solidFill>
                      <a:schemeClr val="tx1"/>
                    </a:solidFill>
                  </a:rPr>
                  <a:t> epoch)</a:t>
                </a:r>
              </a:p>
            </p:txBody>
          </p:sp>
        </mc:Choice>
        <mc:Fallback xmlns="">
          <p:sp>
            <p:nvSpPr>
              <p:cNvPr id="9" name="Content Placeholder 16">
                <a:extLst>
                  <a:ext uri="{FF2B5EF4-FFF2-40B4-BE49-F238E27FC236}">
                    <a16:creationId xmlns:a16="http://schemas.microsoft.com/office/drawing/2014/main" id="{4F42656B-B04A-024B-C89D-057634069B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6697" y="2342057"/>
                <a:ext cx="3844414" cy="4299002"/>
              </a:xfrm>
              <a:blipFill>
                <a:blip r:embed="rId5"/>
                <a:stretch>
                  <a:fillRect l="-990" t="-885" r="-3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414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5F22B-26D8-36E4-520F-5142A5DDD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762000"/>
            <a:ext cx="8761413" cy="1111624"/>
          </a:xfrm>
        </p:spPr>
        <p:txBody>
          <a:bodyPr/>
          <a:lstStyle/>
          <a:p>
            <a:pPr algn="ctr"/>
            <a:r>
              <a:rPr lang="en-US" dirty="0"/>
              <a:t>A(</a:t>
            </a:r>
            <a:r>
              <a:rPr lang="en-US" dirty="0" err="1"/>
              <a:t>i</a:t>
            </a:r>
            <a:r>
              <a:rPr lang="en-US" dirty="0"/>
              <a:t>)DAPT: AI to Improve CLAS Simulations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3338E-1687-60E0-A71E-F865F8817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3190460"/>
            <a:ext cx="9862670" cy="282933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A(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)DAPT – AI for Data Analysis and </a:t>
            </a:r>
            <a:r>
              <a:rPr lang="en-US" sz="2400" dirty="0" err="1">
                <a:solidFill>
                  <a:schemeClr val="tx1"/>
                </a:solidFill>
              </a:rPr>
              <a:t>PreservaTion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Broad Goal: Develop a machine learning event generator (simulations)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Much faster than traditional simulations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Could potentially extend measurements to regions outside of acceptance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B9D4D-96E3-66D6-1E73-97345CE2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28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155AC-3074-188F-6BC1-55B38E79B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Data Science Group Contributions to A(</a:t>
            </a:r>
            <a:r>
              <a:rPr lang="en-US" dirty="0" err="1"/>
              <a:t>i</a:t>
            </a:r>
            <a:r>
              <a:rPr lang="en-US" dirty="0"/>
              <a:t>)DAPT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AA8B1-818C-4B4E-B39E-09C98918A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472" y="2564295"/>
            <a:ext cx="11377055" cy="390607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Convert original </a:t>
            </a:r>
            <a:r>
              <a:rPr lang="en-US" sz="2400" dirty="0" err="1">
                <a:solidFill>
                  <a:schemeClr val="tx1"/>
                </a:solidFill>
              </a:rPr>
              <a:t>Jupyter</a:t>
            </a:r>
            <a:r>
              <a:rPr lang="en-US" sz="2400" dirty="0">
                <a:solidFill>
                  <a:schemeClr val="tx1"/>
                </a:solidFill>
              </a:rPr>
              <a:t> Notebook implementation to modular software stack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Improved readability, maintainability, and scalability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Reduce code redundancies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Stored on GitHub</a:t>
            </a:r>
          </a:p>
          <a:p>
            <a:r>
              <a:rPr lang="en-US" sz="2400" dirty="0">
                <a:solidFill>
                  <a:schemeClr val="tx1"/>
                </a:solidFill>
              </a:rPr>
              <a:t>Reproduce already achieved results in this new framework</a:t>
            </a:r>
          </a:p>
          <a:p>
            <a:r>
              <a:rPr lang="en-US" sz="2400" dirty="0">
                <a:solidFill>
                  <a:schemeClr val="tx1"/>
                </a:solidFill>
              </a:rPr>
              <a:t>Optimize/improve training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C16C4-405F-4CF7-7760-9C98B9EBC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834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8FA0B-C448-AA34-393A-190F12E5E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000AE-FD40-6BC6-0009-78EB03D00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Simulations: Understanding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C1EEE-7BB6-18AE-AEE7-49B79AEED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5081"/>
            <a:ext cx="11734800" cy="4373771"/>
          </a:xfrm>
        </p:spPr>
        <p:txBody>
          <a:bodyPr>
            <a:normAutofit lnSpcReduction="10000"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We use simulations to model all these effects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						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							</a:t>
            </a:r>
          </a:p>
          <a:p>
            <a:pPr marL="0" indent="0"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Reconstruction sequence – several steps of applying sequential software packages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Computationally expensive; slow</a:t>
            </a:r>
          </a:p>
          <a:p>
            <a:r>
              <a:rPr lang="en-US" sz="2200" dirty="0">
                <a:solidFill>
                  <a:schemeClr val="tx1"/>
                </a:solidFill>
              </a:rPr>
              <a:t>Usually need a lot of simulation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Typically want much more simulation than data (factor of ~100)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538C9-C933-2E13-E268-CD6BA76B4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195F3A-A961-A151-6D1B-938750153702}"/>
              </a:ext>
            </a:extLst>
          </p:cNvPr>
          <p:cNvSpPr txBox="1"/>
          <p:nvPr/>
        </p:nvSpPr>
        <p:spPr>
          <a:xfrm>
            <a:off x="775251" y="3071191"/>
            <a:ext cx="2246244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Event Generator</a:t>
            </a:r>
          </a:p>
          <a:p>
            <a:pPr algn="ctr"/>
            <a:r>
              <a:rPr lang="en-US" dirty="0"/>
              <a:t>Only considers the physics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91086F7-6E74-A37A-7CAB-2696042A6A06}"/>
              </a:ext>
            </a:extLst>
          </p:cNvPr>
          <p:cNvCxnSpPr/>
          <p:nvPr/>
        </p:nvCxnSpPr>
        <p:spPr>
          <a:xfrm>
            <a:off x="3140765" y="3518452"/>
            <a:ext cx="49695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AB9F486-345E-4DD2-8B43-1427C7AEE8CE}"/>
              </a:ext>
            </a:extLst>
          </p:cNvPr>
          <p:cNvSpPr txBox="1"/>
          <p:nvPr/>
        </p:nvSpPr>
        <p:spPr>
          <a:xfrm>
            <a:off x="3632999" y="3194301"/>
            <a:ext cx="2246244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Generated</a:t>
            </a:r>
          </a:p>
          <a:p>
            <a:pPr algn="ctr"/>
            <a:r>
              <a:rPr lang="en-US" sz="2000" dirty="0"/>
              <a:t>Data (GEN)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25018-2D81-0705-A94A-AE7C3CFDFF97}"/>
              </a:ext>
            </a:extLst>
          </p:cNvPr>
          <p:cNvSpPr txBox="1"/>
          <p:nvPr/>
        </p:nvSpPr>
        <p:spPr>
          <a:xfrm>
            <a:off x="6494529" y="2962297"/>
            <a:ext cx="2246244" cy="12618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Reconstruction Sequence</a:t>
            </a:r>
          </a:p>
          <a:p>
            <a:pPr algn="ctr"/>
            <a:r>
              <a:rPr lang="en-US" dirty="0"/>
              <a:t>Folds in “detector effects”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BCC30A-F7C1-13FA-8097-AAB6BD65A259}"/>
              </a:ext>
            </a:extLst>
          </p:cNvPr>
          <p:cNvSpPr txBox="1"/>
          <p:nvPr/>
        </p:nvSpPr>
        <p:spPr>
          <a:xfrm>
            <a:off x="9352277" y="3164509"/>
            <a:ext cx="2246244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Reconstructed</a:t>
            </a:r>
          </a:p>
          <a:p>
            <a:pPr algn="ctr"/>
            <a:r>
              <a:rPr lang="en-US" sz="2000" dirty="0"/>
              <a:t>Data (REC)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047FD18-A45B-76FA-CBA6-B06D41956C56}"/>
              </a:ext>
            </a:extLst>
          </p:cNvPr>
          <p:cNvCxnSpPr/>
          <p:nvPr/>
        </p:nvCxnSpPr>
        <p:spPr>
          <a:xfrm>
            <a:off x="5946938" y="3509305"/>
            <a:ext cx="49695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C11CC08-55B0-599F-9A49-77C97E7943CB}"/>
              </a:ext>
            </a:extLst>
          </p:cNvPr>
          <p:cNvCxnSpPr/>
          <p:nvPr/>
        </p:nvCxnSpPr>
        <p:spPr>
          <a:xfrm>
            <a:off x="8834229" y="3509305"/>
            <a:ext cx="49695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475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2E79B-E1A6-29E8-7F7F-4F27F3A19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650938"/>
            <a:ext cx="9109634" cy="1159932"/>
          </a:xfrm>
        </p:spPr>
        <p:txBody>
          <a:bodyPr/>
          <a:lstStyle/>
          <a:p>
            <a:r>
              <a:rPr lang="en-US" dirty="0"/>
              <a:t>Using GAN’s (Generative Adversarial Networks) to Model Detector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38C39-D54E-8BEC-19CE-E4F5B3CDD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366" y="2779058"/>
            <a:ext cx="4071469" cy="3607298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GAN: Two opposing neural networks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Generator: Takes in GEN data and produces “synthetic” REC events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Discriminator: Takes the synthetic REC events and “real” REC events and attempts to distinguish them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5236E-32F6-639B-FF7C-F6FE45246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A diagram of a process&#10;&#10;Description automatically generated">
            <a:extLst>
              <a:ext uri="{FF2B5EF4-FFF2-40B4-BE49-F238E27FC236}">
                <a16:creationId xmlns:a16="http://schemas.microsoft.com/office/drawing/2014/main" id="{AF981FCF-7857-23FE-969E-3B4563B32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428" y="2086112"/>
            <a:ext cx="3863311" cy="24594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D7C3E4-06DC-38E4-E738-B826F5737E2B}"/>
              </a:ext>
            </a:extLst>
          </p:cNvPr>
          <p:cNvSpPr txBox="1"/>
          <p:nvPr/>
        </p:nvSpPr>
        <p:spPr>
          <a:xfrm>
            <a:off x="5228666" y="2948446"/>
            <a:ext cx="1927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Inner (Folding) GAN</a:t>
            </a:r>
          </a:p>
        </p:txBody>
      </p:sp>
      <p:pic>
        <p:nvPicPr>
          <p:cNvPr id="8" name="Picture 7" descr="A diagram of a general data flow&#10;&#10;Description automatically generated with medium confidence">
            <a:extLst>
              <a:ext uri="{FF2B5EF4-FFF2-40B4-BE49-F238E27FC236}">
                <a16:creationId xmlns:a16="http://schemas.microsoft.com/office/drawing/2014/main" id="{34EE60D7-7CEC-7259-3301-EA6893274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774" y="4820814"/>
            <a:ext cx="4991100" cy="1892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C07EAB-5E33-87BA-D54D-0CE3574475A1}"/>
              </a:ext>
            </a:extLst>
          </p:cNvPr>
          <p:cNvSpPr txBox="1"/>
          <p:nvPr/>
        </p:nvSpPr>
        <p:spPr>
          <a:xfrm>
            <a:off x="5228666" y="5433553"/>
            <a:ext cx="1927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Outer (Unfolding) GAN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452B18E2-4D99-D6A8-09C5-49B7B390BEEB}"/>
              </a:ext>
            </a:extLst>
          </p:cNvPr>
          <p:cNvSpPr/>
          <p:nvPr/>
        </p:nvSpPr>
        <p:spPr>
          <a:xfrm>
            <a:off x="8193741" y="3056965"/>
            <a:ext cx="1102659" cy="1353670"/>
          </a:xfrm>
          <a:prstGeom prst="frame">
            <a:avLst>
              <a:gd name="adj1" fmla="val 599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ED9CE52E-525A-E9C9-E89B-CE49F42E2B1F}"/>
              </a:ext>
            </a:extLst>
          </p:cNvPr>
          <p:cNvSpPr/>
          <p:nvPr/>
        </p:nvSpPr>
        <p:spPr>
          <a:xfrm>
            <a:off x="9254840" y="5755341"/>
            <a:ext cx="1097700" cy="878541"/>
          </a:xfrm>
          <a:prstGeom prst="frame">
            <a:avLst>
              <a:gd name="adj1" fmla="val 637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70BD84B0-8CA3-2702-BAEF-50FB3C52923D}"/>
              </a:ext>
            </a:extLst>
          </p:cNvPr>
          <p:cNvCxnSpPr/>
          <p:nvPr/>
        </p:nvCxnSpPr>
        <p:spPr>
          <a:xfrm rot="16200000" flipH="1">
            <a:off x="8458200" y="4737847"/>
            <a:ext cx="1344706" cy="690282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E321C4C-C7F8-1EB4-2AD8-27811476F56F}"/>
                  </a:ext>
                </a:extLst>
              </p:cNvPr>
              <p:cNvSpPr txBox="1"/>
              <p:nvPr/>
            </p:nvSpPr>
            <p:spPr>
              <a:xfrm>
                <a:off x="10771639" y="2007627"/>
                <a:ext cx="1414912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i="0" u="none" strike="noStrike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T. Alghamdi et al. Toward a generative modeling analysis of CLAS exclusive </a:t>
                </a:r>
                <a14:m>
                  <m:oMath xmlns:m="http://schemas.openxmlformats.org/officeDocument/2006/math">
                    <m:r>
                      <a:rPr lang="en-US" sz="1000" b="0" i="1" u="none" strike="noStrike" smtClean="0">
                        <a:effectLst/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000" b="0" i="1" u="none" strike="noStrike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000" b="0" i="0" u="none" strike="noStrike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photoproduction. Phys. Rev. D, </a:t>
                </a:r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108</a:t>
                </a:r>
                <a:r>
                  <a:rPr lang="en-US" sz="1000" b="0" i="0" u="none" strike="noStrike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094030</a:t>
                </a:r>
                <a:r>
                  <a:rPr lang="en-US" sz="1000" b="0" i="0" u="none" strike="noStrike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, 2023.</a:t>
                </a:r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E321C4C-C7F8-1EB4-2AD8-27811476F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1639" y="2007627"/>
                <a:ext cx="1414912" cy="1169551"/>
              </a:xfrm>
              <a:prstGeom prst="rect">
                <a:avLst/>
              </a:prstGeom>
              <a:blipFill>
                <a:blip r:embed="rId4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838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1EF2D-DDDC-7D4D-5B45-4A1A83121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693" y="681710"/>
            <a:ext cx="5444613" cy="1325563"/>
          </a:xfrm>
        </p:spPr>
        <p:txBody>
          <a:bodyPr/>
          <a:lstStyle/>
          <a:p>
            <a:pPr algn="ctr"/>
            <a:r>
              <a:rPr lang="en-US" sz="4400" dirty="0"/>
              <a:t>Inner GAN</a:t>
            </a:r>
          </a:p>
        </p:txBody>
      </p:sp>
      <p:pic>
        <p:nvPicPr>
          <p:cNvPr id="5" name="Content Placeholder 4" descr="A group of graphs with numbers&#10;&#10;Description automatically generated">
            <a:extLst>
              <a:ext uri="{FF2B5EF4-FFF2-40B4-BE49-F238E27FC236}">
                <a16:creationId xmlns:a16="http://schemas.microsoft.com/office/drawing/2014/main" id="{7FE7CE52-CED2-D4D8-EBDC-17B406646C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1792" y="2802835"/>
            <a:ext cx="4235709" cy="317678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FED39A-1EB2-4DD4-DE2B-A36B95EF61FC}"/>
              </a:ext>
            </a:extLst>
          </p:cNvPr>
          <p:cNvSpPr txBox="1"/>
          <p:nvPr/>
        </p:nvSpPr>
        <p:spPr>
          <a:xfrm>
            <a:off x="463969" y="2670054"/>
            <a:ext cx="359782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Modified model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discriminator updated 5 times for every generator update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Original implementation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Ensemble of (20) models</a:t>
            </a:r>
          </a:p>
        </p:txBody>
      </p:sp>
      <p:pic>
        <p:nvPicPr>
          <p:cNvPr id="4" name="Picture 3" descr="A group of graphs of different sizes and colors&#10;&#10;Description automatically generated with medium confidence">
            <a:extLst>
              <a:ext uri="{FF2B5EF4-FFF2-40B4-BE49-F238E27FC236}">
                <a16:creationId xmlns:a16="http://schemas.microsoft.com/office/drawing/2014/main" id="{8BE909C5-0929-667B-4042-DD3587DE4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0570" y="2854720"/>
            <a:ext cx="3720579" cy="31248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2259EA-486A-DC5D-0120-35804AD9D599}"/>
              </a:ext>
            </a:extLst>
          </p:cNvPr>
          <p:cNvSpPr txBox="1"/>
          <p:nvPr/>
        </p:nvSpPr>
        <p:spPr>
          <a:xfrm>
            <a:off x="9755239" y="2485388"/>
            <a:ext cx="115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Original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067660-C74A-D3D8-46AA-E574180E6958}"/>
              </a:ext>
            </a:extLst>
          </p:cNvPr>
          <p:cNvSpPr txBox="1"/>
          <p:nvPr/>
        </p:nvSpPr>
        <p:spPr>
          <a:xfrm>
            <a:off x="5925004" y="2433504"/>
            <a:ext cx="715618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CE5973C-09E9-5153-081A-43892D9BC2C6}"/>
              </a:ext>
            </a:extLst>
          </p:cNvPr>
          <p:cNvCxnSpPr/>
          <p:nvPr/>
        </p:nvCxnSpPr>
        <p:spPr>
          <a:xfrm>
            <a:off x="8360431" y="2802835"/>
            <a:ext cx="0" cy="32485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22210F3-ECCF-5237-54F9-68AD4B55BF52}"/>
                  </a:ext>
                </a:extLst>
              </p:cNvPr>
              <p:cNvSpPr txBox="1"/>
              <p:nvPr/>
            </p:nvSpPr>
            <p:spPr>
              <a:xfrm>
                <a:off x="8972156" y="6071949"/>
                <a:ext cx="290510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0" i="0" u="none" strike="noStrike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T. Alghamdi et al. Toward a generative modeling analysis of CLAS exclusive </a:t>
                </a:r>
                <a14:m>
                  <m:oMath xmlns:m="http://schemas.openxmlformats.org/officeDocument/2006/math">
                    <m:r>
                      <a:rPr lang="en-US" sz="1000" b="0" i="1" u="none" strike="noStrike" smtClean="0">
                        <a:effectLst/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000" b="0" i="1" u="none" strike="noStrike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000" b="0" i="0" u="none" strike="noStrike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photoproduction. Phys. Rev. D, </a:t>
                </a:r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108</a:t>
                </a:r>
                <a:r>
                  <a:rPr lang="en-US" sz="1000" b="0" i="0" u="none" strike="noStrike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094030</a:t>
                </a:r>
                <a:r>
                  <a:rPr lang="en-US" sz="1000" b="0" i="0" u="none" strike="noStrike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, 2023.</a:t>
                </a:r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22210F3-ECCF-5237-54F9-68AD4B55B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2156" y="6071949"/>
                <a:ext cx="2905103" cy="553998"/>
              </a:xfrm>
              <a:prstGeom prst="rect">
                <a:avLst/>
              </a:prstGeom>
              <a:blipFill>
                <a:blip r:embed="rId4"/>
                <a:stretch>
                  <a:fillRect r="-435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C1501913-DAFF-6F35-EB65-EF4821D31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6BC3EBF-9DF5-A445-AAE7-9327ADBC6C8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62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409DA-39E0-FFF7-DED1-152373875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47" y="531801"/>
            <a:ext cx="10515600" cy="807314"/>
          </a:xfrm>
        </p:spPr>
        <p:txBody>
          <a:bodyPr/>
          <a:lstStyle/>
          <a:p>
            <a:pPr algn="ctr"/>
            <a:r>
              <a:rPr lang="en-US" sz="4000" dirty="0"/>
              <a:t>Outer GAN</a:t>
            </a:r>
          </a:p>
        </p:txBody>
      </p:sp>
      <p:pic>
        <p:nvPicPr>
          <p:cNvPr id="5" name="Content Placeholder 4" descr="A group of graphs with numbers&#10;&#10;Description automatically generated">
            <a:extLst>
              <a:ext uri="{FF2B5EF4-FFF2-40B4-BE49-F238E27FC236}">
                <a16:creationId xmlns:a16="http://schemas.microsoft.com/office/drawing/2014/main" id="{9EDFDD01-97C3-040C-D48B-EE4C5E90C6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227" y="2832048"/>
            <a:ext cx="4154940" cy="3116205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66248E-A786-C6C1-C53C-35587D14DD95}"/>
                  </a:ext>
                </a:extLst>
              </p:cNvPr>
              <p:cNvSpPr txBox="1"/>
              <p:nvPr/>
            </p:nvSpPr>
            <p:spPr>
              <a:xfrm>
                <a:off x="8734043" y="6178254"/>
                <a:ext cx="301443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0" i="0" u="none" strike="noStrike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T. Alghamdi et al. Toward a generative modeling analysis of CLAS exclusive </a:t>
                </a:r>
                <a14:m>
                  <m:oMath xmlns:m="http://schemas.openxmlformats.org/officeDocument/2006/math">
                    <m:r>
                      <a:rPr lang="en-US" sz="1000" b="0" i="1" u="none" strike="noStrike" smtClean="0">
                        <a:effectLst/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000" b="0" i="1" u="none" strike="noStrike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000" b="0" i="0" u="none" strike="noStrike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photoproduction. Phys. Rev. D, </a:t>
                </a:r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108</a:t>
                </a:r>
                <a:r>
                  <a:rPr lang="en-US" sz="1000" b="0" i="0" u="none" strike="noStrike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094030</a:t>
                </a:r>
                <a:r>
                  <a:rPr lang="en-US" sz="1000" b="0" i="0" u="none" strike="noStrike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, 2023.</a:t>
                </a:r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66248E-A786-C6C1-C53C-35587D14D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43" y="6178254"/>
                <a:ext cx="3014433" cy="553998"/>
              </a:xfrm>
              <a:prstGeom prst="rect">
                <a:avLst/>
              </a:prstGeom>
              <a:blipFill>
                <a:blip r:embed="rId3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group of graphs of different sizes and colors&#10;&#10;Description automatically generated with medium confidence">
            <a:extLst>
              <a:ext uri="{FF2B5EF4-FFF2-40B4-BE49-F238E27FC236}">
                <a16:creationId xmlns:a16="http://schemas.microsoft.com/office/drawing/2014/main" id="{707B76CA-6698-D232-05C1-E6F726E2B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3883" y="2693009"/>
            <a:ext cx="4099750" cy="34852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1F341F-C45F-4B3D-5B13-056640AEBAC3}"/>
              </a:ext>
            </a:extLst>
          </p:cNvPr>
          <p:cNvSpPr txBox="1"/>
          <p:nvPr/>
        </p:nvSpPr>
        <p:spPr>
          <a:xfrm>
            <a:off x="8055487" y="2277511"/>
            <a:ext cx="4036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Original: 200,000 Epochs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BC2511-FB0D-C22B-5A3E-157C221908F2}"/>
              </a:ext>
            </a:extLst>
          </p:cNvPr>
          <p:cNvSpPr txBox="1"/>
          <p:nvPr/>
        </p:nvSpPr>
        <p:spPr>
          <a:xfrm>
            <a:off x="4241041" y="2277510"/>
            <a:ext cx="4036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New: 120,000 Epochs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4C8309-F12B-1DDB-9007-B8DF28B4ECE8}"/>
              </a:ext>
            </a:extLst>
          </p:cNvPr>
          <p:cNvSpPr txBox="1"/>
          <p:nvPr/>
        </p:nvSpPr>
        <p:spPr>
          <a:xfrm>
            <a:off x="334897" y="2277510"/>
            <a:ext cx="367552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Model modification: </a:t>
            </a:r>
            <a:r>
              <a:rPr lang="en-US" sz="2000" dirty="0"/>
              <a:t>Outer GAN converted to true conditional GAN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Discriminator now “sees” generator input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Qualitatively similar results with fewer training epochs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As with original inner GAN, original outer GAN uses ensemble of models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A447245-0E40-5BBD-3296-C53E6B473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3EBF-9DF5-A445-AAE7-9327ADBC6C8D}" type="slidenum">
              <a:rPr lang="en-US" smtClean="0"/>
              <a:t>7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865C07E-4DB3-453E-8B4D-470EF545D9F3}"/>
              </a:ext>
            </a:extLst>
          </p:cNvPr>
          <p:cNvCxnSpPr/>
          <p:nvPr/>
        </p:nvCxnSpPr>
        <p:spPr>
          <a:xfrm>
            <a:off x="8141770" y="2693009"/>
            <a:ext cx="0" cy="32485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87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96225-1FA4-9CEE-7051-ED1194219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A(</a:t>
            </a:r>
            <a:r>
              <a:rPr lang="en-US" sz="4400" dirty="0" err="1"/>
              <a:t>i</a:t>
            </a:r>
            <a:r>
              <a:rPr lang="en-US" sz="4400" dirty="0"/>
              <a:t>)DAPT: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D8B04-D1AC-FF72-3731-F7AD28E7D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887" y="2484783"/>
            <a:ext cx="10355852" cy="4077488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Successfully converted framework from </a:t>
            </a:r>
            <a:r>
              <a:rPr lang="en-US" sz="2400" dirty="0" err="1">
                <a:solidFill>
                  <a:schemeClr val="tx1"/>
                </a:solidFill>
              </a:rPr>
              <a:t>Jupyter</a:t>
            </a:r>
            <a:r>
              <a:rPr lang="en-US" sz="2400" dirty="0">
                <a:solidFill>
                  <a:schemeClr val="tx1"/>
                </a:solidFill>
              </a:rPr>
              <a:t> Notebooks to complete software stack maintained on GitHub </a:t>
            </a:r>
          </a:p>
          <a:p>
            <a:r>
              <a:rPr lang="en-US" sz="2400" dirty="0">
                <a:solidFill>
                  <a:schemeClr val="tx1"/>
                </a:solidFill>
              </a:rPr>
              <a:t>Incorporated additional useful metrics tracking to monitor training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Hydra for configuration management 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Specifications (along with model architecture, hyperparameters, etc.) can be modified in config file </a:t>
            </a:r>
          </a:p>
          <a:p>
            <a:r>
              <a:rPr lang="en-US" sz="2400">
                <a:solidFill>
                  <a:schemeClr val="tx1"/>
                </a:solidFill>
              </a:rPr>
              <a:t>Reproduced </a:t>
            </a:r>
            <a:r>
              <a:rPr lang="en-US" sz="2400" dirty="0">
                <a:solidFill>
                  <a:schemeClr val="tx1"/>
                </a:solidFill>
              </a:rPr>
              <a:t>Inner GAN and Outer GAN results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Improvements to trainings through various model adjustments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These improvements could pave the way for removal of need for ensemble of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9D3CF-8EE1-FB44-2C30-CE9CEC32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444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D5AC8-62B1-E5E0-B82F-5E9BF91A5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05283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D38AE6-F5AD-528B-2710-93DF5F48D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9051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4854</TotalTime>
  <Words>556</Words>
  <Application>Microsoft Macintosh PowerPoint</Application>
  <PresentationFormat>Widescreen</PresentationFormat>
  <Paragraphs>86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 Math</vt:lpstr>
      <vt:lpstr>Century Gothic</vt:lpstr>
      <vt:lpstr>Wingdings 3</vt:lpstr>
      <vt:lpstr>Ion Boardroom</vt:lpstr>
      <vt:lpstr>PowerPoint Presentation</vt:lpstr>
      <vt:lpstr>A(i)DAPT: AI to Improve CLAS Simulations</vt:lpstr>
      <vt:lpstr>Data Science Group Contributions to A(i)DAPT</vt:lpstr>
      <vt:lpstr>Simulations: Understanding the Problem</vt:lpstr>
      <vt:lpstr>Using GAN’s (Generative Adversarial Networks) to Model Detector Response</vt:lpstr>
      <vt:lpstr>Inner GAN</vt:lpstr>
      <vt:lpstr>Outer GAN</vt:lpstr>
      <vt:lpstr>A(i)DAPT: Summary</vt:lpstr>
      <vt:lpstr>Thank You!</vt:lpstr>
      <vt:lpstr>Backup Slides</vt:lpstr>
      <vt:lpstr>Additional Training Metrics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Trevor Reed</dc:creator>
  <cp:lastModifiedBy>Trevor Reed</cp:lastModifiedBy>
  <cp:revision>77</cp:revision>
  <dcterms:created xsi:type="dcterms:W3CDTF">2023-07-08T14:33:09Z</dcterms:created>
  <dcterms:modified xsi:type="dcterms:W3CDTF">2025-06-04T17:34:00Z</dcterms:modified>
</cp:coreProperties>
</file>