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sldIdLst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18D1C14-E3A5-4155-A084-B06A2A6CAD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C6327C9-F4D4-44EF-BF2B-DD1BCD5E3F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988C8D-840D-496D-A3F0-DC6FCAB61F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044635C-44B7-40B6-AAAE-3CD7BF0E11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180953-30AF-46A8-A654-CB2BFA29CB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FB3D58A-7EDB-4F6B-A019-D1D49D0DBA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F421F2-DF5A-4E67-A383-5F02F70443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FF72B4C3-6E76-4E3A-86F3-52A6B33AF7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/>
          <p:nvPr/>
        </p:nvPicPr>
        <p:blipFill>
          <a:blip r:embed="rId3"/>
          <a:stretch/>
        </p:blipFill>
        <p:spPr>
          <a:xfrm>
            <a:off x="-212400" y="2866680"/>
            <a:ext cx="4317120" cy="431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3"/>
          <p:cNvPicPr/>
          <p:nvPr/>
        </p:nvPicPr>
        <p:blipFill>
          <a:blip r:embed="rId4"/>
          <a:stretch/>
        </p:blipFill>
        <p:spPr>
          <a:xfrm>
            <a:off x="0" y="0"/>
            <a:ext cx="12191760" cy="128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560" cy="6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000" b="1" u="none" strike="noStrike">
                <a:solidFill>
                  <a:schemeClr val="dk1"/>
                </a:solidFill>
                <a:uFillTx/>
                <a:latin typeface="Arial"/>
              </a:rPr>
              <a:t>Title Here</a:t>
            </a:r>
            <a:endParaRPr lang="en-US" sz="30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43160" y="5560560"/>
            <a:ext cx="32076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43160" y="5126760"/>
            <a:ext cx="5875560" cy="4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u="none" strike="noStrike">
                <a:solidFill>
                  <a:schemeClr val="accent6"/>
                </a:solidFill>
                <a:uFillTx/>
                <a:latin typeface="Arial"/>
              </a:rPr>
              <a:t>Author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5" name="Picture 5"/>
          <p:cNvPicPr/>
          <p:nvPr/>
        </p:nvPicPr>
        <p:blipFill>
          <a:blip r:embed="rId5"/>
          <a:stretch/>
        </p:blipFill>
        <p:spPr>
          <a:xfrm>
            <a:off x="443160" y="6177960"/>
            <a:ext cx="1947960" cy="63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Picture 6"/>
          <p:cNvPicPr/>
          <p:nvPr/>
        </p:nvPicPr>
        <p:blipFill>
          <a:blip r:embed="rId6"/>
          <a:stretch/>
        </p:blipFill>
        <p:spPr>
          <a:xfrm>
            <a:off x="9511560" y="6434280"/>
            <a:ext cx="1622520" cy="27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Picture 7"/>
          <p:cNvPicPr/>
          <p:nvPr/>
        </p:nvPicPr>
        <p:blipFill>
          <a:blip r:embed="rId7"/>
          <a:stretch/>
        </p:blipFill>
        <p:spPr>
          <a:xfrm>
            <a:off x="11364840" y="6425640"/>
            <a:ext cx="505800" cy="33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572160" y="1720800"/>
            <a:ext cx="5619240" cy="3839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25040" y="965880"/>
            <a:ext cx="5572080" cy="279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11840" y="965880"/>
            <a:ext cx="5572080" cy="279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ftr" idx="17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18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8BD8319-90E3-47EC-9E43-F04C37743892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80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81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11840" y="391392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235400" y="391392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" name="PlaceHolder 8"/>
          <p:cNvSpPr>
            <a:spLocks noGrp="1"/>
          </p:cNvSpPr>
          <p:nvPr>
            <p:ph type="body"/>
          </p:nvPr>
        </p:nvSpPr>
        <p:spPr>
          <a:xfrm>
            <a:off x="8058600" y="391392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/>
          <p:nvPr/>
        </p:nvPicPr>
        <p:blipFill>
          <a:blip r:embed="rId3"/>
          <a:stretch/>
        </p:blipFill>
        <p:spPr>
          <a:xfrm>
            <a:off x="-212400" y="2866680"/>
            <a:ext cx="4317120" cy="431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3"/>
          <p:cNvPicPr/>
          <p:nvPr/>
        </p:nvPicPr>
        <p:blipFill>
          <a:blip r:embed="rId4"/>
          <a:stretch/>
        </p:blipFill>
        <p:spPr>
          <a:xfrm>
            <a:off x="0" y="0"/>
            <a:ext cx="12191760" cy="128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6985800" cy="6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000" b="1" u="none" strike="noStrike">
                <a:solidFill>
                  <a:schemeClr val="dk1"/>
                </a:solidFill>
                <a:uFillTx/>
                <a:latin typeface="Arial"/>
              </a:rPr>
              <a:t>Questions?</a:t>
            </a:r>
            <a:endParaRPr lang="en-US" sz="30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2"/>
          </p:nvPr>
        </p:nvSpPr>
        <p:spPr>
          <a:xfrm>
            <a:off x="4760640" y="6341760"/>
            <a:ext cx="320760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510680" y="145440"/>
            <a:ext cx="4359960" cy="66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accent6"/>
                </a:solidFill>
                <a:uFillTx/>
                <a:latin typeface="Arial"/>
              </a:rPr>
              <a:t>Author</a:t>
            </a:r>
            <a:endParaRPr lang="en-US" sz="1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accent6"/>
                </a:solidFill>
                <a:uFillTx/>
                <a:latin typeface="Arial"/>
              </a:rPr>
              <a:t>Title</a:t>
            </a:r>
            <a:endParaRPr lang="en-US" sz="1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14" name="Picture 5"/>
          <p:cNvPicPr/>
          <p:nvPr/>
        </p:nvPicPr>
        <p:blipFill>
          <a:blip r:embed="rId5"/>
          <a:stretch/>
        </p:blipFill>
        <p:spPr>
          <a:xfrm>
            <a:off x="443160" y="6177960"/>
            <a:ext cx="1947960" cy="63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Picture 6"/>
          <p:cNvPicPr/>
          <p:nvPr/>
        </p:nvPicPr>
        <p:blipFill>
          <a:blip r:embed="rId6"/>
          <a:stretch/>
        </p:blipFill>
        <p:spPr>
          <a:xfrm>
            <a:off x="9511560" y="6434280"/>
            <a:ext cx="1622520" cy="27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Picture 7"/>
          <p:cNvPicPr/>
          <p:nvPr/>
        </p:nvPicPr>
        <p:blipFill>
          <a:blip r:embed="rId7"/>
          <a:stretch/>
        </p:blipFill>
        <p:spPr>
          <a:xfrm>
            <a:off x="11364840" y="6425640"/>
            <a:ext cx="505800" cy="33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572160" y="1720800"/>
            <a:ext cx="5619240" cy="3839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7510680" y="847440"/>
            <a:ext cx="4359960" cy="27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C00000"/>
                </a:solidFill>
                <a:uFillTx/>
                <a:latin typeface="Arial"/>
              </a:rPr>
              <a:t>Contact</a:t>
            </a:r>
            <a:endParaRPr lang="en-US" sz="12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424800" y="1726200"/>
            <a:ext cx="5893920" cy="383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accent1"/>
                </a:solidFill>
                <a:uFillTx/>
                <a:latin typeface="Arial"/>
              </a:rPr>
              <a:t>Agenda Topics Covered: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.PingFangSC-Regular"/>
              <a:buChar char="－"/>
            </a:pPr>
            <a:r>
              <a:rPr lang="en-US" sz="2200" b="0" u="none" strike="noStrike">
                <a:solidFill>
                  <a:schemeClr val="accent1"/>
                </a:solidFill>
                <a:uFillTx/>
                <a:latin typeface="Arial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accent1"/>
                </a:solidFill>
                <a:uFillTx/>
                <a:latin typeface="Arial"/>
              </a:rPr>
              <a:t>Third level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.PingFangSC-Regular"/>
              <a:buChar char="－"/>
            </a:pPr>
            <a:r>
              <a:rPr lang="en-US" sz="2200" b="0" u="none" strike="noStrike">
                <a:solidFill>
                  <a:schemeClr val="accent1"/>
                </a:solidFill>
                <a:uFillTx/>
                <a:latin typeface="Arial"/>
              </a:rPr>
              <a:t>Fourth level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BE1D1D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accent1"/>
                </a:solidFill>
                <a:uFillTx/>
                <a:latin typeface="Arial"/>
              </a:rPr>
              <a:t>Fifth level</a:t>
            </a:r>
            <a:endParaRPr lang="en-US" sz="22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11840" y="1468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 dirty="0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 dirty="0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ftr" idx="3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4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678CE65-D200-4C5D-AFBB-547F646D2CCE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24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25" name="Picture 7"/>
          <p:cNvPicPr/>
          <p:nvPr/>
        </p:nvPicPr>
        <p:blipFill>
          <a:blip r:embed="rId3"/>
          <a:stretch/>
        </p:blipFill>
        <p:spPr>
          <a:xfrm>
            <a:off x="1052172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11840" y="13356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556416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ftr" idx="5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6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2E98380-4ED4-4F37-937C-55E973475627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30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31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04960" y="965880"/>
            <a:ext cx="549252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647856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ftr" idx="7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sldNum" idx="8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9C0E04B-9DB0-4083-957C-1781231D852F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37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38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053840" y="4062960"/>
            <a:ext cx="4643280" cy="228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7053840" y="966960"/>
            <a:ext cx="4644000" cy="2976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647856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9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10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C123AF7-974D-4F8F-8BD4-3191510D6812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45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46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7053840" y="965880"/>
            <a:ext cx="4643280" cy="228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7053840" y="3371040"/>
            <a:ext cx="4644000" cy="29761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697644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ftr" idx="11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12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5E6F875-D4CA-4B43-AF24-0BAA6B27554A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53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54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7666200" y="965880"/>
            <a:ext cx="4031640" cy="25837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7666200" y="3763800"/>
            <a:ext cx="4031640" cy="25837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657320" y="965880"/>
            <a:ext cx="697644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ftr" idx="13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14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24C2DE9-56C4-4674-91F0-ABA8E8BCBC59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61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62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11840" y="965880"/>
            <a:ext cx="4031640" cy="25837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11840" y="3763800"/>
            <a:ext cx="4031640" cy="25837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en-US" sz="24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125040" y="3445200"/>
            <a:ext cx="5572080" cy="279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ftr" idx="15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16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230EA872-88DB-4D01-BD4A-E49E01BA772D}" type="slidenum">
              <a:rPr lang="en-US" sz="10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69" name="Straight Connector 8"/>
          <p:cNvCxnSpPr/>
          <p:nvPr/>
        </p:nvCxnSpPr>
        <p:spPr>
          <a:xfrm>
            <a:off x="-16200" y="735840"/>
            <a:ext cx="12208320" cy="36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</p:cxnSp>
      <p:pic>
        <p:nvPicPr>
          <p:cNvPr id="70" name="Picture 7"/>
          <p:cNvPicPr/>
          <p:nvPr/>
        </p:nvPicPr>
        <p:blipFill>
          <a:blip r:embed="rId3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11840" y="96588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4235400" y="96588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411840" y="3445200"/>
            <a:ext cx="5572080" cy="279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</a:p>
          <a:p>
            <a:pPr marL="1657440" lvl="3" indent="-28584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</a:p>
        </p:txBody>
      </p:sp>
      <p:sp>
        <p:nvSpPr>
          <p:cNvPr id="74" name="PlaceHolder 8"/>
          <p:cNvSpPr>
            <a:spLocks noGrp="1"/>
          </p:cNvSpPr>
          <p:nvPr>
            <p:ph type="body"/>
          </p:nvPr>
        </p:nvSpPr>
        <p:spPr>
          <a:xfrm>
            <a:off x="8058600" y="965880"/>
            <a:ext cx="3638880" cy="2332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Times New Roman"/>
              </a:rPr>
              <a:t>Click icon to add picture</a:t>
            </a:r>
            <a:endParaRPr lang="en-U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FC34D6-8CE1-4A0E-93BB-C2AFC7D8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04" y="800470"/>
            <a:ext cx="2154164" cy="139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19B1A-FBCC-4F8F-868F-AB82FA5DBED3}"/>
              </a:ext>
            </a:extLst>
          </p:cNvPr>
          <p:cNvSpPr txBox="1"/>
          <p:nvPr/>
        </p:nvSpPr>
        <p:spPr>
          <a:xfrm>
            <a:off x="74476" y="3614749"/>
            <a:ext cx="6130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dk1"/>
                </a:solidFill>
              </a:rPr>
              <a:t>FY25 Q2 Results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Met with HEP </a:t>
            </a:r>
            <a:r>
              <a:rPr lang="en-US" sz="1400" b="1" dirty="0">
                <a:solidFill>
                  <a:srgbClr val="000000"/>
                </a:solidFill>
              </a:rPr>
              <a:t>colleagues at JLAB/SLAC/KEK </a:t>
            </a:r>
            <a:r>
              <a:rPr lang="en-US" sz="1400" dirty="0">
                <a:solidFill>
                  <a:srgbClr val="000000"/>
                </a:solidFill>
              </a:rPr>
              <a:t>collaboration meeting on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source projects in February and at </a:t>
            </a:r>
            <a:r>
              <a:rPr lang="en-US" sz="1400" b="1" dirty="0">
                <a:solidFill>
                  <a:srgbClr val="000000"/>
                </a:solidFill>
              </a:rPr>
              <a:t>Positron Working Group</a:t>
            </a:r>
            <a:r>
              <a:rPr lang="en-US" sz="1400" dirty="0">
                <a:solidFill>
                  <a:srgbClr val="000000"/>
                </a:solidFill>
              </a:rPr>
              <a:t> Workshop in March; presented/discussed the capture simulations for Ce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BAF injector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Simulated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capture in the injector with different focusing solenoids: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a) </a:t>
            </a:r>
            <a:r>
              <a:rPr lang="en-US" sz="1400" i="1" dirty="0">
                <a:solidFill>
                  <a:srgbClr val="000000"/>
                </a:solidFill>
              </a:rPr>
              <a:t>normal conducting </a:t>
            </a:r>
            <a:r>
              <a:rPr lang="en-US" sz="1400" dirty="0">
                <a:solidFill>
                  <a:srgbClr val="000000"/>
                </a:solidFill>
              </a:rPr>
              <a:t>(NC) solenoids with a 34 cm and 41 cm coil length, field maps from </a:t>
            </a:r>
            <a:r>
              <a:rPr lang="en-US" sz="1400" b="1" dirty="0">
                <a:solidFill>
                  <a:srgbClr val="000000"/>
                </a:solidFill>
              </a:rPr>
              <a:t>Jay Benesch</a:t>
            </a:r>
            <a:r>
              <a:rPr lang="en-US" sz="1400" dirty="0">
                <a:solidFill>
                  <a:srgbClr val="000000"/>
                </a:solidFill>
              </a:rPr>
              <a:t> and b) </a:t>
            </a:r>
            <a:r>
              <a:rPr lang="en-US" sz="1400" i="1" dirty="0">
                <a:solidFill>
                  <a:srgbClr val="000000"/>
                </a:solidFill>
              </a:rPr>
              <a:t>superconducting </a:t>
            </a:r>
            <a:r>
              <a:rPr lang="en-US" sz="1400" dirty="0">
                <a:solidFill>
                  <a:srgbClr val="000000"/>
                </a:solidFill>
              </a:rPr>
              <a:t>(SC)</a:t>
            </a:r>
            <a:r>
              <a:rPr lang="en-US" sz="1400" i="1" dirty="0">
                <a:solidFill>
                  <a:srgbClr val="000000"/>
                </a:solidFill>
              </a:rPr>
              <a:t> solenoids</a:t>
            </a:r>
            <a:r>
              <a:rPr lang="en-US" sz="1400" dirty="0">
                <a:solidFill>
                  <a:srgbClr val="000000"/>
                </a:solidFill>
              </a:rPr>
              <a:t> with length of 25 cm and 5 cm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Adjusted parameters of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beam line (field strength of focusing solenoid, matching quads, dipoles, etc.) to maximize capture efficiency of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with different energies, collaborating with </a:t>
            </a:r>
            <a:r>
              <a:rPr lang="en-US" sz="1400" b="1" dirty="0">
                <a:solidFill>
                  <a:srgbClr val="000000"/>
                </a:solidFill>
              </a:rPr>
              <a:t>Sami Habet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CFDF9-1D87-46B4-82F8-424DF8B28CB6}"/>
              </a:ext>
            </a:extLst>
          </p:cNvPr>
          <p:cNvSpPr txBox="1"/>
          <p:nvPr/>
        </p:nvSpPr>
        <p:spPr>
          <a:xfrm>
            <a:off x="6205255" y="3614749"/>
            <a:ext cx="5909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dk1"/>
                </a:solidFill>
              </a:rPr>
              <a:t>Objectives for FY25 Q3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Calculate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yield that meet Ce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BAF longitudinal and transverse acceptances. Reoptimize target thickness and magnet parameters to increase the efficiency of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generation and capture for beam with a normalized emittance of 40 </a:t>
            </a:r>
            <a:r>
              <a:rPr lang="en-US" sz="1400" dirty="0" err="1">
                <a:solidFill>
                  <a:srgbClr val="000000"/>
                </a:solidFill>
              </a:rPr>
              <a:t>mm·mrad</a:t>
            </a:r>
            <a:r>
              <a:rPr lang="en-US" sz="1400" dirty="0">
                <a:solidFill>
                  <a:srgbClr val="000000"/>
                </a:solidFill>
              </a:rPr>
              <a:t>, collaborating with </a:t>
            </a:r>
            <a:r>
              <a:rPr lang="en-US" sz="1400" b="1" dirty="0">
                <a:solidFill>
                  <a:srgbClr val="000000"/>
                </a:solidFill>
              </a:rPr>
              <a:t>Salim Ogur </a:t>
            </a:r>
            <a:r>
              <a:rPr lang="en-US" sz="1400" dirty="0">
                <a:solidFill>
                  <a:srgbClr val="000000"/>
                </a:solidFill>
              </a:rPr>
              <a:t>and</a:t>
            </a:r>
            <a:r>
              <a:rPr lang="en-US" sz="1400" b="1" dirty="0">
                <a:solidFill>
                  <a:srgbClr val="000000"/>
                </a:solidFill>
              </a:rPr>
              <a:t> Yves Roblin. </a:t>
            </a:r>
            <a:r>
              <a:rPr lang="en-US" sz="1400" dirty="0">
                <a:solidFill>
                  <a:srgbClr val="000000"/>
                </a:solidFill>
              </a:rPr>
              <a:t>Provide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data at the end of injector to </a:t>
            </a:r>
            <a:r>
              <a:rPr lang="en-US" sz="1400" b="1" dirty="0">
                <a:solidFill>
                  <a:srgbClr val="000000"/>
                </a:solidFill>
              </a:rPr>
              <a:t>Salim Ogur</a:t>
            </a:r>
            <a:r>
              <a:rPr lang="en-US" sz="1400" dirty="0">
                <a:solidFill>
                  <a:srgbClr val="000000"/>
                </a:solidFill>
              </a:rPr>
              <a:t> for simulations of transport line from LERF to North Linac and beam tracking to </a:t>
            </a:r>
            <a:r>
              <a:rPr lang="en-US" sz="1400">
                <a:solidFill>
                  <a:srgbClr val="000000"/>
                </a:solidFill>
              </a:rPr>
              <a:t>experimental halls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Simulate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injector with 130 MeV, 250 MeV and 370 MeV drive e</a:t>
            </a:r>
            <a:r>
              <a:rPr lang="en-US" sz="1400" baseline="30000" dirty="0">
                <a:solidFill>
                  <a:srgbClr val="000000"/>
                </a:solidFill>
              </a:rPr>
              <a:t>-</a:t>
            </a:r>
            <a:r>
              <a:rPr lang="en-US" sz="1400" dirty="0">
                <a:solidFill>
                  <a:srgbClr val="000000"/>
                </a:solidFill>
              </a:rPr>
              <a:t> beams and capture of 65 MeV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at target exit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0000"/>
                </a:solidFill>
              </a:rPr>
              <a:t>Publish a tech note on comparison of e</a:t>
            </a:r>
            <a:r>
              <a:rPr lang="en-US" sz="1400" baseline="30000" dirty="0">
                <a:solidFill>
                  <a:srgbClr val="000000"/>
                </a:solidFill>
              </a:rPr>
              <a:t>+</a:t>
            </a:r>
            <a:r>
              <a:rPr lang="en-US" sz="1400" dirty="0">
                <a:solidFill>
                  <a:srgbClr val="000000"/>
                </a:solidFill>
              </a:rPr>
              <a:t> injectors with different NC and SC solenoids, collaborating with </a:t>
            </a:r>
            <a:r>
              <a:rPr lang="en-US" sz="1400" b="1" dirty="0">
                <a:solidFill>
                  <a:srgbClr val="000000"/>
                </a:solidFill>
              </a:rPr>
              <a:t>Sami Habet</a:t>
            </a: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77223C92-BA55-27F0-74BF-5F1B7E84C47A}"/>
              </a:ext>
            </a:extLst>
          </p:cNvPr>
          <p:cNvSpPr txBox="1">
            <a:spLocks/>
          </p:cNvSpPr>
          <p:nvPr/>
        </p:nvSpPr>
        <p:spPr>
          <a:xfrm>
            <a:off x="453180" y="60314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dk1"/>
                </a:solidFill>
              </a:rPr>
              <a:t>FY25 Q2: LDRD – Positron Injector Model Integrator – Strategic Hire </a:t>
            </a:r>
            <a:r>
              <a:rPr lang="en-US" sz="2400" b="1" dirty="0">
                <a:solidFill>
                  <a:schemeClr val="dk1"/>
                </a:solidFill>
                <a:latin typeface="Arial"/>
              </a:rPr>
              <a:t>(J. Grames, LD2505)</a:t>
            </a:r>
            <a:endParaRPr lang="en-US" sz="2400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6DB91-4B57-4B4E-32B2-0793182B19CD}"/>
              </a:ext>
            </a:extLst>
          </p:cNvPr>
          <p:cNvSpPr txBox="1"/>
          <p:nvPr/>
        </p:nvSpPr>
        <p:spPr>
          <a:xfrm>
            <a:off x="3592285" y="431805"/>
            <a:ext cx="427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work is supported by the Jefferson Lab LDRD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AF106-E7FC-4591-B99C-95467EFA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1" y="1487851"/>
            <a:ext cx="11690520" cy="2055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BB5C80-90C6-46EB-A5EC-ACADFD59CD50}"/>
              </a:ext>
            </a:extLst>
          </p:cNvPr>
          <p:cNvSpPr/>
          <p:nvPr/>
        </p:nvSpPr>
        <p:spPr>
          <a:xfrm>
            <a:off x="4876906" y="883470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Scheme of Positron Injector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7725B-A143-4794-B378-DE4AAA54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494" y="843662"/>
            <a:ext cx="2239137" cy="13991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CEF98D-A9B9-4B1A-9413-B041821F38E8}"/>
              </a:ext>
            </a:extLst>
          </p:cNvPr>
          <p:cNvSpPr/>
          <p:nvPr/>
        </p:nvSpPr>
        <p:spPr>
          <a:xfrm>
            <a:off x="2191544" y="1313741"/>
            <a:ext cx="314325" cy="1423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43054B-6C12-4653-9B15-1EC6F4152477}"/>
              </a:ext>
            </a:extLst>
          </p:cNvPr>
          <p:cNvCxnSpPr>
            <a:cxnSpLocks/>
          </p:cNvCxnSpPr>
          <p:nvPr/>
        </p:nvCxnSpPr>
        <p:spPr>
          <a:xfrm flipH="1">
            <a:off x="2505869" y="1135884"/>
            <a:ext cx="284956" cy="176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363079D-1FAB-43E9-B93B-941E469B7D0A}"/>
              </a:ext>
            </a:extLst>
          </p:cNvPr>
          <p:cNvSpPr/>
          <p:nvPr/>
        </p:nvSpPr>
        <p:spPr>
          <a:xfrm>
            <a:off x="2182918" y="869186"/>
            <a:ext cx="1750800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solidFill>
                  <a:srgbClr val="000000"/>
                </a:solidFill>
              </a:rPr>
              <a:t>Select Energy Range</a:t>
            </a:r>
            <a:endParaRPr lang="en-US" sz="12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03A3E-2DE7-4E6E-8BC5-0ED5F00E65C3}"/>
              </a:ext>
            </a:extLst>
          </p:cNvPr>
          <p:cNvSpPr/>
          <p:nvPr/>
        </p:nvSpPr>
        <p:spPr>
          <a:xfrm>
            <a:off x="3325142" y="2680122"/>
            <a:ext cx="45719" cy="267419"/>
          </a:xfrm>
          <a:prstGeom prst="ellipse">
            <a:avLst/>
          </a:prstGeom>
          <a:solidFill>
            <a:srgbClr val="BE1D1D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F77A6A-8D21-43F2-ACCC-25F9EDA6BC64}"/>
              </a:ext>
            </a:extLst>
          </p:cNvPr>
          <p:cNvCxnSpPr>
            <a:cxnSpLocks/>
          </p:cNvCxnSpPr>
          <p:nvPr/>
        </p:nvCxnSpPr>
        <p:spPr>
          <a:xfrm flipH="1" flipV="1">
            <a:off x="3181351" y="2123095"/>
            <a:ext cx="159544" cy="54781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25D97B-0080-429B-BA32-3CE98AE64647}"/>
              </a:ext>
            </a:extLst>
          </p:cNvPr>
          <p:cNvSpPr/>
          <p:nvPr/>
        </p:nvSpPr>
        <p:spPr>
          <a:xfrm>
            <a:off x="11677317" y="2685145"/>
            <a:ext cx="45719" cy="26741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5435FD-0B94-4C21-8D68-5041D09BD69E}"/>
              </a:ext>
            </a:extLst>
          </p:cNvPr>
          <p:cNvCxnSpPr>
            <a:cxnSpLocks/>
          </p:cNvCxnSpPr>
          <p:nvPr/>
        </p:nvCxnSpPr>
        <p:spPr>
          <a:xfrm flipH="1" flipV="1">
            <a:off x="11315700" y="2247251"/>
            <a:ext cx="377370" cy="4286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D7912E0-BC02-4719-853A-05DAE06DCD0E}"/>
              </a:ext>
            </a:extLst>
          </p:cNvPr>
          <p:cNvSpPr/>
          <p:nvPr/>
        </p:nvSpPr>
        <p:spPr>
          <a:xfrm>
            <a:off x="10263967" y="1398533"/>
            <a:ext cx="11192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50" dirty="0">
                <a:solidFill>
                  <a:srgbClr val="000000"/>
                </a:solidFill>
              </a:rPr>
              <a:t>E = 123 MeV</a:t>
            </a:r>
          </a:p>
          <a:p>
            <a:pPr algn="ctr"/>
            <a:r>
              <a:rPr lang="el-GR" sz="1250" dirty="0">
                <a:solidFill>
                  <a:srgbClr val="000000"/>
                </a:solidFill>
              </a:rPr>
              <a:t>σ</a:t>
            </a:r>
            <a:r>
              <a:rPr lang="el-GR" sz="1250" baseline="-25000" dirty="0">
                <a:solidFill>
                  <a:srgbClr val="000000"/>
                </a:solidFill>
              </a:rPr>
              <a:t>Δ</a:t>
            </a:r>
            <a:r>
              <a:rPr lang="en-US" sz="1250" baseline="-25000" dirty="0">
                <a:solidFill>
                  <a:srgbClr val="000000"/>
                </a:solidFill>
              </a:rPr>
              <a:t>E/E</a:t>
            </a:r>
            <a:r>
              <a:rPr lang="en-US" sz="1250" dirty="0">
                <a:solidFill>
                  <a:srgbClr val="000000"/>
                </a:solidFill>
              </a:rPr>
              <a:t> &lt; 1%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9EDBE-32A5-44DD-885D-DB726B74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70" y="1893841"/>
            <a:ext cx="7623818" cy="4715394"/>
          </a:xfrm>
          <a:prstGeom prst="rect">
            <a:avLst/>
          </a:prstGeom>
        </p:spPr>
      </p:pic>
      <p:sp>
        <p:nvSpPr>
          <p:cNvPr id="2" name="PlaceHolder 2">
            <a:extLst>
              <a:ext uri="{FF2B5EF4-FFF2-40B4-BE49-F238E27FC236}">
                <a16:creationId xmlns:a16="http://schemas.microsoft.com/office/drawing/2014/main" id="{9B33CB38-EFEE-837A-BF56-4338B8789854}"/>
              </a:ext>
            </a:extLst>
          </p:cNvPr>
          <p:cNvSpPr txBox="1">
            <a:spLocks/>
          </p:cNvSpPr>
          <p:nvPr/>
        </p:nvSpPr>
        <p:spPr>
          <a:xfrm>
            <a:off x="453180" y="33859"/>
            <a:ext cx="11285640" cy="5357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dk1"/>
                </a:solidFill>
              </a:rPr>
              <a:t>FY25 Q2: LDRD – Positron Injector Model Integrator – Strategic Hire </a:t>
            </a:r>
            <a:r>
              <a:rPr lang="en-US" sz="2400" b="1" dirty="0">
                <a:solidFill>
                  <a:schemeClr val="dk1"/>
                </a:solidFill>
                <a:latin typeface="Arial"/>
              </a:rPr>
              <a:t>(J. Grames, LD2505)</a:t>
            </a:r>
            <a:endParaRPr lang="en-US" sz="2400" dirty="0">
              <a:solidFill>
                <a:schemeClr val="dk1"/>
              </a:solidFill>
              <a:latin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B2360B-B645-35BF-C40A-537D81A82264}"/>
              </a:ext>
            </a:extLst>
          </p:cNvPr>
          <p:cNvCxnSpPr>
            <a:cxnSpLocks/>
          </p:cNvCxnSpPr>
          <p:nvPr/>
        </p:nvCxnSpPr>
        <p:spPr>
          <a:xfrm flipV="1">
            <a:off x="3243532" y="4270075"/>
            <a:ext cx="5995359" cy="11386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F1DAC5-7D7D-0613-B318-82AACD69D93A}"/>
              </a:ext>
            </a:extLst>
          </p:cNvPr>
          <p:cNvSpPr txBox="1"/>
          <p:nvPr/>
        </p:nvSpPr>
        <p:spPr>
          <a:xfrm>
            <a:off x="453824" y="939018"/>
            <a:ext cx="724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Labor:  PD up to FY25 Q2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Promotion to Scientist II became effective in April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EE4DB-1F14-6C13-B490-73F2DA563BAC}"/>
              </a:ext>
            </a:extLst>
          </p:cNvPr>
          <p:cNvSpPr txBox="1"/>
          <p:nvPr/>
        </p:nvSpPr>
        <p:spPr>
          <a:xfrm>
            <a:off x="3592285" y="422280"/>
            <a:ext cx="427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work is supported by the Jefferson Lab LDRD program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EEF6A3-C7D7-482A-BA87-39AB58BEC0BA}"/>
              </a:ext>
            </a:extLst>
          </p:cNvPr>
          <p:cNvCxnSpPr>
            <a:cxnSpLocks/>
          </p:cNvCxnSpPr>
          <p:nvPr/>
        </p:nvCxnSpPr>
        <p:spPr>
          <a:xfrm flipV="1">
            <a:off x="6285965" y="3959525"/>
            <a:ext cx="2875288" cy="81088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1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</a:majorFont>
      <a:minorFont>
        <a:latin typeface="Times New Roman" panose="020206030504050203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8977</TotalTime>
  <Words>350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.PingFangSC-Regular</vt:lpstr>
      <vt:lpstr>Arial</vt:lpstr>
      <vt:lpstr>PingFangSC-Regular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Andriy Ushakov</dc:creator>
  <dc:description/>
  <cp:lastModifiedBy>Andriy Ushakov</cp:lastModifiedBy>
  <cp:revision>348</cp:revision>
  <cp:lastPrinted>2025-01-21T21:05:11Z</cp:lastPrinted>
  <dcterms:created xsi:type="dcterms:W3CDTF">2023-02-20T01:51:32Z</dcterms:created>
  <dcterms:modified xsi:type="dcterms:W3CDTF">2025-05-01T14:16:46Z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