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C87AF-95D2-1973-099A-C42B2EEE2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436E0-226D-F313-3A45-7CCB3211A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EF4E7-4BC2-27D1-A064-39AA86A6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84D1D-5EE8-5118-2454-9215BE25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9118B-6D2F-27A7-0CCF-5D09F253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44EB-49A2-A9C5-92C1-DCBA09C8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F0EFF-3506-EFBB-FCFB-EEC4048A7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D4D6-688D-5BB9-880A-B46A6076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9314-18E2-9F81-0BF7-338DC19F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F864-FD68-311D-1914-93BC1065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2EEA1-A3C8-3394-0B99-9BF792EAF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759DD-7473-387C-9AB8-446429CB2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1F33-795A-B72E-A718-CB6CBAE7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CFB0-E56D-0EC9-45B9-55DD4E58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D4BD-1A98-9AED-C626-6F95098E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EA15-BB14-CFCE-F7C6-CD05D702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B992-398F-2F9C-926A-BD5D45A4D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3AB09-1046-D801-AB1A-7A7B71A6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13C7-FFBF-D6A4-8D26-B9923558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3B015-671E-1645-AC81-B3087A31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247A-D2FD-5948-0D0F-21F3A54E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BA228-E128-D7EF-10CB-6695815D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A6C90-9B2D-C04D-D028-D50C9CD25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E928E-4F0D-269E-9BA7-B0231DE1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F234-8030-C03A-AAFD-F2B08CF5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41DE-EF98-D2BE-C9B4-E750144C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E136E-F865-838D-D7F5-90A217124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E37F7-28C4-C051-7238-98026B7DF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FCF49-8A3C-3BBB-9263-B92E4BCA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EC699-867B-87B8-8020-2CA9482A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B35F6-E20A-234A-9E53-623FB85D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EB4A-1D24-5A21-0FC4-4E2A39DA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5F6CB-8306-A4CB-E9FC-23F6470BA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30949-C318-92F3-8773-59EDF1E1A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527BE-E112-85E1-CA6F-7BF0978DD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89DED2-A325-F505-7D69-99BB8098D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0F65D-39FA-0D51-BBF4-CFF821D7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E184D-F202-EB3C-D7E5-EC3AC597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623A82-04B1-3360-6926-B4A43CEC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9A1D-A131-A379-A2F9-7F9DBE2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B1859-E8D3-490C-01DD-05E1D999E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8C504-B170-6898-069A-2C4F2ABDD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445A3-29B4-50FC-3020-DF4C58A7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ADF96-EE55-991B-7621-1648C37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EA69AF-A4F0-692C-7421-3A46E8FB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AA9AF-05E0-66F4-051D-A4E6E61C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465C-FC03-8330-E5A0-A5F3E047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F088-AED8-8DCA-6A30-B497BD032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57533-E643-5948-12C0-1DB60D9A2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BC90B-B378-9BC1-94F9-C34AE14EE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21FA7-B77F-60AB-9CDE-D80412F8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85A90-BFC4-150B-AC91-01F12DD6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8881-B3E2-6E71-FE4E-E57028E8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D9D3E-5029-D91C-3F08-BDD0291F3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1137F-7327-9C02-35A4-7758DE220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14CBC-EB49-ADC7-66E0-E0767455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519D7-103E-837B-852A-8E3697A6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22CDC-9EED-521D-0068-6332EB99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38799-7527-F090-AF0B-271A0DAB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7201-A252-CBF1-1C8E-966D5CBD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5CDB-BC81-7BF1-3023-E6ACFF90F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F6EE7-2AF8-BE44-BA15-7EEAE8C734CF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AFD8-1938-AEA1-D72C-738AA98AC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D9A5-B650-9C40-BA25-B6195E554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7726-EAA3-C34D-B104-A72749349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1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0AAF0-4E9C-4C54-DB41-42E2DA69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630" y="1041400"/>
            <a:ext cx="1023674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FFA@CEBAF Permanent Magnet Resiliency in Real Radiation Environment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3A8F-F568-D3BB-1A95-E59A9415C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197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FY25 Q2 Update</a:t>
            </a:r>
          </a:p>
          <a:p>
            <a:endParaRPr lang="en-US" dirty="0"/>
          </a:p>
          <a:p>
            <a:r>
              <a:rPr lang="en-US" dirty="0"/>
              <a:t>Ryan </a:t>
            </a:r>
            <a:r>
              <a:rPr lang="en-US" dirty="0" err="1"/>
              <a:t>Bodenstein</a:t>
            </a:r>
            <a:endParaRPr lang="en-US" dirty="0"/>
          </a:p>
          <a:p>
            <a:r>
              <a:rPr lang="en-US" dirty="0"/>
              <a:t>Team: Kirsten Deitrick, Edith Nissen, </a:t>
            </a:r>
            <a:r>
              <a:rPr lang="en-US" dirty="0" err="1"/>
              <a:t>Randika</a:t>
            </a:r>
            <a:r>
              <a:rPr lang="en-US" dirty="0"/>
              <a:t> Gamage, </a:t>
            </a:r>
            <a:r>
              <a:rPr lang="en-US" dirty="0" err="1"/>
              <a:t>Isurumali</a:t>
            </a:r>
            <a:r>
              <a:rPr lang="en-US" dirty="0"/>
              <a:t> </a:t>
            </a:r>
            <a:r>
              <a:rPr lang="en-US" dirty="0" err="1"/>
              <a:t>Neththikumara</a:t>
            </a:r>
            <a:endParaRPr lang="en-US" dirty="0"/>
          </a:p>
          <a:p>
            <a:r>
              <a:rPr lang="en-US" dirty="0"/>
              <a:t>2025/05/01</a:t>
            </a:r>
          </a:p>
        </p:txBody>
      </p:sp>
    </p:spTree>
    <p:extLst>
      <p:ext uri="{BB962C8B-B14F-4D97-AF65-F5344CB8AC3E}">
        <p14:creationId xmlns:p14="http://schemas.microsoft.com/office/powerpoint/2010/main" val="413274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A0B80D-D3F8-416F-6D72-8C0D3D184EE1}"/>
              </a:ext>
            </a:extLst>
          </p:cNvPr>
          <p:cNvSpPr txBox="1"/>
          <p:nvPr/>
        </p:nvSpPr>
        <p:spPr>
          <a:xfrm>
            <a:off x="5778441" y="243512"/>
            <a:ext cx="62743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Path to Completion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Tracking quarterly milestones, documenting as we progress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Reduced run time, procurement delays slowing things down, but can get some data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Reduced from 3 plates to 2 per site (still one of largest studies)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Reduce time/measurement and dosimetry cost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Helmholtz Measurements have started!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2 summer students arriving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Isurumali</a:t>
            </a:r>
            <a:r>
              <a:rPr lang="en-US" b="1" dirty="0"/>
              <a:t> helping with the work</a:t>
            </a:r>
          </a:p>
          <a:p>
            <a:endParaRPr lang="en-US" sz="2000" b="1" dirty="0"/>
          </a:p>
          <a:p>
            <a:r>
              <a:rPr lang="en-US" sz="2000" b="1" dirty="0"/>
              <a:t>Possible Delays</a:t>
            </a:r>
          </a:p>
          <a:p>
            <a:pPr marL="285750" indent="-285750">
              <a:buFontTx/>
              <a:buChar char="-"/>
            </a:pPr>
            <a:r>
              <a:rPr lang="en-US" dirty="0"/>
              <a:t>Simulations – a few issues slowing us down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ANOTHER broken Hall Probe – replacement and spare ordered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Expensive, slow delivery (due end of May)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Looking at new holder with Drew’s group</a:t>
            </a:r>
          </a:p>
          <a:p>
            <a:pPr marL="285750" indent="-285750">
              <a:buFontTx/>
              <a:buChar char="-"/>
            </a:pPr>
            <a:r>
              <a:rPr lang="en-US" dirty="0"/>
              <a:t>Need to order more dosimetry for rest of run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b="1" dirty="0"/>
              <a:t>Publication Outlook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Cockcroft Institute/RHUL working with us – Director standing at our IPAC poster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JLAAC Presentation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Contributions to workshops/conferences (IPAC, NAPAC, FFA, </a:t>
            </a:r>
            <a:r>
              <a:rPr lang="en-US" sz="1600" dirty="0" err="1"/>
              <a:t>etc</a:t>
            </a:r>
            <a:r>
              <a:rPr lang="en-US" sz="1600" dirty="0"/>
              <a:t>…)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Journal papers: hoping for two - simulation work + full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8BF2C-E8FA-D298-0626-961351C0B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9" y="126597"/>
            <a:ext cx="2299911" cy="1731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2FA6AC-A4D0-C6F4-1FB8-41C317403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167" b="14719"/>
          <a:stretch/>
        </p:blipFill>
        <p:spPr>
          <a:xfrm>
            <a:off x="2073303" y="130116"/>
            <a:ext cx="2449831" cy="1728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BD2EE-FC4F-57B7-93F6-D4FC8B1245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868" t="21679" r="10543" b="35742"/>
          <a:stretch/>
        </p:blipFill>
        <p:spPr>
          <a:xfrm>
            <a:off x="3885551" y="414623"/>
            <a:ext cx="1787584" cy="1155645"/>
          </a:xfrm>
          <a:prstGeom prst="rect">
            <a:avLst/>
          </a:prstGeom>
        </p:spPr>
      </p:pic>
      <p:pic>
        <p:nvPicPr>
          <p:cNvPr id="8" name="Picture 7" descr="A picture containing text, grass, green&#10;&#10;AI-generated content may be incorrect.">
            <a:extLst>
              <a:ext uri="{FF2B5EF4-FFF2-40B4-BE49-F238E27FC236}">
                <a16:creationId xmlns:a16="http://schemas.microsoft.com/office/drawing/2014/main" id="{EE688031-126D-F831-C53E-8BD5FB3DA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795" y="5517820"/>
            <a:ext cx="2385646" cy="939887"/>
          </a:xfrm>
          <a:prstGeom prst="rect">
            <a:avLst/>
          </a:prstGeom>
        </p:spPr>
      </p:pic>
      <p:pic>
        <p:nvPicPr>
          <p:cNvPr id="12" name="Picture 11" descr="Chart, line chart&#10;&#10;AI-generated content may be incorrect.">
            <a:extLst>
              <a:ext uri="{FF2B5EF4-FFF2-40B4-BE49-F238E27FC236}">
                <a16:creationId xmlns:a16="http://schemas.microsoft.com/office/drawing/2014/main" id="{24288592-2FC1-F706-510D-968164C86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940" y="1877754"/>
            <a:ext cx="5650803" cy="1731697"/>
          </a:xfrm>
          <a:prstGeom prst="rect">
            <a:avLst/>
          </a:prstGeom>
        </p:spPr>
      </p:pic>
      <p:pic>
        <p:nvPicPr>
          <p:cNvPr id="14" name="Picture 13" descr="Chart, line chart&#10;&#10;AI-generated content may be incorrect.">
            <a:extLst>
              <a:ext uri="{FF2B5EF4-FFF2-40B4-BE49-F238E27FC236}">
                <a16:creationId xmlns:a16="http://schemas.microsoft.com/office/drawing/2014/main" id="{60044EDC-68B3-05A5-1486-5206E2323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18" y="3492537"/>
            <a:ext cx="5656116" cy="1864654"/>
          </a:xfrm>
          <a:prstGeom prst="rect">
            <a:avLst/>
          </a:prstGeom>
        </p:spPr>
      </p:pic>
      <p:pic>
        <p:nvPicPr>
          <p:cNvPr id="16" name="Picture 15" descr="A picture containing text, map, accessory&#10;&#10;AI-generated content may be incorrect.">
            <a:extLst>
              <a:ext uri="{FF2B5EF4-FFF2-40B4-BE49-F238E27FC236}">
                <a16:creationId xmlns:a16="http://schemas.microsoft.com/office/drawing/2014/main" id="{5D9F83F2-F7DC-5E11-3D5C-F316E93453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18" y="5477552"/>
            <a:ext cx="3160573" cy="10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DE86EA-AB72-C693-D53D-20B4CC26C04C}"/>
              </a:ext>
            </a:extLst>
          </p:cNvPr>
          <p:cNvSpPr txBox="1"/>
          <p:nvPr/>
        </p:nvSpPr>
        <p:spPr>
          <a:xfrm>
            <a:off x="269140" y="210095"/>
            <a:ext cx="590144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/>
              <a:t>Q2 was frustrating, but still making strong progress: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Simulations re-prioritized: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Delays/complications with code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Re-focusing efforts for integrated dose first, then will expand as needed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Hall probe broken x 2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Replacement + spare ordered, new holder under development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First measurements taken using Helmholtz Coil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Radiation measurements ongoing – initial data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We are trained to read </a:t>
            </a:r>
            <a:r>
              <a:rPr lang="en-US" sz="1600" dirty="0" err="1"/>
              <a:t>optichromic</a:t>
            </a:r>
            <a:r>
              <a:rPr lang="en-US" sz="1600" dirty="0"/>
              <a:t> rods</a:t>
            </a:r>
          </a:p>
          <a:p>
            <a:pPr marL="742950" lvl="1" indent="-285750">
              <a:buFontTx/>
              <a:buChar char="-"/>
            </a:pPr>
            <a:r>
              <a:rPr lang="en-US" sz="1600" dirty="0"/>
              <a:t>Lots of background and calibration data to be processed</a:t>
            </a:r>
          </a:p>
        </p:txBody>
      </p:sp>
      <p:pic>
        <p:nvPicPr>
          <p:cNvPr id="3" name="Picture 2" descr="Chart&#10;&#10;AI-generated content may be incorrect.">
            <a:extLst>
              <a:ext uri="{FF2B5EF4-FFF2-40B4-BE49-F238E27FC236}">
                <a16:creationId xmlns:a16="http://schemas.microsoft.com/office/drawing/2014/main" id="{D8A312DC-4D84-9233-A35B-79B019AE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341" y="73874"/>
            <a:ext cx="6031177" cy="3741436"/>
          </a:xfrm>
          <a:prstGeom prst="rect">
            <a:avLst/>
          </a:prstGeom>
        </p:spPr>
      </p:pic>
      <p:pic>
        <p:nvPicPr>
          <p:cNvPr id="6" name="Picture 5" descr="A picture containing indoor, cluttered&#10;&#10;AI-generated content may be incorrect.">
            <a:extLst>
              <a:ext uri="{FF2B5EF4-FFF2-40B4-BE49-F238E27FC236}">
                <a16:creationId xmlns:a16="http://schemas.microsoft.com/office/drawing/2014/main" id="{CFA29E62-2D77-D400-4129-C382D4402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097" y="3815310"/>
            <a:ext cx="3958421" cy="29688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BAACFD-900B-E10C-1671-AC49A1382608}"/>
              </a:ext>
            </a:extLst>
          </p:cNvPr>
          <p:cNvGrpSpPr>
            <a:grpSpLocks noChangeAspect="1"/>
          </p:cNvGrpSpPr>
          <p:nvPr/>
        </p:nvGrpSpPr>
        <p:grpSpPr>
          <a:xfrm>
            <a:off x="94482" y="3815309"/>
            <a:ext cx="7914324" cy="2962895"/>
            <a:chOff x="6906270" y="1105021"/>
            <a:chExt cx="5901448" cy="2209332"/>
          </a:xfrm>
        </p:grpSpPr>
        <p:pic>
          <p:nvPicPr>
            <p:cNvPr id="9" name="Picture 8" descr="A picture containing person, indoor&#10;&#10;AI-generated content may be incorrect.">
              <a:extLst>
                <a:ext uri="{FF2B5EF4-FFF2-40B4-BE49-F238E27FC236}">
                  <a16:creationId xmlns:a16="http://schemas.microsoft.com/office/drawing/2014/main" id="{706A7F9B-D61F-5243-F77C-0B8E9FDC2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721"/>
            <a:stretch/>
          </p:blipFill>
          <p:spPr>
            <a:xfrm>
              <a:off x="6906270" y="1105021"/>
              <a:ext cx="2800512" cy="2209332"/>
            </a:xfrm>
            <a:prstGeom prst="rect">
              <a:avLst/>
            </a:prstGeom>
          </p:spPr>
        </p:pic>
        <p:pic>
          <p:nvPicPr>
            <p:cNvPr id="12" name="Picture 11" descr="A picture containing hand&#10;&#10;AI-generated content may be incorrect.">
              <a:extLst>
                <a:ext uri="{FF2B5EF4-FFF2-40B4-BE49-F238E27FC236}">
                  <a16:creationId xmlns:a16="http://schemas.microsoft.com/office/drawing/2014/main" id="{9CCA3E61-56BA-8CAD-977F-264D3F4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2172" y="1105021"/>
              <a:ext cx="3045546" cy="220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56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C965771A097347AD2237CC27B8E89A" ma:contentTypeVersion="14" ma:contentTypeDescription="Create a new document." ma:contentTypeScope="" ma:versionID="e757f452f56656886653bd13df00f9ed">
  <xsd:schema xmlns:xsd="http://www.w3.org/2001/XMLSchema" xmlns:xs="http://www.w3.org/2001/XMLSchema" xmlns:p="http://schemas.microsoft.com/office/2006/metadata/properties" xmlns:ns2="9a1e7fd4-c913-477c-9e76-28fbb964b982" xmlns:ns3="0c968049-81ce-4166-a31d-67c2788cd790" targetNamespace="http://schemas.microsoft.com/office/2006/metadata/properties" ma:root="true" ma:fieldsID="513f6f77878753cf61bc1afcb16b0ea1" ns2:_="" ns3:_="">
    <xsd:import namespace="9a1e7fd4-c913-477c-9e76-28fbb964b982"/>
    <xsd:import namespace="0c968049-81ce-4166-a31d-67c2788cd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e7fd4-c913-477c-9e76-28fbb964b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4b97cb4-2f5e-48a1-816a-9019d04dc3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68049-81ce-4166-a31d-67c2788cd7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7c3781e-0673-447d-a50d-6c5821bb7365}" ma:internalName="TaxCatchAll" ma:showField="CatchAllData" ma:web="0c968049-81ce-4166-a31d-67c2788cd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968049-81ce-4166-a31d-67c2788cd790">
      <UserInfo>
        <DisplayName>Edith Nissen</DisplayName>
        <AccountId>11</AccountId>
        <AccountType/>
      </UserInfo>
      <UserInfo>
        <DisplayName>Bamunuvita Gamage</DisplayName>
        <AccountId>12</AccountId>
        <AccountType/>
      </UserInfo>
      <UserInfo>
        <DisplayName>Kirsten Deitrick</DisplayName>
        <AccountId>10</AccountId>
        <AccountType/>
      </UserInfo>
    </SharedWithUsers>
    <TaxCatchAll xmlns="0c968049-81ce-4166-a31d-67c2788cd790" xsi:nil="true"/>
    <lcf76f155ced4ddcb4097134ff3c332f xmlns="9a1e7fd4-c913-477c-9e76-28fbb964b98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E6DA9-CDBF-4C04-B68F-7D87DCC29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1e7fd4-c913-477c-9e76-28fbb964b982"/>
    <ds:schemaRef ds:uri="0c968049-81ce-4166-a31d-67c2788cd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11B6A2-D60A-405E-AB72-EE0F1E9F4E8D}">
  <ds:schemaRefs>
    <ds:schemaRef ds:uri="9a1e7fd4-c913-477c-9e76-28fbb964b982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c968049-81ce-4166-a31d-67c2788cd79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32E2B0-9A78-4600-A9DF-C2C036DE5F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252</Words>
  <Application>Microsoft Macintosh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FFA@CEBAF Permanent Magnet Resiliency in Real Radiation Environment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Start-to-End Optics Validation of FFA-Based Energy Upgrade to CEBAF </dc:title>
  <dc:creator>Ryan Bodenstein</dc:creator>
  <cp:lastModifiedBy>Ryan Bodenstein</cp:lastModifiedBy>
  <cp:revision>40</cp:revision>
  <dcterms:created xsi:type="dcterms:W3CDTF">2023-01-18T19:49:30Z</dcterms:created>
  <dcterms:modified xsi:type="dcterms:W3CDTF">2025-04-30T13:58:03Z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0x01010061C965771A097347AD2237CC27B8E89A</vt:lpwstr>
  </property>
</Properties>
</file>