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4"/>
  </p:notesMasterIdLst>
  <p:sldIdLst>
    <p:sldId id="1594" r:id="rId5"/>
    <p:sldId id="1593" r:id="rId6"/>
    <p:sldId id="1597" r:id="rId7"/>
    <p:sldId id="1676" r:id="rId8"/>
    <p:sldId id="1654" r:id="rId9"/>
    <p:sldId id="1666" r:id="rId10"/>
    <p:sldId id="1664" r:id="rId11"/>
    <p:sldId id="1677" r:id="rId12"/>
    <p:sldId id="1656" r:id="rId13"/>
    <p:sldId id="1595" r:id="rId14"/>
    <p:sldId id="1675" r:id="rId15"/>
    <p:sldId id="1692" r:id="rId16"/>
    <p:sldId id="1657" r:id="rId17"/>
    <p:sldId id="1693" r:id="rId18"/>
    <p:sldId id="1686" r:id="rId19"/>
    <p:sldId id="1674" r:id="rId20"/>
    <p:sldId id="1649" r:id="rId21"/>
    <p:sldId id="1650" r:id="rId22"/>
    <p:sldId id="1660" r:id="rId23"/>
    <p:sldId id="1614" r:id="rId24"/>
    <p:sldId id="1678" r:id="rId25"/>
    <p:sldId id="1679" r:id="rId26"/>
    <p:sldId id="1599" r:id="rId27"/>
    <p:sldId id="1601" r:id="rId28"/>
    <p:sldId id="1602" r:id="rId29"/>
    <p:sldId id="1604" r:id="rId30"/>
    <p:sldId id="1605" r:id="rId31"/>
    <p:sldId id="1606" r:id="rId32"/>
    <p:sldId id="1611" r:id="rId33"/>
    <p:sldId id="1612" r:id="rId34"/>
    <p:sldId id="1609" r:id="rId35"/>
    <p:sldId id="1610" r:id="rId36"/>
    <p:sldId id="1653" r:id="rId37"/>
    <p:sldId id="1680" r:id="rId38"/>
    <p:sldId id="1687" r:id="rId39"/>
    <p:sldId id="1596" r:id="rId40"/>
    <p:sldId id="1608" r:id="rId41"/>
    <p:sldId id="1598" r:id="rId42"/>
    <p:sldId id="1620" r:id="rId43"/>
    <p:sldId id="1621" r:id="rId44"/>
    <p:sldId id="1600" r:id="rId45"/>
    <p:sldId id="1624" r:id="rId46"/>
    <p:sldId id="1683" r:id="rId47"/>
    <p:sldId id="1627" r:id="rId48"/>
    <p:sldId id="1628" r:id="rId49"/>
    <p:sldId id="1629" r:id="rId50"/>
    <p:sldId id="1688" r:id="rId51"/>
    <p:sldId id="1689" r:id="rId52"/>
    <p:sldId id="1615" r:id="rId53"/>
    <p:sldId id="1616" r:id="rId54"/>
    <p:sldId id="1617" r:id="rId55"/>
    <p:sldId id="1662" r:id="rId56"/>
    <p:sldId id="1669" r:id="rId57"/>
    <p:sldId id="1691" r:id="rId58"/>
    <p:sldId id="1681" r:id="rId59"/>
    <p:sldId id="1696" r:id="rId60"/>
    <p:sldId id="1695" r:id="rId61"/>
    <p:sldId id="1682" r:id="rId62"/>
    <p:sldId id="1673" r:id="rId63"/>
    <p:sldId id="1694" r:id="rId64"/>
    <p:sldId id="1684" r:id="rId65"/>
    <p:sldId id="1632" r:id="rId66"/>
    <p:sldId id="1633" r:id="rId67"/>
    <p:sldId id="1634" r:id="rId68"/>
    <p:sldId id="1635" r:id="rId69"/>
    <p:sldId id="1636" r:id="rId70"/>
    <p:sldId id="1637" r:id="rId71"/>
    <p:sldId id="1638" r:id="rId72"/>
    <p:sldId id="1639" r:id="rId73"/>
    <p:sldId id="1640" r:id="rId74"/>
    <p:sldId id="1663" r:id="rId75"/>
    <p:sldId id="1697" r:id="rId76"/>
    <p:sldId id="1698" r:id="rId77"/>
    <p:sldId id="1671" r:id="rId78"/>
    <p:sldId id="1670" r:id="rId79"/>
    <p:sldId id="1699" r:id="rId80"/>
    <p:sldId id="1700" r:id="rId81"/>
    <p:sldId id="1661" r:id="rId82"/>
    <p:sldId id="1655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4FF"/>
    <a:srgbClr val="B2B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CC29C-D6F9-4C71-B787-7737E11B5C57}" v="3447" dt="2025-05-20T20:53:04.630"/>
    <p1510:client id="{28CF50FC-B463-EEA2-F17D-9683485EDDA9}" v="464" dt="2025-05-21T20:25:22.176"/>
    <p1510:client id="{60C40648-1DAC-1C58-2AE7-D91D1E9ED7C8}" v="633" dt="2025-05-20T23:57:01.022"/>
    <p1510:client id="{8F83EEA7-A31F-8130-C4CC-A0E1233B0980}" v="6" dt="2025-05-21T02:13:36.140"/>
    <p1510:client id="{A116ECA0-7944-4EC4-B7E8-7DBD5174744D}" v="11097" dt="2025-05-22T01:55:21.797"/>
    <p1510:client id="{DB80C2EB-CFAE-E767-B18D-7278881294BC}" v="16" dt="2025-05-20T23:55:32.880"/>
    <p1510:client id="{E44C779A-6C40-9855-C637-2E6E4B632988}" v="518" dt="2025-05-21T02:20:40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notesMaster" Target="notesMasters/notesMaster1.xml"/><Relationship Id="rId89" Type="http://schemas.microsoft.com/office/2015/10/relationships/revisionInfo" Target="revisionInfo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200" b="1" cap="small" baseline="0">
                <a:latin typeface="Arial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cap="small" baseline="0" dirty="0">
                <a:latin typeface="Arial" charset="0"/>
              </a:defRPr>
            </a:lvl1pPr>
          </a:lstStyle>
          <a:p>
            <a:pPr lvl="0"/>
            <a:r>
              <a:rPr lang="en-US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June 15, 2023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  <a:p>
            <a:pPr lvl="0"/>
            <a:r>
              <a:rPr lang="en-US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Agenda Topics Covered: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83F3-02A8-956F-67F9-32F54AE4C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66A28-472D-3B68-E5EF-FC155EFE2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37C19-2642-096B-CDA2-BC81B241F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BB8A5-5281-AD49-9E6B-F9E887B6C39B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B2155-8DBC-C677-4E01-3CB95103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BCF81-4DF3-20BA-AD79-78A9B8CF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3BE2-5743-4340-BA9B-9771C459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5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Autofit/>
          </a:bodyPr>
          <a:lstStyle>
            <a:lvl1pPr>
              <a:defRPr sz="3200" b="1" cap="small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June 15,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cap="small" baseline="0" dirty="0">
                <a:latin typeface="Arial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June 15,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cap="small" baseline="0" dirty="0">
                <a:latin typeface="Arial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June 15,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cap="small" baseline="0" dirty="0">
                <a:latin typeface="Arial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June 15,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cap="small" baseline="0" dirty="0">
                <a:latin typeface="Arial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June 15,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cap="small" baseline="0" dirty="0">
                <a:latin typeface="Arial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June 15,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cap="small" baseline="0" dirty="0">
                <a:latin typeface="Arial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4" y="6467336"/>
            <a:ext cx="5223850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June 15,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cap="small" baseline="0" dirty="0">
                <a:latin typeface="Arial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June 15,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June 15,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cap="small" baseline="0" dirty="0">
          <a:solidFill>
            <a:schemeClr val="tx1"/>
          </a:solidFill>
          <a:latin typeface="Arial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jlab.servicenowservices.com/scicomp?id=kb_article&amp;sysparm_article=KB0015066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halldweb1.jlab.org/wiki/index.php/How_to_Setup_Visual_Studio_Code_for_the_ifarm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eldung.com/linux/public-key-known_hosts" TargetMode="External"/><Relationship Id="rId2" Type="http://schemas.openxmlformats.org/officeDocument/2006/relationships/hyperlink" Target="https://blakesmith.me/2010/02/08/understanding-public-key-private-key-concepts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tecmint.com/set-ssh-directory-permissions-in-linux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scm.com/book/en/v2/Getting-Started-A-Short-History-of-Git" TargetMode="External"/><Relationship Id="rId2" Type="http://schemas.openxmlformats.org/officeDocument/2006/relationships/hyperlink" Target="https://git-scm.com/book/en/v2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hyperlink" Target="https://github.com" TargetMode="External"/><Relationship Id="rId4" Type="http://schemas.openxmlformats.org/officeDocument/2006/relationships/hyperlink" Target="https://code.jlab.or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itlab.com/ee/user/ssh.html" TargetMode="External"/><Relationship Id="rId2" Type="http://schemas.openxmlformats.org/officeDocument/2006/relationships/hyperlink" Target="https://docs.github.com/en/authentication/connecting-to-github-with-ssh/adding-a-new-ssh-key-to-your-github-account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atlassian.com/git/tutorials/setting-up-a-repository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jlab.servicenowservices.com/scicomp?id=kb_category&amp;kb_id=9cc2dc1e1bcae050f0b4dc6ce54bcbe4&amp;kb_category=4912fe051b798510a888ea4ce54bcb5f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lab.org/facilities/badgingoffic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cicomp.jlab.org/scicomp/hom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misportal.jlab.org/portal/insight/frontPage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hyperlink" Target="http://www.jlab.org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hyperlink" Target="https://misportal.jlab.org/training/people/srl" TargetMode="External"/><Relationship Id="rId4" Type="http://schemas.openxmlformats.org/officeDocument/2006/relationships/hyperlink" Target="https://jidp.jlab.org/idp/profile/SAML2/Redirect/SSO?execution=e1s2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jlab.org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jman.jlab.org/jpassw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jlab.org" TargetMode="External"/><Relationship Id="rId2" Type="http://schemas.openxmlformats.org/officeDocument/2006/relationships/hyperlink" Target="http://www.jlab.or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hyperlink" Target="https://jlab.servicenowservices.com/navpage.do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jlab.org" TargetMode="External"/><Relationship Id="rId2" Type="http://schemas.openxmlformats.org/officeDocument/2006/relationships/hyperlink" Target="http://www.jlab.or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hyperlink" Target="http://www.office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jlab.org" TargetMode="External"/><Relationship Id="rId2" Type="http://schemas.openxmlformats.org/officeDocument/2006/relationships/hyperlink" Target="http://www.jlab.or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hyperlink" Target="http://www.office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jlab.org" TargetMode="External"/><Relationship Id="rId2" Type="http://schemas.openxmlformats.org/officeDocument/2006/relationships/hyperlink" Target="http://www.jlab.org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offic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lab.org/facilities/badgingoffic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jlab.servicenowservices.com/kb?id=kb_article_view&amp;sysparm_article=KB0014686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jlab.org" TargetMode="External"/><Relationship Id="rId7" Type="http://schemas.openxmlformats.org/officeDocument/2006/relationships/hyperlink" Target="https://scicomp.jlab.org/docs/farm_slurm_batch_interactive_jobs" TargetMode="External"/><Relationship Id="rId2" Type="http://schemas.openxmlformats.org/officeDocument/2006/relationships/hyperlink" Target="http://www.jlab.org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jlab.servicenowservices.com/scicomp?id=kb_article_view&amp;sys_kb_id=22d2c5db1b4a09506a9e85dae54bcbcc" TargetMode="External"/><Relationship Id="rId5" Type="http://schemas.openxmlformats.org/officeDocument/2006/relationships/hyperlink" Target="https://jlab.servicenowservices.com/kb?id=kb_article_view&amp;sysparm_article=KB0014685" TargetMode="External"/><Relationship Id="rId4" Type="http://schemas.openxmlformats.org/officeDocument/2006/relationships/hyperlink" Target="http://www.office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jlab.org" TargetMode="External"/><Relationship Id="rId7" Type="http://schemas.openxmlformats.org/officeDocument/2006/relationships/hyperlink" Target="https://jlab.servicenowservices.com/sp?id=kb_article&amp;sys_id=dec16b0ddb7f0410ee4a3889fc961944" TargetMode="External"/><Relationship Id="rId2" Type="http://schemas.openxmlformats.org/officeDocument/2006/relationships/hyperlink" Target="http://www.jlab.org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vdi.jlab.org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://www.office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jlab.org" TargetMode="External"/><Relationship Id="rId2" Type="http://schemas.openxmlformats.org/officeDocument/2006/relationships/hyperlink" Target="http://www.jlab.org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jupyterhub.jlab.org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://www.office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vdi.jlab.org" TargetMode="External"/><Relationship Id="rId2" Type="http://schemas.openxmlformats.org/officeDocument/2006/relationships/hyperlink" Target="https://jupyterhub.jlab.org" TargetMode="Externa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halldweb1.jlab.org/wiki/index.php/How_to_Setup_Visual_Studio_Code_for_the_ifarm" TargetMode="External"/><Relationship Id="rId2" Type="http://schemas.openxmlformats.org/officeDocument/2006/relationships/hyperlink" Target="https://jlab.servicenowservices.com/scicomp?id=kb_article&amp;sysparm_article=KB0015066" TargetMode="Externa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vdi.jlab.org" TargetMode="External"/><Relationship Id="rId2" Type="http://schemas.openxmlformats.org/officeDocument/2006/relationships/hyperlink" Target="mailto:%3cusername%3e@scilogin.jlab.org%60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apps.microsoft.com/detail/9mttcl66cpxj?hl=en-us&amp;gl=en" TargetMode="Externa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projects/xming/" TargetMode="External"/><Relationship Id="rId2" Type="http://schemas.openxmlformats.org/officeDocument/2006/relationships/hyperlink" Target="https://apps.microsoft.com/detail/xpfnzksklbp7rj?amp%3Bgl=US&amp;hl=en-us&amp;gl=US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xquartz.org/" TargetMode="Externa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jlab.servicenowservices.com/scicomp?id=kb_article_view&amp;sys_kb_id=22d2c5db1b4a09506a9e85dae54bcbcc" TargetMode="External"/><Relationship Id="rId2" Type="http://schemas.openxmlformats.org/officeDocument/2006/relationships/hyperlink" Target="https://jlab.servicenowservices.com/kb?id=kb_article_view&amp;sysparm_article=KB0014685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scicomp.jlab.org/docs/farm_slurm_batch_interactive_jobs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jlab.servicenowservices.com/scicomp?id=kb_article&amp;sysparm_article=KB0014918" TargetMode="External"/><Relationship Id="rId2" Type="http://schemas.openxmlformats.org/officeDocument/2006/relationships/hyperlink" Target="https://jlab.servicenowservices.com/scicomp?id=kb_article&amp;sysparm_article=KB0015066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jlab.servicenowservices.com/kb?id=kb_article_view&amp;sysparm_article=KB0015113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JupyterHub.jlab.or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vdi.jlab.org/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hallaweb.jlab.org/wiki/index.php/Using_a_VNC_Server/Client#Setting_up_the_VNC_Server" TargetMode="External"/><Relationship Id="rId2" Type="http://schemas.openxmlformats.org/officeDocument/2006/relationships/hyperlink" Target="https://jlab.servicenowservices.com/sp?sys_kb_id=d4520b731b2f2d106a9e85dae54bcbe6&amp;id=kb_article_view&amp;sysparm_rank=1&amp;sysparm_tsqueryId=9a6ccb0c478fca10281bbd51026d4392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lab.servicenowservices.com/nav_to.do?uri=%2Fhome.do%3F" TargetMode="External"/><Relationship Id="rId2" Type="http://schemas.openxmlformats.org/officeDocument/2006/relationships/hyperlink" Target="https://misportal.jlab.org/training/people/srl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misportal.jlab.org/portal/insight/frontPage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jlab.servicenowservices.com/sp?sys_kb_id=ab0602eadb844810ee4a3889fc961942&amp;id=kb_article_view&amp;sysparm_rank=6&amp;sysparm_tsqueryId=eeab4bc8478fca10281bbd51026d4361" TargetMode="External"/><Relationship Id="rId2" Type="http://schemas.openxmlformats.org/officeDocument/2006/relationships/hyperlink" Target="https://jlab.servicenowservices.com/sp?sys_kb_id=63d78ae2dbc888107d37365e7c961986&amp;id=kb_article_view&amp;sysparm_rank=2&amp;sysparm_tsqueryId=eeab4bc8478fca10281bbd51026d4361" TargetMode="Externa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jlab.servicenowservices.com/sp?sys_kb_id=ab0602eadb844810ee4a3889fc961942&amp;id=kb_article_view&amp;sysparm_rank=6&amp;sysparm_tsqueryId=eeab4bc8478fca10281bbd51026d4361" TargetMode="External"/><Relationship Id="rId2" Type="http://schemas.openxmlformats.org/officeDocument/2006/relationships/hyperlink" Target="https://jlab.servicenowservices.com/sp?sys_kb_id=63d78ae2dbc888107d37365e7c961986&amp;id=kb_article_view&amp;sysparm_rank=2&amp;sysparm_tsqueryId=eeab4bc8478fca10281bbd51026d4361" TargetMode="Externa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lobus.org/guides/tutorials/manage-files/transfer-files/" TargetMode="External"/><Relationship Id="rId2" Type="http://schemas.openxmlformats.org/officeDocument/2006/relationships/hyperlink" Target="https://jlab.servicenowservices.com/scicomp?id=kb_article&amp;sysparm_article=KB0014843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winscp.net/eng/index.php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jlab.org" TargetMode="External"/><Relationship Id="rId2" Type="http://schemas.openxmlformats.org/officeDocument/2006/relationships/hyperlink" Target="https://misportal.jlab.org/training/people/srl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jlab.servicenowservices.com/nav_to.do?uri=%2Fhome.do%3F" TargetMode="External"/><Relationship Id="rId5" Type="http://schemas.openxmlformats.org/officeDocument/2006/relationships/image" Target="../media/image13.png"/><Relationship Id="rId4" Type="http://schemas.openxmlformats.org/officeDocument/2006/relationships/hyperlink" Target="mailto:library@jlab.org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eldung.com/linux/public-key-known_hosts" TargetMode="External"/><Relationship Id="rId2" Type="http://schemas.openxmlformats.org/officeDocument/2006/relationships/hyperlink" Target="https://blakesmith.me/2010/02/08/understanding-public-key-private-key-concepts.html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portal.perforce.com/s/article/6210" TargetMode="External"/><Relationship Id="rId4" Type="http://schemas.openxmlformats.org/officeDocument/2006/relationships/hyperlink" Target="https://www.tecmint.com/set-ssh-directory-permissions-in-linux/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cmint.com/set-ssh-directory-permissions-in-linux/" TargetMode="External"/><Relationship Id="rId3" Type="http://schemas.openxmlformats.org/officeDocument/2006/relationships/hyperlink" Target="https://www.cyberciti.biz/faq/how-to-set-up-ssh-keys-on-linux-unix/" TargetMode="External"/><Relationship Id="rId7" Type="http://schemas.openxmlformats.org/officeDocument/2006/relationships/hyperlink" Target="https://support.atlassian.com/bitbucket-cloud/docs/set-up-personal-ssh-keys-on-linux/" TargetMode="External"/><Relationship Id="rId2" Type="http://schemas.openxmlformats.org/officeDocument/2006/relationships/hyperlink" Target="https://docs.github.com/en/authentication/connecting-to-github-with-ssh/generating-a-new-ssh-key-and-adding-it-to-the-ssh-agent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ocs.digitalocean.com/products/droplets/how-to/add-ssh-keys/create-with-putty/" TargetMode="External"/><Relationship Id="rId5" Type="http://schemas.openxmlformats.org/officeDocument/2006/relationships/hyperlink" Target="https://support.atlassian.com/bitbucket-cloud/docs/set-up-personal-ssh-keys-on-windows/" TargetMode="External"/><Relationship Id="rId4" Type="http://schemas.openxmlformats.org/officeDocument/2006/relationships/hyperlink" Target="https://learn.microsoft.com/en-us/windows-server/administration/openssh/openssh_keymanagement" TargetMode="External"/><Relationship Id="rId9" Type="http://schemas.openxmlformats.org/officeDocument/2006/relationships/hyperlink" Target="https://portal.perforce.com/s/article/6210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codecamp.org/news/command-line-for-beginners/" TargetMode="External"/><Relationship Id="rId2" Type="http://schemas.openxmlformats.org/officeDocument/2006/relationships/hyperlink" Target="https://ubuntu.com/tutorials/command-line-for-beginners#1-overview" TargetMode="Externa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luable.dev/vim-commands-beginner/" TargetMode="External"/><Relationship Id="rId2" Type="http://schemas.openxmlformats.org/officeDocument/2006/relationships/hyperlink" Target="https://stackshare.io/stackups/emacs-vs-gedit-vs-vim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jesshamrick.com/2012/09/10/absolute-beginners-guide-to-emacs/" TargetMode="External"/><Relationship Id="rId4" Type="http://schemas.openxmlformats.org/officeDocument/2006/relationships/hyperlink" Target="https://help.gnome.org/users/gedit/stable/index.html.en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lab.servicenowservices.com/nav_to.do?uri=%2Fhome.do%3F" TargetMode="External"/><Relationship Id="rId2" Type="http://schemas.openxmlformats.org/officeDocument/2006/relationships/hyperlink" Target="https://misportal.jlab.org/training/people/srl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hyperlink" Target="https://code.jlab.org/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docs.gitlab.com/user/ssh/#add-an-ssh-key-to-your-gitlab-account" TargetMode="External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ithub.com/en/authentication/connecting-to-github-with-ssh/adding-a-new-ssh-key-to-your-github-account" TargetMode="External"/><Relationship Id="rId2" Type="http://schemas.openxmlformats.org/officeDocument/2006/relationships/hyperlink" Target="http://Chttps:/github.com/new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atlassian.com/git/tutorials/setting-up-a-repository" TargetMode="External"/><Relationship Id="rId4" Type="http://schemas.openxmlformats.org/officeDocument/2006/relationships/hyperlink" Target="https://docs.gitlab.com/ee/user/ssh.html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ameronc@jlab.org" TargetMode="External"/><Relationship Id="rId4" Type="http://schemas.openxmlformats.org/officeDocument/2006/relationships/image" Target="../media/image9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lab.servicenowservices.com/nav_to.do?uri=%2Fhome.do%3F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misportal.jlab.org/training/people/srl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hyperlink" Target="https://vdi.jlab.org/" TargetMode="External"/><Relationship Id="rId4" Type="http://schemas.openxmlformats.org/officeDocument/2006/relationships/hyperlink" Target="https://code.jlab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20" y="96020"/>
            <a:ext cx="12194812" cy="1027413"/>
          </a:xfrm>
        </p:spPr>
        <p:txBody>
          <a:bodyPr/>
          <a:lstStyle/>
          <a:p>
            <a:pPr algn="ctr"/>
            <a:r>
              <a:rPr lang="en-US" sz="4400">
                <a:latin typeface="Arial"/>
                <a:cs typeface="Arial"/>
              </a:rPr>
              <a:t>JLab Scientific Computing Access</a:t>
            </a:r>
            <a:endParaRPr lang="en-US" sz="4400" err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May 21, 2025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2A649-2966-3702-DE42-320FEE926C50}"/>
              </a:ext>
            </a:extLst>
          </p:cNvPr>
          <p:cNvSpPr txBox="1"/>
          <p:nvPr/>
        </p:nvSpPr>
        <p:spPr>
          <a:xfrm>
            <a:off x="4184104" y="5860643"/>
            <a:ext cx="79115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i="1">
                <a:solidFill>
                  <a:srgbClr val="C00000"/>
                </a:solidFill>
              </a:rPr>
              <a:t>Radiation Detector &amp; Imaging Group</a:t>
            </a:r>
            <a:r>
              <a:rPr lang="en-US">
                <a:solidFill>
                  <a:srgbClr val="C00000"/>
                </a:solidFill>
              </a:rPr>
              <a:t>, Nuclear Physics, Jefferson Lab</a:t>
            </a:r>
            <a:endParaRPr lang="en-US">
              <a:solidFill>
                <a:srgbClr val="C00000"/>
              </a:solidFill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8BC2A-A860-E54C-B905-221D42106C80}"/>
              </a:ext>
            </a:extLst>
          </p:cNvPr>
          <p:cNvSpPr txBox="1"/>
          <p:nvPr/>
        </p:nvSpPr>
        <p:spPr>
          <a:xfrm>
            <a:off x="251541" y="5860643"/>
            <a:ext cx="586372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cs typeface="Calibri" panose="020F0502020204030204"/>
              </a:rPr>
              <a:t>Cameron Clarke</a:t>
            </a:r>
            <a:endParaRPr lang="en-US">
              <a:solidFill>
                <a:srgbClr val="000000"/>
              </a:solidFill>
              <a:cs typeface="Calibri"/>
            </a:endParaRPr>
          </a:p>
        </p:txBody>
      </p:sp>
      <p:pic>
        <p:nvPicPr>
          <p:cNvPr id="3" name="Picture 2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5319286D-0A7B-6A63-015F-DE2049DA9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6336923"/>
            <a:ext cx="6362700" cy="5182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B12C0BD-0D6A-B6DB-6570-3D5BA72F7327}"/>
              </a:ext>
            </a:extLst>
          </p:cNvPr>
          <p:cNvGrpSpPr/>
          <p:nvPr/>
        </p:nvGrpSpPr>
        <p:grpSpPr>
          <a:xfrm>
            <a:off x="628649" y="1716526"/>
            <a:ext cx="11058528" cy="3207243"/>
            <a:chOff x="628649" y="2249926"/>
            <a:chExt cx="11058528" cy="32072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9DFD648-5C7E-FC14-3200-835A0A354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3825" y="2422277"/>
              <a:ext cx="3209924" cy="220394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E5DE3F-7D93-1CD4-9F22-F550120922A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650" y="2249926"/>
              <a:ext cx="2552700" cy="25486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5E8F291-54C0-F202-8026-C1FB11256F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59" t="4020"/>
            <a:stretch/>
          </p:blipFill>
          <p:spPr>
            <a:xfrm>
              <a:off x="7962900" y="2352675"/>
              <a:ext cx="3724277" cy="23526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3F8EC0-A765-7581-CC20-61A811D3006C}"/>
                </a:ext>
              </a:extLst>
            </p:cNvPr>
            <p:cNvSpPr txBox="1"/>
            <p:nvPr/>
          </p:nvSpPr>
          <p:spPr>
            <a:xfrm>
              <a:off x="628649" y="49339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cs typeface="Calibri"/>
                </a:rPr>
                <a:t>Access High Performance Computing (HPC) Cluster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49C8DA-DF1E-2594-0A70-43A5EC3BFA04}"/>
                </a:ext>
              </a:extLst>
            </p:cNvPr>
            <p:cNvSpPr txBox="1"/>
            <p:nvPr/>
          </p:nvSpPr>
          <p:spPr>
            <a:xfrm>
              <a:off x="4267199" y="49339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cs typeface="Calibri"/>
                </a:rPr>
                <a:t>Set up scientific computing software on Linux systems</a:t>
              </a:r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F1216B-BDAC-E422-95E7-4581C68F5020}"/>
                </a:ext>
              </a:extLst>
            </p:cNvPr>
            <p:cNvSpPr txBox="1"/>
            <p:nvPr/>
          </p:nvSpPr>
          <p:spPr>
            <a:xfrm>
              <a:off x="8553449" y="49339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cs typeface="Calibri"/>
                </a:rPr>
                <a:t>Run physics experiments, simulations, and data analysis</a:t>
              </a:r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7E53F789-B9EE-A0EE-38C0-D8B70CDA3790}"/>
                </a:ext>
              </a:extLst>
            </p:cNvPr>
            <p:cNvSpPr/>
            <p:nvPr/>
          </p:nvSpPr>
          <p:spPr>
            <a:xfrm>
              <a:off x="3276599" y="5086350"/>
              <a:ext cx="885825" cy="17145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1A0A2101-B3BF-73D6-A184-933562D493FB}"/>
                </a:ext>
              </a:extLst>
            </p:cNvPr>
            <p:cNvSpPr/>
            <p:nvPr/>
          </p:nvSpPr>
          <p:spPr>
            <a:xfrm>
              <a:off x="7143749" y="5086350"/>
              <a:ext cx="885825" cy="17145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7253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7530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JLab ifarm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61016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>
                <a:ea typeface="+mn-lt"/>
                <a:cs typeface="+mn-lt"/>
              </a:rPr>
              <a:t>Logging into and accessing the </a:t>
            </a:r>
            <a:r>
              <a:rPr lang="en-US" sz="2400" err="1">
                <a:ea typeface="+mn-lt"/>
                <a:cs typeface="+mn-lt"/>
              </a:rPr>
              <a:t>JLab</a:t>
            </a:r>
            <a:r>
              <a:rPr lang="en-US" sz="2400">
                <a:ea typeface="+mn-lt"/>
                <a:cs typeface="+mn-lt"/>
              </a:rPr>
              <a:t> job submission (batch) and interactive farm (</a:t>
            </a:r>
            <a:r>
              <a:rPr lang="en-US" sz="2400" err="1">
                <a:ea typeface="+mn-lt"/>
                <a:cs typeface="+mn-lt"/>
              </a:rPr>
              <a:t>ifarm</a:t>
            </a:r>
            <a:r>
              <a:rPr lang="en-US" sz="2400">
                <a:ea typeface="+mn-lt"/>
                <a:cs typeface="+mn-lt"/>
              </a:rPr>
              <a:t>) computing systems can be done in many ways</a:t>
            </a:r>
            <a:endParaRPr lang="en-US">
              <a:ea typeface="+mn-lt"/>
              <a:cs typeface="+mn-lt"/>
            </a:endParaRP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Depends on your personal system and needs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Find the method in the following slides that is most convenient to you</a:t>
            </a:r>
            <a:endParaRPr lang="en-US">
              <a:cs typeface="Calibri"/>
            </a:endParaRP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SSH or Linux RHEL9 VDI is recommended</a:t>
            </a:r>
            <a:r>
              <a:rPr lang="en-US">
                <a:ea typeface="+mn-lt"/>
                <a:cs typeface="+mn-lt"/>
              </a:rPr>
              <a:t> (can persist)</a:t>
            </a:r>
            <a:endParaRPr lang="en-US">
              <a:cs typeface="Calibri" panose="020F0502020204030204"/>
            </a:endParaRPr>
          </a:p>
          <a:p>
            <a:pPr>
              <a:spcAft>
                <a:spcPts val="500"/>
              </a:spcAft>
            </a:pPr>
            <a:endParaRPr lang="en-US" sz="600">
              <a:ea typeface="+mn-lt"/>
              <a:cs typeface="+mn-lt"/>
            </a:endParaRPr>
          </a:p>
          <a:p>
            <a:pPr>
              <a:spcAft>
                <a:spcPts val="500"/>
              </a:spcAft>
            </a:pPr>
            <a:r>
              <a:rPr lang="en-US" sz="2400">
                <a:ea typeface="+mn-lt"/>
                <a:cs typeface="+mn-lt"/>
              </a:rPr>
              <a:t>Hands-on session slides give detailed instructions for accessing </a:t>
            </a:r>
            <a:r>
              <a:rPr lang="en-US" sz="2400" err="1">
                <a:ea typeface="+mn-lt"/>
                <a:cs typeface="+mn-lt"/>
              </a:rPr>
              <a:t>ifarm</a:t>
            </a:r>
            <a:r>
              <a:rPr lang="en-US" sz="2400">
                <a:ea typeface="+mn-lt"/>
                <a:cs typeface="+mn-lt"/>
              </a:rPr>
              <a:t> with all systems:</a:t>
            </a:r>
          </a:p>
          <a:p>
            <a:pPr marL="285750">
              <a:spcAft>
                <a:spcPts val="500"/>
              </a:spcAft>
              <a:buFont typeface="Wingdings"/>
              <a:buChar char="Ø"/>
            </a:pPr>
            <a:r>
              <a:rPr lang="en-US" sz="2400">
                <a:ea typeface="+mn-lt"/>
                <a:cs typeface="+mn-lt"/>
              </a:rPr>
              <a:t> </a:t>
            </a:r>
            <a:r>
              <a:rPr lang="en-US" sz="2000">
                <a:ea typeface="+mn-lt"/>
                <a:cs typeface="+mn-lt"/>
              </a:rPr>
              <a:t>Secure Shell (SSH) Protocol and Transferring Files</a:t>
            </a:r>
          </a:p>
          <a:p>
            <a:pPr marL="1028700" lvl="1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Linux</a:t>
            </a:r>
            <a:endParaRPr lang="en-US">
              <a:ea typeface="Calibri" panose="020F0502020204030204"/>
              <a:cs typeface="Calibri"/>
            </a:endParaRPr>
          </a:p>
          <a:p>
            <a:pPr marL="1028700" lvl="1" indent="-285750">
              <a:spcAft>
                <a:spcPts val="500"/>
              </a:spcAft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JLab's</a:t>
            </a:r>
            <a:r>
              <a:rPr lang="en-US">
                <a:ea typeface="+mn-lt"/>
                <a:cs typeface="+mn-lt"/>
              </a:rPr>
              <a:t> Virtual Desktop Infrastructure (VDI), from either html web app or desktop app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028700" lvl="1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Windows</a:t>
            </a:r>
          </a:p>
          <a:p>
            <a:pPr marL="1028700" lvl="1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Mac</a:t>
            </a:r>
          </a:p>
          <a:p>
            <a:pPr marL="285750">
              <a:spcAft>
                <a:spcPts val="500"/>
              </a:spcAft>
              <a:buFont typeface="Wingdings"/>
              <a:buChar char="Ø"/>
            </a:pP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JupyterHub</a:t>
            </a:r>
            <a:endParaRPr lang="en-US" sz="2000">
              <a:ea typeface="+mn-lt"/>
              <a:cs typeface="+mn-lt"/>
            </a:endParaRPr>
          </a:p>
          <a:p>
            <a:pPr marL="285750">
              <a:spcAft>
                <a:spcPts val="500"/>
              </a:spcAft>
              <a:buFont typeface="Wingdings"/>
              <a:buChar char="Ø"/>
            </a:pPr>
            <a:r>
              <a:rPr lang="en-US" sz="2000">
                <a:ea typeface="+mn-lt"/>
                <a:cs typeface="+mn-lt"/>
              </a:rPr>
              <a:t> Tomorrow</a:t>
            </a:r>
          </a:p>
          <a:p>
            <a:pPr marL="1085850" lvl="1" indent="-342900">
              <a:spcAft>
                <a:spcPts val="500"/>
              </a:spcAft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Interactive farm (</a:t>
            </a:r>
            <a:r>
              <a:rPr lang="en-US" sz="2000" err="1">
                <a:ea typeface="+mn-lt"/>
                <a:cs typeface="+mn-lt"/>
              </a:rPr>
              <a:t>ifarm</a:t>
            </a:r>
            <a:r>
              <a:rPr lang="en-US" sz="2000">
                <a:ea typeface="+mn-lt"/>
                <a:cs typeface="+mn-lt"/>
              </a:rPr>
              <a:t>) </a:t>
            </a:r>
            <a:r>
              <a:rPr lang="en-US" sz="2000" err="1">
                <a:ea typeface="+mn-lt"/>
                <a:cs typeface="+mn-lt"/>
              </a:rPr>
              <a:t>noded</a:t>
            </a:r>
            <a:r>
              <a:rPr lang="en-US" sz="2000">
                <a:ea typeface="+mn-lt"/>
                <a:cs typeface="+mn-lt"/>
              </a:rPr>
              <a:t> with </a:t>
            </a:r>
            <a:r>
              <a:rPr lang="en-US" sz="2000" err="1">
                <a:ea typeface="+mn-lt"/>
                <a:cs typeface="+mn-lt"/>
              </a:rPr>
              <a:t>slurm</a:t>
            </a:r>
            <a:r>
              <a:rPr lang="en-US" sz="2000">
                <a:ea typeface="+mn-lt"/>
                <a:cs typeface="+mn-lt"/>
              </a:rPr>
              <a:t> access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085850" lvl="1" indent="-342900">
              <a:spcAft>
                <a:spcPts val="500"/>
              </a:spcAft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Farm batch submission access</a:t>
            </a:r>
            <a:endParaRPr lang="en-US" sz="2000">
              <a:ea typeface="Calibri"/>
              <a:cs typeface="Calibri" panose="020F0502020204030204"/>
            </a:endParaRPr>
          </a:p>
          <a:p>
            <a:pPr marL="285750">
              <a:spcAft>
                <a:spcPts val="500"/>
              </a:spcAft>
              <a:buFont typeface="Wingdings"/>
              <a:buChar char="Ø"/>
            </a:pPr>
            <a:endParaRPr lang="en-US" sz="2000">
              <a:ea typeface="Calibri"/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A30DC-C997-F79F-389F-6538E23FF30A}"/>
              </a:ext>
            </a:extLst>
          </p:cNvPr>
          <p:cNvSpPr txBox="1"/>
          <p:nvPr/>
        </p:nvSpPr>
        <p:spPr>
          <a:xfrm>
            <a:off x="5990303" y="4916620"/>
            <a:ext cx="580349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JLab Service Now Article on remote Access: </a:t>
            </a:r>
          </a:p>
          <a:p>
            <a:pPr algn="ctr"/>
            <a:r>
              <a:rPr lang="en-US">
                <a:hlinkClick r:id="rId2"/>
              </a:rPr>
              <a:t>https://jlab.servicenowservices.com/scicomp?id=kb_article&amp;sysparm_article=KB0015066</a:t>
            </a:r>
            <a:r>
              <a:rPr lang="en-US"/>
              <a:t> 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3934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1C683-3DD9-FA5B-39E2-84829BEC5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D155-398E-5CE9-4E21-5D7CEDFC4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20" y="96020"/>
            <a:ext cx="12194812" cy="1027413"/>
          </a:xfrm>
        </p:spPr>
        <p:txBody>
          <a:bodyPr/>
          <a:lstStyle/>
          <a:p>
            <a:pPr algn="ctr"/>
            <a:r>
              <a:rPr lang="en-US" sz="4400">
                <a:latin typeface="Arial"/>
                <a:cs typeface="Arial"/>
              </a:rPr>
              <a:t>Lecture: Navigate/Manipulate Files</a:t>
            </a:r>
            <a:endParaRPr lang="en-US" sz="4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E53C8-FC84-7C83-AB47-4F30F9CB6E8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May 21, 2025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128067-B8A7-4651-AF40-530473702E27}"/>
              </a:ext>
            </a:extLst>
          </p:cNvPr>
          <p:cNvGrpSpPr/>
          <p:nvPr/>
        </p:nvGrpSpPr>
        <p:grpSpPr>
          <a:xfrm>
            <a:off x="628649" y="1716526"/>
            <a:ext cx="11058528" cy="3207243"/>
            <a:chOff x="628649" y="1716526"/>
            <a:chExt cx="11058528" cy="320724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DC3F8C6-F960-FC1D-6206-90C4AF1F5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3825" y="1888877"/>
              <a:ext cx="3209924" cy="220394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EDCC52E-0492-C0B9-5B65-1516CAEB57E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1716526"/>
              <a:ext cx="2552700" cy="25486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F63A2F6-8731-097E-65CE-74B7FB4DF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59" t="4020"/>
            <a:stretch/>
          </p:blipFill>
          <p:spPr>
            <a:xfrm>
              <a:off x="7962900" y="1819275"/>
              <a:ext cx="3724277" cy="23526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BC3C43E4-5615-8635-EB6E-1DB1E03C5453}"/>
                </a:ext>
              </a:extLst>
            </p:cNvPr>
            <p:cNvSpPr txBox="1"/>
            <p:nvPr/>
          </p:nvSpPr>
          <p:spPr>
            <a:xfrm>
              <a:off x="628649" y="44005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cs typeface="Calibri"/>
                </a:rPr>
                <a:t>Access High Performance Computing (HPC) Cluster</a:t>
              </a:r>
            </a:p>
          </p:txBody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38889671-386A-0932-718D-A171C2A3C85B}"/>
                </a:ext>
              </a:extLst>
            </p:cNvPr>
            <p:cNvSpPr txBox="1"/>
            <p:nvPr/>
          </p:nvSpPr>
          <p:spPr>
            <a:xfrm>
              <a:off x="4267199" y="44005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cs typeface="Calibri"/>
                </a:rPr>
                <a:t>Set up scientific computing software on Linux systems</a:t>
              </a:r>
              <a:endParaRPr lang="en-US"/>
            </a:p>
          </p:txBody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93DEB505-A05D-EF66-CD18-6553B801CB77}"/>
                </a:ext>
              </a:extLst>
            </p:cNvPr>
            <p:cNvSpPr txBox="1"/>
            <p:nvPr/>
          </p:nvSpPr>
          <p:spPr>
            <a:xfrm>
              <a:off x="8553449" y="44005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cs typeface="Calibri"/>
                </a:rPr>
                <a:t>Run physics experiments, simulations, and data analysis</a:t>
              </a:r>
              <a:endParaRPr lang="en-US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1148D840-603E-54B2-11C5-43E795FB24DC}"/>
                </a:ext>
              </a:extLst>
            </p:cNvPr>
            <p:cNvSpPr/>
            <p:nvPr/>
          </p:nvSpPr>
          <p:spPr>
            <a:xfrm>
              <a:off x="3276599" y="4552950"/>
              <a:ext cx="885825" cy="17145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4A862DDA-DE84-1A49-4498-15782CADBECD}"/>
                </a:ext>
              </a:extLst>
            </p:cNvPr>
            <p:cNvSpPr/>
            <p:nvPr/>
          </p:nvSpPr>
          <p:spPr>
            <a:xfrm>
              <a:off x="7143749" y="4552950"/>
              <a:ext cx="885825" cy="17145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TextBox 19">
            <a:extLst>
              <a:ext uri="{FF2B5EF4-FFF2-40B4-BE49-F238E27FC236}">
                <a16:creationId xmlns:a16="http://schemas.microsoft.com/office/drawing/2014/main" id="{EAF1BA0B-462B-EDB0-5D55-B21305A83ED6}"/>
              </a:ext>
            </a:extLst>
          </p:cNvPr>
          <p:cNvSpPr txBox="1"/>
          <p:nvPr/>
        </p:nvSpPr>
        <p:spPr>
          <a:xfrm>
            <a:off x="5955029" y="5434964"/>
            <a:ext cx="25527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cs typeface="Calibri"/>
              </a:rPr>
              <a:t>This section</a:t>
            </a:r>
            <a:endParaRPr lang="en-US" b="1">
              <a:cs typeface="Calibri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40099AD-3685-588D-E817-5B9CFDEA6B58}"/>
              </a:ext>
            </a:extLst>
          </p:cNvPr>
          <p:cNvSpPr/>
          <p:nvPr/>
        </p:nvSpPr>
        <p:spPr>
          <a:xfrm rot="12900000">
            <a:off x="5669279" y="5196840"/>
            <a:ext cx="885825" cy="17145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286E3-3F86-30DE-CAB2-4C35E847B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D9F7-D298-9F3E-3EBC-3CB4328F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Navigating JLab ifarm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C07F-05DD-8DAC-D649-5AE8584E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67EA9-1AE6-B37B-A8D1-6BFF2F1D7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99" y="1550237"/>
            <a:ext cx="7023389" cy="39161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2E180E-B109-99AB-EAE0-DF8CA2D46BB1}"/>
              </a:ext>
            </a:extLst>
          </p:cNvPr>
          <p:cNvSpPr txBox="1"/>
          <p:nvPr/>
        </p:nvSpPr>
        <p:spPr>
          <a:xfrm>
            <a:off x="198120" y="1546860"/>
            <a:ext cx="4320540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>
                <a:ea typeface="+mn-lt"/>
                <a:cs typeface="+mn-lt"/>
              </a:rPr>
              <a:t>JLab's</a:t>
            </a:r>
            <a:r>
              <a:rPr lang="en-US" sz="2400" b="1">
                <a:ea typeface="+mn-lt"/>
                <a:cs typeface="+mn-lt"/>
              </a:rPr>
              <a:t> shared HPC:</a:t>
            </a:r>
            <a:endParaRPr lang="en-US" sz="2400" b="1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Computing cluster "farm"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Has interactive capability through "</a:t>
            </a:r>
            <a:r>
              <a:rPr lang="en-US" err="1">
                <a:ea typeface="+mn-lt"/>
                <a:cs typeface="+mn-lt"/>
              </a:rPr>
              <a:t>ifarm</a:t>
            </a:r>
            <a:r>
              <a:rPr lang="en-US">
                <a:ea typeface="+mn-lt"/>
                <a:cs typeface="+mn-lt"/>
              </a:rPr>
              <a:t>"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Two nodes (ifarm2401, ifarm2402)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Provides access points for testing, etc. before sending off to production farm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Interactive nodes: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AMD EPYC 9554 (Zen 4 "Genoa") 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256 threads (2 sockets × 64 cores × 2 threads/core)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3.1 GHz base / 3.75 GHz max 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1.5 TB memory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28 TB striped </a:t>
            </a:r>
            <a:r>
              <a:rPr lang="en-US" err="1">
                <a:ea typeface="+mn-lt"/>
                <a:cs typeface="+mn-lt"/>
              </a:rPr>
              <a:t>NVMe</a:t>
            </a:r>
            <a:r>
              <a:rPr lang="en-US">
                <a:ea typeface="+mn-lt"/>
                <a:cs typeface="+mn-lt"/>
              </a:rPr>
              <a:t> /scratch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HDR (200 Gb/s) IB 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9976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30778-5541-4D71-E746-A5C43808D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AF29C-99A8-109A-70F8-D00A70BFD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Navigating JLab ifarm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D49DE-2D93-3BCB-2ED2-385F6106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968924-F5BD-4071-BB0C-42C9D7E1E12B}"/>
              </a:ext>
            </a:extLst>
          </p:cNvPr>
          <p:cNvSpPr txBox="1"/>
          <p:nvPr/>
        </p:nvSpPr>
        <p:spPr>
          <a:xfrm>
            <a:off x="495300" y="1057274"/>
            <a:ext cx="11614785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 panose="020F0502020204030204"/>
              </a:rPr>
              <a:t>Linux CLI functionality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>
                <a:ea typeface="Calibri"/>
                <a:cs typeface="Calibri" panose="020F0502020204030204"/>
              </a:rPr>
              <a:t>Basic Unix Commands – what are they?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Unix philosophy (from Wikipedia): 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Use of plain text for storing data</a:t>
            </a:r>
            <a:endParaRPr lang="en-US">
              <a:ea typeface="+mn-lt"/>
              <a:cs typeface="+mn-lt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A hierarchical file system</a:t>
            </a:r>
            <a:endParaRPr lang="en-US">
              <a:ea typeface="+mn-lt"/>
              <a:cs typeface="+mn-lt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Treating devices and certain types of inter-process communication (IPC) as files</a:t>
            </a:r>
            <a:endParaRPr lang="en-US">
              <a:ea typeface="+mn-lt"/>
              <a:cs typeface="+mn-lt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Use of </a:t>
            </a:r>
            <a:r>
              <a:rPr lang="en-US" sz="2000" u="sng">
                <a:ea typeface="+mn-lt"/>
                <a:cs typeface="+mn-lt"/>
              </a:rPr>
              <a:t>a large number of software tools</a:t>
            </a:r>
            <a:r>
              <a:rPr lang="en-US" sz="2000">
                <a:ea typeface="+mn-lt"/>
                <a:cs typeface="+mn-lt"/>
              </a:rPr>
              <a:t>, small programs that can be strung together with CLI / as opposed to using a single monolithic program that includes all of the same functionality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err="1">
                <a:ea typeface="Calibri"/>
                <a:cs typeface="Calibri" panose="020F0502020204030204"/>
              </a:rPr>
              <a:t>JLab</a:t>
            </a:r>
            <a:r>
              <a:rPr lang="en-US" sz="2400">
                <a:ea typeface="Calibri"/>
                <a:cs typeface="Calibri" panose="020F0502020204030204"/>
              </a:rPr>
              <a:t> network file system features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/group, /work, /home, /volatile,/scratch, /</a:t>
            </a:r>
            <a:r>
              <a:rPr lang="en-US" sz="2000" err="1">
                <a:ea typeface="+mn-lt"/>
                <a:cs typeface="+mn-lt"/>
              </a:rPr>
              <a:t>mss</a:t>
            </a:r>
            <a:r>
              <a:rPr lang="en-US" sz="2000">
                <a:ea typeface="+mn-lt"/>
                <a:cs typeface="+mn-lt"/>
              </a:rPr>
              <a:t> tapes, /cache</a:t>
            </a:r>
            <a:endParaRPr lang="en-US" sz="2000" err="1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User and group allocations, </a:t>
            </a:r>
            <a:r>
              <a:rPr lang="en-US" sz="2000" err="1">
                <a:ea typeface="+mn-lt"/>
                <a:cs typeface="+mn-lt"/>
              </a:rPr>
              <a:t>fairshare</a:t>
            </a:r>
            <a:r>
              <a:rPr lang="en-US" sz="2000">
                <a:ea typeface="+mn-lt"/>
                <a:cs typeface="+mn-lt"/>
              </a:rPr>
              <a:t> between the halls</a:t>
            </a:r>
            <a:endParaRPr lang="en-US" sz="2000">
              <a:ea typeface="Calibri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>
                <a:ea typeface="Calibri"/>
                <a:cs typeface="Calibri" panose="020F0502020204030204"/>
              </a:rPr>
              <a:t>CVMFS as a global shared filesystem, CERN and many other science facilities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>
                <a:ea typeface="Calibri"/>
                <a:cs typeface="Calibri" panose="020F0502020204030204"/>
              </a:rPr>
              <a:t>File Transfer: SCP, SFTP, Globus</a:t>
            </a:r>
            <a:endParaRPr lang="en-US" sz="2000"/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 panose="020F0502020204030204"/>
              </a:rPr>
              <a:t>Text editors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>
                <a:ea typeface="Calibri"/>
                <a:cs typeface="Calibri" panose="020F0502020204030204"/>
              </a:rPr>
              <a:t>Vim, </a:t>
            </a:r>
            <a:r>
              <a:rPr lang="en-US" sz="2000" err="1">
                <a:ea typeface="Calibri"/>
                <a:cs typeface="Calibri" panose="020F0502020204030204"/>
              </a:rPr>
              <a:t>Gedit</a:t>
            </a:r>
            <a:r>
              <a:rPr lang="en-US" sz="2000">
                <a:ea typeface="Calibri"/>
                <a:cs typeface="Calibri" panose="020F0502020204030204"/>
              </a:rPr>
              <a:t>, Emacs, Nano, etc.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 panose="020F0502020204030204"/>
              </a:rPr>
              <a:t>IDEs (Integrated Development Environment)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err="1">
                <a:ea typeface="Calibri"/>
                <a:cs typeface="Calibri" panose="020F0502020204030204"/>
              </a:rPr>
              <a:t>VSCode</a:t>
            </a:r>
            <a:r>
              <a:rPr lang="en-US" sz="2000">
                <a:ea typeface="Calibri"/>
                <a:cs typeface="Calibri" panose="020F0502020204030204"/>
              </a:rPr>
              <a:t>, Eclipse, IntelliJ, etc.</a:t>
            </a:r>
            <a:r>
              <a:rPr lang="en-US" sz="1600">
                <a:ea typeface="Calibri"/>
                <a:cs typeface="Calibri" panose="020F0502020204030204"/>
              </a:rPr>
              <a:t> (</a:t>
            </a:r>
            <a:r>
              <a:rPr lang="en-US" sz="1600">
                <a:ea typeface="+mn-lt"/>
                <a:cs typeface="+mn-lt"/>
                <a:hlinkClick r:id="rId2"/>
              </a:rPr>
              <a:t>https://halldweb1.jlab.org/wiki/index.php/How_to_Setup_Visual_Studio_Code_for_the_ifarm</a:t>
            </a:r>
            <a:r>
              <a:rPr lang="en-US" sz="1600">
                <a:ea typeface="+mn-lt"/>
                <a:cs typeface="+mn-lt"/>
              </a:rPr>
              <a:t>) </a:t>
            </a:r>
          </a:p>
          <a:p>
            <a:pPr marL="342900" indent="-342900">
              <a:buFont typeface="Arial"/>
              <a:buChar char="•"/>
            </a:pPr>
            <a:endParaRPr lang="en-US" sz="2400"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3158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DF7DF-ACFF-0796-4212-43F409EC5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FD4B-964F-E02A-4866-1CC50BBD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Shell Scripting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26478-C3A8-B829-C960-9DE95CF9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7DC27E-DDB9-BA1B-E798-1E5480CB1FC4}"/>
              </a:ext>
            </a:extLst>
          </p:cNvPr>
          <p:cNvSpPr txBox="1"/>
          <p:nvPr/>
        </p:nvSpPr>
        <p:spPr>
          <a:xfrm>
            <a:off x="495300" y="1057274"/>
            <a:ext cx="11401425" cy="5834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>
                <a:ea typeface="+mn-lt"/>
                <a:cs typeface="+mn-lt"/>
              </a:rPr>
              <a:t>Linux terminals utilize interactive "shell" environments: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There are many acceptable "shells" pre-installed on most </a:t>
            </a:r>
            <a:r>
              <a:rPr lang="en-US" sz="1600" err="1">
                <a:ea typeface="+mn-lt"/>
                <a:cs typeface="+mn-lt"/>
              </a:rPr>
              <a:t>linux</a:t>
            </a:r>
            <a:r>
              <a:rPr lang="en-US" sz="1600">
                <a:ea typeface="+mn-lt"/>
                <a:cs typeface="+mn-lt"/>
              </a:rPr>
              <a:t> systems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The Bourne Again Shell "BASH" is most popular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Jefferson Lab scientific computing systems default to the "C" shell, called "</a:t>
            </a:r>
            <a:r>
              <a:rPr lang="en-US" sz="1600" err="1">
                <a:ea typeface="+mn-lt"/>
                <a:cs typeface="+mn-lt"/>
              </a:rPr>
              <a:t>tcsh</a:t>
            </a:r>
            <a:r>
              <a:rPr lang="en-US" sz="1600">
                <a:ea typeface="+mn-lt"/>
                <a:cs typeface="+mn-lt"/>
              </a:rPr>
              <a:t>", so called because it is "like" the C language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Most commands have manuals: type `man &lt;command&gt;` without brackets, to learn more, or `&lt;command&gt; --help` usually works too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 u="sng">
                <a:ea typeface="+mn-lt"/>
                <a:cs typeface="+mn-lt"/>
              </a:rPr>
              <a:t>Any command accessible from the CLI can also be utilized in the exact same way inside of a script, enabling efficient operations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Shells give access to the file system and many system-wide installed commands, such as: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cd = change directory, move from one folder to another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ls = list the contents of the directory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err="1">
                <a:ea typeface="+mn-lt"/>
                <a:cs typeface="+mn-lt"/>
              </a:rPr>
              <a:t>pwd</a:t>
            </a:r>
            <a:r>
              <a:rPr lang="en-US" sz="1400">
                <a:ea typeface="+mn-lt"/>
                <a:cs typeface="+mn-lt"/>
              </a:rPr>
              <a:t> = state the full path of the current working directory (path working directory = </a:t>
            </a:r>
            <a:r>
              <a:rPr lang="en-US" sz="1400" err="1">
                <a:ea typeface="+mn-lt"/>
                <a:cs typeface="+mn-lt"/>
              </a:rPr>
              <a:t>pwd</a:t>
            </a:r>
            <a:r>
              <a:rPr lang="en-US" sz="1400">
                <a:ea typeface="+mn-lt"/>
                <a:cs typeface="+mn-lt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cp = copy the first argument file to the location of the second argument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mv = move the first argument file to the location of the second argument 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rm = remove, delete the file passed in as an argument (</a:t>
            </a:r>
            <a:r>
              <a:rPr lang="en-US" sz="1400" b="1">
                <a:ea typeface="+mn-lt"/>
                <a:cs typeface="+mn-lt"/>
              </a:rPr>
              <a:t>be very careful with this command!</a:t>
            </a:r>
            <a:r>
              <a:rPr lang="en-US" sz="1400">
                <a:ea typeface="+mn-lt"/>
                <a:cs typeface="+mn-lt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ln = create a symbolic link, "shortcut"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cat = concatenate, display the contents of the file passed as an argument to the screen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which = give the full path of the location for a command passed as an argument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echo = print back to the screen, this is useful in scripting for printing results to the screen</a:t>
            </a:r>
            <a:endParaRPr lang="en-US" sz="1400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grep = a powerful program for searching text strings for sub-strings, and much more</a:t>
            </a:r>
            <a:endParaRPr lang="en-US" sz="1400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err="1">
                <a:ea typeface="+mn-lt"/>
                <a:cs typeface="+mn-lt"/>
              </a:rPr>
              <a:t>ps</a:t>
            </a:r>
            <a:r>
              <a:rPr lang="en-US" sz="1400">
                <a:ea typeface="+mn-lt"/>
                <a:cs typeface="+mn-lt"/>
              </a:rPr>
              <a:t> = list all processes running in this terminal shell session</a:t>
            </a:r>
            <a:endParaRPr lang="en-US" sz="1400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top = list all processes running on the computer, with useful information and live updating</a:t>
            </a:r>
            <a:endParaRPr lang="en-US" sz="1400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less = like cat, but lets you scroll around and do text searching, like Vim text editor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err="1">
                <a:ea typeface="+mn-lt"/>
                <a:cs typeface="+mn-lt"/>
              </a:rPr>
              <a:t>tmux</a:t>
            </a:r>
            <a:r>
              <a:rPr lang="en-US" sz="1400">
                <a:ea typeface="+mn-lt"/>
                <a:cs typeface="+mn-lt"/>
              </a:rPr>
              <a:t> and screen = convenient shell session preservation and re-attachment tools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Calibri" panose="020F0502020204030204"/>
                <a:cs typeface="Calibri" panose="020F0502020204030204"/>
              </a:rPr>
              <a:t>man = show the manual entry for this command</a:t>
            </a:r>
          </a:p>
        </p:txBody>
      </p:sp>
    </p:spTree>
    <p:extLst>
      <p:ext uri="{BB962C8B-B14F-4D97-AF65-F5344CB8AC3E}">
        <p14:creationId xmlns:p14="http://schemas.microsoft.com/office/powerpoint/2010/main" val="1152300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51B06-CFA1-D526-D0CD-025495F58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FA746-FD96-EAE9-D6DC-B7A0B29F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SSH Passkeys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9EAEF-5B44-D399-86BF-A90AA119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dirty="0" smtClean="0"/>
              <a:pPr/>
              <a:t>15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FAD2CD-C605-B3CC-2844-34993FC1B882}"/>
              </a:ext>
            </a:extLst>
          </p:cNvPr>
          <p:cNvSpPr txBox="1"/>
          <p:nvPr/>
        </p:nvSpPr>
        <p:spPr>
          <a:xfrm>
            <a:off x="495300" y="1057274"/>
            <a:ext cx="11401425" cy="51398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ea typeface="Calibri"/>
                <a:cs typeface="Calibri" panose="020F0502020204030204"/>
              </a:rPr>
              <a:t>Key and lock pair, where you generate both and distribute the lock to your systems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+mn-lt"/>
                <a:cs typeface="+mn-lt"/>
                <a:hlinkClick r:id="rId2"/>
              </a:rPr>
              <a:t>https://blakesmith.me/2010/02/08/understanding-public-key-private-key-concepts.html</a:t>
            </a:r>
            <a:r>
              <a:rPr lang="en-US" sz="2000" dirty="0">
                <a:ea typeface="+mn-lt"/>
                <a:cs typeface="+mn-lt"/>
              </a:rPr>
              <a:t> 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Useful as an intra-network stable password, git authentication (main point for our later hands-on session), and multi-system login uniformity strategy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Generate them on any system, ideally one unique one for each system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You must place them on systems you want to access with them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Utilize the </a:t>
            </a:r>
            <a:r>
              <a:rPr lang="en-US" sz="2000" dirty="0" err="1">
                <a:ea typeface="Calibri"/>
                <a:cs typeface="Calibri" panose="020F0502020204030204"/>
              </a:rPr>
              <a:t>known_hosts</a:t>
            </a:r>
            <a:r>
              <a:rPr lang="en-US" sz="2000" dirty="0">
                <a:ea typeface="Calibri"/>
                <a:cs typeface="Calibri" panose="020F0502020204030204"/>
              </a:rPr>
              <a:t> system to save some time and improve your security confidence - </a:t>
            </a:r>
            <a:r>
              <a:rPr lang="en-US" sz="2000" dirty="0">
                <a:ea typeface="+mn-lt"/>
                <a:cs typeface="+mn-lt"/>
                <a:hlinkClick r:id="rId3"/>
              </a:rPr>
              <a:t>https://www.baeldung.com/linux/public-key-known_hosts</a:t>
            </a:r>
            <a:r>
              <a:rPr lang="en-US" sz="2000" dirty="0">
                <a:ea typeface="+mn-lt"/>
                <a:cs typeface="+mn-lt"/>
              </a:rPr>
              <a:t> 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a typeface="Calibri"/>
                <a:cs typeface="Calibri" panose="020F0502020204030204"/>
              </a:rPr>
              <a:t>You must maintain their security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Verify they have the correct permissions - </a:t>
            </a:r>
            <a:r>
              <a:rPr lang="en-US" sz="2000" dirty="0">
                <a:ea typeface="+mn-lt"/>
                <a:cs typeface="+mn-lt"/>
                <a:hlinkClick r:id="rId4"/>
              </a:rPr>
              <a:t>https://www.tecmint.com/set-ssh-directory-permissions-in-linux/</a:t>
            </a:r>
            <a:r>
              <a:rPr lang="en-US" sz="2000" dirty="0">
                <a:ea typeface="+mn-lt"/>
                <a:cs typeface="+mn-lt"/>
              </a:rPr>
              <a:t> 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Never share your private key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Ideally use unique keys for each system, especially unsecured ones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Use a password on each one (it is possible to have a no-password key pair, but not safe!)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Pay attention to </a:t>
            </a:r>
            <a:r>
              <a:rPr lang="en-US" sz="2000" dirty="0" err="1">
                <a:ea typeface="Calibri"/>
                <a:cs typeface="Calibri" panose="020F0502020204030204"/>
              </a:rPr>
              <a:t>known_hosts</a:t>
            </a:r>
            <a:r>
              <a:rPr lang="en-US" sz="2000" dirty="0">
                <a:ea typeface="Calibri"/>
                <a:cs typeface="Calibri" panose="020F0502020204030204"/>
              </a:rPr>
              <a:t> authentication notifications for changed server identities (especially for untrusted remote servers)</a:t>
            </a:r>
          </a:p>
        </p:txBody>
      </p:sp>
    </p:spTree>
    <p:extLst>
      <p:ext uri="{BB962C8B-B14F-4D97-AF65-F5344CB8AC3E}">
        <p14:creationId xmlns:p14="http://schemas.microsoft.com/office/powerpoint/2010/main" val="360037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BCEB2-9450-EB9B-E806-6B9467913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EC7FA-D874-366F-43F4-91AA6C34B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20" y="96020"/>
            <a:ext cx="12194812" cy="1027413"/>
          </a:xfrm>
        </p:spPr>
        <p:txBody>
          <a:bodyPr/>
          <a:lstStyle/>
          <a:p>
            <a:pPr algn="ctr"/>
            <a:r>
              <a:rPr lang="en-US" sz="4400">
                <a:latin typeface="Arial"/>
                <a:cs typeface="Arial"/>
              </a:rPr>
              <a:t>Lecture: Scripting/Software &amp; Git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7DE95-B97D-4A7D-B9C5-BAD746E11B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May 21, 2025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DD0CA0-7C97-EAFD-9F11-83E9E529570F}"/>
              </a:ext>
            </a:extLst>
          </p:cNvPr>
          <p:cNvGrpSpPr/>
          <p:nvPr/>
        </p:nvGrpSpPr>
        <p:grpSpPr>
          <a:xfrm>
            <a:off x="628649" y="1716526"/>
            <a:ext cx="11058528" cy="3207243"/>
            <a:chOff x="628649" y="1716526"/>
            <a:chExt cx="11058528" cy="320724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D18777-21B9-AE67-7117-AD78D1576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3825" y="1888877"/>
              <a:ext cx="3209924" cy="220394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F013BE7-1F69-200C-F23B-172ACBF6AE9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1716526"/>
              <a:ext cx="2552700" cy="25486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F0D519-079D-A78A-3A52-F5260DD0E3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59" t="4020"/>
            <a:stretch/>
          </p:blipFill>
          <p:spPr>
            <a:xfrm>
              <a:off x="7962900" y="1819275"/>
              <a:ext cx="3724277" cy="23526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EFA041C1-8456-9388-BE2B-4EF06AD3335B}"/>
                </a:ext>
              </a:extLst>
            </p:cNvPr>
            <p:cNvSpPr txBox="1"/>
            <p:nvPr/>
          </p:nvSpPr>
          <p:spPr>
            <a:xfrm>
              <a:off x="628649" y="44005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cs typeface="Calibri"/>
                </a:rPr>
                <a:t>Access High Performance Computing (HPC) Cluster</a:t>
              </a:r>
            </a:p>
          </p:txBody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FBDE5DD7-8DDC-05B6-D5DB-223C29C4C47B}"/>
                </a:ext>
              </a:extLst>
            </p:cNvPr>
            <p:cNvSpPr txBox="1"/>
            <p:nvPr/>
          </p:nvSpPr>
          <p:spPr>
            <a:xfrm>
              <a:off x="4267199" y="44005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cs typeface="Calibri"/>
                </a:rPr>
                <a:t>Set up scientific computing software on Linux systems</a:t>
              </a:r>
              <a:endParaRPr lang="en-US"/>
            </a:p>
          </p:txBody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3208B05C-732A-9BBB-C82E-6C0BAF1A6DA6}"/>
                </a:ext>
              </a:extLst>
            </p:cNvPr>
            <p:cNvSpPr txBox="1"/>
            <p:nvPr/>
          </p:nvSpPr>
          <p:spPr>
            <a:xfrm>
              <a:off x="8553449" y="44005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cs typeface="Calibri"/>
                </a:rPr>
                <a:t>Run physics experiments, simulations, and data analysis</a:t>
              </a:r>
              <a:endParaRPr lang="en-US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D4AEE4FB-0682-C58B-685C-29F6B43C9FCA}"/>
                </a:ext>
              </a:extLst>
            </p:cNvPr>
            <p:cNvSpPr/>
            <p:nvPr/>
          </p:nvSpPr>
          <p:spPr>
            <a:xfrm>
              <a:off x="3276599" y="4552950"/>
              <a:ext cx="885825" cy="17145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E190A14C-C23D-4294-DFE9-849FB540DA22}"/>
                </a:ext>
              </a:extLst>
            </p:cNvPr>
            <p:cNvSpPr/>
            <p:nvPr/>
          </p:nvSpPr>
          <p:spPr>
            <a:xfrm>
              <a:off x="7143749" y="4552950"/>
              <a:ext cx="885825" cy="17145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TextBox 19">
            <a:extLst>
              <a:ext uri="{FF2B5EF4-FFF2-40B4-BE49-F238E27FC236}">
                <a16:creationId xmlns:a16="http://schemas.microsoft.com/office/drawing/2014/main" id="{6E80ADB8-F09C-DAB0-1B2A-E838DC6188B4}"/>
              </a:ext>
            </a:extLst>
          </p:cNvPr>
          <p:cNvSpPr txBox="1"/>
          <p:nvPr/>
        </p:nvSpPr>
        <p:spPr>
          <a:xfrm>
            <a:off x="5955029" y="5434964"/>
            <a:ext cx="25527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cs typeface="Calibri"/>
              </a:rPr>
              <a:t>This section</a:t>
            </a:r>
            <a:endParaRPr lang="en-US" b="1">
              <a:cs typeface="Calibri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640110E-5294-2430-FB4B-C56C0EE04B86}"/>
              </a:ext>
            </a:extLst>
          </p:cNvPr>
          <p:cNvSpPr/>
          <p:nvPr/>
        </p:nvSpPr>
        <p:spPr>
          <a:xfrm rot="12900000">
            <a:off x="5669279" y="5196840"/>
            <a:ext cx="885825" cy="17145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70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Getting Started with Git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6090285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What is Git?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Git is a file management and version control system: </a:t>
            </a:r>
            <a:r>
              <a:rPr lang="en-US" sz="1600" dirty="0">
                <a:ea typeface="+mn-lt"/>
                <a:cs typeface="+mn-lt"/>
                <a:hlinkClick r:id="rId2"/>
              </a:rPr>
              <a:t>https://git-scm.com/book/en/v2/</a:t>
            </a:r>
            <a:r>
              <a:rPr lang="en-US" sz="1600" dirty="0">
                <a:ea typeface="+mn-lt"/>
                <a:cs typeface="+mn-lt"/>
              </a:rPr>
              <a:t> (Getting started guide)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ea typeface="+mn-lt"/>
                <a:cs typeface="+mn-lt"/>
                <a:hlinkClick r:id="rId3"/>
              </a:rPr>
              <a:t>Git was designed</a:t>
            </a:r>
            <a:r>
              <a:rPr lang="en-US" sz="1600" dirty="0">
                <a:ea typeface="+mn-lt"/>
                <a:cs typeface="+mn-lt"/>
              </a:rPr>
              <a:t> in 2005 to support Linux kernel development by Linus Torvalds 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err="1">
                <a:ea typeface="+mn-lt"/>
                <a:cs typeface="+mn-lt"/>
              </a:rPr>
              <a:t>Github</a:t>
            </a:r>
            <a:r>
              <a:rPr lang="en-US" sz="1600" dirty="0">
                <a:ea typeface="+mn-lt"/>
                <a:cs typeface="+mn-lt"/>
              </a:rPr>
              <a:t> is just a website that hosts Git repositories, like Bitbucket, Gitlab, or your local machine operating as a file server</a:t>
            </a:r>
            <a:endParaRPr lang="en-US" dirty="0">
              <a:cs typeface="Calibri"/>
            </a:endParaRPr>
          </a:p>
          <a:p>
            <a:endParaRPr lang="en-US" sz="1600">
              <a:ea typeface="+mn-lt"/>
              <a:cs typeface="+mn-lt"/>
            </a:endParaRPr>
          </a:p>
          <a:p>
            <a:endParaRPr lang="en-US" sz="1600">
              <a:ea typeface="+mn-lt"/>
              <a:cs typeface="+mn-lt"/>
            </a:endParaRPr>
          </a:p>
          <a:p>
            <a:pPr>
              <a:buFont typeface="Arial"/>
            </a:pPr>
            <a:r>
              <a:rPr lang="en-US" sz="2400" dirty="0">
                <a:ea typeface="+mn-lt"/>
                <a:cs typeface="+mn-lt"/>
              </a:rPr>
              <a:t>Want to use Git?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ea typeface="+mn-lt"/>
                <a:cs typeface="+mn-lt"/>
                <a:hlinkClick r:id="rId4"/>
              </a:rPr>
              <a:t>https://code.jlab.org</a:t>
            </a:r>
            <a:r>
              <a:rPr lang="en-US" sz="1600" dirty="0">
                <a:ea typeface="+mn-lt"/>
                <a:cs typeface="+mn-lt"/>
              </a:rPr>
              <a:t> GitLab is the preferred remote Git management system at </a:t>
            </a:r>
            <a:r>
              <a:rPr lang="en-US" sz="1600" dirty="0" err="1">
                <a:ea typeface="+mn-lt"/>
                <a:cs typeface="+mn-lt"/>
              </a:rPr>
              <a:t>JLab</a:t>
            </a:r>
            <a:r>
              <a:rPr lang="en-US" sz="1600" dirty="0">
                <a:ea typeface="+mn-lt"/>
                <a:cs typeface="+mn-lt"/>
              </a:rPr>
              <a:t> now (Gitlab backend, similar to GitHub, better than </a:t>
            </a:r>
            <a:r>
              <a:rPr lang="en-US" sz="1600" dirty="0" err="1">
                <a:ea typeface="+mn-lt"/>
                <a:cs typeface="+mn-lt"/>
              </a:rPr>
              <a:t>BitBucket</a:t>
            </a:r>
            <a:r>
              <a:rPr lang="en-US" sz="1600" dirty="0">
                <a:ea typeface="+mn-lt"/>
                <a:cs typeface="+mn-lt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cs typeface="Calibri"/>
              </a:rPr>
              <a:t>The `git` command line program can do version control locally, even if you do not track projects with a remote server system</a:t>
            </a:r>
            <a:endParaRPr lang="en-US" sz="1600" dirty="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Git tools are supported on all OS and in many IDE systems</a:t>
            </a:r>
            <a:endParaRPr lang="en-US" sz="16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There is a "</a:t>
            </a:r>
            <a:r>
              <a:rPr lang="en-US" sz="1600" dirty="0" err="1">
                <a:ea typeface="Calibri"/>
                <a:cs typeface="Calibri"/>
              </a:rPr>
              <a:t>gitbash</a:t>
            </a:r>
            <a:r>
              <a:rPr lang="en-US" sz="1600" dirty="0">
                <a:ea typeface="Calibri"/>
                <a:cs typeface="Calibri"/>
              </a:rPr>
              <a:t>" terminal emulator on Windows (or you can use Linux Subsystem for Windows to run Linux in Windows 10/11)</a:t>
            </a:r>
            <a:endParaRPr lang="en-US" sz="16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cs typeface="Calibri"/>
                <a:hlinkClick r:id="rId5"/>
              </a:rPr>
              <a:t>https://github.com</a:t>
            </a:r>
            <a:r>
              <a:rPr lang="en-US" sz="1600" dirty="0">
                <a:cs typeface="Calibri"/>
              </a:rPr>
              <a:t> is the standard free service</a:t>
            </a:r>
            <a:endParaRPr lang="en-US" sz="1600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CF934-5694-7318-6885-A789E4E8B0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3305" y="1210118"/>
            <a:ext cx="5771358" cy="35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3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955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Git Version Control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31677" y="6554779"/>
            <a:ext cx="358861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622405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Git skills to improve your analysis and software development work: </a:t>
            </a:r>
            <a:endParaRPr lang="en-US" sz="2000">
              <a:ea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>
                <a:cs typeface="Calibri"/>
              </a:rPr>
              <a:t>Create a local blank repository</a:t>
            </a:r>
            <a:endParaRPr lang="en-US" sz="2000">
              <a:ea typeface="Calibri" panose="020F0502020204030204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>
                <a:cs typeface="Calibri"/>
              </a:rPr>
              <a:t>Turn an existing project into a remote git repository</a:t>
            </a:r>
            <a:endParaRPr lang="en-US" sz="2000">
              <a:ea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>
                <a:cs typeface="Calibri"/>
              </a:rPr>
              <a:t>Clone (download) an existing remote git repository</a:t>
            </a:r>
            <a:endParaRPr lang="en-US" sz="2000">
              <a:ea typeface="Calibri" panose="020F0502020204030204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Check and change git configuration and safely commit code changes to shared repository</a:t>
            </a:r>
          </a:p>
          <a:p>
            <a:pPr marL="342900" indent="-342900">
              <a:buFont typeface="Arial"/>
              <a:buChar char="•"/>
            </a:pPr>
            <a:endParaRPr lang="en-US" sz="240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Additional skills to learn before using Git to contribute to a shared project include:</a:t>
            </a:r>
            <a:endParaRPr lang="en-US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Using the right branch and managing issues and pull requests with collaborators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Setting up username and password settings for remote git server access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Resolving push/pull/merge conflicts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Writing good commit messages 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1E99F-0BB2-BDEC-096D-8F28102E32D7}"/>
              </a:ext>
            </a:extLst>
          </p:cNvPr>
          <p:cNvSpPr txBox="1"/>
          <p:nvPr/>
        </p:nvSpPr>
        <p:spPr>
          <a:xfrm>
            <a:off x="2762812" y="5043316"/>
            <a:ext cx="6671872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Before pushing or pulling any commits to/from a remote repository, set up your git ssh key config first: </a:t>
            </a:r>
            <a:endParaRPr lang="en-US" b="1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err="1">
                <a:cs typeface="Calibri"/>
              </a:rPr>
              <a:t>Github</a:t>
            </a:r>
            <a:r>
              <a:rPr lang="en-US" sz="1400">
                <a:cs typeface="Calibri"/>
              </a:rPr>
              <a:t>: </a:t>
            </a:r>
            <a:r>
              <a:rPr lang="en-US" sz="1400">
                <a:ea typeface="+mn-lt"/>
                <a:cs typeface="+mn-lt"/>
                <a:hlinkClick r:id="rId2"/>
              </a:rPr>
              <a:t>https://docs.github.com/en/authentication/connecting-to-github-with-ssh/adding-a-new-ssh-key-to-your-github-account</a:t>
            </a:r>
            <a:r>
              <a:rPr lang="en-US" sz="1400">
                <a:ea typeface="+mn-lt"/>
                <a:cs typeface="+mn-lt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Gitlab: </a:t>
            </a:r>
            <a:r>
              <a:rPr lang="en-US" sz="1400">
                <a:ea typeface="+mn-lt"/>
                <a:cs typeface="+mn-lt"/>
                <a:hlinkClick r:id="rId3"/>
              </a:rPr>
              <a:t>https://docs.gitlab.com/ee/user/ssh.html</a:t>
            </a:r>
            <a:r>
              <a:rPr lang="en-US" sz="1400">
                <a:ea typeface="+mn-lt"/>
                <a:cs typeface="+mn-lt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More intro to Git: </a:t>
            </a:r>
            <a:r>
              <a:rPr lang="en-US" sz="1400">
                <a:ea typeface="+mn-lt"/>
                <a:cs typeface="+mn-lt"/>
                <a:hlinkClick r:id="rId4"/>
              </a:rPr>
              <a:t>https://www.atlassian.com/git/tutorials/setting-up-a-repository</a:t>
            </a:r>
            <a:r>
              <a:rPr lang="en-US" sz="1400"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60837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468D3-67A5-B03E-C0DB-53425754F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A621-5C42-5F8F-A835-34779D18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Accessing, Sharing, and Tracking Software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34889-192D-7616-5ED1-972A9E13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7135A8-6CBA-9366-FA84-E89C420705F3}"/>
              </a:ext>
            </a:extLst>
          </p:cNvPr>
          <p:cNvSpPr txBox="1"/>
          <p:nvPr/>
        </p:nvSpPr>
        <p:spPr>
          <a:xfrm>
            <a:off x="495300" y="1057274"/>
            <a:ext cx="11401425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ea typeface="Calibri"/>
                <a:cs typeface="Calibri" panose="020F0502020204030204"/>
              </a:rPr>
              <a:t>Software is easily stored: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>
                <a:ea typeface="Calibri"/>
                <a:cs typeface="Calibri" panose="020F0502020204030204"/>
              </a:rPr>
              <a:t>CernVM</a:t>
            </a:r>
            <a:r>
              <a:rPr lang="en-US" sz="2000" dirty="0">
                <a:ea typeface="Calibri"/>
                <a:cs typeface="Calibri" panose="020F0502020204030204"/>
              </a:rPr>
              <a:t> File System (CVMFS) computing resource for standard packages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>
                <a:ea typeface="Calibri"/>
                <a:cs typeface="Calibri" panose="020F0502020204030204"/>
              </a:rPr>
              <a:t>JLab</a:t>
            </a:r>
            <a:r>
              <a:rPr lang="en-US" sz="2000" dirty="0">
                <a:ea typeface="Calibri"/>
                <a:cs typeface="Calibri" panose="020F0502020204030204"/>
              </a:rPr>
              <a:t> people share code in /work, /group, /</a:t>
            </a:r>
            <a:r>
              <a:rPr lang="en-US" sz="2000" dirty="0" err="1">
                <a:ea typeface="Calibri"/>
                <a:cs typeface="Calibri" panose="020F0502020204030204"/>
              </a:rPr>
              <a:t>mss</a:t>
            </a:r>
            <a:r>
              <a:rPr lang="en-US" sz="2000" dirty="0">
                <a:ea typeface="Calibri"/>
                <a:cs typeface="Calibri" panose="020F0502020204030204"/>
              </a:rPr>
              <a:t>, GitLab, etc.</a:t>
            </a:r>
            <a:endParaRPr lang="en-US" sz="2000">
              <a:ea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Git: code.jlab.org GitLab (preferred), GitHub.com/</a:t>
            </a:r>
            <a:r>
              <a:rPr lang="en-US" sz="2000" dirty="0" err="1">
                <a:ea typeface="Calibri"/>
                <a:cs typeface="Calibri" panose="020F0502020204030204"/>
              </a:rPr>
              <a:t>JeffersonLab</a:t>
            </a:r>
            <a:endParaRPr lang="en-US" sz="2000" dirty="0">
              <a:ea typeface="Calibri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Accelerator and hall Logbooks, collaboration </a:t>
            </a:r>
            <a:r>
              <a:rPr lang="en-US" sz="2000" dirty="0" err="1">
                <a:ea typeface="Calibri"/>
                <a:cs typeface="Calibri" panose="020F0502020204030204"/>
              </a:rPr>
              <a:t>elogs</a:t>
            </a:r>
            <a:r>
              <a:rPr lang="en-US" sz="2000" dirty="0">
                <a:ea typeface="Calibri"/>
                <a:cs typeface="Calibri" panose="020F0502020204030204"/>
              </a:rPr>
              <a:t> and </a:t>
            </a:r>
            <a:r>
              <a:rPr lang="en-US" sz="2000" dirty="0" err="1">
                <a:ea typeface="Calibri"/>
                <a:cs typeface="Calibri" panose="020F0502020204030204"/>
              </a:rPr>
              <a:t>DocDBs</a:t>
            </a:r>
            <a:endParaRPr lang="en-US" sz="2000" dirty="0">
              <a:ea typeface="Calibri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ea typeface="Calibri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a typeface="Calibri"/>
                <a:cs typeface="Calibri" panose="020F0502020204030204"/>
              </a:rPr>
              <a:t>Conda and Virtual Environments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Subject to some version restrictions at </a:t>
            </a:r>
            <a:r>
              <a:rPr lang="en-US" sz="2000" err="1">
                <a:ea typeface="Calibri"/>
                <a:cs typeface="Calibri" panose="020F0502020204030204"/>
              </a:rPr>
              <a:t>JLab</a:t>
            </a:r>
            <a:endParaRPr lang="en-US" sz="2400" dirty="0" err="1">
              <a:ea typeface="Calibri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(Ana)</a:t>
            </a:r>
            <a:r>
              <a:rPr lang="en-US" sz="2000" dirty="0" err="1">
                <a:ea typeface="Calibri"/>
                <a:cs typeface="Calibri" panose="020F0502020204030204"/>
              </a:rPr>
              <a:t>conda</a:t>
            </a:r>
            <a:r>
              <a:rPr lang="en-US" sz="2000" dirty="0">
                <a:ea typeface="Calibri"/>
                <a:cs typeface="Calibri" panose="020F0502020204030204"/>
              </a:rPr>
              <a:t> and </a:t>
            </a:r>
            <a:r>
              <a:rPr lang="en-US" sz="2000" dirty="0" err="1">
                <a:ea typeface="Calibri"/>
                <a:cs typeface="Calibri" panose="020F0502020204030204"/>
              </a:rPr>
              <a:t>venv</a:t>
            </a:r>
            <a:r>
              <a:rPr lang="en-US" sz="2000" dirty="0">
                <a:ea typeface="Calibri"/>
                <a:cs typeface="Calibri" panose="020F0502020204030204"/>
              </a:rPr>
              <a:t> can enable rapid software environment build/rebuild and sharing</a:t>
            </a:r>
            <a:endParaRPr lang="en-US" sz="2400">
              <a:ea typeface="Calibri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ea typeface="Calibri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a typeface="Calibri"/>
                <a:cs typeface="Calibri" panose="020F0502020204030204"/>
              </a:rPr>
              <a:t>FAIR = Findable, Accessible, Interoperable, and Reusable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You will forget how you did your analysis (it doesn't take long) - you will thank yourself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Always back up your code, your LaTeX files (</a:t>
            </a:r>
            <a:r>
              <a:rPr lang="en-US" sz="2000" dirty="0" err="1">
                <a:ea typeface="Calibri"/>
                <a:cs typeface="Calibri" panose="020F0502020204030204"/>
              </a:rPr>
              <a:t>OverLeaf</a:t>
            </a:r>
            <a:r>
              <a:rPr lang="en-US" sz="2000" dirty="0">
                <a:ea typeface="Calibri"/>
                <a:cs typeface="Calibri" panose="020F0502020204030204"/>
              </a:rPr>
              <a:t>), your figures, and even your data</a:t>
            </a:r>
            <a:endParaRPr lang="en-US"/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Add dates, version information, comments, and tag numbers too (all git features)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Software versions aren't always backwards compatible and operating systems go end-of-life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Virtual machines (Compiled Java, </a:t>
            </a:r>
            <a:r>
              <a:rPr lang="en-US" sz="2000" u="sng" dirty="0">
                <a:ea typeface="Calibri"/>
                <a:cs typeface="Calibri" panose="020F0502020204030204"/>
              </a:rPr>
              <a:t>Docker Images</a:t>
            </a:r>
            <a:r>
              <a:rPr lang="en-US" sz="2000" dirty="0">
                <a:ea typeface="Calibri"/>
                <a:cs typeface="Calibri" panose="020F0502020204030204"/>
              </a:rPr>
              <a:t>, VMWare) are very convenient time-capsule tools!</a:t>
            </a:r>
          </a:p>
        </p:txBody>
      </p:sp>
    </p:spTree>
    <p:extLst>
      <p:ext uri="{BB962C8B-B14F-4D97-AF65-F5344CB8AC3E}">
        <p14:creationId xmlns:p14="http://schemas.microsoft.com/office/powerpoint/2010/main" val="274888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Outline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ea typeface="Calibri"/>
                <a:cs typeface="Calibri" panose="020F0502020204030204"/>
              </a:rPr>
              <a:t>Slide 4</a:t>
            </a:r>
            <a:r>
              <a:rPr lang="en-US" sz="2400" dirty="0">
                <a:ea typeface="Calibri"/>
                <a:cs typeface="Calibri" panose="020F0502020204030204"/>
              </a:rPr>
              <a:t>: Logging in to </a:t>
            </a:r>
            <a:r>
              <a:rPr lang="en-US" sz="2400" dirty="0" err="1">
                <a:ea typeface="Calibri"/>
                <a:cs typeface="Calibri" panose="020F0502020204030204"/>
              </a:rPr>
              <a:t>JLab</a:t>
            </a:r>
            <a:r>
              <a:rPr lang="en-US" sz="2400" dirty="0">
                <a:ea typeface="Calibri"/>
                <a:cs typeface="Calibri" panose="020F0502020204030204"/>
              </a:rPr>
              <a:t> computing resources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Calibri"/>
                <a:ea typeface="Calibri"/>
                <a:cs typeface="Calibri"/>
              </a:rPr>
              <a:t>Slide 11</a:t>
            </a:r>
            <a:r>
              <a:rPr lang="en-US" sz="2400" dirty="0">
                <a:latin typeface="Calibri"/>
                <a:ea typeface="Calibri"/>
                <a:cs typeface="Calibri"/>
              </a:rPr>
              <a:t>: Navigating and manipulating files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Calibri"/>
                <a:ea typeface="Calibri"/>
                <a:cs typeface="Arial"/>
              </a:rPr>
              <a:t>Slide 16</a:t>
            </a:r>
            <a:r>
              <a:rPr lang="en-US" sz="2400" dirty="0">
                <a:latin typeface="Calibri"/>
                <a:ea typeface="Calibri"/>
                <a:cs typeface="Arial"/>
              </a:rPr>
              <a:t>: Intro to Git, </a:t>
            </a:r>
            <a:r>
              <a:rPr lang="en-US" sz="2400" dirty="0">
                <a:ea typeface="+mn-lt"/>
                <a:cs typeface="+mn-lt"/>
              </a:rPr>
              <a:t>Computing Software</a:t>
            </a:r>
            <a:endParaRPr lang="en-US" dirty="0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ea typeface="+mn-lt"/>
                <a:cs typeface="Arial"/>
              </a:rPr>
              <a:t>Git</a:t>
            </a:r>
            <a:r>
              <a:rPr lang="en-US" sz="2400" dirty="0">
                <a:ea typeface="Calibri"/>
                <a:cs typeface="Arial"/>
              </a:rPr>
              <a:t> shared code</a:t>
            </a:r>
            <a:endParaRPr lang="en-US" dirty="0">
              <a:ea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ea typeface="Calibri"/>
                <a:cs typeface="Arial"/>
              </a:rPr>
              <a:t>Shared group installations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CVMFS</a:t>
            </a:r>
            <a:endParaRPr lang="en-US" sz="2400" dirty="0">
              <a:ea typeface="Calibri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ea typeface="Calibri"/>
                <a:cs typeface="Arial"/>
              </a:rPr>
              <a:t>Conda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ea typeface="Calibri"/>
                <a:cs typeface="Arial"/>
              </a:rPr>
              <a:t>Docker</a:t>
            </a:r>
          </a:p>
          <a:p>
            <a:pPr marL="342900" indent="-342900">
              <a:buFont typeface="Arial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u="sng" dirty="0">
                <a:ea typeface="Calibri"/>
                <a:cs typeface="Calibri"/>
              </a:rPr>
              <a:t>Hands on exercises to familiarize yourself with all these things!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ea typeface="Calibri"/>
                <a:cs typeface="Calibri"/>
              </a:rPr>
              <a:t>Slide 33: </a:t>
            </a:r>
            <a:r>
              <a:rPr lang="en-US" sz="2400" dirty="0">
                <a:ea typeface="Calibri"/>
                <a:cs typeface="Calibri"/>
              </a:rPr>
              <a:t>Logging In</a:t>
            </a:r>
            <a:endParaRPr lang="en-US" sz="2400" u="sng" dirty="0">
              <a:ea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ea typeface="Calibri"/>
                <a:cs typeface="Calibri"/>
              </a:rPr>
              <a:t>Slide 52: </a:t>
            </a:r>
            <a:r>
              <a:rPr lang="en-US" sz="2400" dirty="0">
                <a:ea typeface="Calibri"/>
                <a:cs typeface="Calibri"/>
              </a:rPr>
              <a:t>Navigating and manipulating files</a:t>
            </a:r>
            <a:endParaRPr lang="en-US" sz="2400" u="sng" dirty="0">
              <a:ea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ea typeface="Calibri"/>
                <a:cs typeface="Calibri"/>
              </a:rPr>
              <a:t>Slide 71:</a:t>
            </a:r>
            <a:r>
              <a:rPr lang="en-US" sz="2400" dirty="0">
                <a:ea typeface="Calibri"/>
                <a:cs typeface="Calibri"/>
              </a:rPr>
              <a:t> Scripting, Software, and Git</a:t>
            </a:r>
            <a:endParaRPr lang="en-US" sz="2400" u="sng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AE5CF-4998-5C04-145F-5D3F21F46BB6}"/>
              </a:ext>
            </a:extLst>
          </p:cNvPr>
          <p:cNvSpPr txBox="1"/>
          <p:nvPr/>
        </p:nvSpPr>
        <p:spPr>
          <a:xfrm>
            <a:off x="7218218" y="1330037"/>
            <a:ext cx="448194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hlinkClick r:id="rId2"/>
              </a:rPr>
              <a:t>JLab Sci-Comp Knowledge Base - Getting Started</a:t>
            </a:r>
            <a:r>
              <a:rPr lang="en-US" sz="3200"/>
              <a:t> </a:t>
            </a:r>
            <a:endParaRPr lang="en-US" sz="32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1921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20" y="96020"/>
            <a:ext cx="12194812" cy="1027413"/>
          </a:xfrm>
        </p:spPr>
        <p:txBody>
          <a:bodyPr/>
          <a:lstStyle/>
          <a:p>
            <a:pPr algn="ctr"/>
            <a:r>
              <a:rPr lang="en-US" sz="4400">
                <a:latin typeface="Arial"/>
                <a:cs typeface="Arial"/>
              </a:rPr>
              <a:t>Hands On: Acquiring an Account</a:t>
            </a:r>
            <a:endParaRPr lang="en-US" sz="4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May 21, 2025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12C0BD-0D6A-B6DB-6570-3D5BA72F7327}"/>
              </a:ext>
            </a:extLst>
          </p:cNvPr>
          <p:cNvGrpSpPr/>
          <p:nvPr/>
        </p:nvGrpSpPr>
        <p:grpSpPr>
          <a:xfrm>
            <a:off x="628649" y="1716526"/>
            <a:ext cx="11058528" cy="3207243"/>
            <a:chOff x="628649" y="2249926"/>
            <a:chExt cx="11058528" cy="32072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9DFD648-5C7E-FC14-3200-835A0A354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3825" y="2422277"/>
              <a:ext cx="3209924" cy="220394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E5DE3F-7D93-1CD4-9F22-F550120922A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2249926"/>
              <a:ext cx="2552700" cy="25486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5E8F291-54C0-F202-8026-C1FB11256F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59" t="4020"/>
            <a:stretch/>
          </p:blipFill>
          <p:spPr>
            <a:xfrm>
              <a:off x="7962900" y="2352675"/>
              <a:ext cx="3724277" cy="23526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3F8EC0-A765-7581-CC20-61A811D3006C}"/>
                </a:ext>
              </a:extLst>
            </p:cNvPr>
            <p:cNvSpPr txBox="1"/>
            <p:nvPr/>
          </p:nvSpPr>
          <p:spPr>
            <a:xfrm>
              <a:off x="628649" y="49339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cs typeface="Calibri"/>
                </a:rPr>
                <a:t>Access High Performance Computing (HPC) Cluster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49C8DA-DF1E-2594-0A70-43A5EC3BFA04}"/>
                </a:ext>
              </a:extLst>
            </p:cNvPr>
            <p:cNvSpPr txBox="1"/>
            <p:nvPr/>
          </p:nvSpPr>
          <p:spPr>
            <a:xfrm>
              <a:off x="4267199" y="49339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cs typeface="Calibri"/>
                </a:rPr>
                <a:t>Set up scientific computing software on Linux systems</a:t>
              </a:r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F1216B-BDAC-E422-95E7-4581C68F5020}"/>
                </a:ext>
              </a:extLst>
            </p:cNvPr>
            <p:cNvSpPr txBox="1"/>
            <p:nvPr/>
          </p:nvSpPr>
          <p:spPr>
            <a:xfrm>
              <a:off x="8553449" y="49339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cs typeface="Calibri"/>
                </a:rPr>
                <a:t>Run physics experiments, simulations, and data analysis</a:t>
              </a:r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7E53F789-B9EE-A0EE-38C0-D8B70CDA3790}"/>
                </a:ext>
              </a:extLst>
            </p:cNvPr>
            <p:cNvSpPr/>
            <p:nvPr/>
          </p:nvSpPr>
          <p:spPr>
            <a:xfrm>
              <a:off x="3276599" y="5086350"/>
              <a:ext cx="885825" cy="17145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1A0A2101-B3BF-73D6-A184-933562D493FB}"/>
                </a:ext>
              </a:extLst>
            </p:cNvPr>
            <p:cNvSpPr/>
            <p:nvPr/>
          </p:nvSpPr>
          <p:spPr>
            <a:xfrm>
              <a:off x="7143749" y="5086350"/>
              <a:ext cx="885825" cy="17145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1164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Acquiring an Account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33675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>
                <a:ea typeface="+mn-lt"/>
                <a:cs typeface="+mn-lt"/>
              </a:rPr>
              <a:t>When starting at </a:t>
            </a:r>
            <a:r>
              <a:rPr lang="en-US" sz="2400" err="1">
                <a:ea typeface="+mn-lt"/>
                <a:cs typeface="+mn-lt"/>
              </a:rPr>
              <a:t>JLab</a:t>
            </a:r>
            <a:r>
              <a:rPr lang="en-US" sz="2400">
                <a:ea typeface="+mn-lt"/>
                <a:cs typeface="+mn-lt"/>
              </a:rPr>
              <a:t> several administrative steps must be taken to gain access to critical lab resources</a:t>
            </a:r>
          </a:p>
          <a:p>
            <a:pPr>
              <a:spcAft>
                <a:spcPts val="500"/>
              </a:spcAft>
            </a:pPr>
            <a:endParaRPr lang="en-US" sz="2400">
              <a:ea typeface="+mn-lt"/>
              <a:cs typeface="+mn-lt"/>
            </a:endParaRPr>
          </a:p>
          <a:p>
            <a:pPr marL="285750" indent="-285750">
              <a:spcAft>
                <a:spcPts val="500"/>
              </a:spcAft>
              <a:buFont typeface="Wingdings"/>
              <a:buChar char="Ø"/>
            </a:pPr>
            <a:r>
              <a:rPr lang="en-US" sz="2400">
                <a:ea typeface="+mn-lt"/>
                <a:cs typeface="+mn-lt"/>
              </a:rPr>
              <a:t>Get a site access name badge </a:t>
            </a:r>
            <a:endParaRPr lang="en-US" sz="2400">
              <a:cs typeface="Calibri" panose="020F0502020204030204"/>
            </a:endParaRPr>
          </a:p>
          <a:p>
            <a:pPr marL="285750" indent="-285750">
              <a:spcAft>
                <a:spcPts val="500"/>
              </a:spcAft>
              <a:buFont typeface="Wingdings"/>
              <a:buChar char="Ø"/>
            </a:pPr>
            <a:r>
              <a:rPr lang="en-US" sz="2400">
                <a:ea typeface="+mn-lt"/>
                <a:cs typeface="+mn-lt"/>
              </a:rPr>
              <a:t>Get and verify your </a:t>
            </a:r>
            <a:r>
              <a:rPr lang="en-US" sz="2400" err="1">
                <a:ea typeface="+mn-lt"/>
                <a:cs typeface="+mn-lt"/>
              </a:rPr>
              <a:t>JLab</a:t>
            </a:r>
            <a:r>
              <a:rPr lang="en-US" sz="2400">
                <a:ea typeface="+mn-lt"/>
                <a:cs typeface="+mn-lt"/>
              </a:rPr>
              <a:t> computer account</a:t>
            </a:r>
            <a:endParaRPr lang="en-US" sz="2400">
              <a:cs typeface="Calibri" panose="020F0502020204030204"/>
            </a:endParaRPr>
          </a:p>
          <a:p>
            <a:pPr marL="285750" indent="-285750">
              <a:spcAft>
                <a:spcPts val="500"/>
              </a:spcAft>
              <a:buFont typeface="Wingdings"/>
              <a:buChar char="Ø"/>
            </a:pPr>
            <a:r>
              <a:rPr lang="en-US" sz="2400">
                <a:ea typeface="+mn-lt"/>
                <a:cs typeface="+mn-lt"/>
              </a:rPr>
              <a:t>Request access to Microsoft Office (</a:t>
            </a:r>
            <a:r>
              <a:rPr lang="en-US" sz="2400" err="1">
                <a:ea typeface="+mn-lt"/>
                <a:cs typeface="+mn-lt"/>
              </a:rPr>
              <a:t>JLab</a:t>
            </a:r>
            <a:r>
              <a:rPr lang="en-US" sz="2400">
                <a:ea typeface="+mn-lt"/>
                <a:cs typeface="+mn-lt"/>
              </a:rPr>
              <a:t> staff and interns only), </a:t>
            </a:r>
            <a:r>
              <a:rPr lang="en-US" sz="2400" err="1">
                <a:ea typeface="+mn-lt"/>
                <a:cs typeface="+mn-lt"/>
              </a:rPr>
              <a:t>JLab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ifarm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ifarm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slurm</a:t>
            </a:r>
            <a:r>
              <a:rPr lang="en-US" sz="2400">
                <a:ea typeface="+mn-lt"/>
                <a:cs typeface="+mn-lt"/>
              </a:rPr>
              <a:t>, VDI, and group file access</a:t>
            </a:r>
          </a:p>
          <a:p>
            <a:pPr marL="285750" indent="-285750">
              <a:spcAft>
                <a:spcPts val="500"/>
              </a:spcAft>
              <a:buFont typeface="Wingdings"/>
              <a:buChar char="Ø"/>
            </a:pPr>
            <a:r>
              <a:rPr lang="en-US" sz="2400">
                <a:cs typeface="Calibri" panose="020F0502020204030204"/>
              </a:rPr>
              <a:t>Necessary training (cybersecurity, oxygen deprivation, radiation training, etc.)</a:t>
            </a:r>
          </a:p>
        </p:txBody>
      </p:sp>
    </p:spTree>
    <p:extLst>
      <p:ext uri="{BB962C8B-B14F-4D97-AF65-F5344CB8AC3E}">
        <p14:creationId xmlns:p14="http://schemas.microsoft.com/office/powerpoint/2010/main" val="909532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Acquiring an Account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Get a badge: </a:t>
            </a:r>
            <a:endParaRPr lang="en-US" b="1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Register  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900">
                <a:ea typeface="+mn-lt"/>
                <a:cs typeface="+mn-lt"/>
              </a:rPr>
              <a:t>–</a:t>
            </a:r>
            <a:r>
              <a:rPr lang="en-US">
                <a:ea typeface="+mn-lt"/>
                <a:cs typeface="+mn-lt"/>
              </a:rPr>
              <a:t> several weeks before visiting, pick a user account you want to have as your permanent email and login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Checklist </a:t>
            </a:r>
            <a:r>
              <a:rPr lang="en-US" sz="700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– fill out necessary information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Training   </a:t>
            </a:r>
            <a:r>
              <a:rPr lang="en-US" sz="1900">
                <a:ea typeface="+mn-lt"/>
                <a:cs typeface="+mn-lt"/>
              </a:rPr>
              <a:t>– finish basic safety and computer training, advanced training can be done after joining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Badging   – visit the badging office on your first day to get access to </a:t>
            </a:r>
            <a:r>
              <a:rPr lang="en-US" err="1">
                <a:ea typeface="+mn-lt"/>
                <a:cs typeface="+mn-lt"/>
              </a:rPr>
              <a:t>JLab</a:t>
            </a:r>
            <a:r>
              <a:rPr lang="en-US">
                <a:ea typeface="+mn-lt"/>
                <a:cs typeface="+mn-lt"/>
              </a:rPr>
              <a:t> buildings</a:t>
            </a: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For student interns: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Mentor needs to finish MGT 202 training </a:t>
            </a: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If outside of formal internship programs (specifically Undergraduate Physics </a:t>
            </a:r>
            <a:r>
              <a:rPr lang="en-US" err="1">
                <a:ea typeface="+mn-lt"/>
                <a:cs typeface="+mn-lt"/>
              </a:rPr>
              <a:t>Researchship</a:t>
            </a:r>
            <a:r>
              <a:rPr lang="en-US">
                <a:ea typeface="+mn-lt"/>
                <a:cs typeface="+mn-lt"/>
              </a:rPr>
              <a:t> – UPR students): 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Mentor needs to formally request site access, a badge, and a computer account for the student </a:t>
            </a:r>
            <a:endParaRPr lang="en-US">
              <a:cs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DAFCE0-373F-C789-9FBA-EB1E8AB1D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0" y="2628422"/>
            <a:ext cx="10948635" cy="24441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7133DC-0DDB-036B-3E23-95EDC76C0C50}"/>
              </a:ext>
            </a:extLst>
          </p:cNvPr>
          <p:cNvSpPr txBox="1"/>
          <p:nvPr/>
        </p:nvSpPr>
        <p:spPr>
          <a:xfrm>
            <a:off x="8888186" y="4914900"/>
            <a:ext cx="330562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hlinkClick r:id="rId3"/>
              </a:rPr>
              <a:t>https://www.jlab.org/facilities/badgingoffice</a:t>
            </a:r>
            <a:r>
              <a:rPr lang="en-US" sz="1200"/>
              <a:t> </a:t>
            </a:r>
            <a:endParaRPr lang="en-US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272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Acquiring an Account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23414" y="1057274"/>
            <a:ext cx="3547179" cy="587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Visit computer center helpdesk on 2nd floor of CEBAF Center F wing to receive your computer account 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Ask for Office 365 access if you are a </a:t>
            </a:r>
            <a:r>
              <a:rPr lang="en-US" sz="1600" err="1">
                <a:ea typeface="+mn-lt"/>
                <a:cs typeface="+mn-lt"/>
              </a:rPr>
              <a:t>JLab</a:t>
            </a:r>
            <a:r>
              <a:rPr lang="en-US" sz="1600">
                <a:ea typeface="+mn-lt"/>
                <a:cs typeface="+mn-lt"/>
              </a:rPr>
              <a:t> intern or staff (not available for all users)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Ask for invitation to MobilePASS SAS MFA for general `login.jlab.org` access </a:t>
            </a:r>
            <a:endParaRPr lang="en-US" sz="1600">
              <a:cs typeface="Calibri" panose="020F0502020204030204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1600">
                <a:ea typeface="+mn-lt"/>
                <a:cs typeface="+mn-lt"/>
              </a:rPr>
              <a:t>Ask to be added to relevant computer account user group 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>
                <a:ea typeface="+mn-lt"/>
                <a:cs typeface="+mn-lt"/>
              </a:rPr>
              <a:t>Ask for VDI RHEL CUE access (Linux web-based virtual machine access)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>
                <a:ea typeface="+mn-lt"/>
                <a:cs typeface="+mn-lt"/>
              </a:rPr>
              <a:t>Reject using "</a:t>
            </a:r>
            <a:r>
              <a:rPr lang="en-US" sz="1600" err="1">
                <a:ea typeface="+mn-lt"/>
                <a:cs typeface="+mn-lt"/>
              </a:rPr>
              <a:t>SmartCard</a:t>
            </a:r>
            <a:r>
              <a:rPr lang="en-US" sz="1600">
                <a:ea typeface="+mn-lt"/>
                <a:cs typeface="+mn-lt"/>
              </a:rPr>
              <a:t>" USB access if possible (it is required to access personal </a:t>
            </a:r>
            <a:r>
              <a:rPr lang="en-US" sz="1600" err="1">
                <a:ea typeface="+mn-lt"/>
                <a:cs typeface="+mn-lt"/>
              </a:rPr>
              <a:t>JLab</a:t>
            </a:r>
            <a:r>
              <a:rPr lang="en-US" sz="1600">
                <a:ea typeface="+mn-lt"/>
                <a:cs typeface="+mn-lt"/>
              </a:rPr>
              <a:t>-managed Windows OS computers)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>
                <a:ea typeface="+mn-lt"/>
                <a:cs typeface="+mn-lt"/>
              </a:rPr>
              <a:t>Ask for </a:t>
            </a:r>
            <a:r>
              <a:rPr lang="en-US" sz="1600" err="1">
                <a:ea typeface="+mn-lt"/>
                <a:cs typeface="+mn-lt"/>
              </a:rPr>
              <a:t>Jupyterhub</a:t>
            </a:r>
            <a:r>
              <a:rPr lang="en-US" sz="1600">
                <a:ea typeface="+mn-lt"/>
                <a:cs typeface="+mn-lt"/>
              </a:rPr>
              <a:t> Google Authenticator OTP MFA access if you want it</a:t>
            </a:r>
            <a:endParaRPr lang="en-US" sz="1600"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4E5F92-85A4-C63D-E5DF-D806FA87A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326" y="848262"/>
            <a:ext cx="7600289" cy="5017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9C3D31-6FF0-07CE-049B-D9674D4CD921}"/>
              </a:ext>
            </a:extLst>
          </p:cNvPr>
          <p:cNvSpPr txBox="1"/>
          <p:nvPr/>
        </p:nvSpPr>
        <p:spPr>
          <a:xfrm>
            <a:off x="6464060" y="5989608"/>
            <a:ext cx="40084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hlinkClick r:id="rId3"/>
              </a:rPr>
              <a:t>https://scicomp.jlab.org/scicomp/home</a:t>
            </a:r>
            <a:r>
              <a:rPr lang="en-US"/>
              <a:t> 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554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Acquiring an Account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dirty="0" smtClean="0"/>
              <a:pPr/>
              <a:t>24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23414" y="971010"/>
            <a:ext cx="58764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Verify account access  </a:t>
            </a:r>
            <a:endParaRPr lang="en-US"/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Go to </a:t>
            </a:r>
            <a:r>
              <a:rPr lang="en-US">
                <a:ea typeface="+mn-lt"/>
                <a:cs typeface="+mn-lt"/>
                <a:hlinkClick r:id="rId2"/>
              </a:rPr>
              <a:t>www.jlab.org</a:t>
            </a:r>
            <a:r>
              <a:rPr lang="en-US">
                <a:ea typeface="+mn-lt"/>
                <a:cs typeface="+mn-lt"/>
              </a:rPr>
              <a:t>, log in to your user account, visit the insight page, and check your skills list</a:t>
            </a:r>
            <a:endParaRPr lang="en-US"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AE734-306F-E496-6525-4D68F988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169" y="891728"/>
            <a:ext cx="5664680" cy="2069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6E7344-DB3B-89C8-DC76-7F81508F5BE8}"/>
              </a:ext>
            </a:extLst>
          </p:cNvPr>
          <p:cNvSpPr txBox="1"/>
          <p:nvPr/>
        </p:nvSpPr>
        <p:spPr>
          <a:xfrm>
            <a:off x="5845834" y="3042249"/>
            <a:ext cx="679761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hlinkClick r:id="rId4"/>
              </a:rPr>
              <a:t>https://jidp.jlab.org/idp/profile/SAML2/Redirect/SSO?execution=e1s2</a:t>
            </a:r>
            <a:r>
              <a:rPr lang="en-US" sz="1600"/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4D50EC-B600-CC44-2FF1-4E8DB4E26FA5}"/>
              </a:ext>
            </a:extLst>
          </p:cNvPr>
          <p:cNvSpPr txBox="1"/>
          <p:nvPr/>
        </p:nvSpPr>
        <p:spPr>
          <a:xfrm>
            <a:off x="756249" y="6018363"/>
            <a:ext cx="461225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hlinkClick r:id="rId5"/>
              </a:rPr>
              <a:t>https://misportal.jlab.org/training/people/srl</a:t>
            </a:r>
            <a:r>
              <a:rPr lang="en-US" sz="1600"/>
              <a:t> </a:t>
            </a:r>
            <a:endParaRPr lang="en-US" sz="1600"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B9DAED-12FB-8BC1-AF7C-915BCEFB7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037" y="2816134"/>
            <a:ext cx="5664680" cy="3051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A2F5EF-CAAB-8AE1-A052-3FC51A5D4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0415" y="3742532"/>
            <a:ext cx="5707812" cy="2291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67A018-9DF0-5BAB-E07D-0EF61A6DE2DC}"/>
              </a:ext>
            </a:extLst>
          </p:cNvPr>
          <p:cNvSpPr txBox="1"/>
          <p:nvPr/>
        </p:nvSpPr>
        <p:spPr>
          <a:xfrm>
            <a:off x="6550324" y="6119003"/>
            <a:ext cx="541738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hlinkClick r:id="rId8"/>
              </a:rPr>
              <a:t>https://misportal.jlab.org/portal/insight/frontPage</a:t>
            </a:r>
            <a:r>
              <a:rPr lang="en-US" sz="1600"/>
              <a:t> </a:t>
            </a: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6390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23414" y="971010"/>
            <a:ext cx="587648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Verify account access  </a:t>
            </a:r>
            <a:endParaRPr lang="en-US"/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Go to </a:t>
            </a:r>
            <a:r>
              <a:rPr lang="en-US">
                <a:ea typeface="+mn-lt"/>
                <a:cs typeface="+mn-lt"/>
                <a:hlinkClick r:id="rId2"/>
              </a:rPr>
              <a:t>www.jlab.org</a:t>
            </a:r>
            <a:r>
              <a:rPr lang="en-US">
                <a:ea typeface="+mn-lt"/>
                <a:cs typeface="+mn-lt"/>
              </a:rPr>
              <a:t>, log in to your user account, visit the insight page, and check your skills list </a:t>
            </a:r>
            <a:endParaRPr lang="en-US"/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Change your temporary password, using the website’s password management system or command line `passwd` command</a:t>
            </a:r>
            <a:endParaRPr lang="en-US"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75EC6-31F4-3C87-EBE1-F7B667CA6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496" y="1235913"/>
            <a:ext cx="4193875" cy="2991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70605C-CB51-6B0D-D46B-68939A71E58A}"/>
              </a:ext>
            </a:extLst>
          </p:cNvPr>
          <p:cNvSpPr txBox="1"/>
          <p:nvPr/>
        </p:nvSpPr>
        <p:spPr>
          <a:xfrm>
            <a:off x="7585494" y="4379343"/>
            <a:ext cx="33039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hlinkClick r:id="rId4"/>
              </a:rPr>
              <a:t>https://jman.jlab.org/jpasswd</a:t>
            </a:r>
            <a:r>
              <a:rPr lang="en-US"/>
              <a:t> 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E07853-6817-48D0-2830-8A2CE2BC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Acquiring an Account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40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23414" y="971010"/>
            <a:ext cx="5876487" cy="39549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Verify account access  </a:t>
            </a:r>
            <a:endParaRPr lang="en-US"/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Go to </a:t>
            </a:r>
            <a:r>
              <a:rPr lang="en-US">
                <a:ea typeface="+mn-lt"/>
                <a:cs typeface="+mn-lt"/>
                <a:hlinkClick r:id="rId2"/>
              </a:rPr>
              <a:t>www.jlab.org</a:t>
            </a:r>
            <a:r>
              <a:rPr lang="en-US">
                <a:ea typeface="+mn-lt"/>
                <a:cs typeface="+mn-lt"/>
              </a:rPr>
              <a:t>, log in to your user account, visit the insight page, and check your skills list </a:t>
            </a:r>
            <a:endParaRPr lang="en-US"/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Change your temporary password, using the website’s password management system or command line `passwd` command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If you need help:</a:t>
            </a:r>
          </a:p>
          <a:p>
            <a:pPr marL="1200150" lvl="2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For any of these steps, if you have any trouble</a:t>
            </a:r>
          </a:p>
          <a:p>
            <a:pPr marL="1200150" lvl="2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Visiting the help desk in person or calling over the phone (757) 269-7155 works best</a:t>
            </a:r>
          </a:p>
          <a:p>
            <a:pPr marL="1200150" lvl="2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Emailing </a:t>
            </a:r>
            <a:r>
              <a:rPr lang="en-US">
                <a:ea typeface="+mn-lt"/>
                <a:cs typeface="+mn-lt"/>
                <a:hlinkClick r:id="rId3"/>
              </a:rPr>
              <a:t>helpdesk@jlab.org</a:t>
            </a:r>
            <a:r>
              <a:rPr lang="en-US">
                <a:ea typeface="+mn-lt"/>
                <a:cs typeface="+mn-lt"/>
              </a:rPr>
              <a:t> automatically files a support ticket</a:t>
            </a:r>
          </a:p>
          <a:p>
            <a:pPr marL="1200150" lvl="2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Or you can file a helpdesk ticket manually at </a:t>
            </a:r>
            <a:r>
              <a:rPr lang="en-US" sz="1700">
                <a:ea typeface="+mn-lt"/>
                <a:cs typeface="+mn-lt"/>
                <a:hlinkClick r:id="rId4"/>
              </a:rPr>
              <a:t>https://jlab.servicenowservices.com/navpage.do</a:t>
            </a:r>
            <a:endParaRPr lang="en-US"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334B24-E10D-5A52-BC92-DE717B147B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30" t="350" r="44853" b="474"/>
          <a:stretch/>
        </p:blipFill>
        <p:spPr>
          <a:xfrm>
            <a:off x="6565489" y="871526"/>
            <a:ext cx="5468367" cy="5025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4FBE9B-E90F-6016-2F92-43D00E1DE718}"/>
              </a:ext>
            </a:extLst>
          </p:cNvPr>
          <p:cNvSpPr txBox="1"/>
          <p:nvPr/>
        </p:nvSpPr>
        <p:spPr>
          <a:xfrm>
            <a:off x="6909759" y="5989608"/>
            <a:ext cx="52161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941100"/>
                </a:solidFill>
                <a:highlight>
                  <a:srgbClr val="EDEBE9"/>
                </a:highlight>
                <a:ea typeface="+mn-lt"/>
                <a:cs typeface="+mn-lt"/>
                <a:hlinkClick r:id="rId4"/>
              </a:rPr>
              <a:t>https://jlab.servicenowservices.com/navpage.do</a:t>
            </a:r>
            <a:r>
              <a:rPr lang="en-US">
                <a:solidFill>
                  <a:srgbClr val="941100"/>
                </a:solidFill>
                <a:highlight>
                  <a:srgbClr val="EDEBE9"/>
                </a:highlight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AB52F89-CB0B-37BD-ACC6-2664DADDE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Acquiring an Account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60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23414" y="971010"/>
            <a:ext cx="587648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Verify account access 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Go to </a:t>
            </a:r>
            <a:r>
              <a:rPr lang="en-US">
                <a:ea typeface="+mn-lt"/>
                <a:cs typeface="+mn-lt"/>
                <a:hlinkClick r:id="rId2"/>
              </a:rPr>
              <a:t>www.jlab.org</a:t>
            </a:r>
            <a:r>
              <a:rPr lang="en-US">
                <a:ea typeface="+mn-lt"/>
                <a:cs typeface="+mn-lt"/>
              </a:rPr>
              <a:t>, log in to your user account, visit the insight page, and check your skills list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Change your temporary password, using the website’s password management system or command line `passwd` command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If you need help: </a:t>
            </a:r>
            <a:r>
              <a:rPr lang="en-US">
                <a:ea typeface="+mn-lt"/>
                <a:cs typeface="+mn-lt"/>
                <a:hlinkClick r:id="rId3"/>
              </a:rPr>
              <a:t>helpdesk@jlab.org</a:t>
            </a:r>
            <a:r>
              <a:rPr lang="en-US">
                <a:ea typeface="+mn-lt"/>
                <a:cs typeface="+mn-lt"/>
              </a:rPr>
              <a:t> tickets </a:t>
            </a:r>
            <a:endParaRPr lang="en-US">
              <a:ea typeface="Calibri" panose="020F0502020204030204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Verify Office 365 access – log in to </a:t>
            </a:r>
            <a:r>
              <a:rPr lang="en-US">
                <a:ea typeface="+mn-lt"/>
                <a:cs typeface="+mn-lt"/>
                <a:hlinkClick r:id="rId4"/>
              </a:rPr>
              <a:t>www.office.com</a:t>
            </a:r>
            <a:r>
              <a:rPr lang="en-US">
                <a:ea typeface="+mn-lt"/>
                <a:cs typeface="+mn-lt"/>
              </a:rPr>
              <a:t> with </a:t>
            </a:r>
            <a:r>
              <a:rPr lang="en-US" err="1">
                <a:ea typeface="+mn-lt"/>
                <a:cs typeface="+mn-lt"/>
              </a:rPr>
              <a:t>JLab</a:t>
            </a:r>
            <a:r>
              <a:rPr lang="en-US">
                <a:ea typeface="+mn-lt"/>
                <a:cs typeface="+mn-lt"/>
              </a:rPr>
              <a:t> credentials, set up Microsoft MFA (if you are staff or an intern)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Access MS Office + Teams applications (if you are staff or an intern) 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1404C-31E6-DA57-B082-9E6AA738F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132" y="952941"/>
            <a:ext cx="5540206" cy="4652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702B36-7E6E-6933-DA0F-076E5461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Acquiring an Account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67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23414" y="971010"/>
            <a:ext cx="5876487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Verify account access 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Go to </a:t>
            </a:r>
            <a:r>
              <a:rPr lang="en-US">
                <a:ea typeface="+mn-lt"/>
                <a:cs typeface="+mn-lt"/>
                <a:hlinkClick r:id="rId2"/>
              </a:rPr>
              <a:t>www.jlab.org</a:t>
            </a:r>
            <a:r>
              <a:rPr lang="en-US">
                <a:ea typeface="+mn-lt"/>
                <a:cs typeface="+mn-lt"/>
              </a:rPr>
              <a:t>, log in to your user account, visit the insight page, and check your skills list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Change your temporary password, using the website’s password management system or command line `passwd` command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If you need help: </a:t>
            </a:r>
            <a:r>
              <a:rPr lang="en-US">
                <a:ea typeface="+mn-lt"/>
                <a:cs typeface="+mn-lt"/>
                <a:hlinkClick r:id="rId3"/>
              </a:rPr>
              <a:t>helpdesk@jlab.org</a:t>
            </a:r>
            <a:r>
              <a:rPr lang="en-US">
                <a:ea typeface="+mn-lt"/>
                <a:cs typeface="+mn-lt"/>
              </a:rPr>
              <a:t> tickets </a:t>
            </a:r>
            <a:endParaRPr lang="en-US">
              <a:ea typeface="Calibri" panose="020F0502020204030204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Verify Office 365 access – log in to </a:t>
            </a:r>
            <a:r>
              <a:rPr lang="en-US">
                <a:ea typeface="+mn-lt"/>
                <a:cs typeface="+mn-lt"/>
                <a:hlinkClick r:id="rId4"/>
              </a:rPr>
              <a:t>www.office.com</a:t>
            </a:r>
            <a:r>
              <a:rPr lang="en-US">
                <a:ea typeface="+mn-lt"/>
                <a:cs typeface="+mn-lt"/>
              </a:rPr>
              <a:t> with </a:t>
            </a:r>
            <a:r>
              <a:rPr lang="en-US" err="1">
                <a:ea typeface="+mn-lt"/>
                <a:cs typeface="+mn-lt"/>
              </a:rPr>
              <a:t>JLab</a:t>
            </a:r>
            <a:r>
              <a:rPr lang="en-US">
                <a:ea typeface="+mn-lt"/>
                <a:cs typeface="+mn-lt"/>
              </a:rPr>
              <a:t> credentials, set up Microsoft MFA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Access MS Office + Teams applications 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Set up and verify login.jlab.org access with the SAS MobilePass multifactor app invitation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1089F9-EFF9-DEC4-8058-6B131F325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4034" y="969034"/>
            <a:ext cx="2965178" cy="5264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117D1A-CCCA-EC7E-72DE-24AA0087067B}"/>
              </a:ext>
            </a:extLst>
          </p:cNvPr>
          <p:cNvSpPr txBox="1"/>
          <p:nvPr/>
        </p:nvSpPr>
        <p:spPr>
          <a:xfrm>
            <a:off x="9440174" y="2409645"/>
            <a:ext cx="27432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 panose="020F0502020204030204"/>
              </a:rPr>
              <a:t>MobilePass Phone App</a:t>
            </a:r>
          </a:p>
          <a:p>
            <a:pPr algn="ctr"/>
            <a:endParaRPr lang="en-US">
              <a:cs typeface="Calibri" panose="020F0502020204030204"/>
            </a:endParaRPr>
          </a:p>
          <a:p>
            <a:pPr algn="ctr"/>
            <a:r>
              <a:rPr lang="en-US">
                <a:cs typeface="Calibri" panose="020F0502020204030204"/>
              </a:rPr>
              <a:t>Or – USB Code Generator</a:t>
            </a:r>
          </a:p>
          <a:p>
            <a:pPr algn="ctr"/>
            <a:r>
              <a:rPr lang="en-US">
                <a:cs typeface="Calibri" panose="020F0502020204030204"/>
              </a:rPr>
              <a:t>(not a smart card, just a convenient dongle that you can press to get a code)</a:t>
            </a:r>
          </a:p>
          <a:p>
            <a:endParaRPr lang="en-US"/>
          </a:p>
          <a:p>
            <a:pPr algn="ctr"/>
            <a:r>
              <a:rPr lang="en-US"/>
              <a:t>Uses SafeNet Authentication Service (SAS)</a:t>
            </a:r>
            <a:endParaRPr lang="en-US"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A1944E-BC78-9FA9-893B-0C8606028A78}"/>
              </a:ext>
            </a:extLst>
          </p:cNvPr>
          <p:cNvSpPr txBox="1"/>
          <p:nvPr/>
        </p:nvSpPr>
        <p:spPr>
          <a:xfrm>
            <a:off x="1197077" y="5216013"/>
            <a:ext cx="475266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To test login.jlab.org access:</a:t>
            </a:r>
          </a:p>
          <a:p>
            <a:pPr marL="285750" indent="-285750">
              <a:buFont typeface="Courier New"/>
              <a:buChar char="o"/>
            </a:pPr>
            <a:r>
              <a:rPr lang="en-US" sz="1400">
                <a:solidFill>
                  <a:srgbClr val="FF0000"/>
                </a:solidFill>
                <a:cs typeface="Calibri"/>
              </a:rPr>
              <a:t>Ask the helpdesk staff to help you test your login.jlab.org by terminal on their work-station at the helpdesk</a:t>
            </a:r>
          </a:p>
          <a:p>
            <a:pPr marL="285750" indent="-285750">
              <a:buFont typeface="Courier New"/>
              <a:buChar char="o"/>
            </a:pPr>
            <a:r>
              <a:rPr lang="en-US" sz="1400">
                <a:cs typeface="Calibri"/>
              </a:rPr>
              <a:t>Otherwise follow instructions in subsequent set of slides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2FB0794-D996-BBCF-1F74-4758C46C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Acquiring an Account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80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23414" y="971010"/>
            <a:ext cx="5876487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Verify account access  </a:t>
            </a:r>
            <a:endParaRPr lang="en-US"/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Go to </a:t>
            </a:r>
            <a:r>
              <a:rPr lang="en-US">
                <a:ea typeface="+mn-lt"/>
                <a:cs typeface="+mn-lt"/>
                <a:hlinkClick r:id="rId2"/>
              </a:rPr>
              <a:t>www.jlab.org</a:t>
            </a:r>
            <a:r>
              <a:rPr lang="en-US">
                <a:ea typeface="+mn-lt"/>
                <a:cs typeface="+mn-lt"/>
              </a:rPr>
              <a:t>, log in to your user account, visit the insight page, and check your skills list </a:t>
            </a:r>
            <a:endParaRPr lang="en-US"/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Change your temporary password, using the website’s password management system or command line `passwd` command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If you need help: </a:t>
            </a:r>
            <a:r>
              <a:rPr lang="en-US">
                <a:ea typeface="+mn-lt"/>
                <a:cs typeface="+mn-lt"/>
                <a:hlinkClick r:id="rId3"/>
              </a:rPr>
              <a:t>helpdesk@jlab.org</a:t>
            </a:r>
            <a:r>
              <a:rPr lang="en-US">
                <a:ea typeface="+mn-lt"/>
                <a:cs typeface="+mn-lt"/>
              </a:rPr>
              <a:t> tickets </a:t>
            </a:r>
            <a:endParaRPr lang="en-US"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Verify Office 365 access – log in to </a:t>
            </a:r>
            <a:r>
              <a:rPr lang="en-US">
                <a:ea typeface="+mn-lt"/>
                <a:cs typeface="+mn-lt"/>
                <a:hlinkClick r:id="rId4"/>
              </a:rPr>
              <a:t>www.office.com</a:t>
            </a:r>
            <a:r>
              <a:rPr lang="en-US">
                <a:ea typeface="+mn-lt"/>
                <a:cs typeface="+mn-lt"/>
              </a:rPr>
              <a:t> with </a:t>
            </a:r>
            <a:r>
              <a:rPr lang="en-US" err="1">
                <a:ea typeface="+mn-lt"/>
                <a:cs typeface="+mn-lt"/>
              </a:rPr>
              <a:t>JLab</a:t>
            </a:r>
            <a:r>
              <a:rPr lang="en-US">
                <a:ea typeface="+mn-lt"/>
                <a:cs typeface="+mn-lt"/>
              </a:rPr>
              <a:t> credentials, set up Microsoft MFA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Access MS Office + Teams applications 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Set up and verify login.jlab.org access with the SAS MobilePass multifactor app invitation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Set up and verify interactive farm (</a:t>
            </a:r>
            <a:r>
              <a:rPr lang="en-US" err="1">
                <a:cs typeface="Calibri" panose="020F0502020204030204"/>
              </a:rPr>
              <a:t>ifarm</a:t>
            </a:r>
            <a:r>
              <a:rPr lang="en-US">
                <a:cs typeface="Calibri" panose="020F0502020204030204"/>
              </a:rPr>
              <a:t>) </a:t>
            </a:r>
            <a:r>
              <a:rPr lang="en-US" err="1">
                <a:cs typeface="Calibri" panose="020F0502020204030204"/>
              </a:rPr>
              <a:t>slurm</a:t>
            </a:r>
            <a:r>
              <a:rPr lang="en-US">
                <a:cs typeface="Calibri" panose="020F0502020204030204"/>
              </a:rPr>
              <a:t> and batch access (optional, can wait until later)</a:t>
            </a:r>
            <a:endParaRPr lang="en-US">
              <a:ea typeface="Calibri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64A912-0977-351D-CCFD-A31472F45F0B}"/>
              </a:ext>
            </a:extLst>
          </p:cNvPr>
          <p:cNvSpPr txBox="1"/>
          <p:nvPr/>
        </p:nvSpPr>
        <p:spPr>
          <a:xfrm>
            <a:off x="1172496" y="5609303"/>
            <a:ext cx="475881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To test ifarm.jlab.org access:</a:t>
            </a:r>
          </a:p>
          <a:p>
            <a:pPr marL="285750" indent="-285750">
              <a:buFont typeface="Courier New"/>
              <a:buChar char="o"/>
            </a:pPr>
            <a:r>
              <a:rPr lang="en-US" sz="1400">
                <a:solidFill>
                  <a:srgbClr val="FF0000"/>
                </a:solidFill>
                <a:cs typeface="Calibri"/>
              </a:rPr>
              <a:t>Ask the helpdesk staff to help you test your ifarm.jlab.org access by terminal on their work-station at the helpdesk</a:t>
            </a:r>
            <a:endParaRPr lang="en-US" sz="1400">
              <a:solidFill>
                <a:srgbClr val="FF0000"/>
              </a:solidFill>
              <a:ea typeface="Calibri"/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US" sz="1400">
                <a:cs typeface="Calibri"/>
              </a:rPr>
              <a:t>Otherwise follow instructions in subsequent set of slides</a:t>
            </a:r>
            <a:endParaRPr lang="en-US" sz="1400">
              <a:ea typeface="Calibri"/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BA8BE4-E46E-53DE-20BD-0BCBC2A5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Acquiring an Account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2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Acquiring an Account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38423" y="6535916"/>
            <a:ext cx="356737" cy="31860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569204" cy="51090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Before you can get an account: </a:t>
            </a:r>
            <a:endParaRPr lang="en-US" b="1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Register  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900">
                <a:ea typeface="+mn-lt"/>
                <a:cs typeface="+mn-lt"/>
              </a:rPr>
              <a:t>–</a:t>
            </a:r>
            <a:r>
              <a:rPr lang="en-US">
                <a:ea typeface="+mn-lt"/>
                <a:cs typeface="+mn-lt"/>
              </a:rPr>
              <a:t> several weeks before visiting, pick a user account you want to have as your permanent email and login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Checklist </a:t>
            </a:r>
            <a:r>
              <a:rPr lang="en-US" sz="700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– fill out necessary information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Training   </a:t>
            </a:r>
            <a:r>
              <a:rPr lang="en-US" sz="1900">
                <a:ea typeface="+mn-lt"/>
                <a:cs typeface="+mn-lt"/>
              </a:rPr>
              <a:t>– finish basic safety and computer training, advanced training can be done after joining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Badging   – visit the badging office on your first day to get access to </a:t>
            </a:r>
            <a:r>
              <a:rPr lang="en-US" err="1">
                <a:ea typeface="+mn-lt"/>
                <a:cs typeface="+mn-lt"/>
              </a:rPr>
              <a:t>JLab</a:t>
            </a:r>
            <a:r>
              <a:rPr lang="en-US">
                <a:ea typeface="+mn-lt"/>
                <a:cs typeface="+mn-lt"/>
              </a:rPr>
              <a:t> buildings</a:t>
            </a: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For </a:t>
            </a:r>
            <a:r>
              <a:rPr lang="en-US" b="1" err="1">
                <a:ea typeface="+mn-lt"/>
                <a:cs typeface="+mn-lt"/>
              </a:rPr>
              <a:t>JLab</a:t>
            </a:r>
            <a:r>
              <a:rPr lang="en-US" b="1">
                <a:ea typeface="+mn-lt"/>
                <a:cs typeface="+mn-lt"/>
              </a:rPr>
              <a:t> Farm computing access: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Need to request permissions from your (experimental hall, theory group, detector group) computing coordinator </a:t>
            </a: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Need to acquire multi-factor authentication (MFA) credentials from the Computer Center Helpdesk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DAFCE0-373F-C789-9FBA-EB1E8AB1D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0" y="2628422"/>
            <a:ext cx="10948635" cy="24441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7133DC-0DDB-036B-3E23-95EDC76C0C50}"/>
              </a:ext>
            </a:extLst>
          </p:cNvPr>
          <p:cNvSpPr txBox="1"/>
          <p:nvPr/>
        </p:nvSpPr>
        <p:spPr>
          <a:xfrm>
            <a:off x="8888186" y="4914900"/>
            <a:ext cx="330562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hlinkClick r:id="rId3"/>
              </a:rPr>
              <a:t>https://www.jlab.org/facilities/badgingoffice</a:t>
            </a:r>
            <a:r>
              <a:rPr lang="en-US" sz="1200"/>
              <a:t> </a:t>
            </a:r>
            <a:endParaRPr lang="en-US" sz="1200">
              <a:cs typeface="Calibri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DBFA9C2F-EB74-F5BD-C3FD-F35E17293601}"/>
              </a:ext>
            </a:extLst>
          </p:cNvPr>
          <p:cNvSpPr txBox="1"/>
          <p:nvPr/>
        </p:nvSpPr>
        <p:spPr>
          <a:xfrm>
            <a:off x="297180" y="6210300"/>
            <a:ext cx="940308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ea typeface="Calibri" panose="020F0502020204030204"/>
                <a:cs typeface="Calibri" panose="020F0502020204030204"/>
              </a:rPr>
              <a:t>Computing Coordinators Knowledge Base Article:</a:t>
            </a:r>
          </a:p>
          <a:p>
            <a:pPr algn="ctr"/>
            <a:r>
              <a:rPr lang="en-US" sz="1600">
                <a:hlinkClick r:id="rId4"/>
              </a:rPr>
              <a:t>https://jlab.servicenowservices.com/kb?id=kb_article_view&amp;sysparm_article=KB0014686</a:t>
            </a:r>
            <a:r>
              <a:rPr lang="en-US" sz="1600"/>
              <a:t> </a:t>
            </a:r>
            <a:endParaRPr lang="en-US" sz="16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9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23414" y="971010"/>
            <a:ext cx="5876487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Verify account access 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Go to </a:t>
            </a:r>
            <a:r>
              <a:rPr lang="en-US">
                <a:ea typeface="+mn-lt"/>
                <a:cs typeface="+mn-lt"/>
                <a:hlinkClick r:id="rId2"/>
              </a:rPr>
              <a:t>www.jlab.org</a:t>
            </a:r>
            <a:r>
              <a:rPr lang="en-US">
                <a:ea typeface="+mn-lt"/>
                <a:cs typeface="+mn-lt"/>
              </a:rPr>
              <a:t>, log in to your user account, visit the insight page, and check your skills list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Change your temporary password, using the website’s password management system or command line `passwd` command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If you need help: </a:t>
            </a:r>
            <a:r>
              <a:rPr lang="en-US">
                <a:ea typeface="+mn-lt"/>
                <a:cs typeface="+mn-lt"/>
                <a:hlinkClick r:id="rId3"/>
              </a:rPr>
              <a:t>helpdesk@jlab.org</a:t>
            </a:r>
            <a:r>
              <a:rPr lang="en-US">
                <a:ea typeface="+mn-lt"/>
                <a:cs typeface="+mn-lt"/>
              </a:rPr>
              <a:t> tickets </a:t>
            </a:r>
            <a:endParaRPr lang="en-US">
              <a:ea typeface="Calibri" panose="020F0502020204030204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Verify Office 365 access – log in to </a:t>
            </a:r>
            <a:r>
              <a:rPr lang="en-US">
                <a:ea typeface="+mn-lt"/>
                <a:cs typeface="+mn-lt"/>
                <a:hlinkClick r:id="rId4"/>
              </a:rPr>
              <a:t>www.office.com</a:t>
            </a:r>
            <a:r>
              <a:rPr lang="en-US">
                <a:ea typeface="+mn-lt"/>
                <a:cs typeface="+mn-lt"/>
              </a:rPr>
              <a:t> with </a:t>
            </a:r>
            <a:r>
              <a:rPr lang="en-US" err="1">
                <a:ea typeface="+mn-lt"/>
                <a:cs typeface="+mn-lt"/>
              </a:rPr>
              <a:t>JLab</a:t>
            </a:r>
            <a:r>
              <a:rPr lang="en-US">
                <a:ea typeface="+mn-lt"/>
                <a:cs typeface="+mn-lt"/>
              </a:rPr>
              <a:t> credentials, set up Microsoft MFA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Access MS Office + Teams applications 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Set up and verify login.jlab.org access with the SAS MobilePass multifactor app invitation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Set up and verify interactive farm (</a:t>
            </a:r>
            <a:r>
              <a:rPr lang="en-US" err="1">
                <a:cs typeface="Calibri" panose="020F0502020204030204"/>
              </a:rPr>
              <a:t>ifarm</a:t>
            </a:r>
            <a:r>
              <a:rPr lang="en-US">
                <a:cs typeface="Calibri" panose="020F0502020204030204"/>
              </a:rPr>
              <a:t>) </a:t>
            </a:r>
            <a:r>
              <a:rPr lang="en-US" err="1">
                <a:cs typeface="Calibri" panose="020F0502020204030204"/>
              </a:rPr>
              <a:t>slurm</a:t>
            </a:r>
            <a:r>
              <a:rPr lang="en-US">
                <a:cs typeface="Calibri" panose="020F0502020204030204"/>
              </a:rPr>
              <a:t> and batch access (optional, can wait until later)</a:t>
            </a:r>
            <a:endParaRPr lang="en-US">
              <a:ea typeface="Calibri"/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853C3B-CF89-FF1C-8176-599247C38409}"/>
              </a:ext>
            </a:extLst>
          </p:cNvPr>
          <p:cNvSpPr txBox="1"/>
          <p:nvPr/>
        </p:nvSpPr>
        <p:spPr>
          <a:xfrm>
            <a:off x="6352309" y="803520"/>
            <a:ext cx="5791200" cy="587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Interactive farm (</a:t>
            </a:r>
            <a:r>
              <a:rPr lang="en-US" err="1"/>
              <a:t>ifarm</a:t>
            </a:r>
            <a:r>
              <a:rPr lang="en-US"/>
              <a:t>) </a:t>
            </a:r>
            <a:r>
              <a:rPr lang="en-US" err="1"/>
              <a:t>slurm</a:t>
            </a:r>
            <a:r>
              <a:rPr lang="en-US"/>
              <a:t> access pre-requisites:​ </a:t>
            </a: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Ask </a:t>
            </a:r>
            <a:r>
              <a:rPr lang="en-US" err="1"/>
              <a:t>scicomp</a:t>
            </a:r>
            <a:r>
              <a:rPr lang="en-US"/>
              <a:t>/helpdesk to add you to needed user group</a:t>
            </a:r>
            <a:endParaRPr lang="en-US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/>
              <a:t>Check access by logging in to any Linux system and executing `groups &lt;username&gt;`</a:t>
            </a:r>
            <a:br>
              <a:rPr lang="en-US" sz="1400"/>
            </a:br>
            <a:endParaRPr lang="en-US" sz="12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A </a:t>
            </a:r>
            <a:r>
              <a:rPr lang="en-US" err="1"/>
              <a:t>slurm</a:t>
            </a:r>
            <a:r>
              <a:rPr lang="en-US"/>
              <a:t> account manager will need to add you by executing the following </a:t>
            </a:r>
            <a:r>
              <a:rPr lang="en-US" err="1"/>
              <a:t>ifarm</a:t>
            </a:r>
            <a:r>
              <a:rPr lang="en-US"/>
              <a:t> commands</a:t>
            </a:r>
            <a:endParaRPr lang="en-US" err="1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/>
              <a:t>`</a:t>
            </a:r>
            <a:r>
              <a:rPr lang="en-US" sz="1400" err="1"/>
              <a:t>sacctmgr</a:t>
            </a:r>
            <a:r>
              <a:rPr lang="en-US" sz="1400"/>
              <a:t> -</a:t>
            </a:r>
            <a:r>
              <a:rPr lang="en-US" sz="1400" err="1"/>
              <a:t>i</a:t>
            </a:r>
            <a:r>
              <a:rPr lang="en-US" sz="1400"/>
              <a:t> create user &lt;username&gt; account=&lt;group name&gt;`</a:t>
            </a:r>
            <a:endParaRPr lang="en-US" sz="140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/>
              <a:t>`</a:t>
            </a:r>
            <a:r>
              <a:rPr lang="en-US" sz="1400" err="1"/>
              <a:t>sacctmgr</a:t>
            </a:r>
            <a:r>
              <a:rPr lang="en-US" sz="1400"/>
              <a:t> show user &lt;username&gt;`</a:t>
            </a:r>
            <a:endParaRPr lang="en-US" sz="140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/>
              <a:t>`</a:t>
            </a:r>
            <a:r>
              <a:rPr lang="en-US" sz="1400" err="1"/>
              <a:t>sacctmgr</a:t>
            </a:r>
            <a:r>
              <a:rPr lang="en-US" sz="1400"/>
              <a:t> list </a:t>
            </a:r>
            <a:r>
              <a:rPr lang="en-US" sz="1400" err="1"/>
              <a:t>assoc</a:t>
            </a:r>
            <a:r>
              <a:rPr lang="en-US" sz="1400"/>
              <a:t> account=&lt;group name&gt;`</a:t>
            </a:r>
            <a:endParaRPr lang="en-US" sz="1400">
              <a:cs typeface="Calibri"/>
            </a:endParaRPr>
          </a:p>
          <a:p>
            <a:pPr marL="457200"/>
            <a:r>
              <a:rPr lang="en-US" sz="1200" err="1">
                <a:ea typeface="+mn-lt"/>
                <a:cs typeface="+mn-lt"/>
              </a:rPr>
              <a:t>Servicenow</a:t>
            </a:r>
            <a:r>
              <a:rPr lang="en-US" sz="1200">
                <a:ea typeface="+mn-lt"/>
                <a:cs typeface="+mn-lt"/>
              </a:rPr>
              <a:t> </a:t>
            </a:r>
            <a:r>
              <a:rPr lang="en-US" sz="1200" err="1">
                <a:ea typeface="+mn-lt"/>
                <a:cs typeface="+mn-lt"/>
              </a:rPr>
              <a:t>slurm</a:t>
            </a:r>
            <a:r>
              <a:rPr lang="en-US" sz="1200">
                <a:ea typeface="+mn-lt"/>
                <a:cs typeface="+mn-lt"/>
              </a:rPr>
              <a:t> account manager guide: </a:t>
            </a:r>
            <a:r>
              <a:rPr lang="en-US" sz="1200">
                <a:ea typeface="+mn-lt"/>
                <a:cs typeface="+mn-lt"/>
                <a:hlinkClick r:id="rId5"/>
              </a:rPr>
              <a:t>https://jlab.servicenowservices.com/kb?id=kb_article_view&amp;sysparm_article=KB0014685</a:t>
            </a:r>
            <a:r>
              <a:rPr lang="en-US" sz="1200">
                <a:ea typeface="+mn-lt"/>
                <a:cs typeface="+mn-lt"/>
              </a:rPr>
              <a:t> </a:t>
            </a:r>
          </a:p>
          <a:p>
            <a:pPr marL="457200"/>
            <a:endParaRPr lang="en-US" sz="1200"/>
          </a:p>
          <a:p>
            <a:pPr marL="285750" indent="-285750">
              <a:buFont typeface="Arial"/>
              <a:buChar char="•"/>
            </a:pPr>
            <a:r>
              <a:rPr lang="en-US"/>
              <a:t>To verify complete farm batch job access – log in to </a:t>
            </a:r>
            <a:r>
              <a:rPr lang="en-US" err="1"/>
              <a:t>ifarm</a:t>
            </a:r>
            <a:r>
              <a:rPr lang="en-US"/>
              <a:t>, execute following commands from </a:t>
            </a:r>
            <a:r>
              <a:rPr lang="en-US" err="1"/>
              <a:t>ifarm</a:t>
            </a:r>
            <a:r>
              <a:rPr lang="en-US"/>
              <a:t> node: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To enable submitting farm jobs you must run `/site/bin/</a:t>
            </a:r>
            <a:r>
              <a:rPr lang="en-US" sz="1400" err="1">
                <a:ea typeface="+mn-lt"/>
                <a:cs typeface="+mn-lt"/>
              </a:rPr>
              <a:t>jcert</a:t>
            </a:r>
            <a:r>
              <a:rPr lang="en-US" sz="1400">
                <a:ea typeface="+mn-lt"/>
                <a:cs typeface="+mn-lt"/>
              </a:rPr>
              <a:t> -create` on </a:t>
            </a:r>
            <a:r>
              <a:rPr lang="en-US" sz="1400" err="1">
                <a:ea typeface="+mn-lt"/>
                <a:cs typeface="+mn-lt"/>
              </a:rPr>
              <a:t>ifarm</a:t>
            </a:r>
            <a:r>
              <a:rPr lang="en-US" sz="1400">
                <a:ea typeface="+mn-lt"/>
                <a:cs typeface="+mn-lt"/>
              </a:rPr>
              <a:t> </a:t>
            </a:r>
            <a:endParaRPr lang="en-US" sz="1200">
              <a:ea typeface="+mn-lt"/>
              <a:cs typeface="+mn-lt"/>
            </a:endParaRPr>
          </a:p>
          <a:p>
            <a:pPr lvl="1"/>
            <a:r>
              <a:rPr lang="en-US" sz="1200">
                <a:ea typeface="+mn-lt"/>
                <a:cs typeface="+mn-lt"/>
              </a:rPr>
              <a:t>From (</a:t>
            </a:r>
            <a:r>
              <a:rPr lang="en-US" sz="1200">
                <a:ea typeface="+mn-lt"/>
                <a:cs typeface="+mn-lt"/>
                <a:hlinkClick r:id="rId6"/>
              </a:rPr>
              <a:t>https://jlab.servicenowservices.com/scicomp?id=kb_article_view&amp;sys_kb_id=22d2c5db1b4a09506a9e85dae54bcbcc</a:t>
            </a:r>
            <a:r>
              <a:rPr lang="en-US" sz="1200">
                <a:ea typeface="+mn-lt"/>
                <a:cs typeface="+mn-lt"/>
              </a:rPr>
              <a:t>)</a:t>
            </a:r>
          </a:p>
          <a:p>
            <a:pPr lvl="1"/>
            <a:endParaRPr lang="en-US" sz="12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To test ability to submit jobs, then execute: 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err="1">
                <a:ea typeface="+mn-lt"/>
                <a:cs typeface="+mn-lt"/>
              </a:rPr>
              <a:t>ifarm</a:t>
            </a:r>
            <a:r>
              <a:rPr lang="en-US" sz="1400">
                <a:ea typeface="+mn-lt"/>
                <a:cs typeface="+mn-lt"/>
              </a:rPr>
              <a:t>&gt; </a:t>
            </a:r>
            <a:r>
              <a:rPr lang="en-US" sz="1400" err="1">
                <a:ea typeface="+mn-lt"/>
                <a:cs typeface="+mn-lt"/>
              </a:rPr>
              <a:t>salloc</a:t>
            </a:r>
            <a:r>
              <a:rPr lang="en-US" sz="1400">
                <a:ea typeface="+mn-lt"/>
                <a:cs typeface="+mn-lt"/>
              </a:rPr>
              <a:t> -p </a:t>
            </a:r>
            <a:r>
              <a:rPr lang="en-US" sz="1400" err="1">
                <a:ea typeface="+mn-lt"/>
                <a:cs typeface="+mn-lt"/>
              </a:rPr>
              <a:t>ifarm</a:t>
            </a:r>
            <a:r>
              <a:rPr lang="en-US" sz="1400">
                <a:ea typeface="+mn-lt"/>
                <a:cs typeface="+mn-lt"/>
              </a:rPr>
              <a:t> </a:t>
            </a:r>
            <a:endParaRPr lang="en-US" sz="1400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err="1">
                <a:ea typeface="+mn-lt"/>
                <a:cs typeface="+mn-lt"/>
              </a:rPr>
              <a:t>ifarm</a:t>
            </a:r>
            <a:r>
              <a:rPr lang="en-US" sz="1400">
                <a:ea typeface="+mn-lt"/>
                <a:cs typeface="+mn-lt"/>
              </a:rPr>
              <a:t>&gt; </a:t>
            </a:r>
            <a:r>
              <a:rPr lang="en-US" sz="1400" err="1">
                <a:ea typeface="+mn-lt"/>
                <a:cs typeface="+mn-lt"/>
              </a:rPr>
              <a:t>srun</a:t>
            </a:r>
            <a:r>
              <a:rPr lang="en-US" sz="1400">
                <a:ea typeface="+mn-lt"/>
                <a:cs typeface="+mn-lt"/>
              </a:rPr>
              <a:t> --</a:t>
            </a:r>
            <a:r>
              <a:rPr lang="en-US" sz="1400" err="1">
                <a:ea typeface="+mn-lt"/>
                <a:cs typeface="+mn-lt"/>
              </a:rPr>
              <a:t>pty</a:t>
            </a:r>
            <a:r>
              <a:rPr lang="en-US" sz="1400">
                <a:ea typeface="+mn-lt"/>
                <a:cs typeface="+mn-lt"/>
              </a:rPr>
              <a:t> bash 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bash-4.2$ echo "This is running on host `hostname`" </a:t>
            </a:r>
          </a:p>
          <a:p>
            <a:pPr lvl="1"/>
            <a:r>
              <a:rPr lang="en-US" sz="1200">
                <a:cs typeface="Calibri" panose="020F0502020204030204"/>
              </a:rPr>
              <a:t>From (</a:t>
            </a:r>
            <a:r>
              <a:rPr lang="en-US" sz="1200">
                <a:ea typeface="+mn-lt"/>
                <a:cs typeface="+mn-lt"/>
                <a:hlinkClick r:id="rId7"/>
              </a:rPr>
              <a:t>https://scicomp.jlab.org/docs/farm_slurm_batch_interactive_jobs</a:t>
            </a:r>
            <a:r>
              <a:rPr lang="en-US" sz="1200">
                <a:ea typeface="+mn-lt"/>
                <a:cs typeface="+mn-lt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64A912-0977-351D-CCFD-A31472F45F0B}"/>
              </a:ext>
            </a:extLst>
          </p:cNvPr>
          <p:cNvSpPr txBox="1"/>
          <p:nvPr/>
        </p:nvSpPr>
        <p:spPr>
          <a:xfrm>
            <a:off x="1172496" y="5609303"/>
            <a:ext cx="475881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To test ifarm.jlab.org access:</a:t>
            </a:r>
          </a:p>
          <a:p>
            <a:pPr marL="285750" indent="-285750">
              <a:buFont typeface="Courier New"/>
              <a:buChar char="o"/>
            </a:pPr>
            <a:r>
              <a:rPr lang="en-US" sz="1400">
                <a:solidFill>
                  <a:srgbClr val="FF0000"/>
                </a:solidFill>
                <a:cs typeface="Calibri"/>
              </a:rPr>
              <a:t>Ask the helpdesk staff to help you test your ifarm.jlab.org access by terminal on their work-station at the helpdesk</a:t>
            </a:r>
            <a:endParaRPr lang="en-US" sz="1400">
              <a:solidFill>
                <a:srgbClr val="FF0000"/>
              </a:solidFill>
              <a:ea typeface="Calibri"/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US" sz="1400">
                <a:cs typeface="Calibri"/>
              </a:rPr>
              <a:t>Otherwise follow instructions in subsequent set of slides</a:t>
            </a:r>
            <a:endParaRPr lang="en-US" sz="1400">
              <a:ea typeface="Calibri"/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B532CC-2F57-D6C1-D4EC-5462F1A05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Acquiring an Account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96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23414" y="971010"/>
            <a:ext cx="5876487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Verify account access  </a:t>
            </a:r>
            <a:endParaRPr lang="en-US"/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Go to </a:t>
            </a:r>
            <a:r>
              <a:rPr lang="en-US">
                <a:ea typeface="+mn-lt"/>
                <a:cs typeface="+mn-lt"/>
                <a:hlinkClick r:id="rId2"/>
              </a:rPr>
              <a:t>www.jlab.org</a:t>
            </a:r>
            <a:r>
              <a:rPr lang="en-US">
                <a:ea typeface="+mn-lt"/>
                <a:cs typeface="+mn-lt"/>
              </a:rPr>
              <a:t>, log in to your user account, visit the insight page, and check your skills list </a:t>
            </a:r>
            <a:endParaRPr lang="en-US"/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Change your temporary password, using the website’s password management system or command line `passwd` command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If you need help: </a:t>
            </a:r>
            <a:r>
              <a:rPr lang="en-US">
                <a:ea typeface="+mn-lt"/>
                <a:cs typeface="+mn-lt"/>
                <a:hlinkClick r:id="rId3"/>
              </a:rPr>
              <a:t>helpdesk@jlab.org</a:t>
            </a:r>
            <a:r>
              <a:rPr lang="en-US">
                <a:ea typeface="+mn-lt"/>
                <a:cs typeface="+mn-lt"/>
              </a:rPr>
              <a:t> tickets </a:t>
            </a:r>
            <a:endParaRPr lang="en-US"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Verify Office 365 access – log in to </a:t>
            </a:r>
            <a:r>
              <a:rPr lang="en-US">
                <a:ea typeface="+mn-lt"/>
                <a:cs typeface="+mn-lt"/>
                <a:hlinkClick r:id="rId4"/>
              </a:rPr>
              <a:t>www.office.com</a:t>
            </a:r>
            <a:r>
              <a:rPr lang="en-US">
                <a:ea typeface="+mn-lt"/>
                <a:cs typeface="+mn-lt"/>
              </a:rPr>
              <a:t> with </a:t>
            </a:r>
            <a:r>
              <a:rPr lang="en-US" err="1">
                <a:ea typeface="+mn-lt"/>
                <a:cs typeface="+mn-lt"/>
              </a:rPr>
              <a:t>JLab</a:t>
            </a:r>
            <a:r>
              <a:rPr lang="en-US">
                <a:ea typeface="+mn-lt"/>
                <a:cs typeface="+mn-lt"/>
              </a:rPr>
              <a:t> credentials, set up Microsoft MFA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Access MS Office + Teams applications 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Set up and verify login.jlab.org access with the SAS MobilePass multifactor app invitation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Set up and verify interactive farm (</a:t>
            </a:r>
            <a:r>
              <a:rPr lang="en-US" err="1">
                <a:cs typeface="Calibri" panose="020F0502020204030204"/>
              </a:rPr>
              <a:t>ifarm</a:t>
            </a:r>
            <a:r>
              <a:rPr lang="en-US">
                <a:cs typeface="Calibri" panose="020F0502020204030204"/>
              </a:rPr>
              <a:t>) </a:t>
            </a:r>
            <a:r>
              <a:rPr lang="en-US" err="1">
                <a:cs typeface="Calibri" panose="020F0502020204030204"/>
              </a:rPr>
              <a:t>slurm</a:t>
            </a:r>
            <a:r>
              <a:rPr lang="en-US">
                <a:cs typeface="Calibri" panose="020F0502020204030204"/>
              </a:rPr>
              <a:t> and batch access</a:t>
            </a:r>
            <a:r>
              <a:rPr lang="en-US">
                <a:ea typeface="+mn-lt"/>
                <a:cs typeface="+mn-lt"/>
              </a:rPr>
              <a:t> (optional, can wait until later) 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Verify VDI access</a:t>
            </a:r>
            <a:endParaRPr lang="en-US">
              <a:ea typeface="Calibri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4C269-97DE-C46B-8F9E-8FECA0696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262" y="2077218"/>
            <a:ext cx="5866861" cy="1830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83066C-7937-45F7-F57A-B5F27374F796}"/>
              </a:ext>
            </a:extLst>
          </p:cNvPr>
          <p:cNvSpPr txBox="1"/>
          <p:nvPr/>
        </p:nvSpPr>
        <p:spPr>
          <a:xfrm>
            <a:off x="6302914" y="1048588"/>
            <a:ext cx="5719313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Log in to </a:t>
            </a:r>
            <a:r>
              <a:rPr lang="en-US">
                <a:hlinkClick r:id="rId6"/>
              </a:rPr>
              <a:t>https://vdi.jlab.org</a:t>
            </a:r>
            <a:r>
              <a:rPr lang="en-US"/>
              <a:t> (download the app or use the easier html web-version) using your common user environment (CUE) username and password</a:t>
            </a:r>
            <a:endParaRPr lang="en-US">
              <a:cs typeface="Calibri"/>
            </a:endParaRPr>
          </a:p>
          <a:p>
            <a:pPr algn="ctr"/>
            <a:endParaRPr lang="en-US">
              <a:cs typeface="Calibri"/>
            </a:endParaRPr>
          </a:p>
          <a:p>
            <a:pPr algn="ctr"/>
            <a:endParaRPr lang="en-US">
              <a:cs typeface="Calibri"/>
            </a:endParaRPr>
          </a:p>
          <a:p>
            <a:pPr algn="ctr"/>
            <a:endParaRPr lang="en-US">
              <a:cs typeface="Calibri"/>
            </a:endParaRPr>
          </a:p>
          <a:p>
            <a:pPr algn="ctr"/>
            <a:endParaRPr lang="en-US">
              <a:cs typeface="Calibri"/>
            </a:endParaRPr>
          </a:p>
          <a:p>
            <a:pPr algn="ctr"/>
            <a:endParaRPr lang="en-US">
              <a:cs typeface="Calibri"/>
            </a:endParaRPr>
          </a:p>
          <a:p>
            <a:pPr algn="ctr"/>
            <a:endParaRPr lang="en-US">
              <a:cs typeface="Calibri"/>
            </a:endParaRPr>
          </a:p>
          <a:p>
            <a:pPr algn="ctr"/>
            <a:endParaRPr lang="en-US">
              <a:cs typeface="Calibri"/>
            </a:endParaRPr>
          </a:p>
          <a:p>
            <a:pPr algn="ctr"/>
            <a:endParaRPr lang="en-US">
              <a:cs typeface="Calibri"/>
            </a:endParaRPr>
          </a:p>
          <a:p>
            <a:pPr algn="ctr"/>
            <a:r>
              <a:rPr lang="en-US">
                <a:cs typeface="Calibri"/>
              </a:rPr>
              <a:t>Once you get to this screen </a:t>
            </a:r>
            <a:r>
              <a:rPr lang="en-US">
                <a:ea typeface="+mn-lt"/>
                <a:cs typeface="+mn-lt"/>
              </a:rPr>
              <a:t>– select CUE RHEL9</a:t>
            </a:r>
            <a:endParaRPr lang="en-US">
              <a:cs typeface="Calibri"/>
            </a:endParaRPr>
          </a:p>
          <a:p>
            <a:pPr algn="ctr"/>
            <a:endParaRPr lang="en-US">
              <a:cs typeface="Calibri"/>
            </a:endParaRPr>
          </a:p>
          <a:p>
            <a:pPr algn="ctr"/>
            <a:r>
              <a:rPr lang="en-US">
                <a:cs typeface="Calibri"/>
              </a:rPr>
              <a:t>When prompted, log in to RHEL9 system welcome screen using your MobilePASS SAS personal PIN plus 6 digit MFA code as the password</a:t>
            </a:r>
          </a:p>
          <a:p>
            <a:pPr algn="ctr"/>
            <a:endParaRPr lang="en-US">
              <a:cs typeface="Calibri"/>
            </a:endParaRPr>
          </a:p>
          <a:p>
            <a:pPr algn="ctr"/>
            <a:r>
              <a:rPr lang="en-US">
                <a:cs typeface="Calibri"/>
              </a:rPr>
              <a:t>(a SmartCard is required for Windows Systems – avoid!)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6CD61-FC3F-BEA7-C1A1-5BDE80054701}"/>
              </a:ext>
            </a:extLst>
          </p:cNvPr>
          <p:cNvSpPr txBox="1"/>
          <p:nvPr/>
        </p:nvSpPr>
        <p:spPr>
          <a:xfrm>
            <a:off x="103239" y="5934996"/>
            <a:ext cx="63504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JLab VDI Support Article: </a:t>
            </a:r>
            <a:r>
              <a:rPr lang="en-US">
                <a:hlinkClick r:id="rId7"/>
              </a:rPr>
              <a:t>https://jlab.servicenowservices.com/sp?id=kb_article&amp;sys_id=dec16b0ddb7f0410ee4a3889fc961944</a:t>
            </a:r>
            <a:r>
              <a:rPr lang="en-US"/>
              <a:t>  ​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608491-BF4D-4EEE-8D4A-3C0B7397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Acquiring an Account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65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23414" y="971010"/>
            <a:ext cx="5876487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Verify account access 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Go to </a:t>
            </a:r>
            <a:r>
              <a:rPr lang="en-US">
                <a:ea typeface="+mn-lt"/>
                <a:cs typeface="+mn-lt"/>
                <a:hlinkClick r:id="rId2"/>
              </a:rPr>
              <a:t>www.jlab.org</a:t>
            </a:r>
            <a:r>
              <a:rPr lang="en-US">
                <a:ea typeface="+mn-lt"/>
                <a:cs typeface="+mn-lt"/>
              </a:rPr>
              <a:t>, log in to your user account, visit the insight page, and check your skills list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Change your temporary password, using the website’s password management system or command line `passwd` command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If you need help: </a:t>
            </a:r>
            <a:r>
              <a:rPr lang="en-US">
                <a:ea typeface="+mn-lt"/>
                <a:cs typeface="+mn-lt"/>
                <a:hlinkClick r:id="rId3"/>
              </a:rPr>
              <a:t>helpdesk@jlab.org</a:t>
            </a:r>
            <a:r>
              <a:rPr lang="en-US">
                <a:ea typeface="+mn-lt"/>
                <a:cs typeface="+mn-lt"/>
              </a:rPr>
              <a:t> tickets </a:t>
            </a:r>
            <a:endParaRPr lang="en-US">
              <a:ea typeface="Calibri" panose="020F0502020204030204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Verify Office 365 access – log in to </a:t>
            </a:r>
            <a:r>
              <a:rPr lang="en-US">
                <a:ea typeface="+mn-lt"/>
                <a:cs typeface="+mn-lt"/>
                <a:hlinkClick r:id="rId4"/>
              </a:rPr>
              <a:t>www.office.com</a:t>
            </a:r>
            <a:r>
              <a:rPr lang="en-US">
                <a:ea typeface="+mn-lt"/>
                <a:cs typeface="+mn-lt"/>
              </a:rPr>
              <a:t> with </a:t>
            </a:r>
            <a:r>
              <a:rPr lang="en-US" err="1">
                <a:ea typeface="+mn-lt"/>
                <a:cs typeface="+mn-lt"/>
              </a:rPr>
              <a:t>JLab</a:t>
            </a:r>
            <a:r>
              <a:rPr lang="en-US">
                <a:ea typeface="+mn-lt"/>
                <a:cs typeface="+mn-lt"/>
              </a:rPr>
              <a:t> credentials, set up Microsoft MFA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Access MS Office + Teams applications 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Set up and verify login.jlab.org access with the SAS MobilePass multifactor app invitation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Set up and verify interactive farm (</a:t>
            </a:r>
            <a:r>
              <a:rPr lang="en-US" err="1">
                <a:cs typeface="Calibri" panose="020F0502020204030204"/>
              </a:rPr>
              <a:t>ifarm</a:t>
            </a:r>
            <a:r>
              <a:rPr lang="en-US">
                <a:cs typeface="Calibri" panose="020F0502020204030204"/>
              </a:rPr>
              <a:t>) </a:t>
            </a:r>
            <a:r>
              <a:rPr lang="en-US" err="1">
                <a:cs typeface="Calibri" panose="020F0502020204030204"/>
              </a:rPr>
              <a:t>slurm</a:t>
            </a:r>
            <a:r>
              <a:rPr lang="en-US">
                <a:cs typeface="Calibri" panose="020F0502020204030204"/>
              </a:rPr>
              <a:t> and batch access </a:t>
            </a:r>
            <a:r>
              <a:rPr lang="en-US">
                <a:ea typeface="+mn-lt"/>
                <a:cs typeface="+mn-lt"/>
              </a:rPr>
              <a:t>(optional, can wait until later) 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Verify VDI access</a:t>
            </a:r>
            <a:endParaRPr lang="en-US">
              <a:ea typeface="Calibri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Set up and verify access to </a:t>
            </a:r>
            <a:r>
              <a:rPr lang="en-US" err="1">
                <a:cs typeface="Calibri" panose="020F0502020204030204"/>
              </a:rPr>
              <a:t>JupyterHub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4C23F-C35C-7A24-C2EA-0EA9588DA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0233" y="933360"/>
            <a:ext cx="4620704" cy="4373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E862DB-696E-DDFD-3959-C3E93D36953E}"/>
              </a:ext>
            </a:extLst>
          </p:cNvPr>
          <p:cNvSpPr txBox="1"/>
          <p:nvPr/>
        </p:nvSpPr>
        <p:spPr>
          <a:xfrm>
            <a:off x="6406552" y="5385758"/>
            <a:ext cx="566180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Log in to </a:t>
            </a:r>
            <a:r>
              <a:rPr lang="en-US">
                <a:hlinkClick r:id="rId6"/>
              </a:rPr>
              <a:t>https://jupyterhub.jlab.org</a:t>
            </a:r>
            <a:r>
              <a:rPr lang="en-US"/>
              <a:t> </a:t>
            </a:r>
            <a:r>
              <a:rPr lang="en-US">
                <a:ea typeface="+mn-lt"/>
                <a:cs typeface="+mn-lt"/>
              </a:rPr>
              <a:t>–</a:t>
            </a:r>
            <a:r>
              <a:rPr lang="en-US"/>
              <a:t> first using your common user environment (CUE) password – second using your Google Authenticator OTP code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01825E-9B17-E7F6-1827-388030F24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Acquiring an Account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24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20" y="96020"/>
            <a:ext cx="12194812" cy="1027413"/>
          </a:xfrm>
        </p:spPr>
        <p:txBody>
          <a:bodyPr/>
          <a:lstStyle/>
          <a:p>
            <a:pPr algn="ctr"/>
            <a:r>
              <a:rPr lang="en-US" sz="4400">
                <a:latin typeface="Arial"/>
                <a:cs typeface="Arial"/>
              </a:rPr>
              <a:t>Hands-On: Accessing Lab Resources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May 21, 2025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12C0BD-0D6A-B6DB-6570-3D5BA72F7327}"/>
              </a:ext>
            </a:extLst>
          </p:cNvPr>
          <p:cNvGrpSpPr/>
          <p:nvPr/>
        </p:nvGrpSpPr>
        <p:grpSpPr>
          <a:xfrm>
            <a:off x="628649" y="1716526"/>
            <a:ext cx="11058528" cy="3207243"/>
            <a:chOff x="628649" y="1716526"/>
            <a:chExt cx="11058528" cy="320724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9DFD648-5C7E-FC14-3200-835A0A354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3825" y="1888877"/>
              <a:ext cx="3209924" cy="220394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E5DE3F-7D93-1CD4-9F22-F550120922A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1716526"/>
              <a:ext cx="2552700" cy="25486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5E8F291-54C0-F202-8026-C1FB11256F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59" t="4020"/>
            <a:stretch/>
          </p:blipFill>
          <p:spPr>
            <a:xfrm>
              <a:off x="7962900" y="1819275"/>
              <a:ext cx="3724277" cy="23526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0C3F8EC0-A765-7581-CC20-61A811D3006C}"/>
                </a:ext>
              </a:extLst>
            </p:cNvPr>
            <p:cNvSpPr txBox="1"/>
            <p:nvPr/>
          </p:nvSpPr>
          <p:spPr>
            <a:xfrm>
              <a:off x="628649" y="44005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cs typeface="Calibri"/>
                </a:rPr>
                <a:t>Access High Performance Computing (HPC) Cluster</a:t>
              </a:r>
            </a:p>
          </p:txBody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C149C8DA-DF1E-2594-0A70-43A5EC3BFA04}"/>
                </a:ext>
              </a:extLst>
            </p:cNvPr>
            <p:cNvSpPr txBox="1"/>
            <p:nvPr/>
          </p:nvSpPr>
          <p:spPr>
            <a:xfrm>
              <a:off x="4267199" y="44005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cs typeface="Calibri"/>
                </a:rPr>
                <a:t>Set up scientific computing software on Linux systems</a:t>
              </a:r>
              <a:endParaRPr lang="en-US"/>
            </a:p>
          </p:txBody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F3F1216B-BDAC-E422-95E7-4581C68F5020}"/>
                </a:ext>
              </a:extLst>
            </p:cNvPr>
            <p:cNvSpPr txBox="1"/>
            <p:nvPr/>
          </p:nvSpPr>
          <p:spPr>
            <a:xfrm>
              <a:off x="8553449" y="44005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cs typeface="Calibri"/>
                </a:rPr>
                <a:t>Run physics experiments, simulations, and data analysis</a:t>
              </a:r>
              <a:endParaRPr lang="en-US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7E53F789-B9EE-A0EE-38C0-D8B70CDA3790}"/>
                </a:ext>
              </a:extLst>
            </p:cNvPr>
            <p:cNvSpPr/>
            <p:nvPr/>
          </p:nvSpPr>
          <p:spPr>
            <a:xfrm>
              <a:off x="3276599" y="4552950"/>
              <a:ext cx="885825" cy="17145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1A0A2101-B3BF-73D6-A184-933562D493FB}"/>
                </a:ext>
              </a:extLst>
            </p:cNvPr>
            <p:cNvSpPr/>
            <p:nvPr/>
          </p:nvSpPr>
          <p:spPr>
            <a:xfrm>
              <a:off x="7143749" y="4552950"/>
              <a:ext cx="885825" cy="17145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TextBox 19">
            <a:extLst>
              <a:ext uri="{FF2B5EF4-FFF2-40B4-BE49-F238E27FC236}">
                <a16:creationId xmlns:a16="http://schemas.microsoft.com/office/drawing/2014/main" id="{C01CB452-DF67-DFFC-E4E7-510298F992A4}"/>
              </a:ext>
            </a:extLst>
          </p:cNvPr>
          <p:cNvSpPr txBox="1"/>
          <p:nvPr/>
        </p:nvSpPr>
        <p:spPr>
          <a:xfrm>
            <a:off x="3181349" y="5305424"/>
            <a:ext cx="25527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cs typeface="Calibri"/>
              </a:rPr>
              <a:t>This section</a:t>
            </a:r>
            <a:endParaRPr lang="en-US" b="1">
              <a:cs typeface="Calibri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E54C086-B651-17AD-21C5-378189CDF509}"/>
              </a:ext>
            </a:extLst>
          </p:cNvPr>
          <p:cNvSpPr/>
          <p:nvPr/>
        </p:nvSpPr>
        <p:spPr>
          <a:xfrm rot="12900000">
            <a:off x="2895599" y="5067300"/>
            <a:ext cx="885825" cy="17145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19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7530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JLab ifarm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30803" y="6551156"/>
            <a:ext cx="36435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56718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b="1">
                <a:ea typeface="+mn-lt"/>
                <a:cs typeface="+mn-lt"/>
              </a:rPr>
              <a:t>Hands-On Exercises to master:</a:t>
            </a:r>
          </a:p>
          <a:p>
            <a:pPr marL="342900" indent="-342900">
              <a:lnSpc>
                <a:spcPct val="150000"/>
              </a:lnSpc>
              <a:spcAft>
                <a:spcPts val="500"/>
              </a:spcAft>
              <a:buFont typeface="Arial"/>
              <a:buChar char="•"/>
            </a:pPr>
            <a:r>
              <a:rPr lang="en-US" sz="2000">
                <a:ea typeface="Calibri"/>
                <a:cs typeface="Calibri"/>
              </a:rPr>
              <a:t>SSH to </a:t>
            </a:r>
            <a:r>
              <a:rPr lang="en-US" sz="2000" err="1">
                <a:ea typeface="Calibri"/>
                <a:cs typeface="Calibri"/>
              </a:rPr>
              <a:t>JLab</a:t>
            </a:r>
            <a:r>
              <a:rPr lang="en-US" sz="2000">
                <a:ea typeface="Calibri"/>
                <a:cs typeface="Calibri"/>
              </a:rPr>
              <a:t> login portal</a:t>
            </a:r>
          </a:p>
          <a:p>
            <a:pPr marL="342900" indent="-342900">
              <a:lnSpc>
                <a:spcPct val="150000"/>
              </a:lnSpc>
              <a:spcAft>
                <a:spcPts val="500"/>
              </a:spcAft>
              <a:buFont typeface="Arial"/>
              <a:buChar char="•"/>
            </a:pPr>
            <a:r>
              <a:rPr lang="en-US" sz="2000">
                <a:ea typeface="Calibri"/>
                <a:cs typeface="Calibri"/>
              </a:rPr>
              <a:t>SSH to jlabl1 public machine</a:t>
            </a:r>
          </a:p>
          <a:p>
            <a:pPr marL="342900" indent="-342900">
              <a:lnSpc>
                <a:spcPct val="150000"/>
              </a:lnSpc>
              <a:spcAft>
                <a:spcPts val="500"/>
              </a:spcAft>
              <a:buFont typeface="Arial"/>
              <a:buChar char="•"/>
            </a:pPr>
            <a:r>
              <a:rPr lang="en-US" sz="2000">
                <a:ea typeface="Calibri"/>
                <a:cs typeface="Calibri"/>
              </a:rPr>
              <a:t>SSH to </a:t>
            </a:r>
            <a:r>
              <a:rPr lang="en-US" sz="2000" err="1">
                <a:ea typeface="Calibri"/>
                <a:cs typeface="Calibri"/>
              </a:rPr>
              <a:t>JLab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ifarm</a:t>
            </a:r>
            <a:endParaRPr lang="en-US" sz="2000"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spcAft>
                <a:spcPts val="500"/>
              </a:spcAft>
              <a:buFont typeface="Arial"/>
              <a:buChar char="•"/>
            </a:pPr>
            <a:r>
              <a:rPr lang="en-US" sz="2000">
                <a:ea typeface="Calibri"/>
                <a:cs typeface="Calibri"/>
              </a:rPr>
              <a:t>SSH between jlabl1 and </a:t>
            </a:r>
            <a:r>
              <a:rPr lang="en-US" sz="2000" err="1">
                <a:ea typeface="Calibri"/>
                <a:cs typeface="Calibri"/>
              </a:rPr>
              <a:t>ifarm</a:t>
            </a:r>
            <a:endParaRPr lang="en-US" sz="2000"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spcAft>
                <a:spcPts val="500"/>
              </a:spcAft>
              <a:buFont typeface="Arial"/>
              <a:buChar char="•"/>
            </a:pPr>
            <a:r>
              <a:rPr lang="en-US" sz="2000">
                <a:ea typeface="Calibri"/>
                <a:cs typeface="Calibri"/>
              </a:rPr>
              <a:t>Verify </a:t>
            </a:r>
            <a:r>
              <a:rPr lang="en-US" sz="2000" err="1">
                <a:ea typeface="Calibri"/>
                <a:cs typeface="Calibri"/>
              </a:rPr>
              <a:t>ifarm</a:t>
            </a:r>
            <a:r>
              <a:rPr lang="en-US" sz="2000">
                <a:ea typeface="Calibri"/>
                <a:cs typeface="Calibri"/>
              </a:rPr>
              <a:t> group and job submission permissions</a:t>
            </a:r>
          </a:p>
          <a:p>
            <a:pPr marL="342900" indent="-342900">
              <a:lnSpc>
                <a:spcPct val="150000"/>
              </a:lnSpc>
              <a:spcAft>
                <a:spcPts val="500"/>
              </a:spcAft>
              <a:buFont typeface="Arial"/>
              <a:buChar char="•"/>
            </a:pPr>
            <a:r>
              <a:rPr lang="en-US" sz="2000">
                <a:ea typeface="Calibri"/>
                <a:cs typeface="Calibri"/>
              </a:rPr>
              <a:t>Perform a manual SSH ProxyJump into the </a:t>
            </a:r>
            <a:r>
              <a:rPr lang="en-US" sz="2000" err="1">
                <a:ea typeface="Calibri"/>
                <a:cs typeface="Calibri"/>
              </a:rPr>
              <a:t>ifarm</a:t>
            </a:r>
            <a:endParaRPr lang="en-US" sz="2000"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spcAft>
                <a:spcPts val="500"/>
              </a:spcAft>
              <a:buFont typeface="Arial"/>
              <a:buChar char="•"/>
            </a:pPr>
            <a:r>
              <a:rPr lang="en-US" sz="2000">
                <a:ea typeface="Calibri"/>
                <a:cs typeface="Calibri"/>
              </a:rPr>
              <a:t>Perform a manual SSH tunnel into the </a:t>
            </a:r>
            <a:r>
              <a:rPr lang="en-US" sz="2000" err="1">
                <a:ea typeface="Calibri"/>
                <a:cs typeface="Calibri"/>
              </a:rPr>
              <a:t>ifarm</a:t>
            </a:r>
            <a:endParaRPr lang="en-US" sz="2000"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spcAft>
                <a:spcPts val="500"/>
              </a:spcAft>
              <a:buFont typeface="Arial"/>
              <a:buChar char="•"/>
            </a:pPr>
            <a:r>
              <a:rPr lang="en-US" sz="2000">
                <a:ea typeface="Calibri"/>
                <a:cs typeface="Calibri"/>
              </a:rPr>
              <a:t>Recommended: Set up a permanent SSH ProxyJump</a:t>
            </a:r>
          </a:p>
          <a:p>
            <a:pPr marL="342900" indent="-342900">
              <a:lnSpc>
                <a:spcPct val="150000"/>
              </a:lnSpc>
              <a:spcAft>
                <a:spcPts val="500"/>
              </a:spcAft>
              <a:buFont typeface="Arial"/>
              <a:buChar char="•"/>
            </a:pPr>
            <a:r>
              <a:rPr lang="en-US" sz="2000">
                <a:ea typeface="Calibri"/>
                <a:cs typeface="Calibri"/>
              </a:rPr>
              <a:t>Optional: Connect to </a:t>
            </a:r>
            <a:r>
              <a:rPr lang="en-US" sz="2000" err="1">
                <a:ea typeface="Calibri"/>
                <a:cs typeface="Calibri"/>
              </a:rPr>
              <a:t>JLab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JupyterHub</a:t>
            </a:r>
            <a:r>
              <a:rPr lang="en-US" sz="2000">
                <a:ea typeface="Calibri"/>
                <a:cs typeface="Calibri"/>
              </a:rPr>
              <a:t> – </a:t>
            </a:r>
            <a:r>
              <a:rPr lang="en-US" sz="2000">
                <a:ea typeface="Calibri"/>
                <a:cs typeface="Calibri"/>
                <a:hlinkClick r:id="rId2"/>
              </a:rPr>
              <a:t>https://jupyterhub.jlab.org</a:t>
            </a:r>
            <a:r>
              <a:rPr lang="en-US" sz="2000">
                <a:ea typeface="Calibri"/>
                <a:cs typeface="Calibri"/>
              </a:rPr>
              <a:t> </a:t>
            </a:r>
          </a:p>
          <a:p>
            <a:pPr marL="342900" indent="-342900">
              <a:lnSpc>
                <a:spcPct val="150000"/>
              </a:lnSpc>
              <a:spcAft>
                <a:spcPts val="500"/>
              </a:spcAft>
              <a:buFont typeface="Arial"/>
              <a:buChar char="•"/>
            </a:pPr>
            <a:r>
              <a:rPr lang="en-US" sz="2000">
                <a:ea typeface="Calibri"/>
                <a:cs typeface="Calibri"/>
              </a:rPr>
              <a:t>Optional: Connect to </a:t>
            </a:r>
            <a:r>
              <a:rPr lang="en-US" sz="2000" err="1">
                <a:ea typeface="Calibri"/>
                <a:cs typeface="Calibri"/>
              </a:rPr>
              <a:t>JLab</a:t>
            </a:r>
            <a:r>
              <a:rPr lang="en-US" sz="2000">
                <a:ea typeface="Calibri"/>
                <a:cs typeface="Calibri"/>
              </a:rPr>
              <a:t> VDI system – </a:t>
            </a:r>
            <a:r>
              <a:rPr lang="en-US" sz="2000">
                <a:ea typeface="Calibri"/>
                <a:cs typeface="Calibri"/>
                <a:hlinkClick r:id="rId3"/>
              </a:rPr>
              <a:t>https://vdi.jlab.org</a:t>
            </a: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6672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F1444-2EE3-E94D-DF9D-827BBAA09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A4B50-9305-731F-39EF-43D5C8F3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7530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JLab ifarm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A1F7F-2EA0-4435-9210-65985B99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BF5E6B-E306-DC5B-8726-260EDC4F6EFB}"/>
              </a:ext>
            </a:extLst>
          </p:cNvPr>
          <p:cNvSpPr txBox="1"/>
          <p:nvPr/>
        </p:nvSpPr>
        <p:spPr>
          <a:xfrm>
            <a:off x="495300" y="1057274"/>
            <a:ext cx="11401425" cy="56707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>
                <a:ea typeface="+mn-lt"/>
                <a:cs typeface="+mn-lt"/>
              </a:rPr>
              <a:t>Logging into and accessing the </a:t>
            </a:r>
            <a:r>
              <a:rPr lang="en-US" sz="2400" err="1">
                <a:ea typeface="+mn-lt"/>
                <a:cs typeface="+mn-lt"/>
              </a:rPr>
              <a:t>JLab</a:t>
            </a:r>
            <a:r>
              <a:rPr lang="en-US" sz="2400">
                <a:ea typeface="+mn-lt"/>
                <a:cs typeface="+mn-lt"/>
              </a:rPr>
              <a:t> job submission (batch) and interactive farm (</a:t>
            </a:r>
            <a:r>
              <a:rPr lang="en-US" sz="2400" err="1">
                <a:ea typeface="+mn-lt"/>
                <a:cs typeface="+mn-lt"/>
              </a:rPr>
              <a:t>ifarm</a:t>
            </a:r>
            <a:r>
              <a:rPr lang="en-US" sz="2400">
                <a:ea typeface="+mn-lt"/>
                <a:cs typeface="+mn-lt"/>
              </a:rPr>
              <a:t>) computing systems can be done in many ways</a:t>
            </a:r>
            <a:endParaRPr lang="en-US">
              <a:ea typeface="+mn-lt"/>
              <a:cs typeface="+mn-lt"/>
            </a:endParaRP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Depends on your personal system and needs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Find the method in the following slides that is most convenient to you</a:t>
            </a:r>
            <a:endParaRPr lang="en-US">
              <a:cs typeface="Calibri"/>
            </a:endParaRP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SSH or Linux RHEL9 VDI is recommended (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can persist</a:t>
            </a:r>
            <a:r>
              <a:rPr lang="en-US" b="1">
                <a:solidFill>
                  <a:srgbClr val="000000"/>
                </a:solidFill>
                <a:ea typeface="+mn-lt"/>
                <a:cs typeface="+mn-lt"/>
              </a:rPr>
              <a:t>)</a:t>
            </a:r>
            <a:endParaRPr lang="en-US" b="1">
              <a:ea typeface="Calibri"/>
              <a:cs typeface="Calibri" panose="020F0502020204030204"/>
            </a:endParaRPr>
          </a:p>
          <a:p>
            <a:pPr>
              <a:spcAft>
                <a:spcPts val="500"/>
              </a:spcAft>
            </a:pPr>
            <a:endParaRPr lang="en-US" sz="1400">
              <a:ea typeface="+mn-lt"/>
              <a:cs typeface="+mn-lt"/>
            </a:endParaRPr>
          </a:p>
          <a:p>
            <a:pPr>
              <a:spcAft>
                <a:spcPts val="500"/>
              </a:spcAft>
            </a:pPr>
            <a:r>
              <a:rPr lang="en-US" sz="2400">
                <a:ea typeface="+mn-lt"/>
                <a:cs typeface="+mn-lt"/>
              </a:rPr>
              <a:t>The following slides cover accessing </a:t>
            </a:r>
            <a:r>
              <a:rPr lang="en-US" sz="2400" err="1">
                <a:ea typeface="+mn-lt"/>
                <a:cs typeface="+mn-lt"/>
              </a:rPr>
              <a:t>JLab's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ifarm</a:t>
            </a:r>
            <a:r>
              <a:rPr lang="en-US" sz="2400">
                <a:ea typeface="+mn-lt"/>
                <a:cs typeface="+mn-lt"/>
              </a:rPr>
              <a:t> with various systems:</a:t>
            </a:r>
          </a:p>
          <a:p>
            <a:pPr indent="-285750">
              <a:spcAft>
                <a:spcPts val="500"/>
              </a:spcAft>
              <a:buFont typeface="Wingdings,Sans-Serif"/>
              <a:buChar char="Ø"/>
            </a:pPr>
            <a:r>
              <a:rPr lang="en-US" sz="1700">
                <a:ea typeface="+mn-lt"/>
                <a:cs typeface="+mn-lt"/>
              </a:rPr>
              <a:t>Secure Shell (SSH) Protocol</a:t>
            </a:r>
          </a:p>
          <a:p>
            <a:pPr marL="742950" lvl="1" indent="-285750">
              <a:spcAft>
                <a:spcPts val="500"/>
              </a:spcAft>
              <a:buFont typeface="Arial"/>
              <a:buChar char="•"/>
            </a:pPr>
            <a:r>
              <a:rPr lang="en-US" sz="1500">
                <a:ea typeface="+mn-lt"/>
                <a:cs typeface="+mn-lt"/>
              </a:rPr>
              <a:t>Linux</a:t>
            </a:r>
            <a:endParaRPr lang="en-US"/>
          </a:p>
          <a:p>
            <a:pPr marL="742950" lvl="1" indent="-285750">
              <a:spcAft>
                <a:spcPts val="500"/>
              </a:spcAft>
              <a:buFont typeface="Arial"/>
              <a:buChar char="•"/>
            </a:pPr>
            <a:r>
              <a:rPr lang="en-US" sz="1500" err="1">
                <a:ea typeface="+mn-lt"/>
                <a:cs typeface="+mn-lt"/>
              </a:rPr>
              <a:t>JLab's</a:t>
            </a:r>
            <a:r>
              <a:rPr lang="en-US" sz="1500">
                <a:ea typeface="+mn-lt"/>
                <a:cs typeface="+mn-lt"/>
              </a:rPr>
              <a:t> Virtual Desktop Infrastructure (VDI), from either html web app or desktop app</a:t>
            </a:r>
          </a:p>
          <a:p>
            <a:pPr marL="742950" lvl="1" indent="-285750">
              <a:spcAft>
                <a:spcPts val="500"/>
              </a:spcAft>
              <a:buFont typeface="Arial"/>
              <a:buChar char="•"/>
            </a:pPr>
            <a:r>
              <a:rPr lang="en-US" sz="1500">
                <a:ea typeface="+mn-lt"/>
                <a:cs typeface="+mn-lt"/>
              </a:rPr>
              <a:t>Windows</a:t>
            </a:r>
          </a:p>
          <a:p>
            <a:pPr marL="742950" lvl="1" indent="-285750">
              <a:spcAft>
                <a:spcPts val="500"/>
              </a:spcAft>
              <a:buFont typeface="Arial"/>
              <a:buChar char="•"/>
            </a:pPr>
            <a:r>
              <a:rPr lang="en-US" sz="1500">
                <a:ea typeface="+mn-lt"/>
                <a:cs typeface="+mn-lt"/>
              </a:rPr>
              <a:t>Mac</a:t>
            </a:r>
            <a:endParaRPr lang="en-US" sz="1500">
              <a:ea typeface="Calibri"/>
              <a:cs typeface="Calibri"/>
            </a:endParaRPr>
          </a:p>
          <a:p>
            <a:pPr marL="285750" indent="-285750">
              <a:spcAft>
                <a:spcPts val="500"/>
              </a:spcAft>
              <a:buFont typeface="Wingdings,Sans-Serif"/>
              <a:buChar char="Ø"/>
            </a:pPr>
            <a:r>
              <a:rPr lang="en-US" sz="1700">
                <a:ea typeface="+mn-lt"/>
                <a:cs typeface="+mn-lt"/>
              </a:rPr>
              <a:t> ProxyJump SSH and Port Forwarding</a:t>
            </a:r>
          </a:p>
          <a:p>
            <a:pPr marL="285750" indent="-285750">
              <a:spcAft>
                <a:spcPts val="500"/>
              </a:spcAft>
              <a:buFont typeface="Wingdings,Sans-Serif"/>
              <a:buChar char="Ø"/>
            </a:pPr>
            <a:r>
              <a:rPr lang="en-US" sz="1700">
                <a:ea typeface="+mn-lt"/>
                <a:cs typeface="+mn-lt"/>
              </a:rPr>
              <a:t> </a:t>
            </a:r>
            <a:r>
              <a:rPr lang="en-US" sz="1700" err="1">
                <a:ea typeface="+mn-lt"/>
                <a:cs typeface="+mn-lt"/>
              </a:rPr>
              <a:t>JupyterHub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spcAft>
                <a:spcPts val="500"/>
              </a:spcAft>
              <a:buFont typeface="Wingdings,Sans-Serif"/>
              <a:buChar char="Ø"/>
            </a:pPr>
            <a:r>
              <a:rPr lang="en-US" sz="1700">
                <a:ea typeface="+mn-lt"/>
                <a:cs typeface="+mn-lt"/>
              </a:rPr>
              <a:t> Tomorrow</a:t>
            </a:r>
          </a:p>
          <a:p>
            <a:pPr marL="742950" lvl="1" indent="-28575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Interactive farm (</a:t>
            </a:r>
            <a:r>
              <a:rPr lang="en-US" sz="1600" err="1">
                <a:ea typeface="+mn-lt"/>
                <a:cs typeface="+mn-lt"/>
              </a:rPr>
              <a:t>ifarm</a:t>
            </a:r>
            <a:r>
              <a:rPr lang="en-US" sz="1600">
                <a:ea typeface="+mn-lt"/>
                <a:cs typeface="+mn-lt"/>
              </a:rPr>
              <a:t>) nodes with </a:t>
            </a:r>
            <a:r>
              <a:rPr lang="en-US" sz="1600" err="1">
                <a:ea typeface="+mn-lt"/>
                <a:cs typeface="+mn-lt"/>
              </a:rPr>
              <a:t>slurm</a:t>
            </a:r>
            <a:r>
              <a:rPr lang="en-US" sz="1600">
                <a:ea typeface="+mn-lt"/>
                <a:cs typeface="+mn-lt"/>
              </a:rPr>
              <a:t> access</a:t>
            </a:r>
          </a:p>
          <a:p>
            <a:pPr marL="742950" lvl="1" indent="-28575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Farm batch submission access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F594E-E8FA-8D1E-0653-771DEBBC0E95}"/>
              </a:ext>
            </a:extLst>
          </p:cNvPr>
          <p:cNvSpPr txBox="1"/>
          <p:nvPr/>
        </p:nvSpPr>
        <p:spPr>
          <a:xfrm>
            <a:off x="5495003" y="4642300"/>
            <a:ext cx="580349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JLab Service Now Article on remote Access: </a:t>
            </a:r>
          </a:p>
          <a:p>
            <a:pPr algn="ctr"/>
            <a:r>
              <a:rPr lang="en-US">
                <a:hlinkClick r:id="rId2"/>
              </a:rPr>
              <a:t>https://jlab.servicenowservices.com/scicomp?id=kb_article&amp;sysparm_article=KB0015066</a:t>
            </a:r>
            <a:r>
              <a:rPr lang="en-US"/>
              <a:t> </a:t>
            </a:r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2002A-A9D8-81C1-E157-4350B773E657}"/>
              </a:ext>
            </a:extLst>
          </p:cNvPr>
          <p:cNvSpPr txBox="1"/>
          <p:nvPr/>
        </p:nvSpPr>
        <p:spPr>
          <a:xfrm>
            <a:off x="5989320" y="5615940"/>
            <a:ext cx="481584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>
                <a:ea typeface="Calibri"/>
                <a:cs typeface="Calibri"/>
              </a:rPr>
              <a:t>GlueX</a:t>
            </a:r>
            <a:r>
              <a:rPr lang="en-US">
                <a:ea typeface="Calibri"/>
                <a:cs typeface="Calibri"/>
              </a:rPr>
              <a:t> Wiki on </a:t>
            </a:r>
            <a:r>
              <a:rPr lang="en-US" err="1">
                <a:ea typeface="Calibri"/>
                <a:cs typeface="Calibri"/>
              </a:rPr>
              <a:t>VSCode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ifarm</a:t>
            </a:r>
            <a:r>
              <a:rPr lang="en-US">
                <a:ea typeface="Calibri"/>
                <a:cs typeface="Calibri"/>
              </a:rPr>
              <a:t> access</a:t>
            </a:r>
            <a:endParaRPr lang="en-US"/>
          </a:p>
          <a:p>
            <a:pPr algn="ctr"/>
            <a:r>
              <a:rPr lang="en-US">
                <a:hlinkClick r:id="rId3"/>
              </a:rPr>
              <a:t>https://halldweb1.jlab.org/wiki/index.php/How_to_Setup_Visual_Studio_Code_for_the_ifarm</a:t>
            </a:r>
            <a:r>
              <a:rPr lang="en-US"/>
              <a:t> 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0345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JLab ifarm with SSH X windows forwarding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5852344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SSH with Linux: </a:t>
            </a:r>
            <a:endParaRPr lang="en-US" sz="2400" b="1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Once inside a Linux system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Click Activities or find an applications drop down menu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Find the terminal               application and open it </a:t>
            </a:r>
          </a:p>
          <a:p>
            <a:pPr marL="742950" lvl="1" indent="-285750">
              <a:buFont typeface="Arial,Sans-Serif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Execute `ssh –Y </a:t>
            </a:r>
            <a:r>
              <a:rPr lang="en-US">
                <a:ea typeface="+mn-lt"/>
                <a:cs typeface="+mn-lt"/>
                <a:hlinkClick r:id="rId2"/>
              </a:rPr>
              <a:t>&lt;username&gt;@login.jlab.org`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pPr marL="1200150" lvl="2" indent="-285750">
              <a:buFont typeface="Arial,Sans-Serif"/>
              <a:buChar char="•"/>
            </a:pPr>
            <a:r>
              <a:rPr lang="en-US" sz="1600">
                <a:ea typeface="+mn-lt"/>
                <a:cs typeface="+mn-lt"/>
              </a:rPr>
              <a:t>Use MobilePass SAS MFA personal 6-8 digit code + 6 digit encrypted code output in one line as the password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Then: Execute `ssh –Y &lt;username&gt;@ifarm` 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 sz="1600">
                <a:ea typeface="+mn-lt"/>
                <a:cs typeface="+mn-lt"/>
              </a:rPr>
              <a:t>Use your usual </a:t>
            </a:r>
            <a:r>
              <a:rPr lang="en-US" sz="1600" err="1">
                <a:ea typeface="+mn-lt"/>
                <a:cs typeface="+mn-lt"/>
              </a:rPr>
              <a:t>JLab</a:t>
            </a:r>
            <a:r>
              <a:rPr lang="en-US" sz="1600">
                <a:ea typeface="+mn-lt"/>
                <a:cs typeface="+mn-lt"/>
              </a:rPr>
              <a:t> Common User Environment (CUE) password, or your ssh-key if you have set one up</a:t>
            </a:r>
            <a:r>
              <a:rPr lang="en-US">
                <a:ea typeface="+mn-lt"/>
                <a:cs typeface="+mn-lt"/>
              </a:rPr>
              <a:t>  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Linux VDI (shown on the right): 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Same as using Linux, managed by </a:t>
            </a:r>
            <a:r>
              <a:rPr lang="en-US" err="1">
                <a:ea typeface="+mn-lt"/>
                <a:cs typeface="+mn-lt"/>
              </a:rPr>
              <a:t>JLab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Accessed using </a:t>
            </a:r>
            <a:r>
              <a:rPr lang="en-US">
                <a:ea typeface="+mn-lt"/>
                <a:cs typeface="+mn-lt"/>
                <a:hlinkClick r:id="rId3"/>
              </a:rPr>
              <a:t>https://vdi.jlab.org</a:t>
            </a:r>
            <a:r>
              <a:rPr lang="en-US">
                <a:ea typeface="+mn-lt"/>
                <a:cs typeface="+mn-lt"/>
              </a:rPr>
              <a:t> login website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See notes from prior set of slides for instructions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Then: open a terminal from inside the VDI session</a:t>
            </a:r>
            <a:endParaRPr lang="en-US">
              <a:cs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7B18B-A0E6-BCD6-DA84-D9B321F44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692" y="2033723"/>
            <a:ext cx="5616678" cy="3076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59D640-224A-A0D9-2F62-59970522D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112" y="2046032"/>
            <a:ext cx="590550" cy="59055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84FFF9A-1FFB-F094-1401-6D122A7B5514}"/>
              </a:ext>
            </a:extLst>
          </p:cNvPr>
          <p:cNvSpPr/>
          <p:nvPr/>
        </p:nvSpPr>
        <p:spPr>
          <a:xfrm rot="1140000">
            <a:off x="5904589" y="1901213"/>
            <a:ext cx="511175" cy="127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682F2C2-3BB7-0AB6-45EE-ADA1F50214E7}"/>
              </a:ext>
            </a:extLst>
          </p:cNvPr>
          <p:cNvSpPr/>
          <p:nvPr/>
        </p:nvSpPr>
        <p:spPr>
          <a:xfrm rot="13800000">
            <a:off x="9631091" y="5105898"/>
            <a:ext cx="431084" cy="1407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7E9ADB-3888-EC01-4944-BE109E73F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0662" y="5449631"/>
            <a:ext cx="590550" cy="590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4B7F95-7CA7-DD9A-A46E-A2AEE45F3DEF}"/>
              </a:ext>
            </a:extLst>
          </p:cNvPr>
          <p:cNvSpPr txBox="1"/>
          <p:nvPr/>
        </p:nvSpPr>
        <p:spPr>
          <a:xfrm>
            <a:off x="6553200" y="1530350"/>
            <a:ext cx="5359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JLab RHEL9 VDI screen – activities button and terminal</a:t>
            </a:r>
          </a:p>
        </p:txBody>
      </p:sp>
    </p:spTree>
    <p:extLst>
      <p:ext uri="{BB962C8B-B14F-4D97-AF65-F5344CB8AC3E}">
        <p14:creationId xmlns:p14="http://schemas.microsoft.com/office/powerpoint/2010/main" val="3959846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JLab ifarm with SSH X windows forwarding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57246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SSH with Windows the new way: </a:t>
            </a:r>
            <a:endParaRPr lang="en-US" sz="2400" b="1"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There is a ssh client now installed by default in modern Windows operating systems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Open any terminal in Windows: "</a:t>
            </a:r>
            <a:r>
              <a:rPr lang="en-US" err="1">
                <a:ea typeface="+mn-lt"/>
                <a:cs typeface="+mn-lt"/>
              </a:rPr>
              <a:t>cmd</a:t>
            </a:r>
            <a:r>
              <a:rPr lang="en-US">
                <a:ea typeface="+mn-lt"/>
                <a:cs typeface="+mn-lt"/>
              </a:rPr>
              <a:t>", PowerShell, or any Windows Subsystem for Linux (WSL) prompt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Execute SSH commands following instructions on prior Linux instructions slide</a:t>
            </a: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To Install a Linux operating system in </a:t>
            </a:r>
            <a:r>
              <a:rPr lang="en-US" b="1" u="sng">
                <a:cs typeface="Calibri" panose="020F0502020204030204"/>
              </a:rPr>
              <a:t>Windows Subsystem for Linux</a:t>
            </a:r>
            <a:r>
              <a:rPr lang="en-US">
                <a:cs typeface="Calibri" panose="020F0502020204030204"/>
              </a:rPr>
              <a:t> (WSL) utilize Windows official channels</a:t>
            </a:r>
            <a:endParaRPr lang="en-US">
              <a:ea typeface="Calibri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Ubuntu 20.04.6: </a:t>
            </a:r>
            <a:r>
              <a:rPr lang="en-US">
                <a:ea typeface="+mn-lt"/>
                <a:cs typeface="+mn-lt"/>
                <a:hlinkClick r:id="rId2"/>
              </a:rPr>
              <a:t>https://apps.microsoft.com/detail/9mttcl66cpxj?hl=en-us&amp;gl=en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These can come in many Linux flavors – Ubuntu and Debian are the same thing and are most </a:t>
            </a:r>
            <a:r>
              <a:rPr lang="en-US" err="1">
                <a:cs typeface="Calibri" panose="020F0502020204030204"/>
              </a:rPr>
              <a:t>newby</a:t>
            </a:r>
            <a:r>
              <a:rPr lang="en-US">
                <a:cs typeface="Calibri" panose="020F0502020204030204"/>
              </a:rPr>
              <a:t> friendly</a:t>
            </a:r>
            <a:endParaRPr lang="en-US">
              <a:ea typeface="Calibri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Enable installation of many scientific computing resources such as Python, ROOT, and even Geant4 using package management tools such as "Snap" or "</a:t>
            </a:r>
            <a:r>
              <a:rPr lang="en-US" err="1">
                <a:cs typeface="Calibri" panose="020F0502020204030204"/>
              </a:rPr>
              <a:t>Miniconda</a:t>
            </a:r>
            <a:r>
              <a:rPr lang="en-US">
                <a:cs typeface="Calibri" panose="020F0502020204030204"/>
              </a:rPr>
              <a:t>"</a:t>
            </a:r>
            <a:endParaRPr lang="en-US">
              <a:ea typeface="Calibri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Simplify X11 windows forwarding for Linux and gives you the power of Linux within the Windows ecosystem</a:t>
            </a:r>
            <a:endParaRPr lang="en-US">
              <a:ea typeface="Calibri"/>
              <a:cs typeface="Calibri" panose="020F0502020204030204"/>
            </a:endParaRPr>
          </a:p>
          <a:p>
            <a:pPr lvl="1"/>
            <a:endParaRPr lang="en-US">
              <a:cs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19133-EF45-7A5B-7C40-71BA6739A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842" y="2407223"/>
            <a:ext cx="6024992" cy="22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74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JLab ifarm with SSH X windows forwarding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SSH with Windows the old way:</a:t>
            </a:r>
            <a:endParaRPr lang="en-US" sz="2400" b="1"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Download and Install PuTTY and </a:t>
            </a:r>
            <a:r>
              <a:rPr lang="en-US" err="1">
                <a:ea typeface="+mn-lt"/>
                <a:cs typeface="+mn-lt"/>
              </a:rPr>
              <a:t>Xming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PuTTY: Download the application from the Microsoft Apps store to install PuTTY. </a:t>
            </a:r>
          </a:p>
          <a:p>
            <a:pPr marL="1200150" lvl="2" indent="-285750">
              <a:buFont typeface="Arial"/>
              <a:buChar char="•"/>
            </a:pPr>
            <a:r>
              <a:rPr lang="en-US">
                <a:ea typeface="+mn-lt"/>
                <a:cs typeface="+mn-lt"/>
                <a:hlinkClick r:id="rId2"/>
              </a:rPr>
              <a:t>https://apps.microsoft.com/detail/xpfnzksklbp7rj?amp%3Bgl=US&amp;hl=en-us&amp;gl=US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Xming</a:t>
            </a:r>
            <a:r>
              <a:rPr lang="en-US">
                <a:ea typeface="+mn-lt"/>
                <a:cs typeface="+mn-lt"/>
              </a:rPr>
              <a:t>: Download from </a:t>
            </a:r>
            <a:r>
              <a:rPr lang="en-US" err="1">
                <a:ea typeface="+mn-lt"/>
                <a:cs typeface="+mn-lt"/>
              </a:rPr>
              <a:t>SourceForge</a:t>
            </a:r>
            <a:r>
              <a:rPr lang="en-US">
                <a:ea typeface="+mn-lt"/>
                <a:cs typeface="+mn-lt"/>
              </a:rPr>
              <a:t> – be careful to not click on advertisements – inspect all links first!</a:t>
            </a:r>
          </a:p>
          <a:p>
            <a:pPr marL="1200150" lvl="2" indent="-285750">
              <a:buFont typeface="Arial"/>
              <a:buChar char="•"/>
            </a:pPr>
            <a:r>
              <a:rPr lang="en-US">
                <a:ea typeface="+mn-lt"/>
                <a:cs typeface="+mn-lt"/>
                <a:hlinkClick r:id="rId3"/>
              </a:rPr>
              <a:t>https://sourceforge.net/projects/xming/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1200150" lvl="2" indent="-285750">
              <a:buFont typeface="Arial"/>
              <a:buChar char="•"/>
            </a:pPr>
            <a:r>
              <a:rPr lang="en-US" err="1">
                <a:cs typeface="Calibri" panose="020F0502020204030204"/>
              </a:rPr>
              <a:t>Xming</a:t>
            </a:r>
            <a:r>
              <a:rPr lang="en-US">
                <a:cs typeface="Calibri" panose="020F0502020204030204"/>
              </a:rPr>
              <a:t> will run in the background, only acting when you try to open GUIs on remote servers via PuTTY</a:t>
            </a:r>
            <a:endParaRPr lang="en-US">
              <a:ea typeface="Calibri"/>
              <a:cs typeface="Calibri" panose="020F0502020204030204"/>
            </a:endParaRPr>
          </a:p>
        </p:txBody>
      </p:sp>
      <p:pic>
        <p:nvPicPr>
          <p:cNvPr id="3" name="Picture 2" descr="Xming X Server for Windows">
            <a:extLst>
              <a:ext uri="{FF2B5EF4-FFF2-40B4-BE49-F238E27FC236}">
                <a16:creationId xmlns:a16="http://schemas.microsoft.com/office/drawing/2014/main" id="{989B3EBE-F6B7-FB2A-C5DD-2259CFBAF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35" y="2510134"/>
            <a:ext cx="457200" cy="457200"/>
          </a:xfrm>
          <a:prstGeom prst="rect">
            <a:avLst/>
          </a:prstGeom>
        </p:spPr>
      </p:pic>
      <p:pic>
        <p:nvPicPr>
          <p:cNvPr id="4" name="Picture 3" descr="PuTTY - Wikipedia">
            <a:extLst>
              <a:ext uri="{FF2B5EF4-FFF2-40B4-BE49-F238E27FC236}">
                <a16:creationId xmlns:a16="http://schemas.microsoft.com/office/drawing/2014/main" id="{C1DA0B78-5DCF-E801-223D-80550D2A5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88" y="1824038"/>
            <a:ext cx="454025" cy="454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16896-6074-4504-818C-8D22D008D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7978" y="3265110"/>
            <a:ext cx="2743199" cy="2649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071923-D78F-19A4-6186-964F34AD19E6}"/>
              </a:ext>
            </a:extLst>
          </p:cNvPr>
          <p:cNvSpPr txBox="1"/>
          <p:nvPr/>
        </p:nvSpPr>
        <p:spPr>
          <a:xfrm>
            <a:off x="4589207" y="607633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PuTTY GUI "Session" page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12686-6998-B698-3C0E-182EE52AF81E}"/>
              </a:ext>
            </a:extLst>
          </p:cNvPr>
          <p:cNvSpPr txBox="1"/>
          <p:nvPr/>
        </p:nvSpPr>
        <p:spPr>
          <a:xfrm>
            <a:off x="8276303" y="3354028"/>
            <a:ext cx="27432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Enter the hostname you want to access in "Host Name (or IP address) field</a:t>
            </a:r>
          </a:p>
          <a:p>
            <a:pPr algn="ctr"/>
            <a:endParaRPr lang="en-US">
              <a:cs typeface="Calibri"/>
            </a:endParaRPr>
          </a:p>
          <a:p>
            <a:pPr algn="ctr"/>
            <a:r>
              <a:rPr lang="en-US">
                <a:cs typeface="Calibri"/>
              </a:rPr>
              <a:t>Port 22 is standard ssh protocol port </a:t>
            </a:r>
          </a:p>
          <a:p>
            <a:pPr algn="ctr"/>
            <a:endParaRPr lang="en-US">
              <a:cs typeface="Calibri"/>
            </a:endParaRPr>
          </a:p>
          <a:p>
            <a:pPr algn="ctr"/>
            <a:r>
              <a:rPr lang="en-US">
                <a:cs typeface="Calibri"/>
              </a:rPr>
              <a:t>IPv4 protocol port numbers range from 0 - </a:t>
            </a:r>
            <a:r>
              <a:rPr lang="en-US">
                <a:ea typeface="+mn-lt"/>
                <a:cs typeface="+mn-lt"/>
              </a:rPr>
              <a:t>65535 (16 bit integer range)</a:t>
            </a:r>
            <a:endParaRPr lang="en-US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D37918-B598-F0DA-BF03-6795BA662990}"/>
              </a:ext>
            </a:extLst>
          </p:cNvPr>
          <p:cNvSpPr txBox="1"/>
          <p:nvPr/>
        </p:nvSpPr>
        <p:spPr>
          <a:xfrm>
            <a:off x="963561" y="4208206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Host Name for Accessing JLab scientific computing resources is "login.jlab.org"</a:t>
            </a:r>
          </a:p>
        </p:txBody>
      </p:sp>
    </p:spTree>
    <p:extLst>
      <p:ext uri="{BB962C8B-B14F-4D97-AF65-F5344CB8AC3E}">
        <p14:creationId xmlns:p14="http://schemas.microsoft.com/office/powerpoint/2010/main" val="463593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JLab ifarm with SSH X windows forwarding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648560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SSH with Windows the old way: </a:t>
            </a:r>
            <a:endParaRPr lang="en-US" sz="2400" b="1"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Configure PuTTY for X11 window forwarding to work</a:t>
            </a:r>
            <a:endParaRPr lang="en-US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Open PuTTY, filling in the IP address or DNS host name </a:t>
            </a:r>
          </a:p>
          <a:p>
            <a:pPr marL="1200150" lvl="2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Type in "login.jlab.org" (no quotes) to access the </a:t>
            </a:r>
            <a:r>
              <a:rPr lang="en-US" err="1">
                <a:ea typeface="+mn-lt"/>
                <a:cs typeface="+mn-lt"/>
              </a:rPr>
              <a:t>JLab</a:t>
            </a:r>
            <a:r>
              <a:rPr lang="en-US">
                <a:ea typeface="+mn-lt"/>
                <a:cs typeface="+mn-lt"/>
              </a:rPr>
              <a:t> scientific computing resources from on or off-site</a:t>
            </a:r>
          </a:p>
          <a:p>
            <a:pPr marL="1200150" lvl="2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 specified hostname, like "jlabl1" (no quotes), if </a:t>
            </a:r>
            <a:r>
              <a:rPr lang="en-US" err="1">
                <a:ea typeface="+mn-lt"/>
                <a:cs typeface="+mn-lt"/>
              </a:rPr>
              <a:t>ifarm</a:t>
            </a:r>
            <a:r>
              <a:rPr lang="en-US">
                <a:ea typeface="+mn-lt"/>
                <a:cs typeface="+mn-lt"/>
              </a:rPr>
              <a:t> access is not the goal </a:t>
            </a:r>
            <a:endParaRPr lang="en-US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Go to the Connection &gt; SSH &gt; Auth &gt; X11 Page menu</a:t>
            </a:r>
          </a:p>
          <a:p>
            <a:pPr marL="1200150" lvl="2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Check the box "Enable X11 forwarding" and type in the "X display location" to be "localhost:0" (no quotes)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Go back to "Session" page, type some useful name (like "</a:t>
            </a:r>
            <a:r>
              <a:rPr lang="en-US" err="1">
                <a:ea typeface="+mn-lt"/>
                <a:cs typeface="+mn-lt"/>
              </a:rPr>
              <a:t>jlab</a:t>
            </a:r>
            <a:r>
              <a:rPr lang="en-US">
                <a:ea typeface="+mn-lt"/>
                <a:cs typeface="+mn-lt"/>
              </a:rPr>
              <a:t> login"), and 'Save' your configuration for later loading</a:t>
            </a:r>
            <a:endParaRPr lang="en-US">
              <a:cs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16B4F8-41D4-1388-C301-F3DBA54EE9AA}"/>
              </a:ext>
            </a:extLst>
          </p:cNvPr>
          <p:cNvGrpSpPr/>
          <p:nvPr/>
        </p:nvGrpSpPr>
        <p:grpSpPr>
          <a:xfrm>
            <a:off x="3017663" y="3619076"/>
            <a:ext cx="6061910" cy="3066812"/>
            <a:chOff x="3017663" y="3497848"/>
            <a:chExt cx="6061910" cy="30668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DAA5463-DC39-1A9A-D7BA-7127C958F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17" t="543" r="1835" b="543"/>
            <a:stretch/>
          </p:blipFill>
          <p:spPr>
            <a:xfrm>
              <a:off x="3019124" y="3497848"/>
              <a:ext cx="2667694" cy="26202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1A7A88-D319-3F6C-665B-35B1DDEA6CC0}"/>
                </a:ext>
              </a:extLst>
            </p:cNvPr>
            <p:cNvSpPr txBox="1"/>
            <p:nvPr/>
          </p:nvSpPr>
          <p:spPr>
            <a:xfrm>
              <a:off x="3017663" y="6256883"/>
              <a:ext cx="2743200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PuTTY GUI "Session" page</a:t>
              </a:r>
              <a:endParaRPr lang="en-US" sz="1400">
                <a:cs typeface="Calibri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30245B1-A73B-D1FA-FBAA-B5E87933E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2218" y="3498088"/>
              <a:ext cx="2707256" cy="26206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FC9CD1-EDB4-78A5-F8B7-962779E9003E}"/>
                </a:ext>
              </a:extLst>
            </p:cNvPr>
            <p:cNvSpPr txBox="1"/>
            <p:nvPr/>
          </p:nvSpPr>
          <p:spPr>
            <a:xfrm>
              <a:off x="6050623" y="6256882"/>
              <a:ext cx="3028950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Connection &gt; SSH &gt; Auth &gt; X11 Page</a:t>
              </a:r>
              <a:endParaRPr lang="en-US" sz="1400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92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3C0ED-D606-E900-C026-6AB042188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F7426-FFB5-877E-C421-33E22EA47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20" y="96020"/>
            <a:ext cx="12194812" cy="1027413"/>
          </a:xfrm>
        </p:spPr>
        <p:txBody>
          <a:bodyPr/>
          <a:lstStyle/>
          <a:p>
            <a:pPr algn="ctr"/>
            <a:r>
              <a:rPr lang="en-US" sz="4400">
                <a:latin typeface="Arial"/>
                <a:cs typeface="Arial"/>
              </a:rPr>
              <a:t>Lecture: Accessing Lab Resources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7886E-F4C5-E0A7-CCFD-2EB8D671378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May 21, 2025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343090-5BFE-6B87-BA56-27E27C83D7BC}"/>
              </a:ext>
            </a:extLst>
          </p:cNvPr>
          <p:cNvGrpSpPr/>
          <p:nvPr/>
        </p:nvGrpSpPr>
        <p:grpSpPr>
          <a:xfrm>
            <a:off x="628649" y="1716526"/>
            <a:ext cx="11058528" cy="3207243"/>
            <a:chOff x="628649" y="1716526"/>
            <a:chExt cx="11058528" cy="320724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C0F758-478B-3AFA-A611-8F5B6B3B0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3825" y="1888877"/>
              <a:ext cx="3209924" cy="220394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C30C56D-B73B-533F-379D-BA0BA3C6791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1716526"/>
              <a:ext cx="2552700" cy="25486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A5BE38D-E80A-694C-1E78-4CAE95082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59" t="4020"/>
            <a:stretch/>
          </p:blipFill>
          <p:spPr>
            <a:xfrm>
              <a:off x="7962900" y="1819275"/>
              <a:ext cx="3724277" cy="23526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7B0655F1-B8E2-4787-D3E7-2F17E801E144}"/>
                </a:ext>
              </a:extLst>
            </p:cNvPr>
            <p:cNvSpPr txBox="1"/>
            <p:nvPr/>
          </p:nvSpPr>
          <p:spPr>
            <a:xfrm>
              <a:off x="628649" y="44005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cs typeface="Calibri"/>
                </a:rPr>
                <a:t>Access High Performance Computing (HPC) Cluster</a:t>
              </a:r>
            </a:p>
          </p:txBody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4BB6BD7A-D25E-098A-E6EF-EB206D17216F}"/>
                </a:ext>
              </a:extLst>
            </p:cNvPr>
            <p:cNvSpPr txBox="1"/>
            <p:nvPr/>
          </p:nvSpPr>
          <p:spPr>
            <a:xfrm>
              <a:off x="4267199" y="44005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cs typeface="Calibri"/>
                </a:rPr>
                <a:t>Set up scientific computing software on Linux systems</a:t>
              </a:r>
              <a:endParaRPr lang="en-US"/>
            </a:p>
          </p:txBody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9EAEC52F-F5B4-B56B-E2E1-DFCDA22BE08D}"/>
                </a:ext>
              </a:extLst>
            </p:cNvPr>
            <p:cNvSpPr txBox="1"/>
            <p:nvPr/>
          </p:nvSpPr>
          <p:spPr>
            <a:xfrm>
              <a:off x="8553449" y="44005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cs typeface="Calibri"/>
                </a:rPr>
                <a:t>Run physics experiments, simulations, and data analysis</a:t>
              </a:r>
              <a:endParaRPr lang="en-US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0D44EFC7-E279-8DEB-AB33-872B242A2F20}"/>
                </a:ext>
              </a:extLst>
            </p:cNvPr>
            <p:cNvSpPr/>
            <p:nvPr/>
          </p:nvSpPr>
          <p:spPr>
            <a:xfrm>
              <a:off x="3276599" y="4552950"/>
              <a:ext cx="885825" cy="17145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37199D96-3ACB-F9AB-465E-170C627E6157}"/>
                </a:ext>
              </a:extLst>
            </p:cNvPr>
            <p:cNvSpPr/>
            <p:nvPr/>
          </p:nvSpPr>
          <p:spPr>
            <a:xfrm>
              <a:off x="7143749" y="4552950"/>
              <a:ext cx="885825" cy="17145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TextBox 19">
            <a:extLst>
              <a:ext uri="{FF2B5EF4-FFF2-40B4-BE49-F238E27FC236}">
                <a16:creationId xmlns:a16="http://schemas.microsoft.com/office/drawing/2014/main" id="{473FACB6-8569-DD15-5606-8E0D2C0180B4}"/>
              </a:ext>
            </a:extLst>
          </p:cNvPr>
          <p:cNvSpPr txBox="1"/>
          <p:nvPr/>
        </p:nvSpPr>
        <p:spPr>
          <a:xfrm>
            <a:off x="3181349" y="5305424"/>
            <a:ext cx="25527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cs typeface="Calibri"/>
              </a:rPr>
              <a:t>This section</a:t>
            </a:r>
            <a:endParaRPr lang="en-US" b="1">
              <a:cs typeface="Calibri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74536F7-4538-9B6F-9E9E-F56AA4A7D241}"/>
              </a:ext>
            </a:extLst>
          </p:cNvPr>
          <p:cNvSpPr/>
          <p:nvPr/>
        </p:nvSpPr>
        <p:spPr>
          <a:xfrm rot="12900000">
            <a:off x="2895599" y="5067300"/>
            <a:ext cx="885825" cy="17145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62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7" y="240539"/>
            <a:ext cx="12192567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JLab ifarm with SSH X windows forwarding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SSH with Windows the old way: </a:t>
            </a:r>
            <a:endParaRPr lang="en-US" sz="2400" b="1"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Try X11 forwarding with </a:t>
            </a:r>
            <a:r>
              <a:rPr lang="en-US" err="1">
                <a:ea typeface="+mn-lt"/>
                <a:cs typeface="+mn-lt"/>
              </a:rPr>
              <a:t>XMing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You will need to execute the </a:t>
            </a:r>
            <a:r>
              <a:rPr lang="en-US" err="1">
                <a:ea typeface="+mn-lt"/>
                <a:cs typeface="+mn-lt"/>
              </a:rPr>
              <a:t>XMing</a:t>
            </a:r>
            <a:r>
              <a:rPr lang="en-US">
                <a:ea typeface="+mn-lt"/>
                <a:cs typeface="+mn-lt"/>
              </a:rPr>
              <a:t> program (double click it's start menu icon) so that it runs in the background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You may need to allow Window’s firewall access – if so then accept the pop-up request </a:t>
            </a:r>
          </a:p>
          <a:p>
            <a:pPr marL="285750" indent="-285750">
              <a:buFont typeface="Arial,Sans-Serif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ssh into the "login.jlab.org" portal</a:t>
            </a:r>
            <a:endParaRPr lang="en-US"/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Connect by using the "open" button on PuTTY 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 sz="1600">
                <a:ea typeface="+mn-lt"/>
                <a:cs typeface="+mn-lt"/>
              </a:rPr>
              <a:t>Use MobilePass SAS MFA personal 6-8 digit code + 6 digit encrypted code output in one line as the password to enter the login portal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Then: execute `ssh –Y &lt;username&gt;@ifarm` on the command line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 sz="1600">
                <a:ea typeface="+mn-lt"/>
                <a:cs typeface="+mn-lt"/>
              </a:rPr>
              <a:t>Use your usual </a:t>
            </a:r>
            <a:r>
              <a:rPr lang="en-US" sz="1600" err="1">
                <a:ea typeface="+mn-lt"/>
                <a:cs typeface="+mn-lt"/>
              </a:rPr>
              <a:t>JLab</a:t>
            </a:r>
            <a:r>
              <a:rPr lang="en-US" sz="1600">
                <a:ea typeface="+mn-lt"/>
                <a:cs typeface="+mn-lt"/>
              </a:rPr>
              <a:t> Common User Environment (CUE) password, or your ssh-key if you have set one up  </a:t>
            </a:r>
          </a:p>
          <a:p>
            <a:pPr marL="742950" lvl="1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pPr lvl="1"/>
            <a:endParaRPr lang="en-US">
              <a:cs typeface="Calibri" panose="020F0502020204030204"/>
            </a:endParaRPr>
          </a:p>
        </p:txBody>
      </p:sp>
      <p:pic>
        <p:nvPicPr>
          <p:cNvPr id="4" name="Picture 3" descr="Xming X Server for Windows">
            <a:extLst>
              <a:ext uri="{FF2B5EF4-FFF2-40B4-BE49-F238E27FC236}">
                <a16:creationId xmlns:a16="http://schemas.microsoft.com/office/drawing/2014/main" id="{DE3B0DDB-2C31-200C-976A-E037F4F16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668" y="1166268"/>
            <a:ext cx="4572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431497-6755-7A97-0CEB-4FF9FF3CF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2" y="4203233"/>
            <a:ext cx="3972009" cy="251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BBEA5-107C-DD48-A05C-8D2554322822}"/>
              </a:ext>
            </a:extLst>
          </p:cNvPr>
          <p:cNvSpPr txBox="1"/>
          <p:nvPr/>
        </p:nvSpPr>
        <p:spPr>
          <a:xfrm>
            <a:off x="4617926" y="4330769"/>
            <a:ext cx="27432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&lt;-- A PuTTY prompt after successful logging into a remote host</a:t>
            </a:r>
          </a:p>
          <a:p>
            <a:pPr algn="ctr"/>
            <a:endParaRPr lang="en-US">
              <a:ea typeface="Calibri"/>
              <a:cs typeface="Calibri"/>
            </a:endParaRPr>
          </a:p>
          <a:p>
            <a:pPr algn="ctr"/>
            <a:r>
              <a:rPr lang="en-US" err="1">
                <a:ea typeface="Calibri"/>
                <a:cs typeface="Calibri"/>
              </a:rPr>
              <a:t>xclock</a:t>
            </a:r>
            <a:r>
              <a:rPr lang="en-US">
                <a:ea typeface="Calibri"/>
                <a:cs typeface="Calibri"/>
              </a:rPr>
              <a:t> test-command demonstrating successful windows forwarding --&gt;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2DBC1D-04EC-EA25-BF2C-00C85870B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021" y="4201933"/>
            <a:ext cx="3550918" cy="217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10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JLab ifarm with SSH X windows forwarding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26468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SSH with Mac:</a:t>
            </a:r>
            <a:endParaRPr lang="en-US" sz="2400" b="1"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Install </a:t>
            </a:r>
            <a:r>
              <a:rPr lang="en-US" err="1">
                <a:ea typeface="+mn-lt"/>
                <a:cs typeface="+mn-lt"/>
              </a:rPr>
              <a:t>XQuartz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  <a:hlinkClick r:id="rId2"/>
              </a:rPr>
              <a:t>https://www.xquartz.org/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XQuartz</a:t>
            </a:r>
            <a:r>
              <a:rPr lang="en-US">
                <a:ea typeface="+mn-lt"/>
                <a:cs typeface="+mn-lt"/>
              </a:rPr>
              <a:t> must be run before attempting to open any process with forwarded graphical display (similar to Windows' </a:t>
            </a:r>
            <a:r>
              <a:rPr lang="en-US" err="1">
                <a:ea typeface="+mn-lt"/>
                <a:cs typeface="+mn-lt"/>
              </a:rPr>
              <a:t>XMing</a:t>
            </a:r>
            <a:r>
              <a:rPr lang="en-US">
                <a:ea typeface="+mn-lt"/>
                <a:cs typeface="+mn-lt"/>
              </a:rPr>
              <a:t> program, but easier)</a:t>
            </a: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Open a standard Mac terminal and SSH the same way as with Linux 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Execute `ssh –Y &lt;username&gt;@login.jlab.org`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Use MobilePass SAS MFA personal 6-8 digit code + 6 digit encrypted code output in one line as the password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Then: execute `ssh –Y &lt;username&gt;@ifarm` command</a:t>
            </a:r>
            <a:endParaRPr lang="en-US">
              <a:cs typeface="Calibri" panose="020F0502020204030204"/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Use your usual </a:t>
            </a:r>
            <a:r>
              <a:rPr lang="en-US" sz="1600" err="1">
                <a:ea typeface="+mn-lt"/>
                <a:cs typeface="+mn-lt"/>
              </a:rPr>
              <a:t>JLab</a:t>
            </a:r>
            <a:r>
              <a:rPr lang="en-US" sz="1600">
                <a:ea typeface="+mn-lt"/>
                <a:cs typeface="+mn-lt"/>
              </a:rPr>
              <a:t> Common User Environment (CUE) password, or your ssh-key if you have set one up  </a:t>
            </a:r>
            <a:endParaRPr lang="en-US" sz="1600">
              <a:cs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E221C-D91E-232B-BFDB-7DBC1351E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779" y="3859588"/>
            <a:ext cx="2743199" cy="1912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102263-53C4-96BB-4C61-D431A5A89DC1}"/>
              </a:ext>
            </a:extLst>
          </p:cNvPr>
          <p:cNvSpPr txBox="1"/>
          <p:nvPr/>
        </p:nvSpPr>
        <p:spPr>
          <a:xfrm>
            <a:off x="1758779" y="5843374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XQuartz splash page and included xterm terminal emulator</a:t>
            </a:r>
          </a:p>
        </p:txBody>
      </p:sp>
    </p:spTree>
    <p:extLst>
      <p:ext uri="{BB962C8B-B14F-4D97-AF65-F5344CB8AC3E}">
        <p14:creationId xmlns:p14="http://schemas.microsoft.com/office/powerpoint/2010/main" val="1587992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JLab ifarm with SSH X windows forwarding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534352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Farm login and batch submission access: </a:t>
            </a:r>
            <a:endParaRPr lang="en-US" sz="2400" b="1"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ssh to </a:t>
            </a:r>
            <a:r>
              <a:rPr lang="en-US" err="1">
                <a:ea typeface="+mn-lt"/>
                <a:cs typeface="+mn-lt"/>
              </a:rPr>
              <a:t>ifarm</a:t>
            </a:r>
            <a:r>
              <a:rPr lang="en-US">
                <a:ea typeface="+mn-lt"/>
                <a:cs typeface="+mn-lt"/>
              </a:rPr>
              <a:t> following earlier instructions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Perform an interactive job submission test (instructions on the right)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Batch submission, monitoring, and debugging will be covered later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 panose="020F0502020204030204"/>
              </a:rPr>
              <a:t>Successful verification requires your collaboration/group's computing coordinator to have given you permissions (see details on the right)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4D853C3B-CF89-FF1C-8176-599247C38409}"/>
              </a:ext>
            </a:extLst>
          </p:cNvPr>
          <p:cNvSpPr txBox="1"/>
          <p:nvPr/>
        </p:nvSpPr>
        <p:spPr>
          <a:xfrm>
            <a:off x="6344689" y="1435980"/>
            <a:ext cx="5791200" cy="473975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Interactive farm (</a:t>
            </a:r>
            <a:r>
              <a:rPr lang="en-US" err="1"/>
              <a:t>ifarm</a:t>
            </a:r>
            <a:r>
              <a:rPr lang="en-US"/>
              <a:t>) </a:t>
            </a:r>
            <a:r>
              <a:rPr lang="en-US" err="1"/>
              <a:t>slurm</a:t>
            </a:r>
            <a:r>
              <a:rPr lang="en-US"/>
              <a:t> access pre-requisites:​ </a:t>
            </a: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Ask </a:t>
            </a:r>
            <a:r>
              <a:rPr lang="en-US" err="1"/>
              <a:t>scicomp</a:t>
            </a:r>
            <a:r>
              <a:rPr lang="en-US"/>
              <a:t>/helpdesk to add you to needed user group</a:t>
            </a:r>
            <a:endParaRPr lang="en-US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/>
              <a:t>Check access by logging in to any Linux system and executing `groups &lt;username&gt;`</a:t>
            </a:r>
            <a:br>
              <a:rPr lang="en-US" sz="1400"/>
            </a:br>
            <a:endParaRPr lang="en-US" sz="12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A </a:t>
            </a:r>
            <a:r>
              <a:rPr lang="en-US" err="1"/>
              <a:t>slurm</a:t>
            </a:r>
            <a:r>
              <a:rPr lang="en-US"/>
              <a:t> account manager will need to add you by executing the following </a:t>
            </a:r>
            <a:r>
              <a:rPr lang="en-US" err="1"/>
              <a:t>ifarm</a:t>
            </a:r>
            <a:r>
              <a:rPr lang="en-US"/>
              <a:t> commands</a:t>
            </a:r>
            <a:endParaRPr lang="en-US" err="1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/>
              <a:t>`</a:t>
            </a:r>
            <a:r>
              <a:rPr lang="en-US" sz="1400" err="1"/>
              <a:t>sacctmgr</a:t>
            </a:r>
            <a:r>
              <a:rPr lang="en-US" sz="1400"/>
              <a:t> -</a:t>
            </a:r>
            <a:r>
              <a:rPr lang="en-US" sz="1400" err="1"/>
              <a:t>i</a:t>
            </a:r>
            <a:r>
              <a:rPr lang="en-US" sz="1400"/>
              <a:t> create user &lt;username&gt; account=&lt;group name&gt;`</a:t>
            </a:r>
            <a:endParaRPr lang="en-US" sz="140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/>
              <a:t>`</a:t>
            </a:r>
            <a:r>
              <a:rPr lang="en-US" sz="1400" err="1"/>
              <a:t>sacctmgr</a:t>
            </a:r>
            <a:r>
              <a:rPr lang="en-US" sz="1400"/>
              <a:t> show user &lt;username&gt;`</a:t>
            </a:r>
            <a:endParaRPr lang="en-US" sz="140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/>
              <a:t>`</a:t>
            </a:r>
            <a:r>
              <a:rPr lang="en-US" sz="1400" err="1"/>
              <a:t>sacctmgr</a:t>
            </a:r>
            <a:r>
              <a:rPr lang="en-US" sz="1400"/>
              <a:t> list </a:t>
            </a:r>
            <a:r>
              <a:rPr lang="en-US" sz="1400" err="1"/>
              <a:t>assoc</a:t>
            </a:r>
            <a:r>
              <a:rPr lang="en-US" sz="1400"/>
              <a:t> account=&lt;group name&gt;`</a:t>
            </a:r>
            <a:endParaRPr lang="en-US" sz="1400">
              <a:cs typeface="Calibri"/>
            </a:endParaRPr>
          </a:p>
          <a:p>
            <a:pPr marL="457200"/>
            <a:r>
              <a:rPr lang="en-US" sz="1200" err="1">
                <a:ea typeface="+mn-lt"/>
                <a:cs typeface="+mn-lt"/>
              </a:rPr>
              <a:t>Servicenow</a:t>
            </a:r>
            <a:r>
              <a:rPr lang="en-US" sz="1200">
                <a:ea typeface="+mn-lt"/>
                <a:cs typeface="+mn-lt"/>
              </a:rPr>
              <a:t> </a:t>
            </a:r>
            <a:r>
              <a:rPr lang="en-US" sz="1200" err="1">
                <a:ea typeface="+mn-lt"/>
                <a:cs typeface="+mn-lt"/>
              </a:rPr>
              <a:t>slurm</a:t>
            </a:r>
            <a:r>
              <a:rPr lang="en-US" sz="1200">
                <a:ea typeface="+mn-lt"/>
                <a:cs typeface="+mn-lt"/>
              </a:rPr>
              <a:t> account manager guide: </a:t>
            </a:r>
            <a:r>
              <a:rPr lang="en-US" sz="1200">
                <a:ea typeface="+mn-lt"/>
                <a:cs typeface="+mn-lt"/>
                <a:hlinkClick r:id="rId2"/>
              </a:rPr>
              <a:t>https://jlab.servicenowservices.com/kb?id=kb_article_view&amp;sysparm_article=KB0014685</a:t>
            </a:r>
            <a:r>
              <a:rPr lang="en-US" sz="1200">
                <a:ea typeface="+mn-lt"/>
                <a:cs typeface="+mn-lt"/>
              </a:rPr>
              <a:t> </a:t>
            </a:r>
          </a:p>
          <a:p>
            <a:pPr marL="457200"/>
            <a:endParaRPr lang="en-US" sz="1200"/>
          </a:p>
          <a:p>
            <a:pPr marL="285750" indent="-285750">
              <a:buFont typeface="Arial"/>
              <a:buChar char="•"/>
            </a:pPr>
            <a:r>
              <a:rPr lang="en-US"/>
              <a:t>To verify complete farm batch job access – log in to </a:t>
            </a:r>
            <a:r>
              <a:rPr lang="en-US" err="1"/>
              <a:t>ifarm</a:t>
            </a:r>
            <a:r>
              <a:rPr lang="en-US"/>
              <a:t>, execute following commands from </a:t>
            </a:r>
            <a:r>
              <a:rPr lang="en-US" err="1"/>
              <a:t>ifarm</a:t>
            </a:r>
            <a:r>
              <a:rPr lang="en-US"/>
              <a:t> node: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To enable submitting farm jobs you must run `/site/bin/</a:t>
            </a:r>
            <a:r>
              <a:rPr lang="en-US" sz="1400" err="1">
                <a:ea typeface="+mn-lt"/>
                <a:cs typeface="+mn-lt"/>
              </a:rPr>
              <a:t>jcert</a:t>
            </a:r>
            <a:r>
              <a:rPr lang="en-US" sz="1400">
                <a:ea typeface="+mn-lt"/>
                <a:cs typeface="+mn-lt"/>
              </a:rPr>
              <a:t> -create` on </a:t>
            </a:r>
            <a:r>
              <a:rPr lang="en-US" sz="1400" err="1">
                <a:ea typeface="+mn-lt"/>
                <a:cs typeface="+mn-lt"/>
              </a:rPr>
              <a:t>ifarm</a:t>
            </a:r>
            <a:r>
              <a:rPr lang="en-US" sz="1400">
                <a:ea typeface="+mn-lt"/>
                <a:cs typeface="+mn-lt"/>
              </a:rPr>
              <a:t> </a:t>
            </a:r>
            <a:endParaRPr lang="en-US" sz="1200">
              <a:ea typeface="+mn-lt"/>
              <a:cs typeface="+mn-lt"/>
            </a:endParaRPr>
          </a:p>
          <a:p>
            <a:pPr lvl="1"/>
            <a:r>
              <a:rPr lang="en-US" sz="1200">
                <a:ea typeface="+mn-lt"/>
                <a:cs typeface="+mn-lt"/>
              </a:rPr>
              <a:t>From (</a:t>
            </a:r>
            <a:r>
              <a:rPr lang="en-US" sz="1200">
                <a:ea typeface="+mn-lt"/>
                <a:cs typeface="+mn-lt"/>
                <a:hlinkClick r:id="rId3"/>
              </a:rPr>
              <a:t>https://jlab.servicenowservices.com/scicomp?id=kb_article_view&amp;sys_kb_id=22d2c5db1b4a09506a9e85dae54bcbcc</a:t>
            </a:r>
            <a:r>
              <a:rPr lang="en-US" sz="1200">
                <a:ea typeface="+mn-lt"/>
                <a:cs typeface="+mn-lt"/>
              </a:rPr>
              <a:t>)</a:t>
            </a:r>
          </a:p>
          <a:p>
            <a:pPr lvl="1"/>
            <a:endParaRPr lang="en-US" sz="1200"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0A4B8E-428E-148F-613A-47B8C9106958}"/>
              </a:ext>
            </a:extLst>
          </p:cNvPr>
          <p:cNvSpPr txBox="1"/>
          <p:nvPr/>
        </p:nvSpPr>
        <p:spPr>
          <a:xfrm>
            <a:off x="492528" y="4362060"/>
            <a:ext cx="5791200" cy="166199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ea typeface="+mn-lt"/>
              <a:cs typeface="+mn-lt"/>
            </a:endParaRPr>
          </a:p>
          <a:p>
            <a:pPr lvl="1"/>
            <a:endParaRPr lang="en-US" sz="12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u="sng">
                <a:ea typeface="+mn-lt"/>
                <a:cs typeface="+mn-lt"/>
              </a:rPr>
              <a:t>To test ability to submit jobs, then execute: 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err="1">
                <a:ea typeface="+mn-lt"/>
                <a:cs typeface="+mn-lt"/>
              </a:rPr>
              <a:t>ifarm</a:t>
            </a:r>
            <a:r>
              <a:rPr lang="en-US" sz="1400">
                <a:ea typeface="+mn-lt"/>
                <a:cs typeface="+mn-lt"/>
              </a:rPr>
              <a:t>&gt; </a:t>
            </a:r>
            <a:r>
              <a:rPr lang="en-US" sz="1400" err="1">
                <a:ea typeface="+mn-lt"/>
                <a:cs typeface="+mn-lt"/>
              </a:rPr>
              <a:t>salloc</a:t>
            </a:r>
            <a:r>
              <a:rPr lang="en-US" sz="1400">
                <a:ea typeface="+mn-lt"/>
                <a:cs typeface="+mn-lt"/>
              </a:rPr>
              <a:t> -p </a:t>
            </a:r>
            <a:r>
              <a:rPr lang="en-US" sz="1400" err="1">
                <a:ea typeface="+mn-lt"/>
                <a:cs typeface="+mn-lt"/>
              </a:rPr>
              <a:t>ifarm</a:t>
            </a:r>
            <a:r>
              <a:rPr lang="en-US" sz="1400">
                <a:ea typeface="+mn-lt"/>
                <a:cs typeface="+mn-lt"/>
              </a:rPr>
              <a:t> </a:t>
            </a:r>
            <a:endParaRPr lang="en-US" sz="1400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err="1">
                <a:ea typeface="+mn-lt"/>
                <a:cs typeface="+mn-lt"/>
              </a:rPr>
              <a:t>ifarm</a:t>
            </a:r>
            <a:r>
              <a:rPr lang="en-US" sz="1400">
                <a:ea typeface="+mn-lt"/>
                <a:cs typeface="+mn-lt"/>
              </a:rPr>
              <a:t>&gt; </a:t>
            </a:r>
            <a:r>
              <a:rPr lang="en-US" sz="1400" err="1">
                <a:ea typeface="+mn-lt"/>
                <a:cs typeface="+mn-lt"/>
              </a:rPr>
              <a:t>srun</a:t>
            </a:r>
            <a:r>
              <a:rPr lang="en-US" sz="1400">
                <a:ea typeface="+mn-lt"/>
                <a:cs typeface="+mn-lt"/>
              </a:rPr>
              <a:t> --</a:t>
            </a:r>
            <a:r>
              <a:rPr lang="en-US" sz="1400" err="1">
                <a:ea typeface="+mn-lt"/>
                <a:cs typeface="+mn-lt"/>
              </a:rPr>
              <a:t>pty</a:t>
            </a:r>
            <a:r>
              <a:rPr lang="en-US" sz="1400">
                <a:ea typeface="+mn-lt"/>
                <a:cs typeface="+mn-lt"/>
              </a:rPr>
              <a:t> bash 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bash-4.2$ echo "This is running on host `hostname`" </a:t>
            </a:r>
          </a:p>
          <a:p>
            <a:pPr lvl="1"/>
            <a:r>
              <a:rPr lang="en-US" sz="1200">
                <a:cs typeface="Calibri" panose="020F0502020204030204"/>
              </a:rPr>
              <a:t>From (</a:t>
            </a:r>
            <a:r>
              <a:rPr lang="en-US" sz="1200">
                <a:ea typeface="+mn-lt"/>
                <a:cs typeface="+mn-lt"/>
                <a:hlinkClick r:id="rId4"/>
              </a:rPr>
              <a:t>https://scicomp.jlab.org/docs/farm_slurm_batch_interactive_jobs</a:t>
            </a:r>
            <a:r>
              <a:rPr lang="en-US" sz="1200">
                <a:ea typeface="+mn-lt"/>
                <a:cs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3182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JLab ifarm with SSH X windows forwarding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Advanced: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SSH command chaining</a:t>
            </a:r>
            <a:endParaRPr lang="en-US"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SSH tunneling through login.jlab.org</a:t>
            </a:r>
            <a:endParaRPr lang="en-US"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SSH ProxyJump with </a:t>
            </a:r>
            <a:r>
              <a:rPr lang="en-US" err="1">
                <a:cs typeface="Calibri" panose="020F0502020204030204"/>
              </a:rPr>
              <a:t>linux</a:t>
            </a:r>
            <a:r>
              <a:rPr lang="en-US">
                <a:cs typeface="Calibri" panose="020F0502020204030204"/>
              </a:rPr>
              <a:t> SSH config</a:t>
            </a:r>
            <a:endParaRPr lang="en-US"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SSH ProxyJump with Windows PuTTY</a:t>
            </a:r>
            <a:endParaRPr lang="en-US"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Virtual Network Computing (VNC) initialization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VNC port forward tunneling through login.jlab.org and local access</a:t>
            </a:r>
          </a:p>
        </p:txBody>
      </p:sp>
    </p:spTree>
    <p:extLst>
      <p:ext uri="{BB962C8B-B14F-4D97-AF65-F5344CB8AC3E}">
        <p14:creationId xmlns:p14="http://schemas.microsoft.com/office/powerpoint/2010/main" val="27554807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JLab ifarm with SSH X windows forwarding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Advanced: SSH ProxyJump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SSH command chaining via manual ProxyJump</a:t>
            </a:r>
            <a:endParaRPr lang="en-US">
              <a:ea typeface="Calibri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`ssh -Y -J &lt;user&gt;@login.jlab.org &lt;user&gt;@ifarm`</a:t>
            </a: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J indicates manual ProxyJump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Y indicates X forwarding with strict security check (can do –X instead to not check security)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This is quite convenient: </a:t>
            </a:r>
            <a:r>
              <a:rPr lang="en-US" b="1">
                <a:ea typeface="+mn-lt"/>
                <a:cs typeface="+mn-lt"/>
              </a:rPr>
              <a:t>it simplifies to one line and requires entering only the MFA password</a:t>
            </a:r>
          </a:p>
        </p:txBody>
      </p:sp>
    </p:spTree>
    <p:extLst>
      <p:ext uri="{BB962C8B-B14F-4D97-AF65-F5344CB8AC3E}">
        <p14:creationId xmlns:p14="http://schemas.microsoft.com/office/powerpoint/2010/main" val="930166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JLab ifarm with SSH X windows forwarding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54168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Advanced: SSH Tunnels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SSH tunneling through login.jlab.org</a:t>
            </a:r>
            <a:endParaRPr lang="en-US">
              <a:ea typeface="Calibri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This permits only entering the MobilePass SAS MFA key one time and no subsequent authentication is needed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Set up tunnel: `ssh -L &lt;forwarding port&gt;:ifarm:22 &lt;username&gt;@login.jlab.org`</a:t>
            </a:r>
            <a:endParaRPr lang="en-US"/>
          </a:p>
          <a:p>
            <a:pPr marL="1200150" lvl="2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&lt;forwarding port&gt; can be 22, or any other unused port number</a:t>
            </a:r>
            <a:endParaRPr lang="en-US">
              <a:ea typeface="+mn-lt"/>
              <a:cs typeface="+mn-lt"/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Example </a:t>
            </a:r>
            <a:r>
              <a:rPr lang="en-US" sz="1600" err="1">
                <a:ea typeface="+mn-lt"/>
                <a:cs typeface="+mn-lt"/>
              </a:rPr>
              <a:t>bashrc</a:t>
            </a:r>
            <a:r>
              <a:rPr lang="en-US" sz="1600">
                <a:ea typeface="+mn-lt"/>
                <a:cs typeface="+mn-lt"/>
              </a:rPr>
              <a:t>: </a:t>
            </a:r>
            <a:r>
              <a:rPr lang="en-US" sz="1600" i="1">
                <a:ea typeface="+mn-lt"/>
                <a:cs typeface="+mn-lt"/>
              </a:rPr>
              <a:t>alias </a:t>
            </a:r>
            <a:r>
              <a:rPr lang="en-US" sz="1600" i="1" err="1">
                <a:ea typeface="+mn-lt"/>
                <a:cs typeface="+mn-lt"/>
              </a:rPr>
              <a:t>tunnellogin</a:t>
            </a:r>
            <a:r>
              <a:rPr lang="en-US" sz="1600" i="1">
                <a:ea typeface="+mn-lt"/>
                <a:cs typeface="+mn-lt"/>
              </a:rPr>
              <a:t>="ssh -L </a:t>
            </a:r>
            <a:r>
              <a:rPr lang="en-US" sz="1600" i="1">
                <a:solidFill>
                  <a:srgbClr val="FF0000"/>
                </a:solidFill>
                <a:ea typeface="+mn-lt"/>
                <a:cs typeface="+mn-lt"/>
              </a:rPr>
              <a:t>2201</a:t>
            </a:r>
            <a:r>
              <a:rPr lang="en-US" sz="1600" i="1">
                <a:ea typeface="+mn-lt"/>
                <a:cs typeface="+mn-lt"/>
              </a:rPr>
              <a:t>:ifarm:22 &lt;username&gt;@login.jlab.org"</a:t>
            </a:r>
            <a:r>
              <a:rPr lang="en-US" sz="1600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SSH over tunnel: `ssh -p &lt;forwarding port&gt; localhost`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&lt;use the same forwarding port as set up earlier&gt;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Example </a:t>
            </a:r>
            <a:r>
              <a:rPr lang="en-US" sz="1600" err="1">
                <a:ea typeface="+mn-lt"/>
                <a:cs typeface="+mn-lt"/>
              </a:rPr>
              <a:t>bashrc</a:t>
            </a:r>
            <a:r>
              <a:rPr lang="en-US" sz="1600">
                <a:ea typeface="+mn-lt"/>
                <a:cs typeface="+mn-lt"/>
              </a:rPr>
              <a:t>: </a:t>
            </a:r>
            <a:r>
              <a:rPr lang="en-US" sz="1600" i="1">
                <a:ea typeface="+mn-lt"/>
                <a:cs typeface="+mn-lt"/>
              </a:rPr>
              <a:t>alias </a:t>
            </a:r>
            <a:r>
              <a:rPr lang="en-US" sz="1600" i="1" err="1">
                <a:ea typeface="+mn-lt"/>
                <a:cs typeface="+mn-lt"/>
              </a:rPr>
              <a:t>ifarmssh</a:t>
            </a:r>
            <a:r>
              <a:rPr lang="en-US" sz="1600" i="1">
                <a:ea typeface="+mn-lt"/>
                <a:cs typeface="+mn-lt"/>
              </a:rPr>
              <a:t>="ssh -p </a:t>
            </a:r>
            <a:r>
              <a:rPr lang="en-US" sz="1600" i="1">
                <a:solidFill>
                  <a:srgbClr val="FF0000"/>
                </a:solidFill>
                <a:ea typeface="+mn-lt"/>
                <a:cs typeface="+mn-lt"/>
              </a:rPr>
              <a:t>2201 </a:t>
            </a:r>
            <a:r>
              <a:rPr lang="en-US" sz="1600" i="1">
                <a:ea typeface="+mn-lt"/>
                <a:cs typeface="+mn-lt"/>
              </a:rPr>
              <a:t>localhost"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What is this doing?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What you are doing here is attaching a remote port (in this case 22) onto a local port (in this case 2201)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With this attached port you can now interact with the localhost (your own computer) as if it is the remote (because it is!)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Primary convenience is you can attach </a:t>
            </a:r>
            <a:r>
              <a:rPr lang="en-US" sz="1600" b="1" u="sng">
                <a:ea typeface="+mn-lt"/>
                <a:cs typeface="+mn-lt"/>
              </a:rPr>
              <a:t>many activities</a:t>
            </a:r>
            <a:r>
              <a:rPr lang="en-US" sz="1600">
                <a:ea typeface="+mn-lt"/>
                <a:cs typeface="+mn-lt"/>
              </a:rPr>
              <a:t> through this one opened port, </a:t>
            </a:r>
            <a:r>
              <a:rPr lang="en-US" sz="1600" b="1" u="sng">
                <a:ea typeface="+mn-lt"/>
                <a:cs typeface="+mn-lt"/>
              </a:rPr>
              <a:t>all without needing to type a password</a:t>
            </a:r>
            <a:r>
              <a:rPr lang="en-US" sz="1600">
                <a:ea typeface="+mn-lt"/>
                <a:cs typeface="+mn-lt"/>
              </a:rPr>
              <a:t> (including additional SSH windows, sftp, </a:t>
            </a:r>
            <a:r>
              <a:rPr lang="en-US" sz="1600" err="1">
                <a:ea typeface="+mn-lt"/>
                <a:cs typeface="+mn-lt"/>
              </a:rPr>
              <a:t>scp</a:t>
            </a:r>
            <a:r>
              <a:rPr lang="en-US" sz="1600">
                <a:ea typeface="+mn-lt"/>
                <a:cs typeface="+mn-lt"/>
              </a:rPr>
              <a:t>, VNC, etc.)</a:t>
            </a:r>
          </a:p>
          <a:p>
            <a:pPr marL="742950" lvl="1" indent="-285750">
              <a:buFont typeface="Arial"/>
              <a:buChar char="•"/>
            </a:pPr>
            <a:endParaRPr lang="en-US" sz="1600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endParaRPr lang="en-US" sz="1600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Make sure the terminal executing the tunnel does not close, or else all traffic will fail</a:t>
            </a:r>
          </a:p>
          <a:p>
            <a:pPr marL="742950" lvl="1" indent="-285750">
              <a:buFont typeface="Arial"/>
              <a:buChar char="•"/>
            </a:pPr>
            <a:endParaRPr lang="en-US" sz="1600">
              <a:ea typeface="+mn-lt"/>
              <a:cs typeface="+mn-lt"/>
            </a:endParaRPr>
          </a:p>
          <a:p>
            <a:pPr lvl="1"/>
            <a:endParaRPr lang="en-US" sz="1600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Verify that the </a:t>
            </a:r>
            <a:r>
              <a:rPr lang="en-US" sz="1600">
                <a:solidFill>
                  <a:srgbClr val="FF0000"/>
                </a:solidFill>
                <a:ea typeface="+mn-lt"/>
                <a:cs typeface="+mn-lt"/>
              </a:rPr>
              <a:t>port </a:t>
            </a:r>
            <a:r>
              <a:rPr lang="en-US" sz="1600">
                <a:ea typeface="+mn-lt"/>
                <a:cs typeface="+mn-lt"/>
              </a:rPr>
              <a:t>you chose to forward over is allowed (not bind rejected error message after logging in) - it may be occupied by another user or process</a:t>
            </a:r>
          </a:p>
        </p:txBody>
      </p:sp>
    </p:spTree>
    <p:extLst>
      <p:ext uri="{BB962C8B-B14F-4D97-AF65-F5344CB8AC3E}">
        <p14:creationId xmlns:p14="http://schemas.microsoft.com/office/powerpoint/2010/main" val="29878898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JLab ifarm with SSH X windows forwarding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Advanced: Permanent ProxyJump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SSH ProxyJump – permanent proxy configuration</a:t>
            </a:r>
            <a:endParaRPr lang="en-US">
              <a:ea typeface="Calibri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General guide: 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  <a:hlinkClick r:id="rId2"/>
              </a:rPr>
              <a:t>https://jlab.servicenowservices.com/scicomp?id=kb_article&amp;sysparm_article=KB0015066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Specific guide, Linux: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  <a:hlinkClick r:id="rId3"/>
              </a:rPr>
              <a:t>https://jlab.servicenowservices.com/scicomp?id=kb_article&amp;sysparm_article=KB0014918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Specific guide, Windows: 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  <a:hlinkClick r:id="rId4"/>
              </a:rPr>
              <a:t>https://jlab.servicenowservices.com/kb?id=kb_article_view&amp;sysparm_article=KB0015113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103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86524-02D9-BD80-6F03-F8EC5D2B8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93A0-B078-7B63-F796-F35C7B62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JLab ifarm with SSH X windows forwarding 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3D444-3B0D-9A76-A15C-5B8B604E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0678" y="6551226"/>
            <a:ext cx="414272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02026E-2843-82FD-B6AB-2877F68D81E4}"/>
              </a:ext>
            </a:extLst>
          </p:cNvPr>
          <p:cNvSpPr txBox="1"/>
          <p:nvPr/>
        </p:nvSpPr>
        <p:spPr>
          <a:xfrm>
            <a:off x="495300" y="1057274"/>
            <a:ext cx="6032471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Advanced: </a:t>
            </a:r>
            <a:r>
              <a:rPr lang="en-US" sz="2400" b="1" err="1">
                <a:ea typeface="+mn-lt"/>
                <a:cs typeface="+mn-lt"/>
              </a:rPr>
              <a:t>JupyterHub</a:t>
            </a:r>
            <a:endParaRPr lang="en-US" sz="2400" b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  <a:hlinkClick r:id="rId2"/>
              </a:rPr>
              <a:t>https://JupyterHub.jlab.org</a:t>
            </a:r>
            <a:r>
              <a:rPr lang="en-US">
                <a:cs typeface="Calibri" panose="020F0502020204030204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 panose="020F0502020204030204"/>
              </a:rPr>
              <a:t>Provides access to </a:t>
            </a:r>
            <a:r>
              <a:rPr lang="en-US" err="1">
                <a:ea typeface="Calibri"/>
                <a:cs typeface="Calibri" panose="020F0502020204030204"/>
              </a:rPr>
              <a:t>JLab</a:t>
            </a:r>
            <a:r>
              <a:rPr lang="en-US">
                <a:ea typeface="Calibri"/>
                <a:cs typeface="Calibri" panose="020F0502020204030204"/>
              </a:rPr>
              <a:t> </a:t>
            </a:r>
            <a:r>
              <a:rPr lang="en-US" err="1">
                <a:ea typeface="Calibri"/>
                <a:cs typeface="Calibri" panose="020F0502020204030204"/>
              </a:rPr>
              <a:t>ifarm</a:t>
            </a:r>
            <a:r>
              <a:rPr lang="en-US">
                <a:ea typeface="Calibri"/>
                <a:cs typeface="Calibri" panose="020F0502020204030204"/>
              </a:rPr>
              <a:t> compute power, GPUs, and file systems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 panose="020F0502020204030204"/>
              </a:rPr>
              <a:t>Requires a Google Authenticator MFA token (generated when initially joining </a:t>
            </a:r>
            <a:r>
              <a:rPr lang="en-US" err="1">
                <a:ea typeface="Calibri"/>
                <a:cs typeface="Calibri" panose="020F0502020204030204"/>
              </a:rPr>
              <a:t>JupyterHub</a:t>
            </a:r>
            <a:r>
              <a:rPr lang="en-US">
                <a:ea typeface="Calibri"/>
                <a:cs typeface="Calibri" panose="020F0502020204030204"/>
              </a:rPr>
              <a:t> – ask Help Desk for help)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 panose="020F0502020204030204"/>
              </a:rPr>
              <a:t>You can set up your own Notebook Images using </a:t>
            </a:r>
            <a:r>
              <a:rPr lang="en-US" err="1">
                <a:ea typeface="Calibri"/>
                <a:cs typeface="Calibri" panose="020F0502020204030204"/>
              </a:rPr>
              <a:t>venv</a:t>
            </a:r>
            <a:r>
              <a:rPr lang="en-US">
                <a:ea typeface="Calibri"/>
                <a:cs typeface="Calibri" panose="020F0502020204030204"/>
              </a:rPr>
              <a:t> Virtual Environment tools (example right)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9FB58-5BE6-2B52-3137-ED7FEB27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968" y="3880433"/>
            <a:ext cx="5033920" cy="29770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618312-8C86-BCBA-E112-A60F598CC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58" y="3796150"/>
            <a:ext cx="3042320" cy="2810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5DCD2-A63A-E504-975A-5C2A74996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386" y="3794707"/>
            <a:ext cx="2769154" cy="28129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440D39-5849-988E-F4D8-1262AE87E4C6}"/>
              </a:ext>
            </a:extLst>
          </p:cNvPr>
          <p:cNvSpPr txBox="1"/>
          <p:nvPr/>
        </p:nvSpPr>
        <p:spPr>
          <a:xfrm>
            <a:off x="6437501" y="826577"/>
            <a:ext cx="5752838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Symbol"/>
              <a:buChar char="•"/>
            </a:pPr>
            <a:r>
              <a:rPr lang="en-US" sz="1100">
                <a:ea typeface="Calibri"/>
                <a:cs typeface="Calibri" panose="020F0502020204030204"/>
              </a:rPr>
              <a:t>You can use the </a:t>
            </a:r>
            <a:r>
              <a:rPr lang="en-US" sz="1100" err="1">
                <a:ea typeface="Calibri"/>
                <a:cs typeface="Calibri" panose="020F0502020204030204"/>
              </a:rPr>
              <a:t>jlab</a:t>
            </a:r>
            <a:r>
              <a:rPr lang="en-US" sz="1100">
                <a:ea typeface="Calibri"/>
                <a:cs typeface="Calibri" panose="020F0502020204030204"/>
              </a:rPr>
              <a:t> </a:t>
            </a:r>
            <a:r>
              <a:rPr lang="en-US" sz="1100" err="1">
                <a:ea typeface="Calibri"/>
                <a:cs typeface="Calibri" panose="020F0502020204030204"/>
              </a:rPr>
              <a:t>ifarm</a:t>
            </a:r>
            <a:r>
              <a:rPr lang="en-US" sz="1100">
                <a:ea typeface="Calibri"/>
                <a:cs typeface="Calibri" panose="020F0502020204030204"/>
              </a:rPr>
              <a:t> to hold temp files, home folder, etc.</a:t>
            </a: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 sz="1050">
                <a:ea typeface="Calibri"/>
                <a:cs typeface="Calibri" panose="020F0502020204030204"/>
              </a:rPr>
              <a:t>Just need to configure </a:t>
            </a:r>
            <a:r>
              <a:rPr lang="en-US" sz="1050" err="1">
                <a:ea typeface="Calibri"/>
                <a:cs typeface="Calibri" panose="020F0502020204030204"/>
              </a:rPr>
              <a:t>symlinks</a:t>
            </a:r>
            <a:r>
              <a:rPr lang="en-US" sz="1050">
                <a:ea typeface="Calibri"/>
                <a:cs typeface="Calibri" panose="020F0502020204030204"/>
              </a:rPr>
              <a:t> from the main jlabl1 ~/home/&lt;username&gt; folder to point where you want things to go 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050">
                <a:ea typeface="Calibri"/>
                <a:cs typeface="Calibri" panose="020F0502020204030204"/>
              </a:rPr>
              <a:t>To avoid running out of space on your ~/home folder – put them in a /work/ or /group/ space</a:t>
            </a:r>
          </a:p>
          <a:p>
            <a:pPr marL="1200150" lvl="2" indent="-285750">
              <a:buFont typeface="Courier New"/>
              <a:buChar char="○"/>
            </a:pPr>
            <a:r>
              <a:rPr lang="en-US" sz="1050">
                <a:ea typeface="Calibri"/>
                <a:cs typeface="Calibri" panose="020F0502020204030204"/>
              </a:rPr>
              <a:t>.local -&gt; /work/</a:t>
            </a:r>
            <a:r>
              <a:rPr lang="en-US" sz="1050" err="1">
                <a:ea typeface="Calibri"/>
                <a:cs typeface="Calibri" panose="020F0502020204030204"/>
              </a:rPr>
              <a:t>detimg</a:t>
            </a:r>
            <a:r>
              <a:rPr lang="en-US" sz="1050">
                <a:ea typeface="Calibri"/>
                <a:cs typeface="Calibri" panose="020F0502020204030204"/>
              </a:rPr>
              <a:t>/</a:t>
            </a:r>
            <a:r>
              <a:rPr lang="en-US" sz="1050" err="1">
                <a:ea typeface="Calibri"/>
                <a:cs typeface="Calibri" panose="020F0502020204030204"/>
              </a:rPr>
              <a:t>cameronc</a:t>
            </a:r>
            <a:r>
              <a:rPr lang="en-US" sz="1050">
                <a:ea typeface="Calibri"/>
                <a:cs typeface="Calibri" panose="020F0502020204030204"/>
              </a:rPr>
              <a:t>/local</a:t>
            </a:r>
          </a:p>
          <a:p>
            <a:pPr marL="1200150" lvl="2" indent="-285750">
              <a:buFont typeface="Courier New"/>
              <a:buChar char="○"/>
            </a:pPr>
            <a:r>
              <a:rPr lang="en-US" sz="1050">
                <a:ea typeface="Calibri"/>
                <a:cs typeface="Calibri" panose="020F0502020204030204"/>
              </a:rPr>
              <a:t>.</a:t>
            </a:r>
            <a:r>
              <a:rPr lang="en-US" sz="1050" err="1">
                <a:ea typeface="Calibri"/>
                <a:cs typeface="Calibri" panose="020F0502020204030204"/>
              </a:rPr>
              <a:t>jupyter</a:t>
            </a:r>
            <a:r>
              <a:rPr lang="en-US" sz="1050">
                <a:ea typeface="Calibri"/>
                <a:cs typeface="Calibri" panose="020F0502020204030204"/>
              </a:rPr>
              <a:t> -&gt; /work/</a:t>
            </a:r>
            <a:r>
              <a:rPr lang="en-US" sz="1050" err="1">
                <a:ea typeface="Calibri"/>
                <a:cs typeface="Calibri" panose="020F0502020204030204"/>
              </a:rPr>
              <a:t>detimg</a:t>
            </a:r>
            <a:r>
              <a:rPr lang="en-US" sz="1050">
                <a:ea typeface="Calibri"/>
                <a:cs typeface="Calibri" panose="020F0502020204030204"/>
              </a:rPr>
              <a:t>/</a:t>
            </a:r>
            <a:r>
              <a:rPr lang="en-US" sz="1050" err="1">
                <a:ea typeface="Calibri"/>
                <a:cs typeface="Calibri" panose="020F0502020204030204"/>
              </a:rPr>
              <a:t>cameronc</a:t>
            </a:r>
            <a:r>
              <a:rPr lang="en-US" sz="1050">
                <a:ea typeface="Calibri"/>
                <a:cs typeface="Calibri" panose="020F0502020204030204"/>
              </a:rPr>
              <a:t>/</a:t>
            </a:r>
            <a:r>
              <a:rPr lang="en-US" sz="1050" err="1">
                <a:ea typeface="Calibri"/>
                <a:cs typeface="Calibri" panose="020F0502020204030204"/>
              </a:rPr>
              <a:t>jupyter</a:t>
            </a:r>
            <a:endParaRPr lang="en-US" sz="1050">
              <a:ea typeface="Calibri"/>
              <a:cs typeface="Calibri" panose="020F0502020204030204"/>
            </a:endParaRPr>
          </a:p>
          <a:p>
            <a:pPr marL="1200150" lvl="2" indent="-285750">
              <a:buFont typeface="Courier New"/>
              <a:buChar char="○"/>
            </a:pPr>
            <a:r>
              <a:rPr lang="en-US" sz="1050">
                <a:ea typeface="Calibri"/>
                <a:cs typeface="Calibri" panose="020F0502020204030204"/>
              </a:rPr>
              <a:t>.cache -&gt; /work/</a:t>
            </a:r>
            <a:r>
              <a:rPr lang="en-US" sz="1050" err="1">
                <a:ea typeface="Calibri"/>
                <a:cs typeface="Calibri" panose="020F0502020204030204"/>
              </a:rPr>
              <a:t>detimg</a:t>
            </a:r>
            <a:r>
              <a:rPr lang="en-US" sz="1050">
                <a:ea typeface="Calibri"/>
                <a:cs typeface="Calibri" panose="020F0502020204030204"/>
              </a:rPr>
              <a:t>/</a:t>
            </a:r>
            <a:r>
              <a:rPr lang="en-US" sz="1050" err="1">
                <a:ea typeface="Calibri"/>
                <a:cs typeface="Calibri" panose="020F0502020204030204"/>
              </a:rPr>
              <a:t>cameronc</a:t>
            </a:r>
            <a:r>
              <a:rPr lang="en-US" sz="1050">
                <a:ea typeface="Calibri"/>
                <a:cs typeface="Calibri" panose="020F0502020204030204"/>
              </a:rPr>
              <a:t>/cache</a:t>
            </a:r>
          </a:p>
          <a:p>
            <a:pPr marL="1200150" lvl="2" indent="-285750">
              <a:buFont typeface="Courier New"/>
              <a:buChar char="○"/>
            </a:pPr>
            <a:r>
              <a:rPr lang="en-US" sz="1050">
                <a:ea typeface="Calibri"/>
                <a:cs typeface="Calibri" panose="020F0502020204030204"/>
              </a:rPr>
              <a:t>.</a:t>
            </a:r>
            <a:r>
              <a:rPr lang="en-US" sz="1050" err="1">
                <a:ea typeface="Calibri"/>
                <a:cs typeface="Calibri" panose="020F0502020204030204"/>
              </a:rPr>
              <a:t>conda</a:t>
            </a:r>
            <a:r>
              <a:rPr lang="en-US" sz="1050">
                <a:ea typeface="Calibri"/>
                <a:cs typeface="Calibri" panose="020F0502020204030204"/>
              </a:rPr>
              <a:t> -&gt; /work/</a:t>
            </a:r>
            <a:r>
              <a:rPr lang="en-US" sz="1050" err="1">
                <a:ea typeface="Calibri"/>
                <a:cs typeface="Calibri" panose="020F0502020204030204"/>
              </a:rPr>
              <a:t>detimg</a:t>
            </a:r>
            <a:r>
              <a:rPr lang="en-US" sz="1050">
                <a:ea typeface="Calibri"/>
                <a:cs typeface="Calibri" panose="020F0502020204030204"/>
              </a:rPr>
              <a:t>/</a:t>
            </a:r>
            <a:r>
              <a:rPr lang="en-US" sz="1050" err="1">
                <a:ea typeface="Calibri"/>
                <a:cs typeface="Calibri" panose="020F0502020204030204"/>
              </a:rPr>
              <a:t>cameronc</a:t>
            </a:r>
            <a:r>
              <a:rPr lang="en-US" sz="1050">
                <a:ea typeface="Calibri"/>
                <a:cs typeface="Calibri" panose="020F0502020204030204"/>
              </a:rPr>
              <a:t>/</a:t>
            </a:r>
            <a:r>
              <a:rPr lang="en-US" sz="1050" err="1">
                <a:ea typeface="Calibri"/>
                <a:cs typeface="Calibri" panose="020F0502020204030204"/>
              </a:rPr>
              <a:t>conda</a:t>
            </a:r>
            <a:endParaRPr lang="en-US" sz="1050">
              <a:ea typeface="Calibri"/>
              <a:cs typeface="Calibri" panose="020F0502020204030204"/>
            </a:endParaRPr>
          </a:p>
          <a:p>
            <a:pPr marL="285750" indent="-285750">
              <a:buFont typeface="Symbol"/>
              <a:buChar char="•"/>
            </a:pPr>
            <a:r>
              <a:rPr lang="en-US" sz="1100">
                <a:ea typeface="Calibri"/>
                <a:cs typeface="Calibri" panose="020F0502020204030204"/>
              </a:rPr>
              <a:t>You can use </a:t>
            </a:r>
            <a:r>
              <a:rPr lang="en-US" sz="1100" err="1">
                <a:ea typeface="Calibri"/>
                <a:cs typeface="Calibri" panose="020F0502020204030204"/>
              </a:rPr>
              <a:t>conda</a:t>
            </a:r>
            <a:r>
              <a:rPr lang="en-US" sz="1100">
                <a:ea typeface="Calibri"/>
                <a:cs typeface="Calibri" panose="020F0502020204030204"/>
              </a:rPr>
              <a:t> virtual environments to set up your own custom designed environments (or just use the ones pre-made by the SciComp team)</a:t>
            </a:r>
          </a:p>
          <a:p>
            <a:pPr marL="285750" indent="-285750">
              <a:buFont typeface="Symbol"/>
              <a:buChar char="•"/>
            </a:pPr>
            <a:r>
              <a:rPr lang="en-US" sz="1100">
                <a:ea typeface="Calibri"/>
                <a:cs typeface="Calibri" panose="020F0502020204030204"/>
              </a:rPr>
              <a:t>To make your own </a:t>
            </a:r>
            <a:r>
              <a:rPr lang="en-US" sz="1100" err="1">
                <a:ea typeface="Calibri"/>
                <a:cs typeface="Calibri" panose="020F0502020204030204"/>
              </a:rPr>
              <a:t>venv</a:t>
            </a:r>
            <a:r>
              <a:rPr lang="en-US" sz="1100">
                <a:ea typeface="Calibri"/>
                <a:cs typeface="Calibri" panose="020F0502020204030204"/>
              </a:rPr>
              <a:t>-kernel (example case):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050">
                <a:ea typeface="Calibri"/>
                <a:cs typeface="Calibri" panose="020F0502020204030204"/>
              </a:rPr>
              <a:t>` </a:t>
            </a:r>
            <a:r>
              <a:rPr lang="en-US" sz="1050" err="1">
                <a:ea typeface="Calibri"/>
                <a:cs typeface="Calibri" panose="020F0502020204030204"/>
              </a:rPr>
              <a:t>conda</a:t>
            </a:r>
            <a:r>
              <a:rPr lang="en-US" sz="1050">
                <a:ea typeface="Calibri"/>
                <a:cs typeface="Calibri" panose="020F0502020204030204"/>
              </a:rPr>
              <a:t> activate </a:t>
            </a:r>
            <a:r>
              <a:rPr lang="en-US" sz="1050" err="1">
                <a:ea typeface="Calibri"/>
                <a:cs typeface="Calibri" panose="020F0502020204030204"/>
              </a:rPr>
              <a:t>pytorch_env</a:t>
            </a:r>
            <a:r>
              <a:rPr lang="en-US" sz="1050">
                <a:ea typeface="Calibri"/>
                <a:cs typeface="Calibri" panose="020F0502020204030204"/>
              </a:rPr>
              <a:t>` 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050">
                <a:ea typeface="Calibri"/>
                <a:cs typeface="Calibri" panose="020F0502020204030204"/>
              </a:rPr>
              <a:t>` python -m </a:t>
            </a:r>
            <a:r>
              <a:rPr lang="en-US" sz="1050" err="1">
                <a:ea typeface="Calibri"/>
                <a:cs typeface="Calibri" panose="020F0502020204030204"/>
              </a:rPr>
              <a:t>ipykernel</a:t>
            </a:r>
            <a:r>
              <a:rPr lang="en-US" sz="1050">
                <a:ea typeface="Calibri"/>
                <a:cs typeface="Calibri" panose="020F0502020204030204"/>
              </a:rPr>
              <a:t> install --user --name=</a:t>
            </a:r>
            <a:r>
              <a:rPr lang="en-US" sz="1050" err="1">
                <a:ea typeface="Calibri"/>
                <a:cs typeface="Calibri" panose="020F0502020204030204"/>
              </a:rPr>
              <a:t>pytorch_env</a:t>
            </a:r>
            <a:r>
              <a:rPr lang="en-US" sz="1050">
                <a:ea typeface="Calibri"/>
                <a:cs typeface="Calibri" panose="020F0502020204030204"/>
              </a:rPr>
              <a:t> --display-name="Python (</a:t>
            </a:r>
            <a:r>
              <a:rPr lang="en-US" sz="1050" err="1">
                <a:ea typeface="Calibri"/>
                <a:cs typeface="Calibri" panose="020F0502020204030204"/>
              </a:rPr>
              <a:t>pytorch_env</a:t>
            </a:r>
            <a:r>
              <a:rPr lang="en-US" sz="1050">
                <a:ea typeface="Calibri"/>
                <a:cs typeface="Calibri" panose="020F0502020204030204"/>
              </a:rPr>
              <a:t>)"`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050">
                <a:ea typeface="Calibri"/>
                <a:cs typeface="Calibri" panose="020F0502020204030204"/>
              </a:rPr>
              <a:t>Restart your </a:t>
            </a:r>
            <a:r>
              <a:rPr lang="en-US" sz="1050" err="1">
                <a:ea typeface="Calibri"/>
                <a:cs typeface="Calibri" panose="020F0502020204030204"/>
              </a:rPr>
              <a:t>Jupyter</a:t>
            </a:r>
            <a:r>
              <a:rPr lang="en-US" sz="1050">
                <a:ea typeface="Calibri"/>
                <a:cs typeface="Calibri" panose="020F0502020204030204"/>
              </a:rPr>
              <a:t> Notebook server for the new kernel to appear in the list.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050">
                <a:ea typeface="Calibri"/>
                <a:cs typeface="Calibri" panose="020F0502020204030204"/>
              </a:rPr>
              <a:t>Select Kernel: In your </a:t>
            </a:r>
            <a:r>
              <a:rPr lang="en-US" sz="1050" err="1">
                <a:ea typeface="Calibri"/>
                <a:cs typeface="Calibri" panose="020F0502020204030204"/>
              </a:rPr>
              <a:t>Jupyter</a:t>
            </a:r>
            <a:r>
              <a:rPr lang="en-US" sz="1050">
                <a:ea typeface="Calibri"/>
                <a:cs typeface="Calibri" panose="020F0502020204030204"/>
              </a:rPr>
              <a:t> Notebook, go to Kernel -&gt; Change Kernel and select "Python (</a:t>
            </a:r>
            <a:r>
              <a:rPr lang="en-US" sz="1050" err="1">
                <a:ea typeface="Calibri"/>
                <a:cs typeface="Calibri" panose="020F0502020204030204"/>
              </a:rPr>
              <a:t>pytorch_env</a:t>
            </a:r>
            <a:r>
              <a:rPr lang="en-US" sz="1050">
                <a:ea typeface="Calibri"/>
                <a:cs typeface="Calibri" panose="020F0502020204030204"/>
              </a:rPr>
              <a:t>)".</a:t>
            </a:r>
          </a:p>
        </p:txBody>
      </p:sp>
    </p:spTree>
    <p:extLst>
      <p:ext uri="{BB962C8B-B14F-4D97-AF65-F5344CB8AC3E}">
        <p14:creationId xmlns:p14="http://schemas.microsoft.com/office/powerpoint/2010/main" val="26975330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333B4-A8AA-9EDF-2F20-919918091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CCC43-365C-C9F4-5CB4-F24588D30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JLab ifarm with SSH X windows forwarding 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431D5-69B1-5997-333A-08F9058E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1742" y="6551226"/>
            <a:ext cx="46320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B029A0-D549-1DA9-ABB7-13837CDF24B9}"/>
              </a:ext>
            </a:extLst>
          </p:cNvPr>
          <p:cNvSpPr txBox="1"/>
          <p:nvPr/>
        </p:nvSpPr>
        <p:spPr>
          <a:xfrm>
            <a:off x="495300" y="1057274"/>
            <a:ext cx="11695039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Advanced: VDI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VDI is Virtual Desktop Infrastructure – VMWare Horizon Virtual Machine connected to </a:t>
            </a:r>
            <a:r>
              <a:rPr lang="en-US" err="1">
                <a:cs typeface="Calibri" panose="020F0502020204030204"/>
              </a:rPr>
              <a:t>JLab</a:t>
            </a:r>
            <a:r>
              <a:rPr lang="en-US">
                <a:cs typeface="Calibri" panose="020F0502020204030204"/>
              </a:rPr>
              <a:t> CUE Account shared /home</a:t>
            </a:r>
            <a:endParaRPr lang="en-US"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 panose="020F0502020204030204"/>
              </a:rPr>
              <a:t>Must first request Linux RHEL9 access from Computer Center (helpdesk)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 panose="020F0502020204030204"/>
              </a:rPr>
              <a:t>File-sharing through VDI -&gt; Under settings enable "edit files" and pick a local folder to share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Calibri"/>
                <a:cs typeface="Calibri" panose="020F0502020204030204"/>
              </a:rPr>
              <a:t>Mount &lt;your folder&gt; from your local your computer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Calibri"/>
                <a:cs typeface="Calibri" panose="020F0502020204030204"/>
              </a:rPr>
              <a:t>Now accessible inside VDI at ~/</a:t>
            </a:r>
            <a:r>
              <a:rPr lang="en-US" err="1">
                <a:ea typeface="Calibri"/>
                <a:cs typeface="Calibri" panose="020F0502020204030204"/>
              </a:rPr>
              <a:t>tsclient</a:t>
            </a:r>
            <a:r>
              <a:rPr lang="en-US">
                <a:ea typeface="Calibri"/>
                <a:cs typeface="Calibri" panose="020F0502020204030204"/>
              </a:rPr>
              <a:t>/&lt;your folder&gt; (can copy/paste files, no editing!)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 panose="020F0502020204030204"/>
              </a:rPr>
              <a:t>Persistence – closed tab can be reconnected to, within a reasonable time-frame 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Calibri"/>
                <a:cs typeface="Calibri" panose="020F0502020204030204"/>
              </a:rPr>
              <a:t>Settings and files are persistent, this is == your farm or jlabl1 /home/&lt;username&gt; directory!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25A353-B5A7-3E8C-BCB5-DDB32765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81" t="3237" r="34069" b="2195"/>
          <a:stretch>
            <a:fillRect/>
          </a:stretch>
        </p:blipFill>
        <p:spPr>
          <a:xfrm>
            <a:off x="10502836" y="1873542"/>
            <a:ext cx="1566522" cy="4195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63888D-ACC6-1C6F-90BD-CD2102C0D2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450" t="-1198" r="12135" b="5222"/>
          <a:stretch>
            <a:fillRect/>
          </a:stretch>
        </p:blipFill>
        <p:spPr>
          <a:xfrm>
            <a:off x="58618" y="4292366"/>
            <a:ext cx="2021553" cy="2496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E2DF25-E5EE-A594-074D-CEE8D7482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404" y="4442364"/>
            <a:ext cx="4137085" cy="1363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0E02CF-602D-59B3-1346-DB04266C0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548" y="4292366"/>
            <a:ext cx="3950993" cy="24957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3BDBCC-6D52-FD2B-FD8C-8B39113E17F9}"/>
              </a:ext>
            </a:extLst>
          </p:cNvPr>
          <p:cNvSpPr txBox="1"/>
          <p:nvPr/>
        </p:nvSpPr>
        <p:spPr>
          <a:xfrm>
            <a:off x="-71306" y="3556932"/>
            <a:ext cx="33863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u="sng">
                <a:solidFill>
                  <a:srgbClr val="941100"/>
                </a:solidFill>
                <a:cs typeface="Arial"/>
                <a:hlinkClick r:id="rId6"/>
              </a:rPr>
              <a:t>https://vdi.jlab.org</a:t>
            </a:r>
            <a:r>
              <a:rPr lang="en-US">
                <a:cs typeface="Arial"/>
              </a:rPr>
              <a:t> -&gt; Log in with CUE Username and Password​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531902-C78C-31DA-67B4-4C693C46B031}"/>
              </a:ext>
            </a:extLst>
          </p:cNvPr>
          <p:cNvSpPr txBox="1"/>
          <p:nvPr/>
        </p:nvSpPr>
        <p:spPr>
          <a:xfrm>
            <a:off x="1970015" y="5982749"/>
            <a:ext cx="43301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Arial"/>
              </a:rPr>
              <a:t>Select RHEL9 machine (Windows requires </a:t>
            </a:r>
            <a:r>
              <a:rPr lang="en-US" err="1">
                <a:cs typeface="Arial"/>
              </a:rPr>
              <a:t>SmartCard</a:t>
            </a:r>
            <a:r>
              <a:rPr lang="en-US">
                <a:cs typeface="Arial"/>
              </a:rPr>
              <a:t>!!)​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398905-77A4-9003-F543-4217FA1F3083}"/>
              </a:ext>
            </a:extLst>
          </p:cNvPr>
          <p:cNvSpPr txBox="1"/>
          <p:nvPr/>
        </p:nvSpPr>
        <p:spPr>
          <a:xfrm>
            <a:off x="6087611" y="3647813"/>
            <a:ext cx="45258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Arial"/>
              </a:rPr>
              <a:t>Enter CUE Username​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>
                <a:cs typeface="Arial"/>
              </a:rPr>
              <a:t>(Password = </a:t>
            </a:r>
            <a:r>
              <a:rPr lang="en-US" b="1" u="sng">
                <a:cs typeface="Arial"/>
              </a:rPr>
              <a:t>MobilePASS</a:t>
            </a:r>
            <a:r>
              <a:rPr lang="en-US">
                <a:cs typeface="Arial"/>
              </a:rPr>
              <a:t> SAS MFA </a:t>
            </a:r>
            <a:r>
              <a:rPr lang="en-US" err="1">
                <a:cs typeface="Arial"/>
              </a:rPr>
              <a:t>PIN+Code</a:t>
            </a:r>
            <a:r>
              <a:rPr lang="en-US">
                <a:cs typeface="Arial"/>
              </a:rPr>
              <a:t>​)</a:t>
            </a:r>
            <a:endParaRPr lang="en-US">
              <a:ea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41063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</a:t>
            </a:r>
            <a:r>
              <a:rPr lang="en-US" err="1">
                <a:latin typeface="Arial"/>
                <a:cs typeface="Arial"/>
              </a:rPr>
              <a:t>JLab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ifarm</a:t>
            </a:r>
            <a:r>
              <a:rPr lang="en-US">
                <a:latin typeface="Arial"/>
                <a:cs typeface="Arial"/>
              </a:rPr>
              <a:t> with Virtual Network Computing (VNC)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4924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Advanced: VNC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Virtual Network Computing (VNC) initialization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Old </a:t>
            </a:r>
            <a:r>
              <a:rPr lang="en-US" sz="1600" err="1">
                <a:ea typeface="+mn-lt"/>
                <a:cs typeface="+mn-lt"/>
              </a:rPr>
              <a:t>JLab</a:t>
            </a:r>
            <a:r>
              <a:rPr lang="en-US" sz="1600">
                <a:ea typeface="+mn-lt"/>
                <a:cs typeface="+mn-lt"/>
              </a:rPr>
              <a:t> instructions (requires </a:t>
            </a:r>
            <a:r>
              <a:rPr lang="en-US" sz="1600" err="1">
                <a:ea typeface="+mn-lt"/>
                <a:cs typeface="+mn-lt"/>
              </a:rPr>
              <a:t>sudo</a:t>
            </a:r>
            <a:r>
              <a:rPr lang="en-US" sz="1600">
                <a:ea typeface="+mn-lt"/>
                <a:cs typeface="+mn-lt"/>
              </a:rPr>
              <a:t> access): </a:t>
            </a:r>
            <a:r>
              <a:rPr lang="en-US" sz="1600">
                <a:ea typeface="+mn-lt"/>
                <a:cs typeface="+mn-lt"/>
                <a:hlinkClick r:id="rId2"/>
              </a:rPr>
              <a:t>https://jlab.servicenowservices.com/sp?sys_kb_id=d4520b731b2f2d106a9e85dae54bcbe6&amp;id=kb_article_view&amp;sysparm_rank=1&amp;sysparm_tsqueryId=9a6ccb0c478fca10281bbd51026d4392</a:t>
            </a:r>
            <a:r>
              <a:rPr lang="en-US" sz="1600">
                <a:ea typeface="+mn-lt"/>
                <a:cs typeface="+mn-lt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Hall A wiki instructions (a bit old, but still works): </a:t>
            </a:r>
            <a:br>
              <a:rPr lang="en-US" sz="1600">
                <a:ea typeface="+mn-lt"/>
                <a:cs typeface="+mn-lt"/>
              </a:rPr>
            </a:br>
            <a:r>
              <a:rPr lang="en-US" sz="1600">
                <a:ea typeface="+mn-lt"/>
                <a:cs typeface="+mn-lt"/>
                <a:hlinkClick r:id="rId3"/>
              </a:rPr>
              <a:t>https://hallaweb.jlab.org/wiki/index.php/Using_a_VNC_Server/Client#Setting_up_the_VNC_Server</a:t>
            </a:r>
            <a:r>
              <a:rPr lang="en-US" sz="1600">
                <a:ea typeface="+mn-lt"/>
                <a:cs typeface="+mn-lt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endParaRPr lang="en-US" sz="1600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Official instructions (requires </a:t>
            </a:r>
            <a:r>
              <a:rPr lang="en-US" sz="1600" err="1">
                <a:ea typeface="+mn-lt"/>
                <a:cs typeface="+mn-lt"/>
              </a:rPr>
              <a:t>sudo</a:t>
            </a:r>
            <a:r>
              <a:rPr lang="en-US" sz="1600">
                <a:ea typeface="+mn-lt"/>
                <a:cs typeface="+mn-lt"/>
              </a:rPr>
              <a:t>):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Read /usr/share/doc/tigervnc/HOWTO.md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Set user defaults in /</a:t>
            </a:r>
            <a:r>
              <a:rPr lang="en-US" sz="1600" err="1">
                <a:ea typeface="+mn-lt"/>
                <a:cs typeface="+mn-lt"/>
              </a:rPr>
              <a:t>etc</a:t>
            </a:r>
            <a:r>
              <a:rPr lang="en-US" sz="1600">
                <a:ea typeface="+mn-lt"/>
                <a:cs typeface="+mn-lt"/>
              </a:rPr>
              <a:t>/</a:t>
            </a:r>
            <a:r>
              <a:rPr lang="en-US" sz="1600" err="1">
                <a:ea typeface="+mn-lt"/>
                <a:cs typeface="+mn-lt"/>
              </a:rPr>
              <a:t>tigervnc</a:t>
            </a:r>
            <a:r>
              <a:rPr lang="en-US" sz="1600">
                <a:ea typeface="+mn-lt"/>
                <a:cs typeface="+mn-lt"/>
              </a:rPr>
              <a:t>/</a:t>
            </a:r>
            <a:r>
              <a:rPr lang="en-US" sz="1600" err="1">
                <a:ea typeface="+mn-lt"/>
                <a:cs typeface="+mn-lt"/>
              </a:rPr>
              <a:t>vncserver.users</a:t>
            </a:r>
            <a:r>
              <a:rPr lang="en-US" sz="1600">
                <a:ea typeface="+mn-lt"/>
                <a:cs typeface="+mn-lt"/>
              </a:rPr>
              <a:t> - set default VNC session number "y" (should be y=1 for primary user)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`</a:t>
            </a:r>
            <a:r>
              <a:rPr lang="en-US" sz="1600" err="1">
                <a:ea typeface="+mn-lt"/>
                <a:cs typeface="+mn-lt"/>
              </a:rPr>
              <a:t>systemctl</a:t>
            </a:r>
            <a:r>
              <a:rPr lang="en-US" sz="1600">
                <a:ea typeface="+mn-lt"/>
                <a:cs typeface="+mn-lt"/>
              </a:rPr>
              <a:t> start </a:t>
            </a:r>
            <a:r>
              <a:rPr lang="en-US" sz="1600" err="1">
                <a:ea typeface="+mn-lt"/>
                <a:cs typeface="+mn-lt"/>
              </a:rPr>
              <a:t>vncserver</a:t>
            </a:r>
            <a:r>
              <a:rPr lang="en-US" sz="1600">
                <a:ea typeface="+mn-lt"/>
                <a:cs typeface="+mn-lt"/>
              </a:rPr>
              <a:t>@:</a:t>
            </a:r>
            <a:r>
              <a:rPr lang="en-US" sz="1600">
                <a:solidFill>
                  <a:srgbClr val="FF0000"/>
                </a:solidFill>
                <a:ea typeface="+mn-lt"/>
                <a:cs typeface="+mn-lt"/>
              </a:rPr>
              <a:t>1</a:t>
            </a:r>
            <a:r>
              <a:rPr lang="en-US" sz="1600">
                <a:ea typeface="+mn-lt"/>
                <a:cs typeface="+mn-lt"/>
              </a:rPr>
              <a:t>`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`</a:t>
            </a:r>
            <a:r>
              <a:rPr lang="en-US" sz="1600" err="1">
                <a:ea typeface="+mn-lt"/>
                <a:cs typeface="+mn-lt"/>
              </a:rPr>
              <a:t>systemctl</a:t>
            </a:r>
            <a:r>
              <a:rPr lang="en-US" sz="1600">
                <a:ea typeface="+mn-lt"/>
                <a:cs typeface="+mn-lt"/>
              </a:rPr>
              <a:t> enable </a:t>
            </a:r>
            <a:r>
              <a:rPr lang="en-US" sz="1600" err="1">
                <a:ea typeface="+mn-lt"/>
                <a:cs typeface="+mn-lt"/>
              </a:rPr>
              <a:t>vncserver</a:t>
            </a:r>
            <a:r>
              <a:rPr lang="en-US" sz="1600">
                <a:ea typeface="+mn-lt"/>
                <a:cs typeface="+mn-lt"/>
              </a:rPr>
              <a:t>@:</a:t>
            </a:r>
            <a:r>
              <a:rPr lang="en-US" sz="1600">
                <a:solidFill>
                  <a:srgbClr val="FF0000"/>
                </a:solidFill>
                <a:ea typeface="+mn-lt"/>
                <a:cs typeface="+mn-lt"/>
              </a:rPr>
              <a:t>1</a:t>
            </a:r>
            <a:r>
              <a:rPr lang="en-US" sz="1600">
                <a:ea typeface="+mn-lt"/>
                <a:cs typeface="+mn-lt"/>
              </a:rPr>
              <a:t>`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Or as </a:t>
            </a:r>
            <a:r>
              <a:rPr lang="en-US" sz="1600" err="1">
                <a:ea typeface="+mn-lt"/>
                <a:cs typeface="+mn-lt"/>
              </a:rPr>
              <a:t>sudo</a:t>
            </a:r>
            <a:r>
              <a:rPr lang="en-US" sz="1600">
                <a:ea typeface="+mn-lt"/>
                <a:cs typeface="+mn-lt"/>
              </a:rPr>
              <a:t> replace </a:t>
            </a:r>
            <a:r>
              <a:rPr lang="en-US" sz="1600">
                <a:solidFill>
                  <a:srgbClr val="FF0000"/>
                </a:solidFill>
                <a:ea typeface="+mn-lt"/>
                <a:cs typeface="+mn-lt"/>
              </a:rPr>
              <a:t>1</a:t>
            </a:r>
            <a:r>
              <a:rPr lang="en-US" sz="1600">
                <a:ea typeface="+mn-lt"/>
                <a:cs typeface="+mn-lt"/>
              </a:rPr>
              <a:t> with "x" to start all users</a:t>
            </a:r>
          </a:p>
          <a:p>
            <a:pPr marL="1200150" lvl="2" indent="-285750">
              <a:buFont typeface="Arial"/>
              <a:buChar char="•"/>
            </a:pPr>
            <a:endParaRPr lang="en-US" sz="1600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b="1">
                <a:ea typeface="+mn-lt"/>
                <a:cs typeface="+mn-lt"/>
              </a:rPr>
              <a:t>Without </a:t>
            </a:r>
            <a:r>
              <a:rPr lang="en-US" sz="1600" b="1" err="1">
                <a:ea typeface="+mn-lt"/>
                <a:cs typeface="+mn-lt"/>
              </a:rPr>
              <a:t>sudo</a:t>
            </a:r>
            <a:r>
              <a:rPr lang="en-US" sz="1600" b="1">
                <a:ea typeface="+mn-lt"/>
                <a:cs typeface="+mn-lt"/>
              </a:rPr>
              <a:t>: just do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`</a:t>
            </a:r>
            <a:r>
              <a:rPr lang="en-US" sz="1600" err="1">
                <a:ea typeface="+mn-lt"/>
                <a:cs typeface="+mn-lt"/>
              </a:rPr>
              <a:t>vncserver</a:t>
            </a:r>
            <a:r>
              <a:rPr lang="en-US" sz="1600">
                <a:ea typeface="+mn-lt"/>
                <a:cs typeface="+mn-lt"/>
              </a:rPr>
              <a:t> :</a:t>
            </a:r>
            <a:r>
              <a:rPr lang="en-US" sz="1600">
                <a:solidFill>
                  <a:srgbClr val="FF0000"/>
                </a:solidFill>
                <a:ea typeface="+mn-lt"/>
                <a:cs typeface="+mn-lt"/>
              </a:rPr>
              <a:t>1</a:t>
            </a:r>
            <a:r>
              <a:rPr lang="en-US" sz="1600">
                <a:ea typeface="+mn-lt"/>
                <a:cs typeface="+mn-lt"/>
              </a:rPr>
              <a:t>`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`</a:t>
            </a:r>
            <a:r>
              <a:rPr lang="en-US" sz="1600" err="1">
                <a:ea typeface="+mn-lt"/>
                <a:cs typeface="+mn-lt"/>
              </a:rPr>
              <a:t>vncserver</a:t>
            </a:r>
            <a:r>
              <a:rPr lang="en-US" sz="1600">
                <a:ea typeface="+mn-lt"/>
                <a:cs typeface="+mn-lt"/>
              </a:rPr>
              <a:t> -kill :</a:t>
            </a:r>
            <a:r>
              <a:rPr lang="en-US" sz="1600">
                <a:solidFill>
                  <a:srgbClr val="FF0000"/>
                </a:solidFill>
                <a:ea typeface="+mn-lt"/>
                <a:cs typeface="+mn-lt"/>
              </a:rPr>
              <a:t>1</a:t>
            </a:r>
            <a:r>
              <a:rPr lang="en-US" sz="1600">
                <a:ea typeface="+mn-lt"/>
                <a:cs typeface="+mn-lt"/>
              </a:rPr>
              <a:t>`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Replace </a:t>
            </a:r>
            <a:r>
              <a:rPr lang="en-US" sz="1600">
                <a:solidFill>
                  <a:srgbClr val="FF0000"/>
                </a:solidFill>
                <a:ea typeface="+mn-lt"/>
                <a:cs typeface="+mn-lt"/>
              </a:rPr>
              <a:t>1</a:t>
            </a:r>
            <a:r>
              <a:rPr lang="en-US" sz="1600">
                <a:ea typeface="+mn-lt"/>
                <a:cs typeface="+mn-lt"/>
              </a:rPr>
              <a:t> with whatever number is available</a:t>
            </a:r>
          </a:p>
        </p:txBody>
      </p:sp>
    </p:spTree>
    <p:extLst>
      <p:ext uri="{BB962C8B-B14F-4D97-AF65-F5344CB8AC3E}">
        <p14:creationId xmlns:p14="http://schemas.microsoft.com/office/powerpoint/2010/main" val="260805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40448-0F20-D25B-1CF0-D4B5F131D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68E2-8C14-5734-FA41-E24D1344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Logging In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044B6-BD65-B57D-113A-115660852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930D2-3920-D007-F351-37F819692457}"/>
              </a:ext>
            </a:extLst>
          </p:cNvPr>
          <p:cNvSpPr txBox="1"/>
          <p:nvPr/>
        </p:nvSpPr>
        <p:spPr>
          <a:xfrm>
            <a:off x="495300" y="1057274"/>
            <a:ext cx="11695039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 panose="020F0502020204030204"/>
              </a:rPr>
              <a:t>Common User Environment (CUE) accounts enable access to many systems at </a:t>
            </a:r>
            <a:r>
              <a:rPr lang="en-US" sz="2400" err="1">
                <a:ea typeface="Calibri"/>
                <a:cs typeface="Calibri" panose="020F0502020204030204"/>
              </a:rPr>
              <a:t>JLab</a:t>
            </a:r>
            <a:endParaRPr lang="en-US" sz="2400">
              <a:ea typeface="Calibri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2000" err="1">
                <a:ea typeface="Calibri"/>
                <a:cs typeface="Calibri" panose="020F0502020204030204"/>
              </a:rPr>
              <a:t>JLab</a:t>
            </a:r>
            <a:r>
              <a:rPr lang="en-US" sz="2000">
                <a:ea typeface="Calibri"/>
                <a:cs typeface="Calibri" panose="020F0502020204030204"/>
              </a:rPr>
              <a:t> Insight Web Portal</a:t>
            </a:r>
          </a:p>
          <a:p>
            <a:pPr marL="1371600" lvl="2" indent="-457200">
              <a:buFont typeface="Courier New"/>
              <a:buChar char="o"/>
            </a:pPr>
            <a:r>
              <a:rPr lang="en-US" sz="2000">
                <a:ea typeface="+mn-lt"/>
                <a:cs typeface="+mn-lt"/>
              </a:rPr>
              <a:t>Training (</a:t>
            </a:r>
            <a:r>
              <a:rPr lang="en-US" sz="2000">
                <a:ea typeface="+mn-lt"/>
                <a:cs typeface="+mn-lt"/>
                <a:hlinkClick r:id="rId2"/>
              </a:rPr>
              <a:t>https://misportal.jlab.org/training/people/srl</a:t>
            </a:r>
            <a:r>
              <a:rPr lang="en-US" sz="2000">
                <a:ea typeface="+mn-lt"/>
                <a:cs typeface="+mn-lt"/>
              </a:rPr>
              <a:t>)</a:t>
            </a:r>
          </a:p>
          <a:p>
            <a:pPr marL="1371600" lvl="2" indent="-457200">
              <a:buFont typeface="Courier New"/>
              <a:buChar char="o"/>
            </a:pPr>
            <a:r>
              <a:rPr lang="en-US" sz="2000" err="1">
                <a:ea typeface="+mn-lt"/>
                <a:cs typeface="+mn-lt"/>
              </a:rPr>
              <a:t>JList</a:t>
            </a:r>
            <a:r>
              <a:rPr lang="en-US" sz="2000">
                <a:ea typeface="+mn-lt"/>
                <a:cs typeface="+mn-lt"/>
              </a:rPr>
              <a:t> (staff directory)</a:t>
            </a:r>
          </a:p>
          <a:p>
            <a:pPr marL="1371600" lvl="2" indent="-457200">
              <a:buFont typeface="Courier New"/>
              <a:buChar char="o"/>
            </a:pPr>
            <a:r>
              <a:rPr lang="en-US" sz="2000">
                <a:ea typeface="+mn-lt"/>
                <a:cs typeface="+mn-lt"/>
              </a:rPr>
              <a:t>Help-desk, library, and facilities tickets (</a:t>
            </a:r>
            <a:r>
              <a:rPr lang="en-US" sz="2000">
                <a:ea typeface="+mn-lt"/>
                <a:cs typeface="+mn-lt"/>
                <a:hlinkClick r:id="rId3"/>
              </a:rPr>
              <a:t>https://jlab.servicenowservices.com</a:t>
            </a:r>
            <a:r>
              <a:rPr lang="en-US" sz="2000">
                <a:ea typeface="+mn-lt"/>
                <a:cs typeface="+mn-lt"/>
              </a:rPr>
              <a:t>)</a:t>
            </a:r>
          </a:p>
          <a:p>
            <a:pPr marL="1371600" lvl="2" indent="-457200">
              <a:buFont typeface="Courier New"/>
              <a:buChar char="o"/>
            </a:pPr>
            <a:r>
              <a:rPr lang="en-US" sz="2000">
                <a:ea typeface="+mn-lt"/>
                <a:cs typeface="+mn-lt"/>
              </a:rPr>
              <a:t>Requisition system, etc.</a:t>
            </a:r>
            <a:endParaRPr lang="en-US">
              <a:ea typeface="Calibri"/>
              <a:cs typeface="Calibri" panose="020F0502020204030204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64D50EC-B600-CC44-2FF1-4E8DB4E26FA5}"/>
              </a:ext>
            </a:extLst>
          </p:cNvPr>
          <p:cNvSpPr txBox="1"/>
          <p:nvPr/>
        </p:nvSpPr>
        <p:spPr>
          <a:xfrm>
            <a:off x="742267" y="6521703"/>
            <a:ext cx="4612256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hlinkClick r:id="rId2"/>
              </a:rPr>
              <a:t>https://misportal.jlab.org/training/people/srl</a:t>
            </a:r>
            <a:r>
              <a:rPr lang="en-US" sz="1600"/>
              <a:t> </a:t>
            </a:r>
            <a:endParaRPr lang="en-US" sz="1600"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B9DAED-12FB-8BC1-AF7C-915BCEFB7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55" y="3382391"/>
            <a:ext cx="5664680" cy="3051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A2F5EF-CAAB-8AE1-A052-3FC51A5D49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415" y="3427945"/>
            <a:ext cx="5637904" cy="2298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6167A018-9DF0-5BAB-E07D-0EF61A6DE2DC}"/>
              </a:ext>
            </a:extLst>
          </p:cNvPr>
          <p:cNvSpPr txBox="1"/>
          <p:nvPr/>
        </p:nvSpPr>
        <p:spPr>
          <a:xfrm>
            <a:off x="7172507" y="5874324"/>
            <a:ext cx="3963297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hlinkClick r:id="rId6"/>
              </a:rPr>
              <a:t>misportal.jlab.org/portal/insight</a:t>
            </a: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542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55861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Advanced: VNC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VNC port forward tunneling through login.jlab.org and local access</a:t>
            </a: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For Mac: </a:t>
            </a:r>
            <a:r>
              <a:rPr lang="en-US">
                <a:ea typeface="+mn-lt"/>
                <a:cs typeface="+mn-lt"/>
                <a:hlinkClick r:id="rId2"/>
              </a:rPr>
              <a:t>https://jlab.servicenowservices.com/sp?sys_kb_id=63d78ae2dbc888107d37365e7c961986&amp;id=kb_article_view&amp;sysparm_rank=2&amp;sysparm_tsqueryId=eeab4bc8478fca10281bbd51026d4361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For Windows: </a:t>
            </a:r>
            <a:r>
              <a:rPr lang="en-US">
                <a:ea typeface="+mn-lt"/>
                <a:cs typeface="+mn-lt"/>
                <a:hlinkClick r:id="rId3"/>
              </a:rPr>
              <a:t>https://jlab.servicenowservices.com/sp?sys_kb_id=ab0602eadb844810ee4a3889fc961942&amp;id=kb_article_view&amp;sysparm_rank=6&amp;sysparm_tsqueryId=eeab4bc8478fca10281bbd51026d4361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For Linux: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/>
              <a:t>Similar to Mac, or follow these instructions</a:t>
            </a:r>
            <a:endParaRPr lang="en-US" sz="1600"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1600"/>
              <a:t>&lt;</a:t>
            </a:r>
            <a:r>
              <a:rPr lang="en-US" sz="1600" err="1">
                <a:solidFill>
                  <a:srgbClr val="FF0000"/>
                </a:solidFill>
              </a:rPr>
              <a:t>vnc</a:t>
            </a:r>
            <a:r>
              <a:rPr lang="en-US" sz="1600">
                <a:solidFill>
                  <a:srgbClr val="FF0000"/>
                </a:solidFill>
              </a:rPr>
              <a:t> port</a:t>
            </a:r>
            <a:r>
              <a:rPr lang="en-US" sz="1600"/>
              <a:t>&gt; = </a:t>
            </a:r>
            <a:r>
              <a:rPr lang="en-US" sz="1600">
                <a:solidFill>
                  <a:srgbClr val="FF0000"/>
                </a:solidFill>
              </a:rPr>
              <a:t>5900 </a:t>
            </a:r>
            <a:r>
              <a:rPr lang="en-US" sz="1600"/>
              <a:t>+ VNC session ID </a:t>
            </a:r>
            <a:r>
              <a:rPr lang="en-US" sz="1600">
                <a:solidFill>
                  <a:srgbClr val="FF0000"/>
                </a:solidFill>
              </a:rPr>
              <a:t>number </a:t>
            </a:r>
            <a:r>
              <a:rPr lang="en-US" sz="1600"/>
              <a:t>(typically </a:t>
            </a:r>
            <a:r>
              <a:rPr lang="en-US" sz="1600">
                <a:solidFill>
                  <a:srgbClr val="FF0000"/>
                </a:solidFill>
              </a:rPr>
              <a:t>1</a:t>
            </a:r>
            <a:r>
              <a:rPr lang="en-US" sz="1600"/>
              <a:t> is available) = </a:t>
            </a:r>
            <a:r>
              <a:rPr lang="en-US" sz="1600">
                <a:solidFill>
                  <a:srgbClr val="FF0000"/>
                </a:solidFill>
              </a:rPr>
              <a:t>5901</a:t>
            </a:r>
            <a:endParaRPr lang="en-US" sz="1600">
              <a:solidFill>
                <a:srgbClr val="FF0000"/>
              </a:solidFill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1600"/>
              <a:t>`ssh -L &lt;</a:t>
            </a:r>
            <a:r>
              <a:rPr lang="en-US" sz="1600" err="1"/>
              <a:t>vnc</a:t>
            </a:r>
            <a:r>
              <a:rPr lang="en-US" sz="1600"/>
              <a:t> port&gt;:localhost:&lt;</a:t>
            </a:r>
            <a:r>
              <a:rPr lang="en-US" sz="1600" err="1"/>
              <a:t>vnc</a:t>
            </a:r>
            <a:r>
              <a:rPr lang="en-US" sz="1600"/>
              <a:t> port&gt; &lt;username&gt;@&lt;remote host name&gt;`</a:t>
            </a:r>
            <a:endParaRPr lang="en-US" sz="1600"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1600"/>
              <a:t>`</a:t>
            </a:r>
            <a:r>
              <a:rPr lang="en-US" sz="1600" err="1"/>
              <a:t>vncviewer</a:t>
            </a:r>
            <a:r>
              <a:rPr lang="en-US" sz="1600"/>
              <a:t> localhost:&lt;</a:t>
            </a:r>
            <a:r>
              <a:rPr lang="en-US" sz="1600" err="1"/>
              <a:t>vnc</a:t>
            </a:r>
            <a:r>
              <a:rPr lang="en-US" sz="1600"/>
              <a:t> port&gt;`</a:t>
            </a:r>
            <a:endParaRPr lang="en-US"/>
          </a:p>
          <a:p>
            <a:pPr marL="1200150" lvl="2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1600"/>
              <a:t>Advanced, 3 terminal system to access </a:t>
            </a:r>
            <a:r>
              <a:rPr lang="en-US" sz="1600" err="1"/>
              <a:t>ifarm</a:t>
            </a:r>
            <a:br>
              <a:rPr lang="en-US" sz="1600">
                <a:cs typeface="Calibri"/>
              </a:rPr>
            </a:br>
            <a:r>
              <a:rPr lang="en-US" sz="1600"/>
              <a:t>with login.jlab.org tunnel included:</a:t>
            </a:r>
            <a:br>
              <a:rPr lang="en-US" sz="1600">
                <a:cs typeface="Calibri"/>
              </a:rPr>
            </a:br>
            <a:r>
              <a:rPr lang="en-US" sz="1100"/>
              <a:t>(recommend to use </a:t>
            </a:r>
            <a:r>
              <a:rPr lang="en-US" sz="1100" err="1"/>
              <a:t>ProxyJumps</a:t>
            </a:r>
            <a:r>
              <a:rPr lang="en-US" sz="1100"/>
              <a:t> instead)</a:t>
            </a:r>
            <a:br>
              <a:rPr lang="en-US" sz="1600"/>
            </a:br>
            <a:r>
              <a:rPr lang="en-US" sz="1100"/>
              <a:t>(&lt;</a:t>
            </a:r>
            <a:r>
              <a:rPr lang="en-US" sz="1100">
                <a:solidFill>
                  <a:srgbClr val="FF0000"/>
                </a:solidFill>
              </a:rPr>
              <a:t>forwarding port</a:t>
            </a:r>
            <a:r>
              <a:rPr lang="en-US" sz="1100"/>
              <a:t>&gt; is anything free other than 22)</a:t>
            </a:r>
            <a:endParaRPr lang="en-US" sz="11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CCC47A-72C9-8EFA-57F9-69A6195D10C8}"/>
              </a:ext>
            </a:extLst>
          </p:cNvPr>
          <p:cNvSpPr txBox="1"/>
          <p:nvPr/>
        </p:nvSpPr>
        <p:spPr>
          <a:xfrm>
            <a:off x="5699212" y="5719805"/>
            <a:ext cx="61962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Terminal 1: `ssh -L &lt;</a:t>
            </a:r>
            <a:r>
              <a:rPr lang="en-US" sz="1200">
                <a:solidFill>
                  <a:srgbClr val="FF0000"/>
                </a:solidFill>
              </a:rPr>
              <a:t>forwarding port</a:t>
            </a:r>
            <a:r>
              <a:rPr lang="en-US" sz="1200"/>
              <a:t>&gt;:</a:t>
            </a:r>
            <a:r>
              <a:rPr lang="en-US" sz="1200" err="1"/>
              <a:t>ifarm</a:t>
            </a:r>
            <a:r>
              <a:rPr lang="en-US" sz="1200"/>
              <a:t>:&lt;ssh port&gt; </a:t>
            </a:r>
            <a:r>
              <a:rPr lang="en-US" sz="1200">
                <a:cs typeface="Calibri"/>
              </a:rPr>
              <a:t>&lt;username&gt;@login.jlab.org</a:t>
            </a:r>
            <a:r>
              <a:rPr lang="en-US" sz="1200"/>
              <a:t>`</a:t>
            </a:r>
          </a:p>
          <a:p>
            <a:r>
              <a:rPr lang="en-US" sz="1200"/>
              <a:t>Terminal 2: `ssh -p &lt;</a:t>
            </a:r>
            <a:r>
              <a:rPr lang="en-US" sz="1200">
                <a:solidFill>
                  <a:srgbClr val="FF0000"/>
                </a:solidFill>
              </a:rPr>
              <a:t>forwarding port</a:t>
            </a:r>
            <a:r>
              <a:rPr lang="en-US" sz="1200"/>
              <a:t>&gt; -L &lt;</a:t>
            </a:r>
            <a:r>
              <a:rPr lang="en-US" sz="1200" err="1">
                <a:solidFill>
                  <a:srgbClr val="FF0000"/>
                </a:solidFill>
              </a:rPr>
              <a:t>vnc</a:t>
            </a:r>
            <a:r>
              <a:rPr lang="en-US" sz="1200">
                <a:solidFill>
                  <a:srgbClr val="FF0000"/>
                </a:solidFill>
              </a:rPr>
              <a:t> port</a:t>
            </a:r>
            <a:r>
              <a:rPr lang="en-US" sz="1200"/>
              <a:t>&gt;:localhost:&lt;</a:t>
            </a:r>
            <a:r>
              <a:rPr lang="en-US" sz="1200" err="1">
                <a:solidFill>
                  <a:srgbClr val="FF0000"/>
                </a:solidFill>
              </a:rPr>
              <a:t>vnc</a:t>
            </a:r>
            <a:r>
              <a:rPr lang="en-US" sz="1200">
                <a:solidFill>
                  <a:srgbClr val="FF0000"/>
                </a:solidFill>
              </a:rPr>
              <a:t> port</a:t>
            </a:r>
            <a:r>
              <a:rPr lang="en-US" sz="1200"/>
              <a:t>&gt; &lt;username&gt;@localhost`</a:t>
            </a:r>
          </a:p>
          <a:p>
            <a:r>
              <a:rPr lang="en-US" sz="1200"/>
              <a:t>Terminal 3: `</a:t>
            </a:r>
            <a:r>
              <a:rPr lang="en-US" sz="1200" err="1"/>
              <a:t>vncviewer</a:t>
            </a:r>
            <a:r>
              <a:rPr lang="en-US" sz="1200"/>
              <a:t> localhost:&lt;</a:t>
            </a:r>
            <a:r>
              <a:rPr lang="en-US" sz="1200" err="1">
                <a:solidFill>
                  <a:srgbClr val="FF0000"/>
                </a:solidFill>
              </a:rPr>
              <a:t>vnc</a:t>
            </a:r>
            <a:r>
              <a:rPr lang="en-US" sz="1200">
                <a:solidFill>
                  <a:srgbClr val="FF0000"/>
                </a:solidFill>
              </a:rPr>
              <a:t> port</a:t>
            </a:r>
            <a:r>
              <a:rPr lang="en-US" sz="1200"/>
              <a:t>&gt;`</a:t>
            </a:r>
          </a:p>
          <a:p>
            <a:endParaRPr lang="en-US" sz="12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95C603-F62A-D67D-FD80-4D5BA5AA4577}"/>
              </a:ext>
            </a:extLst>
          </p:cNvPr>
          <p:cNvSpPr txBox="1">
            <a:spLocks/>
          </p:cNvSpPr>
          <p:nvPr/>
        </p:nvSpPr>
        <p:spPr>
          <a:xfrm>
            <a:off x="-566" y="240539"/>
            <a:ext cx="12192566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small" baseline="0" dirty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>
                <a:latin typeface="Arial"/>
                <a:cs typeface="Arial"/>
              </a:rPr>
              <a:t>Accessing </a:t>
            </a:r>
            <a:r>
              <a:rPr lang="en-US" err="1">
                <a:latin typeface="Arial"/>
                <a:cs typeface="Arial"/>
              </a:rPr>
              <a:t>JLab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ifarm</a:t>
            </a:r>
            <a:r>
              <a:rPr lang="en-US">
                <a:latin typeface="Arial"/>
                <a:cs typeface="Arial"/>
              </a:rPr>
              <a:t> with Virtual Network Computing (VNC)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83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57246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Advanced: VNC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VNC port forward tunneling through login.jlab.org and local access</a:t>
            </a: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For Mac: </a:t>
            </a:r>
            <a:r>
              <a:rPr lang="en-US">
                <a:ea typeface="+mn-lt"/>
                <a:cs typeface="+mn-lt"/>
                <a:hlinkClick r:id="rId2"/>
              </a:rPr>
              <a:t>https://jlab.servicenowservices.com/sp?sys_kb_id=63d78ae2dbc888107d37365e7c961986&amp;id=kb_article_view&amp;sysparm_rank=2&amp;sysparm_tsqueryId=eeab4bc8478fca10281bbd51026d4361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For Windows: </a:t>
            </a:r>
            <a:r>
              <a:rPr lang="en-US">
                <a:ea typeface="+mn-lt"/>
                <a:cs typeface="+mn-lt"/>
                <a:hlinkClick r:id="rId3"/>
              </a:rPr>
              <a:t>https://jlab.servicenowservices.com/sp?sys_kb_id=ab0602eadb844810ee4a3889fc961942&amp;id=kb_article_view&amp;sysparm_rank=6&amp;sysparm_tsqueryId=eeab4bc8478fca10281bbd51026d4361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For Linux: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/>
              <a:t>Similar to Mac, or follow these instructions</a:t>
            </a:r>
            <a:endParaRPr lang="en-US" sz="1600"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1600"/>
              <a:t>&lt;</a:t>
            </a:r>
            <a:r>
              <a:rPr lang="en-US" sz="1600" err="1"/>
              <a:t>vnc</a:t>
            </a:r>
            <a:r>
              <a:rPr lang="en-US" sz="1600"/>
              <a:t> port&gt; = 5900 + VNC session ID number (typically 1 is available) = 5901</a:t>
            </a:r>
            <a:endParaRPr lang="en-US" sz="1600"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1600"/>
              <a:t>`ssh -L &lt;</a:t>
            </a:r>
            <a:r>
              <a:rPr lang="en-US" sz="1600" err="1"/>
              <a:t>vnc</a:t>
            </a:r>
            <a:r>
              <a:rPr lang="en-US" sz="1600"/>
              <a:t> port&gt;:localhost:&lt;</a:t>
            </a:r>
            <a:r>
              <a:rPr lang="en-US" sz="1600" err="1"/>
              <a:t>vnc</a:t>
            </a:r>
            <a:r>
              <a:rPr lang="en-US" sz="1600"/>
              <a:t> port&gt; &lt;username&gt;@&lt;remote host name&gt;`</a:t>
            </a:r>
            <a:endParaRPr lang="en-US" sz="1600"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1600"/>
              <a:t>`</a:t>
            </a:r>
            <a:r>
              <a:rPr lang="en-US" sz="1600" err="1"/>
              <a:t>vncviewer</a:t>
            </a:r>
            <a:r>
              <a:rPr lang="en-US" sz="1600"/>
              <a:t> localhost:&lt;</a:t>
            </a:r>
            <a:r>
              <a:rPr lang="en-US" sz="1600" err="1"/>
              <a:t>vnc</a:t>
            </a:r>
            <a:r>
              <a:rPr lang="en-US" sz="1600"/>
              <a:t> port&gt;`</a:t>
            </a:r>
            <a:endParaRPr lang="en-US"/>
          </a:p>
          <a:p>
            <a:pPr marL="1200150" lvl="2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1200150" lvl="2" indent="-285750">
              <a:buFont typeface="Arial,Sans-Serif"/>
              <a:buChar char="•"/>
            </a:pPr>
            <a:r>
              <a:rPr lang="en-US" sz="1600">
                <a:latin typeface="Calibri"/>
                <a:cs typeface="Arial"/>
              </a:rPr>
              <a:t>Advanced, 3 terminal system to access </a:t>
            </a:r>
            <a:r>
              <a:rPr lang="en-US" sz="1600" err="1">
                <a:latin typeface="Calibri"/>
                <a:cs typeface="Arial"/>
              </a:rPr>
              <a:t>ifarm</a:t>
            </a:r>
            <a:br>
              <a:rPr lang="en-US" sz="1600">
                <a:latin typeface="Calibri"/>
                <a:cs typeface="Arial"/>
              </a:rPr>
            </a:br>
            <a:r>
              <a:rPr lang="en-US" sz="1600">
                <a:latin typeface="Calibri"/>
                <a:cs typeface="Arial"/>
              </a:rPr>
              <a:t>with login.jlab.org tunnel included:</a:t>
            </a:r>
            <a:br>
              <a:rPr lang="en-US" sz="1400">
                <a:latin typeface="Calibri"/>
                <a:cs typeface="Arial"/>
              </a:rPr>
            </a:br>
            <a:r>
              <a:rPr lang="en-US" sz="1100">
                <a:latin typeface="Calibri"/>
                <a:cs typeface="Arial"/>
              </a:rPr>
              <a:t>(recommend to use </a:t>
            </a:r>
            <a:r>
              <a:rPr lang="en-US" sz="1100" err="1">
                <a:latin typeface="Calibri"/>
                <a:cs typeface="Arial"/>
              </a:rPr>
              <a:t>ProxyJumps</a:t>
            </a:r>
            <a:r>
              <a:rPr lang="en-US" sz="1100">
                <a:latin typeface="Calibri"/>
                <a:cs typeface="Arial"/>
              </a:rPr>
              <a:t> instead)</a:t>
            </a:r>
            <a:br>
              <a:rPr lang="en-US" sz="1100">
                <a:latin typeface="Calibri"/>
                <a:cs typeface="Arial"/>
              </a:rPr>
            </a:br>
            <a:r>
              <a:rPr lang="en-US" sz="1100">
                <a:latin typeface="Calibri"/>
                <a:cs typeface="Arial"/>
              </a:rPr>
              <a:t>(&lt;</a:t>
            </a:r>
            <a:r>
              <a:rPr lang="en-US" sz="1100">
                <a:solidFill>
                  <a:srgbClr val="FF0000"/>
                </a:solidFill>
                <a:latin typeface="Calibri"/>
                <a:cs typeface="Arial"/>
              </a:rPr>
              <a:t>forwarding port</a:t>
            </a:r>
            <a:r>
              <a:rPr lang="en-US" sz="1100">
                <a:latin typeface="Calibri"/>
                <a:cs typeface="Arial"/>
              </a:rPr>
              <a:t>&gt; is anything free other than 22)</a:t>
            </a:r>
            <a:endParaRPr lang="en-US" sz="1100">
              <a:latin typeface="Calibri"/>
              <a:ea typeface="Calibri"/>
              <a:cs typeface="Arial"/>
            </a:endParaRPr>
          </a:p>
          <a:p>
            <a:pPr marL="1200150" lvl="2" indent="-285750">
              <a:buFont typeface="Arial"/>
              <a:buChar char="•"/>
            </a:pPr>
            <a:endParaRPr lang="en-US" sz="11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CCC47A-72C9-8EFA-57F9-69A6195D10C8}"/>
              </a:ext>
            </a:extLst>
          </p:cNvPr>
          <p:cNvSpPr txBox="1"/>
          <p:nvPr/>
        </p:nvSpPr>
        <p:spPr>
          <a:xfrm>
            <a:off x="5779099" y="5297400"/>
            <a:ext cx="619622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cs typeface="Calibri"/>
              </a:rPr>
              <a:t>Example alias for </a:t>
            </a:r>
            <a:r>
              <a:rPr lang="en-US" sz="1200" err="1">
                <a:cs typeface="Calibri"/>
              </a:rPr>
              <a:t>bashrc</a:t>
            </a:r>
            <a:r>
              <a:rPr lang="en-US" sz="1200">
                <a:cs typeface="Calibri"/>
              </a:rPr>
              <a:t>. Assumes you ran `</a:t>
            </a:r>
            <a:r>
              <a:rPr lang="en-US" sz="1200" err="1">
                <a:cs typeface="Calibri"/>
              </a:rPr>
              <a:t>vncserver</a:t>
            </a:r>
            <a:r>
              <a:rPr lang="en-US" sz="1200">
                <a:cs typeface="Calibri"/>
              </a:rPr>
              <a:t> :2` on the ifarm2402 server and your local username is the same as the </a:t>
            </a:r>
            <a:r>
              <a:rPr lang="en-US" sz="1200" err="1">
                <a:cs typeface="Calibri"/>
              </a:rPr>
              <a:t>jlab</a:t>
            </a:r>
            <a:r>
              <a:rPr lang="en-US" sz="1200">
                <a:cs typeface="Calibri"/>
              </a:rPr>
              <a:t> one (otherwise tag &lt;username&gt;@ in front of login.jlab.org and localhost) and assumes ports 2201 and VNC:2 are available:</a:t>
            </a:r>
            <a:endParaRPr lang="en-US" sz="1200"/>
          </a:p>
          <a:p>
            <a:pPr marL="171450" indent="-171450">
              <a:buFont typeface="Arial"/>
              <a:buChar char="•"/>
            </a:pPr>
            <a:r>
              <a:rPr lang="en-US" sz="1200">
                <a:ea typeface="+mn-lt"/>
                <a:cs typeface="+mn-lt"/>
              </a:rPr>
              <a:t>alias </a:t>
            </a:r>
            <a:r>
              <a:rPr lang="en-US" sz="1200" err="1">
                <a:ea typeface="+mn-lt"/>
                <a:cs typeface="+mn-lt"/>
              </a:rPr>
              <a:t>tunnelscilogin</a:t>
            </a:r>
            <a:r>
              <a:rPr lang="en-US" sz="1200">
                <a:ea typeface="+mn-lt"/>
                <a:cs typeface="+mn-lt"/>
              </a:rPr>
              <a:t>="ssh -L 2201:ifarm2402:22 login.jlab.org"</a:t>
            </a:r>
            <a:endParaRPr lang="en-US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sz="1200">
                <a:ea typeface="+mn-lt"/>
                <a:cs typeface="+mn-lt"/>
              </a:rPr>
              <a:t>alias </a:t>
            </a:r>
            <a:r>
              <a:rPr lang="en-US" sz="1200" err="1">
                <a:ea typeface="+mn-lt"/>
                <a:cs typeface="+mn-lt"/>
              </a:rPr>
              <a:t>tunnelifarm</a:t>
            </a:r>
            <a:r>
              <a:rPr lang="en-US" sz="1200">
                <a:ea typeface="+mn-lt"/>
                <a:cs typeface="+mn-lt"/>
              </a:rPr>
              <a:t>="ssh -p 2201 -L 5902:localhost:5902 localhost"</a:t>
            </a:r>
            <a:endParaRPr lang="en-US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sz="1200">
                <a:ea typeface="+mn-lt"/>
                <a:cs typeface="+mn-lt"/>
              </a:rPr>
              <a:t>alias </a:t>
            </a:r>
            <a:r>
              <a:rPr lang="en-US" sz="1200" err="1">
                <a:ea typeface="+mn-lt"/>
                <a:cs typeface="+mn-lt"/>
              </a:rPr>
              <a:t>ifarmvnc</a:t>
            </a:r>
            <a:r>
              <a:rPr lang="en-US" sz="1200">
                <a:ea typeface="+mn-lt"/>
                <a:cs typeface="+mn-lt"/>
              </a:rPr>
              <a:t>="</a:t>
            </a:r>
            <a:r>
              <a:rPr lang="en-US" sz="1200" err="1">
                <a:ea typeface="+mn-lt"/>
                <a:cs typeface="+mn-lt"/>
              </a:rPr>
              <a:t>vncviewer</a:t>
            </a:r>
            <a:r>
              <a:rPr lang="en-US" sz="1200">
                <a:ea typeface="+mn-lt"/>
                <a:cs typeface="+mn-lt"/>
              </a:rPr>
              <a:t> localhost:5902"</a:t>
            </a:r>
            <a:endParaRPr lang="en-US">
              <a:cs typeface="Calibri" panose="020F05020202040302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16BF12-AE0C-4E26-3D34-91212593983E}"/>
              </a:ext>
            </a:extLst>
          </p:cNvPr>
          <p:cNvSpPr txBox="1">
            <a:spLocks/>
          </p:cNvSpPr>
          <p:nvPr/>
        </p:nvSpPr>
        <p:spPr>
          <a:xfrm>
            <a:off x="-566" y="240539"/>
            <a:ext cx="12192566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small" baseline="0" dirty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>
                <a:latin typeface="Arial"/>
                <a:cs typeface="Arial"/>
              </a:rPr>
              <a:t>Accessing </a:t>
            </a:r>
            <a:r>
              <a:rPr lang="en-US" err="1">
                <a:latin typeface="Arial"/>
                <a:cs typeface="Arial"/>
              </a:rPr>
              <a:t>JLab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ifarm</a:t>
            </a:r>
            <a:r>
              <a:rPr lang="en-US">
                <a:latin typeface="Arial"/>
                <a:cs typeface="Arial"/>
              </a:rPr>
              <a:t> with Virtual Network Computing (VNC)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204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30E15-A3B5-EB75-0AF9-C0EAEE37B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E527-CCEF-031F-A9CF-0B8226E78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20" y="96020"/>
            <a:ext cx="12194812" cy="1027413"/>
          </a:xfrm>
        </p:spPr>
        <p:txBody>
          <a:bodyPr/>
          <a:lstStyle/>
          <a:p>
            <a:pPr algn="ctr"/>
            <a:r>
              <a:rPr lang="en-US" sz="4400">
                <a:latin typeface="Arial"/>
                <a:cs typeface="Arial"/>
              </a:rPr>
              <a:t>Hands-On: Navigate/Manipulate Files</a:t>
            </a:r>
            <a:endParaRPr lang="en-US" sz="4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F1AE4-4C07-5425-6A24-C3BAAD7AAA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May 21, 2025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E98AAF-4074-ABAE-9FDF-E8613D43E888}"/>
              </a:ext>
            </a:extLst>
          </p:cNvPr>
          <p:cNvGrpSpPr/>
          <p:nvPr/>
        </p:nvGrpSpPr>
        <p:grpSpPr>
          <a:xfrm>
            <a:off x="628649" y="1716526"/>
            <a:ext cx="11058528" cy="3207243"/>
            <a:chOff x="628649" y="1716526"/>
            <a:chExt cx="11058528" cy="320724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399934B-C417-0852-D97A-C68C4074F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3825" y="1888877"/>
              <a:ext cx="3209924" cy="220394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A168F9F-3A20-6EB9-50D8-9CBDF192E4C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1716526"/>
              <a:ext cx="2552700" cy="25486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5581AB4-A3D0-E42A-85EA-EFFBE3690D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59" t="4020"/>
            <a:stretch/>
          </p:blipFill>
          <p:spPr>
            <a:xfrm>
              <a:off x="7962900" y="1819275"/>
              <a:ext cx="3724277" cy="23526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A8FBBD2F-DE73-2648-6F57-5DBC5A697EAD}"/>
                </a:ext>
              </a:extLst>
            </p:cNvPr>
            <p:cNvSpPr txBox="1"/>
            <p:nvPr/>
          </p:nvSpPr>
          <p:spPr>
            <a:xfrm>
              <a:off x="628649" y="44005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cs typeface="Calibri"/>
                </a:rPr>
                <a:t>Access High Performance Computing (HPC) Cluster</a:t>
              </a:r>
            </a:p>
          </p:txBody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1094028F-2E15-A7CE-2E00-838D42D83C57}"/>
                </a:ext>
              </a:extLst>
            </p:cNvPr>
            <p:cNvSpPr txBox="1"/>
            <p:nvPr/>
          </p:nvSpPr>
          <p:spPr>
            <a:xfrm>
              <a:off x="4267199" y="44005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cs typeface="Calibri"/>
                </a:rPr>
                <a:t>Set up scientific computing software on Linux systems</a:t>
              </a:r>
              <a:endParaRPr lang="en-US"/>
            </a:p>
          </p:txBody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9286D82D-B21B-A311-9180-E61C334DC80F}"/>
                </a:ext>
              </a:extLst>
            </p:cNvPr>
            <p:cNvSpPr txBox="1"/>
            <p:nvPr/>
          </p:nvSpPr>
          <p:spPr>
            <a:xfrm>
              <a:off x="8553449" y="44005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cs typeface="Calibri"/>
                </a:rPr>
                <a:t>Run physics experiments, simulations, and data analysis</a:t>
              </a:r>
              <a:endParaRPr lang="en-US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14CDAC85-50A0-0696-AB47-2B466F5EAC9B}"/>
                </a:ext>
              </a:extLst>
            </p:cNvPr>
            <p:cNvSpPr/>
            <p:nvPr/>
          </p:nvSpPr>
          <p:spPr>
            <a:xfrm>
              <a:off x="3276599" y="4552950"/>
              <a:ext cx="885825" cy="17145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4F9A1EFC-4C1E-641D-4325-72377D8DBAEF}"/>
                </a:ext>
              </a:extLst>
            </p:cNvPr>
            <p:cNvSpPr/>
            <p:nvPr/>
          </p:nvSpPr>
          <p:spPr>
            <a:xfrm>
              <a:off x="7143749" y="4552950"/>
              <a:ext cx="885825" cy="17145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TextBox 19">
            <a:extLst>
              <a:ext uri="{FF2B5EF4-FFF2-40B4-BE49-F238E27FC236}">
                <a16:creationId xmlns:a16="http://schemas.microsoft.com/office/drawing/2014/main" id="{164A7DF6-FC46-5012-893F-E2EBF553202D}"/>
              </a:ext>
            </a:extLst>
          </p:cNvPr>
          <p:cNvSpPr txBox="1"/>
          <p:nvPr/>
        </p:nvSpPr>
        <p:spPr>
          <a:xfrm>
            <a:off x="5955029" y="5434964"/>
            <a:ext cx="25527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cs typeface="Calibri"/>
              </a:rPr>
              <a:t>This section</a:t>
            </a:r>
            <a:endParaRPr lang="en-US" b="1">
              <a:cs typeface="Calibri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85A49CD-E7FB-851F-2445-C8D15C4CE8A2}"/>
              </a:ext>
            </a:extLst>
          </p:cNvPr>
          <p:cNvSpPr/>
          <p:nvPr/>
        </p:nvSpPr>
        <p:spPr>
          <a:xfrm rot="12900000">
            <a:off x="5669279" y="5196840"/>
            <a:ext cx="885825" cy="17145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70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94173-418B-A4ED-8BAB-0ABC697F4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165B6-8497-3C40-3379-ADB80923B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Navigating </a:t>
            </a:r>
            <a:r>
              <a:rPr lang="en-US" err="1">
                <a:latin typeface="Arial"/>
                <a:cs typeface="Arial"/>
              </a:rPr>
              <a:t>ifarm</a:t>
            </a:r>
            <a:r>
              <a:rPr lang="en-US">
                <a:latin typeface="Arial"/>
                <a:cs typeface="Arial"/>
              </a:rPr>
              <a:t> Filesystems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3CB5A-6EAC-8392-C6E1-2EB84967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CE2CD5-E966-9E2A-1D74-FBE2E5C50C87}"/>
              </a:ext>
            </a:extLst>
          </p:cNvPr>
          <p:cNvSpPr txBox="1"/>
          <p:nvPr/>
        </p:nvSpPr>
        <p:spPr>
          <a:xfrm>
            <a:off x="518160" y="1097280"/>
            <a:ext cx="11673840" cy="57740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+mn-lt"/>
                <a:cs typeface="+mn-lt"/>
              </a:rPr>
              <a:t>Hands-On Exercises to master: 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Test a round of ssh and </a:t>
            </a:r>
            <a:r>
              <a:rPr lang="en-US" sz="2000" dirty="0" err="1">
                <a:ea typeface="+mn-lt"/>
                <a:cs typeface="+mn-lt"/>
              </a:rPr>
              <a:t>scp</a:t>
            </a:r>
            <a:r>
              <a:rPr lang="en-US" sz="2000" dirty="0">
                <a:ea typeface="+mn-lt"/>
                <a:cs typeface="+mn-lt"/>
              </a:rPr>
              <a:t>/sftp/globus of a simple example file </a:t>
            </a:r>
            <a:endParaRPr lang="en-US" sz="2000" dirty="0">
              <a:latin typeface="monospace"/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sz="2000" dirty="0">
                <a:ea typeface="Calibri"/>
                <a:cs typeface="Arial"/>
              </a:rPr>
              <a:t>Generate an SSH key (with password protection)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sz="2000" dirty="0">
                <a:ea typeface="Calibri"/>
                <a:cs typeface="Arial"/>
              </a:rPr>
              <a:t>Look at your SSH key, using the text editor of your choice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sz="2000" dirty="0">
                <a:ea typeface="Calibri"/>
                <a:cs typeface="Arial"/>
              </a:rPr>
              <a:t>Tweak your .*shell </a:t>
            </a:r>
            <a:r>
              <a:rPr lang="en-US" sz="2000" dirty="0" err="1">
                <a:ea typeface="Calibri"/>
                <a:cs typeface="Arial"/>
              </a:rPr>
              <a:t>rc</a:t>
            </a:r>
            <a:r>
              <a:rPr lang="en-US" sz="2000" dirty="0">
                <a:ea typeface="Calibri"/>
                <a:cs typeface="Arial"/>
              </a:rPr>
              <a:t> (Run Commands) and .login files to your taste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sz="2000" dirty="0">
                <a:ea typeface="Calibri"/>
                <a:cs typeface="Arial"/>
              </a:rPr>
              <a:t>Edit the comment, contact information, computer identity of the SSH Pub-Key as needed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sz="2000" dirty="0">
                <a:cs typeface="Arial"/>
              </a:rPr>
              <a:t>Place SSH keys in the right place on your local and remote computers filesystems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sz="2000" dirty="0">
                <a:cs typeface="Arial"/>
              </a:rPr>
              <a:t>Modify and verify </a:t>
            </a:r>
            <a:r>
              <a:rPr lang="en-US" sz="2000" u="sng" dirty="0">
                <a:cs typeface="Arial"/>
              </a:rPr>
              <a:t>r/w/x</a:t>
            </a:r>
            <a:r>
              <a:rPr lang="en-US" sz="2000" dirty="0">
                <a:cs typeface="Arial"/>
              </a:rPr>
              <a:t> and </a:t>
            </a:r>
            <a:r>
              <a:rPr lang="en-US" sz="2000" u="sng" dirty="0">
                <a:cs typeface="Arial"/>
              </a:rPr>
              <a:t>global/group/user</a:t>
            </a:r>
            <a:r>
              <a:rPr lang="en-US" sz="2000" dirty="0">
                <a:cs typeface="Arial"/>
              </a:rPr>
              <a:t> security for your ~/ home folder, .ssh/ folder, and contents</a:t>
            </a:r>
            <a:endParaRPr lang="en-US" sz="2000" dirty="0">
              <a:ea typeface="Calibri" panose="020F0502020204030204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sz="2000" dirty="0">
                <a:ea typeface="Calibri" panose="020F0502020204030204"/>
                <a:cs typeface="Arial"/>
              </a:rPr>
              <a:t>Practice parsing of the example-file, change the scripts to your taste</a:t>
            </a:r>
          </a:p>
          <a:p>
            <a:pPr marL="742950" lvl="1" indent="-285750">
              <a:lnSpc>
                <a:spcPct val="150000"/>
              </a:lnSpc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bash</a:t>
            </a:r>
            <a:endParaRPr lang="en-US" dirty="0">
              <a:ea typeface="+mn-lt"/>
              <a:cs typeface="Arial"/>
            </a:endParaRPr>
          </a:p>
          <a:p>
            <a:pPr marL="742950" lvl="1" indent="-285750">
              <a:lnSpc>
                <a:spcPct val="150000"/>
              </a:lnSpc>
              <a:buFont typeface="Arial,Sans-Serif"/>
              <a:buChar char="•"/>
            </a:pPr>
            <a:r>
              <a:rPr lang="en-US" err="1">
                <a:ea typeface="+mn-lt"/>
                <a:cs typeface="+mn-lt"/>
              </a:rPr>
              <a:t>tcsh</a:t>
            </a:r>
            <a:endParaRPr lang="en-US" err="1">
              <a:ea typeface="+mn-lt"/>
              <a:cs typeface="Arial"/>
            </a:endParaRPr>
          </a:p>
          <a:p>
            <a:pPr marL="742950" lvl="1" indent="-285750">
              <a:lnSpc>
                <a:spcPct val="150000"/>
              </a:lnSpc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Python</a:t>
            </a:r>
            <a:endParaRPr lang="en-US" dirty="0">
              <a:ea typeface="+mn-lt"/>
              <a:cs typeface="Arial"/>
            </a:endParaRPr>
          </a:p>
          <a:p>
            <a:pPr marL="742950" lvl="1" indent="-285750">
              <a:lnSpc>
                <a:spcPct val="150000"/>
              </a:lnSpc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ROOT</a:t>
            </a:r>
            <a:endParaRPr lang="en-US" dirty="0">
              <a:ea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6043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1CC91-78F6-5948-B941-0E19FF2F3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209E-A609-39DF-7A8D-00E40A070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Navigating </a:t>
            </a:r>
            <a:r>
              <a:rPr lang="en-US" err="1">
                <a:latin typeface="Arial"/>
                <a:cs typeface="Arial"/>
              </a:rPr>
              <a:t>ifarm</a:t>
            </a:r>
            <a:r>
              <a:rPr lang="en-US">
                <a:latin typeface="Arial"/>
                <a:cs typeface="Arial"/>
              </a:rPr>
              <a:t> Filesystems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DB0BF-F5A1-B509-6A79-A9E51510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B7098C-1978-C6F8-80D2-FF9C4FF2CB24}"/>
              </a:ext>
            </a:extLst>
          </p:cNvPr>
          <p:cNvSpPr txBox="1"/>
          <p:nvPr/>
        </p:nvSpPr>
        <p:spPr>
          <a:xfrm>
            <a:off x="495300" y="1057274"/>
            <a:ext cx="11401425" cy="5952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 panose="020F0502020204030204"/>
              </a:rPr>
              <a:t>Basic Unix CLI Commands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400" err="1">
                <a:ea typeface="Calibri"/>
                <a:cs typeface="Calibri" panose="020F0502020204030204"/>
              </a:rPr>
              <a:t>JLab</a:t>
            </a:r>
            <a:r>
              <a:rPr lang="en-US" sz="2400">
                <a:ea typeface="Calibri"/>
                <a:cs typeface="Calibri" panose="020F0502020204030204"/>
              </a:rPr>
              <a:t> network file system features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 panose="020F0502020204030204"/>
              </a:rPr>
              <a:t>SFTP, SCP, Globus file transfers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 panose="020F0502020204030204"/>
              </a:rPr>
              <a:t>Text editors – Vim, </a:t>
            </a:r>
            <a:r>
              <a:rPr lang="en-US" sz="2400" err="1">
                <a:ea typeface="Calibri"/>
                <a:cs typeface="Calibri" panose="020F0502020204030204"/>
              </a:rPr>
              <a:t>Gedit</a:t>
            </a:r>
            <a:r>
              <a:rPr lang="en-US" sz="2400">
                <a:ea typeface="Calibri"/>
                <a:cs typeface="Calibri" panose="020F0502020204030204"/>
              </a:rPr>
              <a:t>, Emacs, Nano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 panose="020F0502020204030204"/>
              </a:rPr>
              <a:t>IDEs – </a:t>
            </a:r>
            <a:r>
              <a:rPr lang="en-US" sz="2400" err="1">
                <a:ea typeface="Calibri"/>
                <a:cs typeface="Calibri" panose="020F0502020204030204"/>
              </a:rPr>
              <a:t>VSCode</a:t>
            </a:r>
            <a:r>
              <a:rPr lang="en-US" sz="2400">
                <a:ea typeface="Calibri"/>
                <a:cs typeface="Calibri" panose="020F0502020204030204"/>
              </a:rPr>
              <a:t>, Eclipse, IntelliJ</a:t>
            </a:r>
          </a:p>
          <a:p>
            <a:pPr marL="342900" indent="-342900">
              <a:buFont typeface="Arial"/>
              <a:buChar char="•"/>
            </a:pPr>
            <a:endParaRPr lang="en-US" sz="2400">
              <a:ea typeface="Calibri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ea typeface="Calibri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ea typeface="Calibri"/>
              <a:cs typeface="Calibri" panose="020F0502020204030204"/>
            </a:endParaRPr>
          </a:p>
          <a:p>
            <a:pPr>
              <a:spcAft>
                <a:spcPts val="500"/>
              </a:spcAft>
            </a:pPr>
            <a:r>
              <a:rPr lang="en-US" sz="2400">
                <a:ea typeface="Calibri"/>
                <a:cs typeface="Calibri" panose="020F0502020204030204"/>
              </a:rPr>
              <a:t>In this set of slides we will go over how to utilize Linux for scientific computing:</a:t>
            </a:r>
          </a:p>
          <a:p>
            <a:pPr marL="342900" indent="-342900">
              <a:spcAft>
                <a:spcPts val="500"/>
              </a:spcAft>
              <a:buFont typeface="Wingdings,Sans-Serif"/>
              <a:buChar char="Ø"/>
            </a:pPr>
            <a:r>
              <a:rPr lang="en-US" sz="2400">
                <a:ea typeface="Calibri"/>
                <a:cs typeface="Calibri" panose="020F0502020204030204"/>
              </a:rPr>
              <a:t>Shell scripting</a:t>
            </a:r>
          </a:p>
          <a:p>
            <a:pPr marL="342900" indent="-342900">
              <a:spcAft>
                <a:spcPts val="500"/>
              </a:spcAft>
              <a:buFont typeface="Wingdings,Sans-Serif"/>
              <a:buChar char="Ø"/>
            </a:pPr>
            <a:r>
              <a:rPr lang="en-US" sz="2400">
                <a:ea typeface="Calibri"/>
                <a:cs typeface="Calibri" panose="020F0502020204030204"/>
              </a:rPr>
              <a:t>Text editors</a:t>
            </a:r>
          </a:p>
          <a:p>
            <a:pPr marL="342900" indent="-342900">
              <a:spcAft>
                <a:spcPts val="500"/>
              </a:spcAft>
              <a:buFont typeface="Wingdings,Sans-Serif"/>
              <a:buChar char="Ø"/>
            </a:pPr>
            <a:r>
              <a:rPr lang="en-US" sz="2400">
                <a:ea typeface="Calibri"/>
                <a:cs typeface="Calibri" panose="020F0502020204030204"/>
              </a:rPr>
              <a:t>Environment setup</a:t>
            </a:r>
          </a:p>
          <a:p>
            <a:pPr marL="342900" indent="-342900">
              <a:spcAft>
                <a:spcPts val="500"/>
              </a:spcAft>
              <a:buFont typeface="Wingdings,Sans-Serif"/>
              <a:buChar char="Ø"/>
            </a:pPr>
            <a:r>
              <a:rPr lang="en-US" sz="2400">
                <a:ea typeface="Calibri"/>
                <a:cs typeface="Calibri" panose="020F0502020204030204"/>
              </a:rPr>
              <a:t>Basic scripting example</a:t>
            </a:r>
            <a:br>
              <a:rPr lang="en-US" sz="2400">
                <a:ea typeface="Calibri"/>
                <a:cs typeface="Calibri" panose="020F0502020204030204"/>
              </a:rPr>
            </a:br>
            <a:endParaRPr lang="en-US" sz="2400">
              <a:ea typeface="Calibri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ea typeface="Calibri"/>
              <a:cs typeface="Calibri" panose="020F0502020204030204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9CC71EF-9E33-898B-750B-DE89B8567D0B}"/>
              </a:ext>
            </a:extLst>
          </p:cNvPr>
          <p:cNvSpPr txBox="1"/>
          <p:nvPr/>
        </p:nvSpPr>
        <p:spPr>
          <a:xfrm>
            <a:off x="6679969" y="906780"/>
            <a:ext cx="5512031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ea typeface="+mn-lt"/>
                <a:cs typeface="+mn-lt"/>
              </a:rPr>
              <a:t>JLab</a:t>
            </a:r>
            <a:r>
              <a:rPr lang="en-US">
                <a:ea typeface="+mn-lt"/>
                <a:cs typeface="+mn-lt"/>
              </a:rPr>
              <a:t> computing cluster "farm" has interactive capability through "</a:t>
            </a:r>
            <a:r>
              <a:rPr lang="en-US" err="1">
                <a:ea typeface="+mn-lt"/>
                <a:cs typeface="+mn-lt"/>
              </a:rPr>
              <a:t>ifarm</a:t>
            </a:r>
            <a:r>
              <a:rPr lang="en-US">
                <a:ea typeface="+mn-lt"/>
                <a:cs typeface="+mn-lt"/>
              </a:rPr>
              <a:t>", with two nodes (ifarm2401, ifarm2402) providing access points for testing, etc.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AMD EPYC 9554 (Zen 4 "Genoa") 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256 threads (2 sockets × 64 cores × 2 threads/core)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3.1 GHz base / 3.75 GHz max 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1.5 TB memory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28 TB striped </a:t>
            </a:r>
            <a:r>
              <a:rPr lang="en-US" err="1">
                <a:ea typeface="+mn-lt"/>
                <a:cs typeface="+mn-lt"/>
              </a:rPr>
              <a:t>NVMe</a:t>
            </a:r>
            <a:r>
              <a:rPr lang="en-US">
                <a:ea typeface="+mn-lt"/>
                <a:cs typeface="+mn-lt"/>
              </a:rPr>
              <a:t> /scratch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HDR (200 Gb/s) IB 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B9F85-5401-76CE-EB19-4056CF2910F8}"/>
              </a:ext>
            </a:extLst>
          </p:cNvPr>
          <p:cNvSpPr txBox="1"/>
          <p:nvPr/>
        </p:nvSpPr>
        <p:spPr>
          <a:xfrm>
            <a:off x="4602480" y="4556760"/>
            <a:ext cx="526542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 panose="020F0502020204030204"/>
                <a:cs typeface="Arial"/>
              </a:rPr>
              <a:t>Exercises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cs typeface="Arial"/>
              </a:rPr>
              <a:t>Place your SSH public key on remote and local computers​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</a:pPr>
            <a:r>
              <a:rPr lang="en-US">
                <a:cs typeface="Arial"/>
              </a:rPr>
              <a:t>Verify security, explain </a:t>
            </a:r>
            <a:r>
              <a:rPr lang="en-US" err="1">
                <a:cs typeface="Arial"/>
              </a:rPr>
              <a:t>chmod</a:t>
            </a:r>
            <a:r>
              <a:rPr lang="en-US">
                <a:cs typeface="Arial"/>
              </a:rPr>
              <a:t>, </a:t>
            </a:r>
            <a:r>
              <a:rPr lang="en-US" err="1">
                <a:cs typeface="Arial"/>
              </a:rPr>
              <a:t>chgrp</a:t>
            </a:r>
            <a:r>
              <a:rPr lang="en-US">
                <a:cs typeface="Arial"/>
              </a:rPr>
              <a:t>, ls, bits, etc.​</a:t>
            </a:r>
            <a:endParaRPr lang="en-US">
              <a:ea typeface="Calibri" panose="020F0502020204030204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>
                <a:cs typeface="Arial"/>
              </a:rPr>
              <a:t>Test a round of ssh and </a:t>
            </a:r>
            <a:r>
              <a:rPr lang="en-US" err="1">
                <a:cs typeface="Arial"/>
              </a:rPr>
              <a:t>scp</a:t>
            </a:r>
            <a:r>
              <a:rPr lang="en-US">
                <a:cs typeface="Arial"/>
              </a:rPr>
              <a:t>/sftp/globus(?)​</a:t>
            </a:r>
            <a:endParaRPr lang="en-US">
              <a:ea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943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</a:t>
            </a:r>
            <a:r>
              <a:rPr lang="en-US" err="1">
                <a:latin typeface="Arial"/>
                <a:cs typeface="Arial"/>
              </a:rPr>
              <a:t>JLab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ifarm</a:t>
            </a:r>
            <a:r>
              <a:rPr lang="en-US">
                <a:latin typeface="Arial"/>
                <a:cs typeface="Arial"/>
              </a:rPr>
              <a:t> Files Remotely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511262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+mn-lt"/>
                <a:cs typeface="+mn-lt"/>
              </a:rPr>
              <a:t>Transferring files: The Easy Way – Download from the internet with `</a:t>
            </a:r>
            <a:r>
              <a:rPr lang="en-US" sz="2400" b="1" dirty="0" err="1">
                <a:ea typeface="+mn-lt"/>
                <a:cs typeface="+mn-lt"/>
              </a:rPr>
              <a:t>wget</a:t>
            </a:r>
            <a:r>
              <a:rPr lang="en-US" sz="2400" b="1" dirty="0">
                <a:ea typeface="+mn-lt"/>
                <a:cs typeface="+mn-lt"/>
              </a:rPr>
              <a:t>`</a:t>
            </a:r>
            <a:endParaRPr lang="en-US" sz="2400" b="1" dirty="0"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wget</a:t>
            </a:r>
            <a:r>
              <a:rPr lang="en-US" dirty="0">
                <a:ea typeface="+mn-lt"/>
                <a:cs typeface="+mn-lt"/>
              </a:rPr>
              <a:t> – Linux command, download a known internet file to your local machine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libri"/>
                <a:ea typeface="+mn-lt"/>
                <a:cs typeface="Calibri"/>
              </a:rPr>
              <a:t>Please download the example text file and bash, </a:t>
            </a:r>
            <a:r>
              <a:rPr lang="en-US" dirty="0" err="1">
                <a:latin typeface="Calibri"/>
                <a:ea typeface="+mn-lt"/>
                <a:cs typeface="Calibri"/>
              </a:rPr>
              <a:t>tcsh</a:t>
            </a:r>
            <a:r>
              <a:rPr lang="en-US" dirty="0">
                <a:latin typeface="Calibri"/>
                <a:ea typeface="+mn-lt"/>
                <a:cs typeface="Calibri"/>
              </a:rPr>
              <a:t>, python, and ROOT scripts for later use!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Calibri"/>
                <a:ea typeface="+mn-lt"/>
                <a:cs typeface="Calibri"/>
              </a:rPr>
              <a:t>Execute these commands in a folder you want to work out of, try executing those scripts (if you know how!):</a:t>
            </a:r>
          </a:p>
          <a:p>
            <a:pPr marL="742950" indent="-285750">
              <a:buFont typeface="Arial"/>
              <a:buChar char="•"/>
            </a:pPr>
            <a:r>
              <a:rPr lang="en-US" sz="1600" dirty="0" err="1">
                <a:latin typeface="monospace"/>
                <a:ea typeface="+mn-lt"/>
                <a:cs typeface="Courier New"/>
              </a:rPr>
              <a:t>wget</a:t>
            </a:r>
            <a:r>
              <a:rPr lang="en-US" sz="1600" dirty="0">
                <a:latin typeface="monospace"/>
                <a:ea typeface="+mn-lt"/>
                <a:cs typeface="Courier New"/>
              </a:rPr>
              <a:t> https://userweb.jlab.org/~cameronc/files/Talks/20250522-SciComp_Workshop/raw/</a:t>
            </a:r>
            <a:r>
              <a:rPr lang="en-US" sz="1600" b="1" dirty="0">
                <a:latin typeface="monospace"/>
                <a:ea typeface="+mn-lt"/>
                <a:cs typeface="Courier New"/>
              </a:rPr>
              <a:t>lorem.txt</a:t>
            </a:r>
            <a:r>
              <a:rPr lang="en-US" sz="1600" dirty="0">
                <a:latin typeface="monospace"/>
                <a:ea typeface="+mn-lt"/>
                <a:cs typeface="Courier New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>
                <a:latin typeface="monospace"/>
                <a:cs typeface="Courier New"/>
              </a:rPr>
              <a:t>wget</a:t>
            </a:r>
            <a:r>
              <a:rPr lang="en-US" sz="1600" dirty="0">
                <a:latin typeface="monospace"/>
                <a:cs typeface="Courier New"/>
              </a:rPr>
              <a:t> https://userweb.jlab.org/~cameronc/files/Talks/20250522-SciComp_Workshop/raw/</a:t>
            </a:r>
            <a:r>
              <a:rPr lang="en-US" sz="1600" b="1" dirty="0">
                <a:latin typeface="monospace"/>
                <a:cs typeface="Courier New"/>
              </a:rPr>
              <a:t>print_first_and_every_45th.py</a:t>
            </a:r>
            <a:r>
              <a:rPr lang="en-US" sz="1600" dirty="0">
                <a:latin typeface="monospace"/>
                <a:cs typeface="Courier New"/>
              </a:rPr>
              <a:t>  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>
                <a:latin typeface="monospace"/>
                <a:cs typeface="Courier New"/>
              </a:rPr>
              <a:t>wget</a:t>
            </a:r>
            <a:r>
              <a:rPr lang="en-US" sz="1600" dirty="0">
                <a:latin typeface="monospace"/>
                <a:cs typeface="Courier New"/>
              </a:rPr>
              <a:t> https://userweb.jlab.org/~cameronc/files/Talks/20250522-SciComp_Workshop/raw/</a:t>
            </a:r>
            <a:r>
              <a:rPr lang="en-US" sz="1600" b="1" dirty="0">
                <a:latin typeface="monospace"/>
                <a:cs typeface="Courier New"/>
              </a:rPr>
              <a:t>print_first_and_every_45th.tcsh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>
                <a:latin typeface="monospace"/>
                <a:cs typeface="Courier New"/>
              </a:rPr>
              <a:t>wget</a:t>
            </a:r>
            <a:r>
              <a:rPr lang="en-US" sz="1600" dirty="0">
                <a:latin typeface="monospace"/>
                <a:cs typeface="Courier New"/>
              </a:rPr>
              <a:t> https://userweb.jlab.org/~cameronc/files/Talks/20250522-SciComp_Workshop/raw/</a:t>
            </a:r>
            <a:r>
              <a:rPr lang="en-US" sz="1600" b="1" dirty="0">
                <a:latin typeface="monospace"/>
                <a:cs typeface="Courier New"/>
              </a:rPr>
              <a:t>printFirstAndEvery45th.C </a:t>
            </a:r>
            <a:r>
              <a:rPr lang="en-US" sz="1600" dirty="0">
                <a:latin typeface="monospace"/>
                <a:cs typeface="Courier New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>
                <a:latin typeface="monospace"/>
                <a:cs typeface="Courier New"/>
              </a:rPr>
              <a:t>wget</a:t>
            </a:r>
            <a:r>
              <a:rPr lang="en-US" sz="1600" dirty="0">
                <a:latin typeface="monospace"/>
                <a:cs typeface="Courier New"/>
              </a:rPr>
              <a:t> https://userweb.jlab.org/~cameronc/files/Talks/20250522-SciComp_Workshop/raw/</a:t>
            </a:r>
            <a:r>
              <a:rPr lang="en-US" sz="1600" b="1" dirty="0">
                <a:latin typeface="monospace"/>
                <a:cs typeface="Courier New"/>
              </a:rPr>
              <a:t>print_first_and_every_45th.sh</a:t>
            </a:r>
            <a:endParaRPr lang="en-US" sz="1600" dirty="0">
              <a:latin typeface="monospace"/>
              <a:cs typeface="Courier New"/>
            </a:endParaRPr>
          </a:p>
          <a:p>
            <a:pPr marL="742950" lvl="1" indent="-285750">
              <a:buFont typeface="Arial"/>
              <a:buChar char="•"/>
            </a:pPr>
            <a:endParaRPr lang="en-US" sz="1600" b="1" dirty="0">
              <a:latin typeface="monospace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(/work/&lt;</a:t>
            </a:r>
            <a:r>
              <a:rPr lang="en-US" sz="1600" dirty="0" err="1">
                <a:ea typeface="+mn-lt"/>
                <a:cs typeface="+mn-lt"/>
              </a:rPr>
              <a:t>groupname</a:t>
            </a:r>
            <a:r>
              <a:rPr lang="en-US" sz="1600" dirty="0">
                <a:ea typeface="+mn-lt"/>
                <a:cs typeface="+mn-lt"/>
              </a:rPr>
              <a:t>&gt;/&lt;username&gt;/</a:t>
            </a:r>
            <a:r>
              <a:rPr lang="en-US" sz="1600" dirty="0" err="1">
                <a:ea typeface="+mn-lt"/>
                <a:cs typeface="+mn-lt"/>
              </a:rPr>
              <a:t>SciComp_Examples</a:t>
            </a:r>
            <a:r>
              <a:rPr lang="en-US" sz="1600" dirty="0">
                <a:ea typeface="+mn-lt"/>
                <a:cs typeface="+mn-lt"/>
              </a:rPr>
              <a:t>/ would be a good starting place, or just use your home directory)</a:t>
            </a:r>
            <a:endParaRPr lang="en-US" sz="1600" b="1" dirty="0">
              <a:latin typeface="monospace"/>
            </a:endParaRPr>
          </a:p>
          <a:p>
            <a:pPr marL="742950" lvl="1" indent="-285750">
              <a:buFont typeface="Arial"/>
              <a:buChar char="•"/>
            </a:pPr>
            <a:endParaRPr lang="en-US" sz="1600" b="1" dirty="0">
              <a:latin typeface="monospace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libri"/>
              </a:rPr>
              <a:t>Next task:</a:t>
            </a:r>
            <a:endParaRPr lang="en-US" sz="1600" dirty="0">
              <a:latin typeface="monospace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Copy the lorem.txt file between the </a:t>
            </a:r>
            <a:r>
              <a:rPr lang="en-US" b="1" err="1">
                <a:solidFill>
                  <a:srgbClr val="FF0000"/>
                </a:solidFill>
                <a:latin typeface="Calibri"/>
              </a:rPr>
              <a:t>ifarm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 folder and your local personal computer using your preferred method</a:t>
            </a:r>
            <a:r>
              <a:rPr lang="en-US" dirty="0">
                <a:latin typeface="Calibri"/>
              </a:rPr>
              <a:t> (full instructions for each method are described in the following few slides) </a:t>
            </a:r>
            <a:br>
              <a:rPr lang="en-US" sz="1600" b="1" dirty="0">
                <a:latin typeface="monospace"/>
              </a:rPr>
            </a:br>
            <a:endParaRPr lang="en-US" sz="1600">
              <a:latin typeface="monospace"/>
            </a:endParaRPr>
          </a:p>
        </p:txBody>
      </p:sp>
    </p:spTree>
    <p:extLst>
      <p:ext uri="{BB962C8B-B14F-4D97-AF65-F5344CB8AC3E}">
        <p14:creationId xmlns:p14="http://schemas.microsoft.com/office/powerpoint/2010/main" val="41428196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472E3-5CB8-571F-D8F9-64F977C7D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6C200-5F4E-4E3F-1030-913EF316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</a:t>
            </a:r>
            <a:r>
              <a:rPr lang="en-US" err="1">
                <a:latin typeface="Arial"/>
                <a:cs typeface="Arial"/>
              </a:rPr>
              <a:t>JLab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ifarm</a:t>
            </a:r>
            <a:r>
              <a:rPr lang="en-US">
                <a:latin typeface="Arial"/>
                <a:cs typeface="Arial"/>
              </a:rPr>
              <a:t> Files Remotely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C129B-9C14-48A6-5981-09851CED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098E4C-D10A-92F3-4044-A58E2A979113}"/>
              </a:ext>
            </a:extLst>
          </p:cNvPr>
          <p:cNvSpPr txBox="1"/>
          <p:nvPr/>
        </p:nvSpPr>
        <p:spPr>
          <a:xfrm>
            <a:off x="495300" y="1057274"/>
            <a:ext cx="11511262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Transferring files: </a:t>
            </a:r>
            <a:endParaRPr lang="en-US" sz="2400" b="1"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Globus – standalone software: file transfer system that can be operated from a browser 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Requires CUE login 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Requires software installation in order to transfer files to and from your personal computer 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Works for Mac, Windows, and Linux 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  <a:hlinkClick r:id="rId2"/>
              </a:rPr>
              <a:t>https://jlab.servicenowservices.com/scicomp?id=kb_article&amp;sysparm_article=KB0014843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  <a:hlinkClick r:id="rId3"/>
              </a:rPr>
              <a:t>https://docs.globus.org/guides/tutorials/manage-files/transfer-files/</a:t>
            </a:r>
            <a:r>
              <a:rPr lang="en-US">
                <a:ea typeface="+mn-lt"/>
                <a:cs typeface="+mn-lt"/>
              </a:rPr>
              <a:t>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BE3C6C-D9DD-DCAD-195D-ECAB24BEB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14" y="3432385"/>
            <a:ext cx="5022900" cy="3385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B0971F-CAC4-5E7B-74D5-EC75483B0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882" y="3431008"/>
            <a:ext cx="5084284" cy="339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218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67ECB-0573-AC52-CA59-8D39BED9D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CA9BF-EE9E-DB42-376A-17B48254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</a:t>
            </a:r>
            <a:r>
              <a:rPr lang="en-US" err="1">
                <a:latin typeface="Arial"/>
                <a:cs typeface="Arial"/>
              </a:rPr>
              <a:t>JLab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ifarm</a:t>
            </a:r>
            <a:r>
              <a:rPr lang="en-US">
                <a:latin typeface="Arial"/>
                <a:cs typeface="Arial"/>
              </a:rPr>
              <a:t> Files Remotely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87373-34E5-8A9E-4005-34624798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270CD5-43BB-5F21-717E-7325367ED1FD}"/>
              </a:ext>
            </a:extLst>
          </p:cNvPr>
          <p:cNvSpPr txBox="1"/>
          <p:nvPr/>
        </p:nvSpPr>
        <p:spPr>
          <a:xfrm>
            <a:off x="495300" y="1057274"/>
            <a:ext cx="11511262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Transferring files: </a:t>
            </a:r>
            <a:endParaRPr lang="en-US" sz="2400" b="1"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Windows: 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Download WinSCP: </a:t>
            </a:r>
            <a:r>
              <a:rPr lang="en-US">
                <a:ea typeface="+mn-lt"/>
                <a:cs typeface="+mn-lt"/>
                <a:hlinkClick r:id="rId2"/>
              </a:rPr>
              <a:t>https://winscp.net/eng/index.php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To tunnel through login.jlab.org and access jlabl1 or </a:t>
            </a:r>
            <a:r>
              <a:rPr lang="en-US" err="1">
                <a:ea typeface="+mn-lt"/>
                <a:cs typeface="+mn-lt"/>
              </a:rPr>
              <a:t>ifarm</a:t>
            </a:r>
            <a:r>
              <a:rPr lang="en-US">
                <a:ea typeface="+mn-lt"/>
                <a:cs typeface="+mn-lt"/>
              </a:rPr>
              <a:t> computers</a:t>
            </a:r>
            <a:endParaRPr lang="en-US">
              <a:cs typeface="Calibri" panose="020F0502020204030204"/>
            </a:endParaRPr>
          </a:p>
          <a:p>
            <a:pPr marL="1200150" lvl="2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From your command prompt ("</a:t>
            </a:r>
            <a:r>
              <a:rPr lang="en-US" err="1">
                <a:ea typeface="+mn-lt"/>
                <a:cs typeface="+mn-lt"/>
              </a:rPr>
              <a:t>cmd</a:t>
            </a:r>
            <a:r>
              <a:rPr lang="en-US">
                <a:ea typeface="+mn-lt"/>
                <a:cs typeface="+mn-lt"/>
              </a:rPr>
              <a:t>", PowerShell, or WSL) </a:t>
            </a:r>
          </a:p>
          <a:p>
            <a:pPr marL="1200150" lvl="2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Execute: `ssh -L 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23</a:t>
            </a:r>
            <a:r>
              <a:rPr lang="en-US">
                <a:ea typeface="+mn-lt"/>
                <a:cs typeface="+mn-lt"/>
              </a:rPr>
              <a:t>:ifarm:22 &lt;username&gt;@login.jlab.org`</a:t>
            </a:r>
            <a:endParaRPr lang="en-US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Then open WinSCP to localhost: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23</a:t>
            </a:r>
            <a:r>
              <a:rPr lang="en-US">
                <a:ea typeface="+mn-lt"/>
                <a:cs typeface="+mn-lt"/>
              </a:rPr>
              <a:t> and login with </a:t>
            </a:r>
            <a:r>
              <a:rPr lang="en-US" err="1">
                <a:ea typeface="+mn-lt"/>
                <a:cs typeface="+mn-lt"/>
              </a:rPr>
              <a:t>JLab</a:t>
            </a:r>
            <a:r>
              <a:rPr lang="en-US">
                <a:ea typeface="+mn-lt"/>
                <a:cs typeface="+mn-lt"/>
              </a:rPr>
              <a:t> account to </a:t>
            </a:r>
            <a:r>
              <a:rPr lang="en-US" err="1">
                <a:ea typeface="+mn-lt"/>
                <a:cs typeface="+mn-lt"/>
              </a:rPr>
              <a:t>ifarm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cs typeface="Calibri" panose="020F0502020204030204"/>
            </a:endParaRPr>
          </a:p>
        </p:txBody>
      </p:sp>
      <p:pic>
        <p:nvPicPr>
          <p:cNvPr id="3" name="Picture 2" descr="upload.wikimedia.org/wikipedia/commons/4/4f/WinSCP...">
            <a:extLst>
              <a:ext uri="{FF2B5EF4-FFF2-40B4-BE49-F238E27FC236}">
                <a16:creationId xmlns:a16="http://schemas.microsoft.com/office/drawing/2014/main" id="{C54F8D83-6C21-0044-1C26-3ADC51AD1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24" y="1726256"/>
            <a:ext cx="693867" cy="6870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FA53BF-3E95-D389-30C1-863250E82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210" y="3230748"/>
            <a:ext cx="4445685" cy="3341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F5A090-C37F-1CC1-5350-B0BB72AC8C77}"/>
              </a:ext>
            </a:extLst>
          </p:cNvPr>
          <p:cNvSpPr txBox="1"/>
          <p:nvPr/>
        </p:nvSpPr>
        <p:spPr>
          <a:xfrm>
            <a:off x="6043730" y="3748985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Example WinSCP GUI screenshot</a:t>
            </a:r>
          </a:p>
          <a:p>
            <a:pPr algn="ctr"/>
            <a:endParaRPr lang="en-US">
              <a:cs typeface="Calibri"/>
            </a:endParaRPr>
          </a:p>
          <a:p>
            <a:pPr algn="ctr"/>
            <a:r>
              <a:rPr lang="en-US">
                <a:cs typeface="Calibri"/>
              </a:rPr>
              <a:t>Left is your local computer file tree</a:t>
            </a:r>
          </a:p>
          <a:p>
            <a:pPr algn="ctr"/>
            <a:endParaRPr lang="en-US">
              <a:cs typeface="Calibri"/>
            </a:endParaRPr>
          </a:p>
          <a:p>
            <a:pPr algn="ctr"/>
            <a:r>
              <a:rPr lang="en-US">
                <a:cs typeface="Calibri"/>
              </a:rPr>
              <a:t>Right is the remote computer file tree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A8E06-2C8E-FB7B-A1DD-BDD7E41AD613}"/>
              </a:ext>
            </a:extLst>
          </p:cNvPr>
          <p:cNvSpPr txBox="1"/>
          <p:nvPr/>
        </p:nvSpPr>
        <p:spPr>
          <a:xfrm>
            <a:off x="9202949" y="1142269"/>
            <a:ext cx="2592173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WinSCP across the login portal from outside JLab network requires​ ProxyJump or SSH port forwarding tunneling</a:t>
            </a:r>
          </a:p>
          <a:p>
            <a:pPr algn="ctr"/>
            <a:endParaRPr lang="en-US">
              <a:cs typeface="Calibri"/>
            </a:endParaRPr>
          </a:p>
          <a:p>
            <a:pPr algn="ctr"/>
            <a:endParaRPr lang="en-US">
              <a:cs typeface="Calibri"/>
            </a:endParaRPr>
          </a:p>
          <a:p>
            <a:pPr algn="ctr"/>
            <a:r>
              <a:rPr lang="en-US">
                <a:cs typeface="Calibri"/>
              </a:rPr>
              <a:t>Port "</a:t>
            </a:r>
            <a:r>
              <a:rPr lang="en-US">
                <a:solidFill>
                  <a:srgbClr val="FF0000"/>
                </a:solidFill>
                <a:cs typeface="Calibri"/>
              </a:rPr>
              <a:t>23</a:t>
            </a:r>
            <a:r>
              <a:rPr lang="en-US">
                <a:cs typeface="Calibri"/>
              </a:rPr>
              <a:t>" here is chosen for convenience, it may be already occupied, in which case chose another unoccupied port</a:t>
            </a:r>
          </a:p>
        </p:txBody>
      </p:sp>
    </p:spTree>
    <p:extLst>
      <p:ext uri="{BB962C8B-B14F-4D97-AF65-F5344CB8AC3E}">
        <p14:creationId xmlns:p14="http://schemas.microsoft.com/office/powerpoint/2010/main" val="35325440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</a:t>
            </a:r>
            <a:r>
              <a:rPr lang="en-US" err="1">
                <a:latin typeface="Arial"/>
                <a:cs typeface="Arial"/>
              </a:rPr>
              <a:t>JLab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ifarm</a:t>
            </a:r>
            <a:r>
              <a:rPr lang="en-US">
                <a:latin typeface="Arial"/>
                <a:cs typeface="Arial"/>
              </a:rPr>
              <a:t> Files Remotely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62786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Transferring files: </a:t>
            </a:r>
            <a:endParaRPr lang="en-US" sz="2400" b="1"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From terminals (any Operating System)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Secure Copy Protocol: `</a:t>
            </a:r>
            <a:r>
              <a:rPr lang="en-US" err="1">
                <a:ea typeface="+mn-lt"/>
                <a:cs typeface="+mn-lt"/>
              </a:rPr>
              <a:t>scp</a:t>
            </a:r>
            <a:r>
              <a:rPr lang="en-US">
                <a:ea typeface="+mn-lt"/>
                <a:cs typeface="+mn-lt"/>
              </a:rPr>
              <a:t> -</a:t>
            </a:r>
            <a:r>
              <a:rPr lang="en-US" err="1">
                <a:ea typeface="+mn-lt"/>
                <a:cs typeface="+mn-lt"/>
              </a:rPr>
              <a:t>rp</a:t>
            </a:r>
            <a:r>
              <a:rPr lang="en-US">
                <a:ea typeface="+mn-lt"/>
                <a:cs typeface="+mn-lt"/>
              </a:rPr>
              <a:t> &lt;files to copy&gt; &lt;destination&gt;`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"-r" allows recursive copy, meaning all sub-folders and their contents will be copied as well</a:t>
            </a:r>
            <a:endParaRPr lang="en-US">
              <a:ea typeface="Calibri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"-p" allows preserving permissions and meta-data like date of file creation, etc. when copying (recommended)</a:t>
            </a:r>
            <a:endParaRPr lang="en-US">
              <a:ea typeface="Calibri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You can copy from the local computer to a remote destination, then: </a:t>
            </a:r>
            <a:endParaRPr lang="en-US">
              <a:ea typeface="Calibri"/>
              <a:cs typeface="Calibri" panose="020F0502020204030204"/>
            </a:endParaRPr>
          </a:p>
          <a:p>
            <a:pPr marL="1200150" lvl="2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&lt;destination&gt; = &lt;username&gt;@&lt;remote host name&gt;:&lt;path on remote computer&gt;</a:t>
            </a:r>
            <a:endParaRPr lang="en-US">
              <a:ea typeface="Calibri"/>
              <a:cs typeface="Calibri" panose="020F0502020204030204"/>
            </a:endParaRPr>
          </a:p>
          <a:p>
            <a:pPr marL="1200150" lvl="2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&lt;path on remote computer&gt; should be something like ~/Downloads/ (where ~ means "my home folder")</a:t>
            </a:r>
            <a:endParaRPr lang="en-US">
              <a:ea typeface="Calibri"/>
              <a:cs typeface="Calibri" panose="020F0502020204030204"/>
            </a:endParaRPr>
          </a:p>
          <a:p>
            <a:pPr marL="1200150" lvl="2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&lt;files to copy&gt; would be the path to the files, or just the file's name if it is in the current directory</a:t>
            </a:r>
            <a:endParaRPr lang="en-US">
              <a:ea typeface="Calibri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You can copy from a remote computer if you know the exact path, then:</a:t>
            </a:r>
            <a:endParaRPr lang="en-US"/>
          </a:p>
          <a:p>
            <a:pPr marL="1200150" lvl="2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&lt;files to copy&gt; would be &lt;username&gt;@&lt;remote host name&gt;:&lt;path on remote computer&gt;</a:t>
            </a:r>
            <a:endParaRPr lang="en-US">
              <a:ea typeface="Calibri"/>
              <a:cs typeface="Calibri" panose="020F0502020204030204"/>
            </a:endParaRPr>
          </a:p>
          <a:p>
            <a:pPr marL="1200150" lvl="2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Example: `</a:t>
            </a:r>
            <a:r>
              <a:rPr lang="en-US" err="1">
                <a:cs typeface="Calibri" panose="020F0502020204030204"/>
              </a:rPr>
              <a:t>scp</a:t>
            </a:r>
            <a:r>
              <a:rPr lang="en-US">
                <a:cs typeface="Calibri" panose="020F0502020204030204"/>
              </a:rPr>
              <a:t> –p </a:t>
            </a:r>
            <a:r>
              <a:rPr lang="en-US" err="1">
                <a:cs typeface="Calibri" panose="020F0502020204030204"/>
              </a:rPr>
              <a:t>cameronc@enpcameronc-rhel</a:t>
            </a:r>
            <a:r>
              <a:rPr lang="en-US">
                <a:cs typeface="Calibri" panose="020F0502020204030204"/>
              </a:rPr>
              <a:t>:~/Downloads/20240625-JLab_computer_access.pdf   ~/stage/`</a:t>
            </a:r>
            <a:endParaRPr lang="en-US">
              <a:ea typeface="Calibri"/>
              <a:cs typeface="Calibri" panose="020F0502020204030204"/>
            </a:endParaRPr>
          </a:p>
          <a:p>
            <a:pPr marL="1200150" lvl="2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` ` tick marks denote a block of code</a:t>
            </a:r>
            <a:endParaRPr lang="en-US">
              <a:ea typeface="Calibri"/>
              <a:cs typeface="Calibri" panose="020F0502020204030204"/>
            </a:endParaRPr>
          </a:p>
          <a:p>
            <a:pPr marL="1200150" lvl="2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&lt; &gt; brackets denote something you </a:t>
            </a:r>
            <a:br>
              <a:rPr lang="en-US">
                <a:cs typeface="Calibri" panose="020F0502020204030204"/>
              </a:rPr>
            </a:br>
            <a:r>
              <a:rPr lang="en-US">
                <a:cs typeface="Calibri" panose="020F0502020204030204"/>
              </a:rPr>
              <a:t>should replace with your own choice</a:t>
            </a:r>
            <a:endParaRPr lang="en-US">
              <a:ea typeface="Calibri"/>
              <a:cs typeface="Calibri" panose="020F0502020204030204"/>
            </a:endParaRPr>
          </a:p>
          <a:p>
            <a:pPr marL="1200150" lvl="2" indent="-285750">
              <a:buFont typeface="Arial"/>
              <a:buChar char="•"/>
            </a:pPr>
            <a:r>
              <a:rPr lang="en-US" err="1">
                <a:cs typeface="Calibri" panose="020F0502020204030204"/>
              </a:rPr>
              <a:t>scp</a:t>
            </a:r>
            <a:r>
              <a:rPr lang="en-US">
                <a:cs typeface="Calibri" panose="020F0502020204030204"/>
              </a:rPr>
              <a:t> through login portal requires</a:t>
            </a:r>
            <a:br>
              <a:rPr lang="en-US">
                <a:cs typeface="Calibri" panose="020F0502020204030204"/>
              </a:rPr>
            </a:br>
            <a:r>
              <a:rPr lang="en-US">
                <a:cs typeface="Calibri" panose="020F0502020204030204"/>
              </a:rPr>
              <a:t>ProxyJump or tunneling</a:t>
            </a:r>
            <a:endParaRPr lang="en-US">
              <a:ea typeface="Calibri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pPr marL="1200150" lvl="2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CE903B-28FF-C781-347D-6A79EB83D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636" y="5338899"/>
            <a:ext cx="6248400" cy="113347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640FADE-4290-3CDF-CB3D-B4A1BE262203}"/>
              </a:ext>
            </a:extLst>
          </p:cNvPr>
          <p:cNvSpPr txBox="1"/>
          <p:nvPr/>
        </p:nvSpPr>
        <p:spPr>
          <a:xfrm>
            <a:off x="6681989" y="920544"/>
            <a:ext cx="5339173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u="sng">
                <a:cs typeface="Calibri"/>
              </a:rPr>
              <a:t>Using Manual ProxyJump though Login portal:</a:t>
            </a:r>
            <a:endParaRPr lang="en-US" sz="2000" b="1" u="sng">
              <a:ea typeface="Calibri"/>
              <a:cs typeface="Calibri"/>
            </a:endParaRPr>
          </a:p>
          <a:p>
            <a:r>
              <a:rPr lang="en-US" sz="1100"/>
              <a:t>Upload:      </a:t>
            </a:r>
            <a:r>
              <a:rPr lang="en-US" sz="1100" err="1"/>
              <a:t>scp</a:t>
            </a:r>
            <a:r>
              <a:rPr lang="en-US" sz="1100"/>
              <a:t> -J </a:t>
            </a:r>
            <a:r>
              <a:rPr lang="en-US" sz="1100">
                <a:solidFill>
                  <a:srgbClr val="999999"/>
                </a:solidFill>
              </a:rPr>
              <a:t>&lt;</a:t>
            </a:r>
            <a:r>
              <a:rPr lang="en-US" sz="1100">
                <a:solidFill>
                  <a:srgbClr val="990055"/>
                </a:solidFill>
              </a:rPr>
              <a:t>user</a:t>
            </a:r>
            <a:r>
              <a:rPr lang="en-US" sz="1100">
                <a:solidFill>
                  <a:srgbClr val="999999"/>
                </a:solidFill>
              </a:rPr>
              <a:t>&gt;</a:t>
            </a:r>
            <a:r>
              <a:rPr lang="en-US" sz="1100"/>
              <a:t>@login.jlab.org. </a:t>
            </a:r>
            <a:r>
              <a:rPr lang="en-US" sz="1100" err="1"/>
              <a:t>file_to_upload</a:t>
            </a:r>
            <a:r>
              <a:rPr lang="en-US" sz="1100"/>
              <a:t> </a:t>
            </a:r>
            <a:r>
              <a:rPr lang="en-US" sz="1100">
                <a:solidFill>
                  <a:srgbClr val="999999"/>
                </a:solidFill>
              </a:rPr>
              <a:t>&lt;</a:t>
            </a:r>
            <a:r>
              <a:rPr lang="en-US" sz="1100">
                <a:solidFill>
                  <a:srgbClr val="990055"/>
                </a:solidFill>
              </a:rPr>
              <a:t>user</a:t>
            </a:r>
            <a:r>
              <a:rPr lang="en-US" sz="1100">
                <a:solidFill>
                  <a:srgbClr val="999999"/>
                </a:solidFill>
              </a:rPr>
              <a:t>&gt;</a:t>
            </a:r>
            <a:r>
              <a:rPr lang="en-US" sz="1100"/>
              <a:t>@ifarm:/dest/path/ </a:t>
            </a:r>
            <a:br>
              <a:rPr lang="en-US" sz="1100"/>
            </a:br>
            <a:r>
              <a:rPr lang="en-US" sz="1100"/>
              <a:t>Download: </a:t>
            </a:r>
            <a:r>
              <a:rPr lang="en-US" sz="1100" err="1"/>
              <a:t>scp</a:t>
            </a:r>
            <a:r>
              <a:rPr lang="en-US" sz="1100"/>
              <a:t> -J </a:t>
            </a:r>
            <a:r>
              <a:rPr lang="en-US" sz="1100">
                <a:solidFill>
                  <a:srgbClr val="999999"/>
                </a:solidFill>
              </a:rPr>
              <a:t>&lt;</a:t>
            </a:r>
            <a:r>
              <a:rPr lang="en-US" sz="1100">
                <a:solidFill>
                  <a:srgbClr val="990055"/>
                </a:solidFill>
              </a:rPr>
              <a:t>user</a:t>
            </a:r>
            <a:r>
              <a:rPr lang="en-US" sz="1100">
                <a:solidFill>
                  <a:srgbClr val="999999"/>
                </a:solidFill>
              </a:rPr>
              <a:t>&gt;</a:t>
            </a:r>
            <a:r>
              <a:rPr lang="en-US" sz="1100"/>
              <a:t>@login.jlab.org. </a:t>
            </a:r>
            <a:r>
              <a:rPr lang="en-US" sz="1100">
                <a:solidFill>
                  <a:srgbClr val="999999"/>
                </a:solidFill>
              </a:rPr>
              <a:t>&lt;</a:t>
            </a:r>
            <a:r>
              <a:rPr lang="en-US" sz="1100">
                <a:solidFill>
                  <a:srgbClr val="990055"/>
                </a:solidFill>
              </a:rPr>
              <a:t>user</a:t>
            </a:r>
            <a:r>
              <a:rPr lang="en-US" sz="1100">
                <a:solidFill>
                  <a:srgbClr val="999999"/>
                </a:solidFill>
              </a:rPr>
              <a:t>&gt;</a:t>
            </a:r>
            <a:r>
              <a:rPr lang="en-US" sz="1100"/>
              <a:t>@ifarm:/file/to/download ./</a:t>
            </a:r>
            <a:endParaRPr lang="en-US" sz="11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8344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82D09-F538-C67F-0ECC-A8273616C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A42B6-5620-9FAD-E501-3953B1C0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SSH Passkeys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F0EA8-3BC1-C057-2034-2CE52CBBC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dirty="0" smtClean="0"/>
              <a:pPr/>
              <a:t>59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C743C5-FF53-0003-B724-8CE30FCE7A0D}"/>
              </a:ext>
            </a:extLst>
          </p:cNvPr>
          <p:cNvSpPr txBox="1"/>
          <p:nvPr/>
        </p:nvSpPr>
        <p:spPr>
          <a:xfrm>
            <a:off x="495300" y="1057274"/>
            <a:ext cx="1140142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 panose="020F0502020204030204"/>
              </a:rPr>
              <a:t>History and what they are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 panose="020F0502020204030204"/>
              </a:rPr>
              <a:t>Why they are useful (intra-network stable password, git authentication, multi-system login uniformity)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 panose="020F0502020204030204"/>
              </a:rPr>
              <a:t>How to generate them (multi-system)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 panose="020F0502020204030204"/>
              </a:rPr>
              <a:t>How to place them (multi-system, and git)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 panose="020F0502020204030204"/>
              </a:rPr>
              <a:t>How to maintain security (permissions, never share private key, unique keys, passwords, authentication notifications)</a:t>
            </a:r>
          </a:p>
        </p:txBody>
      </p:sp>
    </p:spTree>
    <p:extLst>
      <p:ext uri="{BB962C8B-B14F-4D97-AF65-F5344CB8AC3E}">
        <p14:creationId xmlns:p14="http://schemas.microsoft.com/office/powerpoint/2010/main" val="41240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407FF-FF06-13E5-4C75-F12CE68B2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48AF4-D420-B827-AD0B-BBB0CA4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Logging In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83136-E808-76B0-6EE3-BD37F5BB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CBC6E0-C8C8-B94D-8E1F-C2247916C203}"/>
              </a:ext>
            </a:extLst>
          </p:cNvPr>
          <p:cNvSpPr txBox="1"/>
          <p:nvPr/>
        </p:nvSpPr>
        <p:spPr>
          <a:xfrm>
            <a:off x="495300" y="1057274"/>
            <a:ext cx="11695039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 panose="020F0502020204030204"/>
              </a:rPr>
              <a:t>Common User Environment (CUE) accounts enable access to many systems at </a:t>
            </a:r>
            <a:r>
              <a:rPr lang="en-US" sz="2400" err="1">
                <a:ea typeface="Calibri"/>
                <a:cs typeface="Calibri" panose="020F0502020204030204"/>
              </a:rPr>
              <a:t>JLab</a:t>
            </a:r>
            <a:endParaRPr lang="en-US" sz="2400">
              <a:ea typeface="Calibri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2000" err="1">
                <a:ea typeface="Calibri"/>
                <a:cs typeface="Calibri" panose="020F0502020204030204"/>
              </a:rPr>
              <a:t>JLab</a:t>
            </a:r>
            <a:r>
              <a:rPr lang="en-US" sz="2000">
                <a:ea typeface="Calibri"/>
                <a:cs typeface="Calibri" panose="020F0502020204030204"/>
              </a:rPr>
              <a:t> Insight Web Portal</a:t>
            </a:r>
          </a:p>
          <a:p>
            <a:pPr marL="1371600" lvl="2" indent="-457200">
              <a:buFont typeface="Courier New"/>
              <a:buChar char="o"/>
            </a:pPr>
            <a:r>
              <a:rPr lang="en-US" sz="2000">
                <a:ea typeface="+mn-lt"/>
                <a:cs typeface="+mn-lt"/>
              </a:rPr>
              <a:t>Training (</a:t>
            </a:r>
            <a:r>
              <a:rPr lang="en-US" sz="2000">
                <a:ea typeface="+mn-lt"/>
                <a:cs typeface="+mn-lt"/>
                <a:hlinkClick r:id="rId2"/>
              </a:rPr>
              <a:t>https://misportal.jlab.org/training/people/srl</a:t>
            </a:r>
            <a:r>
              <a:rPr lang="en-US" sz="2000">
                <a:ea typeface="+mn-lt"/>
                <a:cs typeface="+mn-lt"/>
              </a:rPr>
              <a:t>)</a:t>
            </a:r>
          </a:p>
          <a:p>
            <a:pPr marL="1371600" lvl="2" indent="-457200">
              <a:buFont typeface="Courier New"/>
              <a:buChar char="o"/>
            </a:pPr>
            <a:r>
              <a:rPr lang="en-US" sz="2000" err="1">
                <a:ea typeface="+mn-lt"/>
                <a:cs typeface="+mn-lt"/>
              </a:rPr>
              <a:t>JList</a:t>
            </a:r>
            <a:r>
              <a:rPr lang="en-US" sz="2000">
                <a:ea typeface="+mn-lt"/>
                <a:cs typeface="+mn-lt"/>
              </a:rPr>
              <a:t> (staff directory)</a:t>
            </a:r>
          </a:p>
          <a:p>
            <a:pPr marL="1371600" lvl="2" indent="-457200">
              <a:buFont typeface="Courier New"/>
              <a:buChar char="o"/>
            </a:pPr>
            <a:r>
              <a:rPr lang="en-US" sz="2000">
                <a:ea typeface="+mn-lt"/>
                <a:cs typeface="+mn-lt"/>
              </a:rPr>
              <a:t>Help-desk, library, and facilities tickets</a:t>
            </a:r>
          </a:p>
          <a:p>
            <a:pPr marL="1371600" lvl="2" indent="-457200">
              <a:buFont typeface="Courier New"/>
              <a:buChar char="o"/>
            </a:pPr>
            <a:r>
              <a:rPr lang="en-US" sz="2000">
                <a:ea typeface="+mn-lt"/>
                <a:cs typeface="+mn-lt"/>
              </a:rPr>
              <a:t>Requisition system, etc.</a:t>
            </a:r>
          </a:p>
          <a:p>
            <a:pPr marL="1371600" lvl="2" indent="-457200">
              <a:buFont typeface="Courier New"/>
              <a:buChar char="o"/>
            </a:pPr>
            <a:endParaRPr lang="en-US" sz="2000">
              <a:ea typeface="Calibri"/>
              <a:cs typeface="Calibri" panose="020F0502020204030204"/>
            </a:endParaRPr>
          </a:p>
          <a:p>
            <a:pPr marL="1371600" lvl="2" indent="-457200">
              <a:buFont typeface="Courier New"/>
              <a:buChar char="o"/>
            </a:pPr>
            <a:endParaRPr lang="en-US" sz="2000">
              <a:ea typeface="Calibri"/>
              <a:cs typeface="Calibri" panose="020F0502020204030204"/>
            </a:endParaRPr>
          </a:p>
          <a:p>
            <a:pPr marL="1371600" lvl="2" indent="-457200">
              <a:buFont typeface="Courier New"/>
              <a:buChar char="o"/>
            </a:pPr>
            <a:endParaRPr lang="en-US" sz="2000">
              <a:ea typeface="Calibri"/>
              <a:cs typeface="Calibri" panose="020F0502020204030204"/>
            </a:endParaRPr>
          </a:p>
          <a:p>
            <a:pPr marL="1371600" lvl="2" indent="-457200">
              <a:buFont typeface="Courier New"/>
              <a:buChar char="o"/>
            </a:pPr>
            <a:endParaRPr lang="en-US" sz="2000">
              <a:ea typeface="Calibri"/>
              <a:cs typeface="Calibri" panose="020F0502020204030204"/>
            </a:endParaRPr>
          </a:p>
          <a:p>
            <a:pPr marL="1371600" lvl="2" indent="-457200">
              <a:buFont typeface="Courier New"/>
              <a:buChar char="o"/>
            </a:pPr>
            <a:endParaRPr lang="en-US" sz="2000">
              <a:ea typeface="Calibri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2000">
                <a:ea typeface="Calibri"/>
                <a:cs typeface="Calibri" panose="020F0502020204030204"/>
              </a:rPr>
              <a:t>Ask your sponsor or support staff at the lab for guidance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000">
                <a:ea typeface="Calibri"/>
                <a:cs typeface="Calibri" panose="020F0502020204030204"/>
              </a:rPr>
              <a:t>Email </a:t>
            </a:r>
            <a:r>
              <a:rPr lang="en-US" sz="2000">
                <a:ea typeface="Calibri"/>
                <a:cs typeface="Calibri" panose="020F0502020204030204"/>
                <a:hlinkClick r:id="rId3"/>
              </a:rPr>
              <a:t>helpdesk@jlab.org</a:t>
            </a:r>
            <a:r>
              <a:rPr lang="en-US" sz="2000">
                <a:ea typeface="Calibri"/>
                <a:cs typeface="Calibri" panose="020F0502020204030204"/>
              </a:rPr>
              <a:t> for computing assistance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000">
                <a:ea typeface="Calibri"/>
                <a:cs typeface="Calibri" panose="020F0502020204030204"/>
              </a:rPr>
              <a:t>Email </a:t>
            </a:r>
            <a:r>
              <a:rPr lang="en-US" sz="2000">
                <a:ea typeface="Calibri"/>
                <a:cs typeface="Calibri" panose="020F0502020204030204"/>
                <a:hlinkClick r:id="rId4"/>
              </a:rPr>
              <a:t>library@jlab.org</a:t>
            </a:r>
            <a:r>
              <a:rPr lang="en-US" sz="2000">
                <a:ea typeface="Calibri"/>
                <a:cs typeface="Calibri" panose="020F0502020204030204"/>
              </a:rPr>
              <a:t> for journal/book access questions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000">
                <a:ea typeface="Calibri"/>
                <a:cs typeface="Calibri" panose="020F0502020204030204"/>
              </a:rPr>
              <a:t>Use the </a:t>
            </a:r>
            <a:r>
              <a:rPr lang="en-US" sz="2000" i="1" err="1">
                <a:ea typeface="Calibri"/>
                <a:cs typeface="Calibri" panose="020F0502020204030204"/>
              </a:rPr>
              <a:t>servicenow</a:t>
            </a:r>
            <a:r>
              <a:rPr lang="en-US" sz="2000" i="1">
                <a:ea typeface="Calibri"/>
                <a:cs typeface="Calibri" panose="020F0502020204030204"/>
              </a:rPr>
              <a:t> </a:t>
            </a:r>
            <a:r>
              <a:rPr lang="en-US" sz="2000">
                <a:ea typeface="Calibri"/>
                <a:cs typeface="Calibri" panose="020F0502020204030204"/>
              </a:rPr>
              <a:t>portal for facilities and other tickets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2873E5-9858-B2A8-5518-5D1810F2D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1084" y="1983995"/>
            <a:ext cx="4512142" cy="4141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6381C2-C35D-A779-5863-773DDF0C39CC}"/>
              </a:ext>
            </a:extLst>
          </p:cNvPr>
          <p:cNvSpPr txBox="1"/>
          <p:nvPr/>
        </p:nvSpPr>
        <p:spPr>
          <a:xfrm>
            <a:off x="7828327" y="6038676"/>
            <a:ext cx="42182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u="sng">
                <a:solidFill>
                  <a:srgbClr val="941100"/>
                </a:solidFill>
                <a:cs typeface="Arial"/>
                <a:hlinkClick r:id="rId6"/>
              </a:rPr>
              <a:t>https://jlab.servicenowservices.com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764773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9D633-579B-FA66-F9EC-2B3F5647F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4ABE-EA82-9719-37AB-DA3F471D2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SSH Passkeys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B4EA0-1DE2-B95B-97D9-FAD41AEA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dirty="0" smtClean="0"/>
              <a:pPr/>
              <a:t>60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456B03-2362-D16D-1E41-126000751BA5}"/>
              </a:ext>
            </a:extLst>
          </p:cNvPr>
          <p:cNvSpPr txBox="1"/>
          <p:nvPr/>
        </p:nvSpPr>
        <p:spPr>
          <a:xfrm>
            <a:off x="495300" y="1057274"/>
            <a:ext cx="11401425" cy="54938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ea typeface="Calibri"/>
                <a:cs typeface="Calibri" panose="020F0502020204030204"/>
              </a:rPr>
              <a:t>Key and lock pair, where you generate both and distribute the lock to your systems</a:t>
            </a:r>
          </a:p>
          <a:p>
            <a:pPr marL="800100" lvl="1" indent="-342900">
              <a:buFont typeface="Arial"/>
              <a:buChar char="•"/>
            </a:pPr>
            <a:r>
              <a:rPr lang="en-US" sz="1200" dirty="0">
                <a:ea typeface="+mn-lt"/>
                <a:cs typeface="+mn-lt"/>
                <a:hlinkClick r:id="rId2"/>
              </a:rPr>
              <a:t>https://blakesmith.me/2010/02/08/understanding-public-key-private-key-concepts.html</a:t>
            </a:r>
            <a:r>
              <a:rPr lang="en-US" sz="1200" dirty="0">
                <a:ea typeface="+mn-lt"/>
                <a:cs typeface="+mn-lt"/>
              </a:rPr>
              <a:t> 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Useful as an intra-network stable password, git authentication (main point for our later hands-on session), and multi-system login uniformity strategy</a:t>
            </a:r>
            <a:endParaRPr lang="en-US"/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Generate them on any system, ideally one unique one for each system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You must place them on systems you want to access with them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Utilize the </a:t>
            </a:r>
            <a:r>
              <a:rPr lang="en-US" sz="2000" err="1">
                <a:ea typeface="Calibri"/>
                <a:cs typeface="Calibri" panose="020F0502020204030204"/>
              </a:rPr>
              <a:t>known_hosts</a:t>
            </a:r>
            <a:r>
              <a:rPr lang="en-US" sz="2000" dirty="0">
                <a:ea typeface="Calibri"/>
                <a:cs typeface="Calibri" panose="020F0502020204030204"/>
              </a:rPr>
              <a:t> system to save some time and improve your security confidence -</a:t>
            </a:r>
            <a:r>
              <a:rPr lang="en-US" sz="1100" dirty="0">
                <a:ea typeface="Calibri"/>
                <a:cs typeface="Calibri" panose="020F0502020204030204"/>
              </a:rPr>
              <a:t> </a:t>
            </a:r>
            <a:r>
              <a:rPr lang="en-US" sz="1100" dirty="0">
                <a:ea typeface="+mn-lt"/>
                <a:cs typeface="+mn-lt"/>
                <a:hlinkClick r:id="rId3"/>
              </a:rPr>
              <a:t>https://www.baeldung.com/linux/public-key-known_hosts</a:t>
            </a:r>
            <a:r>
              <a:rPr lang="en-US" sz="1100" dirty="0">
                <a:ea typeface="+mn-lt"/>
                <a:cs typeface="+mn-lt"/>
              </a:rPr>
              <a:t> 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ea typeface="Calibri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a typeface="Calibri"/>
                <a:cs typeface="Calibri" panose="020F0502020204030204"/>
              </a:rPr>
              <a:t>You must maintain their security</a:t>
            </a:r>
            <a:endParaRPr lang="en-US" sz="2400" b="1" dirty="0">
              <a:solidFill>
                <a:srgbClr val="FF0000"/>
              </a:solidFill>
              <a:ea typeface="Calibri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Verify they have the correct permissions - </a:t>
            </a:r>
            <a:r>
              <a:rPr lang="en-US" sz="1050" dirty="0">
                <a:ea typeface="+mn-lt"/>
                <a:cs typeface="+mn-lt"/>
                <a:hlinkClick r:id="rId4"/>
              </a:rPr>
              <a:t>https://www.tecmint.com/set-ssh-directory-permissions-in-linux/</a:t>
            </a:r>
            <a:r>
              <a:rPr lang="en-US" sz="1050" dirty="0">
                <a:ea typeface="+mn-lt"/>
                <a:cs typeface="+mn-lt"/>
              </a:rPr>
              <a:t> , </a:t>
            </a:r>
            <a:r>
              <a:rPr lang="en-US" sz="1050" dirty="0">
                <a:ea typeface="+mn-lt"/>
                <a:cs typeface="+mn-lt"/>
                <a:hlinkClick r:id="rId5"/>
              </a:rPr>
              <a:t>https://portal.perforce.com/s/article/6210</a:t>
            </a:r>
            <a:r>
              <a:rPr lang="en-US" sz="2000" dirty="0">
                <a:ea typeface="+mn-lt"/>
                <a:cs typeface="+mn-lt"/>
              </a:rPr>
              <a:t> 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.ssh directory should be 700 (</a:t>
            </a:r>
            <a:r>
              <a:rPr lang="en-US" dirty="0" err="1">
                <a:ea typeface="+mn-lt"/>
                <a:cs typeface="+mn-lt"/>
              </a:rPr>
              <a:t>drwx</a:t>
            </a:r>
            <a:r>
              <a:rPr lang="en-US" dirty="0">
                <a:ea typeface="+mn-lt"/>
                <a:cs typeface="+mn-lt"/>
              </a:rPr>
              <a:t>------), The public key (.pub file) should be 644 (-</a:t>
            </a:r>
            <a:r>
              <a:rPr lang="en-US" dirty="0" err="1">
                <a:ea typeface="+mn-lt"/>
                <a:cs typeface="+mn-lt"/>
              </a:rPr>
              <a:t>rw</a:t>
            </a:r>
            <a:r>
              <a:rPr lang="en-US" dirty="0">
                <a:ea typeface="+mn-lt"/>
                <a:cs typeface="+mn-lt"/>
              </a:rPr>
              <a:t>-r--r--). The private key (</a:t>
            </a:r>
            <a:r>
              <a:rPr lang="en-US" dirty="0" err="1">
                <a:ea typeface="+mn-lt"/>
                <a:cs typeface="+mn-lt"/>
              </a:rPr>
              <a:t>id_rsa</a:t>
            </a:r>
            <a:r>
              <a:rPr lang="en-US" dirty="0">
                <a:ea typeface="+mn-lt"/>
                <a:cs typeface="+mn-lt"/>
              </a:rPr>
              <a:t>) on the client host, and </a:t>
            </a:r>
            <a:r>
              <a:rPr lang="en-US" dirty="0" err="1">
                <a:ea typeface="+mn-lt"/>
                <a:cs typeface="+mn-lt"/>
              </a:rPr>
              <a:t>authorized_keys</a:t>
            </a:r>
            <a:r>
              <a:rPr lang="en-US" dirty="0">
                <a:ea typeface="+mn-lt"/>
                <a:cs typeface="+mn-lt"/>
              </a:rPr>
              <a:t> on the server, should be 600 (-</a:t>
            </a:r>
            <a:r>
              <a:rPr lang="en-US" dirty="0" err="1">
                <a:ea typeface="+mn-lt"/>
                <a:cs typeface="+mn-lt"/>
              </a:rPr>
              <a:t>rw</a:t>
            </a:r>
            <a:r>
              <a:rPr lang="en-US" dirty="0">
                <a:ea typeface="+mn-lt"/>
                <a:cs typeface="+mn-lt"/>
              </a:rPr>
              <a:t>-------).</a:t>
            </a:r>
            <a:endParaRPr lang="en-US">
              <a:ea typeface="Calibri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Never share your private key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Ideally use unique keys for each system, especially unsecured ones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Use a password on each one (it is possible to have a no-password key pair)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 panose="020F0502020204030204"/>
              </a:rPr>
              <a:t>Pay attention to </a:t>
            </a:r>
            <a:r>
              <a:rPr lang="en-US" sz="2000" dirty="0" err="1">
                <a:ea typeface="Calibri"/>
                <a:cs typeface="Calibri" panose="020F0502020204030204"/>
              </a:rPr>
              <a:t>known_hosts</a:t>
            </a:r>
            <a:r>
              <a:rPr lang="en-US" sz="2000" dirty="0">
                <a:ea typeface="Calibri"/>
                <a:cs typeface="Calibri" panose="020F0502020204030204"/>
              </a:rPr>
              <a:t> authentication notifications for changed server identities (especially for untrusted remote servers)</a:t>
            </a:r>
          </a:p>
        </p:txBody>
      </p:sp>
    </p:spTree>
    <p:extLst>
      <p:ext uri="{BB962C8B-B14F-4D97-AF65-F5344CB8AC3E}">
        <p14:creationId xmlns:p14="http://schemas.microsoft.com/office/powerpoint/2010/main" val="10975933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</a:t>
            </a:r>
            <a:r>
              <a:rPr lang="en-US" err="1">
                <a:latin typeface="Arial"/>
                <a:cs typeface="Arial"/>
              </a:rPr>
              <a:t>JLab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ifarm</a:t>
            </a:r>
            <a:r>
              <a:rPr lang="en-US">
                <a:latin typeface="Arial"/>
                <a:cs typeface="Arial"/>
              </a:rPr>
              <a:t> with SSH Keys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03629" y="6553600"/>
            <a:ext cx="391387" cy="303364"/>
          </a:xfrm>
        </p:spPr>
        <p:txBody>
          <a:bodyPr/>
          <a:lstStyle/>
          <a:p>
            <a:fld id="{07E1C93C-5050-FC42-8F10-D22D4F119D13}" type="slidenum">
              <a:rPr lang="en-US" dirty="0" smtClean="0"/>
              <a:pPr/>
              <a:t>61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587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+mn-lt"/>
                <a:cs typeface="+mn-lt"/>
              </a:rPr>
              <a:t>SSH Key Generation: </a:t>
            </a:r>
            <a:r>
              <a:rPr lang="en-US" sz="2400" b="1" dirty="0">
                <a:solidFill>
                  <a:srgbClr val="FF0000"/>
                </a:solidFill>
                <a:ea typeface="+mn-lt"/>
                <a:cs typeface="+mn-lt"/>
              </a:rPr>
              <a:t>Generate your SSH key</a:t>
            </a:r>
            <a:r>
              <a:rPr lang="en-US" sz="2400" b="1" dirty="0">
                <a:ea typeface="+mn-lt"/>
                <a:cs typeface="+mn-lt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SSH key generation and installation: Linux and Mac (including Windows Subsystem for Linux)</a:t>
            </a:r>
            <a:endParaRPr lang="en-US" dirty="0">
              <a:ea typeface="Calibri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GitHub guide (useful for </a:t>
            </a:r>
            <a:r>
              <a:rPr lang="en-US" err="1">
                <a:ea typeface="+mn-lt"/>
                <a:cs typeface="+mn-lt"/>
              </a:rPr>
              <a:t>github</a:t>
            </a:r>
            <a:r>
              <a:rPr lang="en-US" dirty="0">
                <a:ea typeface="+mn-lt"/>
                <a:cs typeface="+mn-lt"/>
              </a:rPr>
              <a:t> access instructions): </a:t>
            </a:r>
            <a:r>
              <a:rPr lang="en-US" sz="1200" dirty="0">
                <a:ea typeface="+mn-lt"/>
                <a:cs typeface="+mn-lt"/>
                <a:hlinkClick r:id="rId2"/>
              </a:rPr>
              <a:t>https://docs.github.com/en/authentication/connecting-to-github-with-ssh/generating-a-new-ssh-key-and-adding-it-to-the-ssh-agent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nixCraft</a:t>
            </a:r>
            <a:r>
              <a:rPr lang="en-US" dirty="0">
                <a:ea typeface="+mn-lt"/>
                <a:cs typeface="+mn-lt"/>
              </a:rPr>
              <a:t> guide (preferred): </a:t>
            </a:r>
            <a:r>
              <a:rPr lang="en-US" sz="1200" dirty="0">
                <a:ea typeface="+mn-lt"/>
                <a:cs typeface="+mn-lt"/>
                <a:hlinkClick r:id="rId3"/>
              </a:rPr>
              <a:t>https://www.cyberciti.biz/faq/how-to-set-up-ssh-keys-on-linux-unix/</a:t>
            </a:r>
            <a:r>
              <a:rPr lang="en-US" sz="1200" dirty="0">
                <a:ea typeface="+mn-lt"/>
                <a:cs typeface="+mn-lt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SSH key generation and installation: Windows ("</a:t>
            </a:r>
            <a:r>
              <a:rPr lang="en-US" dirty="0" err="1">
                <a:ea typeface="+mn-lt"/>
                <a:cs typeface="+mn-lt"/>
              </a:rPr>
              <a:t>cmd</a:t>
            </a:r>
            <a:r>
              <a:rPr lang="en-US" dirty="0">
                <a:ea typeface="+mn-lt"/>
                <a:cs typeface="+mn-lt"/>
              </a:rPr>
              <a:t>", PowerShell)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Microsoft guide: </a:t>
            </a:r>
            <a:r>
              <a:rPr lang="en-US" sz="1200" dirty="0">
                <a:ea typeface="+mn-lt"/>
                <a:cs typeface="+mn-lt"/>
                <a:hlinkClick r:id="rId4"/>
              </a:rPr>
              <a:t>https://learn.microsoft.com/en-us/windows-server/administration/openssh/openssh_keymanagement</a:t>
            </a:r>
            <a:r>
              <a:rPr lang="en-US" sz="1200" dirty="0">
                <a:ea typeface="+mn-lt"/>
                <a:cs typeface="+mn-lt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Atlassian guide: </a:t>
            </a:r>
            <a:r>
              <a:rPr lang="en-US" sz="1200" dirty="0">
                <a:ea typeface="+mn-lt"/>
                <a:cs typeface="+mn-lt"/>
                <a:hlinkClick r:id="rId5"/>
              </a:rPr>
              <a:t>https://support.atlassian.com/bitbucket-cloud/docs/set-up-personal-ssh-keys-on-windows/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PuTTY ssh keys in Windows:</a:t>
            </a:r>
          </a:p>
          <a:p>
            <a:pPr marL="742950" lvl="1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DigitalOcean</a:t>
            </a:r>
            <a:r>
              <a:rPr lang="en-US" dirty="0">
                <a:ea typeface="+mn-lt"/>
                <a:cs typeface="+mn-lt"/>
              </a:rPr>
              <a:t> guide: </a:t>
            </a:r>
            <a:r>
              <a:rPr lang="en-US" sz="1200" dirty="0">
                <a:ea typeface="+mn-lt"/>
                <a:cs typeface="+mn-lt"/>
                <a:hlinkClick r:id="rId6"/>
              </a:rPr>
              <a:t>https://docs.digitalocean.com/products/droplets/how-to/add-ssh-keys/create-with-putty/</a:t>
            </a:r>
            <a:r>
              <a:rPr lang="en-US" sz="1200" dirty="0">
                <a:ea typeface="+mn-lt"/>
                <a:cs typeface="+mn-lt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Register your key with the ssh-agent: </a:t>
            </a:r>
            <a:r>
              <a:rPr lang="en-US" dirty="0">
                <a:ea typeface="+mn-lt"/>
                <a:cs typeface="+mn-lt"/>
              </a:rPr>
              <a:t>(use ssh-add command: </a:t>
            </a:r>
            <a:r>
              <a:rPr lang="en-US" sz="1100" dirty="0">
                <a:ea typeface="+mn-lt"/>
                <a:cs typeface="+mn-lt"/>
                <a:hlinkClick r:id="rId7"/>
              </a:rPr>
              <a:t>https://support.atlassian.com/bitbucket-cloud/docs/set-up-personal-ssh-keys-on-linux/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 b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Verify security, utilize </a:t>
            </a:r>
            <a:r>
              <a:rPr lang="en-US" b="1" dirty="0" err="1">
                <a:solidFill>
                  <a:srgbClr val="FF0000"/>
                </a:solidFill>
                <a:ea typeface="+mn-lt"/>
                <a:cs typeface="+mn-lt"/>
              </a:rPr>
              <a:t>chmod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en-US" b="1" dirty="0" err="1">
                <a:solidFill>
                  <a:srgbClr val="FF0000"/>
                </a:solidFill>
                <a:ea typeface="+mn-lt"/>
                <a:cs typeface="+mn-lt"/>
              </a:rPr>
              <a:t>chgrp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, ls -</a:t>
            </a:r>
            <a:r>
              <a:rPr lang="en-US" b="1" dirty="0" err="1">
                <a:solidFill>
                  <a:srgbClr val="FF0000"/>
                </a:solidFill>
                <a:ea typeface="+mn-lt"/>
                <a:cs typeface="+mn-lt"/>
              </a:rPr>
              <a:t>lsa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, etc., </a:t>
            </a:r>
            <a:r>
              <a:rPr lang="en-US" dirty="0">
                <a:ea typeface="+mn-lt"/>
                <a:cs typeface="+mn-lt"/>
              </a:rPr>
              <a:t>and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 amend the comment information on the pub-key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verify you have the correct permissions - </a:t>
            </a:r>
            <a:r>
              <a:rPr lang="en-US" sz="1100" dirty="0">
                <a:ea typeface="+mn-lt"/>
                <a:cs typeface="+mn-lt"/>
                <a:hlinkClick r:id="rId8"/>
              </a:rPr>
              <a:t>https://www.tecmint.com/set-ssh-directory-permissions-in-linux/</a:t>
            </a:r>
            <a:r>
              <a:rPr lang="en-US" sz="1100" dirty="0">
                <a:ea typeface="+mn-lt"/>
                <a:cs typeface="+mn-lt"/>
              </a:rPr>
              <a:t> , </a:t>
            </a:r>
            <a:r>
              <a:rPr lang="en-US" sz="1100" dirty="0">
                <a:ea typeface="+mn-lt"/>
                <a:cs typeface="+mn-lt"/>
                <a:hlinkClick r:id="rId9"/>
              </a:rPr>
              <a:t>https://portal.perforce.com/s/article/6210</a:t>
            </a:r>
            <a:r>
              <a:rPr lang="en-US" sz="1100" dirty="0">
                <a:ea typeface="+mn-lt"/>
                <a:cs typeface="+mn-lt"/>
              </a:rPr>
              <a:t> </a:t>
            </a:r>
            <a:endParaRPr lang="en-US" sz="110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.ssh directory should be 700 (</a:t>
            </a:r>
            <a:r>
              <a:rPr lang="en-US" sz="1600" dirty="0" err="1">
                <a:ea typeface="+mn-lt"/>
                <a:cs typeface="+mn-lt"/>
              </a:rPr>
              <a:t>drwx</a:t>
            </a:r>
            <a:r>
              <a:rPr lang="en-US" sz="1600" dirty="0">
                <a:ea typeface="+mn-lt"/>
                <a:cs typeface="+mn-lt"/>
              </a:rPr>
              <a:t>------), The public key (.pub file) should be 644 (-</a:t>
            </a:r>
            <a:r>
              <a:rPr lang="en-US" sz="1600" dirty="0" err="1">
                <a:ea typeface="+mn-lt"/>
                <a:cs typeface="+mn-lt"/>
              </a:rPr>
              <a:t>rw</a:t>
            </a:r>
            <a:r>
              <a:rPr lang="en-US" sz="1600" dirty="0">
                <a:ea typeface="+mn-lt"/>
                <a:cs typeface="+mn-lt"/>
              </a:rPr>
              <a:t>-r--r--). The private key (</a:t>
            </a:r>
            <a:r>
              <a:rPr lang="en-US" sz="1600" dirty="0" err="1">
                <a:ea typeface="+mn-lt"/>
                <a:cs typeface="+mn-lt"/>
              </a:rPr>
              <a:t>id_rsa</a:t>
            </a:r>
            <a:r>
              <a:rPr lang="en-US" sz="1600" dirty="0">
                <a:ea typeface="+mn-lt"/>
                <a:cs typeface="+mn-lt"/>
              </a:rPr>
              <a:t>) on the client host, and </a:t>
            </a:r>
            <a:r>
              <a:rPr lang="en-US" sz="1600" dirty="0" err="1">
                <a:ea typeface="+mn-lt"/>
                <a:cs typeface="+mn-lt"/>
              </a:rPr>
              <a:t>authorized_keys</a:t>
            </a:r>
            <a:r>
              <a:rPr lang="en-US" sz="1600" dirty="0">
                <a:ea typeface="+mn-lt"/>
                <a:cs typeface="+mn-lt"/>
              </a:rPr>
              <a:t> on the server, should be 600 (-</a:t>
            </a:r>
            <a:r>
              <a:rPr lang="en-US" sz="1600" dirty="0" err="1">
                <a:ea typeface="+mn-lt"/>
                <a:cs typeface="+mn-lt"/>
              </a:rPr>
              <a:t>rw</a:t>
            </a:r>
            <a:r>
              <a:rPr lang="en-US" sz="1600" dirty="0">
                <a:ea typeface="+mn-lt"/>
                <a:cs typeface="+mn-lt"/>
              </a:rPr>
              <a:t>-------). </a:t>
            </a:r>
            <a:endParaRPr lang="en-US" sz="1600" dirty="0"/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Always verify the permissions bits before proceeding – 3 </a:t>
            </a:r>
            <a:r>
              <a:rPr lang="en-US" sz="1600" dirty="0" err="1">
                <a:solidFill>
                  <a:srgbClr val="000000"/>
                </a:solidFill>
                <a:ea typeface="+mn-lt"/>
                <a:cs typeface="+mn-lt"/>
              </a:rPr>
              <a:t>digt</a:t>
            </a: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 numbers correspond to read, write, execute access: 1+2+4 = 7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Place .ssh key on the remote server, test a round of ssh and </a:t>
            </a:r>
            <a:r>
              <a:rPr lang="en-US" b="1" dirty="0" err="1">
                <a:solidFill>
                  <a:srgbClr val="FF0000"/>
                </a:solidFill>
                <a:ea typeface="+mn-lt"/>
                <a:cs typeface="+mn-lt"/>
              </a:rPr>
              <a:t>scp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/sftp/globus</a:t>
            </a:r>
          </a:p>
          <a:p>
            <a:pPr marL="742950" lvl="1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11564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Shell Scripting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22595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>
                <a:ea typeface="+mn-lt"/>
                <a:cs typeface="+mn-lt"/>
              </a:rPr>
              <a:t>Linux terminals utilize interactive "shell" environments: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There are many acceptable "shells" pre-installed on most linux systems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The Bourne Again Shell "BASH" is most popular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Jefferson Lab scientific computing systems default to the "C" shell, called "tcsh", so called because it is "like" the C language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cs typeface="Calibri" panose="020F0502020204030204"/>
              </a:rPr>
              <a:t>Please read the Ubuntu website beginner's guide: </a:t>
            </a:r>
            <a:r>
              <a:rPr lang="en-US" sz="1600">
                <a:ea typeface="+mn-lt"/>
                <a:cs typeface="+mn-lt"/>
                <a:hlinkClick r:id="rId2"/>
              </a:rPr>
              <a:t>https://ubuntu.com/tutorials/command-line-for-beginners#1-overview</a:t>
            </a:r>
            <a:r>
              <a:rPr lang="en-US" sz="1600">
                <a:ea typeface="+mn-lt"/>
                <a:cs typeface="+mn-lt"/>
              </a:rPr>
              <a:t> 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cs typeface="Calibri" panose="020F0502020204030204"/>
              </a:rPr>
              <a:t>You may find the FreeCodeCamp guide additionally informative: </a:t>
            </a:r>
            <a:r>
              <a:rPr lang="en-US" sz="1600">
                <a:ea typeface="+mn-lt"/>
                <a:cs typeface="+mn-lt"/>
                <a:hlinkClick r:id="rId3"/>
              </a:rPr>
              <a:t>https://www.freecodecamp.org/news/command-line-for-beginners/</a:t>
            </a:r>
            <a:r>
              <a:rPr lang="en-US" sz="1600">
                <a:ea typeface="+mn-lt"/>
                <a:cs typeface="+mn-lt"/>
              </a:rPr>
              <a:t> </a:t>
            </a:r>
            <a:endParaRPr lang="en-US" sz="16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292895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Shell Scripting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5834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>
                <a:ea typeface="+mn-lt"/>
                <a:cs typeface="+mn-lt"/>
              </a:rPr>
              <a:t>Linux terminals utilize interactive "shell" environments: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There are many acceptable "shells" pre-installed on most </a:t>
            </a:r>
            <a:r>
              <a:rPr lang="en-US" sz="1600" err="1">
                <a:ea typeface="+mn-lt"/>
                <a:cs typeface="+mn-lt"/>
              </a:rPr>
              <a:t>linux</a:t>
            </a:r>
            <a:r>
              <a:rPr lang="en-US" sz="1600">
                <a:ea typeface="+mn-lt"/>
                <a:cs typeface="+mn-lt"/>
              </a:rPr>
              <a:t> systems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The Bourne Again Shell "BASH" is most popular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Jefferson Lab scientific computing systems default to the "C" shell, called "</a:t>
            </a:r>
            <a:r>
              <a:rPr lang="en-US" sz="1600" err="1">
                <a:ea typeface="+mn-lt"/>
                <a:cs typeface="+mn-lt"/>
              </a:rPr>
              <a:t>tcsh</a:t>
            </a:r>
            <a:r>
              <a:rPr lang="en-US" sz="1600">
                <a:ea typeface="+mn-lt"/>
                <a:cs typeface="+mn-lt"/>
              </a:rPr>
              <a:t>", so called because it is "like" the C language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Most commands have manuals: type `man &lt;command&gt;` without brackets, to learn more, or `&lt;command&gt; --help` usually works too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Any command accessible from the CLI can also be utilized in the exact same way inside of a script, enabling efficient operations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Shells give access to the file system and many system-wide installed commands, such as: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cd = change directory, move from one folder to another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ls = list the contents of the directory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err="1">
                <a:ea typeface="+mn-lt"/>
                <a:cs typeface="+mn-lt"/>
              </a:rPr>
              <a:t>pwd</a:t>
            </a:r>
            <a:r>
              <a:rPr lang="en-US" sz="1400">
                <a:ea typeface="+mn-lt"/>
                <a:cs typeface="+mn-lt"/>
              </a:rPr>
              <a:t> = state the full path of the current working directory (path working directory = </a:t>
            </a:r>
            <a:r>
              <a:rPr lang="en-US" sz="1400" err="1">
                <a:ea typeface="+mn-lt"/>
                <a:cs typeface="+mn-lt"/>
              </a:rPr>
              <a:t>pwd</a:t>
            </a:r>
            <a:r>
              <a:rPr lang="en-US" sz="1400">
                <a:ea typeface="+mn-lt"/>
                <a:cs typeface="+mn-lt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cp = copy the first argument file to the location of the second argument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mv = move the first argument file to the location of the second argument 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rm = remove, delete the file passed in as an argument (</a:t>
            </a:r>
            <a:r>
              <a:rPr lang="en-US" sz="1400" b="1">
                <a:ea typeface="+mn-lt"/>
                <a:cs typeface="+mn-lt"/>
              </a:rPr>
              <a:t>be very careful with this command!</a:t>
            </a:r>
            <a:r>
              <a:rPr lang="en-US" sz="1400">
                <a:ea typeface="+mn-lt"/>
                <a:cs typeface="+mn-lt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ln = create a symbolic link, "shortcut"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cat = concatenate, display the contents of the file passed as an argument to the screen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which = give the full path of the location for a command passed as an argument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echo = print back to the screen, this is useful in scripting for printing results to the screen</a:t>
            </a:r>
            <a:endParaRPr lang="en-US" sz="1400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grep = a powerful program for searching text strings for sub-strings, and much more</a:t>
            </a:r>
            <a:endParaRPr lang="en-US" sz="1400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err="1">
                <a:ea typeface="+mn-lt"/>
                <a:cs typeface="+mn-lt"/>
              </a:rPr>
              <a:t>ps</a:t>
            </a:r>
            <a:r>
              <a:rPr lang="en-US" sz="1400">
                <a:ea typeface="+mn-lt"/>
                <a:cs typeface="+mn-lt"/>
              </a:rPr>
              <a:t> = list all processes running in this terminal shell session</a:t>
            </a:r>
            <a:endParaRPr lang="en-US" sz="1400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top = list all processes running on the computer, with useful information and live updating</a:t>
            </a:r>
            <a:endParaRPr lang="en-US" sz="1400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less = like cat, but lets you scroll around and do text searching, like Vim text editor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err="1">
                <a:ea typeface="+mn-lt"/>
                <a:cs typeface="+mn-lt"/>
              </a:rPr>
              <a:t>tmux</a:t>
            </a:r>
            <a:r>
              <a:rPr lang="en-US" sz="1400">
                <a:ea typeface="+mn-lt"/>
                <a:cs typeface="+mn-lt"/>
              </a:rPr>
              <a:t> and screen = convenient shell session preservation and re-attachment tools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ea typeface="Calibri" panose="020F0502020204030204"/>
                <a:cs typeface="Calibri" panose="020F0502020204030204"/>
              </a:rPr>
              <a:t>man = show the manual entry for this command</a:t>
            </a:r>
          </a:p>
        </p:txBody>
      </p:sp>
    </p:spTree>
    <p:extLst>
      <p:ext uri="{BB962C8B-B14F-4D97-AF65-F5344CB8AC3E}">
        <p14:creationId xmlns:p14="http://schemas.microsoft.com/office/powerpoint/2010/main" val="40967208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Shell Scripting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dirty="0">
                <a:ea typeface="+mn-lt"/>
                <a:cs typeface="+mn-lt"/>
              </a:rPr>
              <a:t>Linux terminals utilize interactive "shell" environments: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There are many acceptable "shells" pre-installed on most </a:t>
            </a:r>
            <a:r>
              <a:rPr lang="en-US" sz="1600" dirty="0" err="1">
                <a:ea typeface="+mn-lt"/>
                <a:cs typeface="+mn-lt"/>
              </a:rPr>
              <a:t>linux</a:t>
            </a:r>
            <a:r>
              <a:rPr lang="en-US" sz="1600" dirty="0">
                <a:ea typeface="+mn-lt"/>
                <a:cs typeface="+mn-lt"/>
              </a:rPr>
              <a:t> systems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The Bourne Again Shell "BASH" is most popular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Jefferson Lab scientific computing systems default to the "C" shell, called "</a:t>
            </a:r>
            <a:r>
              <a:rPr lang="en-US" sz="1600" dirty="0" err="1">
                <a:ea typeface="+mn-lt"/>
                <a:cs typeface="+mn-lt"/>
              </a:rPr>
              <a:t>tcsh</a:t>
            </a:r>
            <a:r>
              <a:rPr lang="en-US" sz="1600" dirty="0">
                <a:ea typeface="+mn-lt"/>
                <a:cs typeface="+mn-lt"/>
              </a:rPr>
              <a:t>", so called because it is "like" the C language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Shells give access to the file system and many system-wide installed commands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cs typeface="Calibri" panose="020F0502020204030204"/>
              </a:rPr>
              <a:t>Now, login to the </a:t>
            </a:r>
            <a:r>
              <a:rPr lang="en-US" sz="1600" err="1">
                <a:cs typeface="Calibri" panose="020F0502020204030204"/>
              </a:rPr>
              <a:t>JLab</a:t>
            </a:r>
            <a:r>
              <a:rPr lang="en-US" sz="1600" dirty="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ifarm</a:t>
            </a:r>
            <a:r>
              <a:rPr lang="en-US" sz="1600" dirty="0">
                <a:cs typeface="Calibri" panose="020F0502020204030204"/>
              </a:rPr>
              <a:t> to proceed to practice using text editors</a:t>
            </a:r>
            <a:endParaRPr lang="en-US" sz="1600">
              <a:ea typeface="Calibri"/>
              <a:cs typeface="Calibri" panose="020F0502020204030204"/>
            </a:endParaRP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cs typeface="Calibri" panose="020F0502020204030204"/>
              </a:rPr>
              <a:t>ssh to through the login.jlab.org portal, then on to </a:t>
            </a:r>
            <a:r>
              <a:rPr lang="en-US" sz="1600" dirty="0" err="1">
                <a:cs typeface="Calibri" panose="020F0502020204030204"/>
              </a:rPr>
              <a:t>ifarm</a:t>
            </a:r>
            <a:endParaRPr lang="en-US" sz="1600" dirty="0">
              <a:ea typeface="Calibri"/>
              <a:cs typeface="Calibri" panose="020F0502020204030204"/>
            </a:endParaRP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cs typeface="Calibri" panose="020F0502020204030204"/>
              </a:rPr>
              <a:t>Find your group's work folder and make yourself a sub-directory: </a:t>
            </a:r>
            <a:endParaRPr lang="en-US" sz="1600">
              <a:ea typeface="Calibri"/>
              <a:cs typeface="Calibri" panose="020F0502020204030204"/>
            </a:endParaRPr>
          </a:p>
          <a:p>
            <a:pPr marL="1257300" lvl="2" indent="-34290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cs typeface="Calibri" panose="020F0502020204030204"/>
              </a:rPr>
              <a:t>`cd /work/&lt;group name&gt;/`</a:t>
            </a:r>
            <a:endParaRPr lang="en-US" sz="1600">
              <a:ea typeface="Calibri"/>
              <a:cs typeface="Calibri" panose="020F0502020204030204"/>
            </a:endParaRPr>
          </a:p>
          <a:p>
            <a:pPr marL="1257300" lvl="2" indent="-34290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cs typeface="Calibri" panose="020F0502020204030204"/>
              </a:rPr>
              <a:t>`</a:t>
            </a:r>
            <a:r>
              <a:rPr lang="en-US" sz="1600" err="1">
                <a:cs typeface="Calibri" panose="020F0502020204030204"/>
              </a:rPr>
              <a:t>mkdir</a:t>
            </a:r>
            <a:r>
              <a:rPr lang="en-US" sz="1600" dirty="0">
                <a:cs typeface="Calibri" panose="020F0502020204030204"/>
              </a:rPr>
              <a:t> &lt;my username&gt;` (no &lt; &gt; brackets)</a:t>
            </a:r>
            <a:endParaRPr lang="en-US" sz="1600">
              <a:ea typeface="Calibri"/>
              <a:cs typeface="Calibri" panose="020F0502020204030204"/>
            </a:endParaRPr>
          </a:p>
          <a:p>
            <a:pPr marL="1257300" lvl="2" indent="-34290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cs typeface="Calibri" panose="020F0502020204030204"/>
              </a:rPr>
              <a:t>`cd &lt;my username&gt;`</a:t>
            </a:r>
            <a:endParaRPr lang="en-US" sz="1600">
              <a:ea typeface="Calibri"/>
              <a:cs typeface="Calibri" panose="020F0502020204030204"/>
            </a:endParaRPr>
          </a:p>
          <a:p>
            <a:pPr marL="1257300" lvl="2" indent="-34290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cs typeface="Calibri" panose="020F0502020204030204"/>
              </a:rPr>
              <a:t>`touch helloworld.txt`</a:t>
            </a:r>
            <a:endParaRPr lang="en-US" sz="1600">
              <a:ea typeface="Calibri"/>
              <a:cs typeface="Calibri" panose="020F0502020204030204"/>
            </a:endParaRPr>
          </a:p>
          <a:p>
            <a:pPr marL="1257300" lvl="2" indent="-34290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cs typeface="Calibri" panose="020F0502020204030204"/>
              </a:rPr>
              <a:t>`&lt;editor&gt; helloworld.txt` where &lt;editor&gt; = vim, </a:t>
            </a:r>
            <a:r>
              <a:rPr lang="en-US" sz="1600" err="1">
                <a:cs typeface="Calibri" panose="020F0502020204030204"/>
              </a:rPr>
              <a:t>gedit</a:t>
            </a:r>
            <a:r>
              <a:rPr lang="en-US" sz="1600" dirty="0">
                <a:cs typeface="Calibri" panose="020F0502020204030204"/>
              </a:rPr>
              <a:t>, or emacs as you prefer – described on the follow slides</a:t>
            </a:r>
            <a:endParaRPr lang="en-US" sz="1600"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598690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Text Editors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32547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>
                <a:ea typeface="+mn-lt"/>
                <a:cs typeface="+mn-lt"/>
              </a:rPr>
              <a:t>Text Editors – Vim vs. </a:t>
            </a:r>
            <a:r>
              <a:rPr lang="en-US" sz="2400" err="1">
                <a:ea typeface="+mn-lt"/>
                <a:cs typeface="+mn-lt"/>
              </a:rPr>
              <a:t>Gedit</a:t>
            </a:r>
            <a:r>
              <a:rPr lang="en-US" sz="2400">
                <a:ea typeface="+mn-lt"/>
                <a:cs typeface="+mn-lt"/>
              </a:rPr>
              <a:t> vs. Emacs:</a:t>
            </a:r>
            <a:endParaRPr lang="en-US"/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 err="1">
                <a:ea typeface="+mn-lt"/>
                <a:cs typeface="+mn-lt"/>
              </a:rPr>
              <a:t>StackShare</a:t>
            </a:r>
            <a:r>
              <a:rPr lang="en-US" sz="1600">
                <a:ea typeface="+mn-lt"/>
                <a:cs typeface="+mn-lt"/>
              </a:rPr>
              <a:t> has a guide to the three and their differences: </a:t>
            </a:r>
            <a:r>
              <a:rPr lang="en-US" sz="1600">
                <a:ea typeface="+mn-lt"/>
                <a:cs typeface="+mn-lt"/>
                <a:hlinkClick r:id="rId2"/>
              </a:rPr>
              <a:t>https://stackshare.io/stackups/emacs-vs-gedit-vs-vim</a:t>
            </a:r>
            <a:r>
              <a:rPr lang="en-US" sz="1600">
                <a:ea typeface="+mn-lt"/>
                <a:cs typeface="+mn-lt"/>
              </a:rPr>
              <a:t> 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Vim (my preferred): </a:t>
            </a:r>
            <a:r>
              <a:rPr lang="en-US" sz="1600">
                <a:ea typeface="+mn-lt"/>
                <a:cs typeface="+mn-lt"/>
                <a:hlinkClick r:id="rId3"/>
              </a:rPr>
              <a:t>https://thevaluable.dev/vim-commands-beginner/</a:t>
            </a:r>
            <a:r>
              <a:rPr lang="en-US" sz="1600">
                <a:ea typeface="+mn-lt"/>
                <a:cs typeface="+mn-lt"/>
              </a:rPr>
              <a:t> - Or just type the `</a:t>
            </a:r>
            <a:r>
              <a:rPr lang="en-US" sz="1600" err="1">
                <a:ea typeface="+mn-lt"/>
                <a:cs typeface="+mn-lt"/>
              </a:rPr>
              <a:t>vimtutor</a:t>
            </a:r>
            <a:r>
              <a:rPr lang="en-US" sz="1600">
                <a:ea typeface="+mn-lt"/>
                <a:cs typeface="+mn-lt"/>
              </a:rPr>
              <a:t>` command at the terminal! 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 err="1">
                <a:ea typeface="+mn-lt"/>
                <a:cs typeface="+mn-lt"/>
              </a:rPr>
              <a:t>Gedit</a:t>
            </a:r>
            <a:r>
              <a:rPr lang="en-US" sz="1600">
                <a:ea typeface="+mn-lt"/>
                <a:cs typeface="+mn-lt"/>
              </a:rPr>
              <a:t>: </a:t>
            </a:r>
            <a:r>
              <a:rPr lang="en-US" sz="1600">
                <a:ea typeface="+mn-lt"/>
                <a:cs typeface="+mn-lt"/>
                <a:hlinkClick r:id="rId4"/>
              </a:rPr>
              <a:t>https://help.gnome.org/users/gedit/stable/index.html.en</a:t>
            </a:r>
            <a:r>
              <a:rPr lang="en-US" sz="1600">
                <a:ea typeface="+mn-lt"/>
                <a:cs typeface="+mn-lt"/>
              </a:rPr>
              <a:t> 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Emacs: </a:t>
            </a:r>
            <a:r>
              <a:rPr lang="en-US" sz="1600">
                <a:ea typeface="+mn-lt"/>
                <a:cs typeface="+mn-lt"/>
                <a:hlinkClick r:id="rId5"/>
              </a:rPr>
              <a:t>http://www.jesshamrick.com/2012/09/10/absolute-beginners-guide-to-emacs/</a:t>
            </a:r>
            <a:r>
              <a:rPr lang="en-US" sz="1600">
                <a:ea typeface="+mn-lt"/>
                <a:cs typeface="+mn-lt"/>
              </a:rPr>
              <a:t> 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Learn about the three of them (or throw in nano as a fourth option) and pick the one you would like to learn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This is a personal choice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You can stick to GUI based Integrated Development Environments (IDE's) line Eclipse or </a:t>
            </a:r>
            <a:r>
              <a:rPr lang="en-US" sz="1400" err="1">
                <a:ea typeface="+mn-lt"/>
                <a:cs typeface="+mn-lt"/>
              </a:rPr>
              <a:t>VSCode</a:t>
            </a:r>
            <a:r>
              <a:rPr lang="en-US" sz="1400">
                <a:ea typeface="+mn-lt"/>
                <a:cs typeface="+mn-lt"/>
              </a:rPr>
              <a:t> if you chose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However, knowing how to use one of these is critical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Just in case you need to access a system with no GUI or software installation capabilities or need to quickly edit code</a:t>
            </a:r>
          </a:p>
        </p:txBody>
      </p:sp>
    </p:spTree>
    <p:extLst>
      <p:ext uri="{BB962C8B-B14F-4D97-AF65-F5344CB8AC3E}">
        <p14:creationId xmlns:p14="http://schemas.microsoft.com/office/powerpoint/2010/main" val="1179051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Environment Setup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40575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dirty="0">
                <a:ea typeface="+mn-lt"/>
                <a:cs typeface="+mn-lt"/>
              </a:rPr>
              <a:t>Setting up your shell environment:</a:t>
            </a:r>
            <a:endParaRPr lang="en-US" sz="1600" dirty="0">
              <a:ea typeface="+mn-lt"/>
              <a:cs typeface="+mn-lt"/>
            </a:endParaRP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There is a "</a:t>
            </a:r>
            <a:r>
              <a:rPr lang="en-US" sz="1600" dirty="0" err="1">
                <a:ea typeface="+mn-lt"/>
                <a:cs typeface="+mn-lt"/>
              </a:rPr>
              <a:t>rc</a:t>
            </a:r>
            <a:r>
              <a:rPr lang="en-US" sz="1600" dirty="0">
                <a:ea typeface="+mn-lt"/>
                <a:cs typeface="+mn-lt"/>
              </a:rPr>
              <a:t>" = "run commands" file for each kind of shell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1400" dirty="0" err="1">
                <a:ea typeface="+mn-lt"/>
                <a:cs typeface="+mn-lt"/>
              </a:rPr>
              <a:t>tcsh</a:t>
            </a:r>
            <a:r>
              <a:rPr lang="en-US" sz="1400" dirty="0">
                <a:ea typeface="+mn-lt"/>
                <a:cs typeface="+mn-lt"/>
              </a:rPr>
              <a:t> uses ~/.</a:t>
            </a:r>
            <a:r>
              <a:rPr lang="en-US" sz="1400" dirty="0" err="1">
                <a:ea typeface="+mn-lt"/>
                <a:cs typeface="+mn-lt"/>
              </a:rPr>
              <a:t>tcshrc</a:t>
            </a:r>
            <a:endParaRPr lang="en-US" sz="1400" dirty="0">
              <a:ea typeface="+mn-lt"/>
              <a:cs typeface="+mn-lt"/>
            </a:endParaRP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They are executed at each new shell open, new terminal, or new remote login</a:t>
            </a:r>
            <a:endParaRPr lang="en-US" sz="1400" dirty="0">
              <a:cs typeface="Calibri"/>
            </a:endParaRP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They can be relied upon, along with a ~/.login file and other more niche configuration files, to set up your environment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For the </a:t>
            </a:r>
            <a:r>
              <a:rPr lang="en-US" sz="1600" dirty="0" err="1">
                <a:ea typeface="+mn-lt"/>
                <a:cs typeface="+mn-lt"/>
              </a:rPr>
              <a:t>JLab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ifarm</a:t>
            </a:r>
            <a:r>
              <a:rPr lang="en-US" sz="1600" dirty="0">
                <a:ea typeface="+mn-lt"/>
                <a:cs typeface="+mn-lt"/>
              </a:rPr>
              <a:t>: to successful set up a user environment that gives access to ROOT and Geant4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Load modules stored in the /</a:t>
            </a:r>
            <a:r>
              <a:rPr lang="en-US" sz="1400" dirty="0" err="1">
                <a:ea typeface="+mn-lt"/>
                <a:cs typeface="+mn-lt"/>
              </a:rPr>
              <a:t>cvmfs</a:t>
            </a:r>
            <a:r>
              <a:rPr lang="en-US" sz="1400" dirty="0">
                <a:ea typeface="+mn-lt"/>
                <a:cs typeface="+mn-lt"/>
              </a:rPr>
              <a:t> system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/</a:t>
            </a:r>
            <a:r>
              <a:rPr lang="en-US" sz="1400" dirty="0" err="1">
                <a:ea typeface="+mn-lt"/>
                <a:cs typeface="+mn-lt"/>
              </a:rPr>
              <a:t>cvmfs</a:t>
            </a:r>
            <a:r>
              <a:rPr lang="en-US" sz="1400" dirty="0">
                <a:ea typeface="+mn-lt"/>
                <a:cs typeface="+mn-lt"/>
              </a:rPr>
              <a:t> is the </a:t>
            </a:r>
            <a:r>
              <a:rPr lang="en-US" sz="1400" dirty="0" err="1">
                <a:ea typeface="+mn-lt"/>
                <a:cs typeface="+mn-lt"/>
              </a:rPr>
              <a:t>CernVM</a:t>
            </a:r>
            <a:r>
              <a:rPr lang="en-US" sz="1400" dirty="0">
                <a:ea typeface="+mn-lt"/>
                <a:cs typeface="+mn-lt"/>
              </a:rPr>
              <a:t> File System, which gives global access to scientific collaborations to scientific computing software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1400" b="1" dirty="0">
                <a:solidFill>
                  <a:srgbClr val="FF0000"/>
                </a:solidFill>
                <a:ea typeface="+mn-lt"/>
                <a:cs typeface="+mn-lt"/>
              </a:rPr>
              <a:t>Edit your .</a:t>
            </a:r>
            <a:r>
              <a:rPr lang="en-US" sz="1400" b="1" dirty="0" err="1">
                <a:solidFill>
                  <a:srgbClr val="FF0000"/>
                </a:solidFill>
                <a:ea typeface="+mn-lt"/>
                <a:cs typeface="+mn-lt"/>
              </a:rPr>
              <a:t>tcshrc</a:t>
            </a:r>
            <a:r>
              <a:rPr lang="en-US" sz="1400" b="1" dirty="0">
                <a:solidFill>
                  <a:srgbClr val="FF0000"/>
                </a:solidFill>
                <a:ea typeface="+mn-lt"/>
                <a:cs typeface="+mn-lt"/>
              </a:rPr>
              <a:t> on the jlabl1 or </a:t>
            </a:r>
            <a:r>
              <a:rPr lang="en-US" sz="1400" b="1" dirty="0" err="1">
                <a:solidFill>
                  <a:srgbClr val="FF0000"/>
                </a:solidFill>
                <a:ea typeface="+mn-lt"/>
                <a:cs typeface="+mn-lt"/>
              </a:rPr>
              <a:t>ifarm</a:t>
            </a:r>
            <a:r>
              <a:rPr lang="en-US" sz="1400" b="1" dirty="0">
                <a:solidFill>
                  <a:srgbClr val="FF0000"/>
                </a:solidFill>
                <a:ea typeface="+mn-lt"/>
                <a:cs typeface="+mn-lt"/>
              </a:rPr>
              <a:t> server to contain, at the bottom: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endParaRPr lang="en-US" sz="1600">
              <a:ea typeface="+mn-lt"/>
              <a:cs typeface="+mn-lt"/>
            </a:endParaRPr>
          </a:p>
          <a:p>
            <a:pPr lvl="1"/>
            <a:r>
              <a:rPr lang="en-US" sz="1200" i="1" dirty="0">
                <a:ea typeface="+mn-lt"/>
                <a:cs typeface="+mn-lt"/>
              </a:rPr>
              <a:t>set </a:t>
            </a:r>
            <a:r>
              <a:rPr lang="en-US" sz="1200" i="1" dirty="0" err="1">
                <a:ea typeface="+mn-lt"/>
                <a:cs typeface="+mn-lt"/>
              </a:rPr>
              <a:t>hostnamex</a:t>
            </a:r>
            <a:r>
              <a:rPr lang="en-US" sz="1200" i="1" dirty="0">
                <a:ea typeface="+mn-lt"/>
                <a:cs typeface="+mn-lt"/>
              </a:rPr>
              <a:t>="`hostname`" </a:t>
            </a:r>
            <a:endParaRPr lang="en-US" sz="1200" i="1" dirty="0">
              <a:cs typeface="Calibri" panose="020F0502020204030204"/>
            </a:endParaRPr>
          </a:p>
          <a:p>
            <a:pPr lvl="1"/>
            <a:r>
              <a:rPr lang="en-US" sz="1200" i="1" dirty="0">
                <a:ea typeface="+mn-lt"/>
                <a:cs typeface="+mn-lt"/>
              </a:rPr>
              <a:t>if ( $</a:t>
            </a:r>
            <a:r>
              <a:rPr lang="en-US" sz="1200" i="1" dirty="0" err="1">
                <a:ea typeface="+mn-lt"/>
                <a:cs typeface="+mn-lt"/>
              </a:rPr>
              <a:t>hostnamex</a:t>
            </a:r>
            <a:r>
              <a:rPr lang="en-US" sz="1200" i="1" dirty="0">
                <a:ea typeface="+mn-lt"/>
                <a:cs typeface="+mn-lt"/>
              </a:rPr>
              <a:t> =~ *'farm'* ) then </a:t>
            </a:r>
            <a:endParaRPr lang="en-US" sz="1200" i="1" dirty="0">
              <a:cs typeface="Calibri" panose="020F0502020204030204"/>
            </a:endParaRPr>
          </a:p>
          <a:p>
            <a:pPr lvl="1"/>
            <a:r>
              <a:rPr lang="en-US" sz="1200" i="1" dirty="0">
                <a:ea typeface="+mn-lt"/>
                <a:cs typeface="+mn-lt"/>
              </a:rPr>
              <a:t>    module use /</a:t>
            </a:r>
            <a:r>
              <a:rPr lang="en-US" sz="1200" i="1" dirty="0" err="1">
                <a:ea typeface="+mn-lt"/>
                <a:cs typeface="+mn-lt"/>
              </a:rPr>
              <a:t>cvmfs</a:t>
            </a:r>
            <a:r>
              <a:rPr lang="en-US" sz="1200" i="1" dirty="0">
                <a:ea typeface="+mn-lt"/>
                <a:cs typeface="+mn-lt"/>
              </a:rPr>
              <a:t>/oasis.opensciencegrid.org/</a:t>
            </a:r>
            <a:r>
              <a:rPr lang="en-US" sz="1200" i="1" dirty="0" err="1">
                <a:ea typeface="+mn-lt"/>
                <a:cs typeface="+mn-lt"/>
              </a:rPr>
              <a:t>jlab</a:t>
            </a:r>
            <a:r>
              <a:rPr lang="en-US" sz="1200" i="1" dirty="0">
                <a:ea typeface="+mn-lt"/>
                <a:cs typeface="+mn-lt"/>
              </a:rPr>
              <a:t>/</a:t>
            </a:r>
            <a:r>
              <a:rPr lang="en-US" sz="1200" i="1" dirty="0" err="1">
                <a:ea typeface="+mn-lt"/>
                <a:cs typeface="+mn-lt"/>
              </a:rPr>
              <a:t>scicomp</a:t>
            </a:r>
            <a:r>
              <a:rPr lang="en-US" sz="1200" i="1" dirty="0">
                <a:ea typeface="+mn-lt"/>
                <a:cs typeface="+mn-lt"/>
              </a:rPr>
              <a:t>/</a:t>
            </a:r>
            <a:r>
              <a:rPr lang="en-US" sz="1200" i="1" dirty="0" err="1">
                <a:ea typeface="+mn-lt"/>
                <a:cs typeface="+mn-lt"/>
              </a:rPr>
              <a:t>sw</a:t>
            </a:r>
            <a:r>
              <a:rPr lang="en-US" sz="1200" i="1" dirty="0">
                <a:ea typeface="+mn-lt"/>
                <a:cs typeface="+mn-lt"/>
              </a:rPr>
              <a:t>/el9/</a:t>
            </a:r>
            <a:r>
              <a:rPr lang="en-US" sz="1200" i="1" dirty="0" err="1">
                <a:ea typeface="+mn-lt"/>
                <a:cs typeface="+mn-lt"/>
              </a:rPr>
              <a:t>modulefiles</a:t>
            </a:r>
            <a:r>
              <a:rPr lang="en-US" sz="1200" i="1" dirty="0">
                <a:ea typeface="+mn-lt"/>
                <a:cs typeface="+mn-lt"/>
              </a:rPr>
              <a:t> </a:t>
            </a:r>
            <a:endParaRPr lang="en-US" sz="1200" i="1" dirty="0">
              <a:cs typeface="Calibri" panose="020F0502020204030204"/>
            </a:endParaRPr>
          </a:p>
          <a:p>
            <a:pPr lvl="1"/>
            <a:r>
              <a:rPr lang="en-US" sz="1200" i="1" dirty="0">
                <a:ea typeface="+mn-lt"/>
                <a:cs typeface="+mn-lt"/>
              </a:rPr>
              <a:t>    module load root  </a:t>
            </a:r>
            <a:endParaRPr lang="en-US" sz="1200" i="1" dirty="0">
              <a:ea typeface="Calibri"/>
              <a:cs typeface="Calibri" panose="020F0502020204030204"/>
            </a:endParaRPr>
          </a:p>
          <a:p>
            <a:pPr lvl="1">
              <a:spcAft>
                <a:spcPts val="500"/>
              </a:spcAft>
            </a:pPr>
            <a:r>
              <a:rPr lang="en-US" sz="1200" i="1" dirty="0">
                <a:ea typeface="+mn-lt"/>
                <a:cs typeface="+mn-lt"/>
              </a:rPr>
              <a:t>endif </a:t>
            </a:r>
            <a:endParaRPr lang="en-US" sz="1200" i="1" dirty="0"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54CD0-A93B-F815-4D7C-1E6271DDA7AF}"/>
              </a:ext>
            </a:extLst>
          </p:cNvPr>
          <p:cNvSpPr txBox="1"/>
          <p:nvPr/>
        </p:nvSpPr>
        <p:spPr>
          <a:xfrm>
            <a:off x="574713" y="6000520"/>
            <a:ext cx="11620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Once satisfactorily set up – next few slides: </a:t>
            </a:r>
            <a:r>
              <a:rPr lang="en-US" b="1" dirty="0">
                <a:solidFill>
                  <a:srgbClr val="FF0000"/>
                </a:solidFill>
              </a:rPr>
              <a:t>execute the every 45th line scripts on the lorem.txt (or your own .txt file)</a:t>
            </a:r>
            <a:endParaRPr lang="en-US" b="1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97732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Basic Scripting Example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20133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>
                <a:ea typeface="+mn-lt"/>
                <a:cs typeface="+mn-lt"/>
              </a:rPr>
              <a:t>Scripting in Linux allows for complex chains of shell commands to accomplish your goals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Let's work on an example to learn the basics of using Bash, </a:t>
            </a:r>
            <a:r>
              <a:rPr lang="en-US" sz="1600" err="1">
                <a:ea typeface="+mn-lt"/>
                <a:cs typeface="+mn-lt"/>
              </a:rPr>
              <a:t>tcsh</a:t>
            </a:r>
            <a:r>
              <a:rPr lang="en-US" sz="1600">
                <a:ea typeface="+mn-lt"/>
                <a:cs typeface="+mn-lt"/>
              </a:rPr>
              <a:t>, Python, and ROOT on the </a:t>
            </a:r>
            <a:r>
              <a:rPr lang="en-US" sz="1600" err="1">
                <a:ea typeface="+mn-lt"/>
                <a:cs typeface="+mn-lt"/>
              </a:rPr>
              <a:t>JLab</a:t>
            </a:r>
            <a:r>
              <a:rPr lang="en-US" sz="1600">
                <a:ea typeface="+mn-lt"/>
                <a:cs typeface="+mn-lt"/>
              </a:rPr>
              <a:t> scientific computing systems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Go to your "work" folder: `cd /work/&lt;group name&gt;/&lt;my username&gt;`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Bash – parse an example text, skip lines and print each 45th line to the screen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endParaRPr lang="en-US" sz="1600">
              <a:ea typeface="+mn-lt"/>
              <a:cs typeface="+mn-lt"/>
            </a:endParaRP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endParaRPr lang="en-US" sz="1600"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72135-25C6-D77A-CAB1-56BC09ADA04D}"/>
              </a:ext>
            </a:extLst>
          </p:cNvPr>
          <p:cNvSpPr txBox="1"/>
          <p:nvPr/>
        </p:nvSpPr>
        <p:spPr>
          <a:xfrm>
            <a:off x="1043448" y="2592028"/>
            <a:ext cx="3744861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/>
              <a:buChar char="Ø"/>
            </a:pPr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Open a blank text file print_first_and_every_45th.sh with your text editor</a:t>
            </a:r>
          </a:p>
          <a:p>
            <a:pPr marL="171450" indent="-171450">
              <a:buFont typeface="Wingdings"/>
              <a:buChar char="Ø"/>
            </a:pPr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Paste in the following bash code</a:t>
            </a:r>
          </a:p>
          <a:p>
            <a:endParaRPr lang="en-US" sz="800">
              <a:highlight>
                <a:srgbClr val="FFFFFF"/>
              </a:highlight>
              <a:ea typeface="+mn-lt"/>
              <a:cs typeface="+mn-lt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#!/bin/bash </a:t>
            </a:r>
            <a:endParaRPr lang="en-US" sz="800">
              <a:cs typeface="Calibri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# Check if a file was provided as an argument </a:t>
            </a:r>
            <a:endParaRPr lang="en-US" sz="2400">
              <a:ea typeface="+mn-lt"/>
              <a:cs typeface="+mn-lt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if [ "$#" -ne 1 ]; then </a:t>
            </a:r>
            <a:endParaRPr lang="en-US" sz="2400">
              <a:cs typeface="Calibri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echo "Usage: $0 filename" </a:t>
            </a:r>
            <a:endParaRPr lang="en-US" sz="2400">
              <a:ea typeface="+mn-lt"/>
              <a:cs typeface="+mn-lt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exit 1 </a:t>
            </a:r>
            <a:endParaRPr lang="en-US" sz="2400">
              <a:cs typeface="Calibri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fi </a:t>
            </a:r>
            <a:endParaRPr lang="en-US" sz="2400">
              <a:cs typeface="Calibri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# File to read </a:t>
            </a:r>
            <a:endParaRPr lang="en-US" sz="2400">
              <a:cs typeface="Calibri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file=$1 </a:t>
            </a:r>
            <a:endParaRPr lang="en-US" sz="2400">
              <a:cs typeface="Calibri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# Check if the file exists </a:t>
            </a:r>
            <a:endParaRPr lang="en-US" sz="2400">
              <a:cs typeface="Calibri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if [ ! -f "$file" ]; then </a:t>
            </a:r>
            <a:endParaRPr lang="en-US" sz="800">
              <a:ea typeface="+mn-lt"/>
              <a:cs typeface="+mn-lt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echo "File not found!" </a:t>
            </a:r>
            <a:endParaRPr lang="en-US" sz="2400">
              <a:cs typeface="Calibri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exit 1 </a:t>
            </a:r>
            <a:endParaRPr lang="en-US" sz="2400">
              <a:cs typeface="Calibri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fi </a:t>
            </a:r>
            <a:endParaRPr lang="en-US" sz="2400">
              <a:cs typeface="Calibri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# Counter for lines </a:t>
            </a:r>
            <a:endParaRPr lang="en-US" sz="2400">
              <a:cs typeface="Calibri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count=1 </a:t>
            </a:r>
            <a:endParaRPr lang="en-US" sz="2400">
              <a:cs typeface="Calibri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# Read the file line by line </a:t>
            </a:r>
            <a:endParaRPr lang="en-US" sz="800">
              <a:cs typeface="Calibri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while IFS= read -r line </a:t>
            </a:r>
            <a:endParaRPr lang="en-US" sz="2400">
              <a:cs typeface="Calibri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do </a:t>
            </a:r>
            <a:endParaRPr lang="en-US" sz="2400">
              <a:cs typeface="Calibri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# Check if the current line number is the first line or every 46th line thereafter </a:t>
            </a:r>
            <a:endParaRPr lang="en-US" sz="800">
              <a:cs typeface="Calibri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if [ $(( (count - 1) % 45 )) -eq 0 ]; then </a:t>
            </a:r>
            <a:endParaRPr lang="en-US" sz="2400">
              <a:ea typeface="+mn-lt"/>
              <a:cs typeface="+mn-lt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     echo "$line" </a:t>
            </a:r>
            <a:endParaRPr lang="en-US" sz="2400">
              <a:cs typeface="Calibri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fi </a:t>
            </a:r>
            <a:endParaRPr lang="en-US" sz="2400">
              <a:ea typeface="+mn-lt"/>
              <a:cs typeface="+mn-lt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# Increment the counter </a:t>
            </a:r>
            <a:endParaRPr lang="en-US" sz="2400">
              <a:cs typeface="Calibri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count=$((count + 1)) </a:t>
            </a:r>
            <a:endParaRPr lang="en-US" sz="2400">
              <a:ea typeface="+mn-lt"/>
              <a:cs typeface="+mn-lt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done &lt; "$file" </a:t>
            </a:r>
            <a:endParaRPr lang="en-US" sz="2400">
              <a:cs typeface="Calibri"/>
            </a:endParaRPr>
          </a:p>
          <a:p>
            <a:endParaRPr lang="en-US" sz="800">
              <a:highlight>
                <a:srgbClr val="FFFFFF"/>
              </a:highlight>
              <a:ea typeface="+mn-lt"/>
              <a:cs typeface="+mn-lt"/>
            </a:endParaRPr>
          </a:p>
          <a:p>
            <a:endParaRPr lang="en-US" sz="800">
              <a:highlight>
                <a:srgbClr val="FFFFFF"/>
              </a:highlight>
              <a:ea typeface="+mn-lt"/>
              <a:cs typeface="+mn-lt"/>
            </a:endParaRPr>
          </a:p>
          <a:p>
            <a:pPr marL="171450" indent="-171450">
              <a:buFont typeface="Wingdings"/>
              <a:buChar char="Ø"/>
            </a:pPr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chmod +x print_first_and_every_45th.sh </a:t>
            </a:r>
            <a:endParaRPr lang="en-US" sz="800">
              <a:ea typeface="+mn-lt"/>
              <a:cs typeface="+mn-lt"/>
            </a:endParaRPr>
          </a:p>
          <a:p>
            <a:pPr marL="171450" indent="-171450">
              <a:buFont typeface="Wingdings"/>
              <a:buChar char="Ø"/>
            </a:pPr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./print_first_and_every_45th.sh yourfile.txt </a:t>
            </a:r>
            <a:endParaRPr lang="en-US" sz="800"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7D25D-0BA9-68A1-FFB7-88783A506159}"/>
              </a:ext>
            </a:extLst>
          </p:cNvPr>
          <p:cNvSpPr txBox="1"/>
          <p:nvPr/>
        </p:nvSpPr>
        <p:spPr>
          <a:xfrm>
            <a:off x="5996066" y="3179164"/>
            <a:ext cx="564004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To generate a text file to parse, first execute the following (from the </a:t>
            </a:r>
            <a:r>
              <a:rPr lang="en-US" err="1">
                <a:ea typeface="+mn-lt"/>
                <a:cs typeface="+mn-lt"/>
              </a:rPr>
              <a:t>ifarm</a:t>
            </a:r>
            <a:r>
              <a:rPr lang="en-US">
                <a:ea typeface="+mn-lt"/>
                <a:cs typeface="+mn-lt"/>
              </a:rPr>
              <a:t> or your local computer, depending on vim version number):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cat /</a:t>
            </a:r>
            <a:r>
              <a:rPr lang="en-US" err="1">
                <a:ea typeface="+mn-lt"/>
                <a:cs typeface="+mn-lt"/>
              </a:rPr>
              <a:t>usr</a:t>
            </a:r>
            <a:r>
              <a:rPr lang="en-US">
                <a:ea typeface="+mn-lt"/>
                <a:cs typeface="+mn-lt"/>
              </a:rPr>
              <a:t>/share/vim/vim82/tutor/tutor &gt;&gt; yourfile.txt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3737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Basic Scripting Example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13926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>
                <a:ea typeface="+mn-lt"/>
                <a:cs typeface="+mn-lt"/>
              </a:rPr>
              <a:t>Scripting in Linux allows for complex chains of shell commands to accomplish your goals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Let's work on an example to learn the basics of using Bash, </a:t>
            </a:r>
            <a:r>
              <a:rPr lang="en-US" sz="1600" err="1">
                <a:ea typeface="+mn-lt"/>
                <a:cs typeface="+mn-lt"/>
              </a:rPr>
              <a:t>tcsh</a:t>
            </a:r>
            <a:r>
              <a:rPr lang="en-US" sz="1600">
                <a:ea typeface="+mn-lt"/>
                <a:cs typeface="+mn-lt"/>
              </a:rPr>
              <a:t>, Python, and ROOT on the </a:t>
            </a:r>
            <a:r>
              <a:rPr lang="en-US" sz="1600" err="1">
                <a:ea typeface="+mn-lt"/>
                <a:cs typeface="+mn-lt"/>
              </a:rPr>
              <a:t>JLab</a:t>
            </a:r>
            <a:r>
              <a:rPr lang="en-US" sz="1600">
                <a:ea typeface="+mn-lt"/>
                <a:cs typeface="+mn-lt"/>
              </a:rPr>
              <a:t> scientific computing systems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Go to your "work" folder: `cd /work/&lt;group name&gt;/&lt;my username&gt;`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 err="1">
                <a:ea typeface="+mn-lt"/>
                <a:cs typeface="+mn-lt"/>
              </a:rPr>
              <a:t>tcsh</a:t>
            </a:r>
            <a:r>
              <a:rPr lang="en-US" sz="1600">
                <a:ea typeface="+mn-lt"/>
                <a:cs typeface="+mn-lt"/>
              </a:rPr>
              <a:t> – parse an example text, skip lines and print each 45th line to the screen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72135-25C6-D77A-CAB1-56BC09ADA04D}"/>
              </a:ext>
            </a:extLst>
          </p:cNvPr>
          <p:cNvSpPr txBox="1"/>
          <p:nvPr/>
        </p:nvSpPr>
        <p:spPr>
          <a:xfrm>
            <a:off x="1043448" y="2592028"/>
            <a:ext cx="3744861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/>
              <a:buChar char="Ø"/>
            </a:pPr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Open a blank text file print_first_and_every_45th.tcsh with your text editor</a:t>
            </a:r>
          </a:p>
          <a:p>
            <a:pPr marL="171450" indent="-171450">
              <a:buFont typeface="Wingdings"/>
              <a:buChar char="Ø"/>
            </a:pPr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Paste in the following tcsh code</a:t>
            </a:r>
          </a:p>
          <a:p>
            <a:endParaRPr lang="en-US" sz="800">
              <a:highlight>
                <a:srgbClr val="FFFFFF"/>
              </a:highlight>
              <a:ea typeface="+mn-lt"/>
              <a:cs typeface="+mn-lt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#!/bin/tcsh </a:t>
            </a:r>
            <a:endParaRPr lang="en-US">
              <a:ea typeface="+mn-lt"/>
              <a:cs typeface="+mn-lt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# Check if a file was provided as an argument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if ( $#argv != 1 ) then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echo "Usage: $0 filename"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exit 1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endif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# File to read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set file = $argv[1]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# Check if the file exists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if ( ! -f $file ) then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echo "File not found!"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exit 1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endif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# Counter for lines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set count = 1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# Read the file line by line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foreach line ( `cat $file` )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# Check if the current line number is the first line or every 46th line thereafter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if ( ( $count - 1 ) % 45 == 0 ) then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cs typeface="Calibri" panose="020F0502020204030204"/>
              </a:rPr>
              <a:t>    </a:t>
            </a:r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echo $line 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endif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# Increment the counter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@ count++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end </a:t>
            </a:r>
            <a:endParaRPr lang="en-US">
              <a:ea typeface="+mn-lt"/>
              <a:cs typeface="+mn-lt"/>
            </a:endParaRPr>
          </a:p>
          <a:p>
            <a:endParaRPr lang="en-US" sz="800">
              <a:highlight>
                <a:srgbClr val="FFFFFF"/>
              </a:highlight>
              <a:ea typeface="+mn-lt"/>
              <a:cs typeface="+mn-lt"/>
            </a:endParaRPr>
          </a:p>
          <a:p>
            <a:pPr marL="171450" indent="-171450">
              <a:buFont typeface="Wingdings"/>
              <a:buChar char="Ø"/>
            </a:pPr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chmod +x print_first_and_every_45th.tcsh </a:t>
            </a:r>
            <a:endParaRPr lang="en-US" sz="800">
              <a:ea typeface="+mn-lt"/>
              <a:cs typeface="+mn-lt"/>
            </a:endParaRPr>
          </a:p>
          <a:p>
            <a:pPr marL="171450" indent="-171450">
              <a:buFont typeface="Wingdings"/>
              <a:buChar char="Ø"/>
            </a:pPr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./print_first_and_every_45th.tcsh yourfile.txt </a:t>
            </a:r>
            <a:endParaRPr lang="en-US" sz="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43403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Basic Scripting Example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13926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>
                <a:ea typeface="+mn-lt"/>
                <a:cs typeface="+mn-lt"/>
              </a:rPr>
              <a:t>Scripting in Linux allows for complex chains of shell commands to accomplish your goals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Let's work on an example to learn the basics of using Bash, </a:t>
            </a:r>
            <a:r>
              <a:rPr lang="en-US" sz="1600" err="1">
                <a:ea typeface="+mn-lt"/>
                <a:cs typeface="+mn-lt"/>
              </a:rPr>
              <a:t>tcsh</a:t>
            </a:r>
            <a:r>
              <a:rPr lang="en-US" sz="1600">
                <a:ea typeface="+mn-lt"/>
                <a:cs typeface="+mn-lt"/>
              </a:rPr>
              <a:t>, Python, and ROOT on the </a:t>
            </a:r>
            <a:r>
              <a:rPr lang="en-US" sz="1600" err="1">
                <a:ea typeface="+mn-lt"/>
                <a:cs typeface="+mn-lt"/>
              </a:rPr>
              <a:t>JLab</a:t>
            </a:r>
            <a:r>
              <a:rPr lang="en-US" sz="1600">
                <a:ea typeface="+mn-lt"/>
                <a:cs typeface="+mn-lt"/>
              </a:rPr>
              <a:t> scientific computing systems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Go to your "work" folder: `cd /work/&lt;group name&gt;/&lt;my username&gt;`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Python – parse an example text, skip lines and print each 45th line to the screen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72135-25C6-D77A-CAB1-56BC09ADA04D}"/>
              </a:ext>
            </a:extLst>
          </p:cNvPr>
          <p:cNvSpPr txBox="1"/>
          <p:nvPr/>
        </p:nvSpPr>
        <p:spPr>
          <a:xfrm>
            <a:off x="1043448" y="2592028"/>
            <a:ext cx="374486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/>
              <a:buChar char="Ø"/>
            </a:pPr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Open a blank text file print_first_and_every_45th.py with your text editor</a:t>
            </a:r>
          </a:p>
          <a:p>
            <a:pPr marL="171450" indent="-171450">
              <a:buFont typeface="Wingdings"/>
              <a:buChar char="Ø"/>
            </a:pPr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Paste in the following python code</a:t>
            </a:r>
          </a:p>
          <a:p>
            <a:endParaRPr lang="en-US" sz="800">
              <a:highlight>
                <a:srgbClr val="FFFFFF"/>
              </a:highlight>
              <a:ea typeface="+mn-lt"/>
              <a:cs typeface="+mn-lt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import sys 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def print_first_and_every_45th_line(filename): 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try: </a:t>
            </a:r>
            <a:endParaRPr lang="en-US">
              <a:ea typeface="+mn-lt"/>
              <a:cs typeface="+mn-lt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     with open(filename, 'r') as file: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         for count, line in enumerate(file, start=1):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             if (count - 1) % 45 == 0: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                 print(line.strip())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except FileNotFoundError: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     print(f"File {filename} not found!")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if __name__ == "__main__":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if len(sys.argv) != 2: 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     print(f"Usage: {sys.argv[0]} filename")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cs typeface="Calibri" panose="020F0502020204030204"/>
              </a:rPr>
              <a:t>  </a:t>
            </a:r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   sys.exit(1) </a:t>
            </a:r>
            <a:endParaRPr lang="en-US">
              <a:ea typeface="+mn-lt"/>
              <a:cs typeface="+mn-lt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filename = sys.argv[1]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cs typeface="Calibri" panose="020F0502020204030204"/>
              </a:rPr>
              <a:t> </a:t>
            </a:r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 print_first_and_every_45th_line(filename) </a:t>
            </a:r>
            <a:endParaRPr lang="en-US">
              <a:ea typeface="+mn-lt"/>
              <a:cs typeface="+mn-lt"/>
            </a:endParaRPr>
          </a:p>
          <a:p>
            <a:endParaRPr lang="en-US" sz="800">
              <a:highlight>
                <a:srgbClr val="FFFFFF"/>
              </a:highlight>
              <a:ea typeface="+mn-lt"/>
              <a:cs typeface="+mn-lt"/>
            </a:endParaRPr>
          </a:p>
          <a:p>
            <a:pPr marL="171450" indent="-171450">
              <a:buFont typeface="Wingdings"/>
              <a:buChar char="Ø"/>
            </a:pPr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python print_first_and_every_45th.py yourfile.txt </a:t>
            </a:r>
            <a:endParaRPr lang="en-US" sz="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6637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90557-DD04-AF23-7CC2-9C4AC3B63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02529-01BF-248A-A90B-E2CF579F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Logging In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F78A0-C4EA-FE40-60E2-E98DAD24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7D0D00-C868-FD58-5D28-700C0C1CE49C}"/>
              </a:ext>
            </a:extLst>
          </p:cNvPr>
          <p:cNvSpPr txBox="1"/>
          <p:nvPr/>
        </p:nvSpPr>
        <p:spPr>
          <a:xfrm>
            <a:off x="495300" y="1057274"/>
            <a:ext cx="11695039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 panose="020F0502020204030204"/>
              </a:rPr>
              <a:t>Common User Environment (CUE) accounts enable access to many systems at </a:t>
            </a:r>
            <a:r>
              <a:rPr lang="en-US" sz="2400" err="1">
                <a:ea typeface="Calibri"/>
                <a:cs typeface="Calibri" panose="020F0502020204030204"/>
              </a:rPr>
              <a:t>JLab</a:t>
            </a:r>
            <a:endParaRPr lang="en-US" sz="2400">
              <a:ea typeface="Calibri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2000" err="1">
                <a:ea typeface="Calibri"/>
                <a:cs typeface="Calibri" panose="020F0502020204030204"/>
              </a:rPr>
              <a:t>JLab</a:t>
            </a:r>
            <a:r>
              <a:rPr lang="en-US" sz="2000">
                <a:ea typeface="Calibri"/>
                <a:cs typeface="Calibri" panose="020F0502020204030204"/>
              </a:rPr>
              <a:t> Insight Web Portal</a:t>
            </a:r>
          </a:p>
          <a:p>
            <a:pPr marL="1371600" lvl="2" indent="-457200">
              <a:buFont typeface="Courier New"/>
              <a:buChar char="o"/>
            </a:pPr>
            <a:r>
              <a:rPr lang="en-US" sz="2000">
                <a:ea typeface="+mn-lt"/>
                <a:cs typeface="+mn-lt"/>
              </a:rPr>
              <a:t>Training (</a:t>
            </a:r>
            <a:r>
              <a:rPr lang="en-US" sz="2000">
                <a:ea typeface="+mn-lt"/>
                <a:cs typeface="+mn-lt"/>
                <a:hlinkClick r:id="rId2"/>
              </a:rPr>
              <a:t>https://misportal.jlab.org/training/people/srl</a:t>
            </a:r>
            <a:r>
              <a:rPr lang="en-US" sz="2000">
                <a:ea typeface="+mn-lt"/>
                <a:cs typeface="+mn-lt"/>
              </a:rPr>
              <a:t>)</a:t>
            </a:r>
          </a:p>
          <a:p>
            <a:pPr marL="1371600" lvl="2" indent="-457200">
              <a:buFont typeface="Courier New"/>
              <a:buChar char="o"/>
            </a:pPr>
            <a:r>
              <a:rPr lang="en-US" sz="2000" err="1">
                <a:ea typeface="+mn-lt"/>
                <a:cs typeface="+mn-lt"/>
              </a:rPr>
              <a:t>JList</a:t>
            </a:r>
            <a:r>
              <a:rPr lang="en-US" sz="2000">
                <a:ea typeface="+mn-lt"/>
                <a:cs typeface="+mn-lt"/>
              </a:rPr>
              <a:t> (staff directory)</a:t>
            </a:r>
          </a:p>
          <a:p>
            <a:pPr marL="1371600" lvl="2" indent="-457200">
              <a:buFont typeface="Courier New"/>
              <a:buChar char="o"/>
            </a:pPr>
            <a:r>
              <a:rPr lang="en-US" sz="2000">
                <a:ea typeface="+mn-lt"/>
                <a:cs typeface="+mn-lt"/>
              </a:rPr>
              <a:t>Help-desk, library, and facilities tickets (</a:t>
            </a:r>
            <a:r>
              <a:rPr lang="en-US" sz="2000">
                <a:ea typeface="+mn-lt"/>
                <a:cs typeface="+mn-lt"/>
                <a:hlinkClick r:id="rId3"/>
              </a:rPr>
              <a:t>https://jlab.servicenowservices.com</a:t>
            </a:r>
            <a:r>
              <a:rPr lang="en-US" sz="2000">
                <a:ea typeface="+mn-lt"/>
                <a:cs typeface="+mn-lt"/>
              </a:rPr>
              <a:t>)</a:t>
            </a:r>
          </a:p>
          <a:p>
            <a:pPr marL="1371600" lvl="2" indent="-457200">
              <a:buFont typeface="Courier New"/>
              <a:buChar char="o"/>
            </a:pPr>
            <a:r>
              <a:rPr lang="en-US" sz="2000">
                <a:ea typeface="+mn-lt"/>
                <a:cs typeface="+mn-lt"/>
              </a:rPr>
              <a:t>Requisition system, etc.</a:t>
            </a:r>
          </a:p>
          <a:p>
            <a:pPr marL="914400" lvl="1" indent="-457200">
              <a:buFont typeface="Courier New,monospace"/>
              <a:buChar char="o"/>
            </a:pPr>
            <a:r>
              <a:rPr lang="en-US" sz="2000">
                <a:ea typeface="+mn-lt"/>
                <a:cs typeface="+mn-lt"/>
              </a:rPr>
              <a:t>VPN or VDI for Insight protected pages </a:t>
            </a:r>
            <a:endParaRPr lang="en-US" sz="2000">
              <a:ea typeface="Calibri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2000">
                <a:ea typeface="Calibri"/>
                <a:cs typeface="Calibri" panose="020F0502020204030204"/>
              </a:rPr>
              <a:t>Gitlab (</a:t>
            </a:r>
            <a:r>
              <a:rPr lang="en-US" sz="2000">
                <a:ea typeface="+mn-lt"/>
                <a:cs typeface="+mn-lt"/>
                <a:hlinkClick r:id="rId4"/>
              </a:rPr>
              <a:t>https://code.jlab.org/</a:t>
            </a:r>
            <a:r>
              <a:rPr lang="en-US" sz="2000">
                <a:ea typeface="+mn-lt"/>
                <a:cs typeface="+mn-lt"/>
              </a:rPr>
              <a:t>)</a:t>
            </a:r>
            <a:endParaRPr lang="en-US">
              <a:ea typeface="+mn-lt"/>
              <a:cs typeface="+mn-lt"/>
            </a:endParaRPr>
          </a:p>
          <a:p>
            <a:pPr marL="914400" lvl="1" indent="-457200">
              <a:buFont typeface="Courier New"/>
              <a:buChar char="o"/>
            </a:pPr>
            <a:endParaRPr lang="en-US" sz="2000">
              <a:ea typeface="Calibri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endParaRPr lang="en-US" sz="2000">
              <a:ea typeface="Calibri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2000">
                <a:ea typeface="Calibri"/>
                <a:cs typeface="Calibri" panose="020F0502020204030204"/>
              </a:rPr>
              <a:t>To access interactive computer</a:t>
            </a:r>
            <a:br>
              <a:rPr lang="en-US" sz="2000">
                <a:ea typeface="Calibri"/>
                <a:cs typeface="Calibri" panose="020F0502020204030204"/>
              </a:rPr>
            </a:br>
            <a:r>
              <a:rPr lang="en-US" sz="2000">
                <a:ea typeface="Calibri"/>
                <a:cs typeface="Calibri" panose="020F0502020204030204"/>
              </a:rPr>
              <a:t>sessions a Multi-Factor Authentication</a:t>
            </a:r>
            <a:br>
              <a:rPr lang="en-US" sz="2000">
                <a:ea typeface="Calibri"/>
                <a:cs typeface="Calibri" panose="020F0502020204030204"/>
              </a:rPr>
            </a:br>
            <a:r>
              <a:rPr lang="en-US" sz="2000">
                <a:ea typeface="Calibri"/>
                <a:cs typeface="Calibri" panose="020F0502020204030204"/>
              </a:rPr>
              <a:t>token (MFA) is required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000">
                <a:ea typeface="Calibri"/>
                <a:cs typeface="Calibri" panose="020F0502020204030204"/>
              </a:rPr>
              <a:t>MobilePASS SAS is the </a:t>
            </a:r>
            <a:r>
              <a:rPr lang="en-US" sz="2000" err="1">
                <a:ea typeface="Calibri"/>
                <a:cs typeface="Calibri" panose="020F0502020204030204"/>
              </a:rPr>
              <a:t>JLab</a:t>
            </a:r>
            <a:r>
              <a:rPr lang="en-US" sz="2000">
                <a:ea typeface="Calibri"/>
                <a:cs typeface="Calibri" panose="020F0502020204030204"/>
              </a:rPr>
              <a:t> login-portal</a:t>
            </a:r>
            <a:br>
              <a:rPr lang="en-US" sz="2000">
                <a:ea typeface="Calibri"/>
                <a:cs typeface="Calibri" panose="020F0502020204030204"/>
              </a:rPr>
            </a:br>
            <a:r>
              <a:rPr lang="en-US" sz="2000">
                <a:ea typeface="Calibri"/>
                <a:cs typeface="Calibri" panose="020F0502020204030204"/>
              </a:rPr>
              <a:t>access method – Help Desk distributed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000">
                <a:ea typeface="Calibri"/>
                <a:cs typeface="Calibri" panose="020F0502020204030204"/>
              </a:rPr>
              <a:t>Phone app based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000">
                <a:ea typeface="Calibri"/>
                <a:cs typeface="Calibri" panose="020F0502020204030204"/>
              </a:rPr>
              <a:t>Can ask for a USB stick button as well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A1E79-D3B9-9D48-059B-511CE0B41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505" y="2887211"/>
            <a:ext cx="5771358" cy="35373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ABE281-C9E5-7F13-23BB-24C81B466525}"/>
              </a:ext>
            </a:extLst>
          </p:cNvPr>
          <p:cNvSpPr txBox="1"/>
          <p:nvPr/>
        </p:nvSpPr>
        <p:spPr>
          <a:xfrm>
            <a:off x="7814345" y="646511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>
                <a:solidFill>
                  <a:srgbClr val="941100"/>
                </a:solidFill>
                <a:cs typeface="Arial"/>
                <a:hlinkClick r:id="rId4"/>
              </a:rPr>
              <a:t>https://code.jlab.org/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992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Basic Scripting Example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13926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>
                <a:ea typeface="+mn-lt"/>
                <a:cs typeface="+mn-lt"/>
              </a:rPr>
              <a:t>Scripting in Linux allows for complex chains of shell commands to accomplish your goals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Let's work on an example to learn the basics of using Bash, </a:t>
            </a:r>
            <a:r>
              <a:rPr lang="en-US" sz="1600" err="1">
                <a:ea typeface="+mn-lt"/>
                <a:cs typeface="+mn-lt"/>
              </a:rPr>
              <a:t>tcsh</a:t>
            </a:r>
            <a:r>
              <a:rPr lang="en-US" sz="1600">
                <a:ea typeface="+mn-lt"/>
                <a:cs typeface="+mn-lt"/>
              </a:rPr>
              <a:t>, Python, and ROOT on the </a:t>
            </a:r>
            <a:r>
              <a:rPr lang="en-US" sz="1600" err="1">
                <a:ea typeface="+mn-lt"/>
                <a:cs typeface="+mn-lt"/>
              </a:rPr>
              <a:t>JLab</a:t>
            </a:r>
            <a:r>
              <a:rPr lang="en-US" sz="1600">
                <a:ea typeface="+mn-lt"/>
                <a:cs typeface="+mn-lt"/>
              </a:rPr>
              <a:t> scientific computing systems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Go to your "work" folder: `cd /work/&lt;group name&gt;/&lt;my username&gt;`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ROOT (</a:t>
            </a:r>
            <a:r>
              <a:rPr lang="en-US" sz="1600" err="1">
                <a:ea typeface="+mn-lt"/>
                <a:cs typeface="+mn-lt"/>
              </a:rPr>
              <a:t>interpretted</a:t>
            </a:r>
            <a:r>
              <a:rPr lang="en-US" sz="1600">
                <a:ea typeface="+mn-lt"/>
                <a:cs typeface="+mn-lt"/>
              </a:rPr>
              <a:t> C++) – parse example text, skip lines and print each 45th line to the screen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72135-25C6-D77A-CAB1-56BC09ADA04D}"/>
              </a:ext>
            </a:extLst>
          </p:cNvPr>
          <p:cNvSpPr txBox="1"/>
          <p:nvPr/>
        </p:nvSpPr>
        <p:spPr>
          <a:xfrm>
            <a:off x="1043448" y="2592028"/>
            <a:ext cx="3744861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/>
              <a:buChar char="Ø"/>
            </a:pPr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Open a blank text file printFirstAndEvery45th.C with your text editor</a:t>
            </a:r>
          </a:p>
          <a:p>
            <a:pPr marL="171450" indent="-171450">
              <a:buFont typeface="Wingdings"/>
              <a:buChar char="Ø"/>
            </a:pPr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Paste in the following ROOT C code</a:t>
            </a:r>
          </a:p>
          <a:p>
            <a:endParaRPr lang="en-US" sz="800">
              <a:highlight>
                <a:srgbClr val="FFFFFF"/>
              </a:highlight>
              <a:ea typeface="+mn-lt"/>
              <a:cs typeface="+mn-lt"/>
            </a:endParaRPr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#include &lt;iostream&gt;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#include &lt;fstream&gt;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#include &lt;string&gt;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int printFirstAndEvery45th(const char* filename) {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std::ifstream file(filename);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if (!file.is_open()) {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     std::cerr &lt;&lt; "File not found!" &lt;&lt; std::endl;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     return 0;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}  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std::string line;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int count = 1; 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while (std::getline(file, line)) {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     if ((count - 1) % 45 == 0) {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         std::cout &lt;&lt; line &lt;&lt; std::endl;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     }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     count++;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}  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file.close(); 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    return 1;</a:t>
            </a:r>
            <a:endParaRPr lang="en-US"/>
          </a:p>
          <a:p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}</a:t>
            </a:r>
            <a:endParaRPr lang="en-US"/>
          </a:p>
          <a:p>
            <a:endParaRPr lang="en-US" sz="800">
              <a:highlight>
                <a:srgbClr val="FFFFFF"/>
              </a:highlight>
              <a:ea typeface="+mn-lt"/>
              <a:cs typeface="+mn-lt"/>
            </a:endParaRPr>
          </a:p>
          <a:p>
            <a:pPr marL="171450" indent="-171450">
              <a:buFont typeface="Wingdings"/>
              <a:buChar char="Ø"/>
            </a:pPr>
            <a:r>
              <a:rPr lang="en-US" sz="800">
                <a:highlight>
                  <a:srgbClr val="FFFFFF"/>
                </a:highlight>
                <a:ea typeface="+mn-lt"/>
                <a:cs typeface="+mn-lt"/>
              </a:rPr>
              <a:t>root -l 'printFirstAndEvery45th.C("yourfile.txt")' </a:t>
            </a:r>
            <a:endParaRPr lang="en-US" sz="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16572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09B12-69D5-5203-5722-D941B8072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2BA7E-66C3-6CE5-0419-9E1EBA050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20" y="96020"/>
            <a:ext cx="12194812" cy="1027413"/>
          </a:xfrm>
        </p:spPr>
        <p:txBody>
          <a:bodyPr/>
          <a:lstStyle/>
          <a:p>
            <a:pPr algn="ctr"/>
            <a:r>
              <a:rPr lang="en-US" sz="4400">
                <a:latin typeface="Arial"/>
                <a:cs typeface="Arial"/>
              </a:rPr>
              <a:t>Hands-On: Scripting/Software &amp; Git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E9766-175F-430D-1A10-8463D8C7ECB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May 21, 2025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9D06F1-E4F1-7697-B993-21F255C36038}"/>
              </a:ext>
            </a:extLst>
          </p:cNvPr>
          <p:cNvGrpSpPr/>
          <p:nvPr/>
        </p:nvGrpSpPr>
        <p:grpSpPr>
          <a:xfrm>
            <a:off x="628649" y="1716526"/>
            <a:ext cx="11058528" cy="3207243"/>
            <a:chOff x="628649" y="1716526"/>
            <a:chExt cx="11058528" cy="320724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6FDAD82-EFD4-2F1A-45BB-CB3FFEBF8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3825" y="1888877"/>
              <a:ext cx="3209924" cy="220394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095D7D8-BE6A-DD8D-0155-FBA41634A25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1716526"/>
              <a:ext cx="2552700" cy="25486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45162A9-DD59-C439-629E-CBEA69FC5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59" t="4020"/>
            <a:stretch/>
          </p:blipFill>
          <p:spPr>
            <a:xfrm>
              <a:off x="7962900" y="1819275"/>
              <a:ext cx="3724277" cy="23526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8D214084-DF03-6362-20A6-9CF32F30ADE5}"/>
                </a:ext>
              </a:extLst>
            </p:cNvPr>
            <p:cNvSpPr txBox="1"/>
            <p:nvPr/>
          </p:nvSpPr>
          <p:spPr>
            <a:xfrm>
              <a:off x="628649" y="44005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cs typeface="Calibri"/>
                </a:rPr>
                <a:t>Access High Performance Computing (HPC) Cluster</a:t>
              </a:r>
            </a:p>
          </p:txBody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3BA210A8-86E8-4A50-7E19-B804CFE75470}"/>
                </a:ext>
              </a:extLst>
            </p:cNvPr>
            <p:cNvSpPr txBox="1"/>
            <p:nvPr/>
          </p:nvSpPr>
          <p:spPr>
            <a:xfrm>
              <a:off x="4267199" y="44005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cs typeface="Calibri"/>
                </a:rPr>
                <a:t>Set up scientific computing software on Linux systems</a:t>
              </a:r>
              <a:endParaRPr lang="en-US"/>
            </a:p>
          </p:txBody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B8F3D6FB-94B6-3CB0-E59F-ADA07B3B8D60}"/>
                </a:ext>
              </a:extLst>
            </p:cNvPr>
            <p:cNvSpPr txBox="1"/>
            <p:nvPr/>
          </p:nvSpPr>
          <p:spPr>
            <a:xfrm>
              <a:off x="8553449" y="44005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cs typeface="Calibri"/>
                </a:rPr>
                <a:t>Run physics experiments, simulations, and data analysis</a:t>
              </a:r>
              <a:endParaRPr lang="en-US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8BC689A8-4A1A-006C-671C-2F9534637B6E}"/>
                </a:ext>
              </a:extLst>
            </p:cNvPr>
            <p:cNvSpPr/>
            <p:nvPr/>
          </p:nvSpPr>
          <p:spPr>
            <a:xfrm>
              <a:off x="3276599" y="4552950"/>
              <a:ext cx="885825" cy="17145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6D108D99-5A6C-26E2-51A8-42A57C298FF7}"/>
                </a:ext>
              </a:extLst>
            </p:cNvPr>
            <p:cNvSpPr/>
            <p:nvPr/>
          </p:nvSpPr>
          <p:spPr>
            <a:xfrm>
              <a:off x="7143749" y="4552950"/>
              <a:ext cx="885825" cy="17145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TextBox 19">
            <a:extLst>
              <a:ext uri="{FF2B5EF4-FFF2-40B4-BE49-F238E27FC236}">
                <a16:creationId xmlns:a16="http://schemas.microsoft.com/office/drawing/2014/main" id="{332124D4-FE33-DADA-42A2-25C877FD7426}"/>
              </a:ext>
            </a:extLst>
          </p:cNvPr>
          <p:cNvSpPr txBox="1"/>
          <p:nvPr/>
        </p:nvSpPr>
        <p:spPr>
          <a:xfrm>
            <a:off x="5955029" y="5434964"/>
            <a:ext cx="25527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cs typeface="Calibri"/>
              </a:rPr>
              <a:t>This section</a:t>
            </a:r>
            <a:endParaRPr lang="en-US" b="1">
              <a:cs typeface="Calibri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14A7F76-7763-B9AB-185B-2A7C26FE0956}"/>
              </a:ext>
            </a:extLst>
          </p:cNvPr>
          <p:cNvSpPr/>
          <p:nvPr/>
        </p:nvSpPr>
        <p:spPr>
          <a:xfrm rot="12900000">
            <a:off x="5669279" y="5196840"/>
            <a:ext cx="885825" cy="17145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524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DDCEC-7FA9-5EAE-A4BE-BAB860FBD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62B2-7D43-8611-5412-AA1B3DBF8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955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Scripting/Software and Git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2257C-6D20-D4D9-CBF7-A7D32376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677" y="6554779"/>
            <a:ext cx="358861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304AD-C7D5-68B6-5E9D-1EFB48467084}"/>
              </a:ext>
            </a:extLst>
          </p:cNvPr>
          <p:cNvSpPr txBox="1"/>
          <p:nvPr/>
        </p:nvSpPr>
        <p:spPr>
          <a:xfrm>
            <a:off x="518160" y="1097280"/>
            <a:ext cx="11673840" cy="50306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+mn-lt"/>
                <a:cs typeface="+mn-lt"/>
              </a:rPr>
              <a:t>Hands-On Exercises to master: 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Clone a software repository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sz="2000" dirty="0">
                <a:ea typeface="Calibri" panose="020F0502020204030204"/>
                <a:cs typeface="Calibri"/>
              </a:rPr>
              <a:t>Set up your user information in your git configuration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sz="2000" dirty="0">
                <a:ea typeface="Calibri" panose="020F0502020204030204"/>
                <a:cs typeface="Calibri"/>
              </a:rPr>
              <a:t>Set up ROOT module from CVMFS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sz="2000" dirty="0">
                <a:ea typeface="Calibri" panose="020F0502020204030204"/>
                <a:cs typeface="Calibri"/>
              </a:rPr>
              <a:t>Practice executing scripts in bash, </a:t>
            </a:r>
            <a:r>
              <a:rPr lang="en-US" sz="2000" dirty="0" err="1">
                <a:ea typeface="Calibri" panose="020F0502020204030204"/>
                <a:cs typeface="Calibri"/>
              </a:rPr>
              <a:t>tcsh</a:t>
            </a:r>
            <a:r>
              <a:rPr lang="en-US" sz="2000" dirty="0">
                <a:ea typeface="Calibri" panose="020F0502020204030204"/>
                <a:cs typeface="Calibri"/>
              </a:rPr>
              <a:t>, python, and ROOT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sz="2000" dirty="0">
                <a:ea typeface="Calibri" panose="020F0502020204030204"/>
                <a:cs typeface="Calibri"/>
              </a:rPr>
              <a:t>Try to debug the </a:t>
            </a:r>
            <a:r>
              <a:rPr lang="en-US" sz="2000" dirty="0" err="1">
                <a:ea typeface="Calibri" panose="020F0502020204030204"/>
                <a:cs typeface="Calibri"/>
              </a:rPr>
              <a:t>tcsh</a:t>
            </a:r>
            <a:r>
              <a:rPr lang="en-US" sz="2000" dirty="0">
                <a:ea typeface="Calibri" panose="020F0502020204030204"/>
                <a:cs typeface="Calibri"/>
              </a:rPr>
              <a:t> script problem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sz="2000" dirty="0">
                <a:ea typeface="Calibri" panose="020F0502020204030204"/>
                <a:cs typeface="Calibri"/>
              </a:rPr>
              <a:t>Either create your own branch with the bugfix or checkout the bugfix-</a:t>
            </a:r>
            <a:r>
              <a:rPr lang="en-US" sz="2000" dirty="0" err="1">
                <a:ea typeface="Calibri" panose="020F0502020204030204"/>
                <a:cs typeface="Calibri"/>
              </a:rPr>
              <a:t>tcsh</a:t>
            </a:r>
            <a:r>
              <a:rPr lang="en-US" sz="2000" dirty="0">
                <a:ea typeface="Calibri" panose="020F0502020204030204"/>
                <a:cs typeface="Calibri"/>
              </a:rPr>
              <a:t> branch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sz="2000" dirty="0">
                <a:ea typeface="Calibri" panose="020F0502020204030204"/>
                <a:cs typeface="Calibri"/>
              </a:rPr>
              <a:t>Fork the repository to your personal code.jlab.org account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sz="2000" dirty="0">
                <a:ea typeface="Calibri" panose="020F0502020204030204"/>
                <a:cs typeface="Calibri"/>
              </a:rPr>
              <a:t>Create a pull-request in your personal account for the bugfix-</a:t>
            </a:r>
            <a:r>
              <a:rPr lang="en-US" sz="2000" dirty="0" err="1">
                <a:ea typeface="Calibri" panose="020F0502020204030204"/>
                <a:cs typeface="Calibri"/>
              </a:rPr>
              <a:t>tcsh</a:t>
            </a:r>
            <a:r>
              <a:rPr lang="en-US" sz="2000" dirty="0">
                <a:ea typeface="Calibri" panose="020F0502020204030204"/>
                <a:cs typeface="Calibri"/>
              </a:rPr>
              <a:t> branch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sz="2000" dirty="0">
                <a:ea typeface="Calibri" panose="020F0502020204030204"/>
                <a:cs typeface="Calibri"/>
              </a:rPr>
              <a:t>Approve the PR and merge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endParaRPr lang="en-US" sz="2000" dirty="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0814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BAA3B-C056-A2A3-FBB7-3B1310145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C7A1-8DCC-76C5-B4EC-9B15DCA4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955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Typical Git Version Control Example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1CE28-9290-48FA-6C8D-F94237AF5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677" y="6554779"/>
            <a:ext cx="358861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A09C1E-B90B-86D0-1DD1-69943812E3DD}"/>
              </a:ext>
            </a:extLst>
          </p:cNvPr>
          <p:cNvSpPr txBox="1"/>
          <p:nvPr/>
        </p:nvSpPr>
        <p:spPr>
          <a:xfrm>
            <a:off x="495300" y="1057274"/>
            <a:ext cx="6858180" cy="59708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Calibri"/>
                <a:cs typeface="Calibri"/>
              </a:rPr>
              <a:t>Code.jlab.org repo-creation instructions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ea typeface="Calibri"/>
                <a:cs typeface="Calibri"/>
              </a:rPr>
              <a:t>You can create an empty new repository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FF0000"/>
                </a:solidFill>
                <a:ea typeface="Calibri"/>
                <a:cs typeface="Calibri"/>
              </a:rPr>
              <a:t>You can create a repository on your computer and push it into code.jlab.org ("Push an Existing Folder")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b="1" dirty="0">
                <a:solidFill>
                  <a:srgbClr val="FF0000"/>
                </a:solidFill>
                <a:ea typeface="Calibri"/>
                <a:cs typeface="Calibri"/>
              </a:rPr>
              <a:t>We will use this later, plus creating an empty repository on code.jlab.org, to hold the results of your "fork"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ea typeface="Calibri"/>
                <a:cs typeface="Calibri"/>
              </a:rPr>
              <a:t>Can clone an existing repository and push it to your personal space (manual "Forking")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ea typeface="Calibri"/>
                <a:cs typeface="Calibri"/>
              </a:rPr>
              <a:t>You can also do these actions from the code.jlab.org website interface (sometimes takes more effort)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ea typeface="Calibri"/>
                <a:cs typeface="Calibri"/>
              </a:rPr>
              <a:t>Note: Web interface enables CD/CI tools (commits, PRs, etc.)</a:t>
            </a:r>
          </a:p>
          <a:p>
            <a:pPr marL="342900" indent="-342900">
              <a:buFont typeface="Arial"/>
              <a:buChar char="•"/>
            </a:pPr>
            <a:endParaRPr lang="en-US" sz="1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Assignment: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Calibri"/>
              </a:rPr>
              <a:t>Clone my example repo with every-45th line parsing scripts in it</a:t>
            </a:r>
            <a:endParaRPr lang="en-US" sz="2400" b="1">
              <a:solidFill>
                <a:srgbClr val="FF0000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First set up your ssh key on code.jlab.org, following these instructions: </a:t>
            </a:r>
            <a:r>
              <a:rPr lang="en-US" dirty="0">
                <a:ea typeface="+mn-lt"/>
                <a:cs typeface="+mn-lt"/>
                <a:hlinkClick r:id="rId2"/>
              </a:rPr>
              <a:t>https://docs.gitlab.com/user/ssh/#add-an-ssh-key-to-your-gitlab-account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Execute git clone command (easiest approach):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`git clone </a:t>
            </a:r>
            <a:r>
              <a:rPr lang="en-US" sz="1600" dirty="0" err="1">
                <a:ea typeface="Calibri"/>
                <a:cs typeface="Calibri"/>
              </a:rPr>
              <a:t>git@code.jlab.org:cameronc</a:t>
            </a:r>
            <a:r>
              <a:rPr lang="en-US" sz="1600" dirty="0">
                <a:ea typeface="+mn-lt"/>
                <a:cs typeface="+mn-lt"/>
              </a:rPr>
              <a:t>/</a:t>
            </a:r>
            <a:r>
              <a:rPr lang="en-US" sz="1600" dirty="0" err="1">
                <a:ea typeface="+mn-lt"/>
                <a:cs typeface="+mn-lt"/>
              </a:rPr>
              <a:t>SciComp_Workshop_Git_Example</a:t>
            </a:r>
            <a:r>
              <a:rPr lang="en-US" sz="1600" dirty="0">
                <a:ea typeface="+mn-lt"/>
                <a:cs typeface="+mn-lt"/>
              </a:rPr>
              <a:t>`</a:t>
            </a:r>
            <a:endParaRPr lang="en-US" sz="1600" dirty="0">
              <a:latin typeface="monospace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8F08D-0289-5684-A383-E7CFA616F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523" y="898583"/>
            <a:ext cx="4728973" cy="54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076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553F-0FBE-A7A6-A920-A9D0E4AD7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D3BD8-6C29-DD6E-B77D-3F543992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955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Typical Git Version Control Example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1D91D-62DE-933E-8425-5D257714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677" y="6554779"/>
            <a:ext cx="358861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53C7B-11CD-1E6E-8E28-70AA1306CAC5}"/>
              </a:ext>
            </a:extLst>
          </p:cNvPr>
          <p:cNvSpPr txBox="1"/>
          <p:nvPr/>
        </p:nvSpPr>
        <p:spPr>
          <a:xfrm>
            <a:off x="495300" y="1057274"/>
            <a:ext cx="11401425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/>
              </a:rPr>
              <a:t>To create a local blank repository:</a:t>
            </a:r>
            <a:endParaRPr lang="en-US" sz="200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$ git </a:t>
            </a:r>
            <a:r>
              <a:rPr lang="en-US" err="1">
                <a:ea typeface="+mn-lt"/>
                <a:cs typeface="+mn-lt"/>
              </a:rPr>
              <a:t>init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$ cat "Hello World" &gt;&gt; README.md </a:t>
            </a:r>
            <a:endParaRPr lang="en-US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$ git add README.md </a:t>
            </a:r>
            <a:endParaRPr lang="en-US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$ git commit -m "initial commit" </a:t>
            </a:r>
            <a:endParaRPr lang="en-US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r>
              <a:rPr lang="en-US" sz="2400">
                <a:cs typeface="Calibri"/>
              </a:rPr>
              <a:t>To turn an existing project into a remote git repository: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Do the same steps above for creating a local repository, then attach it to a remote host like Gitlab as follows: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Create an empty repository on Gitlab: fill out information on </a:t>
            </a:r>
            <a:r>
              <a:rPr lang="en-US">
                <a:ea typeface="+mn-lt"/>
                <a:cs typeface="+mn-lt"/>
                <a:hlinkClick r:id="rId2"/>
              </a:rPr>
              <a:t>https://github.com/new</a:t>
            </a:r>
            <a:r>
              <a:rPr lang="en-US">
                <a:ea typeface="+mn-lt"/>
                <a:cs typeface="+mn-lt"/>
              </a:rPr>
              <a:t> with &lt;</a:t>
            </a:r>
            <a:r>
              <a:rPr lang="en-US" err="1">
                <a:ea typeface="+mn-lt"/>
                <a:cs typeface="+mn-lt"/>
              </a:rPr>
              <a:t>reponame</a:t>
            </a:r>
            <a:r>
              <a:rPr lang="en-US">
                <a:ea typeface="+mn-lt"/>
                <a:cs typeface="+mn-lt"/>
              </a:rPr>
              <a:t>&gt;</a:t>
            </a:r>
            <a:endParaRPr lang="en-US" sz="140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$ git remote add origin git@code.jlab.org:&lt;username or organization name&gt;/&lt;</a:t>
            </a:r>
            <a:r>
              <a:rPr lang="en-US" err="1">
                <a:ea typeface="+mn-lt"/>
                <a:cs typeface="+mn-lt"/>
              </a:rPr>
              <a:t>reponame</a:t>
            </a:r>
            <a:r>
              <a:rPr lang="en-US">
                <a:ea typeface="+mn-lt"/>
                <a:cs typeface="+mn-lt"/>
              </a:rPr>
              <a:t>&gt;.git 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cs typeface="Calibri"/>
              </a:rPr>
              <a:t>$ git remote –v </a:t>
            </a:r>
            <a:r>
              <a:rPr lang="en-US" sz="1400" i="1">
                <a:cs typeface="Calibri"/>
              </a:rPr>
              <a:t>(verify)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cs typeface="Calibri"/>
              </a:rPr>
              <a:t>$ git branch –a </a:t>
            </a:r>
            <a:r>
              <a:rPr lang="en-US" sz="1400" i="1">
                <a:cs typeface="Calibri"/>
              </a:rPr>
              <a:t>(to find default initial branch-name, can be changed with `git branch -m &lt;branch-name&gt; &lt;new branch-name&gt;`)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cs typeface="Calibri"/>
              </a:rPr>
              <a:t>$ git config --global user.name &lt;username&gt;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$ git config --global </a:t>
            </a:r>
            <a:r>
              <a:rPr lang="en-US" err="1">
                <a:ea typeface="+mn-lt"/>
                <a:cs typeface="+mn-lt"/>
              </a:rPr>
              <a:t>user.email</a:t>
            </a:r>
            <a:r>
              <a:rPr lang="en-US">
                <a:ea typeface="+mn-lt"/>
                <a:cs typeface="+mn-lt"/>
              </a:rPr>
              <a:t> &lt;email&gt;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cs typeface="Calibri"/>
              </a:rPr>
              <a:t>$ git push --set-upstream origin &lt;branch-name&gt;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cs typeface="Calibri"/>
              </a:rPr>
              <a:t>$ git remote show origin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sz="1400" i="1">
                <a:ea typeface="+mn-lt"/>
                <a:cs typeface="+mn-lt"/>
              </a:rPr>
              <a:t>(verify)</a:t>
            </a:r>
          </a:p>
          <a:p>
            <a:pPr marL="342900" indent="-342900">
              <a:buFont typeface="Arial"/>
              <a:buChar char="•"/>
            </a:pPr>
            <a:endParaRPr lang="en-US">
              <a:cs typeface="Calibri"/>
            </a:endParaRPr>
          </a:p>
          <a:p>
            <a:r>
              <a:rPr lang="en-US" sz="2400">
                <a:cs typeface="Calibri"/>
              </a:rPr>
              <a:t>To clone (download) an existing remote git repository: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cs typeface="Calibri"/>
              </a:rPr>
              <a:t>$ git clone git@code.jlab.org:&lt;username or organization name&gt;/&lt;</a:t>
            </a:r>
            <a:r>
              <a:rPr lang="en-US" err="1">
                <a:cs typeface="Calibri"/>
              </a:rPr>
              <a:t>reponame</a:t>
            </a:r>
            <a:r>
              <a:rPr lang="en-US">
                <a:cs typeface="Calibri"/>
              </a:rPr>
              <a:t>&gt;.git</a:t>
            </a:r>
            <a:endParaRPr lang="en-US" sz="24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74F0BA-64BC-1A4D-D0AF-D20D7F64DC6D}"/>
              </a:ext>
            </a:extLst>
          </p:cNvPr>
          <p:cNvSpPr txBox="1"/>
          <p:nvPr/>
        </p:nvSpPr>
        <p:spPr>
          <a:xfrm>
            <a:off x="5224072" y="1058056"/>
            <a:ext cx="6671872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Before pushing or pulling any commits to/from a remote repository, set up your git ssh key config first: </a:t>
            </a:r>
            <a:endParaRPr lang="en-US" b="1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cs typeface="Calibri"/>
              </a:rPr>
              <a:t>Github</a:t>
            </a:r>
            <a:r>
              <a:rPr lang="en-US" sz="1400" dirty="0">
                <a:cs typeface="Calibri"/>
              </a:rPr>
              <a:t>: </a:t>
            </a:r>
            <a:r>
              <a:rPr lang="en-US" sz="1400" dirty="0">
                <a:ea typeface="+mn-lt"/>
                <a:cs typeface="+mn-lt"/>
                <a:hlinkClick r:id="rId3"/>
              </a:rPr>
              <a:t>https://docs.github.com/en/authentication/connecting-to-github-with-ssh/adding-a-new-ssh-key-to-your-github-account</a:t>
            </a:r>
            <a:r>
              <a:rPr lang="en-US" sz="1400" dirty="0">
                <a:ea typeface="+mn-lt"/>
                <a:cs typeface="+mn-lt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Gitlab: </a:t>
            </a:r>
            <a:r>
              <a:rPr lang="en-US" sz="1400" dirty="0">
                <a:ea typeface="+mn-lt"/>
                <a:cs typeface="+mn-lt"/>
                <a:hlinkClick r:id="rId4"/>
              </a:rPr>
              <a:t>https://docs.gitlab.com/ee/user/ssh.html</a:t>
            </a:r>
            <a:r>
              <a:rPr lang="en-US" sz="1400" dirty="0">
                <a:ea typeface="+mn-lt"/>
                <a:cs typeface="+mn-lt"/>
              </a:rPr>
              <a:t> (This is what code.jlab.org runs)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More intro to Git: </a:t>
            </a:r>
            <a:r>
              <a:rPr lang="en-US" sz="1400" dirty="0">
                <a:ea typeface="+mn-lt"/>
                <a:cs typeface="+mn-lt"/>
                <a:hlinkClick r:id="rId5"/>
              </a:rPr>
              <a:t>https://www.atlassian.com/git/tutorials/setting-up-a-repository</a:t>
            </a:r>
            <a:r>
              <a:rPr lang="en-US" sz="1400" dirty="0"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664742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0AA3D-F75D-F645-F6F8-FC1D003A1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61F7-07A7-4456-9255-3C15BB9F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Typical Git Version Control Example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AB1E5-C2D0-52A1-E8D0-125E45EC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8B0846-53D6-181F-A6B5-5840756DFBEE}"/>
              </a:ext>
            </a:extLst>
          </p:cNvPr>
          <p:cNvSpPr txBox="1"/>
          <p:nvPr/>
        </p:nvSpPr>
        <p:spPr>
          <a:xfrm>
            <a:off x="495300" y="1057274"/>
            <a:ext cx="11401425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Example sequence of commands to check git configuration and safely commit changes:</a:t>
            </a:r>
          </a:p>
          <a:p>
            <a:pPr marL="342900" indent="-342900">
              <a:buFont typeface="Wingdings"/>
              <a:buChar char="§"/>
            </a:pPr>
            <a:r>
              <a:rPr lang="en-US" dirty="0">
                <a:ea typeface="+mn-lt"/>
                <a:cs typeface="+mn-lt"/>
              </a:rPr>
              <a:t>git remote show origin </a:t>
            </a:r>
            <a:r>
              <a:rPr lang="en-US" sz="1400" i="1" dirty="0">
                <a:ea typeface="+mn-lt"/>
                <a:cs typeface="+mn-lt"/>
              </a:rPr>
              <a:t>(verify your local repository is connected to the remote you think it should be)</a:t>
            </a:r>
          </a:p>
          <a:p>
            <a:pPr marL="342900" indent="-342900">
              <a:buFont typeface="Wingdings"/>
              <a:buChar char="§"/>
            </a:pPr>
            <a:r>
              <a:rPr lang="en-US" dirty="0">
                <a:ea typeface="+mn-lt"/>
                <a:cs typeface="+mn-lt"/>
              </a:rPr>
              <a:t>git branch -a</a:t>
            </a:r>
          </a:p>
          <a:p>
            <a:pPr marL="342900" indent="-342900">
              <a:buFont typeface="Wingdings"/>
              <a:buChar char="§"/>
            </a:pPr>
            <a:r>
              <a:rPr lang="en-US" dirty="0">
                <a:ea typeface="+mn-lt"/>
                <a:cs typeface="+mn-lt"/>
              </a:rPr>
              <a:t>git fetch</a:t>
            </a:r>
          </a:p>
          <a:p>
            <a:pPr marL="342900" indent="-342900">
              <a:buFont typeface="Wingdings"/>
              <a:buChar char="§"/>
            </a:pPr>
            <a:r>
              <a:rPr lang="en-US" dirty="0">
                <a:ea typeface="+mn-lt"/>
                <a:cs typeface="+mn-lt"/>
              </a:rPr>
              <a:t>git pull --ff-only </a:t>
            </a:r>
            <a:r>
              <a:rPr lang="en-US" sz="1400" i="1" dirty="0">
                <a:ea typeface="+mn-lt"/>
                <a:cs typeface="+mn-lt"/>
              </a:rPr>
              <a:t>(use this to avoid unwanted merge conflicts and better monitor recent remote changes)</a:t>
            </a:r>
          </a:p>
          <a:p>
            <a:pPr marL="342900" indent="-342900">
              <a:buFont typeface="Wingdings"/>
              <a:buChar char="§"/>
            </a:pPr>
            <a:r>
              <a:rPr lang="en-US" dirty="0">
                <a:ea typeface="+mn-lt"/>
                <a:cs typeface="+mn-lt"/>
              </a:rPr>
              <a:t>git checkout -b &lt;new branch name here&gt;</a:t>
            </a:r>
          </a:p>
          <a:p>
            <a:pPr marL="342900" indent="-342900">
              <a:buFont typeface="Wingdings"/>
              <a:buChar char="§"/>
            </a:pPr>
            <a:r>
              <a:rPr lang="en-US" dirty="0">
                <a:ea typeface="+mn-lt"/>
                <a:cs typeface="+mn-lt"/>
              </a:rPr>
              <a:t>git status </a:t>
            </a:r>
            <a:r>
              <a:rPr lang="en-US" sz="1400" i="1" dirty="0">
                <a:ea typeface="+mn-lt"/>
                <a:cs typeface="+mn-lt"/>
              </a:rPr>
              <a:t>(can also pass the folder of file of interest as an argument to simplify outputs)</a:t>
            </a:r>
            <a:endParaRPr lang="en-US" dirty="0"/>
          </a:p>
          <a:p>
            <a:pPr marL="342900" indent="-342900">
              <a:buFont typeface="Wingdings"/>
              <a:buChar char="§"/>
            </a:pPr>
            <a:r>
              <a:rPr lang="en-US" dirty="0">
                <a:ea typeface="+mn-lt"/>
                <a:cs typeface="+mn-lt"/>
              </a:rPr>
              <a:t>git log -N (N = number of recent commit logs to read)</a:t>
            </a:r>
          </a:p>
          <a:p>
            <a:pPr marL="342900" indent="-342900">
              <a:buFont typeface="Wingdings"/>
              <a:buChar char="§"/>
            </a:pPr>
            <a:r>
              <a:rPr lang="en-US" dirty="0">
                <a:ea typeface="+mn-lt"/>
                <a:cs typeface="+mn-lt"/>
              </a:rPr>
              <a:t>git diff [some local file that has changes]</a:t>
            </a:r>
          </a:p>
          <a:p>
            <a:pPr marL="342900" indent="-342900">
              <a:buFont typeface="Wingdings"/>
              <a:buChar char="§"/>
            </a:pPr>
            <a:r>
              <a:rPr lang="en-US" dirty="0">
                <a:ea typeface="+mn-lt"/>
                <a:cs typeface="+mn-lt"/>
              </a:rPr>
              <a:t>git blame [some local file you want change history of]</a:t>
            </a:r>
          </a:p>
          <a:p>
            <a:pPr marL="342900" indent="-342900">
              <a:buFont typeface="Wingdings"/>
              <a:buChar char="§"/>
            </a:pPr>
            <a:r>
              <a:rPr lang="en-US" dirty="0">
                <a:ea typeface="+mn-lt"/>
                <a:cs typeface="+mn-lt"/>
              </a:rPr>
              <a:t>git add [some local file that has changes you want to push]</a:t>
            </a:r>
          </a:p>
          <a:p>
            <a:pPr marL="342900" indent="-342900">
              <a:buFont typeface="Wingdings"/>
              <a:buChar char="§"/>
            </a:pPr>
            <a:r>
              <a:rPr lang="en-US" dirty="0">
                <a:ea typeface="+mn-lt"/>
                <a:cs typeface="+mn-lt"/>
              </a:rPr>
              <a:t>git commit --author=[your git remote server username]</a:t>
            </a:r>
          </a:p>
          <a:p>
            <a:pPr marL="342900" indent="-342900">
              <a:buFont typeface="Wingdings"/>
              <a:buChar char="§"/>
            </a:pPr>
            <a:r>
              <a:rPr lang="en-US" dirty="0">
                <a:ea typeface="+mn-lt"/>
                <a:cs typeface="+mn-lt"/>
              </a:rPr>
              <a:t>git push -u [origin name] [your branch name] </a:t>
            </a:r>
            <a:r>
              <a:rPr lang="en-US" sz="1400" i="1" dirty="0">
                <a:ea typeface="+mn-lt"/>
                <a:cs typeface="+mn-lt"/>
              </a:rPr>
              <a:t>(the origin names – typically “origin” or “remote” - are set in </a:t>
            </a:r>
            <a:r>
              <a:rPr lang="en-US" sz="1400" b="1" i="1" dirty="0">
                <a:ea typeface="+mn-lt"/>
                <a:cs typeface="+mn-lt"/>
              </a:rPr>
              <a:t>.git/config</a:t>
            </a:r>
            <a:r>
              <a:rPr lang="en-US" sz="1400" i="1" dirty="0">
                <a:ea typeface="+mn-lt"/>
                <a:cs typeface="+mn-lt"/>
              </a:rPr>
              <a:t>)</a:t>
            </a:r>
          </a:p>
          <a:p>
            <a:endParaRPr lang="en-US" sz="2000">
              <a:cs typeface="Calibri"/>
            </a:endParaRPr>
          </a:p>
          <a:p>
            <a:r>
              <a:rPr lang="en-US" sz="2400" dirty="0">
                <a:cs typeface="Calibri"/>
              </a:rPr>
              <a:t>Additional challenges to plan to address before using Git to contribute to a project include:</a:t>
            </a:r>
            <a:endParaRPr lang="en-US" sz="2400" dirty="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cs typeface="Calibri"/>
              </a:rPr>
              <a:t>Using the right branch and managing issues and pull requests with collaborators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cs typeface="Calibri"/>
              </a:rPr>
              <a:t>Setting up username and password settings for remote git server access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cs typeface="Calibri"/>
              </a:rPr>
              <a:t>Resolving push/pull/merge conflicts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cs typeface="Calibri"/>
              </a:rPr>
              <a:t>Writing good commit messages</a:t>
            </a:r>
            <a:endParaRPr lang="en-U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77575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051BC-F5D8-4E6F-3F6E-33DEFEE2E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EF7A-4400-A4DB-216B-48E08162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955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Shared Software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5DB45-82F1-820C-797F-574BFF07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677" y="6554779"/>
            <a:ext cx="358861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F351EC-9205-C0B0-6F60-33B763F8EBCD}"/>
              </a:ext>
            </a:extLst>
          </p:cNvPr>
          <p:cNvSpPr txBox="1"/>
          <p:nvPr/>
        </p:nvSpPr>
        <p:spPr>
          <a:xfrm>
            <a:off x="495300" y="1057274"/>
            <a:ext cx="11336727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ea typeface="Calibri"/>
                <a:cs typeface="Calibri"/>
              </a:rPr>
              <a:t>Shared software can reside in many places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/>
              </a:rPr>
              <a:t>/group/ disks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/>
              </a:rPr>
              <a:t>/</a:t>
            </a:r>
            <a:r>
              <a:rPr lang="en-US" sz="2000" err="1">
                <a:ea typeface="Calibri"/>
                <a:cs typeface="Calibri"/>
              </a:rPr>
              <a:t>mss</a:t>
            </a:r>
            <a:r>
              <a:rPr lang="en-US" sz="2000" dirty="0">
                <a:ea typeface="Calibri"/>
                <a:cs typeface="Calibri"/>
              </a:rPr>
              <a:t>/ tapes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/>
              </a:rPr>
              <a:t>More recently: CVMFS (</a:t>
            </a:r>
            <a:r>
              <a:rPr lang="en-US" sz="2000" dirty="0" err="1">
                <a:ea typeface="Calibri"/>
                <a:cs typeface="Calibri"/>
              </a:rPr>
              <a:t>CernVM</a:t>
            </a:r>
            <a:r>
              <a:rPr lang="en-US" sz="2000" dirty="0">
                <a:ea typeface="Calibri"/>
                <a:cs typeface="Calibri"/>
              </a:rPr>
              <a:t> File System)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ea typeface="Calibri"/>
                <a:cs typeface="Calibri"/>
              </a:rPr>
              <a:t>Load ROOT from CVMFS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/>
              </a:rPr>
              <a:t>From the command line, execute: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ea typeface="Calibri"/>
                <a:cs typeface="Calibri"/>
              </a:rPr>
              <a:t>module</a:t>
            </a:r>
            <a:r>
              <a:rPr lang="en-US" sz="2000">
                <a:ea typeface="+mn-lt"/>
                <a:cs typeface="+mn-lt"/>
              </a:rPr>
              <a:t> use /</a:t>
            </a:r>
            <a:r>
              <a:rPr lang="en-US" sz="2000" err="1">
                <a:ea typeface="+mn-lt"/>
                <a:cs typeface="+mn-lt"/>
              </a:rPr>
              <a:t>cvmfs</a:t>
            </a:r>
            <a:r>
              <a:rPr lang="en-US" sz="2000">
                <a:ea typeface="+mn-lt"/>
                <a:cs typeface="+mn-lt"/>
              </a:rPr>
              <a:t>/oasis.opensciencegrid.org/</a:t>
            </a:r>
            <a:r>
              <a:rPr lang="en-US" sz="2000" err="1">
                <a:ea typeface="+mn-lt"/>
                <a:cs typeface="+mn-lt"/>
              </a:rPr>
              <a:t>jlab</a:t>
            </a:r>
            <a:r>
              <a:rPr lang="en-US" sz="2000">
                <a:ea typeface="+mn-lt"/>
                <a:cs typeface="+mn-lt"/>
              </a:rPr>
              <a:t>/</a:t>
            </a:r>
            <a:r>
              <a:rPr lang="en-US" sz="2000" err="1">
                <a:ea typeface="+mn-lt"/>
                <a:cs typeface="+mn-lt"/>
              </a:rPr>
              <a:t>scicomp</a:t>
            </a:r>
            <a:r>
              <a:rPr lang="en-US" sz="2000">
                <a:ea typeface="+mn-lt"/>
                <a:cs typeface="+mn-lt"/>
              </a:rPr>
              <a:t>/</a:t>
            </a:r>
            <a:r>
              <a:rPr lang="en-US" sz="2000" err="1">
                <a:ea typeface="+mn-lt"/>
                <a:cs typeface="+mn-lt"/>
              </a:rPr>
              <a:t>sw</a:t>
            </a:r>
            <a:r>
              <a:rPr lang="en-US" sz="2000">
                <a:ea typeface="+mn-lt"/>
                <a:cs typeface="+mn-lt"/>
              </a:rPr>
              <a:t>/el9/</a:t>
            </a:r>
            <a:r>
              <a:rPr lang="en-US" sz="2000" err="1">
                <a:ea typeface="+mn-lt"/>
                <a:cs typeface="+mn-lt"/>
              </a:rPr>
              <a:t>modulefiles</a:t>
            </a:r>
            <a:r>
              <a:rPr lang="en-US" sz="2000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module load root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ea typeface="Calibri"/>
                <a:cs typeface="Calibri"/>
              </a:rPr>
              <a:t>Or, add that line to your .</a:t>
            </a:r>
            <a:r>
              <a:rPr lang="en-US" sz="2000" dirty="0" err="1">
                <a:ea typeface="Calibri"/>
                <a:cs typeface="Calibri"/>
              </a:rPr>
              <a:t>tcshrc</a:t>
            </a:r>
            <a:r>
              <a:rPr lang="en-US" sz="2000" dirty="0">
                <a:ea typeface="Calibri"/>
                <a:cs typeface="Calibri"/>
              </a:rPr>
              <a:t> file (in ~/ your home folder, use `ls –</a:t>
            </a:r>
            <a:r>
              <a:rPr lang="en-US" sz="2000" dirty="0" err="1">
                <a:ea typeface="Calibri"/>
                <a:cs typeface="Calibri"/>
              </a:rPr>
              <a:t>lsa</a:t>
            </a:r>
            <a:r>
              <a:rPr lang="en-US" sz="2000" dirty="0">
                <a:ea typeface="Calibri"/>
                <a:cs typeface="Calibri"/>
              </a:rPr>
              <a:t>` to see the "hidden" . files)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ea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US" sz="2000" dirty="0">
              <a:ea typeface="Calibri"/>
              <a:cs typeface="Calibri"/>
            </a:endParaRPr>
          </a:p>
          <a:p>
            <a:pPr lvl="1"/>
            <a:r>
              <a:rPr lang="en-US" sz="1400" dirty="0">
                <a:latin typeface="monospace"/>
                <a:ea typeface="Calibri"/>
                <a:cs typeface="Calibri"/>
              </a:rPr>
              <a:t>set </a:t>
            </a:r>
            <a:r>
              <a:rPr lang="en-US" sz="1400" dirty="0" err="1">
                <a:latin typeface="monospace"/>
                <a:ea typeface="Calibri"/>
                <a:cs typeface="Calibri"/>
              </a:rPr>
              <a:t>hostnamex</a:t>
            </a:r>
            <a:r>
              <a:rPr lang="en-US" sz="1400" dirty="0">
                <a:latin typeface="monospace"/>
                <a:ea typeface="Calibri"/>
                <a:cs typeface="Calibri"/>
              </a:rPr>
              <a:t>="`hostname`" </a:t>
            </a:r>
            <a:br>
              <a:rPr lang="en-US" sz="1400" dirty="0">
                <a:latin typeface="monospace"/>
                <a:ea typeface="Calibri"/>
                <a:cs typeface="Calibri"/>
              </a:rPr>
            </a:br>
            <a:r>
              <a:rPr lang="en-US" sz="1400" dirty="0">
                <a:latin typeface="monospace"/>
                <a:ea typeface="Calibri"/>
                <a:cs typeface="Calibri"/>
              </a:rPr>
              <a:t>if ( $</a:t>
            </a:r>
            <a:r>
              <a:rPr lang="en-US" sz="1400" dirty="0" err="1">
                <a:latin typeface="monospace"/>
                <a:ea typeface="Calibri"/>
                <a:cs typeface="Calibri"/>
              </a:rPr>
              <a:t>hostnamex</a:t>
            </a:r>
            <a:r>
              <a:rPr lang="en-US" sz="1400" dirty="0">
                <a:latin typeface="monospace"/>
                <a:ea typeface="Calibri"/>
                <a:cs typeface="Calibri"/>
              </a:rPr>
              <a:t> =~ *'farm'* ) then </a:t>
            </a:r>
            <a:br>
              <a:rPr lang="en-US" sz="1400" dirty="0">
                <a:latin typeface="monospace"/>
                <a:ea typeface="Calibri"/>
                <a:cs typeface="Calibri"/>
              </a:rPr>
            </a:br>
            <a:r>
              <a:rPr lang="en-US" sz="1400" dirty="0">
                <a:latin typeface="monospace"/>
                <a:ea typeface="Calibri"/>
                <a:cs typeface="Calibri"/>
              </a:rPr>
              <a:t>   </a:t>
            </a:r>
            <a:r>
              <a:rPr lang="en-US" sz="1400" b="1" dirty="0">
                <a:latin typeface="monospace"/>
                <a:ea typeface="Calibri"/>
                <a:cs typeface="Calibri"/>
              </a:rPr>
              <a:t>module</a:t>
            </a:r>
            <a:r>
              <a:rPr lang="en-US" sz="1400" dirty="0">
                <a:latin typeface="monospace"/>
                <a:ea typeface="Calibri"/>
                <a:cs typeface="Calibri"/>
              </a:rPr>
              <a:t> use /</a:t>
            </a:r>
            <a:r>
              <a:rPr lang="en-US" sz="1400" dirty="0" err="1">
                <a:latin typeface="monospace"/>
                <a:ea typeface="Calibri"/>
                <a:cs typeface="Calibri"/>
              </a:rPr>
              <a:t>cvmfs</a:t>
            </a:r>
            <a:r>
              <a:rPr lang="en-US" sz="1400" dirty="0">
                <a:latin typeface="monospace"/>
                <a:ea typeface="Calibri"/>
                <a:cs typeface="Calibri"/>
              </a:rPr>
              <a:t>/oasis.opensciencegrid.org/</a:t>
            </a:r>
            <a:r>
              <a:rPr lang="en-US" sz="1400" dirty="0" err="1">
                <a:latin typeface="monospace"/>
                <a:ea typeface="Calibri"/>
                <a:cs typeface="Calibri"/>
              </a:rPr>
              <a:t>jlab</a:t>
            </a:r>
            <a:r>
              <a:rPr lang="en-US" sz="1400" dirty="0">
                <a:latin typeface="monospace"/>
                <a:ea typeface="Calibri"/>
                <a:cs typeface="Calibri"/>
              </a:rPr>
              <a:t>/</a:t>
            </a:r>
            <a:r>
              <a:rPr lang="en-US" sz="1400" dirty="0" err="1">
                <a:latin typeface="monospace"/>
                <a:ea typeface="Calibri"/>
                <a:cs typeface="Calibri"/>
              </a:rPr>
              <a:t>scicomp</a:t>
            </a:r>
            <a:r>
              <a:rPr lang="en-US" sz="1400" dirty="0">
                <a:latin typeface="monospace"/>
                <a:ea typeface="Calibri"/>
                <a:cs typeface="Calibri"/>
              </a:rPr>
              <a:t>/</a:t>
            </a:r>
            <a:r>
              <a:rPr lang="en-US" sz="1400" dirty="0" err="1">
                <a:latin typeface="monospace"/>
                <a:ea typeface="Calibri"/>
                <a:cs typeface="Calibri"/>
              </a:rPr>
              <a:t>sw</a:t>
            </a:r>
            <a:r>
              <a:rPr lang="en-US" sz="1400" dirty="0">
                <a:latin typeface="monospace"/>
                <a:ea typeface="Calibri"/>
                <a:cs typeface="Calibri"/>
              </a:rPr>
              <a:t>/el9/</a:t>
            </a:r>
            <a:r>
              <a:rPr lang="en-US" sz="1400" dirty="0" err="1">
                <a:latin typeface="monospace"/>
                <a:ea typeface="Calibri"/>
                <a:cs typeface="Calibri"/>
              </a:rPr>
              <a:t>modulefiles</a:t>
            </a:r>
            <a:r>
              <a:rPr lang="en-US" sz="1400" dirty="0">
                <a:latin typeface="monospace"/>
                <a:ea typeface="Calibri"/>
                <a:cs typeface="Calibri"/>
              </a:rPr>
              <a:t> </a:t>
            </a:r>
            <a:br>
              <a:rPr lang="en-US" sz="1400" dirty="0">
                <a:latin typeface="monospace"/>
                <a:ea typeface="Calibri"/>
                <a:cs typeface="Calibri"/>
              </a:rPr>
            </a:br>
            <a:r>
              <a:rPr lang="en-US" sz="1400" dirty="0">
                <a:latin typeface="monospace"/>
                <a:ea typeface="Calibri"/>
                <a:cs typeface="Calibri"/>
              </a:rPr>
              <a:t>   </a:t>
            </a:r>
            <a:r>
              <a:rPr lang="en-US" sz="1400" b="1" dirty="0">
                <a:latin typeface="monospace"/>
                <a:ea typeface="Calibri"/>
                <a:cs typeface="Calibri"/>
              </a:rPr>
              <a:t>module</a:t>
            </a:r>
            <a:r>
              <a:rPr lang="en-US" sz="1400" dirty="0">
                <a:latin typeface="monospace"/>
                <a:ea typeface="Calibri"/>
                <a:cs typeface="Calibri"/>
              </a:rPr>
              <a:t> load root </a:t>
            </a:r>
            <a:br>
              <a:rPr lang="en-US" sz="1400" dirty="0">
                <a:latin typeface="monospace"/>
                <a:ea typeface="Calibri"/>
                <a:cs typeface="Calibri"/>
              </a:rPr>
            </a:br>
            <a:r>
              <a:rPr lang="en-US" sz="1400" dirty="0">
                <a:latin typeface="monospace"/>
                <a:ea typeface="Calibri"/>
                <a:cs typeface="Calibri"/>
              </a:rPr>
              <a:t>endif</a:t>
            </a:r>
            <a:br>
              <a:rPr lang="en-US" sz="1400" dirty="0">
                <a:latin typeface="monospace"/>
                <a:ea typeface="Calibri"/>
                <a:cs typeface="Calibri"/>
              </a:rPr>
            </a:br>
            <a:r>
              <a:rPr lang="en-US" sz="2000" dirty="0">
                <a:latin typeface="monospace"/>
                <a:ea typeface="Calibri"/>
                <a:cs typeface="Calibri"/>
              </a:rPr>
              <a:t> </a:t>
            </a:r>
            <a:br>
              <a:rPr lang="en-US" sz="2000" dirty="0">
                <a:latin typeface="monospace"/>
                <a:ea typeface="Calibri"/>
                <a:cs typeface="Calibri"/>
              </a:rPr>
            </a:br>
            <a:endParaRPr lang="en-US" sz="2000" dirty="0">
              <a:latin typeface="monospace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5635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622FD-BC59-CEC1-0314-6B0C59AC4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6ED2-B992-17BD-F5CC-1E83687D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955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Scripting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4127E-2986-97F1-EE3C-F647D1BC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677" y="6554779"/>
            <a:ext cx="358861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E999BB-90AF-D647-2A6D-F0B621CD70AC}"/>
              </a:ext>
            </a:extLst>
          </p:cNvPr>
          <p:cNvSpPr txBox="1"/>
          <p:nvPr/>
        </p:nvSpPr>
        <p:spPr>
          <a:xfrm>
            <a:off x="495300" y="1057274"/>
            <a:ext cx="11336727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ea typeface="Calibri"/>
                <a:cs typeface="Calibri"/>
              </a:rPr>
              <a:t>Execute the scripts from the Git Repo you cloned earlier</a:t>
            </a:r>
            <a:endParaRPr lang="en-US" b="1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Simply type ./&lt;script name&gt; &lt;filename&gt; for .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sh</a:t>
            </a:r>
            <a:r>
              <a:rPr lang="en-US" sz="2000" dirty="0">
                <a:latin typeface="Calibri"/>
                <a:ea typeface="Calibri"/>
                <a:cs typeface="Calibri"/>
              </a:rPr>
              <a:t> and .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tcsh</a:t>
            </a:r>
            <a:r>
              <a:rPr lang="en-US" sz="2000" dirty="0">
                <a:latin typeface="Calibri"/>
                <a:ea typeface="Calibri"/>
                <a:cs typeface="Calibri"/>
              </a:rPr>
              <a:t> (bash and C-shell scripts)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Use `python3` to run the .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py</a:t>
            </a:r>
            <a:r>
              <a:rPr lang="en-US" sz="2000" dirty="0">
                <a:latin typeface="Calibri"/>
                <a:ea typeface="Calibri"/>
                <a:cs typeface="Calibri"/>
              </a:rPr>
              <a:t> python scripts, also with &lt;filename&gt; as an argument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Use `root –l –b –q &lt;script name&gt;.C'("&lt;filename&gt;")' ` to execute ROOT scripts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ea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Identify the bug (with the </a:t>
            </a:r>
            <a:r>
              <a:rPr lang="en-US" sz="2400" b="1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tcsh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script)</a:t>
            </a:r>
            <a:endParaRPr lang="en-US" sz="2000" b="1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Try to debug it</a:t>
            </a: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Create your own branch with your bug fixes, or `git checkout` the bugfix-</a:t>
            </a:r>
            <a:r>
              <a:rPr lang="en-US" sz="2400" b="1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tcsh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branch</a:t>
            </a: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Fork the repository to your personal account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(Or you can create an empty repository and push it there, as in the prior example)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Create a Pull Request on the code.jlab.org website (personal repository) and approve</a:t>
            </a:r>
          </a:p>
        </p:txBody>
      </p:sp>
    </p:spTree>
    <p:extLst>
      <p:ext uri="{BB962C8B-B14F-4D97-AF65-F5344CB8AC3E}">
        <p14:creationId xmlns:p14="http://schemas.microsoft.com/office/powerpoint/2010/main" val="36277298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CEEB8-9B06-FB67-E101-7B996346A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F63C-33CB-64E1-3000-0E630708E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20" y="96020"/>
            <a:ext cx="12194812" cy="1027413"/>
          </a:xfrm>
        </p:spPr>
        <p:txBody>
          <a:bodyPr/>
          <a:lstStyle/>
          <a:p>
            <a:pPr algn="ctr"/>
            <a:r>
              <a:rPr lang="en-US" sz="4400" err="1">
                <a:latin typeface="Arial"/>
                <a:cs typeface="Arial"/>
              </a:rPr>
              <a:t>JLab</a:t>
            </a:r>
            <a:r>
              <a:rPr lang="en-US" sz="4400">
                <a:latin typeface="Arial"/>
                <a:cs typeface="Arial"/>
              </a:rPr>
              <a:t> Scientific Computing Access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D887E-6EA7-EBF7-D459-FC08050DA6D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May 21, 2025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176834-8B37-015A-F365-170432A736C8}"/>
              </a:ext>
            </a:extLst>
          </p:cNvPr>
          <p:cNvGrpSpPr/>
          <p:nvPr/>
        </p:nvGrpSpPr>
        <p:grpSpPr>
          <a:xfrm>
            <a:off x="628649" y="1716526"/>
            <a:ext cx="11058528" cy="3207243"/>
            <a:chOff x="628649" y="1716526"/>
            <a:chExt cx="11058528" cy="320724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F0BC07E-1835-977A-B7CE-6641238F2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3825" y="1888877"/>
              <a:ext cx="3209924" cy="220394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C9C1F1-EA22-32A1-35D4-01BB9325014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1716526"/>
              <a:ext cx="2552700" cy="25486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4069170-08D2-8F39-F62F-5B13DAC52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59" t="4020"/>
            <a:stretch/>
          </p:blipFill>
          <p:spPr>
            <a:xfrm>
              <a:off x="7962900" y="1819275"/>
              <a:ext cx="3724277" cy="23526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4C858EB2-63D4-263A-7043-98D4A6CCE686}"/>
                </a:ext>
              </a:extLst>
            </p:cNvPr>
            <p:cNvSpPr txBox="1"/>
            <p:nvPr/>
          </p:nvSpPr>
          <p:spPr>
            <a:xfrm>
              <a:off x="628649" y="44005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cs typeface="Calibri"/>
                </a:rPr>
                <a:t>Access High Performance Computing (HPC) Cluster</a:t>
              </a:r>
            </a:p>
          </p:txBody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0CF52CF6-FBF2-CE54-9B8B-9E460167DE82}"/>
                </a:ext>
              </a:extLst>
            </p:cNvPr>
            <p:cNvSpPr txBox="1"/>
            <p:nvPr/>
          </p:nvSpPr>
          <p:spPr>
            <a:xfrm>
              <a:off x="4267199" y="44005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cs typeface="Calibri"/>
                </a:rPr>
                <a:t>Set up scientific computing software on Linux systems</a:t>
              </a:r>
              <a:endParaRPr lang="en-US"/>
            </a:p>
          </p:txBody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F1F9CCE6-8A17-5542-3D1A-6BE81ECA667C}"/>
                </a:ext>
              </a:extLst>
            </p:cNvPr>
            <p:cNvSpPr txBox="1"/>
            <p:nvPr/>
          </p:nvSpPr>
          <p:spPr>
            <a:xfrm>
              <a:off x="8553449" y="4400549"/>
              <a:ext cx="2552700" cy="523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cs typeface="Calibri"/>
                </a:rPr>
                <a:t>Run physics experiments, simulations, and data analysis</a:t>
              </a:r>
              <a:endParaRPr lang="en-US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CB17E1E8-6F3E-957D-B94C-13470B49CE5D}"/>
                </a:ext>
              </a:extLst>
            </p:cNvPr>
            <p:cNvSpPr/>
            <p:nvPr/>
          </p:nvSpPr>
          <p:spPr>
            <a:xfrm>
              <a:off x="3276599" y="4552950"/>
              <a:ext cx="885825" cy="17145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6BBD9403-3D3F-4FB6-637D-71DADD980321}"/>
                </a:ext>
              </a:extLst>
            </p:cNvPr>
            <p:cNvSpPr/>
            <p:nvPr/>
          </p:nvSpPr>
          <p:spPr>
            <a:xfrm>
              <a:off x="7143749" y="4552950"/>
              <a:ext cx="885825" cy="17145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94C2FE-1670-2F7A-E5A8-A782625ABEF2}"/>
              </a:ext>
            </a:extLst>
          </p:cNvPr>
          <p:cNvSpPr txBox="1"/>
          <p:nvPr/>
        </p:nvSpPr>
        <p:spPr>
          <a:xfrm>
            <a:off x="3192934" y="5292932"/>
            <a:ext cx="580681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cs typeface="Calibri"/>
              </a:rPr>
              <a:t>Feel free to ask any follow up questions: </a:t>
            </a:r>
            <a:r>
              <a:rPr lang="en-US" sz="2400" b="1">
                <a:cs typeface="Calibri"/>
                <a:hlinkClick r:id="rId5"/>
              </a:rPr>
              <a:t>cameronc@jlab.org</a:t>
            </a:r>
            <a:r>
              <a:rPr lang="en-US" sz="2400" b="1">
                <a:cs typeface="Calibri"/>
              </a:rPr>
              <a:t> </a:t>
            </a:r>
            <a:endParaRPr lang="en-US" sz="2400">
              <a:cs typeface="Calibri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2EACE92D-23CD-38DA-8E5E-DF2B74B56CFD}"/>
              </a:ext>
            </a:extLst>
          </p:cNvPr>
          <p:cNvSpPr txBox="1"/>
          <p:nvPr/>
        </p:nvSpPr>
        <p:spPr>
          <a:xfrm>
            <a:off x="9460229" y="5808344"/>
            <a:ext cx="25527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cs typeface="Calibri"/>
              </a:rPr>
              <a:t>Tomorrow</a:t>
            </a:r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4401C34-C03F-87AB-1C49-3925ABB9AD09}"/>
              </a:ext>
            </a:extLst>
          </p:cNvPr>
          <p:cNvSpPr/>
          <p:nvPr/>
        </p:nvSpPr>
        <p:spPr>
          <a:xfrm rot="14100000">
            <a:off x="9875519" y="5288280"/>
            <a:ext cx="885825" cy="17145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790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78651-A5EB-30F9-2003-9A248EC12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D367-97B1-8DB5-2136-6713EF6A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Outline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36B47-962C-FC32-81DD-A8D45330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46A671-8F8B-4B2D-47E3-A642D4B3EC94}"/>
              </a:ext>
            </a:extLst>
          </p:cNvPr>
          <p:cNvSpPr txBox="1"/>
          <p:nvPr/>
        </p:nvSpPr>
        <p:spPr>
          <a:xfrm>
            <a:off x="495300" y="1057274"/>
            <a:ext cx="11401425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 panose="020F0502020204030204"/>
              </a:rPr>
              <a:t>Different</a:t>
            </a:r>
            <a:r>
              <a:rPr lang="en-US" sz="2400">
                <a:ea typeface="+mn-lt"/>
                <a:cs typeface="+mn-lt"/>
              </a:rPr>
              <a:t> ways of using the farm - VNC, ssh, VDI, </a:t>
            </a:r>
            <a:r>
              <a:rPr lang="en-US" sz="2400" err="1">
                <a:ea typeface="+mn-lt"/>
                <a:cs typeface="+mn-lt"/>
              </a:rPr>
              <a:t>VSCode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etc</a:t>
            </a:r>
            <a:r>
              <a:rPr lang="en-US" sz="2400">
                <a:ea typeface="+mn-lt"/>
                <a:cs typeface="+mn-lt"/>
              </a:rPr>
              <a:t>, Introduce </a:t>
            </a:r>
            <a:r>
              <a:rPr lang="en-US" sz="2400" err="1">
                <a:ea typeface="+mn-lt"/>
                <a:cs typeface="+mn-lt"/>
              </a:rPr>
              <a:t>scp</a:t>
            </a:r>
            <a:r>
              <a:rPr lang="en-US" sz="2400">
                <a:ea typeface="+mn-lt"/>
                <a:cs typeface="+mn-lt"/>
              </a:rPr>
              <a:t>, sftp, globus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Arial"/>
              </a:rPr>
              <a:t>Walk people through accessing the farm and making their own work directory</a:t>
            </a:r>
            <a:endParaRPr lang="en-US" sz="2400">
              <a:latin typeface="Calibri"/>
              <a:ea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Arial"/>
              </a:rPr>
              <a:t>Navigating the farm using Linux commands</a:t>
            </a:r>
            <a:endParaRPr lang="en-US" sz="2400">
              <a:latin typeface="Calibri"/>
              <a:ea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Arial"/>
              </a:rPr>
              <a:t>Make sure people can use at least the following commands</a:t>
            </a:r>
            <a:endParaRPr lang="en-US" sz="2400">
              <a:latin typeface="Calibri"/>
              <a:ea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Proxy jump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Arial"/>
              </a:rPr>
              <a:t>Help people set up globus or </a:t>
            </a:r>
            <a:r>
              <a:rPr lang="en-US" sz="2400" err="1">
                <a:latin typeface="Calibri"/>
                <a:ea typeface="Calibri"/>
                <a:cs typeface="Arial"/>
              </a:rPr>
              <a:t>scp</a:t>
            </a:r>
            <a:r>
              <a:rPr lang="en-US" sz="2400">
                <a:latin typeface="Calibri"/>
                <a:ea typeface="Calibri"/>
                <a:cs typeface="Arial"/>
              </a:rPr>
              <a:t> or sftp</a:t>
            </a:r>
            <a:endParaRPr lang="en-US" sz="2400">
              <a:latin typeface="Calibri"/>
              <a:ea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Arial"/>
              </a:rPr>
              <a:t>If time, make git ssh key</a:t>
            </a:r>
            <a:endParaRPr lang="en-US" sz="2400">
              <a:latin typeface="Calibri"/>
              <a:ea typeface="Calibri"/>
              <a:cs typeface="Calibri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Arial"/>
              </a:rPr>
              <a:t>Sanitation permissions, </a:t>
            </a:r>
            <a:r>
              <a:rPr lang="en-US" sz="2400" err="1">
                <a:latin typeface="Calibri"/>
                <a:ea typeface="Calibri"/>
                <a:cs typeface="Arial"/>
              </a:rPr>
              <a:t>gitlab</a:t>
            </a:r>
            <a:r>
              <a:rPr lang="en-US" sz="2400">
                <a:latin typeface="Calibri"/>
                <a:ea typeface="Calibri"/>
                <a:cs typeface="Arial"/>
              </a:rPr>
              <a:t> intro, etc.</a:t>
            </a:r>
            <a:endParaRPr lang="en-US" sz="2400">
              <a:ea typeface="+mn-lt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Git repo on your work directory, make changes and pull request, execute script</a:t>
            </a:r>
            <a:endParaRPr lang="en-US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Git basics! Clone repository to your work directory, Edit a script or text file within the cloned repository, Add, commit, push change to the forked repo, Create a pull request for the change</a:t>
            </a:r>
            <a:endParaRPr lang="en-US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Load some basic modules, CVMFS</a:t>
            </a:r>
            <a:endParaRPr lang="en-US" err="1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Write a “Hello World!” script and execute it - use ROOT/C++, Building software and debugging 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34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11747-FD53-3183-F90E-B58B10CAF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8A536-CFFC-1E63-7C5E-CD94A9024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Logging In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5271A-271A-412B-DFF1-8677EA2E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778ACF-BE53-1379-285C-8B03A4330C83}"/>
              </a:ext>
            </a:extLst>
          </p:cNvPr>
          <p:cNvSpPr txBox="1"/>
          <p:nvPr/>
        </p:nvSpPr>
        <p:spPr>
          <a:xfrm>
            <a:off x="495300" y="1057274"/>
            <a:ext cx="11695039" cy="57246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 panose="020F0502020204030204"/>
              </a:rPr>
              <a:t>Common User Environment (CUE) accounts enable access to many systems at </a:t>
            </a:r>
            <a:r>
              <a:rPr lang="en-US" sz="2400" err="1">
                <a:ea typeface="Calibri"/>
                <a:cs typeface="Calibri" panose="020F0502020204030204"/>
              </a:rPr>
              <a:t>JLab</a:t>
            </a:r>
            <a:endParaRPr lang="en-US" sz="2400">
              <a:ea typeface="Calibri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2000" err="1">
                <a:ea typeface="Calibri"/>
                <a:cs typeface="Calibri" panose="020F0502020204030204"/>
              </a:rPr>
              <a:t>JLab</a:t>
            </a:r>
            <a:r>
              <a:rPr lang="en-US" sz="2000">
                <a:ea typeface="Calibri"/>
                <a:cs typeface="Calibri" panose="020F0502020204030204"/>
              </a:rPr>
              <a:t> Insight Web Portal</a:t>
            </a:r>
          </a:p>
          <a:p>
            <a:pPr marL="1371600" lvl="2" indent="-457200">
              <a:buFont typeface="Courier New"/>
              <a:buChar char="o"/>
            </a:pPr>
            <a:r>
              <a:rPr lang="en-US" sz="2000">
                <a:ea typeface="+mn-lt"/>
                <a:cs typeface="+mn-lt"/>
              </a:rPr>
              <a:t>Training (</a:t>
            </a:r>
            <a:r>
              <a:rPr lang="en-US" sz="2000">
                <a:ea typeface="+mn-lt"/>
                <a:cs typeface="+mn-lt"/>
                <a:hlinkClick r:id="rId2"/>
              </a:rPr>
              <a:t>https://misportal.jlab.org/training/people/srl</a:t>
            </a:r>
            <a:r>
              <a:rPr lang="en-US" sz="2000">
                <a:ea typeface="+mn-lt"/>
                <a:cs typeface="+mn-lt"/>
              </a:rPr>
              <a:t>)</a:t>
            </a:r>
          </a:p>
          <a:p>
            <a:pPr marL="1371600" lvl="2" indent="-457200">
              <a:buFont typeface="Courier New"/>
              <a:buChar char="o"/>
            </a:pPr>
            <a:r>
              <a:rPr lang="en-US" sz="2000" err="1">
                <a:ea typeface="+mn-lt"/>
                <a:cs typeface="+mn-lt"/>
              </a:rPr>
              <a:t>JList</a:t>
            </a:r>
            <a:r>
              <a:rPr lang="en-US" sz="2000">
                <a:ea typeface="+mn-lt"/>
                <a:cs typeface="+mn-lt"/>
              </a:rPr>
              <a:t> (staff directory)</a:t>
            </a:r>
          </a:p>
          <a:p>
            <a:pPr marL="1371600" lvl="2" indent="-457200">
              <a:buFont typeface="Courier New"/>
              <a:buChar char="o"/>
            </a:pPr>
            <a:r>
              <a:rPr lang="en-US" sz="2000">
                <a:ea typeface="+mn-lt"/>
                <a:cs typeface="+mn-lt"/>
              </a:rPr>
              <a:t>Help-desk, library, and facilities tickets (</a:t>
            </a:r>
            <a:r>
              <a:rPr lang="en-US" sz="2000">
                <a:ea typeface="+mn-lt"/>
                <a:cs typeface="+mn-lt"/>
                <a:hlinkClick r:id="rId3"/>
              </a:rPr>
              <a:t>https://jlab.servicenowservices.com</a:t>
            </a:r>
            <a:r>
              <a:rPr lang="en-US" sz="2000">
                <a:ea typeface="+mn-lt"/>
                <a:cs typeface="+mn-lt"/>
              </a:rPr>
              <a:t>)</a:t>
            </a:r>
          </a:p>
          <a:p>
            <a:pPr marL="1371600" lvl="2" indent="-457200">
              <a:buFont typeface="Courier New"/>
              <a:buChar char="o"/>
            </a:pPr>
            <a:r>
              <a:rPr lang="en-US" sz="2000">
                <a:ea typeface="+mn-lt"/>
                <a:cs typeface="+mn-lt"/>
              </a:rPr>
              <a:t>Requisition system, etc.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000">
                <a:ea typeface="+mn-lt"/>
                <a:cs typeface="+mn-lt"/>
              </a:rPr>
              <a:t>VPN or VDI for Insight protected pages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000">
                <a:ea typeface="Calibri"/>
                <a:cs typeface="Calibri" panose="020F0502020204030204"/>
              </a:rPr>
              <a:t>Gitlab (</a:t>
            </a:r>
            <a:r>
              <a:rPr lang="en-US" sz="2000">
                <a:ea typeface="+mn-lt"/>
                <a:cs typeface="+mn-lt"/>
                <a:hlinkClick r:id="rId4"/>
              </a:rPr>
              <a:t>https://code.jlab.org/</a:t>
            </a:r>
            <a:r>
              <a:rPr lang="en-US" sz="2000">
                <a:ea typeface="+mn-lt"/>
                <a:cs typeface="+mn-lt"/>
              </a:rPr>
              <a:t>)</a:t>
            </a:r>
            <a:endParaRPr lang="en-US" sz="2000">
              <a:ea typeface="Calibri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2000">
                <a:ea typeface="Calibri"/>
                <a:cs typeface="Calibri" panose="020F0502020204030204"/>
              </a:rPr>
              <a:t>Multi-Factor Authentication (MFA) login</a:t>
            </a:r>
          </a:p>
          <a:p>
            <a:pPr marL="1371600" lvl="2" indent="-457200">
              <a:buFont typeface="Arial"/>
              <a:buChar char="•"/>
            </a:pPr>
            <a:r>
              <a:rPr lang="en-US">
                <a:ea typeface="Calibri"/>
                <a:cs typeface="Calibri" panose="020F0502020204030204"/>
              </a:rPr>
              <a:t>Public </a:t>
            </a:r>
            <a:r>
              <a:rPr lang="en-US" err="1">
                <a:ea typeface="Calibri"/>
                <a:cs typeface="Calibri" panose="020F0502020204030204"/>
              </a:rPr>
              <a:t>JLab</a:t>
            </a:r>
            <a:r>
              <a:rPr lang="en-US">
                <a:ea typeface="Calibri"/>
                <a:cs typeface="Calibri" panose="020F0502020204030204"/>
              </a:rPr>
              <a:t> computers (jlabl1, etc.) </a:t>
            </a:r>
          </a:p>
          <a:p>
            <a:pPr marL="1371600" lvl="2" indent="-457200">
              <a:buFont typeface="Arial"/>
              <a:buChar char="•"/>
            </a:pPr>
            <a:r>
              <a:rPr lang="en-US">
                <a:ea typeface="Calibri"/>
                <a:cs typeface="Calibri" panose="020F0502020204030204"/>
              </a:rPr>
              <a:t>VMWare Horizon VDI (</a:t>
            </a:r>
            <a:r>
              <a:rPr lang="en-US">
                <a:ea typeface="+mn-lt"/>
                <a:cs typeface="+mn-lt"/>
                <a:hlinkClick r:id="rId5"/>
              </a:rPr>
              <a:t>https://vdi.jlab.org/</a:t>
            </a:r>
            <a:r>
              <a:rPr lang="en-US">
                <a:ea typeface="+mn-lt"/>
                <a:cs typeface="+mn-lt"/>
              </a:rPr>
              <a:t>)</a:t>
            </a:r>
          </a:p>
          <a:p>
            <a:pPr marL="1371600" lvl="2" indent="-45720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Interactive Farm (</a:t>
            </a:r>
            <a:r>
              <a:rPr lang="en-US" err="1">
                <a:ea typeface="Calibri"/>
                <a:cs typeface="Calibri" panose="020F0502020204030204"/>
              </a:rPr>
              <a:t>ifarm</a:t>
            </a:r>
            <a:r>
              <a:rPr lang="en-US">
                <a:ea typeface="Calibri"/>
                <a:cs typeface="Calibri" panose="020F0502020204030204"/>
              </a:rPr>
              <a:t>)</a:t>
            </a:r>
          </a:p>
          <a:p>
            <a:pPr marL="1371600" lvl="2" indent="-457200">
              <a:buFont typeface="Arial"/>
              <a:buChar char="•"/>
            </a:pPr>
            <a:r>
              <a:rPr lang="en-US">
                <a:ea typeface="Calibri"/>
                <a:cs typeface="Calibri" panose="020F0502020204030204"/>
              </a:rPr>
              <a:t>Globus</a:t>
            </a:r>
          </a:p>
          <a:p>
            <a:pPr marL="1371600" lvl="2" indent="-457200">
              <a:buFont typeface="Arial"/>
              <a:buChar char="•"/>
            </a:pPr>
            <a:r>
              <a:rPr lang="en-US" err="1">
                <a:ea typeface="Calibri"/>
                <a:cs typeface="Calibri" panose="020F0502020204030204"/>
              </a:rPr>
              <a:t>Userweb</a:t>
            </a:r>
            <a:r>
              <a:rPr lang="en-US">
                <a:ea typeface="Calibri"/>
                <a:cs typeface="Calibri" panose="020F0502020204030204"/>
              </a:rPr>
              <a:t> webpage editing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000">
                <a:ea typeface="Calibri"/>
                <a:cs typeface="Calibri" panose="020F0502020204030204"/>
              </a:rPr>
              <a:t>Secondary secure login portals</a:t>
            </a:r>
          </a:p>
          <a:p>
            <a:pPr marL="1371600" lvl="2" indent="-457200">
              <a:buFont typeface="Arial"/>
              <a:buChar char="•"/>
            </a:pPr>
            <a:r>
              <a:rPr lang="en-US">
                <a:ea typeface="Calibri"/>
                <a:cs typeface="Calibri" panose="020F0502020204030204"/>
              </a:rPr>
              <a:t>Hall Gateway</a:t>
            </a:r>
          </a:p>
          <a:p>
            <a:pPr marL="1371600" lvl="2" indent="-457200">
              <a:buFont typeface="Arial"/>
              <a:buChar char="•"/>
            </a:pPr>
            <a:r>
              <a:rPr lang="en-US">
                <a:ea typeface="Calibri"/>
                <a:cs typeface="Calibri" panose="020F0502020204030204"/>
              </a:rPr>
              <a:t>Accelerator Gateway</a:t>
            </a:r>
          </a:p>
          <a:p>
            <a:pPr marL="1371600" lvl="2" indent="-45720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JupyterHub</a:t>
            </a:r>
            <a:r>
              <a:rPr lang="en-US">
                <a:ea typeface="+mn-lt"/>
                <a:cs typeface="+mn-lt"/>
              </a:rPr>
              <a:t> (Google Auth)</a:t>
            </a:r>
          </a:p>
          <a:p>
            <a:pPr marL="1371600" lvl="2" indent="-457200">
              <a:buFont typeface="Arial"/>
              <a:buChar char="•"/>
            </a:pPr>
            <a:endParaRPr lang="en-US">
              <a:ea typeface="Calibri"/>
              <a:cs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6352B-0A75-5B54-6FF0-8AC41F555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236" y="1905805"/>
            <a:ext cx="1972482" cy="3503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2FE7FA98-A386-DA16-89AB-B65E96BF4C42}"/>
              </a:ext>
            </a:extLst>
          </p:cNvPr>
          <p:cNvSpPr txBox="1"/>
          <p:nvPr/>
        </p:nvSpPr>
        <p:spPr>
          <a:xfrm>
            <a:off x="7161166" y="2871040"/>
            <a:ext cx="2994870" cy="14773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cs typeface="Calibri" panose="020F0502020204030204"/>
              </a:rPr>
              <a:t>MobilePass Phone App/USB Code Generator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algn="ctr"/>
            <a:endParaRPr lang="en-US"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/>
              <a:t>Uses SafeNet Authentication Service (SAS)</a:t>
            </a:r>
            <a:endParaRPr lang="en-US">
              <a:ea typeface="Calibri"/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96CDDC-25B4-E7F1-220C-9A99ABB6CC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1254" y="4544168"/>
            <a:ext cx="5510868" cy="1838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7594D2-C0C6-4312-2777-9A8DBEAFBF24}"/>
              </a:ext>
            </a:extLst>
          </p:cNvPr>
          <p:cNvSpPr txBox="1"/>
          <p:nvPr/>
        </p:nvSpPr>
        <p:spPr>
          <a:xfrm>
            <a:off x="5004033" y="6164510"/>
            <a:ext cx="4952300" cy="4321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2925"/>
              </a:lnSpc>
            </a:pPr>
            <a:r>
              <a:rPr lang="en-US">
                <a:cs typeface="Arial"/>
              </a:rPr>
              <a:t>Virtual Desktop Interface </a:t>
            </a:r>
            <a:r>
              <a:rPr lang="en-US" u="sng">
                <a:solidFill>
                  <a:srgbClr val="941100"/>
                </a:solidFill>
                <a:cs typeface="Arial"/>
                <a:hlinkClick r:id="rId5"/>
              </a:rPr>
              <a:t>https://vdi.jlab.org/</a:t>
            </a:r>
            <a:endParaRPr lang="en-US">
              <a:ea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347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64BB9-DB4F-43DF-454C-E782E08FD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2A974-00CA-0106-4D9E-3336AED3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" y="240539"/>
            <a:ext cx="12192566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Accessing </a:t>
            </a:r>
            <a:r>
              <a:rPr lang="en-US" err="1">
                <a:latin typeface="Arial"/>
                <a:cs typeface="Arial"/>
              </a:rPr>
              <a:t>JLab</a:t>
            </a:r>
            <a:r>
              <a:rPr lang="en-US">
                <a:latin typeface="Arial"/>
                <a:cs typeface="Arial"/>
              </a:rPr>
              <a:t> Filesystems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1FBA7-102F-3493-A67D-1C7149601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CC5360-F3FF-E271-67A8-AA7C6745F7DE}"/>
              </a:ext>
            </a:extLst>
          </p:cNvPr>
          <p:cNvSpPr txBox="1"/>
          <p:nvPr/>
        </p:nvSpPr>
        <p:spPr>
          <a:xfrm>
            <a:off x="495300" y="1057274"/>
            <a:ext cx="11695039" cy="5847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 panose="020F0502020204030204"/>
              </a:rPr>
              <a:t>Your personal computer can mount </a:t>
            </a:r>
            <a:r>
              <a:rPr lang="en-US" sz="2400" err="1">
                <a:ea typeface="Calibri"/>
                <a:cs typeface="Calibri" panose="020F0502020204030204"/>
              </a:rPr>
              <a:t>JLab</a:t>
            </a:r>
            <a:r>
              <a:rPr lang="en-US" sz="2400">
                <a:ea typeface="Calibri"/>
                <a:cs typeface="Calibri" panose="020F0502020204030204"/>
              </a:rPr>
              <a:t> network drives and </a:t>
            </a:r>
            <a:r>
              <a:rPr lang="en-US" sz="2400" err="1">
                <a:ea typeface="Calibri"/>
                <a:cs typeface="Calibri" panose="020F0502020204030204"/>
              </a:rPr>
              <a:t>ifarm</a:t>
            </a:r>
            <a:r>
              <a:rPr lang="en-US" sz="2400">
                <a:ea typeface="Calibri"/>
                <a:cs typeface="Calibri" panose="020F0502020204030204"/>
              </a:rPr>
              <a:t> job submission tools</a:t>
            </a:r>
            <a:endParaRPr lang="en-US"/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ea typeface="Calibri"/>
                <a:cs typeface="Calibri" panose="020F0502020204030204"/>
              </a:rPr>
              <a:t>Requires OS management by </a:t>
            </a:r>
            <a:r>
              <a:rPr lang="en-US" sz="2000" err="1">
                <a:ea typeface="Calibri"/>
                <a:cs typeface="Calibri" panose="020F0502020204030204"/>
              </a:rPr>
              <a:t>JLab</a:t>
            </a:r>
            <a:r>
              <a:rPr lang="en-US" sz="2000">
                <a:ea typeface="Calibri"/>
                <a:cs typeface="Calibri" panose="020F0502020204030204"/>
              </a:rPr>
              <a:t> central CUE system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ea typeface="Calibri"/>
                <a:cs typeface="Calibri" panose="020F0502020204030204"/>
              </a:rPr>
              <a:t>Must be on-site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ea typeface="Calibri"/>
                <a:cs typeface="Calibri" panose="020F0502020204030204"/>
              </a:rPr>
              <a:t>Prevents use of local super user permissions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ea typeface="Calibri"/>
                <a:cs typeface="Calibri" panose="020F0502020204030204"/>
              </a:rPr>
              <a:t>Ask the Helpdesk if you want to do this</a:t>
            </a:r>
          </a:p>
          <a:p>
            <a:pPr marL="800100" lvl="1" indent="-342900">
              <a:buFont typeface="Courier New"/>
              <a:buChar char="o"/>
            </a:pPr>
            <a:endParaRPr lang="en-US" sz="200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Otherwise - Accessing </a:t>
            </a:r>
            <a:r>
              <a:rPr lang="en-US" sz="2400" err="1">
                <a:ea typeface="+mn-lt"/>
                <a:cs typeface="+mn-lt"/>
              </a:rPr>
              <a:t>JLab</a:t>
            </a:r>
            <a:r>
              <a:rPr lang="en-US" sz="2400">
                <a:ea typeface="+mn-lt"/>
                <a:cs typeface="+mn-lt"/>
              </a:rPr>
              <a:t> resources requires remote access via </a:t>
            </a:r>
            <a:r>
              <a:rPr lang="en-US" sz="2400" err="1">
                <a:ea typeface="+mn-lt"/>
                <a:cs typeface="+mn-lt"/>
              </a:rPr>
              <a:t>JupyterHub</a:t>
            </a:r>
            <a:r>
              <a:rPr lang="en-US" sz="2400">
                <a:ea typeface="+mn-lt"/>
                <a:cs typeface="+mn-lt"/>
              </a:rPr>
              <a:t>, VDI or SSH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err="1">
                <a:ea typeface="Calibri"/>
                <a:cs typeface="Calibri" panose="020F0502020204030204"/>
              </a:rPr>
              <a:t>JupyterHub</a:t>
            </a:r>
            <a:r>
              <a:rPr lang="en-US" sz="2000">
                <a:ea typeface="Calibri"/>
                <a:cs typeface="Calibri" panose="020F0502020204030204"/>
              </a:rPr>
              <a:t> – Python </a:t>
            </a:r>
            <a:r>
              <a:rPr lang="en-US" sz="2000" err="1">
                <a:ea typeface="Calibri"/>
                <a:cs typeface="Calibri" panose="020F0502020204030204"/>
              </a:rPr>
              <a:t>Jupyter</a:t>
            </a:r>
            <a:r>
              <a:rPr lang="en-US" sz="2000">
                <a:ea typeface="Calibri"/>
                <a:cs typeface="Calibri" panose="020F0502020204030204"/>
              </a:rPr>
              <a:t> notebook system, with pre-installed virtual environment kernel options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>
                <a:ea typeface="Calibri"/>
                <a:cs typeface="Calibri" panose="020F0502020204030204"/>
              </a:rPr>
              <a:t>Need to request Google Authenticator MFA token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ea typeface="Calibri"/>
                <a:cs typeface="Calibri" panose="020F0502020204030204"/>
              </a:rPr>
              <a:t>VDI – </a:t>
            </a:r>
            <a:r>
              <a:rPr lang="en-US" sz="2000" err="1">
                <a:ea typeface="Calibri"/>
                <a:cs typeface="Calibri" panose="020F0502020204030204"/>
              </a:rPr>
              <a:t>JLab</a:t>
            </a:r>
            <a:r>
              <a:rPr lang="en-US" sz="2000">
                <a:ea typeface="Calibri"/>
                <a:cs typeface="Calibri" panose="020F0502020204030204"/>
              </a:rPr>
              <a:t> Virtual Desktop Infrastructure (VDI) Red Hat Enterprise Linux 9 (RHEL) Environment</a:t>
            </a:r>
            <a:endParaRPr lang="en-US"/>
          </a:p>
          <a:p>
            <a:pPr marL="1257300" lvl="2" indent="-342900">
              <a:buFont typeface="Arial"/>
              <a:buChar char="•"/>
            </a:pPr>
            <a:r>
              <a:rPr lang="en-US" sz="2000">
                <a:ea typeface="Calibri"/>
                <a:cs typeface="Calibri" panose="020F0502020204030204"/>
              </a:rPr>
              <a:t>Need to request access to non-Windows Virtual machine – ask Helpdesk for RHEL9 access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ea typeface="Calibri"/>
                <a:cs typeface="Calibri" panose="020F0502020204030204"/>
              </a:rPr>
              <a:t>Preferred Access Method: </a:t>
            </a:r>
            <a:r>
              <a:rPr lang="en-US" sz="2000" b="1" u="sng">
                <a:ea typeface="Calibri"/>
                <a:cs typeface="Calibri" panose="020F0502020204030204"/>
              </a:rPr>
              <a:t>SSH – Secure Shell command line interface (CLI) login</a:t>
            </a:r>
          </a:p>
          <a:p>
            <a:pPr marL="1257300" lvl="2" indent="-342900">
              <a:buFont typeface="Arial"/>
              <a:buChar char="•"/>
            </a:pPr>
            <a:r>
              <a:rPr lang="en-US">
                <a:ea typeface="Calibri"/>
                <a:cs typeface="Calibri" panose="020F0502020204030204"/>
              </a:rPr>
              <a:t>X Windows Forwarding</a:t>
            </a:r>
          </a:p>
          <a:p>
            <a:pPr marL="1714500" lvl="3" indent="-342900">
              <a:buFont typeface="Courier New"/>
              <a:buChar char="o"/>
            </a:pPr>
            <a:r>
              <a:rPr lang="en-US">
                <a:ea typeface="Calibri"/>
                <a:cs typeface="Calibri" panose="020F0502020204030204"/>
              </a:rPr>
              <a:t>Mac – Terminal + </a:t>
            </a:r>
            <a:r>
              <a:rPr lang="en-US" err="1">
                <a:ea typeface="Calibri"/>
                <a:cs typeface="Calibri" panose="020F0502020204030204"/>
              </a:rPr>
              <a:t>XQuartz</a:t>
            </a:r>
            <a:endParaRPr lang="en-US">
              <a:ea typeface="Calibri"/>
              <a:cs typeface="Calibri" panose="020F0502020204030204"/>
            </a:endParaRPr>
          </a:p>
          <a:p>
            <a:pPr marL="1714500" lvl="3" indent="-342900">
              <a:buFont typeface="Courier New"/>
              <a:buChar char="o"/>
            </a:pPr>
            <a:r>
              <a:rPr lang="en-US">
                <a:ea typeface="Calibri"/>
                <a:cs typeface="Calibri" panose="020F0502020204030204"/>
              </a:rPr>
              <a:t>Windows – </a:t>
            </a:r>
            <a:r>
              <a:rPr lang="en-US" err="1">
                <a:ea typeface="Calibri"/>
                <a:cs typeface="Calibri" panose="020F0502020204030204"/>
              </a:rPr>
              <a:t>PuTTy</a:t>
            </a:r>
            <a:r>
              <a:rPr lang="en-US">
                <a:ea typeface="Calibri"/>
                <a:cs typeface="Calibri" panose="020F0502020204030204"/>
              </a:rPr>
              <a:t> + </a:t>
            </a:r>
            <a:r>
              <a:rPr lang="en-US" err="1">
                <a:ea typeface="Calibri"/>
                <a:cs typeface="Calibri" panose="020F0502020204030204"/>
              </a:rPr>
              <a:t>XMing</a:t>
            </a:r>
            <a:endParaRPr lang="en-US">
              <a:ea typeface="Calibri"/>
              <a:cs typeface="Calibri" panose="020F0502020204030204"/>
            </a:endParaRPr>
          </a:p>
          <a:p>
            <a:pPr marL="1714500" lvl="3" indent="-342900">
              <a:buFont typeface="Courier New"/>
              <a:buChar char="o"/>
            </a:pPr>
            <a:r>
              <a:rPr lang="en-US">
                <a:ea typeface="Calibri"/>
                <a:cs typeface="Calibri" panose="020F0502020204030204"/>
              </a:rPr>
              <a:t>Linux – Terminal</a:t>
            </a:r>
          </a:p>
          <a:p>
            <a:pPr marL="1257300" lvl="2" indent="-342900">
              <a:buFont typeface="Arial"/>
              <a:buChar char="•"/>
            </a:pPr>
            <a:r>
              <a:rPr lang="en-US">
                <a:ea typeface="Calibri"/>
                <a:cs typeface="Calibri" panose="020F0502020204030204"/>
              </a:rPr>
              <a:t>SSH Tunneling – Manually or with ProxyJump</a:t>
            </a:r>
          </a:p>
          <a:p>
            <a:pPr marL="1257300" lvl="2" indent="-342900">
              <a:buFont typeface="Arial"/>
              <a:buChar char="•"/>
            </a:pPr>
            <a:r>
              <a:rPr lang="en-US">
                <a:ea typeface="Calibri"/>
                <a:cs typeface="Calibri" panose="020F0502020204030204"/>
              </a:rPr>
              <a:t>File transfers – With manual tunneling, ProxyJump, </a:t>
            </a:r>
            <a:r>
              <a:rPr lang="en-US" err="1">
                <a:ea typeface="Calibri"/>
                <a:cs typeface="Calibri" panose="020F0502020204030204"/>
              </a:rPr>
              <a:t>Userweb</a:t>
            </a:r>
            <a:r>
              <a:rPr lang="en-US">
                <a:ea typeface="Calibri"/>
                <a:cs typeface="Calibri" panose="020F0502020204030204"/>
              </a:rPr>
              <a:t>, or Globus system</a:t>
            </a:r>
          </a:p>
          <a:p>
            <a:pPr marL="800100" lvl="1" indent="-342900">
              <a:buFont typeface="Arial"/>
              <a:buChar char="•"/>
            </a:pPr>
            <a:endParaRPr lang="en-US"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2007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E7CB33F74F24CBD782AE53CE50DA9" ma:contentTypeVersion="13" ma:contentTypeDescription="Create a new document." ma:contentTypeScope="" ma:versionID="fa9224ca73ddaa21639e5bf094c8a51a">
  <xsd:schema xmlns:xsd="http://www.w3.org/2001/XMLSchema" xmlns:xs="http://www.w3.org/2001/XMLSchema" xmlns:p="http://schemas.microsoft.com/office/2006/metadata/properties" xmlns:ns2="650a6002-9f9f-49af-8d4a-5da87ea1c823" xmlns:ns3="50e5ed8b-e522-44c6-95dc-2637cacc5da1" targetNamespace="http://schemas.microsoft.com/office/2006/metadata/properties" ma:root="true" ma:fieldsID="df771b47f39ec40fdb0fe3b123f33bc6" ns2:_="" ns3:_="">
    <xsd:import namespace="650a6002-9f9f-49af-8d4a-5da87ea1c823"/>
    <xsd:import namespace="50e5ed8b-e522-44c6-95dc-2637cacc5d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a6002-9f9f-49af-8d4a-5da87ea1c8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8bff20f-e4cb-4d6b-b4e2-62ff4288c2ef}" ma:internalName="TaxCatchAll" ma:showField="CatchAllData" ma:web="650a6002-9f9f-49af-8d4a-5da87ea1c8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e5ed8b-e522-44c6-95dc-2637cacc5d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4b97cb4-2f5e-48a1-816a-9019d04dc3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50a6002-9f9f-49af-8d4a-5da87ea1c823">
      <UserInfo>
        <DisplayName>Marla Schuchman</DisplayName>
        <AccountId>19</AccountId>
        <AccountType/>
      </UserInfo>
    </SharedWithUsers>
    <lcf76f155ced4ddcb4097134ff3c332f xmlns="50e5ed8b-e522-44c6-95dc-2637cacc5da1">
      <Terms xmlns="http://schemas.microsoft.com/office/infopath/2007/PartnerControls"/>
    </lcf76f155ced4ddcb4097134ff3c332f>
    <TaxCatchAll xmlns="650a6002-9f9f-49af-8d4a-5da87ea1c82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A98978-CA0A-4F1F-A871-03506CAEC418}">
  <ds:schemaRefs>
    <ds:schemaRef ds:uri="50e5ed8b-e522-44c6-95dc-2637cacc5da1"/>
    <ds:schemaRef ds:uri="650a6002-9f9f-49af-8d4a-5da87ea1c8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38BFCA4-9755-4CEB-AB56-503CEF412348}">
  <ds:schemaRefs>
    <ds:schemaRef ds:uri="50e5ed8b-e522-44c6-95dc-2637cacc5da1"/>
    <ds:schemaRef ds:uri="650a6002-9f9f-49af-8d4a-5da87ea1c823"/>
    <ds:schemaRef ds:uri="6af3f4e1-0ca3-4f38-a004-2651504fab83"/>
    <ds:schemaRef ds:uri="febedafb-78c0-4869-9c96-20d348521b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A133A59-ABF0-49DF-BA34-63BAFDE45A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 (1)</Template>
  <Application>Microsoft Office PowerPoint</Application>
  <PresentationFormat>Widescreen</PresentationFormat>
  <Slides>79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JLab Scientific Computing Access</vt:lpstr>
      <vt:lpstr>Outline</vt:lpstr>
      <vt:lpstr>Acquiring an Account </vt:lpstr>
      <vt:lpstr>Lecture: Accessing Lab Resources</vt:lpstr>
      <vt:lpstr>Logging In</vt:lpstr>
      <vt:lpstr>Logging In</vt:lpstr>
      <vt:lpstr>Logging In</vt:lpstr>
      <vt:lpstr>Logging In</vt:lpstr>
      <vt:lpstr>Accessing JLab Filesystems</vt:lpstr>
      <vt:lpstr>Accessing JLab ifarm</vt:lpstr>
      <vt:lpstr>Lecture: Navigate/Manipulate Files</vt:lpstr>
      <vt:lpstr>Navigating JLab ifarm</vt:lpstr>
      <vt:lpstr>Navigating JLab ifarm</vt:lpstr>
      <vt:lpstr>Shell Scripting</vt:lpstr>
      <vt:lpstr>SSH Passkeys</vt:lpstr>
      <vt:lpstr>Lecture: Scripting/Software &amp; Git</vt:lpstr>
      <vt:lpstr>Getting Started with Git</vt:lpstr>
      <vt:lpstr>Git Version Control Basics</vt:lpstr>
      <vt:lpstr>Accessing, Sharing, and Tracking Software</vt:lpstr>
      <vt:lpstr>Hands On: Acquiring an Account</vt:lpstr>
      <vt:lpstr>Acquiring an Account </vt:lpstr>
      <vt:lpstr>Acquiring an Account </vt:lpstr>
      <vt:lpstr>Acquiring an Account </vt:lpstr>
      <vt:lpstr>Acquiring an Account </vt:lpstr>
      <vt:lpstr>Acquiring an Account </vt:lpstr>
      <vt:lpstr>Acquiring an Account </vt:lpstr>
      <vt:lpstr>Acquiring an Account </vt:lpstr>
      <vt:lpstr>Acquiring an Account </vt:lpstr>
      <vt:lpstr>Acquiring an Account </vt:lpstr>
      <vt:lpstr>Acquiring an Account </vt:lpstr>
      <vt:lpstr>Acquiring an Account </vt:lpstr>
      <vt:lpstr>Acquiring an Account </vt:lpstr>
      <vt:lpstr>Hands-On: Accessing Lab Resources</vt:lpstr>
      <vt:lpstr>Accessing JLab ifarm</vt:lpstr>
      <vt:lpstr>Accessing JLab ifarm</vt:lpstr>
      <vt:lpstr>Accessing JLab ifarm with SSH X windows forwarding </vt:lpstr>
      <vt:lpstr>Accessing JLab ifarm with SSH X windows forwarding </vt:lpstr>
      <vt:lpstr>Accessing JLab ifarm with SSH X windows forwarding </vt:lpstr>
      <vt:lpstr>Accessing JLab ifarm with SSH X windows forwarding </vt:lpstr>
      <vt:lpstr>Accessing JLab ifarm with SSH X windows forwarding </vt:lpstr>
      <vt:lpstr>Accessing JLab ifarm with SSH X windows forwarding </vt:lpstr>
      <vt:lpstr>Accessing JLab ifarm with SSH X windows forwarding </vt:lpstr>
      <vt:lpstr>Accessing JLab ifarm with SSH X windows forwarding </vt:lpstr>
      <vt:lpstr>Accessing JLab ifarm with SSH X windows forwarding </vt:lpstr>
      <vt:lpstr>Accessing JLab ifarm with SSH X windows forwarding </vt:lpstr>
      <vt:lpstr>Accessing JLab ifarm with SSH X windows forwarding </vt:lpstr>
      <vt:lpstr>Accessing JLab ifarm with SSH X windows forwarding </vt:lpstr>
      <vt:lpstr>Accessing JLab ifarm with SSH X windows forwarding </vt:lpstr>
      <vt:lpstr>Accessing JLab ifarm with Virtual Network Computing (VNC)</vt:lpstr>
      <vt:lpstr>PowerPoint Presentation</vt:lpstr>
      <vt:lpstr>PowerPoint Presentation</vt:lpstr>
      <vt:lpstr>Hands-On: Navigate/Manipulate Files</vt:lpstr>
      <vt:lpstr>Navigating ifarm Filesystems</vt:lpstr>
      <vt:lpstr>Navigating ifarm Filesystems</vt:lpstr>
      <vt:lpstr>Accessing JLab ifarm Files Remotely</vt:lpstr>
      <vt:lpstr>Accessing JLab ifarm Files Remotely</vt:lpstr>
      <vt:lpstr>Accessing JLab ifarm Files Remotely</vt:lpstr>
      <vt:lpstr>Accessing JLab ifarm Files Remotely</vt:lpstr>
      <vt:lpstr>SSH Passkeys</vt:lpstr>
      <vt:lpstr>SSH Passkeys</vt:lpstr>
      <vt:lpstr>Accessing JLab ifarm with SSH Keys </vt:lpstr>
      <vt:lpstr>Shell Scripting</vt:lpstr>
      <vt:lpstr>Shell Scripting</vt:lpstr>
      <vt:lpstr>Shell Scripting</vt:lpstr>
      <vt:lpstr>Text Editors</vt:lpstr>
      <vt:lpstr>Environment Setup</vt:lpstr>
      <vt:lpstr>Basic Scripting Example</vt:lpstr>
      <vt:lpstr>Basic Scripting Example</vt:lpstr>
      <vt:lpstr>Basic Scripting Example</vt:lpstr>
      <vt:lpstr>Basic Scripting Example</vt:lpstr>
      <vt:lpstr>Hands-On: Scripting/Software &amp; Git</vt:lpstr>
      <vt:lpstr>Scripting/Software and Git</vt:lpstr>
      <vt:lpstr>Typical Git Version Control Example</vt:lpstr>
      <vt:lpstr>Typical Git Version Control Example</vt:lpstr>
      <vt:lpstr>Typical Git Version Control Example</vt:lpstr>
      <vt:lpstr>Accessing Shared Software</vt:lpstr>
      <vt:lpstr>Scripting</vt:lpstr>
      <vt:lpstr>JLab Scientific Computing Access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Jae Yun Cho</dc:creator>
  <cp:revision>1340</cp:revision>
  <dcterms:created xsi:type="dcterms:W3CDTF">2022-05-20T18:43:18Z</dcterms:created>
  <dcterms:modified xsi:type="dcterms:W3CDTF">2025-05-22T01:55:47Z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0x010100188E7CB33F74F24CBD782AE53CE50DA9</vt:lpwstr>
  </property>
</Properties>
</file>