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18"/>
  </p:notesMasterIdLst>
  <p:sldIdLst>
    <p:sldId id="309" r:id="rId3"/>
    <p:sldId id="319" r:id="rId4"/>
    <p:sldId id="308" r:id="rId5"/>
    <p:sldId id="311" r:id="rId6"/>
    <p:sldId id="310" r:id="rId7"/>
    <p:sldId id="318" r:id="rId8"/>
    <p:sldId id="316" r:id="rId9"/>
    <p:sldId id="315" r:id="rId10"/>
    <p:sldId id="314" r:id="rId11"/>
    <p:sldId id="313" r:id="rId12"/>
    <p:sldId id="317" r:id="rId13"/>
    <p:sldId id="322" r:id="rId14"/>
    <p:sldId id="321" r:id="rId15"/>
    <p:sldId id="320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19" d="100"/>
          <a:sy n="119" d="100"/>
        </p:scale>
        <p:origin x="108" y="23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2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April 21,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April 21,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7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0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0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08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9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49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UITF Conduct of Operations Review -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2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April 21,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94AA-C6FF-4DB2-B87E-40EA507B46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C94B-FFC2-4B7E-900D-A05E28D71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BLM Specification &amp; Calibration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4/23/2025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J. Kowal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6EA71-F924-4694-BCF0-F8A887FED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24" y="1858873"/>
            <a:ext cx="3719211" cy="4066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82B614-E10F-4BE0-ABDA-2DD6E56C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4853" y="2748478"/>
            <a:ext cx="4066755" cy="22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– Charge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Calibration procedure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Are our calibration procedures appropriate (not too lax or conservative)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Might be too conservative</a:t>
            </a:r>
          </a:p>
          <a:p>
            <a:pPr lvl="1"/>
            <a:r>
              <a:rPr lang="en-US" dirty="0"/>
              <a:t>Sensitivity (</a:t>
            </a:r>
            <a:r>
              <a:rPr lang="en-US" dirty="0" err="1"/>
              <a:t>HV</a:t>
            </a:r>
            <a:r>
              <a:rPr lang="en-US" dirty="0"/>
              <a:t> level) set for direction with lowest radiation signature but is it a most probable direction of beam loss?</a:t>
            </a:r>
          </a:p>
          <a:p>
            <a:pPr lvl="1"/>
            <a:r>
              <a:rPr lang="en-US" dirty="0"/>
              <a:t>Available correctors might not be suitable for simulation of realistic beam loss (too low signature) resulting in higher sensitivity setting (</a:t>
            </a:r>
            <a:r>
              <a:rPr lang="en-US" dirty="0" err="1"/>
              <a:t>HV</a:t>
            </a:r>
            <a:r>
              <a:rPr lang="en-US" dirty="0"/>
              <a:t> level) than necessary</a:t>
            </a:r>
          </a:p>
          <a:p>
            <a:pPr lvl="1"/>
            <a:r>
              <a:rPr lang="en-US" dirty="0"/>
              <a:t>There is no consideration for overall increase in background radiation around the machine. Should we use BIAS setting to reduce background effect? Do we need to change electronics?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Different categories of protected devices</a:t>
            </a:r>
          </a:p>
          <a:p>
            <a:pPr lvl="1"/>
            <a:r>
              <a:rPr lang="en-US" dirty="0"/>
              <a:t>Critical components – more frequent setup, better analysis, understanding, placement…..</a:t>
            </a:r>
          </a:p>
          <a:p>
            <a:pPr lvl="1"/>
            <a:r>
              <a:rPr lang="en-US" dirty="0"/>
              <a:t>Wide area loss (typically in the arcs) – less critical, general protection</a:t>
            </a:r>
          </a:p>
          <a:p>
            <a:pPr lvl="1"/>
            <a:r>
              <a:rPr lang="en-US" dirty="0"/>
              <a:t>Diagnostic – no calibration needed but assure consistent and matched performance around the machine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8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1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BLM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and directional (needs PMT angle) detection of beam loss,</a:t>
            </a:r>
          </a:p>
          <a:p>
            <a:r>
              <a:rPr lang="en-US" dirty="0"/>
              <a:t>High sensitivity (beam loss &lt;&lt;0.1uA) adjustable by PMT high voltage,</a:t>
            </a:r>
          </a:p>
          <a:p>
            <a:r>
              <a:rPr lang="en-US" dirty="0"/>
              <a:t>Fast response &lt;&lt; 1 us,</a:t>
            </a:r>
          </a:p>
          <a:p>
            <a:r>
              <a:rPr lang="en-US" dirty="0"/>
              <a:t>Configurable function of individual channels:</a:t>
            </a:r>
          </a:p>
          <a:p>
            <a:pPr lvl="1"/>
            <a:r>
              <a:rPr lang="en-US" dirty="0"/>
              <a:t>MPS using integrating amplifier (trip set at 15,000 </a:t>
            </a:r>
            <a:r>
              <a:rPr lang="en-US" dirty="0" err="1"/>
              <a:t>uA</a:t>
            </a:r>
            <a:r>
              <a:rPr lang="en-US" dirty="0"/>
              <a:t>-us loss),</a:t>
            </a:r>
          </a:p>
          <a:p>
            <a:pPr lvl="1"/>
            <a:r>
              <a:rPr lang="en-US" dirty="0"/>
              <a:t>Diagnostic using logarithmic amplifier,</a:t>
            </a:r>
          </a:p>
          <a:p>
            <a:pPr lvl="1"/>
            <a:r>
              <a:rPr lang="en-US" dirty="0"/>
              <a:t>Linear signal available on the DSUB-9 connector (not available to FPGA now),</a:t>
            </a:r>
          </a:p>
          <a:p>
            <a:r>
              <a:rPr lang="en-US" dirty="0"/>
              <a:t>Glass of the PMT tubes darkens with high exposure leading to sensitivity reduction,</a:t>
            </a:r>
          </a:p>
          <a:p>
            <a:r>
              <a:rPr lang="en-US" dirty="0"/>
              <a:t>PMT noise level can be reduced through Dark Aging,</a:t>
            </a:r>
          </a:p>
          <a:p>
            <a:r>
              <a:rPr lang="en-US" dirty="0"/>
              <a:t>Safe calibration with use of Tune Beam,</a:t>
            </a:r>
          </a:p>
          <a:p>
            <a:r>
              <a:rPr lang="en-US" dirty="0"/>
              <a:t>Low cost ~ $600 per channel,</a:t>
            </a:r>
          </a:p>
          <a:p>
            <a:r>
              <a:rPr lang="en-US" dirty="0"/>
              <a:t>Deployment flexibility,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8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BLM Diagnostics and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Monitoring</a:t>
            </a:r>
          </a:p>
          <a:p>
            <a:pPr lvl="1"/>
            <a:r>
              <a:rPr lang="en-US" dirty="0" err="1"/>
              <a:t>HV</a:t>
            </a:r>
            <a:r>
              <a:rPr lang="en-US" dirty="0"/>
              <a:t> and Card setpoints stored in and updated from </a:t>
            </a:r>
            <a:r>
              <a:rPr lang="en-US" dirty="0" err="1"/>
              <a:t>CED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PMT </a:t>
            </a:r>
            <a:r>
              <a:rPr lang="en-US" dirty="0" err="1"/>
              <a:t>HV</a:t>
            </a:r>
            <a:r>
              <a:rPr lang="en-US" dirty="0"/>
              <a:t> setpoint verification via Alarm Handler,</a:t>
            </a:r>
          </a:p>
          <a:p>
            <a:pPr lvl="1"/>
            <a:r>
              <a:rPr lang="en-US" dirty="0"/>
              <a:t>PMT </a:t>
            </a:r>
            <a:r>
              <a:rPr lang="en-US" dirty="0" err="1"/>
              <a:t>HV</a:t>
            </a:r>
            <a:r>
              <a:rPr lang="en-US" dirty="0"/>
              <a:t> readback verification via Alarm Handler,</a:t>
            </a:r>
          </a:p>
          <a:p>
            <a:pPr lvl="1"/>
            <a:r>
              <a:rPr lang="en-US" dirty="0"/>
              <a:t>High Voltage PS faults via </a:t>
            </a:r>
            <a:r>
              <a:rPr lang="en-US" dirty="0" err="1"/>
              <a:t>FSD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BLM card faults via </a:t>
            </a:r>
            <a:r>
              <a:rPr lang="en-US" dirty="0" err="1"/>
              <a:t>FSD</a:t>
            </a:r>
            <a:r>
              <a:rPr lang="en-US" dirty="0"/>
              <a:t>,</a:t>
            </a:r>
          </a:p>
          <a:p>
            <a:pPr lvl="1"/>
            <a:endParaRPr lang="en-US" dirty="0"/>
          </a:p>
          <a:p>
            <a:r>
              <a:rPr lang="en-US" b="1" dirty="0"/>
              <a:t>Built-in test functions</a:t>
            </a:r>
          </a:p>
          <a:p>
            <a:pPr lvl="1"/>
            <a:r>
              <a:rPr lang="en-US" dirty="0"/>
              <a:t>Card test of the front-end electronics with signal injection,</a:t>
            </a:r>
          </a:p>
          <a:p>
            <a:pPr lvl="2"/>
            <a:r>
              <a:rPr lang="en-US" dirty="0"/>
              <a:t>Performed always during cards commissioning and repairs,</a:t>
            </a:r>
          </a:p>
          <a:p>
            <a:pPr lvl="2"/>
            <a:r>
              <a:rPr lang="en-US" dirty="0"/>
              <a:t>Performed as need for hardware function verification in the field,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response test with remotely controlled built-in LED,</a:t>
            </a:r>
          </a:p>
          <a:p>
            <a:pPr lvl="2"/>
            <a:r>
              <a:rPr lang="en-US" dirty="0"/>
              <a:t>Performed always during HCO,</a:t>
            </a:r>
          </a:p>
          <a:p>
            <a:pPr lvl="2"/>
            <a:r>
              <a:rPr lang="en-US" dirty="0"/>
              <a:t>Performed for troubleshooting purposes as needed,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4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Typical BLM detector placement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07696-1E81-4F6C-A115-484DBD4E0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08" y="2710631"/>
            <a:ext cx="6245727" cy="3513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7756D-5463-46B9-8363-418929261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8" y="1562525"/>
            <a:ext cx="3689684" cy="2767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FF48D-63F5-4CC0-B763-B4D9191E3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1548" y="2116198"/>
            <a:ext cx="5257797" cy="29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Voltage/Current Curve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55AAB256-65EF-4AF2-B001-0A6250AFD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901779"/>
              </p:ext>
            </p:extLst>
          </p:nvPr>
        </p:nvGraphicFramePr>
        <p:xfrm>
          <a:off x="4282767" y="714470"/>
          <a:ext cx="7772400" cy="588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3" imgW="11525309" imgH="8734278" progId="Excel.Chart.8">
                  <p:embed/>
                </p:oleObj>
              </mc:Choice>
              <mc:Fallback>
                <p:oleObj name="Chart" r:id="rId3" imgW="11525309" imgH="8734278" progId="Excel.Chart.8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2767" y="714470"/>
                        <a:ext cx="7772400" cy="588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F187423E-AA68-4D98-946E-F7D00B5B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6" y="1532623"/>
            <a:ext cx="3972212" cy="469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0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Equipment protection</a:t>
            </a:r>
          </a:p>
          <a:p>
            <a:pPr lvl="1"/>
            <a:r>
              <a:rPr lang="en-US" dirty="0"/>
              <a:t>Low level ~ 1kW</a:t>
            </a:r>
          </a:p>
          <a:p>
            <a:pPr lvl="2"/>
            <a:r>
              <a:rPr lang="en-US" dirty="0"/>
              <a:t>Leads to activation (ALARA) </a:t>
            </a:r>
          </a:p>
          <a:p>
            <a:pPr lvl="2"/>
            <a:r>
              <a:rPr lang="en-US" dirty="0"/>
              <a:t>Heats up beam components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Acute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&gt; 1kW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Component damage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Burn Through (limit ~25,000 µA- µs)</a:t>
            </a:r>
          </a:p>
          <a:p>
            <a:pPr lvl="3"/>
            <a:r>
              <a:rPr lang="en-US" dirty="0">
                <a:highlight>
                  <a:srgbClr val="FFFF00"/>
                </a:highlight>
              </a:rPr>
              <a:t>High current – fast &lt;100 µs</a:t>
            </a:r>
          </a:p>
          <a:p>
            <a:pPr lvl="3"/>
            <a:r>
              <a:rPr lang="en-US" dirty="0">
                <a:highlight>
                  <a:srgbClr val="FFFF00"/>
                </a:highlight>
              </a:rPr>
              <a:t>Low current – slower</a:t>
            </a:r>
          </a:p>
          <a:p>
            <a:endParaRPr lang="en-US" dirty="0"/>
          </a:p>
          <a:p>
            <a:r>
              <a:rPr lang="en-US" dirty="0"/>
              <a:t>Beam Tuning</a:t>
            </a:r>
          </a:p>
          <a:p>
            <a:endParaRPr lang="en-US" dirty="0"/>
          </a:p>
          <a:p>
            <a:r>
              <a:rPr lang="en-US" dirty="0"/>
              <a:t>Beam Quality</a:t>
            </a:r>
          </a:p>
          <a:p>
            <a:endParaRPr lang="en-US" dirty="0"/>
          </a:p>
          <a:p>
            <a:r>
              <a:rPr lang="en-US" dirty="0"/>
              <a:t>Diagnostics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7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BLM – wider meaning</a:t>
            </a:r>
          </a:p>
          <a:p>
            <a:pPr lvl="1"/>
            <a:r>
              <a:rPr lang="en-US" dirty="0"/>
              <a:t>A collection of different systems designed to detect beam loss in the accelerator</a:t>
            </a:r>
          </a:p>
          <a:p>
            <a:pPr lvl="1"/>
            <a:r>
              <a:rPr lang="en-US" dirty="0"/>
              <a:t>PMT based detectors and dedicated interface boards (referred to as ‘BLM’)</a:t>
            </a:r>
          </a:p>
          <a:p>
            <a:pPr lvl="1"/>
            <a:r>
              <a:rPr lang="en-US" dirty="0"/>
              <a:t>Ion Chamber based detectors and dedicated interface boards (</a:t>
            </a:r>
            <a:r>
              <a:rPr lang="en-US" dirty="0" err="1"/>
              <a:t>BLIC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Beam Loss Accounting (</a:t>
            </a:r>
            <a:r>
              <a:rPr lang="en-US" dirty="0" err="1"/>
              <a:t>BLA</a:t>
            </a:r>
            <a:r>
              <a:rPr lang="en-US" dirty="0"/>
              <a:t>) system (differential current measurement source/destination)</a:t>
            </a:r>
          </a:p>
          <a:p>
            <a:endParaRPr lang="en-US" dirty="0"/>
          </a:p>
          <a:p>
            <a:r>
              <a:rPr lang="en-US" dirty="0"/>
              <a:t>Detectors</a:t>
            </a:r>
          </a:p>
          <a:p>
            <a:pPr lvl="1"/>
            <a:r>
              <a:rPr lang="en-US" dirty="0"/>
              <a:t>Individual channels configurable as Diagnostic or MPS</a:t>
            </a:r>
          </a:p>
          <a:p>
            <a:pPr lvl="1"/>
            <a:r>
              <a:rPr lang="en-US" dirty="0"/>
              <a:t>PMT based - Diagnostic (103), MPS (68)</a:t>
            </a:r>
          </a:p>
          <a:p>
            <a:pPr lvl="1"/>
            <a:r>
              <a:rPr lang="en-US" dirty="0"/>
              <a:t>Ion Chambers - based Diagnostic (0), MPS (20)</a:t>
            </a:r>
          </a:p>
          <a:p>
            <a:pPr lvl="1"/>
            <a:r>
              <a:rPr lang="en-US" dirty="0"/>
              <a:t>MPS types connected to </a:t>
            </a:r>
            <a:r>
              <a:rPr lang="en-US" dirty="0" err="1"/>
              <a:t>FSD</a:t>
            </a:r>
            <a:r>
              <a:rPr lang="en-US" dirty="0"/>
              <a:t> network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EEE94-B23D-4AE9-853F-EAAACF08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04" y="2826722"/>
            <a:ext cx="2213814" cy="1660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B52235-3D8C-4677-AAF1-42376B11B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8224" y="3692414"/>
            <a:ext cx="3438151" cy="1605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6FF88-B347-4EE6-8603-196EA605F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394" y="4806037"/>
            <a:ext cx="2789839" cy="14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TN92-046 Sinclair, Time Response Requirements for the BLM/</a:t>
            </a:r>
            <a:r>
              <a:rPr lang="en-US" dirty="0" err="1"/>
              <a:t>FSD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Methodology</a:t>
            </a:r>
          </a:p>
          <a:p>
            <a:pPr lvl="2"/>
            <a:r>
              <a:rPr lang="en-US" dirty="0"/>
              <a:t>Calculate power deposited in the material under worst case scenario</a:t>
            </a:r>
          </a:p>
          <a:p>
            <a:pPr lvl="2"/>
            <a:r>
              <a:rPr lang="en-US" dirty="0"/>
              <a:t>Demonstrate that heat radiation cannot prevent material melting</a:t>
            </a:r>
          </a:p>
          <a:p>
            <a:pPr lvl="2"/>
            <a:r>
              <a:rPr lang="en-US" dirty="0"/>
              <a:t>Calculate time to material melting point</a:t>
            </a:r>
          </a:p>
          <a:p>
            <a:pPr lvl="2"/>
            <a:r>
              <a:rPr lang="en-US" dirty="0"/>
              <a:t>Demonstrate that in this time (very short) conductive cooling is ineffective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Beam parameters</a:t>
            </a:r>
          </a:p>
          <a:p>
            <a:pPr lvl="2"/>
            <a:r>
              <a:rPr lang="en-US" dirty="0"/>
              <a:t>200 µA CW</a:t>
            </a:r>
          </a:p>
          <a:p>
            <a:pPr lvl="2"/>
            <a:r>
              <a:rPr lang="en-US" dirty="0"/>
              <a:t>100 µ beam diameter</a:t>
            </a:r>
          </a:p>
          <a:p>
            <a:pPr lvl="2"/>
            <a:r>
              <a:rPr lang="en-US" u="sng" dirty="0"/>
              <a:t>Thin</a:t>
            </a:r>
            <a:r>
              <a:rPr lang="en-US" dirty="0"/>
              <a:t> stainless steel bellows (0.015 cm)</a:t>
            </a:r>
          </a:p>
          <a:p>
            <a:pPr lvl="2"/>
            <a:r>
              <a:rPr lang="en-US" dirty="0"/>
              <a:t>Power deposition 40.2 W (~ 0.5 MW/cm</a:t>
            </a:r>
            <a:r>
              <a:rPr lang="en-US" baseline="30000" dirty="0"/>
              <a:t>2</a:t>
            </a:r>
            <a:r>
              <a:rPr lang="en-US" dirty="0"/>
              <a:t>)</a:t>
            </a:r>
            <a:endParaRPr lang="en-US" baseline="30000" dirty="0"/>
          </a:p>
          <a:p>
            <a:pPr lvl="2"/>
            <a:r>
              <a:rPr lang="en-US" dirty="0"/>
              <a:t>Temperature rise 5760 °K (melting point SS 1700 °K, radiation only)</a:t>
            </a:r>
          </a:p>
          <a:p>
            <a:pPr lvl="2"/>
            <a:r>
              <a:rPr lang="en-US" dirty="0"/>
              <a:t>Assessed melting time ~100 µs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baseline="30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7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Note’s conclusions:</a:t>
            </a:r>
          </a:p>
          <a:p>
            <a:pPr marL="457200" lvl="1" indent="0">
              <a:buNone/>
            </a:pPr>
            <a:r>
              <a:rPr lang="en-US" i="1" dirty="0"/>
              <a:t>Given that basic time scale of concern is 100 µsec, we should require that the BLM/</a:t>
            </a:r>
            <a:r>
              <a:rPr lang="en-US" i="1" dirty="0" err="1"/>
              <a:t>FSD</a:t>
            </a:r>
            <a:r>
              <a:rPr lang="en-US" i="1" dirty="0"/>
              <a:t> system respond in a time safely less than this number. A response time of </a:t>
            </a:r>
            <a:r>
              <a:rPr lang="en-US" i="1" dirty="0">
                <a:highlight>
                  <a:srgbClr val="FFFF00"/>
                </a:highlight>
              </a:rPr>
              <a:t>50 µsec</a:t>
            </a:r>
            <a:r>
              <a:rPr lang="en-US" i="1" dirty="0"/>
              <a:t> is a realistic and conservative design goal, and will provide some margin for uncertainties such as non-uniform beam profiles, burn through temperatures somewhat lower than the melting temperature, and the possibility that the beam spot might be smaller than 100 µ in diameter. The lower limit for the response time is given by the fact that in principle, beam could persist for 20 µsec after a beam loss was detected.</a:t>
            </a:r>
          </a:p>
          <a:p>
            <a:endParaRPr lang="en-US" dirty="0"/>
          </a:p>
          <a:p>
            <a:r>
              <a:rPr lang="en-US" dirty="0" err="1"/>
              <a:t>FSD</a:t>
            </a:r>
            <a:r>
              <a:rPr lang="en-US" dirty="0"/>
              <a:t>/BLM response time requirements</a:t>
            </a:r>
          </a:p>
          <a:p>
            <a:pPr lvl="1"/>
            <a:r>
              <a:rPr lang="en-US" dirty="0"/>
              <a:t>21 µs stored beam</a:t>
            </a:r>
          </a:p>
          <a:p>
            <a:pPr lvl="1"/>
            <a:r>
              <a:rPr lang="en-US" dirty="0"/>
              <a:t>10 µs detection time (faster on FPGA based cards)</a:t>
            </a:r>
          </a:p>
          <a:p>
            <a:pPr lvl="1"/>
            <a:r>
              <a:rPr lang="en-US" dirty="0"/>
              <a:t>10 µs logic functions (faster on FPGA based cards)</a:t>
            </a:r>
          </a:p>
          <a:p>
            <a:pPr lvl="1"/>
            <a:r>
              <a:rPr lang="en-US" dirty="0"/>
              <a:t>4 µs </a:t>
            </a:r>
            <a:r>
              <a:rPr lang="en-US" dirty="0" err="1"/>
              <a:t>FSD</a:t>
            </a:r>
            <a:r>
              <a:rPr lang="en-US" dirty="0"/>
              <a:t> propagation (~3 µs for 5 levels)</a:t>
            </a:r>
          </a:p>
          <a:p>
            <a:pPr marL="457200" lvl="1" indent="0">
              <a:buNone/>
            </a:pPr>
            <a:r>
              <a:rPr lang="en-US" dirty="0"/>
              <a:t>= 45 µs total time to detect and extinguish beam</a:t>
            </a:r>
          </a:p>
          <a:p>
            <a:pPr marL="0" indent="0">
              <a:buNone/>
            </a:pPr>
            <a:r>
              <a:rPr lang="en-US" dirty="0"/>
              <a:t>11 µs to extinguish beam (</a:t>
            </a:r>
            <a:r>
              <a:rPr lang="en-US" dirty="0" err="1"/>
              <a:t>TMG</a:t>
            </a:r>
            <a:r>
              <a:rPr lang="en-US" dirty="0"/>
              <a:t> – laser table)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0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TN94-024 Sinclair, Beam Loss Monitor Performance Requirements</a:t>
            </a:r>
          </a:p>
          <a:p>
            <a:pPr lvl="1"/>
            <a:r>
              <a:rPr lang="en-US" dirty="0"/>
              <a:t>Methodology</a:t>
            </a:r>
          </a:p>
          <a:p>
            <a:pPr lvl="2"/>
            <a:r>
              <a:rPr lang="en-US" dirty="0"/>
              <a:t>Min. melt through time for Niobium 128µs</a:t>
            </a:r>
          </a:p>
          <a:p>
            <a:pPr lvl="2"/>
            <a:r>
              <a:rPr lang="en-US" dirty="0"/>
              <a:t>Beam current 200µA</a:t>
            </a:r>
          </a:p>
          <a:p>
            <a:pPr lvl="2"/>
            <a:r>
              <a:rPr lang="en-US" dirty="0"/>
              <a:t>Integrated beam current 25600 µA-µs (128µs * 200µA)</a:t>
            </a:r>
          </a:p>
          <a:p>
            <a:pPr lvl="2"/>
            <a:r>
              <a:rPr lang="en-US" dirty="0"/>
              <a:t>BLM trip threshold set at 2500 µA-µs (~10% of 25600 µA-µs)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Validating specs</a:t>
            </a:r>
          </a:p>
          <a:p>
            <a:pPr lvl="2"/>
            <a:r>
              <a:rPr lang="en-US" dirty="0" err="1"/>
              <a:t>FSD</a:t>
            </a:r>
            <a:r>
              <a:rPr lang="en-US" dirty="0"/>
              <a:t> response 50µs (from TN92-046)</a:t>
            </a:r>
          </a:p>
          <a:p>
            <a:pPr lvl="2"/>
            <a:r>
              <a:rPr lang="en-US" dirty="0"/>
              <a:t>Beam current 200µA</a:t>
            </a:r>
          </a:p>
          <a:p>
            <a:pPr lvl="2"/>
            <a:r>
              <a:rPr lang="en-US" dirty="0"/>
              <a:t>Integrated beam current 10000 µA-µs (50µs * 200µA)</a:t>
            </a:r>
          </a:p>
          <a:p>
            <a:pPr lvl="2"/>
            <a:r>
              <a:rPr lang="en-US" dirty="0"/>
              <a:t>BLM trip threshold set at </a:t>
            </a:r>
            <a:r>
              <a:rPr lang="en-US" dirty="0">
                <a:highlight>
                  <a:srgbClr val="FFFF00"/>
                </a:highlight>
              </a:rPr>
              <a:t>2500 µA-µs</a:t>
            </a:r>
          </a:p>
          <a:p>
            <a:pPr lvl="2"/>
            <a:r>
              <a:rPr lang="en-US" dirty="0"/>
              <a:t>Total integrated beam current 12500 µA-µs (less than 50% of 25600 µA-µs)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9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-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Process:</a:t>
            </a:r>
          </a:p>
          <a:p>
            <a:pPr lvl="1"/>
            <a:r>
              <a:rPr lang="en-US" dirty="0"/>
              <a:t>Utilizes Tune Beam set to specific safe parameters (pulse width and current),</a:t>
            </a:r>
          </a:p>
          <a:p>
            <a:pPr lvl="1"/>
            <a:r>
              <a:rPr lang="en-US" dirty="0"/>
              <a:t>Requires missteering of the beam to create radiation around protected component/location,</a:t>
            </a:r>
          </a:p>
          <a:p>
            <a:pPr lvl="1"/>
            <a:r>
              <a:rPr lang="en-US" dirty="0"/>
              <a:t>Sensitivity set by adjustment of the PMT high voltage,</a:t>
            </a:r>
          </a:p>
          <a:p>
            <a:pPr lvl="1"/>
            <a:r>
              <a:rPr lang="en-US" dirty="0"/>
              <a:t>Functional calibration based on observation of system response, </a:t>
            </a:r>
          </a:p>
          <a:p>
            <a:pPr lvl="2"/>
            <a:r>
              <a:rPr lang="en-US" dirty="0"/>
              <a:t>Used for low beam energy levels &lt;GeV, typically in the Injector segment,</a:t>
            </a:r>
          </a:p>
          <a:p>
            <a:pPr lvl="2"/>
            <a:r>
              <a:rPr lang="en-US" dirty="0"/>
              <a:t>Subjective method but still relies on the built in characteristics of the on-board integrator,</a:t>
            </a:r>
          </a:p>
          <a:p>
            <a:pPr lvl="1"/>
            <a:r>
              <a:rPr lang="en-US" dirty="0"/>
              <a:t>Calibration based on measurements of response signal level,</a:t>
            </a:r>
          </a:p>
          <a:p>
            <a:pPr lvl="2"/>
            <a:r>
              <a:rPr lang="en-US" dirty="0"/>
              <a:t>Used for higher beam energy levels &gt;MeV,</a:t>
            </a:r>
          </a:p>
          <a:p>
            <a:pPr lvl="2"/>
            <a:r>
              <a:rPr lang="en-US" dirty="0"/>
              <a:t>Measurement requires use of the scope in the field,</a:t>
            </a:r>
          </a:p>
          <a:p>
            <a:r>
              <a:rPr lang="en-US" dirty="0"/>
              <a:t>Difficulties:</a:t>
            </a:r>
          </a:p>
          <a:p>
            <a:pPr lvl="1"/>
            <a:r>
              <a:rPr lang="en-US" dirty="0"/>
              <a:t>Requires beam time,</a:t>
            </a:r>
          </a:p>
          <a:p>
            <a:pPr lvl="1"/>
            <a:r>
              <a:rPr lang="en-US" dirty="0"/>
              <a:t>Time consuming, 69 MPS </a:t>
            </a:r>
            <a:r>
              <a:rPr lang="en-US" dirty="0" err="1"/>
              <a:t>BLMs</a:t>
            </a:r>
            <a:r>
              <a:rPr lang="en-US" dirty="0"/>
              <a:t> x 20-30min = 20-35hrs,</a:t>
            </a:r>
          </a:p>
          <a:p>
            <a:pPr lvl="1"/>
            <a:r>
              <a:rPr lang="en-US" dirty="0"/>
              <a:t>Requires “pairing” of each BLM with dedicated electromagnet used for calibration,</a:t>
            </a:r>
          </a:p>
          <a:p>
            <a:pPr lvl="1"/>
            <a:r>
              <a:rPr lang="en-US" dirty="0"/>
              <a:t>“Pairing” limits tested beam loss scenarios,</a:t>
            </a:r>
          </a:p>
          <a:p>
            <a:pPr lvl="1"/>
            <a:r>
              <a:rPr lang="en-US" dirty="0"/>
              <a:t>Requires missteering beam in all directions to find the least sensitive direction,</a:t>
            </a:r>
          </a:p>
          <a:p>
            <a:pPr lvl="1"/>
            <a:r>
              <a:rPr lang="en-US" dirty="0"/>
              <a:t>BLM placement and orientation as well as set up critical for effective protection,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6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– Calibration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 placement of the </a:t>
            </a:r>
            <a:r>
              <a:rPr lang="en-US" dirty="0" err="1"/>
              <a:t>BLMs</a:t>
            </a:r>
            <a:r>
              <a:rPr lang="en-US" dirty="0"/>
              <a:t> in the field,</a:t>
            </a:r>
          </a:p>
          <a:p>
            <a:r>
              <a:rPr lang="en-US" dirty="0"/>
              <a:t>Identify electromagnets suitable for calibration for each of the </a:t>
            </a:r>
            <a:r>
              <a:rPr lang="en-US" dirty="0" err="1"/>
              <a:t>BLMs</a:t>
            </a:r>
            <a:r>
              <a:rPr lang="en-US" dirty="0"/>
              <a:t>,</a:t>
            </a:r>
          </a:p>
          <a:p>
            <a:r>
              <a:rPr lang="en-US" dirty="0"/>
              <a:t>Create list of “paired” </a:t>
            </a:r>
            <a:r>
              <a:rPr lang="en-US" dirty="0" err="1"/>
              <a:t>BLMs</a:t>
            </a:r>
            <a:r>
              <a:rPr lang="en-US" dirty="0"/>
              <a:t> and electromagnets,</a:t>
            </a:r>
          </a:p>
          <a:p>
            <a:r>
              <a:rPr lang="en-US" dirty="0"/>
              <a:t>Automate the calibration process through the EPICS script(s):</a:t>
            </a:r>
          </a:p>
          <a:p>
            <a:pPr lvl="1"/>
            <a:r>
              <a:rPr lang="en-US" dirty="0"/>
              <a:t>Find lowest beam loss signature (direction of loss in which peak signal value is lowest),</a:t>
            </a:r>
          </a:p>
          <a:p>
            <a:pPr lvl="1"/>
            <a:r>
              <a:rPr lang="en-US" dirty="0"/>
              <a:t>Find minimal </a:t>
            </a:r>
            <a:r>
              <a:rPr lang="en-US" dirty="0" err="1"/>
              <a:t>HV</a:t>
            </a:r>
            <a:r>
              <a:rPr lang="en-US" dirty="0"/>
              <a:t> level for each BLM at which that channel trips,</a:t>
            </a:r>
          </a:p>
          <a:p>
            <a:r>
              <a:rPr lang="en-US" dirty="0"/>
              <a:t>Eliminate the use of the oscilloscope with the modified BLM card firmware/hardware:</a:t>
            </a:r>
          </a:p>
          <a:p>
            <a:pPr lvl="1"/>
            <a:r>
              <a:rPr lang="en-US" dirty="0"/>
              <a:t>Solution available only for </a:t>
            </a:r>
            <a:r>
              <a:rPr lang="en-US" dirty="0" err="1"/>
              <a:t>VME</a:t>
            </a:r>
            <a:r>
              <a:rPr lang="en-US" dirty="0"/>
              <a:t> cards (presently only one MPS card needs upgrade),</a:t>
            </a:r>
          </a:p>
          <a:p>
            <a:pPr lvl="1"/>
            <a:r>
              <a:rPr lang="en-US" dirty="0"/>
              <a:t>Back-calculate the linear signal of each channel for signal level evaluation (replaces scope),</a:t>
            </a:r>
          </a:p>
          <a:p>
            <a:pPr lvl="1"/>
            <a:r>
              <a:rPr lang="en-US" dirty="0"/>
              <a:t>Provide new tools for signal analysis,</a:t>
            </a:r>
          </a:p>
          <a:p>
            <a:pPr lvl="1"/>
            <a:r>
              <a:rPr lang="en-US" dirty="0"/>
              <a:t>If not possible to implement in FPGA, then modify hardware and implement above:</a:t>
            </a:r>
          </a:p>
          <a:p>
            <a:pPr lvl="2"/>
            <a:r>
              <a:rPr lang="en-US" dirty="0"/>
              <a:t>More powerful FPGA,</a:t>
            </a:r>
          </a:p>
          <a:p>
            <a:pPr lvl="2"/>
            <a:r>
              <a:rPr lang="en-US" dirty="0"/>
              <a:t>Direct Linear signal readback into FPGA,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Monitoring – Charge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8" y="966055"/>
            <a:ext cx="11285837" cy="538169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BLM system specifications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Are specifications appropriate to prevent damage, activation?</a:t>
            </a:r>
          </a:p>
          <a:p>
            <a:endParaRPr lang="en-US" dirty="0"/>
          </a:p>
          <a:p>
            <a:pPr lvl="1"/>
            <a:r>
              <a:rPr lang="en-US" dirty="0"/>
              <a:t>Burn-through calculations for worst case scenario (thin bellows)</a:t>
            </a:r>
          </a:p>
          <a:p>
            <a:pPr lvl="1"/>
            <a:r>
              <a:rPr lang="en-US" dirty="0"/>
              <a:t>Assumed 200µA beam but in the Linacs up to 375µA</a:t>
            </a:r>
          </a:p>
          <a:p>
            <a:pPr lvl="1"/>
            <a:r>
              <a:rPr lang="en-US" dirty="0"/>
              <a:t>Burn-through time for 6 GeV ~100µs but for 12 GeV down to ~60µs</a:t>
            </a:r>
          </a:p>
          <a:p>
            <a:pPr lvl="1"/>
            <a:r>
              <a:rPr lang="en-US" dirty="0"/>
              <a:t>Is beam spot assumption correct?</a:t>
            </a:r>
          </a:p>
          <a:p>
            <a:pPr lvl="1"/>
            <a:r>
              <a:rPr lang="en-US" dirty="0"/>
              <a:t>Do we need new assessment?</a:t>
            </a:r>
          </a:p>
          <a:p>
            <a:pPr lvl="1"/>
            <a:endParaRPr lang="en-US" dirty="0"/>
          </a:p>
          <a:p>
            <a:pPr marL="914400" lvl="1" indent="-457200">
              <a:buFont typeface="+mj-lt"/>
              <a:buAutoNum type="alphaLcPeriod" startAt="2"/>
            </a:pPr>
            <a:r>
              <a:rPr lang="en-US" dirty="0"/>
              <a:t>Do we understand impact of losses (damage, activation) sufficiently well?</a:t>
            </a:r>
          </a:p>
          <a:p>
            <a:endParaRPr lang="en-US" dirty="0"/>
          </a:p>
          <a:p>
            <a:pPr lvl="1"/>
            <a:r>
              <a:rPr lang="en-US" dirty="0"/>
              <a:t>Jay &amp; Kitty’s effort to analyze beam loss scenarios around the machine</a:t>
            </a:r>
          </a:p>
          <a:p>
            <a:pPr lvl="1"/>
            <a:r>
              <a:rPr lang="en-US" dirty="0"/>
              <a:t>Jay &amp; Kitty’s effort to compile critical beamline components requiring protection</a:t>
            </a:r>
          </a:p>
          <a:p>
            <a:pPr lvl="1"/>
            <a:r>
              <a:rPr lang="en-US" dirty="0"/>
              <a:t>Didn’t model beam loss for critical components</a:t>
            </a:r>
          </a:p>
          <a:p>
            <a:pPr lvl="1"/>
            <a:r>
              <a:rPr lang="en-US" dirty="0"/>
              <a:t>Activation was never a primary concern for design of the BLM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BLM Workshop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64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.pptx" id="{AE84F6AD-5A95-4AD8-86D6-B0ADAD7D7988}" vid="{27827930-CD8E-49DE-AB6D-3FC68794EE8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.pptx" id="{AE84F6AD-5A95-4AD8-86D6-B0ADAD7D7988}" vid="{365E8253-5938-4199-868B-DF1D9A3C20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BLM Internal Workshop - Specs &amp; Calibration JKowal 20250421</Template>
  <TotalTime>2545</TotalTime>
  <Words>1437</Words>
  <Application>Microsoft Office PowerPoint</Application>
  <PresentationFormat>Widescreen</PresentationFormat>
  <Paragraphs>199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.PingFangSC-Regular</vt:lpstr>
      <vt:lpstr>Arial</vt:lpstr>
      <vt:lpstr>Calibri</vt:lpstr>
      <vt:lpstr>Calibri Light</vt:lpstr>
      <vt:lpstr>PingFangSC-Regular</vt:lpstr>
      <vt:lpstr>Office Theme</vt:lpstr>
      <vt:lpstr>Custom Design</vt:lpstr>
      <vt:lpstr>Chart</vt:lpstr>
      <vt:lpstr>BLM Workshop 2025</vt:lpstr>
      <vt:lpstr>Beam Loss Monitoring - Concerns</vt:lpstr>
      <vt:lpstr>Beam Loss Monitoring - Introduction</vt:lpstr>
      <vt:lpstr>Beam Loss Monitoring - Specification</vt:lpstr>
      <vt:lpstr>Beam Loss Monitoring - Specification</vt:lpstr>
      <vt:lpstr>Beam Loss Monitoring - Specification</vt:lpstr>
      <vt:lpstr>Beam Loss Monitoring - Calibration</vt:lpstr>
      <vt:lpstr>Beam Loss Monitoring – Calibration Improvements</vt:lpstr>
      <vt:lpstr>Beam Loss Monitoring – Charge Questions</vt:lpstr>
      <vt:lpstr>Beam Loss Monitoring – Charge Questions</vt:lpstr>
      <vt:lpstr>Beam Loss Monitoring</vt:lpstr>
      <vt:lpstr>BLM Capabilities</vt:lpstr>
      <vt:lpstr>BLM Diagnostics and Testing</vt:lpstr>
      <vt:lpstr>Bonus Slides</vt:lpstr>
      <vt:lpstr>Bonus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BLM Workshop 2025</dc:title>
  <dc:creator>Jerry Kowal</dc:creator>
  <cp:lastModifiedBy>Jerry Kowal</cp:lastModifiedBy>
  <cp:revision>35</cp:revision>
  <dcterms:created xsi:type="dcterms:W3CDTF">2025-04-21T17:56:59Z</dcterms:created>
  <dcterms:modified xsi:type="dcterms:W3CDTF">2025-04-23T12:22:07Z</dcterms:modified>
</cp:coreProperties>
</file>